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7" r:id="rId3"/>
    <p:sldId id="297" r:id="rId4"/>
    <p:sldId id="274" r:id="rId5"/>
    <p:sldId id="312" r:id="rId6"/>
    <p:sldId id="258" r:id="rId7"/>
    <p:sldId id="259" r:id="rId8"/>
    <p:sldId id="260" r:id="rId9"/>
    <p:sldId id="261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5143500" type="screen16x9"/>
  <p:notesSz cx="6858000" cy="9144000"/>
  <p:embeddedFontLst>
    <p:embeddedFont>
      <p:font typeface="Share Tech" panose="020B0604020202020204" charset="0"/>
      <p:regular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Fira Sans Condensed Medium" panose="020B0604020202020204" charset="0"/>
      <p:regular r:id="rId30"/>
      <p:bold r:id="rId31"/>
      <p:italic r:id="rId32"/>
      <p:boldItalic r:id="rId33"/>
    </p:embeddedFont>
    <p:embeddedFont>
      <p:font typeface="Advent Pro SemiBold" panose="020B0604020202020204" charset="0"/>
      <p:regular r:id="rId34"/>
      <p:bold r:id="rId35"/>
      <p:italic r:id="rId36"/>
      <p:boldItalic r:id="rId37"/>
    </p:embeddedFont>
    <p:embeddedFont>
      <p:font typeface="Maven Pro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redit risk analysis" id="{6AD79745-04C2-44A9-B568-0F388F1BADC2}">
          <p14:sldIdLst>
            <p14:sldId id="256"/>
            <p14:sldId id="257"/>
            <p14:sldId id="297"/>
            <p14:sldId id="274"/>
            <p14:sldId id="312"/>
            <p14:sldId id="258"/>
            <p14:sldId id="259"/>
            <p14:sldId id="260"/>
            <p14:sldId id="261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C7ADA1-C06A-4A2D-B8DC-7B8D55061DDD}">
  <a:tblStyle styleId="{9FC7ADA1-C06A-4A2D-B8DC-7B8D55061D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343" autoAdjust="0"/>
  </p:normalViewPr>
  <p:slideViewPr>
    <p:cSldViewPr snapToGrid="0">
      <p:cViewPr varScale="1">
        <p:scale>
          <a:sx n="97" d="100"/>
          <a:sy n="97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6032B-091F-49A7-A931-4CFF68EF6A2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9AD2B-26F1-4383-9A24-ACA4A7A97261}">
      <dgm:prSet phldrT="[Text]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Recommendation &amp; decision</a:t>
          </a:r>
          <a:endParaRPr lang="en-US" dirty="0"/>
        </a:p>
      </dgm:t>
    </dgm:pt>
    <dgm:pt modelId="{114C4EBA-B76F-427F-910D-47BBDC49958E}" type="parTrans" cxnId="{9D3931D1-2BA1-4FCC-AB03-55638B71AF62}">
      <dgm:prSet/>
      <dgm:spPr/>
      <dgm:t>
        <a:bodyPr/>
        <a:lstStyle/>
        <a:p>
          <a:endParaRPr lang="en-US"/>
        </a:p>
      </dgm:t>
    </dgm:pt>
    <dgm:pt modelId="{CBC43A82-8665-4CB1-B2EC-7CA14CD7DB19}" type="sibTrans" cxnId="{9D3931D1-2BA1-4FCC-AB03-55638B71AF62}">
      <dgm:prSet/>
      <dgm:spPr/>
      <dgm:t>
        <a:bodyPr/>
        <a:lstStyle/>
        <a:p>
          <a:endParaRPr lang="en-US"/>
        </a:p>
      </dgm:t>
    </dgm:pt>
    <dgm:pt modelId="{8E3C23D5-887D-4FE3-87A6-CD37DB94BCBE}">
      <dgm:prSet phldrT="[Text]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Gathering information</a:t>
          </a:r>
          <a:endParaRPr lang="en-US" dirty="0"/>
        </a:p>
      </dgm:t>
    </dgm:pt>
    <dgm:pt modelId="{9545EA21-7F79-420A-9106-CC10E5681D40}" type="parTrans" cxnId="{CA945189-1F05-43A0-9CE2-EFF5985A9CEE}">
      <dgm:prSet/>
      <dgm:spPr/>
      <dgm:t>
        <a:bodyPr/>
        <a:lstStyle/>
        <a:p>
          <a:endParaRPr lang="en-US"/>
        </a:p>
      </dgm:t>
    </dgm:pt>
    <dgm:pt modelId="{F05E8BA6-B373-4DDE-AEEC-29FBDDC8D17A}" type="sibTrans" cxnId="{CA945189-1F05-43A0-9CE2-EFF5985A9CEE}">
      <dgm:prSet/>
      <dgm:spPr/>
      <dgm:t>
        <a:bodyPr/>
        <a:lstStyle/>
        <a:p>
          <a:endParaRPr lang="en-US"/>
        </a:p>
      </dgm:t>
    </dgm:pt>
    <dgm:pt modelId="{D034C640-4AC5-4EAE-B126-6380C06CFF69}">
      <dgm:prSet phldrT="[Text]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Financial Statement Analysis</a:t>
          </a:r>
          <a:endParaRPr lang="en-US" dirty="0"/>
        </a:p>
      </dgm:t>
    </dgm:pt>
    <dgm:pt modelId="{605A801F-5D90-4681-B081-440FE6435FD6}" type="parTrans" cxnId="{48377BB9-0B13-45AE-88E6-2CBD655C1CC1}">
      <dgm:prSet/>
      <dgm:spPr/>
      <dgm:t>
        <a:bodyPr/>
        <a:lstStyle/>
        <a:p>
          <a:endParaRPr lang="en-US"/>
        </a:p>
      </dgm:t>
    </dgm:pt>
    <dgm:pt modelId="{364A2287-613A-425E-87E4-060A8DDDE708}" type="sibTrans" cxnId="{48377BB9-0B13-45AE-88E6-2CBD655C1CC1}">
      <dgm:prSet/>
      <dgm:spPr/>
      <dgm:t>
        <a:bodyPr/>
        <a:lstStyle/>
        <a:p>
          <a:endParaRPr lang="en-US"/>
        </a:p>
      </dgm:t>
    </dgm:pt>
    <dgm:pt modelId="{CCFF99FD-947F-4EF9-9B2D-C419FC76FCC9}">
      <dgm:prSet phldrT="[Text]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Assessing Creditworthiness</a:t>
          </a:r>
          <a:endParaRPr lang="en-US" dirty="0"/>
        </a:p>
      </dgm:t>
    </dgm:pt>
    <dgm:pt modelId="{0F6A4F7F-4F6A-4D08-863B-3E9249DC9535}" type="parTrans" cxnId="{E5A2AC94-F56C-459F-9A16-CB383C35E025}">
      <dgm:prSet/>
      <dgm:spPr/>
      <dgm:t>
        <a:bodyPr/>
        <a:lstStyle/>
        <a:p>
          <a:endParaRPr lang="en-US"/>
        </a:p>
      </dgm:t>
    </dgm:pt>
    <dgm:pt modelId="{3E51B728-0AF3-46B9-AFED-9C370D9D77BA}" type="sibTrans" cxnId="{E5A2AC94-F56C-459F-9A16-CB383C35E025}">
      <dgm:prSet/>
      <dgm:spPr/>
      <dgm:t>
        <a:bodyPr/>
        <a:lstStyle/>
        <a:p>
          <a:endParaRPr lang="en-US"/>
        </a:p>
      </dgm:t>
    </dgm:pt>
    <dgm:pt modelId="{DBD34E2F-C944-4CF6-862C-E345143E3D75}">
      <dgm:prSet phldrT="[Text]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Industry and Economic Analysis</a:t>
          </a:r>
          <a:endParaRPr lang="en-US" dirty="0"/>
        </a:p>
      </dgm:t>
    </dgm:pt>
    <dgm:pt modelId="{83D94957-4738-4E55-AE92-53A84A65EC3B}" type="parTrans" cxnId="{3688E60D-E986-4659-AB10-CF4FD0EF6369}">
      <dgm:prSet/>
      <dgm:spPr/>
      <dgm:t>
        <a:bodyPr/>
        <a:lstStyle/>
        <a:p>
          <a:endParaRPr lang="en-US"/>
        </a:p>
      </dgm:t>
    </dgm:pt>
    <dgm:pt modelId="{BBF8EB6D-F5A4-4832-94A8-5D9C3B5231B8}" type="sibTrans" cxnId="{3688E60D-E986-4659-AB10-CF4FD0EF6369}">
      <dgm:prSet/>
      <dgm:spPr/>
      <dgm:t>
        <a:bodyPr/>
        <a:lstStyle/>
        <a:p>
          <a:endParaRPr lang="en-US"/>
        </a:p>
      </dgm:t>
    </dgm:pt>
    <dgm:pt modelId="{959F0CC0-B8D6-468F-9753-F88EC8B35CFE}">
      <dgm:prSet phldrT="[Text]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Management and Business Analysis</a:t>
          </a:r>
          <a:endParaRPr lang="en-US" dirty="0"/>
        </a:p>
      </dgm:t>
    </dgm:pt>
    <dgm:pt modelId="{F74C6B68-FF2A-4448-ACE7-7C57C2C88F0E}" type="parTrans" cxnId="{F4E276A4-9697-40CB-B93D-3F7C040A020A}">
      <dgm:prSet/>
      <dgm:spPr/>
      <dgm:t>
        <a:bodyPr/>
        <a:lstStyle/>
        <a:p>
          <a:endParaRPr lang="en-US"/>
        </a:p>
      </dgm:t>
    </dgm:pt>
    <dgm:pt modelId="{A0B0899F-9478-4458-8F6A-09206562A2EA}" type="sibTrans" cxnId="{F4E276A4-9697-40CB-B93D-3F7C040A020A}">
      <dgm:prSet/>
      <dgm:spPr/>
      <dgm:t>
        <a:bodyPr/>
        <a:lstStyle/>
        <a:p>
          <a:endParaRPr lang="en-US"/>
        </a:p>
      </dgm:t>
    </dgm:pt>
    <dgm:pt modelId="{1C28C8FE-36B6-4ECC-BCF1-7513B8F06F4C}">
      <dgm:prSet phldrT="[Text]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mtClean="0"/>
            <a:t>Risk Evaluation</a:t>
          </a:r>
          <a:endParaRPr lang="en-US" dirty="0"/>
        </a:p>
      </dgm:t>
    </dgm:pt>
    <dgm:pt modelId="{ED6D5C86-BD2B-465B-A0C8-FDF252574FF8}" type="parTrans" cxnId="{4885A8CF-7035-42F5-92EF-83BA8F37C5A7}">
      <dgm:prSet/>
      <dgm:spPr/>
      <dgm:t>
        <a:bodyPr/>
        <a:lstStyle/>
        <a:p>
          <a:endParaRPr lang="en-US"/>
        </a:p>
      </dgm:t>
    </dgm:pt>
    <dgm:pt modelId="{6E939715-8999-42FD-9161-9F3109E1E6F6}" type="sibTrans" cxnId="{4885A8CF-7035-42F5-92EF-83BA8F37C5A7}">
      <dgm:prSet/>
      <dgm:spPr/>
      <dgm:t>
        <a:bodyPr/>
        <a:lstStyle/>
        <a:p>
          <a:endParaRPr lang="en-US"/>
        </a:p>
      </dgm:t>
    </dgm:pt>
    <dgm:pt modelId="{DCEA7D29-2E71-4272-A990-5514401C16F9}" type="pres">
      <dgm:prSet presAssocID="{6F66032B-091F-49A7-A931-4CFF68EF6A2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448B810-F112-4B47-B53A-798FEF38C4D0}" type="pres">
      <dgm:prSet presAssocID="{95B9AD2B-26F1-4383-9A24-ACA4A7A9726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C4CDA2D2-FAC7-4133-84E1-5C125A3BEF9D}" type="pres">
      <dgm:prSet presAssocID="{8E3C23D5-887D-4FE3-87A6-CD37DB94BCBE}" presName="Accent1" presStyleCnt="0"/>
      <dgm:spPr/>
    </dgm:pt>
    <dgm:pt modelId="{1981133A-DBDA-4C10-8ADB-4F0312DFA1EE}" type="pres">
      <dgm:prSet presAssocID="{8E3C23D5-887D-4FE3-87A6-CD37DB94BCBE}" presName="Accent" presStyleLbl="bgShp" presStyleIdx="0" presStyleCnt="6"/>
      <dgm:spPr/>
    </dgm:pt>
    <dgm:pt modelId="{6057D801-60A0-4540-90F4-61283E0771A2}" type="pres">
      <dgm:prSet presAssocID="{8E3C23D5-887D-4FE3-87A6-CD37DB94BCBE}" presName="Child1" presStyleLbl="node1" presStyleIdx="0" presStyleCnt="6" custLinFactNeighborX="-2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76FCE-B723-4006-B86A-91F5EAC8EB40}" type="pres">
      <dgm:prSet presAssocID="{D034C640-4AC5-4EAE-B126-6380C06CFF69}" presName="Accent2" presStyleCnt="0"/>
      <dgm:spPr/>
    </dgm:pt>
    <dgm:pt modelId="{6F37CA24-A9F1-4978-AC8F-EDBBF792CEAE}" type="pres">
      <dgm:prSet presAssocID="{D034C640-4AC5-4EAE-B126-6380C06CFF69}" presName="Accent" presStyleLbl="bgShp" presStyleIdx="1" presStyleCnt="6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9D4193DD-E687-4F5C-9AAC-CCC00EAAFCDE}" type="pres">
      <dgm:prSet presAssocID="{D034C640-4AC5-4EAE-B126-6380C06CFF6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B2FA3-08AD-402F-BBB0-112F114ECBC0}" type="pres">
      <dgm:prSet presAssocID="{CCFF99FD-947F-4EF9-9B2D-C419FC76FCC9}" presName="Accent3" presStyleCnt="0"/>
      <dgm:spPr/>
    </dgm:pt>
    <dgm:pt modelId="{DF907449-D5BB-4742-AC8C-6FA5F5088462}" type="pres">
      <dgm:prSet presAssocID="{CCFF99FD-947F-4EF9-9B2D-C419FC76FCC9}" presName="Accent" presStyleLbl="bgShp" presStyleIdx="2" presStyleCnt="6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D46AE62A-8DAF-4446-8AAC-64CC0B26670D}" type="pres">
      <dgm:prSet presAssocID="{CCFF99FD-947F-4EF9-9B2D-C419FC76FCC9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13CE3-1DC9-48F9-BF70-37FDDFE6AA47}" type="pres">
      <dgm:prSet presAssocID="{DBD34E2F-C944-4CF6-862C-E345143E3D75}" presName="Accent4" presStyleCnt="0"/>
      <dgm:spPr/>
    </dgm:pt>
    <dgm:pt modelId="{BCE3F04A-5096-415B-BC78-98F888AA56E4}" type="pres">
      <dgm:prSet presAssocID="{DBD34E2F-C944-4CF6-862C-E345143E3D75}" presName="Accent" presStyleLbl="bgShp" presStyleIdx="3" presStyleCnt="6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F5B7B493-B2C0-471C-AC10-C65E800AD570}" type="pres">
      <dgm:prSet presAssocID="{DBD34E2F-C944-4CF6-862C-E345143E3D7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9F7E8-7700-4025-B8C6-C022DB0BD844}" type="pres">
      <dgm:prSet presAssocID="{959F0CC0-B8D6-468F-9753-F88EC8B35CFE}" presName="Accent5" presStyleCnt="0"/>
      <dgm:spPr/>
    </dgm:pt>
    <dgm:pt modelId="{79B7B485-1955-4095-BCDC-78B951BA0989}" type="pres">
      <dgm:prSet presAssocID="{959F0CC0-B8D6-468F-9753-F88EC8B35CFE}" presName="Accent" presStyleLbl="bgShp" presStyleIdx="4" presStyleCnt="6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C1646593-FD1D-4A1C-A278-60AE9646E79B}" type="pres">
      <dgm:prSet presAssocID="{959F0CC0-B8D6-468F-9753-F88EC8B35CF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D90A9-F2FF-4501-A4CE-ECF1AA39268E}" type="pres">
      <dgm:prSet presAssocID="{1C28C8FE-36B6-4ECC-BCF1-7513B8F06F4C}" presName="Accent6" presStyleCnt="0"/>
      <dgm:spPr/>
    </dgm:pt>
    <dgm:pt modelId="{813127DC-CDCD-4953-AC4D-7A317B3E464A}" type="pres">
      <dgm:prSet presAssocID="{1C28C8FE-36B6-4ECC-BCF1-7513B8F06F4C}" presName="Accent" presStyleLbl="bgShp" presStyleIdx="5" presStyleCnt="6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C5AD010-4D23-4DAB-8456-3D9A2D613803}" type="pres">
      <dgm:prSet presAssocID="{1C28C8FE-36B6-4ECC-BCF1-7513B8F06F4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2E55A-627D-4A28-86F1-6A03254BBDD2}" type="presOf" srcId="{959F0CC0-B8D6-468F-9753-F88EC8B35CFE}" destId="{C1646593-FD1D-4A1C-A278-60AE9646E79B}" srcOrd="0" destOrd="0" presId="urn:microsoft.com/office/officeart/2011/layout/HexagonRadial"/>
    <dgm:cxn modelId="{41A56D7A-7272-4BF3-A49E-8F05F2097FB9}" type="presOf" srcId="{DBD34E2F-C944-4CF6-862C-E345143E3D75}" destId="{F5B7B493-B2C0-471C-AC10-C65E800AD570}" srcOrd="0" destOrd="0" presId="urn:microsoft.com/office/officeart/2011/layout/HexagonRadial"/>
    <dgm:cxn modelId="{185CD1D0-00F0-471C-B08A-99ED54752364}" type="presOf" srcId="{6F66032B-091F-49A7-A931-4CFF68EF6A2A}" destId="{DCEA7D29-2E71-4272-A990-5514401C16F9}" srcOrd="0" destOrd="0" presId="urn:microsoft.com/office/officeart/2011/layout/HexagonRadial"/>
    <dgm:cxn modelId="{3688E60D-E986-4659-AB10-CF4FD0EF6369}" srcId="{95B9AD2B-26F1-4383-9A24-ACA4A7A97261}" destId="{DBD34E2F-C944-4CF6-862C-E345143E3D75}" srcOrd="3" destOrd="0" parTransId="{83D94957-4738-4E55-AE92-53A84A65EC3B}" sibTransId="{BBF8EB6D-F5A4-4832-94A8-5D9C3B5231B8}"/>
    <dgm:cxn modelId="{48377BB9-0B13-45AE-88E6-2CBD655C1CC1}" srcId="{95B9AD2B-26F1-4383-9A24-ACA4A7A97261}" destId="{D034C640-4AC5-4EAE-B126-6380C06CFF69}" srcOrd="1" destOrd="0" parTransId="{605A801F-5D90-4681-B081-440FE6435FD6}" sibTransId="{364A2287-613A-425E-87E4-060A8DDDE708}"/>
    <dgm:cxn modelId="{2C785B70-07B2-4012-B9D4-D7E5E4B12716}" type="presOf" srcId="{95B9AD2B-26F1-4383-9A24-ACA4A7A97261}" destId="{C448B810-F112-4B47-B53A-798FEF38C4D0}" srcOrd="0" destOrd="0" presId="urn:microsoft.com/office/officeart/2011/layout/HexagonRadial"/>
    <dgm:cxn modelId="{CA945189-1F05-43A0-9CE2-EFF5985A9CEE}" srcId="{95B9AD2B-26F1-4383-9A24-ACA4A7A97261}" destId="{8E3C23D5-887D-4FE3-87A6-CD37DB94BCBE}" srcOrd="0" destOrd="0" parTransId="{9545EA21-7F79-420A-9106-CC10E5681D40}" sibTransId="{F05E8BA6-B373-4DDE-AEEC-29FBDDC8D17A}"/>
    <dgm:cxn modelId="{D3B8DC82-CE02-40B1-8932-37840F85F7E8}" type="presOf" srcId="{D034C640-4AC5-4EAE-B126-6380C06CFF69}" destId="{9D4193DD-E687-4F5C-9AAC-CCC00EAAFCDE}" srcOrd="0" destOrd="0" presId="urn:microsoft.com/office/officeart/2011/layout/HexagonRadial"/>
    <dgm:cxn modelId="{9D3931D1-2BA1-4FCC-AB03-55638B71AF62}" srcId="{6F66032B-091F-49A7-A931-4CFF68EF6A2A}" destId="{95B9AD2B-26F1-4383-9A24-ACA4A7A97261}" srcOrd="0" destOrd="0" parTransId="{114C4EBA-B76F-427F-910D-47BBDC49958E}" sibTransId="{CBC43A82-8665-4CB1-B2EC-7CA14CD7DB19}"/>
    <dgm:cxn modelId="{26886527-ADF9-4669-A295-06A94E57DD8A}" type="presOf" srcId="{1C28C8FE-36B6-4ECC-BCF1-7513B8F06F4C}" destId="{4C5AD010-4D23-4DAB-8456-3D9A2D613803}" srcOrd="0" destOrd="0" presId="urn:microsoft.com/office/officeart/2011/layout/HexagonRadial"/>
    <dgm:cxn modelId="{92F9F407-6AF3-4D50-AFB9-DDA410C67859}" type="presOf" srcId="{8E3C23D5-887D-4FE3-87A6-CD37DB94BCBE}" destId="{6057D801-60A0-4540-90F4-61283E0771A2}" srcOrd="0" destOrd="0" presId="urn:microsoft.com/office/officeart/2011/layout/HexagonRadial"/>
    <dgm:cxn modelId="{31BACF8E-6241-4227-AAC8-BEBAE9D46F78}" type="presOf" srcId="{CCFF99FD-947F-4EF9-9B2D-C419FC76FCC9}" destId="{D46AE62A-8DAF-4446-8AAC-64CC0B26670D}" srcOrd="0" destOrd="0" presId="urn:microsoft.com/office/officeart/2011/layout/HexagonRadial"/>
    <dgm:cxn modelId="{E5A2AC94-F56C-459F-9A16-CB383C35E025}" srcId="{95B9AD2B-26F1-4383-9A24-ACA4A7A97261}" destId="{CCFF99FD-947F-4EF9-9B2D-C419FC76FCC9}" srcOrd="2" destOrd="0" parTransId="{0F6A4F7F-4F6A-4D08-863B-3E9249DC9535}" sibTransId="{3E51B728-0AF3-46B9-AFED-9C370D9D77BA}"/>
    <dgm:cxn modelId="{F4E276A4-9697-40CB-B93D-3F7C040A020A}" srcId="{95B9AD2B-26F1-4383-9A24-ACA4A7A97261}" destId="{959F0CC0-B8D6-468F-9753-F88EC8B35CFE}" srcOrd="4" destOrd="0" parTransId="{F74C6B68-FF2A-4448-ACE7-7C57C2C88F0E}" sibTransId="{A0B0899F-9478-4458-8F6A-09206562A2EA}"/>
    <dgm:cxn modelId="{4885A8CF-7035-42F5-92EF-83BA8F37C5A7}" srcId="{95B9AD2B-26F1-4383-9A24-ACA4A7A97261}" destId="{1C28C8FE-36B6-4ECC-BCF1-7513B8F06F4C}" srcOrd="5" destOrd="0" parTransId="{ED6D5C86-BD2B-465B-A0C8-FDF252574FF8}" sibTransId="{6E939715-8999-42FD-9161-9F3109E1E6F6}"/>
    <dgm:cxn modelId="{A913560F-5CEE-49E7-97D8-88E314595F72}" type="presParOf" srcId="{DCEA7D29-2E71-4272-A990-5514401C16F9}" destId="{C448B810-F112-4B47-B53A-798FEF38C4D0}" srcOrd="0" destOrd="0" presId="urn:microsoft.com/office/officeart/2011/layout/HexagonRadial"/>
    <dgm:cxn modelId="{AE662178-BD6E-4284-8C40-2F21B4B390C8}" type="presParOf" srcId="{DCEA7D29-2E71-4272-A990-5514401C16F9}" destId="{C4CDA2D2-FAC7-4133-84E1-5C125A3BEF9D}" srcOrd="1" destOrd="0" presId="urn:microsoft.com/office/officeart/2011/layout/HexagonRadial"/>
    <dgm:cxn modelId="{96611701-FD09-45D8-B31D-A40255B21E47}" type="presParOf" srcId="{C4CDA2D2-FAC7-4133-84E1-5C125A3BEF9D}" destId="{1981133A-DBDA-4C10-8ADB-4F0312DFA1EE}" srcOrd="0" destOrd="0" presId="urn:microsoft.com/office/officeart/2011/layout/HexagonRadial"/>
    <dgm:cxn modelId="{821DF074-2993-4819-A057-23DEA50FEF38}" type="presParOf" srcId="{DCEA7D29-2E71-4272-A990-5514401C16F9}" destId="{6057D801-60A0-4540-90F4-61283E0771A2}" srcOrd="2" destOrd="0" presId="urn:microsoft.com/office/officeart/2011/layout/HexagonRadial"/>
    <dgm:cxn modelId="{9F17939A-C476-4BCC-8FE4-85E9BCCD91FF}" type="presParOf" srcId="{DCEA7D29-2E71-4272-A990-5514401C16F9}" destId="{CA176FCE-B723-4006-B86A-91F5EAC8EB40}" srcOrd="3" destOrd="0" presId="urn:microsoft.com/office/officeart/2011/layout/HexagonRadial"/>
    <dgm:cxn modelId="{3D5A9A40-A241-44DE-B752-4BD17AC8C09A}" type="presParOf" srcId="{CA176FCE-B723-4006-B86A-91F5EAC8EB40}" destId="{6F37CA24-A9F1-4978-AC8F-EDBBF792CEAE}" srcOrd="0" destOrd="0" presId="urn:microsoft.com/office/officeart/2011/layout/HexagonRadial"/>
    <dgm:cxn modelId="{1D299C06-CAFC-4726-BA4F-451A7821E460}" type="presParOf" srcId="{DCEA7D29-2E71-4272-A990-5514401C16F9}" destId="{9D4193DD-E687-4F5C-9AAC-CCC00EAAFCDE}" srcOrd="4" destOrd="0" presId="urn:microsoft.com/office/officeart/2011/layout/HexagonRadial"/>
    <dgm:cxn modelId="{A1C36051-204C-4410-AE54-BD9548787C5E}" type="presParOf" srcId="{DCEA7D29-2E71-4272-A990-5514401C16F9}" destId="{CB4B2FA3-08AD-402F-BBB0-112F114ECBC0}" srcOrd="5" destOrd="0" presId="urn:microsoft.com/office/officeart/2011/layout/HexagonRadial"/>
    <dgm:cxn modelId="{C8AD605C-E703-4037-8794-EA725A1734A3}" type="presParOf" srcId="{CB4B2FA3-08AD-402F-BBB0-112F114ECBC0}" destId="{DF907449-D5BB-4742-AC8C-6FA5F5088462}" srcOrd="0" destOrd="0" presId="urn:microsoft.com/office/officeart/2011/layout/HexagonRadial"/>
    <dgm:cxn modelId="{96A72958-96DF-40F3-890C-94982D98600B}" type="presParOf" srcId="{DCEA7D29-2E71-4272-A990-5514401C16F9}" destId="{D46AE62A-8DAF-4446-8AAC-64CC0B26670D}" srcOrd="6" destOrd="0" presId="urn:microsoft.com/office/officeart/2011/layout/HexagonRadial"/>
    <dgm:cxn modelId="{97D4DD75-EE89-4563-8C62-4C0899D0A737}" type="presParOf" srcId="{DCEA7D29-2E71-4272-A990-5514401C16F9}" destId="{3DA13CE3-1DC9-48F9-BF70-37FDDFE6AA47}" srcOrd="7" destOrd="0" presId="urn:microsoft.com/office/officeart/2011/layout/HexagonRadial"/>
    <dgm:cxn modelId="{D50A136D-B8BD-49FC-BE5B-BA8031B0FE54}" type="presParOf" srcId="{3DA13CE3-1DC9-48F9-BF70-37FDDFE6AA47}" destId="{BCE3F04A-5096-415B-BC78-98F888AA56E4}" srcOrd="0" destOrd="0" presId="urn:microsoft.com/office/officeart/2011/layout/HexagonRadial"/>
    <dgm:cxn modelId="{96040AC2-B9C0-458E-B844-94148D3D3E56}" type="presParOf" srcId="{DCEA7D29-2E71-4272-A990-5514401C16F9}" destId="{F5B7B493-B2C0-471C-AC10-C65E800AD570}" srcOrd="8" destOrd="0" presId="urn:microsoft.com/office/officeart/2011/layout/HexagonRadial"/>
    <dgm:cxn modelId="{D63D9C53-CDB4-4738-B036-1E20DDE763F1}" type="presParOf" srcId="{DCEA7D29-2E71-4272-A990-5514401C16F9}" destId="{8A59F7E8-7700-4025-B8C6-C022DB0BD844}" srcOrd="9" destOrd="0" presId="urn:microsoft.com/office/officeart/2011/layout/HexagonRadial"/>
    <dgm:cxn modelId="{B6B8B15C-2B3B-4853-A100-D908FF889E95}" type="presParOf" srcId="{8A59F7E8-7700-4025-B8C6-C022DB0BD844}" destId="{79B7B485-1955-4095-BCDC-78B951BA0989}" srcOrd="0" destOrd="0" presId="urn:microsoft.com/office/officeart/2011/layout/HexagonRadial"/>
    <dgm:cxn modelId="{CB25FA9F-551D-411B-AF2F-4EECC6C78FED}" type="presParOf" srcId="{DCEA7D29-2E71-4272-A990-5514401C16F9}" destId="{C1646593-FD1D-4A1C-A278-60AE9646E79B}" srcOrd="10" destOrd="0" presId="urn:microsoft.com/office/officeart/2011/layout/HexagonRadial"/>
    <dgm:cxn modelId="{BC770FE4-C6E6-4971-B2A6-C70C362250C6}" type="presParOf" srcId="{DCEA7D29-2E71-4272-A990-5514401C16F9}" destId="{B47D90A9-F2FF-4501-A4CE-ECF1AA39268E}" srcOrd="11" destOrd="0" presId="urn:microsoft.com/office/officeart/2011/layout/HexagonRadial"/>
    <dgm:cxn modelId="{25670BA1-2C97-4A99-B207-3AA373869998}" type="presParOf" srcId="{B47D90A9-F2FF-4501-A4CE-ECF1AA39268E}" destId="{813127DC-CDCD-4953-AC4D-7A317B3E464A}" srcOrd="0" destOrd="0" presId="urn:microsoft.com/office/officeart/2011/layout/HexagonRadial"/>
    <dgm:cxn modelId="{DBB468E8-A282-4CF8-957C-20F938C5198F}" type="presParOf" srcId="{DCEA7D29-2E71-4272-A990-5514401C16F9}" destId="{4C5AD010-4D23-4DAB-8456-3D9A2D61380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8EE27-6F48-44B0-8185-0A29487012D3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FEC1020-BD09-4C29-8557-76000630846F}">
      <dgm:prSet phldrT="[Text]"/>
      <dgm:spPr/>
      <dgm:t>
        <a:bodyPr/>
        <a:lstStyle/>
        <a:p>
          <a:r>
            <a:rPr lang="en-US" dirty="0" smtClean="0"/>
            <a:t>SMOTE</a:t>
          </a:r>
          <a:endParaRPr lang="en-US" dirty="0"/>
        </a:p>
      </dgm:t>
    </dgm:pt>
    <dgm:pt modelId="{EC14815F-CB54-4322-A49C-20120CC087C5}" type="sibTrans" cxnId="{2B6779DF-01D2-4364-A135-A85CDBC9E4D4}">
      <dgm:prSet/>
      <dgm:spPr/>
      <dgm:t>
        <a:bodyPr/>
        <a:lstStyle/>
        <a:p>
          <a:endParaRPr lang="en-US"/>
        </a:p>
      </dgm:t>
    </dgm:pt>
    <dgm:pt modelId="{1FDC5BFE-A336-4A23-B031-C43C5E61B7A7}" type="parTrans" cxnId="{2B6779DF-01D2-4364-A135-A85CDBC9E4D4}">
      <dgm:prSet/>
      <dgm:spPr/>
      <dgm:t>
        <a:bodyPr/>
        <a:lstStyle/>
        <a:p>
          <a:endParaRPr lang="en-US"/>
        </a:p>
      </dgm:t>
    </dgm:pt>
    <dgm:pt modelId="{28A27821-F9AE-4083-8B23-CB7EC6BD5895}" type="pres">
      <dgm:prSet presAssocID="{6058EE27-6F48-44B0-8185-0A29487012D3}" presName="Name0" presStyleCnt="0">
        <dgm:presLayoutVars>
          <dgm:dir/>
          <dgm:animLvl val="lvl"/>
          <dgm:resizeHandles val="exact"/>
        </dgm:presLayoutVars>
      </dgm:prSet>
      <dgm:spPr/>
    </dgm:pt>
    <dgm:pt modelId="{C4E44F5B-B233-4A03-A9CA-55AD261272BA}" type="pres">
      <dgm:prSet presAssocID="{6058EE27-6F48-44B0-8185-0A29487012D3}" presName="dummy" presStyleCnt="0"/>
      <dgm:spPr/>
    </dgm:pt>
    <dgm:pt modelId="{19D92845-DF27-47D6-87FC-A38E5B8C1465}" type="pres">
      <dgm:prSet presAssocID="{6058EE27-6F48-44B0-8185-0A29487012D3}" presName="linH" presStyleCnt="0"/>
      <dgm:spPr/>
    </dgm:pt>
    <dgm:pt modelId="{19B055FB-281C-4F3A-BD93-F9C892EE8738}" type="pres">
      <dgm:prSet presAssocID="{6058EE27-6F48-44B0-8185-0A29487012D3}" presName="padding1" presStyleCnt="0"/>
      <dgm:spPr/>
    </dgm:pt>
    <dgm:pt modelId="{261311A9-A464-4090-863C-70F3379DCD58}" type="pres">
      <dgm:prSet presAssocID="{BFEC1020-BD09-4C29-8557-76000630846F}" presName="linV" presStyleCnt="0"/>
      <dgm:spPr/>
    </dgm:pt>
    <dgm:pt modelId="{C516F337-E0C7-41B1-95A2-ECAEF9166E24}" type="pres">
      <dgm:prSet presAssocID="{BFEC1020-BD09-4C29-8557-76000630846F}" presName="spVertical1" presStyleCnt="0"/>
      <dgm:spPr/>
    </dgm:pt>
    <dgm:pt modelId="{B8B0A6BA-AD1C-41DF-9992-271C990D722D}" type="pres">
      <dgm:prSet presAssocID="{BFEC1020-BD09-4C29-8557-76000630846F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EF039-5B6D-47A1-90EF-1791CB889276}" type="pres">
      <dgm:prSet presAssocID="{BFEC1020-BD09-4C29-8557-76000630846F}" presName="spVertical2" presStyleCnt="0"/>
      <dgm:spPr/>
    </dgm:pt>
    <dgm:pt modelId="{FB466807-F1C2-4116-ABC3-9D18FCF1CBC3}" type="pres">
      <dgm:prSet presAssocID="{BFEC1020-BD09-4C29-8557-76000630846F}" presName="spVertical3" presStyleCnt="0"/>
      <dgm:spPr/>
    </dgm:pt>
    <dgm:pt modelId="{833D374C-9369-40C8-97C6-47E8FD9796C2}" type="pres">
      <dgm:prSet presAssocID="{6058EE27-6F48-44B0-8185-0A29487012D3}" presName="padding2" presStyleCnt="0"/>
      <dgm:spPr/>
    </dgm:pt>
    <dgm:pt modelId="{04B97438-F6A9-4579-8B32-92CCB2DB7C3E}" type="pres">
      <dgm:prSet presAssocID="{6058EE27-6F48-44B0-8185-0A29487012D3}" presName="negArrow" presStyleCnt="0"/>
      <dgm:spPr/>
    </dgm:pt>
    <dgm:pt modelId="{6F9E4763-62C4-4050-8EAD-C0BD2275ADEC}" type="pres">
      <dgm:prSet presAssocID="{6058EE27-6F48-44B0-8185-0A29487012D3}" presName="backgroundArrow" presStyleLbl="node1" presStyleIdx="0" presStyleCnt="1" custLinFactNeighborX="10663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ln/>
      </dgm:spPr>
    </dgm:pt>
  </dgm:ptLst>
  <dgm:cxnLst>
    <dgm:cxn modelId="{431373F3-6629-4DC9-BDF7-38508E8C28DC}" type="presOf" srcId="{BFEC1020-BD09-4C29-8557-76000630846F}" destId="{B8B0A6BA-AD1C-41DF-9992-271C990D722D}" srcOrd="0" destOrd="0" presId="urn:microsoft.com/office/officeart/2005/8/layout/hProcess3"/>
    <dgm:cxn modelId="{2B6779DF-01D2-4364-A135-A85CDBC9E4D4}" srcId="{6058EE27-6F48-44B0-8185-0A29487012D3}" destId="{BFEC1020-BD09-4C29-8557-76000630846F}" srcOrd="0" destOrd="0" parTransId="{1FDC5BFE-A336-4A23-B031-C43C5E61B7A7}" sibTransId="{EC14815F-CB54-4322-A49C-20120CC087C5}"/>
    <dgm:cxn modelId="{321E0788-EEDF-442B-A186-E04DA0A6B8E5}" type="presOf" srcId="{6058EE27-6F48-44B0-8185-0A29487012D3}" destId="{28A27821-F9AE-4083-8B23-CB7EC6BD5895}" srcOrd="0" destOrd="0" presId="urn:microsoft.com/office/officeart/2005/8/layout/hProcess3"/>
    <dgm:cxn modelId="{60447C9D-7F88-4263-8C27-ACF62BB62693}" type="presParOf" srcId="{28A27821-F9AE-4083-8B23-CB7EC6BD5895}" destId="{C4E44F5B-B233-4A03-A9CA-55AD261272BA}" srcOrd="0" destOrd="0" presId="urn:microsoft.com/office/officeart/2005/8/layout/hProcess3"/>
    <dgm:cxn modelId="{3F4DD694-8E55-4953-B881-A9ED331C0A52}" type="presParOf" srcId="{28A27821-F9AE-4083-8B23-CB7EC6BD5895}" destId="{19D92845-DF27-47D6-87FC-A38E5B8C1465}" srcOrd="1" destOrd="0" presId="urn:microsoft.com/office/officeart/2005/8/layout/hProcess3"/>
    <dgm:cxn modelId="{F56BBBA7-7AD0-488A-B351-6F8213011DE3}" type="presParOf" srcId="{19D92845-DF27-47D6-87FC-A38E5B8C1465}" destId="{19B055FB-281C-4F3A-BD93-F9C892EE8738}" srcOrd="0" destOrd="0" presId="urn:microsoft.com/office/officeart/2005/8/layout/hProcess3"/>
    <dgm:cxn modelId="{B307B74E-4076-49A0-8DB8-9D6D9F6D9DDE}" type="presParOf" srcId="{19D92845-DF27-47D6-87FC-A38E5B8C1465}" destId="{261311A9-A464-4090-863C-70F3379DCD58}" srcOrd="1" destOrd="0" presId="urn:microsoft.com/office/officeart/2005/8/layout/hProcess3"/>
    <dgm:cxn modelId="{9E439254-079E-419F-BBA3-A17BBF015653}" type="presParOf" srcId="{261311A9-A464-4090-863C-70F3379DCD58}" destId="{C516F337-E0C7-41B1-95A2-ECAEF9166E24}" srcOrd="0" destOrd="0" presId="urn:microsoft.com/office/officeart/2005/8/layout/hProcess3"/>
    <dgm:cxn modelId="{932058E1-3F0A-4DE8-B91F-9C49292CA15B}" type="presParOf" srcId="{261311A9-A464-4090-863C-70F3379DCD58}" destId="{B8B0A6BA-AD1C-41DF-9992-271C990D722D}" srcOrd="1" destOrd="0" presId="urn:microsoft.com/office/officeart/2005/8/layout/hProcess3"/>
    <dgm:cxn modelId="{6BFF4D99-0919-4AAB-828A-5157976DB838}" type="presParOf" srcId="{261311A9-A464-4090-863C-70F3379DCD58}" destId="{131EF039-5B6D-47A1-90EF-1791CB889276}" srcOrd="2" destOrd="0" presId="urn:microsoft.com/office/officeart/2005/8/layout/hProcess3"/>
    <dgm:cxn modelId="{66F24B73-50FC-48B8-8C32-5CC433198204}" type="presParOf" srcId="{261311A9-A464-4090-863C-70F3379DCD58}" destId="{FB466807-F1C2-4116-ABC3-9D18FCF1CBC3}" srcOrd="3" destOrd="0" presId="urn:microsoft.com/office/officeart/2005/8/layout/hProcess3"/>
    <dgm:cxn modelId="{BBAA4192-1443-4D35-98AD-8B7862945A25}" type="presParOf" srcId="{19D92845-DF27-47D6-87FC-A38E5B8C1465}" destId="{833D374C-9369-40C8-97C6-47E8FD9796C2}" srcOrd="2" destOrd="0" presId="urn:microsoft.com/office/officeart/2005/8/layout/hProcess3"/>
    <dgm:cxn modelId="{4A6628CC-BE09-4289-BA26-944DB7514DC4}" type="presParOf" srcId="{19D92845-DF27-47D6-87FC-A38E5B8C1465}" destId="{04B97438-F6A9-4579-8B32-92CCB2DB7C3E}" srcOrd="3" destOrd="0" presId="urn:microsoft.com/office/officeart/2005/8/layout/hProcess3"/>
    <dgm:cxn modelId="{2D2BDA41-6621-4F39-BA50-B3F5118820F6}" type="presParOf" srcId="{19D92845-DF27-47D6-87FC-A38E5B8C1465}" destId="{6F9E4763-62C4-4050-8EAD-C0BD2275ADE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8B810-F112-4B47-B53A-798FEF38C4D0}">
      <dsp:nvSpPr>
        <dsp:cNvPr id="0" name=""/>
        <dsp:cNvSpPr/>
      </dsp:nvSpPr>
      <dsp:spPr>
        <a:xfrm>
          <a:off x="1935499" y="909962"/>
          <a:ext cx="1156601" cy="1000507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Recommendation &amp; decision</a:t>
          </a:r>
          <a:endParaRPr lang="en-US" sz="600" kern="1200" dirty="0"/>
        </a:p>
      </dsp:txBody>
      <dsp:txXfrm>
        <a:off x="2127164" y="1075760"/>
        <a:ext cx="773271" cy="668911"/>
      </dsp:txXfrm>
    </dsp:sp>
    <dsp:sp modelId="{6F37CA24-A9F1-4978-AC8F-EDBBF792CEAE}">
      <dsp:nvSpPr>
        <dsp:cNvPr id="0" name=""/>
        <dsp:cNvSpPr/>
      </dsp:nvSpPr>
      <dsp:spPr>
        <a:xfrm>
          <a:off x="2659754" y="431287"/>
          <a:ext cx="436382" cy="376001"/>
        </a:xfrm>
        <a:prstGeom prst="hexagon">
          <a:avLst>
            <a:gd name="adj" fmla="val 28900"/>
            <a:gd name="vf" fmla="val 115470"/>
          </a:avLst>
        </a:prstGeom>
        <a:solidFill>
          <a:schemeClr val="tx1">
            <a:lumMod val="50000"/>
          </a:schemeClr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7D801-60A0-4540-90F4-61283E0771A2}">
      <dsp:nvSpPr>
        <dsp:cNvPr id="0" name=""/>
        <dsp:cNvSpPr/>
      </dsp:nvSpPr>
      <dsp:spPr>
        <a:xfrm>
          <a:off x="2040020" y="0"/>
          <a:ext cx="947826" cy="819981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Gathering information</a:t>
          </a:r>
          <a:endParaRPr lang="en-US" sz="600" kern="1200" dirty="0"/>
        </a:p>
      </dsp:txBody>
      <dsp:txXfrm>
        <a:off x="2197095" y="135888"/>
        <a:ext cx="633676" cy="548205"/>
      </dsp:txXfrm>
    </dsp:sp>
    <dsp:sp modelId="{DF907449-D5BB-4742-AC8C-6FA5F5088462}">
      <dsp:nvSpPr>
        <dsp:cNvPr id="0" name=""/>
        <dsp:cNvSpPr/>
      </dsp:nvSpPr>
      <dsp:spPr>
        <a:xfrm>
          <a:off x="3169046" y="1134209"/>
          <a:ext cx="436382" cy="376001"/>
        </a:xfrm>
        <a:prstGeom prst="hexagon">
          <a:avLst>
            <a:gd name="adj" fmla="val 28900"/>
            <a:gd name="vf" fmla="val 115470"/>
          </a:avLst>
        </a:prstGeom>
        <a:solidFill>
          <a:schemeClr val="tx1">
            <a:lumMod val="50000"/>
          </a:schemeClr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193DD-E687-4F5C-9AAC-CCC00EAAFCDE}">
      <dsp:nvSpPr>
        <dsp:cNvPr id="0" name=""/>
        <dsp:cNvSpPr/>
      </dsp:nvSpPr>
      <dsp:spPr>
        <a:xfrm>
          <a:off x="2911306" y="504343"/>
          <a:ext cx="947826" cy="819981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Financial Statement Analysis</a:t>
          </a:r>
          <a:endParaRPr lang="en-US" sz="600" kern="1200" dirty="0"/>
        </a:p>
      </dsp:txBody>
      <dsp:txXfrm>
        <a:off x="3068381" y="640231"/>
        <a:ext cx="633676" cy="548205"/>
      </dsp:txXfrm>
    </dsp:sp>
    <dsp:sp modelId="{BCE3F04A-5096-415B-BC78-98F888AA56E4}">
      <dsp:nvSpPr>
        <dsp:cNvPr id="0" name=""/>
        <dsp:cNvSpPr/>
      </dsp:nvSpPr>
      <dsp:spPr>
        <a:xfrm>
          <a:off x="2815259" y="1927675"/>
          <a:ext cx="436382" cy="376001"/>
        </a:xfrm>
        <a:prstGeom prst="hexagon">
          <a:avLst>
            <a:gd name="adj" fmla="val 28900"/>
            <a:gd name="vf" fmla="val 115470"/>
          </a:avLst>
        </a:prstGeom>
        <a:solidFill>
          <a:schemeClr val="tx1">
            <a:lumMod val="50000"/>
          </a:schemeClr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AE62A-8DAF-4446-8AAC-64CC0B26670D}">
      <dsp:nvSpPr>
        <dsp:cNvPr id="0" name=""/>
        <dsp:cNvSpPr/>
      </dsp:nvSpPr>
      <dsp:spPr>
        <a:xfrm>
          <a:off x="2911306" y="1495824"/>
          <a:ext cx="947826" cy="819981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Assessing Creditworthiness</a:t>
          </a:r>
          <a:endParaRPr lang="en-US" sz="600" kern="1200" dirty="0"/>
        </a:p>
      </dsp:txBody>
      <dsp:txXfrm>
        <a:off x="3068381" y="1631712"/>
        <a:ext cx="633676" cy="548205"/>
      </dsp:txXfrm>
    </dsp:sp>
    <dsp:sp modelId="{79B7B485-1955-4095-BCDC-78B951BA0989}">
      <dsp:nvSpPr>
        <dsp:cNvPr id="0" name=""/>
        <dsp:cNvSpPr/>
      </dsp:nvSpPr>
      <dsp:spPr>
        <a:xfrm>
          <a:off x="1937651" y="2010040"/>
          <a:ext cx="436382" cy="376001"/>
        </a:xfrm>
        <a:prstGeom prst="hexagon">
          <a:avLst>
            <a:gd name="adj" fmla="val 28900"/>
            <a:gd name="vf" fmla="val 115470"/>
          </a:avLst>
        </a:prstGeom>
        <a:solidFill>
          <a:schemeClr val="tx1">
            <a:lumMod val="50000"/>
          </a:schemeClr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7B493-B2C0-471C-AC10-C65E800AD570}">
      <dsp:nvSpPr>
        <dsp:cNvPr id="0" name=""/>
        <dsp:cNvSpPr/>
      </dsp:nvSpPr>
      <dsp:spPr>
        <a:xfrm>
          <a:off x="2042039" y="2000732"/>
          <a:ext cx="947826" cy="819981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Industry and Economic Analysis</a:t>
          </a:r>
          <a:endParaRPr lang="en-US" sz="600" kern="1200" dirty="0"/>
        </a:p>
      </dsp:txBody>
      <dsp:txXfrm>
        <a:off x="2199114" y="2136620"/>
        <a:ext cx="633676" cy="548205"/>
      </dsp:txXfrm>
    </dsp:sp>
    <dsp:sp modelId="{813127DC-CDCD-4953-AC4D-7A317B3E464A}">
      <dsp:nvSpPr>
        <dsp:cNvPr id="0" name=""/>
        <dsp:cNvSpPr/>
      </dsp:nvSpPr>
      <dsp:spPr>
        <a:xfrm>
          <a:off x="1420019" y="1307400"/>
          <a:ext cx="436382" cy="376001"/>
        </a:xfrm>
        <a:prstGeom prst="hexagon">
          <a:avLst>
            <a:gd name="adj" fmla="val 28900"/>
            <a:gd name="vf" fmla="val 115470"/>
          </a:avLst>
        </a:prstGeom>
        <a:solidFill>
          <a:schemeClr val="tx1">
            <a:lumMod val="50000"/>
          </a:schemeClr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46593-FD1D-4A1C-A278-60AE9646E79B}">
      <dsp:nvSpPr>
        <dsp:cNvPr id="0" name=""/>
        <dsp:cNvSpPr/>
      </dsp:nvSpPr>
      <dsp:spPr>
        <a:xfrm>
          <a:off x="1168736" y="1496388"/>
          <a:ext cx="947826" cy="819981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Management and Business Analysis</a:t>
          </a:r>
          <a:endParaRPr lang="en-US" sz="600" kern="1200" dirty="0"/>
        </a:p>
      </dsp:txBody>
      <dsp:txXfrm>
        <a:off x="1325811" y="1632276"/>
        <a:ext cx="633676" cy="548205"/>
      </dsp:txXfrm>
    </dsp:sp>
    <dsp:sp modelId="{4C5AD010-4D23-4DAB-8456-3D9A2D613803}">
      <dsp:nvSpPr>
        <dsp:cNvPr id="0" name=""/>
        <dsp:cNvSpPr/>
      </dsp:nvSpPr>
      <dsp:spPr>
        <a:xfrm>
          <a:off x="1168736" y="503215"/>
          <a:ext cx="947826" cy="819981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Risk Evaluation</a:t>
          </a:r>
          <a:endParaRPr lang="en-US" sz="600" kern="1200" dirty="0"/>
        </a:p>
      </dsp:txBody>
      <dsp:txXfrm>
        <a:off x="1325811" y="639103"/>
        <a:ext cx="633676" cy="548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E4763-62C4-4050-8EAD-C0BD2275ADEC}">
      <dsp:nvSpPr>
        <dsp:cNvPr id="0" name=""/>
        <dsp:cNvSpPr/>
      </dsp:nvSpPr>
      <dsp:spPr>
        <a:xfrm>
          <a:off x="0" y="26997"/>
          <a:ext cx="2319657" cy="1512000"/>
        </a:xfrm>
        <a:prstGeom prst="rightArrow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B8B0A6BA-AD1C-41DF-9992-271C990D722D}">
      <dsp:nvSpPr>
        <dsp:cNvPr id="0" name=""/>
        <dsp:cNvSpPr/>
      </dsp:nvSpPr>
      <dsp:spPr>
        <a:xfrm>
          <a:off x="187112" y="404997"/>
          <a:ext cx="1900578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SMOTE</a:t>
          </a:r>
          <a:endParaRPr lang="en-US" sz="2100" kern="1200" dirty="0"/>
        </a:p>
      </dsp:txBody>
      <dsp:txXfrm>
        <a:off x="187112" y="404997"/>
        <a:ext cx="1900578" cy="7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. Some scoring technics like FICO SCORE use the borrower's credit history, payment behavior, and other relevant data to calculate a credit score.</a:t>
            </a:r>
            <a:br>
              <a:rPr lang="en-US" sz="1100" dirty="0" smtClean="0"/>
            </a:br>
            <a:r>
              <a:rPr lang="en-US" sz="1100" dirty="0" smtClean="0"/>
              <a:t>While credit scoring helps paint an important picture of a customer’s creditworthiness based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on their financial history, it does not tell us much about their probability of default. Those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with low credit scores may be at a higher risk for non-payment, based on their history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default or other financial issues, but a good credit score does not necessarily mean a customer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is a low risk.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83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0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islem711/credit_risk_analysi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hyperlink" Target="https://www.linkedin.com/in/islem-begari/" TargetMode="Externa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CREDIT  </a:t>
            </a:r>
            <a:r>
              <a:rPr lang="en" dirty="0" smtClean="0">
                <a:solidFill>
                  <a:schemeClr val="accent2"/>
                </a:solidFill>
              </a:rPr>
              <a:t>RISK</a:t>
            </a:r>
            <a:r>
              <a:rPr lang="en" dirty="0" smtClean="0"/>
              <a:t> ANALYSIS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Presented by:</a:t>
            </a:r>
            <a:br>
              <a:rPr lang="en" dirty="0" smtClean="0"/>
            </a:br>
            <a:r>
              <a:rPr lang="en" dirty="0" smtClean="0"/>
              <a:t>Mohamed islem </a:t>
            </a:r>
            <a:r>
              <a:rPr lang="en" dirty="0">
                <a:solidFill>
                  <a:schemeClr val="accent2"/>
                </a:solidFill>
              </a:rPr>
              <a:t>B</a:t>
            </a:r>
            <a:r>
              <a:rPr lang="en" dirty="0" smtClean="0">
                <a:solidFill>
                  <a:schemeClr val="accent2"/>
                </a:solidFill>
              </a:rPr>
              <a:t>eggari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803471"/>
            <a:ext cx="4470584" cy="4020714"/>
          </a:xfrm>
          <a:prstGeom prst="rect">
            <a:avLst/>
          </a:prstGeom>
        </p:spPr>
      </p:pic>
      <p:sp>
        <p:nvSpPr>
          <p:cNvPr id="12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209799" y="225671"/>
            <a:ext cx="26665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 smtClean="0"/>
              <a:t>Numerical features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0100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411262" y="167614"/>
            <a:ext cx="26665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 smtClean="0"/>
              <a:t>Target feature</a:t>
            </a:r>
            <a:endParaRPr lang="fr-FR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21" y="2351406"/>
            <a:ext cx="3479220" cy="26758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5845" y1="63496" x2="71739" y2="65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98" y="456514"/>
            <a:ext cx="2521530" cy="2369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351406"/>
            <a:ext cx="3307770" cy="26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2465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PREPROCESSING :</a:t>
            </a:r>
            <a:endParaRPr lang="fr-FR" dirty="0"/>
          </a:p>
        </p:txBody>
      </p:sp>
      <p:sp>
        <p:nvSpPr>
          <p:cNvPr id="12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1231647"/>
            <a:ext cx="26665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 smtClean="0"/>
              <a:t>Pipeline:</a:t>
            </a:r>
            <a:endParaRPr lang="fr-FR" sz="2400" dirty="0"/>
          </a:p>
        </p:txBody>
      </p:sp>
      <p:sp>
        <p:nvSpPr>
          <p:cNvPr id="14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2940621" y="2494799"/>
            <a:ext cx="34215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 smtClean="0"/>
              <a:t>Preprocessing techniques</a:t>
            </a:r>
            <a:endParaRPr lang="fr-FR" sz="2400" dirty="0"/>
          </a:p>
        </p:txBody>
      </p:sp>
      <p:sp>
        <p:nvSpPr>
          <p:cNvPr id="15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91101" y="3027228"/>
            <a:ext cx="26665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 smtClean="0"/>
              <a:t>Iterative Imputer</a:t>
            </a:r>
            <a:endParaRPr lang="fr-FR" sz="2000" dirty="0"/>
          </a:p>
        </p:txBody>
      </p:sp>
      <p:sp>
        <p:nvSpPr>
          <p:cNvPr id="16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781110" y="3027228"/>
            <a:ext cx="26665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 smtClean="0"/>
              <a:t>One-Hot Encoder</a:t>
            </a:r>
            <a:endParaRPr lang="fr-FR" sz="2000" dirty="0"/>
          </a:p>
        </p:txBody>
      </p:sp>
      <p:sp>
        <p:nvSpPr>
          <p:cNvPr id="17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4114581" y="3027228"/>
            <a:ext cx="26665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 smtClean="0"/>
              <a:t>Scaling</a:t>
            </a:r>
            <a:endParaRPr lang="fr-FR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0" y="3552825"/>
            <a:ext cx="2570170" cy="15017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27" y="3495765"/>
            <a:ext cx="2845494" cy="16258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0" y="3609064"/>
            <a:ext cx="2424373" cy="14455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8" b="7499"/>
          <a:stretch/>
        </p:blipFill>
        <p:spPr>
          <a:xfrm>
            <a:off x="2085974" y="788926"/>
            <a:ext cx="5130800" cy="15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8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114300" y="321847"/>
            <a:ext cx="4727700" cy="577800"/>
          </a:xfrm>
        </p:spPr>
        <p:txBody>
          <a:bodyPr/>
          <a:lstStyle/>
          <a:p>
            <a:r>
              <a:rPr lang="fr-FR" dirty="0" smtClean="0"/>
              <a:t>Handling Data </a:t>
            </a:r>
            <a:r>
              <a:rPr lang="fr-FR" dirty="0" err="1" smtClean="0"/>
              <a:t>Imbalance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104845"/>
            <a:ext cx="4879590" cy="1535963"/>
          </a:xfrm>
          <a:prstGeom prst="rect">
            <a:avLst/>
          </a:prstGeom>
        </p:spPr>
      </p:pic>
      <p:sp>
        <p:nvSpPr>
          <p:cNvPr id="12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114300" y="952445"/>
            <a:ext cx="3073399" cy="18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 dirty="0" smtClean="0">
                <a:solidFill>
                  <a:schemeClr val="accent2"/>
                </a:solidFill>
              </a:rPr>
              <a:t>SMOTE</a:t>
            </a:r>
            <a:r>
              <a:rPr lang="en-US" sz="2400" b="1" dirty="0" smtClean="0"/>
              <a:t> </a:t>
            </a:r>
            <a:r>
              <a:rPr lang="en-US" sz="1500" dirty="0"/>
              <a:t>is an oversampling </a:t>
            </a:r>
            <a:r>
              <a:rPr lang="en-US" sz="1500" dirty="0" smtClean="0"/>
              <a:t>technique designed </a:t>
            </a:r>
            <a:r>
              <a:rPr lang="en-US" sz="1500" dirty="0"/>
              <a:t>to address the issues caused by data imbalance.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It generates synthetic </a:t>
            </a:r>
            <a:r>
              <a:rPr lang="en-US" sz="1500" dirty="0"/>
              <a:t>samples for the</a:t>
            </a:r>
            <a:br>
              <a:rPr lang="en-US" sz="1500" dirty="0"/>
            </a:br>
            <a:r>
              <a:rPr lang="en-US" sz="1500" dirty="0"/>
              <a:t>minority class by creating new instances that are similar to existing minority class instances.</a:t>
            </a:r>
            <a:endParaRPr lang="fr-FR" sz="15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95" y="2907508"/>
            <a:ext cx="2940770" cy="20606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4" y="2907508"/>
            <a:ext cx="2940770" cy="2060647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37063523"/>
              </p:ext>
            </p:extLst>
          </p:nvPr>
        </p:nvGraphicFramePr>
        <p:xfrm>
          <a:off x="3359464" y="3154833"/>
          <a:ext cx="2319657" cy="1565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itle 9"/>
          <p:cNvSpPr>
            <a:spLocks noGrp="1"/>
          </p:cNvSpPr>
          <p:nvPr>
            <p:ph type="ctrTitle" idx="8"/>
          </p:nvPr>
        </p:nvSpPr>
        <p:spPr>
          <a:xfrm>
            <a:off x="3864987" y="3648930"/>
            <a:ext cx="1308609" cy="577800"/>
          </a:xfrm>
        </p:spPr>
        <p:txBody>
          <a:bodyPr/>
          <a:lstStyle/>
          <a:p>
            <a:r>
              <a:rPr lang="fr-FR" dirty="0" smtClean="0"/>
              <a:t>SMOTE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5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5" grpId="0">
        <p:bldAsOne/>
      </p:bldGraphic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390224" y="406253"/>
            <a:ext cx="7686975" cy="602272"/>
          </a:xfrm>
        </p:spPr>
        <p:txBody>
          <a:bodyPr/>
          <a:lstStyle/>
          <a:p>
            <a:r>
              <a:rPr lang="fr-FR" dirty="0"/>
              <a:t> Model </a:t>
            </a:r>
            <a:r>
              <a:rPr lang="fr-FR" dirty="0" err="1"/>
              <a:t>Selection</a:t>
            </a:r>
            <a:r>
              <a:rPr lang="fr-FR" dirty="0"/>
              <a:t> and Hyper-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Tuning</a:t>
            </a:r>
            <a:r>
              <a:rPr lang="fr-FR" dirty="0"/>
              <a:t>:</a:t>
            </a:r>
          </a:p>
        </p:txBody>
      </p:sp>
      <p:sp>
        <p:nvSpPr>
          <p:cNvPr id="11" name="Title 9"/>
          <p:cNvSpPr>
            <a:spLocks noGrp="1"/>
          </p:cNvSpPr>
          <p:nvPr>
            <p:ph type="ctrTitle" idx="8"/>
          </p:nvPr>
        </p:nvSpPr>
        <p:spPr>
          <a:xfrm>
            <a:off x="390224" y="2310200"/>
            <a:ext cx="4083453" cy="6482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Gradient </a:t>
            </a:r>
            <a:r>
              <a:rPr lang="en-US" sz="2400" dirty="0" smtClean="0"/>
              <a:t>Boosting Algorithms</a:t>
            </a:r>
            <a:endParaRPr lang="fr-FR" sz="2400" dirty="0"/>
          </a:p>
        </p:txBody>
      </p:sp>
      <p:sp>
        <p:nvSpPr>
          <p:cNvPr id="12" name="Title 9"/>
          <p:cNvSpPr>
            <a:spLocks noGrp="1"/>
          </p:cNvSpPr>
          <p:nvPr>
            <p:ph type="ctrTitle" idx="8"/>
          </p:nvPr>
        </p:nvSpPr>
        <p:spPr>
          <a:xfrm>
            <a:off x="390223" y="3044180"/>
            <a:ext cx="3641003" cy="57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 Vector </a:t>
            </a:r>
            <a:r>
              <a:rPr lang="en-US" sz="2400" dirty="0" smtClean="0"/>
              <a:t>Machines</a:t>
            </a:r>
            <a:endParaRPr lang="fr-FR" sz="2400" dirty="0"/>
          </a:p>
        </p:txBody>
      </p:sp>
      <p:sp>
        <p:nvSpPr>
          <p:cNvPr id="13" name="Title 9"/>
          <p:cNvSpPr>
            <a:spLocks noGrp="1"/>
          </p:cNvSpPr>
          <p:nvPr>
            <p:ph type="ctrTitle" idx="8"/>
          </p:nvPr>
        </p:nvSpPr>
        <p:spPr>
          <a:xfrm>
            <a:off x="390224" y="3621980"/>
            <a:ext cx="3395196" cy="57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Neural </a:t>
            </a:r>
            <a:r>
              <a:rPr lang="en-US" sz="2400" dirty="0" smtClean="0"/>
              <a:t>Networks</a:t>
            </a:r>
            <a:endParaRPr lang="fr-FR" sz="2400" dirty="0"/>
          </a:p>
        </p:txBody>
      </p:sp>
      <p:sp>
        <p:nvSpPr>
          <p:cNvPr id="14" name="Title 9"/>
          <p:cNvSpPr>
            <a:spLocks noGrp="1"/>
          </p:cNvSpPr>
          <p:nvPr>
            <p:ph type="ctrTitle" idx="8"/>
          </p:nvPr>
        </p:nvSpPr>
        <p:spPr>
          <a:xfrm>
            <a:off x="390223" y="1130128"/>
            <a:ext cx="3556577" cy="57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Logistic </a:t>
            </a:r>
            <a:r>
              <a:rPr lang="en-US" sz="2400" dirty="0" smtClean="0"/>
              <a:t>Regression</a:t>
            </a:r>
            <a:endParaRPr lang="fr-FR" sz="2400" dirty="0"/>
          </a:p>
        </p:txBody>
      </p:sp>
      <p:sp>
        <p:nvSpPr>
          <p:cNvPr id="15" name="Title 9"/>
          <p:cNvSpPr>
            <a:spLocks noGrp="1"/>
          </p:cNvSpPr>
          <p:nvPr>
            <p:ph type="ctrTitle" idx="8"/>
          </p:nvPr>
        </p:nvSpPr>
        <p:spPr>
          <a:xfrm>
            <a:off x="390223" y="1742505"/>
            <a:ext cx="3641003" cy="57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Random Forests </a:t>
            </a:r>
            <a:endParaRPr lang="fr-FR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12" y="1695692"/>
            <a:ext cx="4282801" cy="2872071"/>
          </a:xfrm>
          <a:prstGeom prst="rect">
            <a:avLst/>
          </a:prstGeom>
        </p:spPr>
      </p:pic>
      <p:sp>
        <p:nvSpPr>
          <p:cNvPr id="17" name="Title 9"/>
          <p:cNvSpPr>
            <a:spLocks noGrp="1"/>
          </p:cNvSpPr>
          <p:nvPr>
            <p:ph type="ctrTitle" idx="8"/>
          </p:nvPr>
        </p:nvSpPr>
        <p:spPr>
          <a:xfrm>
            <a:off x="5438475" y="1093420"/>
            <a:ext cx="2791126" cy="602272"/>
          </a:xfrm>
        </p:spPr>
        <p:txBody>
          <a:bodyPr/>
          <a:lstStyle/>
          <a:p>
            <a:r>
              <a:rPr lang="fr-FR" dirty="0" smtClean="0"/>
              <a:t>Cross-Validation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8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3169803" y="295540"/>
            <a:ext cx="2869812" cy="577800"/>
          </a:xfrm>
        </p:spPr>
        <p:txBody>
          <a:bodyPr/>
          <a:lstStyle/>
          <a:p>
            <a:r>
              <a:rPr lang="fr-FR" dirty="0"/>
              <a:t>Model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8872" y="989475"/>
            <a:ext cx="3071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Share Tech" panose="020B0604020202020204" charset="0"/>
              </a:rPr>
              <a:t>Cross-Validation </a:t>
            </a:r>
            <a:r>
              <a:rPr lang="fr-FR" sz="2400" dirty="0" smtClean="0">
                <a:solidFill>
                  <a:schemeClr val="bg1"/>
                </a:solidFill>
                <a:latin typeface="Share Tech" panose="020B0604020202020204" charset="0"/>
              </a:rPr>
              <a:t>Score :</a:t>
            </a:r>
            <a:endParaRPr lang="fr-FR" sz="24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9" y="1567275"/>
            <a:ext cx="4380383" cy="32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1491476" y="793800"/>
            <a:ext cx="1605509" cy="577800"/>
          </a:xfrm>
        </p:spPr>
        <p:txBody>
          <a:bodyPr/>
          <a:lstStyle/>
          <a:p>
            <a:r>
              <a:rPr lang="fr-FR" sz="3200" dirty="0" err="1" smtClean="0"/>
              <a:t>Accuracy</a:t>
            </a:r>
            <a:endParaRPr lang="fr-FR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3" y="1562100"/>
            <a:ext cx="4212637" cy="31461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13" y="1562100"/>
            <a:ext cx="4212637" cy="3146147"/>
          </a:xfrm>
          <a:prstGeom prst="rect">
            <a:avLst/>
          </a:prstGeom>
        </p:spPr>
      </p:pic>
      <p:sp>
        <p:nvSpPr>
          <p:cNvPr id="13" name="Title 9"/>
          <p:cNvSpPr>
            <a:spLocks noGrp="1"/>
          </p:cNvSpPr>
          <p:nvPr>
            <p:ph type="ctrTitle" idx="8"/>
          </p:nvPr>
        </p:nvSpPr>
        <p:spPr>
          <a:xfrm>
            <a:off x="6425426" y="793800"/>
            <a:ext cx="1605509" cy="577800"/>
          </a:xfrm>
        </p:spPr>
        <p:txBody>
          <a:bodyPr/>
          <a:lstStyle/>
          <a:p>
            <a:r>
              <a:rPr lang="fr-FR" sz="3200" dirty="0" smtClean="0"/>
              <a:t>MSRE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48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3609675" y="392625"/>
            <a:ext cx="1686225" cy="577800"/>
          </a:xfrm>
        </p:spPr>
        <p:txBody>
          <a:bodyPr/>
          <a:lstStyle/>
          <a:p>
            <a:r>
              <a:rPr lang="fr-FR" dirty="0" smtClean="0"/>
              <a:t>F1-SCORE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22" y="970425"/>
            <a:ext cx="5348529" cy="39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fr-FR" dirty="0"/>
              <a:t>The confusion matrix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5" y="989475"/>
            <a:ext cx="4090405" cy="350859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07374"/>
              </p:ext>
            </p:extLst>
          </p:nvPr>
        </p:nvGraphicFramePr>
        <p:xfrm>
          <a:off x="4945624" y="2974074"/>
          <a:ext cx="4081629" cy="1463040"/>
        </p:xfrm>
        <a:graphic>
          <a:graphicData uri="http://schemas.openxmlformats.org/drawingml/2006/table">
            <a:tbl>
              <a:tblPr firstRow="1" bandRow="1">
                <a:tableStyleId>{9FC7ADA1-C06A-4A2D-B8DC-7B8D55061DDD}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1258248661"/>
                    </a:ext>
                  </a:extLst>
                </a:gridCol>
                <a:gridCol w="1398220">
                  <a:extLst>
                    <a:ext uri="{9D8B030D-6E8A-4147-A177-3AD203B41FA5}">
                      <a16:colId xmlns:a16="http://schemas.microsoft.com/office/drawing/2014/main" val="4275496227"/>
                    </a:ext>
                  </a:extLst>
                </a:gridCol>
                <a:gridCol w="1289266">
                  <a:extLst>
                    <a:ext uri="{9D8B030D-6E8A-4147-A177-3AD203B41FA5}">
                      <a16:colId xmlns:a16="http://schemas.microsoft.com/office/drawing/2014/main" val="842829308"/>
                    </a:ext>
                  </a:extLst>
                </a:gridCol>
              </a:tblGrid>
              <a:tr h="241874"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Correct classifications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err="1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Wrong</a:t>
                      </a:r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 classifications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00785"/>
                  </a:ext>
                </a:extLst>
              </a:tr>
              <a:tr h="241874">
                <a:tc>
                  <a:txBody>
                    <a:bodyPr/>
                    <a:lstStyle/>
                    <a:p>
                      <a:r>
                        <a:rPr lang="fr-FR" sz="1100" dirty="0" err="1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XGBoost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2678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3806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65439"/>
                  </a:ext>
                </a:extLst>
              </a:tr>
              <a:tr h="241874">
                <a:tc>
                  <a:txBody>
                    <a:bodyPr/>
                    <a:lstStyle/>
                    <a:p>
                      <a:r>
                        <a:rPr lang="fr-FR" sz="1100" dirty="0" err="1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Random</a:t>
                      </a:r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 </a:t>
                      </a:r>
                      <a:r>
                        <a:rPr lang="fr-FR" sz="1100" dirty="0" err="1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forest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5691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793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2653"/>
                  </a:ext>
                </a:extLst>
              </a:tr>
              <a:tr h="241874">
                <a:tc>
                  <a:txBody>
                    <a:bodyPr/>
                    <a:lstStyle/>
                    <a:p>
                      <a:r>
                        <a:rPr lang="fr-FR" sz="1100" dirty="0" err="1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Logistic</a:t>
                      </a:r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 </a:t>
                      </a:r>
                      <a:r>
                        <a:rPr lang="fr-FR" sz="1100" dirty="0" err="1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regression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5278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1206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83971"/>
                  </a:ext>
                </a:extLst>
              </a:tr>
              <a:tr h="241874"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Neural Network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5674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810</a:t>
                      </a:r>
                      <a:endParaRPr lang="fr-FR" sz="11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8573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862050" y="1105303"/>
            <a:ext cx="41983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 err="1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True</a:t>
            </a:r>
            <a:r>
              <a:rPr lang="fr-FR" sz="1000" b="1" dirty="0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 Positive (TP):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The model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correctly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predicted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a positive class instance as positive</a:t>
            </a:r>
            <a:r>
              <a:rPr lang="fr-FR" sz="10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  <a:br>
              <a:rPr lang="fr-FR" sz="1000" dirty="0" smtClean="0">
                <a:solidFill>
                  <a:schemeClr val="bg1"/>
                </a:solidFill>
                <a:latin typeface="Maven Pro" panose="020B0604020202020204" charset="0"/>
              </a:rPr>
            </a:br>
            <a:endParaRPr lang="fr-FR" sz="10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00" b="1" dirty="0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False Positive (FP):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The model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incorrectly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predicted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negative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class instance as positive</a:t>
            </a:r>
            <a:r>
              <a:rPr lang="fr-FR" sz="10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  <a:br>
              <a:rPr lang="fr-FR" sz="1000" dirty="0" smtClean="0">
                <a:solidFill>
                  <a:schemeClr val="bg1"/>
                </a:solidFill>
                <a:latin typeface="Maven Pro" panose="020B0604020202020204" charset="0"/>
              </a:rPr>
            </a:br>
            <a:endParaRPr lang="fr-FR" sz="10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00" b="1" dirty="0" err="1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True</a:t>
            </a:r>
            <a:r>
              <a:rPr lang="fr-FR" sz="1000" b="1" dirty="0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fr-FR" sz="1000" b="1" dirty="0" err="1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Negative</a:t>
            </a:r>
            <a:r>
              <a:rPr lang="fr-FR" sz="1000" b="1" dirty="0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 (TN):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The model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correctly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predicted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negative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class instance as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negative</a:t>
            </a:r>
            <a:r>
              <a:rPr lang="fr-FR" sz="10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  <a:br>
              <a:rPr lang="fr-FR" sz="1000" dirty="0" smtClean="0">
                <a:solidFill>
                  <a:schemeClr val="bg1"/>
                </a:solidFill>
                <a:latin typeface="Maven Pro" panose="020B0604020202020204" charset="0"/>
              </a:rPr>
            </a:br>
            <a:endParaRPr lang="fr-FR" sz="10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00" b="1" dirty="0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False </a:t>
            </a:r>
            <a:r>
              <a:rPr lang="fr-FR" sz="1000" b="1" dirty="0" err="1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Negative</a:t>
            </a:r>
            <a:r>
              <a:rPr lang="fr-FR" sz="1000" b="1" dirty="0">
                <a:solidFill>
                  <a:schemeClr val="accent2">
                    <a:lumMod val="75000"/>
                  </a:schemeClr>
                </a:solidFill>
                <a:latin typeface="Maven Pro" panose="020B0604020202020204" charset="0"/>
              </a:rPr>
              <a:t> (FN): 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The model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incorrectly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predicted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 a positive class instance as </a:t>
            </a:r>
            <a:r>
              <a:rPr lang="fr-FR" sz="1000" dirty="0" err="1">
                <a:solidFill>
                  <a:schemeClr val="bg1"/>
                </a:solidFill>
                <a:latin typeface="Maven Pro" panose="020B0604020202020204" charset="0"/>
              </a:rPr>
              <a:t>negative</a:t>
            </a:r>
            <a:r>
              <a:rPr lang="fr-FR" sz="10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7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3812131" y="405455"/>
            <a:ext cx="2501747" cy="577800"/>
          </a:xfrm>
        </p:spPr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Curve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01" y="1049350"/>
            <a:ext cx="2521477" cy="1963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05" y="3072375"/>
            <a:ext cx="2542508" cy="18929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59" y="1043130"/>
            <a:ext cx="2537454" cy="19755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01" y="3072375"/>
            <a:ext cx="2521477" cy="18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9064" y="895359"/>
            <a:ext cx="8013225" cy="1260575"/>
          </a:xfrm>
        </p:spPr>
        <p:txBody>
          <a:bodyPr/>
          <a:lstStyle/>
          <a:p>
            <a:pPr marL="165100" indent="0">
              <a:buNone/>
            </a:pPr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Credit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?</a:t>
            </a:r>
          </a:p>
          <a:p>
            <a:pPr marL="165100" indent="0">
              <a:buNone/>
            </a:pPr>
            <a:r>
              <a:rPr lang="en-US" sz="1600" dirty="0" smtClean="0"/>
              <a:t>Credit </a:t>
            </a:r>
            <a:r>
              <a:rPr lang="en-US" sz="1600" dirty="0"/>
              <a:t>analysis is the systematic process of evaluating the creditworthiness of individuals, businesses, or entities seeking to borrow funds from financial institutions or </a:t>
            </a:r>
            <a:r>
              <a:rPr lang="en-US" sz="1600" dirty="0" smtClean="0"/>
              <a:t>lenders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39269430"/>
              </p:ext>
            </p:extLst>
          </p:nvPr>
        </p:nvGraphicFramePr>
        <p:xfrm>
          <a:off x="4415676" y="2155934"/>
          <a:ext cx="5027870" cy="282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380826" y="3186042"/>
            <a:ext cx="6548785" cy="460934"/>
          </a:xfrm>
        </p:spPr>
        <p:txBody>
          <a:bodyPr/>
          <a:lstStyle/>
          <a:p>
            <a:pPr marL="165100" indent="0">
              <a:buNone/>
            </a:pPr>
            <a:r>
              <a:rPr lang="en-US" sz="2000" dirty="0"/>
              <a:t>The process of credit analysis </a:t>
            </a:r>
            <a:r>
              <a:rPr lang="en-US" sz="2000" dirty="0" smtClean="0"/>
              <a:t>involves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5" grpId="0">
        <p:bldAsOne/>
      </p:bldGraphic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3208155" y="372190"/>
            <a:ext cx="2713674" cy="577800"/>
          </a:xfrm>
        </p:spPr>
        <p:txBody>
          <a:bodyPr/>
          <a:lstStyle/>
          <a:p>
            <a:r>
              <a:rPr lang="fr-FR" dirty="0" smtClean="0"/>
              <a:t>DEMONSTRATION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0" y="372190"/>
            <a:ext cx="8152008" cy="47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3492653" y="339104"/>
            <a:ext cx="2037289" cy="577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6211" y="916904"/>
            <a:ext cx="88101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  <a:t>In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this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research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discovered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the world of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credit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risk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analysis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presenting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  <a:t>a long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learning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journey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through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various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stages of data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preprocessing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  <a:t>model </a:t>
            </a:r>
            <a:r>
              <a:rPr lang="fr-FR" sz="1800" dirty="0" err="1" smtClean="0">
                <a:solidFill>
                  <a:schemeClr val="bg1"/>
                </a:solidFill>
                <a:latin typeface="Maven Pro" panose="020B0604020202020204" charset="0"/>
              </a:rPr>
              <a:t>development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  <a:t>and </a:t>
            </a:r>
            <a:r>
              <a:rPr lang="fr-FR" sz="1800" dirty="0" err="1" smtClean="0">
                <a:solidFill>
                  <a:schemeClr val="bg1"/>
                </a:solidFill>
                <a:latin typeface="Maven Pro" panose="020B0604020202020204" charset="0"/>
              </a:rPr>
              <a:t>evaluation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. </a:t>
            </a:r>
            <a: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  <a:t/>
            </a:r>
            <a:b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  <a:t>By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using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a range of machine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learning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techniques and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methods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this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study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has</a:t>
            </a:r>
          </a:p>
          <a:p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demonstrated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potential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predictive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models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in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assessing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creditworthiness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accurately</a:t>
            </a:r>
            <a: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  <a:b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</a:br>
            <a:endParaRPr lang="fr-FR" sz="18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In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this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project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have been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exposed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to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many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concepts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like</a:t>
            </a:r>
            <a:r>
              <a:rPr lang="fr-FR" sz="1800" dirty="0" smtClean="0">
                <a:solidFill>
                  <a:schemeClr val="bg1"/>
                </a:solidFill>
                <a:latin typeface="Maven Pro" panose="020B0604020202020204" charset="0"/>
              </a:rPr>
              <a:t>:</a:t>
            </a:r>
            <a:endParaRPr lang="fr-FR" sz="18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7525" y="350222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--&gt; Building a pipeline</a:t>
            </a:r>
          </a:p>
          <a:p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--&gt; Hyper-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parameter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tuning</a:t>
            </a:r>
            <a:endParaRPr lang="fr-FR" sz="18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--&gt;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Evaluating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models</a:t>
            </a:r>
            <a:endParaRPr lang="fr-FR" sz="18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--&gt; Building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our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first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Streamlit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application</a:t>
            </a:r>
          </a:p>
          <a:p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--&gt;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Deploying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fr-FR" sz="18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8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388245" y="532021"/>
            <a:ext cx="4151393" cy="96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</a:t>
            </a:r>
            <a:r>
              <a:rPr lang="en" dirty="0" smtClean="0">
                <a:solidFill>
                  <a:schemeClr val="accent2"/>
                </a:solidFill>
              </a:rPr>
              <a:t>ny </a:t>
            </a:r>
            <a:r>
              <a:rPr lang="en" dirty="0">
                <a:solidFill>
                  <a:schemeClr val="accent2"/>
                </a:solidFill>
              </a:rPr>
              <a:t>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/>
            <a:r>
              <a:rPr lang="fr-FR" dirty="0" smtClean="0"/>
              <a:t>mohamed.islem.beggari@etu.univ-st-etienne.fr</a:t>
            </a:r>
            <a:endParaRPr dirty="0"/>
          </a:p>
        </p:txBody>
      </p:sp>
      <p:sp>
        <p:nvSpPr>
          <p:cNvPr id="12" name="Google Shape;1361;p47"/>
          <p:cNvSpPr txBox="1">
            <a:spLocks/>
          </p:cNvSpPr>
          <p:nvPr/>
        </p:nvSpPr>
        <p:spPr>
          <a:xfrm>
            <a:off x="2552341" y="1494503"/>
            <a:ext cx="3823200" cy="254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r>
              <a:rPr lang="fr-FR" sz="5400" dirty="0" smtClean="0"/>
              <a:t>FOR YOUR ATTENTION </a:t>
            </a:r>
            <a:endParaRPr lang="fr-FR" sz="5400" dirty="0"/>
          </a:p>
        </p:txBody>
      </p:sp>
      <p:pic>
        <p:nvPicPr>
          <p:cNvPr id="34" name="Picture 33" descr="Shawn Wildermuth's Blog">
            <a:hlinkClick r:id="rId2"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438" r="96094">
                        <a14:foregroundMark x1="48359" y1="39583" x2="43984" y2="40278"/>
                        <a14:foregroundMark x1="53438" y1="46667" x2="53047" y2="52222"/>
                        <a14:foregroundMark x1="53359" y1="41111" x2="53516" y2="41528"/>
                        <a14:foregroundMark x1="58359" y1="44167" x2="57969" y2="50972"/>
                        <a14:foregroundMark x1="63516" y1="41806" x2="64766" y2="49444"/>
                        <a14:foregroundMark x1="75234" y1="48889" x2="74609" y2="54167"/>
                        <a14:foregroundMark x1="83516" y1="41528" x2="84375" y2="525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13" y="3916057"/>
            <a:ext cx="1857810" cy="1045018"/>
          </a:xfrm>
          <a:prstGeom prst="rect">
            <a:avLst/>
          </a:prstGeom>
        </p:spPr>
      </p:pic>
      <p:pic>
        <p:nvPicPr>
          <p:cNvPr id="35" name="Picture 34" descr="Post: Integrate External Eidtors with Angularjs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1" y="4144047"/>
            <a:ext cx="692664" cy="5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5250" y="0"/>
            <a:ext cx="5321299" cy="838200"/>
          </a:xfrm>
        </p:spPr>
        <p:txBody>
          <a:bodyPr/>
          <a:lstStyle/>
          <a:p>
            <a:pPr algn="ctr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credit</a:t>
            </a:r>
            <a:r>
              <a:rPr lang="fr-FR" dirty="0" smtClean="0"/>
              <a:t> </a:t>
            </a:r>
            <a:r>
              <a:rPr lang="fr-FR" dirty="0" err="1" smtClean="0"/>
              <a:t>risk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409064" y="790575"/>
            <a:ext cx="8013225" cy="1260575"/>
          </a:xfrm>
        </p:spPr>
        <p:txBody>
          <a:bodyPr/>
          <a:lstStyle/>
          <a:p>
            <a:pPr marL="165100" indent="0">
              <a:buNone/>
            </a:pPr>
            <a:r>
              <a:rPr lang="en-US" sz="1600" dirty="0" smtClean="0"/>
              <a:t>Credit </a:t>
            </a:r>
            <a:r>
              <a:rPr lang="en-US" sz="1600" dirty="0"/>
              <a:t>risk analysis is the process of evaluating the potential risk of a borrower </a:t>
            </a:r>
            <a:r>
              <a:rPr lang="en-US" sz="1600" dirty="0" smtClean="0"/>
              <a:t>defaulting </a:t>
            </a:r>
            <a:r>
              <a:rPr lang="en-US" sz="1600" dirty="0"/>
              <a:t>on their financial </a:t>
            </a:r>
            <a:r>
              <a:rPr lang="en-US" sz="1600" dirty="0" smtClean="0"/>
              <a:t>obligations. It </a:t>
            </a:r>
            <a:r>
              <a:rPr lang="en-US" sz="1600" dirty="0"/>
              <a:t>involves assessing various factors, including the borrower's financial history, creditworthiness, income, collateral, and economic conditions, </a:t>
            </a:r>
            <a:endParaRPr lang="en-US" sz="1600" dirty="0" smtClean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-657116" y="1625698"/>
            <a:ext cx="532129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dirty="0" err="1" smtClean="0"/>
              <a:t>Scoring</a:t>
            </a:r>
            <a:r>
              <a:rPr lang="fr-FR" dirty="0" smtClean="0"/>
              <a:t> </a:t>
            </a:r>
            <a:r>
              <a:rPr lang="fr-FR" dirty="0" err="1" smtClean="0"/>
              <a:t>Technics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409064" y="2370187"/>
            <a:ext cx="8013225" cy="1260575"/>
          </a:xfrm>
        </p:spPr>
        <p:txBody>
          <a:bodyPr/>
          <a:lstStyle/>
          <a:p>
            <a:pPr marL="165100" indent="0">
              <a:buNone/>
            </a:pPr>
            <a:r>
              <a:rPr lang="en-US" sz="1600" dirty="0"/>
              <a:t>A credit score is a 3-digit number that reflects the likelihood that a consumer will repay his </a:t>
            </a:r>
            <a:r>
              <a:rPr lang="en-US" sz="1600" dirty="0" smtClean="0"/>
              <a:t>debts. </a:t>
            </a:r>
          </a:p>
          <a:p>
            <a:pPr marL="165100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score is a numerical representation of the borrower's creditworthiness and risk profile.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2"/>
          <a:stretch/>
        </p:blipFill>
        <p:spPr>
          <a:xfrm>
            <a:off x="1555532" y="3689450"/>
            <a:ext cx="6011917" cy="12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endCxn id="1235" idx="2"/>
          </p:cNvCxnSpPr>
          <p:nvPr/>
        </p:nvCxnSpPr>
        <p:spPr>
          <a:xfrm flipV="1">
            <a:off x="889000" y="2478811"/>
            <a:ext cx="3535169" cy="265942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590762" y="718802"/>
            <a:ext cx="6229175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600" dirty="0" smtClean="0"/>
              <a:t>32,581 entities</a:t>
            </a:r>
            <a:endParaRPr sz="6600"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553907" y="1763311"/>
            <a:ext cx="3740524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 dirty="0" smtClean="0"/>
              <a:t>12 columns 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9900" y="31824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5100" indent="0">
              <a:buNone/>
            </a:pPr>
            <a:r>
              <a:rPr lang="fr-FR" sz="3200" b="1" dirty="0" smtClean="0">
                <a:solidFill>
                  <a:schemeClr val="bg1"/>
                </a:solidFill>
                <a:latin typeface="Share Tech" panose="020B0604020202020204" charset="0"/>
              </a:rPr>
              <a:t>DATA OVERVIEW</a:t>
            </a:r>
            <a:endParaRPr lang="fr-FR" sz="3200" b="1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22027" y="2966683"/>
            <a:ext cx="2044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</a:rPr>
              <a:t>4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columns </a:t>
            </a: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</a:rPr>
              <a:t>of OBJECT.</a:t>
            </a:r>
            <a:endParaRPr lang="en-US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8" name="Google Shape;1233;p43"/>
          <p:cNvCxnSpPr>
            <a:endCxn id="1235" idx="2"/>
          </p:cNvCxnSpPr>
          <p:nvPr/>
        </p:nvCxnSpPr>
        <p:spPr>
          <a:xfrm rot="10800000">
            <a:off x="4424169" y="2478811"/>
            <a:ext cx="3602978" cy="265942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Rectangle 22"/>
          <p:cNvSpPr/>
          <p:nvPr/>
        </p:nvSpPr>
        <p:spPr>
          <a:xfrm>
            <a:off x="124836" y="2966685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3 </a:t>
            </a: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</a:rPr>
              <a:t>columns of FLOAT  </a:t>
            </a:r>
            <a:endParaRPr lang="fr-FR" b="1" dirty="0"/>
          </a:p>
        </p:txBody>
      </p:sp>
      <p:sp>
        <p:nvSpPr>
          <p:cNvPr id="24" name="Rectangle 23"/>
          <p:cNvSpPr/>
          <p:nvPr/>
        </p:nvSpPr>
        <p:spPr>
          <a:xfrm>
            <a:off x="3602593" y="2966684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5 columns </a:t>
            </a: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</a:rPr>
              <a:t>of INT 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" grpId="0"/>
      <p:bldP spid="1235" grpId="0" build="p"/>
      <p:bldP spid="5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9" y="1594094"/>
            <a:ext cx="8086804" cy="30202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98964" y="363794"/>
            <a:ext cx="361315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hare Tech" panose="020B0604020202020204" charset="0"/>
              </a:rPr>
              <a:t>DATASET</a:t>
            </a:r>
            <a:endParaRPr lang="fr-FR" sz="8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-82497" y="3361470"/>
            <a:ext cx="235053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/>
              <a:t>Checking / removing duplicates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725508" y="25760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673247" y="3363498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757184" y="25710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CLEANING PLAN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012531" y="25689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534515" y="336348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Checking/dealing with Missing Data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768266" y="15869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788700" y="15869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5012532" y="1586951"/>
            <a:ext cx="827747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</p:cNvCxnSpPr>
          <p:nvPr/>
        </p:nvCxnSpPr>
        <p:spPr>
          <a:xfrm rot="10800000" flipH="1" flipV="1">
            <a:off x="768266" y="1998999"/>
            <a:ext cx="4" cy="938003"/>
          </a:xfrm>
          <a:prstGeom prst="bentConnector3">
            <a:avLst>
              <a:gd name="adj1" fmla="val -57150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</p:cNvCxnSpPr>
          <p:nvPr/>
        </p:nvCxnSpPr>
        <p:spPr>
          <a:xfrm>
            <a:off x="2788700" y="19990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</p:cNvCxnSpPr>
          <p:nvPr/>
        </p:nvCxnSpPr>
        <p:spPr>
          <a:xfrm rot="10800000" flipH="1" flipV="1">
            <a:off x="5012531" y="1999000"/>
            <a:ext cx="3647" cy="959987"/>
          </a:xfrm>
          <a:prstGeom prst="bentConnector3">
            <a:avLst>
              <a:gd name="adj1" fmla="val -6268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778212" y="132905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840283" y="241106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921431" y="17088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5139643" y="1708848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481;p27"/>
          <p:cNvSpPr/>
          <p:nvPr/>
        </p:nvSpPr>
        <p:spPr>
          <a:xfrm>
            <a:off x="7213539" y="1613537"/>
            <a:ext cx="824100" cy="8241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484;p27"/>
          <p:cNvCxnSpPr>
            <a:stCxn id="36" idx="1"/>
          </p:cNvCxnSpPr>
          <p:nvPr/>
        </p:nvCxnSpPr>
        <p:spPr>
          <a:xfrm rot="10800000" flipH="1" flipV="1">
            <a:off x="7213539" y="2025586"/>
            <a:ext cx="4" cy="938003"/>
          </a:xfrm>
          <a:prstGeom prst="bentConnector3">
            <a:avLst>
              <a:gd name="adj1" fmla="val -57150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487;p27"/>
          <p:cNvSpPr/>
          <p:nvPr/>
        </p:nvSpPr>
        <p:spPr>
          <a:xfrm>
            <a:off x="8139126" y="134892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89;p27"/>
          <p:cNvSpPr/>
          <p:nvPr/>
        </p:nvSpPr>
        <p:spPr>
          <a:xfrm>
            <a:off x="7336992" y="1698070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80;p27"/>
          <p:cNvSpPr txBox="1">
            <a:spLocks/>
          </p:cNvSpPr>
          <p:nvPr/>
        </p:nvSpPr>
        <p:spPr>
          <a:xfrm>
            <a:off x="7213539" y="257609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>
                <a:solidFill>
                  <a:schemeClr val="accent2">
                    <a:lumMod val="75000"/>
                  </a:schemeClr>
                </a:solidFill>
              </a:rPr>
              <a:t>04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1" name="Google Shape;13549;p64"/>
          <p:cNvGrpSpPr/>
          <p:nvPr/>
        </p:nvGrpSpPr>
        <p:grpSpPr>
          <a:xfrm>
            <a:off x="880095" y="1693610"/>
            <a:ext cx="593560" cy="607514"/>
            <a:chOff x="3712952" y="1970604"/>
            <a:chExt cx="354363" cy="354395"/>
          </a:xfrm>
        </p:grpSpPr>
        <p:sp>
          <p:nvSpPr>
            <p:cNvPr id="42" name="Google Shape;13550;p64"/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bg2"/>
                </a:solidFill>
              </a:endParaRPr>
            </a:p>
          </p:txBody>
        </p:sp>
        <p:sp>
          <p:nvSpPr>
            <p:cNvPr id="43" name="Google Shape;13551;p64"/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bg2"/>
                </a:solidFill>
              </a:endParaRPr>
            </a:p>
          </p:txBody>
        </p:sp>
        <p:sp>
          <p:nvSpPr>
            <p:cNvPr id="44" name="Google Shape;13552;p64"/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bg2"/>
                </a:solidFill>
              </a:endParaRPr>
            </a:p>
          </p:txBody>
        </p:sp>
        <p:sp>
          <p:nvSpPr>
            <p:cNvPr id="45" name="Google Shape;13553;p64"/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bg2"/>
                </a:solidFill>
              </a:endParaRPr>
            </a:p>
          </p:txBody>
        </p:sp>
        <p:sp>
          <p:nvSpPr>
            <p:cNvPr id="46" name="Google Shape;13554;p64"/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bg2"/>
                </a:solidFill>
              </a:endParaRPr>
            </a:p>
          </p:txBody>
        </p:sp>
        <p:sp>
          <p:nvSpPr>
            <p:cNvPr id="47" name="Google Shape;13555;p64"/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bg2"/>
                </a:solidFill>
              </a:endParaRPr>
            </a:p>
          </p:txBody>
        </p:sp>
        <p:sp>
          <p:nvSpPr>
            <p:cNvPr id="48" name="Google Shape;13556;p64"/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bg2"/>
                </a:solidFill>
              </a:endParaRPr>
            </a:p>
          </p:txBody>
        </p:sp>
        <p:sp>
          <p:nvSpPr>
            <p:cNvPr id="49" name="Google Shape;13557;p64"/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Google Shape;13558;p64"/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bg2"/>
                </a:solidFill>
              </a:endParaRPr>
            </a:p>
          </p:txBody>
        </p:sp>
      </p:grpSp>
      <p:sp>
        <p:nvSpPr>
          <p:cNvPr id="51" name="Google Shape;474;p27"/>
          <p:cNvSpPr txBox="1">
            <a:spLocks noGrp="1"/>
          </p:cNvSpPr>
          <p:nvPr>
            <p:ph type="ctrTitle"/>
          </p:nvPr>
        </p:nvSpPr>
        <p:spPr>
          <a:xfrm>
            <a:off x="6616805" y="3360783"/>
            <a:ext cx="235053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 smtClean="0"/>
              <a:t>Detecting / Removing outliers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/>
      <p:bldP spid="476" grpId="0"/>
      <p:bldP spid="473" grpId="0"/>
      <p:bldP spid="478" grpId="0"/>
      <p:bldP spid="480" grpId="0"/>
      <p:bldP spid="471" grpId="0"/>
      <p:bldP spid="481" grpId="0" animBg="1"/>
      <p:bldP spid="482" grpId="0" animBg="1"/>
      <p:bldP spid="483" grpId="0" animBg="1"/>
      <p:bldP spid="36" grpId="0" animBg="1"/>
      <p:bldP spid="39" grpId="0" animBg="1"/>
      <p:bldP spid="4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8349" y="116400"/>
            <a:ext cx="5680376" cy="577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 smtClean="0"/>
              <a:t>Checking</a:t>
            </a:r>
            <a:r>
              <a:rPr lang="fr-FR" dirty="0" smtClean="0"/>
              <a:t> / </a:t>
            </a:r>
            <a:r>
              <a:rPr lang="fr-FR" dirty="0" err="1"/>
              <a:t>R</a:t>
            </a:r>
            <a:r>
              <a:rPr lang="fr-FR" dirty="0" err="1" smtClean="0"/>
              <a:t>emoving</a:t>
            </a:r>
            <a:r>
              <a:rPr lang="fr-FR" dirty="0" smtClean="0"/>
              <a:t> duplicates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741776"/>
            <a:ext cx="6604000" cy="867549"/>
          </a:xfrm>
          <a:prstGeom prst="rect">
            <a:avLst/>
          </a:prstGeom>
        </p:spPr>
      </p:pic>
      <p:sp>
        <p:nvSpPr>
          <p:cNvPr id="68" name="Title 2"/>
          <p:cNvSpPr txBox="1">
            <a:spLocks/>
          </p:cNvSpPr>
          <p:nvPr/>
        </p:nvSpPr>
        <p:spPr>
          <a:xfrm>
            <a:off x="628349" y="1656901"/>
            <a:ext cx="568037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69" name="Title 2"/>
          <p:cNvSpPr txBox="1">
            <a:spLocks/>
          </p:cNvSpPr>
          <p:nvPr/>
        </p:nvSpPr>
        <p:spPr>
          <a:xfrm>
            <a:off x="628349" y="2391002"/>
            <a:ext cx="632807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</a:t>
            </a:r>
            <a:r>
              <a:rPr lang="en-US" b="1" dirty="0" smtClean="0"/>
              <a:t>etecting / Removing Outliers: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0" y="2968802"/>
            <a:ext cx="2519613" cy="2125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34" y="2968802"/>
            <a:ext cx="2759349" cy="2125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73" y="2968801"/>
            <a:ext cx="2969069" cy="212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2"/>
          <p:cNvSpPr txBox="1">
            <a:spLocks/>
          </p:cNvSpPr>
          <p:nvPr/>
        </p:nvSpPr>
        <p:spPr>
          <a:xfrm>
            <a:off x="671892" y="257402"/>
            <a:ext cx="632807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Checking for Missing DATA: 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28" y="835202"/>
            <a:ext cx="3706140" cy="1633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28" y="3100455"/>
            <a:ext cx="3706140" cy="1889817"/>
          </a:xfrm>
          <a:prstGeom prst="rect">
            <a:avLst/>
          </a:prstGeom>
        </p:spPr>
      </p:pic>
      <p:sp>
        <p:nvSpPr>
          <p:cNvPr id="35" name="Title 2"/>
          <p:cNvSpPr txBox="1">
            <a:spLocks/>
          </p:cNvSpPr>
          <p:nvPr/>
        </p:nvSpPr>
        <p:spPr>
          <a:xfrm>
            <a:off x="671892" y="2495449"/>
            <a:ext cx="632807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Dealing with Missing DATA: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61337" y="1541279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Share Tech" panose="020B0604020202020204" charset="0"/>
              </a:rPr>
              <a:t>MSNO Library :</a:t>
            </a:r>
            <a:endParaRPr lang="fr-FR" sz="1800" b="1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1337" y="3860697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Share Tech" panose="020B0604020202020204" charset="0"/>
              </a:rPr>
              <a:t>Iterative Imputer :</a:t>
            </a:r>
            <a:endParaRPr lang="fr-FR" sz="1800" b="1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9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1758279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DATA VISUALIZATION &amp; EXPLORATION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9" y="1787761"/>
            <a:ext cx="4093028" cy="3030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787761"/>
            <a:ext cx="4224720" cy="3030982"/>
          </a:xfrm>
          <a:prstGeom prst="rect">
            <a:avLst/>
          </a:prstGeom>
        </p:spPr>
      </p:pic>
      <p:sp>
        <p:nvSpPr>
          <p:cNvPr id="67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197242" y="1099718"/>
            <a:ext cx="26665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 smtClean="0"/>
              <a:t>Categorical features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</TotalTime>
  <Words>606</Words>
  <Application>Microsoft Office PowerPoint</Application>
  <PresentationFormat>On-screen Show (16:9)</PresentationFormat>
  <Paragraphs>106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Nunito Light</vt:lpstr>
      <vt:lpstr>Share Tech</vt:lpstr>
      <vt:lpstr>Fira Sans Extra Condensed Medium</vt:lpstr>
      <vt:lpstr>Fira Sans Condensed Medium</vt:lpstr>
      <vt:lpstr>Advent Pro SemiBold</vt:lpstr>
      <vt:lpstr>Livvic Light</vt:lpstr>
      <vt:lpstr>Maven Pro</vt:lpstr>
      <vt:lpstr>Arial</vt:lpstr>
      <vt:lpstr>Data Science Consulting by Slidesgo</vt:lpstr>
      <vt:lpstr>CREDIT  RISK ANALYSIS</vt:lpstr>
      <vt:lpstr>INTRODUCTION:</vt:lpstr>
      <vt:lpstr>What is credit risk analysis ?</vt:lpstr>
      <vt:lpstr>32,581 entities</vt:lpstr>
      <vt:lpstr>PowerPoint Presentation</vt:lpstr>
      <vt:lpstr>Checking / removing duplicates</vt:lpstr>
      <vt:lpstr>Checking / Removing duplicates</vt:lpstr>
      <vt:lpstr>PowerPoint Presentation</vt:lpstr>
      <vt:lpstr>DATA VISUALIZATION &amp; EXPLORATION</vt:lpstr>
      <vt:lpstr>Numerical features</vt:lpstr>
      <vt:lpstr>Target feature</vt:lpstr>
      <vt:lpstr>DATA PREPROCESSING :</vt:lpstr>
      <vt:lpstr>Handling Data Imbalance :</vt:lpstr>
      <vt:lpstr> Model Selection and Hyper-parameter Tuning:</vt:lpstr>
      <vt:lpstr>Model Evaluation</vt:lpstr>
      <vt:lpstr>Accuracy</vt:lpstr>
      <vt:lpstr>F1-SCORE</vt:lpstr>
      <vt:lpstr>The confusion matrix</vt:lpstr>
      <vt:lpstr>Learning Curve</vt:lpstr>
      <vt:lpstr>DEMONSTRATION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 RISK ANALYSIS</dc:title>
  <dc:creator>utilisateur</dc:creator>
  <cp:lastModifiedBy>utilisateur</cp:lastModifiedBy>
  <cp:revision>46</cp:revision>
  <dcterms:modified xsi:type="dcterms:W3CDTF">2023-08-23T13:32:34Z</dcterms:modified>
</cp:coreProperties>
</file>