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4" r:id="rId1"/>
  </p:sldMasterIdLst>
  <p:notesMasterIdLst>
    <p:notesMasterId r:id="rId13"/>
  </p:notesMasterIdLst>
  <p:sldIdLst>
    <p:sldId id="256" r:id="rId2"/>
    <p:sldId id="257" r:id="rId3"/>
    <p:sldId id="259" r:id="rId4"/>
    <p:sldId id="263" r:id="rId5"/>
    <p:sldId id="264" r:id="rId6"/>
    <p:sldId id="260" r:id="rId7"/>
    <p:sldId id="265" r:id="rId8"/>
    <p:sldId id="266" r:id="rId9"/>
    <p:sldId id="258"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C33A6-5565-407B-B623-CABC5CE4FD3C}" type="datetimeFigureOut">
              <a:rPr lang="fr-FR" smtClean="0"/>
              <a:t>17/07/2021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8426A-96E6-4025-8DDE-DCAF48AA041D}" type="slidenum">
              <a:rPr lang="fr-FR" smtClean="0"/>
              <a:t>‹N°›</a:t>
            </a:fld>
            <a:endParaRPr lang="fr-FR"/>
          </a:p>
        </p:txBody>
      </p:sp>
    </p:spTree>
    <p:extLst>
      <p:ext uri="{BB962C8B-B14F-4D97-AF65-F5344CB8AC3E}">
        <p14:creationId xmlns:p14="http://schemas.microsoft.com/office/powerpoint/2010/main" val="55774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248426A-96E6-4025-8DDE-DCAF48AA041D}" type="slidenum">
              <a:rPr lang="fr-FR" smtClean="0"/>
              <a:t>1</a:t>
            </a:fld>
            <a:endParaRPr lang="fr-FR"/>
          </a:p>
        </p:txBody>
      </p:sp>
    </p:spTree>
    <p:extLst>
      <p:ext uri="{BB962C8B-B14F-4D97-AF65-F5344CB8AC3E}">
        <p14:creationId xmlns:p14="http://schemas.microsoft.com/office/powerpoint/2010/main" val="299882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248426A-96E6-4025-8DDE-DCAF48AA041D}" type="slidenum">
              <a:rPr lang="fr-FR" smtClean="0"/>
              <a:t>2</a:t>
            </a:fld>
            <a:endParaRPr lang="fr-FR"/>
          </a:p>
        </p:txBody>
      </p:sp>
    </p:spTree>
    <p:extLst>
      <p:ext uri="{BB962C8B-B14F-4D97-AF65-F5344CB8AC3E}">
        <p14:creationId xmlns:p14="http://schemas.microsoft.com/office/powerpoint/2010/main" val="42214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A983BE-2688-4F0D-9ABB-97F1E6E3594D}" type="datetime1">
              <a:rPr lang="en-US" smtClean="0"/>
              <a:t>7/17/2021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5094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27E5A2A-C940-4370-AEAF-E9F5F51CAD47}" type="datetime1">
              <a:rPr lang="en-US" smtClean="0"/>
              <a:t>7/17/2021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7930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F2F801-0E8B-40C0-A602-6FD7B06EF280}" type="datetime1">
              <a:rPr lang="en-US" smtClean="0"/>
              <a:t>7/17/2021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6952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21C6778-445C-46DC-8A8B-AFE14BF6E9C7}" type="datetime1">
              <a:rPr lang="en-US" smtClean="0"/>
              <a:t>7/17/2021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852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C970960-77CA-49C0-8733-C9E5D7A5C683}" type="datetime1">
              <a:rPr lang="en-US" smtClean="0"/>
              <a:t>7/17/2021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318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161B574-2CF4-4228-B2E5-1EB22910039D}" type="datetime1">
              <a:rPr lang="en-US" smtClean="0"/>
              <a:t>7/17/2021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69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952AB2-0627-4B78-87B6-D2A9F0DBFE65}" type="datetime1">
              <a:rPr lang="en-US" smtClean="0"/>
              <a:t>7/17/2021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7106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54F095-8D49-4980-ACA0-B2AA350BF8B5}" type="datetime1">
              <a:rPr lang="en-US" smtClean="0"/>
              <a:t>7/17/2021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5392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ADF5D8E-DBB6-4DC0-8581-44D9DBCDD5DC}" type="datetime1">
              <a:rPr lang="en-US" smtClean="0"/>
              <a:t>7/17/2021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1430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8F2D93F-0154-4A8F-BF73-D0B623E3727F}" type="datetime1">
              <a:rPr lang="en-US" smtClean="0"/>
              <a:t>7/17/2021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8560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A806080-3F49-469D-9D6D-A3FB4BF9E9A5}" type="datetime1">
              <a:rPr lang="en-US" smtClean="0"/>
              <a:t>7/17/2021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6656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A68A881-596E-4736-B4D6-C581B742A2EB}" type="datetime1">
              <a:rPr lang="en-US" smtClean="0"/>
              <a:t>7/17/2021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7587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3ED572B-C692-4B83-9154-834C26A488C8}" type="datetime1">
              <a:rPr lang="en-US" smtClean="0"/>
              <a:t>7/17/2021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2288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E6844-DDF1-4B60-83F9-B46580414E95}" type="datetime1">
              <a:rPr lang="en-US" smtClean="0"/>
              <a:t>7/17/2021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1829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2285C10-8A0B-4CF7-8C6B-9653ECC0428E}" type="datetime1">
              <a:rPr lang="en-US" smtClean="0"/>
              <a:t>7/17/2021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6136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45F4F44-349D-4DBD-A9B5-0F9C7C99D9EC}" type="datetime1">
              <a:rPr lang="en-US" smtClean="0"/>
              <a:t>7/17/2021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3603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B13BB5-FD85-4837-83C3-5EDAA38B9F1E}" type="datetime1">
              <a:rPr lang="en-US" smtClean="0"/>
              <a:t>7/17/2021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170559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767431" y="1038678"/>
            <a:ext cx="8825658" cy="2677648"/>
          </a:xfrm>
        </p:spPr>
        <p:txBody>
          <a:bodyPr/>
          <a:lstStyle/>
          <a:p>
            <a:r>
              <a:rPr lang="fr-FR" b="1" dirty="0" smtClean="0">
                <a:solidFill>
                  <a:srgbClr val="002060"/>
                </a:solidFill>
              </a:rPr>
              <a:t>Introduction to </a:t>
            </a:r>
            <a:r>
              <a:rPr lang="fr-FR" b="1" dirty="0" err="1" smtClean="0">
                <a:solidFill>
                  <a:srgbClr val="002060"/>
                </a:solidFill>
              </a:rPr>
              <a:t>Database</a:t>
            </a:r>
            <a:endParaRPr lang="fr-FR" dirty="0">
              <a:solidFill>
                <a:srgbClr val="002060"/>
              </a:solidFill>
            </a:endParaRPr>
          </a:p>
        </p:txBody>
      </p:sp>
      <p:sp>
        <p:nvSpPr>
          <p:cNvPr id="5" name="Sous-titre 4"/>
          <p:cNvSpPr>
            <a:spLocks noGrp="1"/>
          </p:cNvSpPr>
          <p:nvPr>
            <p:ph type="subTitle" idx="1"/>
          </p:nvPr>
        </p:nvSpPr>
        <p:spPr>
          <a:xfrm>
            <a:off x="2615092" y="4492708"/>
            <a:ext cx="8915399" cy="1126283"/>
          </a:xfrm>
        </p:spPr>
        <p:txBody>
          <a:bodyPr>
            <a:normAutofit/>
          </a:bodyPr>
          <a:lstStyle/>
          <a:p>
            <a:r>
              <a:rPr lang="fr-FR" sz="2000" i="1" dirty="0" smtClean="0">
                <a:effectLst>
                  <a:outerShdw blurRad="38100" dist="38100" dir="2700000" algn="tl">
                    <a:srgbClr val="000000">
                      <a:alpha val="43137"/>
                    </a:srgbClr>
                  </a:outerShdw>
                </a:effectLst>
              </a:rPr>
              <a:t>ISLEM BRAHAM    © 2021</a:t>
            </a:r>
            <a:endParaRPr lang="fr-FR" sz="2000" i="1" dirty="0">
              <a:effectLst>
                <a:outerShdw blurRad="38100" dist="38100" dir="2700000" algn="tl">
                  <a:srgbClr val="000000">
                    <a:alpha val="43137"/>
                  </a:srgbClr>
                </a:outerShdw>
              </a:effectLst>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Tree>
    <p:extLst>
      <p:ext uri="{BB962C8B-B14F-4D97-AF65-F5344CB8AC3E}">
        <p14:creationId xmlns:p14="http://schemas.microsoft.com/office/powerpoint/2010/main" val="214418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8" name="ZoneTexte 7"/>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9</a:t>
            </a:r>
            <a:endParaRPr lang="fr-FR" b="1" dirty="0">
              <a:solidFill>
                <a:schemeClr val="bg1"/>
              </a:solidFill>
              <a:effectLst>
                <a:outerShdw blurRad="38100" dist="38100" dir="2700000" algn="tl">
                  <a:srgbClr val="000000">
                    <a:alpha val="43137"/>
                  </a:srgbClr>
                </a:outerShdw>
              </a:effectLst>
            </a:endParaRPr>
          </a:p>
        </p:txBody>
      </p:sp>
      <p:sp>
        <p:nvSpPr>
          <p:cNvPr id="12" name="Sous-titre 4"/>
          <p:cNvSpPr txBox="1">
            <a:spLocks/>
          </p:cNvSpPr>
          <p:nvPr/>
        </p:nvSpPr>
        <p:spPr>
          <a:xfrm>
            <a:off x="2719932" y="515202"/>
            <a:ext cx="3913781"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RDBMS Comparison</a:t>
            </a:r>
            <a:endParaRPr lang="fr-FR" sz="2800" i="1" dirty="0">
              <a:solidFill>
                <a:srgbClr val="002060"/>
              </a:solidFill>
              <a:effectLst>
                <a:outerShdw blurRad="38100" dist="38100" dir="2700000" algn="tl">
                  <a:srgbClr val="000000">
                    <a:alpha val="43137"/>
                  </a:srgbClr>
                </a:outerShdw>
              </a:effectLst>
            </a:endParaRPr>
          </a:p>
        </p:txBody>
      </p:sp>
      <p:sp>
        <p:nvSpPr>
          <p:cNvPr id="13" name="Sous-titre 4"/>
          <p:cNvSpPr txBox="1">
            <a:spLocks/>
          </p:cNvSpPr>
          <p:nvPr/>
        </p:nvSpPr>
        <p:spPr>
          <a:xfrm>
            <a:off x="1613136" y="1163838"/>
            <a:ext cx="719443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u="sng" dirty="0" smtClean="0">
                <a:solidFill>
                  <a:schemeClr val="accent2">
                    <a:lumMod val="50000"/>
                  </a:schemeClr>
                </a:solidFill>
                <a:effectLst>
                  <a:outerShdw blurRad="38100" dist="38100" dir="2700000" algn="tl">
                    <a:srgbClr val="000000">
                      <a:alpha val="43137"/>
                    </a:srgbClr>
                  </a:outerShdw>
                </a:effectLst>
              </a:rPr>
              <a:t>Microsoft SQL Server</a:t>
            </a:r>
            <a:r>
              <a:rPr lang="fr-FR" sz="2000" i="1" dirty="0" smtClean="0">
                <a:solidFill>
                  <a:schemeClr val="accent2">
                    <a:lumMod val="50000"/>
                  </a:schemeClr>
                </a:solidFill>
                <a:effectLst>
                  <a:outerShdw blurRad="38100" dist="38100" dir="2700000" algn="tl">
                    <a:srgbClr val="000000">
                      <a:alpha val="43137"/>
                    </a:srgbClr>
                  </a:outerShdw>
                </a:effectLst>
              </a:rPr>
              <a:t>    VS   </a:t>
            </a:r>
            <a:r>
              <a:rPr lang="fr-FR" sz="2000" i="1" u="sng" dirty="0" smtClean="0">
                <a:solidFill>
                  <a:schemeClr val="accent2">
                    <a:lumMod val="50000"/>
                  </a:schemeClr>
                </a:solidFill>
                <a:effectLst>
                  <a:outerShdw blurRad="38100" dist="38100" dir="2700000" algn="tl">
                    <a:srgbClr val="000000">
                      <a:alpha val="43137"/>
                    </a:srgbClr>
                  </a:outerShdw>
                </a:effectLst>
              </a:rPr>
              <a:t>MySQL</a:t>
            </a:r>
            <a:r>
              <a:rPr lang="fr-FR" sz="2000" i="1" dirty="0" smtClean="0">
                <a:solidFill>
                  <a:schemeClr val="accent2">
                    <a:lumMod val="50000"/>
                  </a:schemeClr>
                </a:solidFill>
                <a:effectLst>
                  <a:outerShdw blurRad="38100" dist="38100" dir="2700000" algn="tl">
                    <a:srgbClr val="000000">
                      <a:alpha val="43137"/>
                    </a:srgbClr>
                  </a:outerShdw>
                </a:effectLst>
              </a:rPr>
              <a:t>   VS   </a:t>
            </a:r>
            <a:r>
              <a:rPr lang="fr-FR" sz="2000" i="1" u="sng" dirty="0" smtClean="0">
                <a:solidFill>
                  <a:schemeClr val="accent2">
                    <a:lumMod val="50000"/>
                  </a:schemeClr>
                </a:solidFill>
                <a:effectLst>
                  <a:outerShdw blurRad="38100" dist="38100" dir="2700000" algn="tl">
                    <a:srgbClr val="000000">
                      <a:alpha val="43137"/>
                    </a:srgbClr>
                  </a:outerShdw>
                </a:effectLst>
              </a:rPr>
              <a:t>PostgreSQL</a:t>
            </a:r>
            <a:endParaRPr lang="fr-FR" sz="2000" u="sng" dirty="0">
              <a:solidFill>
                <a:schemeClr val="accent2">
                  <a:lumMod val="50000"/>
                </a:schemeClr>
              </a:solidFill>
              <a:effectLst>
                <a:outerShdw blurRad="38100" dist="38100" dir="2700000" algn="tl">
                  <a:srgbClr val="000000">
                    <a:alpha val="43137"/>
                  </a:srgbClr>
                </a:outerShdw>
              </a:effectLst>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026" y="1708958"/>
            <a:ext cx="10170543" cy="48947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5795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4668178" y="1610757"/>
            <a:ext cx="4829504" cy="545119"/>
          </a:xfrm>
        </p:spPr>
        <p:txBody>
          <a:bodyPr>
            <a:noAutofit/>
          </a:bodyPr>
          <a:lstStyle/>
          <a:p>
            <a:r>
              <a:rPr lang="en-US" sz="2800" i="1" dirty="0" smtClean="0">
                <a:solidFill>
                  <a:srgbClr val="002060"/>
                </a:solidFill>
                <a:effectLst>
                  <a:outerShdw blurRad="38100" dist="38100" dir="2700000" algn="tl">
                    <a:srgbClr val="000000">
                      <a:alpha val="43137"/>
                    </a:srgbClr>
                  </a:outerShdw>
                </a:effectLst>
              </a:rPr>
              <a:t>Thank You  </a:t>
            </a:r>
            <a:endParaRPr lang="fr-FR" sz="2800" i="1" dirty="0">
              <a:solidFill>
                <a:srgbClr val="002060"/>
              </a:solidFill>
              <a:effectLst>
                <a:outerShdw blurRad="38100" dist="38100" dir="2700000" algn="tl">
                  <a:srgbClr val="000000">
                    <a:alpha val="43137"/>
                  </a:srgbClr>
                </a:outerShdw>
              </a:effectLst>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622" y="2242140"/>
            <a:ext cx="4253814" cy="34266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ZoneTexte 8"/>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10</a:t>
            </a:r>
            <a:endParaRPr lang="fr-FR"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0208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8" name="Sous-titre 4"/>
          <p:cNvSpPr txBox="1">
            <a:spLocks/>
          </p:cNvSpPr>
          <p:nvPr/>
        </p:nvSpPr>
        <p:spPr>
          <a:xfrm>
            <a:off x="2812854" y="497486"/>
            <a:ext cx="7098252"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How Does The </a:t>
            </a:r>
            <a:r>
              <a:rPr lang="en-US" sz="2800" i="1" dirty="0" smtClean="0">
                <a:solidFill>
                  <a:srgbClr val="002060"/>
                </a:solidFill>
                <a:effectLst>
                  <a:outerShdw blurRad="38100" dist="38100" dir="2700000" algn="tl">
                    <a:srgbClr val="000000">
                      <a:alpha val="43137"/>
                    </a:srgbClr>
                  </a:outerShdw>
                </a:effectLst>
              </a:rPr>
              <a:t>Database System </a:t>
            </a:r>
            <a:r>
              <a:rPr lang="en-US" sz="2800" i="1" dirty="0" smtClean="0">
                <a:solidFill>
                  <a:srgbClr val="002060"/>
                </a:solidFill>
                <a:effectLst>
                  <a:outerShdw blurRad="38100" dist="38100" dir="2700000" algn="tl">
                    <a:srgbClr val="000000">
                      <a:alpha val="43137"/>
                    </a:srgbClr>
                  </a:outerShdw>
                </a:effectLst>
              </a:rPr>
              <a:t>Work ?</a:t>
            </a:r>
            <a:endParaRPr lang="fr-FR" sz="2800" i="1" dirty="0">
              <a:solidFill>
                <a:srgbClr val="002060"/>
              </a:solidFill>
              <a:effectLst>
                <a:outerShdw blurRad="38100" dist="38100" dir="2700000" algn="tl">
                  <a:srgbClr val="000000">
                    <a:alpha val="43137"/>
                  </a:srgbClr>
                </a:outerShdw>
              </a:effectLst>
            </a:endParaRPr>
          </a:p>
        </p:txBody>
      </p:sp>
      <p:sp>
        <p:nvSpPr>
          <p:cNvPr id="9" name="ZoneTexte 8"/>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1</a:t>
            </a:r>
            <a:endParaRPr lang="fr-FR" b="1" dirty="0">
              <a:solidFill>
                <a:schemeClr val="bg1"/>
              </a:solidFill>
              <a:effectLst>
                <a:outerShdw blurRad="38100" dist="38100" dir="2700000" algn="tl">
                  <a:srgbClr val="000000">
                    <a:alpha val="43137"/>
                  </a:srgbClr>
                </a:outerShdw>
              </a:effectLst>
            </a:endParaRPr>
          </a:p>
        </p:txBody>
      </p:sp>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449" y="1466491"/>
            <a:ext cx="8773063" cy="49515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1295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8" name="Sous-titre 4"/>
          <p:cNvSpPr txBox="1">
            <a:spLocks/>
          </p:cNvSpPr>
          <p:nvPr/>
        </p:nvSpPr>
        <p:spPr>
          <a:xfrm>
            <a:off x="2727236" y="585857"/>
            <a:ext cx="7046492"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Database Management System (DBMS)</a:t>
            </a:r>
            <a:endParaRPr lang="fr-FR" sz="2800" i="1" dirty="0">
              <a:solidFill>
                <a:srgbClr val="002060"/>
              </a:solidFill>
              <a:effectLst>
                <a:outerShdw blurRad="38100" dist="38100" dir="2700000" algn="tl">
                  <a:srgbClr val="000000">
                    <a:alpha val="43137"/>
                  </a:srgbClr>
                </a:outerShdw>
              </a:effectLst>
            </a:endParaRPr>
          </a:p>
        </p:txBody>
      </p:sp>
      <p:sp>
        <p:nvSpPr>
          <p:cNvPr id="9" name="Sous-titre 4"/>
          <p:cNvSpPr txBox="1">
            <a:spLocks/>
          </p:cNvSpPr>
          <p:nvPr/>
        </p:nvSpPr>
        <p:spPr>
          <a:xfrm>
            <a:off x="1654684" y="1389702"/>
            <a:ext cx="631612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dirty="0" err="1" smtClean="0">
                <a:solidFill>
                  <a:schemeClr val="accent2">
                    <a:lumMod val="50000"/>
                  </a:schemeClr>
                </a:solidFill>
                <a:effectLst>
                  <a:outerShdw blurRad="38100" dist="38100" dir="2700000" algn="tl">
                    <a:srgbClr val="000000">
                      <a:alpha val="43137"/>
                    </a:srgbClr>
                  </a:outerShdw>
                </a:effectLst>
              </a:rPr>
              <a:t>Definition</a:t>
            </a:r>
            <a:r>
              <a:rPr lang="fr-FR" sz="2000" i="1" dirty="0" smtClean="0">
                <a:solidFill>
                  <a:schemeClr val="accent2">
                    <a:lumMod val="50000"/>
                  </a:schemeClr>
                </a:solidFill>
                <a:effectLst>
                  <a:outerShdw blurRad="38100" dist="38100" dir="2700000" algn="tl">
                    <a:srgbClr val="000000">
                      <a:alpha val="43137"/>
                    </a:srgbClr>
                  </a:outerShdw>
                </a:effectLst>
              </a:rPr>
              <a:t> &amp; </a:t>
            </a:r>
            <a:r>
              <a:rPr lang="fr-FR" sz="2000" i="1" dirty="0" err="1" smtClean="0">
                <a:solidFill>
                  <a:schemeClr val="accent2">
                    <a:lumMod val="50000"/>
                  </a:schemeClr>
                </a:solidFill>
                <a:effectLst>
                  <a:outerShdw blurRad="38100" dist="38100" dir="2700000" algn="tl">
                    <a:srgbClr val="000000">
                      <a:alpha val="43137"/>
                    </a:srgbClr>
                  </a:outerShdw>
                </a:effectLst>
              </a:rPr>
              <a:t>Features</a:t>
            </a:r>
            <a:endParaRPr lang="fr-FR" sz="2000" dirty="0">
              <a:solidFill>
                <a:schemeClr val="accent2">
                  <a:lumMod val="50000"/>
                </a:schemeClr>
              </a:solidFill>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sp>
        <p:nvSpPr>
          <p:cNvPr id="10" name="ZoneTexte 9"/>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2</a:t>
            </a:r>
            <a:endParaRPr lang="fr-FR" b="1" dirty="0">
              <a:solidFill>
                <a:schemeClr val="bg1"/>
              </a:solidFill>
              <a:effectLst>
                <a:outerShdw blurRad="38100" dist="38100" dir="2700000" algn="tl">
                  <a:srgbClr val="000000">
                    <a:alpha val="43137"/>
                  </a:srgbClr>
                </a:outerShdw>
              </a:effectLst>
            </a:endParaRPr>
          </a:p>
        </p:txBody>
      </p:sp>
      <p:sp>
        <p:nvSpPr>
          <p:cNvPr id="7" name="Content Placeholder 2"/>
          <p:cNvSpPr txBox="1">
            <a:spLocks/>
          </p:cNvSpPr>
          <p:nvPr/>
        </p:nvSpPr>
        <p:spPr>
          <a:xfrm>
            <a:off x="1708027" y="1807001"/>
            <a:ext cx="10554574" cy="363651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lnSpc>
                <a:spcPct val="150000"/>
              </a:lnSpc>
              <a:buFont typeface="Wingdings" panose="05000000000000000000" pitchFamily="2" charset="2"/>
              <a:buChar char="q"/>
            </a:pPr>
            <a:r>
              <a:rPr lang="en-US" sz="1650" b="1" dirty="0" smtClean="0">
                <a:solidFill>
                  <a:schemeClr val="tx1"/>
                </a:solidFill>
                <a:effectLst>
                  <a:outerShdw blurRad="38100" dist="38100" dir="2700000" algn="tl">
                    <a:srgbClr val="000000">
                      <a:alpha val="43137"/>
                    </a:srgbClr>
                  </a:outerShdw>
                </a:effectLst>
              </a:rPr>
              <a:t>Database Management System (DBMS) </a:t>
            </a:r>
            <a:r>
              <a:rPr lang="en-US" sz="1650" dirty="0" smtClean="0">
                <a:solidFill>
                  <a:schemeClr val="tx1"/>
                </a:solidFill>
                <a:effectLst>
                  <a:outerShdw blurRad="38100" dist="38100" dir="2700000" algn="tl">
                    <a:srgbClr val="000000">
                      <a:alpha val="43137"/>
                    </a:srgbClr>
                  </a:outerShdw>
                </a:effectLst>
              </a:rPr>
              <a:t>is a software application/tool used by end users to access the data stored in the database files.  A DBMS is also used to perform administrative tasks on the database and objects contained within the database.</a:t>
            </a:r>
          </a:p>
          <a:p>
            <a:pPr marL="285750" indent="-285750">
              <a:lnSpc>
                <a:spcPct val="150000"/>
              </a:lnSpc>
              <a:buFont typeface="Wingdings" panose="05000000000000000000" pitchFamily="2" charset="2"/>
              <a:buChar char="q"/>
            </a:pPr>
            <a:r>
              <a:rPr lang="en-US" sz="1650" dirty="0" smtClean="0">
                <a:solidFill>
                  <a:schemeClr val="tx1"/>
                </a:solidFill>
                <a:effectLst>
                  <a:outerShdw blurRad="38100" dist="38100" dir="2700000" algn="tl">
                    <a:srgbClr val="000000">
                      <a:alpha val="43137"/>
                    </a:srgbClr>
                  </a:outerShdw>
                </a:effectLst>
              </a:rPr>
              <a:t>DBMS is a collection of applications that allow users and other programs to capture and analyze data by providing additional functionality like reporting services to help you create, deploy and manage reports for your organization.</a:t>
            </a:r>
          </a:p>
          <a:p>
            <a:pPr marL="285750" indent="-285750">
              <a:lnSpc>
                <a:spcPct val="150000"/>
              </a:lnSpc>
              <a:buFont typeface="Wingdings" panose="05000000000000000000" pitchFamily="2" charset="2"/>
              <a:buChar char="q"/>
            </a:pPr>
            <a:r>
              <a:rPr lang="en-US" sz="1650" dirty="0" smtClean="0">
                <a:solidFill>
                  <a:schemeClr val="tx1"/>
                </a:solidFill>
                <a:effectLst>
                  <a:outerShdw blurRad="38100" dist="38100" dir="2700000" algn="tl">
                    <a:srgbClr val="000000">
                      <a:alpha val="43137"/>
                    </a:srgbClr>
                  </a:outerShdw>
                </a:effectLst>
              </a:rPr>
              <a:t>This application is responsible for handling data requests, committing changes to the data and enforcing the structure of the database including:</a:t>
            </a:r>
          </a:p>
          <a:p>
            <a:pPr marL="742950" lvl="1" indent="-285750" algn="l">
              <a:lnSpc>
                <a:spcPct val="150000"/>
              </a:lnSpc>
              <a:buFont typeface="Wingdings" panose="05000000000000000000" pitchFamily="2" charset="2"/>
              <a:buChar char="Ø"/>
            </a:pPr>
            <a:r>
              <a:rPr lang="en-US" sz="1650" dirty="0" smtClean="0">
                <a:solidFill>
                  <a:schemeClr val="tx1"/>
                </a:solidFill>
                <a:effectLst>
                  <a:outerShdw blurRad="38100" dist="38100" dir="2700000" algn="tl">
                    <a:srgbClr val="000000">
                      <a:alpha val="43137"/>
                    </a:srgbClr>
                  </a:outerShdw>
                </a:effectLst>
              </a:rPr>
              <a:t>Ensuring data is stored properly and that rules for defining data are not violated.</a:t>
            </a:r>
          </a:p>
          <a:p>
            <a:pPr marL="742950" lvl="1" indent="-285750" algn="l">
              <a:lnSpc>
                <a:spcPct val="150000"/>
              </a:lnSpc>
              <a:buFont typeface="Wingdings" panose="05000000000000000000" pitchFamily="2" charset="2"/>
              <a:buChar char="Ø"/>
            </a:pPr>
            <a:r>
              <a:rPr lang="en-US" sz="1650" dirty="0" smtClean="0">
                <a:solidFill>
                  <a:schemeClr val="tx1"/>
                </a:solidFill>
                <a:effectLst>
                  <a:outerShdw blurRad="38100" dist="38100" dir="2700000" algn="tl">
                    <a:srgbClr val="000000">
                      <a:alpha val="43137"/>
                    </a:srgbClr>
                  </a:outerShdw>
                </a:effectLst>
              </a:rPr>
              <a:t>Providing a level of disaster recovery by which data can be restored to a consistent state.</a:t>
            </a:r>
          </a:p>
          <a:p>
            <a:pPr marL="742950" lvl="1" indent="-285750" algn="l">
              <a:lnSpc>
                <a:spcPct val="150000"/>
              </a:lnSpc>
              <a:buFont typeface="Wingdings" panose="05000000000000000000" pitchFamily="2" charset="2"/>
              <a:buChar char="Ø"/>
            </a:pPr>
            <a:r>
              <a:rPr lang="en-US" sz="1650" dirty="0" smtClean="0">
                <a:solidFill>
                  <a:schemeClr val="tx1"/>
                </a:solidFill>
                <a:effectLst>
                  <a:outerShdw blurRad="38100" dist="38100" dir="2700000" algn="tl">
                    <a:srgbClr val="000000">
                      <a:alpha val="43137"/>
                    </a:srgbClr>
                  </a:outerShdw>
                </a:effectLst>
              </a:rPr>
              <a:t>Maintaining relationships between data entities residing in the database.</a:t>
            </a:r>
          </a:p>
          <a:p>
            <a:pPr>
              <a:lnSpc>
                <a:spcPct val="150000"/>
              </a:lnSpc>
            </a:pPr>
            <a:endParaRPr lang="en-US" sz="165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960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8" name="Sous-titre 4"/>
          <p:cNvSpPr txBox="1">
            <a:spLocks/>
          </p:cNvSpPr>
          <p:nvPr/>
        </p:nvSpPr>
        <p:spPr>
          <a:xfrm>
            <a:off x="2202348" y="585857"/>
            <a:ext cx="9262158"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Relational Database Management System (RDBMS)</a:t>
            </a:r>
            <a:endParaRPr lang="fr-FR" sz="2800" i="1" dirty="0">
              <a:solidFill>
                <a:srgbClr val="002060"/>
              </a:solidFill>
              <a:effectLst>
                <a:outerShdw blurRad="38100" dist="38100" dir="2700000" algn="tl">
                  <a:srgbClr val="000000">
                    <a:alpha val="43137"/>
                  </a:srgbClr>
                </a:outerShdw>
              </a:effectLst>
            </a:endParaRPr>
          </a:p>
        </p:txBody>
      </p:sp>
      <p:sp>
        <p:nvSpPr>
          <p:cNvPr id="9" name="Sous-titre 4"/>
          <p:cNvSpPr txBox="1">
            <a:spLocks/>
          </p:cNvSpPr>
          <p:nvPr/>
        </p:nvSpPr>
        <p:spPr>
          <a:xfrm>
            <a:off x="1654684" y="1389702"/>
            <a:ext cx="631612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dirty="0" err="1" smtClean="0">
                <a:solidFill>
                  <a:schemeClr val="accent2">
                    <a:lumMod val="50000"/>
                  </a:schemeClr>
                </a:solidFill>
                <a:effectLst>
                  <a:outerShdw blurRad="38100" dist="38100" dir="2700000" algn="tl">
                    <a:srgbClr val="000000">
                      <a:alpha val="43137"/>
                    </a:srgbClr>
                  </a:outerShdw>
                </a:effectLst>
              </a:rPr>
              <a:t>Definition</a:t>
            </a:r>
            <a:r>
              <a:rPr lang="fr-FR" sz="2000" i="1" dirty="0" smtClean="0">
                <a:solidFill>
                  <a:schemeClr val="accent2">
                    <a:lumMod val="50000"/>
                  </a:schemeClr>
                </a:solidFill>
                <a:effectLst>
                  <a:outerShdw blurRad="38100" dist="38100" dir="2700000" algn="tl">
                    <a:srgbClr val="000000">
                      <a:alpha val="43137"/>
                    </a:srgbClr>
                  </a:outerShdw>
                </a:effectLst>
              </a:rPr>
              <a:t> &amp; </a:t>
            </a:r>
            <a:r>
              <a:rPr lang="fr-FR" sz="2000" i="1" dirty="0" err="1" smtClean="0">
                <a:solidFill>
                  <a:schemeClr val="accent2">
                    <a:lumMod val="50000"/>
                  </a:schemeClr>
                </a:solidFill>
                <a:effectLst>
                  <a:outerShdw blurRad="38100" dist="38100" dir="2700000" algn="tl">
                    <a:srgbClr val="000000">
                      <a:alpha val="43137"/>
                    </a:srgbClr>
                  </a:outerShdw>
                </a:effectLst>
              </a:rPr>
              <a:t>Features</a:t>
            </a:r>
            <a:endParaRPr lang="fr-FR" sz="2000" dirty="0">
              <a:solidFill>
                <a:schemeClr val="accent2">
                  <a:lumMod val="50000"/>
                </a:schemeClr>
              </a:solidFill>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sp>
        <p:nvSpPr>
          <p:cNvPr id="10" name="ZoneTexte 9"/>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3</a:t>
            </a:r>
            <a:endParaRPr lang="fr-FR" b="1" dirty="0">
              <a:solidFill>
                <a:schemeClr val="bg1"/>
              </a:solidFill>
              <a:effectLst>
                <a:outerShdw blurRad="38100" dist="38100" dir="2700000" algn="tl">
                  <a:srgbClr val="000000">
                    <a:alpha val="43137"/>
                  </a:srgbClr>
                </a:outerShdw>
              </a:effectLst>
            </a:endParaRPr>
          </a:p>
        </p:txBody>
      </p:sp>
      <p:sp>
        <p:nvSpPr>
          <p:cNvPr id="11" name="Content Placeholder 2"/>
          <p:cNvSpPr txBox="1">
            <a:spLocks/>
          </p:cNvSpPr>
          <p:nvPr/>
        </p:nvSpPr>
        <p:spPr>
          <a:xfrm>
            <a:off x="1708027" y="1934821"/>
            <a:ext cx="10554574" cy="363651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lnSpc>
                <a:spcPct val="150000"/>
              </a:lnSpc>
              <a:buFont typeface="Wingdings" panose="05000000000000000000" pitchFamily="2" charset="2"/>
              <a:buChar char="q"/>
            </a:pPr>
            <a:r>
              <a:rPr lang="en-US" sz="1650" b="1" u="sng" dirty="0" smtClean="0">
                <a:solidFill>
                  <a:schemeClr val="tx1"/>
                </a:solidFill>
                <a:effectLst>
                  <a:outerShdw blurRad="38100" dist="38100" dir="2700000" algn="tl">
                    <a:srgbClr val="000000">
                      <a:alpha val="43137"/>
                    </a:srgbClr>
                  </a:outerShdw>
                </a:effectLst>
              </a:rPr>
              <a:t>Relational Database Management Software (RDBMS) </a:t>
            </a:r>
            <a:r>
              <a:rPr lang="en-US" sz="1650" dirty="0" smtClean="0">
                <a:solidFill>
                  <a:schemeClr val="tx1"/>
                </a:solidFill>
                <a:effectLst>
                  <a:outerShdw blurRad="38100" dist="38100" dir="2700000" algn="tl">
                    <a:srgbClr val="000000">
                      <a:alpha val="43137"/>
                    </a:srgbClr>
                  </a:outerShdw>
                </a:effectLst>
              </a:rPr>
              <a:t>is a software system designed to allow the definition, creation, querying and updating of data stored in a relational database.</a:t>
            </a:r>
          </a:p>
          <a:p>
            <a:pPr marL="285750" indent="-285750">
              <a:lnSpc>
                <a:spcPct val="150000"/>
              </a:lnSpc>
              <a:buFont typeface="Wingdings" panose="05000000000000000000" pitchFamily="2" charset="2"/>
              <a:buChar char="q"/>
            </a:pPr>
            <a:r>
              <a:rPr lang="en-US" sz="1650" dirty="0" smtClean="0">
                <a:solidFill>
                  <a:schemeClr val="tx1"/>
                </a:solidFill>
                <a:effectLst>
                  <a:outerShdw blurRad="38100" dist="38100" dir="2700000" algn="tl">
                    <a:srgbClr val="000000">
                      <a:alpha val="43137"/>
                    </a:srgbClr>
                  </a:outerShdw>
                </a:effectLst>
              </a:rPr>
              <a:t>A few examples of RDBMS include:</a:t>
            </a:r>
          </a:p>
          <a:p>
            <a:pPr marL="742950" lvl="1" indent="-285750" algn="l">
              <a:lnSpc>
                <a:spcPct val="150000"/>
              </a:lnSpc>
              <a:buFont typeface="Wingdings" panose="05000000000000000000" pitchFamily="2" charset="2"/>
              <a:buChar char="Ø"/>
            </a:pPr>
            <a:r>
              <a:rPr lang="en-US" sz="1650" b="1" dirty="0" smtClean="0">
                <a:solidFill>
                  <a:schemeClr val="tx1"/>
                </a:solidFill>
                <a:effectLst>
                  <a:outerShdw blurRad="38100" dist="38100" dir="2700000" algn="tl">
                    <a:srgbClr val="000000">
                      <a:alpha val="43137"/>
                    </a:srgbClr>
                  </a:outerShdw>
                </a:effectLst>
              </a:rPr>
              <a:t>Microsoft SQL Server</a:t>
            </a:r>
          </a:p>
          <a:p>
            <a:pPr marL="742950" lvl="1" indent="-285750" algn="l">
              <a:lnSpc>
                <a:spcPct val="150000"/>
              </a:lnSpc>
              <a:buFont typeface="Wingdings" panose="05000000000000000000" pitchFamily="2" charset="2"/>
              <a:buChar char="Ø"/>
            </a:pPr>
            <a:r>
              <a:rPr lang="fr-FR" sz="1650" b="1" dirty="0" smtClean="0">
                <a:solidFill>
                  <a:schemeClr val="tx1"/>
                </a:solidFill>
                <a:effectLst>
                  <a:outerShdw blurRad="38100" dist="38100" dir="2700000" algn="tl">
                    <a:srgbClr val="000000">
                      <a:alpha val="43137"/>
                    </a:srgbClr>
                  </a:outerShdw>
                </a:effectLst>
              </a:rPr>
              <a:t>PostgreSQL</a:t>
            </a:r>
          </a:p>
          <a:p>
            <a:pPr marL="742950" lvl="1" indent="-285750" algn="l">
              <a:lnSpc>
                <a:spcPct val="150000"/>
              </a:lnSpc>
              <a:buFont typeface="Wingdings" panose="05000000000000000000" pitchFamily="2" charset="2"/>
              <a:buChar char="Ø"/>
            </a:pPr>
            <a:r>
              <a:rPr lang="en-US" sz="1650" b="1" dirty="0" smtClean="0">
                <a:solidFill>
                  <a:schemeClr val="tx1"/>
                </a:solidFill>
                <a:effectLst>
                  <a:outerShdw blurRad="38100" dist="38100" dir="2700000" algn="tl">
                    <a:srgbClr val="000000">
                      <a:alpha val="43137"/>
                    </a:srgbClr>
                  </a:outerShdw>
                </a:effectLst>
              </a:rPr>
              <a:t>MYSQL</a:t>
            </a:r>
            <a:endParaRPr lang="en-US" sz="1650" b="1" u="sng" dirty="0" smtClean="0">
              <a:solidFill>
                <a:schemeClr val="tx1"/>
              </a:solidFill>
              <a:effectLst>
                <a:outerShdw blurRad="38100" dist="38100" dir="2700000" algn="tl">
                  <a:srgbClr val="000000">
                    <a:alpha val="43137"/>
                  </a:srgbClr>
                </a:outerShdw>
              </a:effectLst>
            </a:endParaRPr>
          </a:p>
          <a:p>
            <a:pPr marL="742950" lvl="1" indent="-285750" algn="l">
              <a:lnSpc>
                <a:spcPct val="150000"/>
              </a:lnSpc>
              <a:buFont typeface="Wingdings" panose="05000000000000000000" pitchFamily="2" charset="2"/>
              <a:buChar char="Ø"/>
            </a:pPr>
            <a:r>
              <a:rPr lang="en-US" sz="1650" dirty="0" smtClean="0">
                <a:solidFill>
                  <a:schemeClr val="tx1"/>
                </a:solidFill>
                <a:effectLst>
                  <a:outerShdw blurRad="38100" dist="38100" dir="2700000" algn="tl">
                    <a:srgbClr val="000000">
                      <a:alpha val="43137"/>
                    </a:srgbClr>
                  </a:outerShdw>
                </a:effectLst>
              </a:rPr>
              <a:t>Microsoft Access</a:t>
            </a:r>
          </a:p>
          <a:p>
            <a:pPr marL="742950" lvl="1" indent="-285750" algn="l">
              <a:lnSpc>
                <a:spcPct val="150000"/>
              </a:lnSpc>
              <a:buFont typeface="Wingdings" panose="05000000000000000000" pitchFamily="2" charset="2"/>
              <a:buChar char="Ø"/>
            </a:pPr>
            <a:r>
              <a:rPr lang="en-US" sz="1650" dirty="0" smtClean="0">
                <a:solidFill>
                  <a:schemeClr val="tx1"/>
                </a:solidFill>
                <a:effectLst>
                  <a:outerShdw blurRad="38100" dist="38100" dir="2700000" algn="tl">
                    <a:srgbClr val="000000">
                      <a:alpha val="43137"/>
                    </a:srgbClr>
                  </a:outerShdw>
                </a:effectLst>
              </a:rPr>
              <a:t>Oracle</a:t>
            </a:r>
          </a:p>
          <a:p>
            <a:pPr>
              <a:lnSpc>
                <a:spcPct val="150000"/>
              </a:lnSpc>
            </a:pPr>
            <a:endParaRPr lang="en-US" sz="165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24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8" name="Sous-titre 4"/>
          <p:cNvSpPr txBox="1">
            <a:spLocks/>
          </p:cNvSpPr>
          <p:nvPr/>
        </p:nvSpPr>
        <p:spPr>
          <a:xfrm>
            <a:off x="2702680" y="618719"/>
            <a:ext cx="9262158"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RDBMS</a:t>
            </a:r>
            <a:r>
              <a:rPr lang="en-US" sz="2800" i="1" dirty="0">
                <a:solidFill>
                  <a:srgbClr val="002060"/>
                </a:solidFill>
                <a:effectLst>
                  <a:outerShdw blurRad="38100" dist="38100" dir="2700000" algn="tl">
                    <a:srgbClr val="000000">
                      <a:alpha val="43137"/>
                    </a:srgbClr>
                  </a:outerShdw>
                </a:effectLst>
              </a:rPr>
              <a:t> </a:t>
            </a:r>
            <a:r>
              <a:rPr lang="en-US" sz="2800" i="1" dirty="0" smtClean="0">
                <a:solidFill>
                  <a:srgbClr val="002060"/>
                </a:solidFill>
                <a:effectLst>
                  <a:outerShdw blurRad="38100" dist="38100" dir="2700000" algn="tl">
                    <a:srgbClr val="000000">
                      <a:alpha val="43137"/>
                    </a:srgbClr>
                  </a:outerShdw>
                </a:effectLst>
              </a:rPr>
              <a:t>  VS    DBMS</a:t>
            </a:r>
            <a:endParaRPr lang="fr-FR" sz="2800" i="1" dirty="0">
              <a:solidFill>
                <a:srgbClr val="002060"/>
              </a:solidFill>
              <a:effectLst>
                <a:outerShdw blurRad="38100" dist="38100" dir="2700000" algn="tl">
                  <a:srgbClr val="000000">
                    <a:alpha val="43137"/>
                  </a:srgbClr>
                </a:outerShdw>
              </a:effectLst>
            </a:endParaRPr>
          </a:p>
        </p:txBody>
      </p:sp>
      <p:sp>
        <p:nvSpPr>
          <p:cNvPr id="10" name="ZoneTexte 9"/>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4</a:t>
            </a:r>
            <a:endParaRPr lang="fr-FR" b="1" dirty="0">
              <a:solidFill>
                <a:schemeClr val="bg1"/>
              </a:solidFill>
              <a:effectLst>
                <a:outerShdw blurRad="38100" dist="38100" dir="2700000" algn="tl">
                  <a:srgbClr val="000000">
                    <a:alpha val="43137"/>
                  </a:srgbClr>
                </a:outerShdw>
              </a:effectLst>
            </a:endParaRPr>
          </a:p>
        </p:txBody>
      </p:sp>
      <p:sp>
        <p:nvSpPr>
          <p:cNvPr id="7" name="Content Placeholder 2"/>
          <p:cNvSpPr txBox="1">
            <a:spLocks/>
          </p:cNvSpPr>
          <p:nvPr/>
        </p:nvSpPr>
        <p:spPr>
          <a:xfrm>
            <a:off x="1249848" y="2148163"/>
            <a:ext cx="10554574" cy="363651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buFont typeface="Wingdings" panose="05000000000000000000" pitchFamily="2" charset="2"/>
              <a:buChar char="q"/>
            </a:pPr>
            <a:r>
              <a:rPr lang="en-US" dirty="0" smtClean="0">
                <a:solidFill>
                  <a:schemeClr val="tx1"/>
                </a:solidFill>
                <a:effectLst>
                  <a:outerShdw blurRad="38100" dist="38100" dir="2700000" algn="tl">
                    <a:srgbClr val="000000">
                      <a:alpha val="43137"/>
                    </a:srgbClr>
                  </a:outerShdw>
                </a:effectLst>
              </a:rPr>
              <a:t>The main differences between </a:t>
            </a:r>
            <a:r>
              <a:rPr lang="en-US" b="1" dirty="0" smtClean="0">
                <a:solidFill>
                  <a:schemeClr val="tx1"/>
                </a:solidFill>
                <a:effectLst>
                  <a:outerShdw blurRad="38100" dist="38100" dir="2700000" algn="tl">
                    <a:srgbClr val="000000">
                      <a:alpha val="43137"/>
                    </a:srgbClr>
                  </a:outerShdw>
                </a:effectLst>
              </a:rPr>
              <a:t>DBMS</a:t>
            </a:r>
            <a:r>
              <a:rPr lang="en-US" dirty="0" smtClean="0">
                <a:solidFill>
                  <a:schemeClr val="tx1"/>
                </a:solidFill>
                <a:effectLst>
                  <a:outerShdw blurRad="38100" dist="38100" dir="2700000" algn="tl">
                    <a:srgbClr val="000000">
                      <a:alpha val="43137"/>
                    </a:srgbClr>
                  </a:outerShdw>
                </a:effectLst>
              </a:rPr>
              <a:t> and </a:t>
            </a:r>
            <a:r>
              <a:rPr lang="en-US" b="1" dirty="0" smtClean="0">
                <a:solidFill>
                  <a:schemeClr val="tx1"/>
                </a:solidFill>
                <a:effectLst>
                  <a:outerShdw blurRad="38100" dist="38100" dir="2700000" algn="tl">
                    <a:srgbClr val="000000">
                      <a:alpha val="43137"/>
                    </a:srgbClr>
                  </a:outerShdw>
                </a:effectLst>
              </a:rPr>
              <a:t>RDBMS</a:t>
            </a:r>
            <a:r>
              <a:rPr lang="en-US" dirty="0" smtClean="0">
                <a:solidFill>
                  <a:schemeClr val="tx1"/>
                </a:solidFill>
                <a:effectLst>
                  <a:outerShdw blurRad="38100" dist="38100" dir="2700000" algn="tl">
                    <a:srgbClr val="000000">
                      <a:alpha val="43137"/>
                    </a:srgbClr>
                  </a:outerShdw>
                </a:effectLst>
              </a:rPr>
              <a:t> are:</a:t>
            </a:r>
          </a:p>
          <a:p>
            <a:pPr marL="742950" lvl="1" indent="-285750" algn="l">
              <a:lnSpc>
                <a:spcPct val="150000"/>
              </a:lnSpc>
              <a:buFont typeface="Wingdings" panose="05000000000000000000" pitchFamily="2" charset="2"/>
              <a:buChar char="Ø"/>
            </a:pPr>
            <a:r>
              <a:rPr lang="en-US" dirty="0" smtClean="0">
                <a:solidFill>
                  <a:schemeClr val="tx1"/>
                </a:solidFill>
                <a:effectLst>
                  <a:outerShdw blurRad="38100" dist="38100" dir="2700000" algn="tl">
                    <a:srgbClr val="000000">
                      <a:alpha val="43137"/>
                    </a:srgbClr>
                  </a:outerShdw>
                </a:effectLst>
              </a:rPr>
              <a:t>A DBMS has to provide some uniform methods independent of a specific application accessing the information that is stored in the tables.</a:t>
            </a:r>
          </a:p>
          <a:p>
            <a:pPr marL="742950" lvl="1" indent="-285750" algn="l">
              <a:lnSpc>
                <a:spcPct val="150000"/>
              </a:lnSpc>
              <a:buFont typeface="Wingdings" panose="05000000000000000000" pitchFamily="2" charset="2"/>
              <a:buChar char="Ø"/>
            </a:pPr>
            <a:r>
              <a:rPr lang="en-US" dirty="0" smtClean="0">
                <a:solidFill>
                  <a:schemeClr val="tx1"/>
                </a:solidFill>
                <a:effectLst>
                  <a:outerShdw blurRad="38100" dist="38100" dir="2700000" algn="tl">
                    <a:srgbClr val="000000">
                      <a:alpha val="43137"/>
                    </a:srgbClr>
                  </a:outerShdw>
                </a:effectLst>
              </a:rPr>
              <a:t>RDBMS adds the additional condition that the system supports a tabular structure for the data, with enforced relationships between the tables.</a:t>
            </a:r>
          </a:p>
          <a:p>
            <a:pPr marL="742950" lvl="1" indent="-285750" algn="l">
              <a:lnSpc>
                <a:spcPct val="150000"/>
              </a:lnSpc>
              <a:buFont typeface="Wingdings" panose="05000000000000000000" pitchFamily="2" charset="2"/>
              <a:buChar char="Ø"/>
            </a:pPr>
            <a:r>
              <a:rPr lang="en-US" dirty="0" smtClean="0">
                <a:solidFill>
                  <a:schemeClr val="tx1"/>
                </a:solidFill>
                <a:effectLst>
                  <a:outerShdw blurRad="38100" dist="38100" dir="2700000" algn="tl">
                    <a:srgbClr val="000000">
                      <a:alpha val="43137"/>
                    </a:srgbClr>
                  </a:outerShdw>
                </a:effectLst>
              </a:rPr>
              <a:t>DBMS does not impose any constraints or security with regard to data manipulation, while RDBMS does utilize an internal security model.</a:t>
            </a:r>
          </a:p>
          <a:p>
            <a:pPr marL="742950" lvl="1" indent="-285750" algn="l">
              <a:lnSpc>
                <a:spcPct val="150000"/>
              </a:lnSpc>
              <a:buFont typeface="Wingdings" panose="05000000000000000000" pitchFamily="2" charset="2"/>
              <a:buChar char="Ø"/>
            </a:pPr>
            <a:r>
              <a:rPr lang="en-US" dirty="0" smtClean="0">
                <a:solidFill>
                  <a:schemeClr val="tx1"/>
                </a:solidFill>
                <a:effectLst>
                  <a:outerShdw blurRad="38100" dist="38100" dir="2700000" algn="tl">
                    <a:srgbClr val="000000">
                      <a:alpha val="43137"/>
                    </a:srgbClr>
                  </a:outerShdw>
                </a:effectLst>
              </a:rPr>
              <a:t>RDBMS is the basis for Structured Query Language (SQL).</a:t>
            </a:r>
          </a:p>
          <a:p>
            <a:endParaRPr lang="en-US" dirty="0">
              <a:solidFill>
                <a:schemeClr val="tx1"/>
              </a:solidFill>
              <a:effectLst>
                <a:outerShdw blurRad="38100" dist="38100" dir="2700000" algn="tl">
                  <a:srgbClr val="000000">
                    <a:alpha val="43137"/>
                  </a:srgbClr>
                </a:outerShdw>
              </a:effectLst>
            </a:endParaRPr>
          </a:p>
        </p:txBody>
      </p:sp>
      <p:sp>
        <p:nvSpPr>
          <p:cNvPr id="12" name="Sous-titre 4"/>
          <p:cNvSpPr txBox="1">
            <a:spLocks/>
          </p:cNvSpPr>
          <p:nvPr/>
        </p:nvSpPr>
        <p:spPr>
          <a:xfrm>
            <a:off x="1654684" y="1389702"/>
            <a:ext cx="631612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dirty="0" err="1" smtClean="0">
                <a:solidFill>
                  <a:schemeClr val="accent2">
                    <a:lumMod val="50000"/>
                  </a:schemeClr>
                </a:solidFill>
                <a:effectLst>
                  <a:outerShdw blurRad="38100" dist="38100" dir="2700000" algn="tl">
                    <a:srgbClr val="000000">
                      <a:alpha val="43137"/>
                    </a:srgbClr>
                  </a:outerShdw>
                </a:effectLst>
              </a:rPr>
              <a:t>Differences</a:t>
            </a:r>
            <a:endParaRPr lang="fr-FR" sz="2000" dirty="0">
              <a:solidFill>
                <a:schemeClr val="accent2">
                  <a:lumMod val="50000"/>
                </a:schemeClr>
              </a:solidFill>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019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15" name="ZoneTexte 14"/>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5</a:t>
            </a:r>
            <a:endParaRPr lang="fr-FR" b="1" dirty="0">
              <a:solidFill>
                <a:schemeClr val="bg1"/>
              </a:solidFill>
              <a:effectLst>
                <a:outerShdw blurRad="38100" dist="38100" dir="2700000" algn="tl">
                  <a:srgbClr val="000000">
                    <a:alpha val="43137"/>
                  </a:srgbClr>
                </a:outerShdw>
              </a:effectLst>
            </a:endParaRPr>
          </a:p>
        </p:txBody>
      </p:sp>
      <p:sp>
        <p:nvSpPr>
          <p:cNvPr id="8" name="Sous-titre 4"/>
          <p:cNvSpPr txBox="1">
            <a:spLocks/>
          </p:cNvSpPr>
          <p:nvPr/>
        </p:nvSpPr>
        <p:spPr>
          <a:xfrm>
            <a:off x="2702680" y="618719"/>
            <a:ext cx="3732626"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RDBMS Examples</a:t>
            </a:r>
            <a:endParaRPr lang="fr-FR" sz="2800" i="1" dirty="0">
              <a:solidFill>
                <a:srgbClr val="002060"/>
              </a:solidFill>
              <a:effectLst>
                <a:outerShdw blurRad="38100" dist="38100" dir="2700000" algn="tl">
                  <a:srgbClr val="000000">
                    <a:alpha val="43137"/>
                  </a:srgbClr>
                </a:outerShdw>
              </a:effectLst>
            </a:endParaRPr>
          </a:p>
        </p:txBody>
      </p:sp>
      <p:pic>
        <p:nvPicPr>
          <p:cNvPr id="10"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596" y="116456"/>
            <a:ext cx="2248528" cy="16778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Sous-titre 4"/>
          <p:cNvSpPr txBox="1">
            <a:spLocks/>
          </p:cNvSpPr>
          <p:nvPr/>
        </p:nvSpPr>
        <p:spPr>
          <a:xfrm>
            <a:off x="2008366" y="1419520"/>
            <a:ext cx="631612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dirty="0" smtClean="0">
                <a:solidFill>
                  <a:schemeClr val="accent2">
                    <a:lumMod val="50000"/>
                  </a:schemeClr>
                </a:solidFill>
                <a:effectLst>
                  <a:outerShdw blurRad="38100" dist="38100" dir="2700000" algn="tl">
                    <a:srgbClr val="000000">
                      <a:alpha val="43137"/>
                    </a:srgbClr>
                  </a:outerShdw>
                </a:effectLst>
              </a:rPr>
              <a:t>MySQL</a:t>
            </a:r>
            <a:endParaRPr lang="fr-FR" sz="2000" dirty="0">
              <a:solidFill>
                <a:schemeClr val="accent2">
                  <a:lumMod val="50000"/>
                </a:schemeClr>
              </a:solidFill>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pic>
        <p:nvPicPr>
          <p:cNvPr id="3" name="Image 2"/>
          <p:cNvPicPr>
            <a:picLocks noChangeAspect="1"/>
          </p:cNvPicPr>
          <p:nvPr/>
        </p:nvPicPr>
        <p:blipFill>
          <a:blip r:embed="rId4"/>
          <a:stretch>
            <a:fillRect/>
          </a:stretch>
        </p:blipFill>
        <p:spPr>
          <a:xfrm>
            <a:off x="1794295" y="1964639"/>
            <a:ext cx="10325818" cy="4763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66035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15" name="ZoneTexte 14"/>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6</a:t>
            </a:r>
            <a:endParaRPr lang="fr-FR" b="1" dirty="0">
              <a:solidFill>
                <a:schemeClr val="bg1"/>
              </a:solidFill>
              <a:effectLst>
                <a:outerShdw blurRad="38100" dist="38100" dir="2700000" algn="tl">
                  <a:srgbClr val="000000">
                    <a:alpha val="43137"/>
                  </a:srgbClr>
                </a:outerShdw>
              </a:effectLst>
            </a:endParaRPr>
          </a:p>
        </p:txBody>
      </p:sp>
      <p:sp>
        <p:nvSpPr>
          <p:cNvPr id="8" name="Sous-titre 4"/>
          <p:cNvSpPr txBox="1">
            <a:spLocks/>
          </p:cNvSpPr>
          <p:nvPr/>
        </p:nvSpPr>
        <p:spPr>
          <a:xfrm>
            <a:off x="2702680" y="618719"/>
            <a:ext cx="3732626"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RDBMS Examples</a:t>
            </a:r>
            <a:endParaRPr lang="fr-FR" sz="2800" i="1" dirty="0">
              <a:solidFill>
                <a:srgbClr val="002060"/>
              </a:solidFill>
              <a:effectLst>
                <a:outerShdw blurRad="38100" dist="38100" dir="2700000" algn="tl">
                  <a:srgbClr val="000000">
                    <a:alpha val="43137"/>
                  </a:srgbClr>
                </a:outerShdw>
              </a:effectLst>
            </a:endParaRPr>
          </a:p>
        </p:txBody>
      </p:sp>
      <p:sp>
        <p:nvSpPr>
          <p:cNvPr id="13" name="Sous-titre 4"/>
          <p:cNvSpPr txBox="1">
            <a:spLocks/>
          </p:cNvSpPr>
          <p:nvPr/>
        </p:nvSpPr>
        <p:spPr>
          <a:xfrm>
            <a:off x="2008366" y="1419520"/>
            <a:ext cx="631612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dirty="0" smtClean="0">
                <a:solidFill>
                  <a:schemeClr val="accent2">
                    <a:lumMod val="50000"/>
                  </a:schemeClr>
                </a:solidFill>
                <a:effectLst>
                  <a:outerShdw blurRad="38100" dist="38100" dir="2700000" algn="tl">
                    <a:srgbClr val="000000">
                      <a:alpha val="43137"/>
                    </a:srgbClr>
                  </a:outerShdw>
                </a:effectLst>
              </a:rPr>
              <a:t>PostgreSQL</a:t>
            </a:r>
            <a:endParaRPr lang="fr-FR" sz="2000" dirty="0">
              <a:solidFill>
                <a:schemeClr val="accent2">
                  <a:lumMod val="50000"/>
                </a:schemeClr>
              </a:solidFill>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pic>
        <p:nvPicPr>
          <p:cNvPr id="9"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9223" y="127838"/>
            <a:ext cx="2242867" cy="16750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Image 3"/>
          <p:cNvPicPr>
            <a:picLocks noChangeAspect="1"/>
          </p:cNvPicPr>
          <p:nvPr/>
        </p:nvPicPr>
        <p:blipFill>
          <a:blip r:embed="rId4"/>
          <a:stretch>
            <a:fillRect/>
          </a:stretch>
        </p:blipFill>
        <p:spPr>
          <a:xfrm>
            <a:off x="1794296" y="1964639"/>
            <a:ext cx="10325818" cy="47984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67788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15" name="ZoneTexte 14"/>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7</a:t>
            </a:r>
            <a:endParaRPr lang="fr-FR" b="1" dirty="0">
              <a:solidFill>
                <a:schemeClr val="bg1"/>
              </a:solidFill>
              <a:effectLst>
                <a:outerShdw blurRad="38100" dist="38100" dir="2700000" algn="tl">
                  <a:srgbClr val="000000">
                    <a:alpha val="43137"/>
                  </a:srgbClr>
                </a:outerShdw>
              </a:effectLst>
            </a:endParaRPr>
          </a:p>
        </p:txBody>
      </p:sp>
      <p:sp>
        <p:nvSpPr>
          <p:cNvPr id="8" name="Sous-titre 4"/>
          <p:cNvSpPr txBox="1">
            <a:spLocks/>
          </p:cNvSpPr>
          <p:nvPr/>
        </p:nvSpPr>
        <p:spPr>
          <a:xfrm>
            <a:off x="2702680" y="618719"/>
            <a:ext cx="3732626"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RDBMS Examples</a:t>
            </a:r>
            <a:endParaRPr lang="fr-FR" sz="2800" i="1" dirty="0">
              <a:solidFill>
                <a:srgbClr val="002060"/>
              </a:solidFill>
              <a:effectLst>
                <a:outerShdw blurRad="38100" dist="38100" dir="2700000" algn="tl">
                  <a:srgbClr val="000000">
                    <a:alpha val="43137"/>
                  </a:srgbClr>
                </a:outerShdw>
              </a:effectLst>
            </a:endParaRPr>
          </a:p>
        </p:txBody>
      </p:sp>
      <p:sp>
        <p:nvSpPr>
          <p:cNvPr id="13" name="Sous-titre 4"/>
          <p:cNvSpPr txBox="1">
            <a:spLocks/>
          </p:cNvSpPr>
          <p:nvPr/>
        </p:nvSpPr>
        <p:spPr>
          <a:xfrm>
            <a:off x="2008366" y="1419520"/>
            <a:ext cx="631612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dirty="0" smtClean="0">
                <a:solidFill>
                  <a:schemeClr val="accent2">
                    <a:lumMod val="50000"/>
                  </a:schemeClr>
                </a:solidFill>
                <a:effectLst>
                  <a:outerShdw blurRad="38100" dist="38100" dir="2700000" algn="tl">
                    <a:srgbClr val="000000">
                      <a:alpha val="43137"/>
                    </a:srgbClr>
                  </a:outerShdw>
                </a:effectLst>
              </a:rPr>
              <a:t>Microsoft SQL Server</a:t>
            </a:r>
            <a:endParaRPr lang="fr-FR" sz="2000" dirty="0">
              <a:solidFill>
                <a:schemeClr val="accent2">
                  <a:lumMod val="50000"/>
                </a:schemeClr>
              </a:solidFill>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pic>
        <p:nvPicPr>
          <p:cNvPr id="2" name="Image 1"/>
          <p:cNvPicPr>
            <a:picLocks noChangeAspect="1"/>
          </p:cNvPicPr>
          <p:nvPr/>
        </p:nvPicPr>
        <p:blipFill>
          <a:blip r:embed="rId3"/>
          <a:stretch>
            <a:fillRect/>
          </a:stretch>
        </p:blipFill>
        <p:spPr>
          <a:xfrm>
            <a:off x="1794295" y="1964639"/>
            <a:ext cx="10325818" cy="4763965"/>
          </a:xfrm>
          <a:prstGeom prst="rect">
            <a:avLst/>
          </a:prstGeom>
          <a:ln>
            <a:noFill/>
          </a:ln>
          <a:effectLst>
            <a:outerShdw blurRad="190500" algn="tl" rotWithShape="0">
              <a:srgbClr val="000000">
                <a:alpha val="70000"/>
              </a:srgbClr>
            </a:outerShdw>
          </a:effectLst>
        </p:spPr>
      </p:pic>
      <p:pic>
        <p:nvPicPr>
          <p:cNvPr id="9"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73728" y="112951"/>
            <a:ext cx="2224099" cy="1696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5547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8" y="-431330"/>
            <a:ext cx="1905000" cy="1595168"/>
          </a:xfrm>
          <a:prstGeom prst="rect">
            <a:avLst/>
          </a:prstGeom>
        </p:spPr>
      </p:pic>
      <p:sp>
        <p:nvSpPr>
          <p:cNvPr id="8" name="ZoneTexte 7"/>
          <p:cNvSpPr txBox="1"/>
          <p:nvPr/>
        </p:nvSpPr>
        <p:spPr>
          <a:xfrm>
            <a:off x="1173189" y="4516933"/>
            <a:ext cx="534838"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8</a:t>
            </a:r>
            <a:endParaRPr lang="fr-FR" b="1" dirty="0">
              <a:solidFill>
                <a:schemeClr val="bg1"/>
              </a:solidFill>
              <a:effectLst>
                <a:outerShdw blurRad="38100" dist="38100" dir="2700000" algn="tl">
                  <a:srgbClr val="000000">
                    <a:alpha val="43137"/>
                  </a:srgbClr>
                </a:outerShdw>
              </a:effectLst>
            </a:endParaRPr>
          </a:p>
        </p:txBody>
      </p:sp>
      <p:pic>
        <p:nvPicPr>
          <p:cNvPr id="11"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027" y="1812474"/>
            <a:ext cx="10170543" cy="4791217"/>
          </a:xfrm>
          <a:prstGeom prst="rect">
            <a:avLst/>
          </a:prstGeom>
          <a:ln>
            <a:noFill/>
          </a:ln>
          <a:effectLst>
            <a:outerShdw blurRad="190500" algn="tl" rotWithShape="0">
              <a:srgbClr val="000000">
                <a:alpha val="70000"/>
              </a:srgbClr>
            </a:outerShdw>
          </a:effectLst>
        </p:spPr>
      </p:pic>
      <p:sp>
        <p:nvSpPr>
          <p:cNvPr id="12" name="Sous-titre 4"/>
          <p:cNvSpPr txBox="1">
            <a:spLocks/>
          </p:cNvSpPr>
          <p:nvPr/>
        </p:nvSpPr>
        <p:spPr>
          <a:xfrm>
            <a:off x="2719932" y="515202"/>
            <a:ext cx="3913781"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800" i="1" dirty="0" smtClean="0">
                <a:solidFill>
                  <a:srgbClr val="002060"/>
                </a:solidFill>
                <a:effectLst>
                  <a:outerShdw blurRad="38100" dist="38100" dir="2700000" algn="tl">
                    <a:srgbClr val="000000">
                      <a:alpha val="43137"/>
                    </a:srgbClr>
                  </a:outerShdw>
                </a:effectLst>
              </a:rPr>
              <a:t>RDBMS Comparison</a:t>
            </a:r>
            <a:endParaRPr lang="fr-FR" sz="2800" i="1" dirty="0">
              <a:solidFill>
                <a:srgbClr val="002060"/>
              </a:solidFill>
              <a:effectLst>
                <a:outerShdw blurRad="38100" dist="38100" dir="2700000" algn="tl">
                  <a:srgbClr val="000000">
                    <a:alpha val="43137"/>
                  </a:srgbClr>
                </a:outerShdw>
              </a:effectLst>
            </a:endParaRPr>
          </a:p>
        </p:txBody>
      </p:sp>
      <p:sp>
        <p:nvSpPr>
          <p:cNvPr id="13" name="Sous-titre 4"/>
          <p:cNvSpPr txBox="1">
            <a:spLocks/>
          </p:cNvSpPr>
          <p:nvPr/>
        </p:nvSpPr>
        <p:spPr>
          <a:xfrm>
            <a:off x="1613136" y="1163838"/>
            <a:ext cx="7194433" cy="54511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000" i="1" u="sng" dirty="0" smtClean="0">
                <a:solidFill>
                  <a:schemeClr val="accent2">
                    <a:lumMod val="50000"/>
                  </a:schemeClr>
                </a:solidFill>
                <a:effectLst>
                  <a:outerShdw blurRad="38100" dist="38100" dir="2700000" algn="tl">
                    <a:srgbClr val="000000">
                      <a:alpha val="43137"/>
                    </a:srgbClr>
                  </a:outerShdw>
                </a:effectLst>
              </a:rPr>
              <a:t>Microsoft SQL Server</a:t>
            </a:r>
            <a:r>
              <a:rPr lang="fr-FR" sz="2000" i="1" dirty="0" smtClean="0">
                <a:solidFill>
                  <a:schemeClr val="accent2">
                    <a:lumMod val="50000"/>
                  </a:schemeClr>
                </a:solidFill>
                <a:effectLst>
                  <a:outerShdw blurRad="38100" dist="38100" dir="2700000" algn="tl">
                    <a:srgbClr val="000000">
                      <a:alpha val="43137"/>
                    </a:srgbClr>
                  </a:outerShdw>
                </a:effectLst>
              </a:rPr>
              <a:t>    VS   </a:t>
            </a:r>
            <a:r>
              <a:rPr lang="fr-FR" sz="2000" i="1" u="sng" dirty="0" smtClean="0">
                <a:solidFill>
                  <a:schemeClr val="accent2">
                    <a:lumMod val="50000"/>
                  </a:schemeClr>
                </a:solidFill>
                <a:effectLst>
                  <a:outerShdw blurRad="38100" dist="38100" dir="2700000" algn="tl">
                    <a:srgbClr val="000000">
                      <a:alpha val="43137"/>
                    </a:srgbClr>
                  </a:outerShdw>
                </a:effectLst>
              </a:rPr>
              <a:t>MySQL</a:t>
            </a:r>
            <a:r>
              <a:rPr lang="fr-FR" sz="2000" i="1" dirty="0" smtClean="0">
                <a:solidFill>
                  <a:schemeClr val="accent2">
                    <a:lumMod val="50000"/>
                  </a:schemeClr>
                </a:solidFill>
                <a:effectLst>
                  <a:outerShdw blurRad="38100" dist="38100" dir="2700000" algn="tl">
                    <a:srgbClr val="000000">
                      <a:alpha val="43137"/>
                    </a:srgbClr>
                  </a:outerShdw>
                </a:effectLst>
              </a:rPr>
              <a:t>   VS   </a:t>
            </a:r>
            <a:r>
              <a:rPr lang="fr-FR" sz="2000" i="1" u="sng" dirty="0" smtClean="0">
                <a:solidFill>
                  <a:schemeClr val="accent2">
                    <a:lumMod val="50000"/>
                  </a:schemeClr>
                </a:solidFill>
                <a:effectLst>
                  <a:outerShdw blurRad="38100" dist="38100" dir="2700000" algn="tl">
                    <a:srgbClr val="000000">
                      <a:alpha val="43137"/>
                    </a:srgbClr>
                  </a:outerShdw>
                </a:effectLst>
              </a:rPr>
              <a:t>PostgreSQL</a:t>
            </a:r>
            <a:endParaRPr lang="fr-FR" sz="2000" u="sng" dirty="0">
              <a:solidFill>
                <a:schemeClr val="accent2">
                  <a:lumMod val="50000"/>
                </a:schemeClr>
              </a:solidFill>
              <a:effectLst>
                <a:outerShdw blurRad="38100" dist="38100" dir="2700000" algn="tl">
                  <a:srgbClr val="000000">
                    <a:alpha val="43137"/>
                  </a:srgbClr>
                </a:outerShdw>
              </a:effectLst>
            </a:endParaRPr>
          </a:p>
          <a:p>
            <a:r>
              <a:rPr lang="en-US" sz="2000" i="1" dirty="0" smtClean="0">
                <a:solidFill>
                  <a:schemeClr val="accent2">
                    <a:lumMod val="50000"/>
                  </a:schemeClr>
                </a:solidFill>
                <a:effectLst>
                  <a:outerShdw blurRad="38100" dist="38100" dir="2700000" algn="tl">
                    <a:srgbClr val="000000">
                      <a:alpha val="43137"/>
                    </a:srgbClr>
                  </a:outerShdw>
                </a:effectLst>
              </a:rPr>
              <a:t> </a:t>
            </a:r>
            <a:endParaRPr lang="fr-FR" sz="2000" i="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1490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1189</TotalTime>
  <Words>367</Words>
  <Application>Microsoft Office PowerPoint</Application>
  <PresentationFormat>Grand écran</PresentationFormat>
  <Paragraphs>58</Paragraphs>
  <Slides>11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Century Gothic</vt:lpstr>
      <vt:lpstr>Wingdings</vt:lpstr>
      <vt:lpstr>Wingdings 3</vt:lpstr>
      <vt:lpstr>Brin</vt:lpstr>
      <vt:lpstr>Introduction to Database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Islem Braham</dc:creator>
  <cp:lastModifiedBy>Islem Braham</cp:lastModifiedBy>
  <cp:revision>18</cp:revision>
  <dcterms:created xsi:type="dcterms:W3CDTF">2021-03-22T11:29:01Z</dcterms:created>
  <dcterms:modified xsi:type="dcterms:W3CDTF">2021-07-17T22:04:25Z</dcterms:modified>
</cp:coreProperties>
</file>