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52" r:id="rId2"/>
    <p:sldId id="367" r:id="rId3"/>
    <p:sldId id="368" r:id="rId4"/>
    <p:sldId id="353" r:id="rId5"/>
    <p:sldId id="366" r:id="rId6"/>
    <p:sldId id="365" r:id="rId7"/>
    <p:sldId id="360" r:id="rId8"/>
    <p:sldId id="369" r:id="rId9"/>
    <p:sldId id="364" r:id="rId10"/>
    <p:sldId id="370" r:id="rId11"/>
    <p:sldId id="371" r:id="rId12"/>
    <p:sldId id="357" r:id="rId13"/>
    <p:sldId id="372" r:id="rId14"/>
    <p:sldId id="374" r:id="rId15"/>
    <p:sldId id="381" r:id="rId16"/>
    <p:sldId id="376" r:id="rId17"/>
    <p:sldId id="375" r:id="rId18"/>
    <p:sldId id="380" r:id="rId19"/>
    <p:sldId id="379" r:id="rId20"/>
    <p:sldId id="382" r:id="rId21"/>
    <p:sldId id="377" r:id="rId22"/>
    <p:sldId id="355" r:id="rId23"/>
    <p:sldId id="3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2585"/>
  </p:normalViewPr>
  <p:slideViewPr>
    <p:cSldViewPr snapToGrid="0">
      <p:cViewPr varScale="1">
        <p:scale>
          <a:sx n="105" d="100"/>
          <a:sy n="105" d="100"/>
        </p:scale>
        <p:origin x="1440" y="176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Pretendard"/>
                <a:ea typeface="Pretendar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Pretendard"/>
                <a:ea typeface="Pretendard"/>
              </a:defRPr>
            </a:lvl1pPr>
          </a:lstStyle>
          <a:p>
            <a:pPr lvl="0">
              <a:defRPr/>
            </a:pPr>
            <a:fld id="{9B3DDEF2-BD77-4963-BB50-64D277611D83}" type="datetime1">
              <a:rPr lang="ko-KR" altLang="en-US"/>
              <a:pPr lvl="0">
                <a:defRPr/>
              </a:pPr>
              <a:t>2025. 9. 6.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Pretendard"/>
                <a:ea typeface="Pretendar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Pretendard"/>
                <a:ea typeface="Pretendard"/>
              </a:defRPr>
            </a:lvl1pPr>
          </a:lstStyle>
          <a:p>
            <a:pPr lvl="0">
              <a:defRPr/>
            </a:pPr>
            <a:fld id="{072868E7-1B58-49C2-9E0C-592D99941CA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21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Pretendard"/>
        <a:ea typeface="Pretendar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Pretendard"/>
        <a:ea typeface="Pretendar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Pretendard"/>
        <a:ea typeface="Pretendar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Pretendard"/>
        <a:ea typeface="Pretendar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Pretendard"/>
        <a:ea typeface="Pretendar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DB6AB19F-1623-D8D5-E10B-B3BC3E0D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854CBB48-B7DE-27A9-552A-560E2C7E2B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8050CBDB-BCA7-C705-7E92-7DBED659B7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139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71E3F06E-53FB-0152-E53F-19D10B23E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BBD5ACCE-DA52-550E-6632-A64FF3204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7C3B3BE2-AE26-43B8-9CE0-D12B07AFF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92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B4E15C04-652E-98F0-E25D-0661B68CE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250679E7-2537-21BB-7829-3EFD18289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코인스프레드 </a:t>
            </a:r>
            <a:r>
              <a:rPr lang="ko-KR" altLang="en-US" dirty="0" err="1"/>
              <a:t>교환비</a:t>
            </a:r>
            <a:r>
              <a:rPr lang="ko-KR" altLang="en-US" dirty="0"/>
              <a:t> 차트 데이터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쉽게말해</a:t>
            </a:r>
            <a:r>
              <a:rPr lang="en-US" altLang="ko-KR" dirty="0"/>
              <a:t>,</a:t>
            </a:r>
            <a:r>
              <a:rPr lang="ko-KR" altLang="en-US" dirty="0"/>
              <a:t> 코인 시장은 해외 거래소와 국내거래소로 나뉘어짐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해외 거래소와 국내 거래소의 가격을 조합하면 특정 코인에 대한 환율이 만들어짐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일반적으로 코인 시장에서의 대표 환율은</a:t>
            </a:r>
            <a:r>
              <a:rPr lang="en-US" altLang="ko-KR" dirty="0"/>
              <a:t> </a:t>
            </a:r>
            <a:r>
              <a:rPr lang="ko-KR" altLang="en-US" dirty="0"/>
              <a:t>가장 거래량이 높은 </a:t>
            </a:r>
            <a:r>
              <a:rPr lang="en-US" altLang="ko-KR" dirty="0"/>
              <a:t>BTC </a:t>
            </a:r>
            <a:r>
              <a:rPr lang="ko-KR" altLang="en-US" dirty="0"/>
              <a:t>환율임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환율을 중심으로 각 코인들의 환율이 형성됨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알트코인</a:t>
            </a:r>
            <a:r>
              <a:rPr lang="ko-KR" altLang="en-US" dirty="0"/>
              <a:t> 환율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비트코인</a:t>
            </a:r>
            <a:r>
              <a:rPr lang="ko-KR" altLang="en-US" dirty="0"/>
              <a:t> 환율이 코인 </a:t>
            </a:r>
            <a:r>
              <a:rPr lang="ko-KR" altLang="en-US" dirty="0" err="1"/>
              <a:t>아비트라지의</a:t>
            </a:r>
            <a:r>
              <a:rPr lang="ko-KR" altLang="en-US" dirty="0"/>
              <a:t> 핵심 지표가 될 수 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여기서 코인의 환율은 거의 비슷하므로 평상시에는 </a:t>
            </a:r>
            <a:r>
              <a:rPr lang="en-US" altLang="ko-KR" dirty="0"/>
              <a:t>1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벗어나는 경우에는 </a:t>
            </a:r>
            <a:r>
              <a:rPr lang="ko-KR" altLang="en-US" dirty="0" err="1"/>
              <a:t>아비트라지</a:t>
            </a:r>
            <a:r>
              <a:rPr lang="ko-KR" altLang="en-US" dirty="0"/>
              <a:t> 기회가 발생하고 이때 환차익 기회가 주어짐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우리는 이 데이터 또한 모아서 분석에 이용했음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우리끼리는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차트 혹은 원차트로 통일함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D66C4530-CA3D-EB63-E60A-7B8C9B3CAB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67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1FFC20A9-9090-9C5F-7F08-8C19D557E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267BA742-B046-EE06-EC53-F5680E600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시간 관계상 여기까지 함</a:t>
            </a:r>
            <a:r>
              <a:rPr lang="en-US" altLang="ko-KR" dirty="0"/>
              <a:t>.</a:t>
            </a:r>
            <a:r>
              <a:rPr lang="ko-KR" altLang="en-US" dirty="0"/>
              <a:t> 그리고 이 정도만 해도 충분한 결과물이 나왔음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CE29DD39-10A8-FE37-5765-7ED1AF080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78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6A533971-D4B8-9199-180A-B565B8CBD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34ACD153-57DE-953C-3CD1-4B94985370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준비 </a:t>
            </a:r>
            <a:r>
              <a:rPr lang="en-US" altLang="ko-KR" dirty="0"/>
              <a:t>-&gt;</a:t>
            </a:r>
            <a:r>
              <a:rPr lang="ko-KR" altLang="en-US" dirty="0"/>
              <a:t> 이상치 탐색 알고리즘 구현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2567F1E9-D20B-5E29-54C6-44858BB585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76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746A3B37-6266-05F6-90AE-325A019F6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D2A2FB37-5081-0B4D-1E49-1F85558B2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</a:t>
            </a:r>
            <a:r>
              <a:rPr lang="ko-KR" altLang="en-US" dirty="0" err="1"/>
              <a:t>기획적인</a:t>
            </a:r>
            <a:r>
              <a:rPr lang="ko-KR" altLang="en-US" dirty="0"/>
              <a:t> 측면으로 커버함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이상치 선정 구간 이후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Arbitrage 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기회가 많이 나타날수록 더 높은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Score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할당</a:t>
            </a:r>
            <a:endParaRPr lang="en-US" altLang="ko-KR" dirty="0">
              <a:solidFill>
                <a:schemeClr val="bg1"/>
              </a:solidFill>
              <a:cs typeface="Pretendar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cs typeface="Pretendar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즉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,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이후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1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분 동안 코인 스프레드 </a:t>
            </a:r>
            <a:r>
              <a:rPr lang="ko-KR" altLang="en-US" dirty="0" err="1">
                <a:solidFill>
                  <a:schemeClr val="bg1"/>
                </a:solidFill>
                <a:cs typeface="Pretendard SemiBold"/>
              </a:rPr>
              <a:t>교환비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차트 표준편차 분석을 통해 스코어링을 했음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.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색다른 접근법 사용</a:t>
            </a:r>
            <a:endParaRPr lang="en-US" altLang="ko-KR" dirty="0">
              <a:solidFill>
                <a:schemeClr val="bg1"/>
              </a:solidFill>
              <a:cs typeface="Pretendard SemiBold"/>
            </a:endParaRPr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8337CC94-0067-A4F2-2F01-3B1E90A892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38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CF3867D5-97C9-A09A-EC13-8433285E8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CE3CE665-6349-0752-D54D-902443BE6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Lookback</a:t>
            </a:r>
            <a:r>
              <a:rPr lang="ko-KR" altLang="en-US" dirty="0"/>
              <a:t>은 앞에 있는 데이터르 얼마나 보는지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학습할 때 </a:t>
            </a:r>
            <a:r>
              <a:rPr lang="ko-KR" altLang="en-US" dirty="0" err="1"/>
              <a:t>어느정도의</a:t>
            </a:r>
            <a:r>
              <a:rPr lang="ko-KR" altLang="en-US" dirty="0"/>
              <a:t> 비율로 가격과 거래량을 적용할 것인지를 파라미터로 넣음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실제로 </a:t>
            </a:r>
            <a:r>
              <a:rPr lang="en-US" altLang="ko-KR" dirty="0" err="1"/>
              <a:t>corr</a:t>
            </a:r>
            <a:r>
              <a:rPr lang="ko-KR" altLang="en-US" dirty="0"/>
              <a:t>이 클 때와 작을 때를 </a:t>
            </a:r>
            <a:r>
              <a:rPr lang="en-US" altLang="ko-KR" dirty="0"/>
              <a:t>1</a:t>
            </a:r>
            <a:r>
              <a:rPr lang="ko-KR" altLang="en-US" dirty="0"/>
              <a:t>차트에 표시해봤더니 실제로 </a:t>
            </a:r>
            <a:r>
              <a:rPr lang="ko-KR" altLang="en-US" dirty="0" err="1"/>
              <a:t>아비트라지</a:t>
            </a:r>
            <a:r>
              <a:rPr lang="ko-KR" altLang="en-US" dirty="0"/>
              <a:t> 기회를 잘 포착했음을 알 수 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73AC451E-8C92-1293-BF84-7650728E1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461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6BD1E3A4-849D-C6F4-9F47-61369519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70C8613D-D814-F4C5-41C6-C1F607B38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18EB158B-89D6-B991-5A28-EA0218DFC3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612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8E46274B-860E-8323-A42F-6993EEED9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7B912859-9F92-C3CA-3861-8CD782A9B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D8932025-7D98-9555-E9B5-12567753C0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831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코드 적인 부분에서 다음과 같은 프로젝트 구조와 코드 실행 결과를 볼 수 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데이터와 관련해서는 스프레드 </a:t>
            </a:r>
            <a:r>
              <a:rPr lang="ko-KR" altLang="en-US" dirty="0" err="1"/>
              <a:t>교환비</a:t>
            </a:r>
            <a:r>
              <a:rPr lang="ko-KR" altLang="en-US" dirty="0"/>
              <a:t> 데이터가 </a:t>
            </a:r>
            <a:r>
              <a:rPr lang="ko-KR" altLang="en-US" dirty="0" err="1"/>
              <a:t>오더북</a:t>
            </a:r>
            <a:r>
              <a:rPr lang="ko-KR" altLang="en-US" dirty="0"/>
              <a:t> 기반 데이터라 너무 커서 별도로 다운로드 받아서 사용하였음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0" name="Google Shape;200;g325b72a1129_11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41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이건 결과물 차트임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왼쪽은 이상치를 </a:t>
            </a:r>
            <a:r>
              <a:rPr lang="en-US" altLang="ko-KR" dirty="0"/>
              <a:t>1</a:t>
            </a:r>
            <a:r>
              <a:rPr lang="ko-KR" altLang="en-US" dirty="0"/>
              <a:t>분 봉 차트에 </a:t>
            </a:r>
            <a:r>
              <a:rPr lang="ko-KR" altLang="en-US" dirty="0" err="1"/>
              <a:t>마킹한</a:t>
            </a:r>
            <a:r>
              <a:rPr lang="ko-KR" altLang="en-US" dirty="0"/>
              <a:t> 그래프</a:t>
            </a:r>
            <a:br>
              <a:rPr lang="en-US" altLang="ko-KR" dirty="0"/>
            </a:br>
            <a:r>
              <a:rPr lang="ko-KR" altLang="en-US" dirty="0"/>
              <a:t>오른쪽은 그리드 </a:t>
            </a:r>
            <a:r>
              <a:rPr lang="ko-KR" altLang="en-US" dirty="0" err="1"/>
              <a:t>서치</a:t>
            </a:r>
            <a:r>
              <a:rPr lang="ko-KR" altLang="en-US" dirty="0"/>
              <a:t> 내용을 </a:t>
            </a:r>
            <a:r>
              <a:rPr lang="ko-KR" altLang="en-US" dirty="0" err="1"/>
              <a:t>히트맵으로</a:t>
            </a:r>
            <a:r>
              <a:rPr lang="ko-KR" altLang="en-US" dirty="0"/>
              <a:t> 표현한 것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200" name="Google Shape;200;g325b72a1129_11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99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BF70D94A-FEE2-824D-8465-B020347EB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CA0A2354-EAA3-66AD-3645-2FCD59085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453037DD-F52E-BD4A-AE54-639FF8C28F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041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17E94DF-0275-4EE1-A5B6-DC4A7A01A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4DC1FDFF-1462-38EB-E509-0D7528394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했던 내용을 </a:t>
            </a:r>
            <a:r>
              <a:rPr lang="ko-KR" altLang="en-US" dirty="0" err="1"/>
              <a:t>깃헙과</a:t>
            </a:r>
            <a:r>
              <a:rPr lang="ko-KR" altLang="en-US" dirty="0"/>
              <a:t> 구글드라이브로 정리했음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F45807B3-5B2C-1EA5-6AD8-366C0E98B5D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7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EA90C348-E013-0ADE-81B2-8A495BC7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558EDEC2-1A08-3066-CFD3-6DD5FD654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1DFFD229-12E8-05D9-8F99-3D3F2D966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766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1FFC20A9-9090-9C5F-7F08-8C19D557E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267BA742-B046-EE06-EC53-F5680E600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팀원들 띄우기</a:t>
            </a: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CE29DD39-10A8-FE37-5765-7ED1AF080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048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F569E7A2-85D7-7F28-E408-ACF383B8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C8BD8D2C-6C78-E6FF-06CD-59B06C14FA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EAE00B7B-ED22-8984-83A2-894C877AC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97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5D85A8EF-B46A-C86D-F901-790CEB796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D4E6CDB0-9B38-5D2C-1D99-143990A55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558EB100-A2B4-153E-64C4-0042A3B1E6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96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1FFC20A9-9090-9C5F-7F08-8C19D557E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267BA742-B046-EE06-EC53-F5680E600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왜 필요한지 </a:t>
            </a:r>
            <a:r>
              <a:rPr lang="ko-KR" altLang="en-US" dirty="0" err="1"/>
              <a:t>설명하는게</a:t>
            </a:r>
            <a:r>
              <a:rPr lang="ko-KR" altLang="en-US" dirty="0"/>
              <a:t> 중요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CE29DD39-10A8-FE37-5765-7ED1AF080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66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1B604D45-FDD8-8A24-099A-8B24E4E9D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472C6D02-13BC-7951-2F0C-7ECEB43B5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과거에 비해 </a:t>
            </a:r>
            <a:r>
              <a:rPr lang="ko-KR" altLang="en-US" dirty="0" err="1"/>
              <a:t>아비트라지</a:t>
            </a:r>
            <a:r>
              <a:rPr lang="ko-KR" altLang="en-US" dirty="0"/>
              <a:t> 경쟁이 </a:t>
            </a:r>
            <a:r>
              <a:rPr lang="ko-KR" altLang="en-US" dirty="0" err="1"/>
              <a:t>쎄져서</a:t>
            </a:r>
            <a:r>
              <a:rPr lang="ko-KR" altLang="en-US" dirty="0"/>
              <a:t> 요즘은 </a:t>
            </a:r>
            <a:r>
              <a:rPr lang="ko-KR" altLang="en-US" dirty="0" err="1"/>
              <a:t>아비트라지</a:t>
            </a:r>
            <a:r>
              <a:rPr lang="ko-KR" altLang="en-US" dirty="0"/>
              <a:t> 전략이 거의 </a:t>
            </a:r>
            <a:r>
              <a:rPr lang="en-US" altLang="ko-KR" dirty="0" err="1"/>
              <a:t>MarketMaking</a:t>
            </a:r>
            <a:r>
              <a:rPr lang="ko-KR" altLang="en-US" dirty="0"/>
              <a:t> 전략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=&gt;</a:t>
            </a:r>
            <a:r>
              <a:rPr lang="ko-KR" altLang="en-US" dirty="0"/>
              <a:t> 이제는 </a:t>
            </a:r>
            <a:r>
              <a:rPr lang="ko-KR" altLang="en-US" dirty="0" err="1"/>
              <a:t>아비트라지가</a:t>
            </a:r>
            <a:r>
              <a:rPr lang="ko-KR" altLang="en-US" dirty="0"/>
              <a:t> 발생할 곳에 </a:t>
            </a:r>
            <a:r>
              <a:rPr lang="ko-KR" altLang="en-US" dirty="0" err="1"/>
              <a:t>지정가</a:t>
            </a:r>
            <a:r>
              <a:rPr lang="ko-KR" altLang="en-US" dirty="0"/>
              <a:t> 주문을 미리 </a:t>
            </a:r>
            <a:r>
              <a:rPr lang="ko-KR" altLang="en-US" dirty="0" err="1"/>
              <a:t>넣어놓는게</a:t>
            </a:r>
            <a:r>
              <a:rPr lang="ko-KR" altLang="en-US" dirty="0"/>
              <a:t> 트랜드이고 이렇게 </a:t>
            </a:r>
            <a:r>
              <a:rPr lang="ko-KR" altLang="en-US" dirty="0" err="1"/>
              <a:t>안하면</a:t>
            </a:r>
            <a:r>
              <a:rPr lang="ko-KR" altLang="en-US" dirty="0"/>
              <a:t> 사실상 시장 경쟁력이 없음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=&gt;</a:t>
            </a:r>
            <a:r>
              <a:rPr lang="ko-KR" altLang="en-US" dirty="0"/>
              <a:t> 거래를 </a:t>
            </a:r>
            <a:r>
              <a:rPr lang="ko-KR" altLang="en-US" dirty="0" err="1"/>
              <a:t>하다보면</a:t>
            </a:r>
            <a:r>
              <a:rPr lang="ko-KR" altLang="en-US" dirty="0"/>
              <a:t> </a:t>
            </a:r>
            <a:r>
              <a:rPr lang="en-US" altLang="ko-KR" dirty="0"/>
              <a:t>Margin</a:t>
            </a:r>
            <a:r>
              <a:rPr lang="ko-KR" altLang="en-US" dirty="0"/>
              <a:t> 혹은 잔고에 따라서 주문을 넣을 수 있는 크기가 제한됨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F5471FBF-197E-2D7A-60BD-F6B357B18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92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8308CEFF-B291-8802-3587-C9590CBB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3B8505B8-E291-89AB-6CAC-23AEB16C8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이외에도 </a:t>
            </a: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F233CCC9-E130-56A9-F86E-12FBA40742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24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44DA99C8-D516-06C3-3E0D-1B577824D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FEDD0FA1-5641-4EC8-3F66-747F7C785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 서 말한 </a:t>
            </a:r>
            <a:r>
              <a:rPr lang="ko-KR" altLang="en-US" dirty="0" err="1"/>
              <a:t>아비트라지</a:t>
            </a:r>
            <a:r>
              <a:rPr lang="ko-KR" altLang="en-US" dirty="0"/>
              <a:t> 거래를 잘하기 위해서 이런 목표를 세움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489A6138-EC57-85DA-6A2A-0D9EC2E7B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46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C4DE4672-A85E-C223-C0F4-132BAE947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A99A30D5-7E2A-14E8-EF97-4BC5FA6DB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F048BA7E-9A2F-B453-D4CF-74F9A9344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51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E930375C-287D-D1CB-8F33-7E720827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b72a1129_11_149:notes">
            <a:extLst>
              <a:ext uri="{FF2B5EF4-FFF2-40B4-BE49-F238E27FC236}">
                <a16:creationId xmlns:a16="http://schemas.microsoft.com/office/drawing/2014/main" id="{FF28B0D1-AD17-D317-1099-D86CB9644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25b72a1129_11_149:notes">
            <a:extLst>
              <a:ext uri="{FF2B5EF4-FFF2-40B4-BE49-F238E27FC236}">
                <a16:creationId xmlns:a16="http://schemas.microsoft.com/office/drawing/2014/main" id="{D650CC0A-B37C-02F8-67F3-08E02A30E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3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18CBE-F737-75AA-7C1A-86091EA5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862C9-E1BD-936C-995F-1A2467801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0B8C4-876A-C6DD-3865-D18E21DF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F22B-1566-4001-9530-29FBDB955767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C7E0-A9C6-F3AA-E0D1-03157C3F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1D962-F42C-7F9F-F363-EFC180BB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6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B3713-BB3B-FE58-7E2E-8C758C6F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65BBD-B390-C2EC-E97C-DF685008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251E5-CA79-DFDF-A08D-C6B04577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399C-8B25-4DD4-92C0-069D76A8F038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79D16-A4A4-78ED-ED1D-D2D25568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9C3A3-738A-F1D6-553F-D4BBDA6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BE124E-441D-B325-EB36-D7AF680E6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2DE14-8DEB-0F8C-E16A-0A316D85B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BD83A-657C-B22C-443A-42A6B21C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3DB-D181-47F7-B295-31CC6FF6E3A5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BB33B-CC19-D141-9F91-7570AB2D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06CEC-58F6-A5B2-0A74-9F25493F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9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86B9B2-247D-B989-236A-09D0A7B5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7375" y="6356350"/>
            <a:ext cx="7566025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7A08A-FC86-DD4A-4E63-84B3F11763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8861425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E665A01-131A-4726-A104-DE989CA266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50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391">
          <p15:clr>
            <a:srgbClr val="FBAE40"/>
          </p15:clr>
        </p15:guide>
        <p15:guide id="7" orient="horz" pos="73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CEE1A-F5F7-DC53-F6DD-976210AC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03AA1-F65B-58A5-F7C4-0C48DF2C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F4351-A99E-5477-E1B9-4495A86F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2F01-D4EA-46E4-84DA-92F9C721474C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B4EF3-12BB-AC53-CA53-E734DB8E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E06FD-B777-708A-C619-D19C94B5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35C53-7FB4-6323-94ED-ABB6987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4616F-5E0D-40DB-804F-C2899FDE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B8494-D297-C0E6-85D6-69E904F8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CA9-AE62-4C1A-8585-8BDDB2A7C477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CB6E2-B5B2-96A9-DC07-487C28B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9D29B-E90D-781C-3429-E0C88450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6CAEF-F94B-2819-2581-060ADB2A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7114F-C2B5-9027-C75A-3B9CCFC9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67BE80-7BA4-9685-A1C6-7AC790F0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3740A-0119-2D39-731A-A5B5791A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23F2-9A36-4F53-A9B6-37B2DB5CFF24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C46B3-2679-C5F8-41A4-FF548D82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E18BA-5D8F-448C-45EF-9C769340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D029-4679-7D66-B07E-1B08124E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2AB47-29CA-DBE1-1406-76979A1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ED2CA-6F9E-2553-410E-5C7D654A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383A09-20B0-1824-527E-78D74A6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4960A0-46F0-F71D-4F6E-8F1F9D246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5250C2-0974-4C21-B3E5-A134F829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98E0-65F6-4A80-A635-00517E422B5A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722661-5B6E-79F9-0AEE-80DE4F93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55EDDC-5C78-FE8C-9B58-A358218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2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C63BF-FA13-BCF7-5A2D-EE8719A2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F0A60-0758-0608-708E-73EEBD5C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FE6-D6C3-4EE1-B2A3-F0FCAD13C837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FE5229-E02A-ACE0-3188-A86E52E1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996C94-C6F5-3140-DA37-86082CF6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3631D4-4581-CDE1-06AE-1306223D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9A10-EA3B-4358-B843-29B2EFB6BF3C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D8F6A-76D9-BB1F-3E75-6CBC9698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45C779-9821-CEB0-F590-728241C1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3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60BB6-A103-77F3-3D8B-D6026067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CE55D-7293-95FD-D499-BEB9ABDC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55ED4-8624-E1AB-744E-55857AAA2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FD3B3-BD8C-0E57-F3C4-792A24AE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D795-4558-4607-A919-5E13B0F88398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CDD60-3DBF-2BA7-2BDF-5D047A0A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D9020-2CAF-9649-ADEE-DADD99BB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D1512-C440-F80A-4B81-59DFF24B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F38B10-1686-7D86-3A41-C675117F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AED061-9614-5D07-250E-600277329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8F8C6-B1E7-FC2F-7519-ED262CB1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E86-7D6F-4136-BBF4-698847EE0CFF}" type="datetime1">
              <a:rPr lang="ko-KR" altLang="en-US" smtClean="0"/>
              <a:t>2025. 9. 6.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FABB9-EE1E-3AA7-E03A-F362CEF3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7F4C4-B16A-DDB2-E79C-A8E713AF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65C3-D1C2-417D-93A0-100B05D7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CE340C-81C2-0F50-F752-FE2190BF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EC3B6-6944-A553-213F-B06DCA96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9ABBD-E7E1-F358-0051-907975B9C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FFF05F6-0B27-4506-B9EA-C1511CAC6807}" type="datetime1">
              <a:rPr lang="ko-KR" altLang="en-US" smtClean="0"/>
              <a:t>2025. 9. 6.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E82AC-4021-45CA-5DDA-CB62C9BCB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D346F-ADBF-B521-0D87-07947A920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A40865C3-D1C2-417D-93A0-100B05D7FE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5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5udfK41xn_7qzBfaGt41NkiSxm3r-UQ/view?usp=shar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hyperlink" Target="https://github.com/isliese/Anomaly-Detector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26200" y="155388"/>
            <a:ext cx="3445257" cy="684121"/>
            <a:chOff x="1460684" y="190846"/>
            <a:chExt cx="4247758" cy="826621"/>
          </a:xfrm>
        </p:grpSpPr>
        <p:pic>
          <p:nvPicPr>
            <p:cNvPr id="2" name="그림 1" descr="텍스트, 폰트, 그래픽, 스크린샷이(가) 표시된 사진  AI가 생성한 콘텐츠는 부정확할 수 있습니다.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87305" y="231380"/>
              <a:ext cx="3421137" cy="786087"/>
            </a:xfrm>
            <a:prstGeom prst="rect">
              <a:avLst/>
            </a:prstGeom>
          </p:spPr>
        </p:pic>
        <p:pic>
          <p:nvPicPr>
            <p:cNvPr id="3" name="그림 2" descr="상징, 그래픽, 로고, 원이(가) 표시된 사진  AI가 생성한 콘텐츠는 부정확할 수 있습니다.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60684" y="190846"/>
              <a:ext cx="826621" cy="826621"/>
            </a:xfrm>
            <a:prstGeom prst="rect">
              <a:avLst/>
            </a:prstGeom>
          </p:spPr>
        </p:pic>
      </p:grpSp>
      <p:sp>
        <p:nvSpPr>
          <p:cNvPr id="4" name="Title 1"/>
          <p:cNvSpPr txBox="1"/>
          <p:nvPr/>
        </p:nvSpPr>
        <p:spPr>
          <a:xfrm>
            <a:off x="2052345" y="372223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"/>
                <a:ea typeface="Pretendard"/>
                <a:cs typeface="+mj-cs"/>
              </a:defRPr>
            </a:lvl1pPr>
          </a:lstStyle>
          <a:p>
            <a:pPr lvl="0" algn="ctr">
              <a:defRPr sz="3200" b="1">
                <a:solidFill>
                  <a:srgbClr val="003366"/>
                </a:solidFill>
                <a:latin typeface="맑은 고딕"/>
              </a:defRPr>
            </a:pPr>
            <a:r>
              <a:rPr lang="en-US" altLang="ko-KR" sz="2000" b="1"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[</a:t>
            </a:r>
            <a:r>
              <a:rPr lang="en-US" sz="2000" b="1"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Sprint – 1</a:t>
            </a:r>
            <a:r>
              <a:rPr lang="ko-KR" altLang="en-US" sz="2000" b="1"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 프로젝트 발표</a:t>
            </a:r>
            <a:r>
              <a:rPr lang="en-US" altLang="ko-KR" sz="2000" b="1"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]</a:t>
            </a:r>
            <a:endParaRPr lang="ko-KR" altLang="en-US" sz="2000" b="1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85719-09F0-7129-BD73-2BD7BE7168C2}"/>
              </a:ext>
            </a:extLst>
          </p:cNvPr>
          <p:cNvSpPr txBox="1"/>
          <p:nvPr/>
        </p:nvSpPr>
        <p:spPr>
          <a:xfrm>
            <a:off x="290486" y="4820114"/>
            <a:ext cx="609407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3C3C3C"/>
                </a:solidFill>
                <a:latin typeface="맑은 고딕"/>
              </a:defRPr>
            </a:pPr>
            <a:r>
              <a:rPr lang="ko-KR" altLang="en-US" dirty="0" err="1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팀명</a:t>
            </a:r>
            <a:r>
              <a:rPr lang="en-US" altLang="ko-KR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알파팀</a:t>
            </a:r>
            <a:endParaRPr lang="en-US" altLang="ko-KR" b="1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150000"/>
              </a:lnSpc>
              <a:defRPr sz="1600">
                <a:solidFill>
                  <a:srgbClr val="3C3C3C"/>
                </a:solidFill>
                <a:latin typeface="맑은 고딕"/>
              </a:defRPr>
            </a:pPr>
            <a:r>
              <a:rPr lang="ko-KR" altLang="en-US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팀원</a:t>
            </a:r>
            <a:r>
              <a:rPr lang="en-US" altLang="ko-KR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심민성 </a:t>
            </a:r>
            <a:r>
              <a:rPr lang="en-US" altLang="ko-KR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김종완</a:t>
            </a:r>
            <a:r>
              <a:rPr lang="en-US" altLang="ko-KR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김찬란</a:t>
            </a:r>
            <a:r>
              <a:rPr lang="en-US" altLang="ko-KR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윤재연</a:t>
            </a:r>
            <a:endParaRPr lang="en-US" altLang="ko-KR" b="1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76236" y="2355294"/>
            <a:ext cx="1096347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"/>
                <a:ea typeface="Pretendard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 sz="1600">
                <a:solidFill>
                  <a:srgbClr val="3C3C3C"/>
                </a:solidFill>
                <a:latin typeface="맑은 고딕"/>
              </a:defRPr>
            </a:pPr>
            <a:r>
              <a:rPr lang="ko-KR" altLang="en-US" sz="4000" b="1">
                <a:solidFill>
                  <a:schemeClr val="bg1"/>
                </a:solidFill>
                <a:latin typeface="Pretendard Light"/>
                <a:ea typeface="Pretendard Light"/>
                <a:cs typeface="Pretendard Light"/>
              </a:rPr>
              <a:t>아비트라지를 위한</a:t>
            </a:r>
          </a:p>
          <a:p>
            <a:pPr lvl="0" algn="ctr">
              <a:lnSpc>
                <a:spcPct val="150000"/>
              </a:lnSpc>
              <a:defRPr sz="1600">
                <a:solidFill>
                  <a:srgbClr val="3C3C3C"/>
                </a:solidFill>
                <a:latin typeface="맑은 고딕"/>
              </a:defRPr>
            </a:pPr>
            <a:r>
              <a:rPr lang="ko-KR" altLang="en-US" sz="4000" b="1">
                <a:solidFill>
                  <a:schemeClr val="bg1"/>
                </a:solidFill>
                <a:latin typeface="Pretendard Light"/>
                <a:ea typeface="Pretendard Light"/>
                <a:cs typeface="Pretendard Light"/>
              </a:rPr>
              <a:t> 거래소 이상거래탐지 모델 개발</a:t>
            </a:r>
            <a:endParaRPr lang="en-US" altLang="ko-KR" sz="4000" b="1">
              <a:solidFill>
                <a:schemeClr val="bg1"/>
              </a:solidFill>
              <a:latin typeface="Pretendard Light"/>
              <a:ea typeface="Pretendard Light"/>
              <a:cs typeface="Pretend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605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1EA9ED6D-CF10-908B-6FC3-781310172835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D25E83E3-2BA7-6B7D-DC1B-550A7D2927B6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E50B7530-4CC6-8073-31E5-3650CB679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78B90A8F-480B-A78A-6419-9548E6509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804F4B95-D03D-163E-4BF2-35CAFFF81876}"/>
                </a:ext>
              </a:extLst>
            </p:cNvPr>
            <p:cNvSpPr>
              <a:spLocks/>
            </p:cNvSpPr>
            <p:nvPr/>
          </p:nvSpPr>
          <p:spPr>
            <a:xfrm>
              <a:off x="533913" y="925807"/>
              <a:ext cx="73926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2-2</a:t>
              </a: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C86D5BA8-0DED-F364-2F87-3FE2C5ACA1E3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분석 방법</a:t>
              </a: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9EDB5E7C-1FB4-23A2-60BB-D3C4EAEDBE12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BF24B-D186-2A39-2A7D-FB7C4AE4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10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375" y="1385144"/>
            <a:ext cx="11016974" cy="1299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500" b="1">
                <a:solidFill>
                  <a:schemeClr val="bg1"/>
                </a:solidFill>
                <a:cs typeface="Pretendard SemiBold"/>
              </a:rPr>
              <a:t>1</a:t>
            </a:r>
            <a:r>
              <a:rPr lang="ko-KR" altLang="en-US" sz="2500" b="1">
                <a:solidFill>
                  <a:schemeClr val="bg1"/>
                </a:solidFill>
                <a:cs typeface="Pretendard SemiBold"/>
              </a:rPr>
              <a:t>단계</a:t>
            </a:r>
            <a:r>
              <a:rPr lang="en-US" altLang="ko-KR" sz="2500" b="1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sz="2500" b="1">
                <a:solidFill>
                  <a:schemeClr val="bg1"/>
                </a:solidFill>
                <a:cs typeface="Pretendard SemiBold"/>
              </a:rPr>
              <a:t> 데이터 준비</a:t>
            </a:r>
            <a:endParaRPr lang="ko-KR" altLang="en-US" sz="2500">
              <a:solidFill>
                <a:schemeClr val="bg1"/>
              </a:solidFill>
              <a:cs typeface="Pretendard SemiBold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sz="1500">
                <a:solidFill>
                  <a:schemeClr val="bg1"/>
                </a:solidFill>
                <a:cs typeface="Pretendard SemiBold"/>
              </a:rPr>
              <a:t>BITHUMB </a:t>
            </a:r>
            <a:r>
              <a:rPr lang="ko-KR" altLang="en-US" sz="1500">
                <a:solidFill>
                  <a:schemeClr val="bg1"/>
                </a:solidFill>
                <a:cs typeface="Pretendard SemiBold"/>
              </a:rPr>
              <a:t>거래소의 </a:t>
            </a:r>
            <a:r>
              <a:rPr lang="en-US" altLang="ko-KR" sz="1500">
                <a:solidFill>
                  <a:schemeClr val="bg1"/>
                </a:solidFill>
                <a:cs typeface="Pretendard SemiBold"/>
              </a:rPr>
              <a:t>1</a:t>
            </a:r>
            <a:r>
              <a:rPr lang="ko-KR" altLang="en-US" sz="1500">
                <a:solidFill>
                  <a:schemeClr val="bg1"/>
                </a:solidFill>
                <a:cs typeface="Pretendard SemiBold"/>
              </a:rPr>
              <a:t>분 봉 데이터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00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64CC8354-D6A6-147E-8626-83AAD19E2886}"/>
              </a:ext>
            </a:extLst>
          </p:cNvPr>
          <p:cNvSpPr txBox="1">
            <a:spLocks/>
          </p:cNvSpPr>
          <p:nvPr/>
        </p:nvSpPr>
        <p:spPr>
          <a:xfrm>
            <a:off x="88614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10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6390" y="3059668"/>
            <a:ext cx="2161273" cy="36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kumimoji="1" lang="en-US" altLang="ko-KR" b="1">
                <a:solidFill>
                  <a:srgbClr val="FFFF00"/>
                </a:solidFill>
                <a:cs typeface="Pretendard"/>
              </a:rPr>
              <a:t>1</a:t>
            </a:r>
            <a:r>
              <a:rPr kumimoji="1" lang="ko-KR" altLang="en-US" b="1">
                <a:solidFill>
                  <a:srgbClr val="FFFF00"/>
                </a:solidFill>
                <a:cs typeface="Pretendard"/>
              </a:rPr>
              <a:t>분 봉 데이터 예시</a:t>
            </a:r>
          </a:p>
        </p:txBody>
      </p:sp>
      <p:grpSp>
        <p:nvGrpSpPr>
          <p:cNvPr id="7194" name="그룹 7193"/>
          <p:cNvGrpSpPr/>
          <p:nvPr/>
        </p:nvGrpSpPr>
        <p:grpSpPr>
          <a:xfrm>
            <a:off x="1936403" y="3520459"/>
            <a:ext cx="8319193" cy="2236937"/>
            <a:chOff x="1889579" y="3290836"/>
            <a:chExt cx="8319193" cy="2236937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89579" y="3311656"/>
              <a:ext cx="4112856" cy="219770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10489" y="3290836"/>
              <a:ext cx="3598283" cy="2236937"/>
            </a:xfrm>
            <a:prstGeom prst="rect">
              <a:avLst/>
            </a:prstGeom>
          </p:spPr>
        </p:pic>
        <p:cxnSp>
          <p:nvCxnSpPr>
            <p:cNvPr id="22" name="직선 화살표 연결선 21"/>
            <p:cNvCxnSpPr/>
            <p:nvPr/>
          </p:nvCxnSpPr>
          <p:spPr>
            <a:xfrm>
              <a:off x="6095862" y="4409305"/>
              <a:ext cx="421200" cy="0"/>
            </a:xfrm>
            <a:prstGeom prst="straightConnector1">
              <a:avLst/>
            </a:prstGeom>
            <a:ln w="635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93" name="직사각형 7192"/>
          <p:cNvSpPr/>
          <p:nvPr/>
        </p:nvSpPr>
        <p:spPr>
          <a:xfrm>
            <a:off x="1656670" y="2958419"/>
            <a:ext cx="8901340" cy="31296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7195" name="그림 719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32230" y="1560939"/>
            <a:ext cx="4677540" cy="9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A2B270CA-D954-706A-23E6-EBD9F545B9F8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50F1358D-14E9-D4DB-CA44-287E4AF856B4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E83D767C-335D-7FC0-C4E3-FB29A106C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5F902301-679B-CD70-38BC-2E7E25DF0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A95F5463-0ADA-5ACF-8BD4-73CBF8CC5103}"/>
                </a:ext>
              </a:extLst>
            </p:cNvPr>
            <p:cNvSpPr>
              <a:spLocks/>
            </p:cNvSpPr>
            <p:nvPr/>
          </p:nvSpPr>
          <p:spPr>
            <a:xfrm>
              <a:off x="533913" y="925807"/>
              <a:ext cx="73926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2-2</a:t>
              </a: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B31F4A9A-F6C1-7B4B-997F-9F7E4B9F1594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분석 방법</a:t>
              </a: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101AB3A1-57A1-954A-49D0-CFE5FC462758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B2096-D4D5-910D-D592-12002663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11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375" y="1385144"/>
            <a:ext cx="11016974" cy="1756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1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단계</a:t>
            </a: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 데이터 준비</a:t>
            </a:r>
            <a:endParaRPr lang="ko-KR" altLang="en-US" sz="2500" dirty="0">
              <a:solidFill>
                <a:schemeClr val="bg1"/>
              </a:solidFill>
              <a:cs typeface="Pretendard SemiBold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cs typeface="Pretendard SemiBold"/>
              </a:rPr>
              <a:t>코인 스프레드 </a:t>
            </a:r>
            <a:r>
              <a:rPr lang="ko-KR" altLang="en-US" sz="1500" dirty="0" err="1">
                <a:solidFill>
                  <a:schemeClr val="bg1"/>
                </a:solidFill>
                <a:cs typeface="Pretendard SemiBold"/>
              </a:rPr>
              <a:t>교환비</a:t>
            </a:r>
            <a:r>
              <a:rPr lang="ko-KR" altLang="en-US" sz="1500" dirty="0">
                <a:solidFill>
                  <a:schemeClr val="bg1"/>
                </a:solidFill>
                <a:cs typeface="Pretendard SemiBold"/>
              </a:rPr>
              <a:t> 차트 데이터 </a:t>
            </a:r>
            <a:r>
              <a:rPr lang="en-US" altLang="ko-KR" sz="1500" dirty="0">
                <a:solidFill>
                  <a:schemeClr val="bg1"/>
                </a:solidFill>
                <a:cs typeface="Pretendard SemiBold"/>
              </a:rPr>
              <a:t>(ORDERBOOK)</a:t>
            </a:r>
            <a:endParaRPr lang="en-US" altLang="ko-KR" dirty="0">
              <a:solidFill>
                <a:schemeClr val="bg1"/>
              </a:solidFill>
              <a:cs typeface="Pretendard SemiBold"/>
            </a:endParaRPr>
          </a:p>
          <a:p>
            <a:pPr marL="142800" lvl="0" indent="-1428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국내 거래소 </a:t>
            </a:r>
            <a:r>
              <a:rPr lang="ko-KR" altLang="en-US" sz="1000" dirty="0" err="1">
                <a:solidFill>
                  <a:schemeClr val="bg1"/>
                </a:solidFill>
                <a:cs typeface="Pretendard SemiBold"/>
              </a:rPr>
              <a:t>알트코인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해외 거래소 </a:t>
            </a:r>
            <a:r>
              <a:rPr lang="ko-KR" altLang="en-US" sz="1000" dirty="0" err="1">
                <a:solidFill>
                  <a:schemeClr val="bg1"/>
                </a:solidFill>
                <a:cs typeface="Pretendard SemiBold"/>
              </a:rPr>
              <a:t>알트코인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국내 거래소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BTC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해외 거래소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BTC) = </a:t>
            </a:r>
            <a:r>
              <a:rPr lang="ko-KR" altLang="en-US" sz="1000" dirty="0" err="1">
                <a:solidFill>
                  <a:schemeClr val="bg1"/>
                </a:solidFill>
                <a:cs typeface="Pretendard SemiBold"/>
              </a:rPr>
              <a:t>알트코인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환율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cs typeface="Pretendard SemiBold"/>
              </a:rPr>
              <a:t>비트코인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환율</a:t>
            </a:r>
          </a:p>
          <a:p>
            <a:pPr marL="142800" lvl="0" indent="-1428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EX) (ETHKRW / ETHUSD) / (BTCKRW / BTCUSD) = </a:t>
            </a:r>
            <a:r>
              <a:rPr lang="ko-KR" altLang="en-US" sz="1000" dirty="0" err="1">
                <a:solidFill>
                  <a:schemeClr val="bg1"/>
                </a:solidFill>
                <a:cs typeface="Pretendard SemiBold"/>
              </a:rPr>
              <a:t>이더리움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환율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cs typeface="Pretendard SemiBold"/>
              </a:rPr>
              <a:t>비트코인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환율</a:t>
            </a:r>
          </a:p>
          <a:p>
            <a:pPr marL="142800" lvl="0" indent="-1428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교환비는 평상시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을 형성함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.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-&gt;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But 1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을 벗어나는 경우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괴리 발생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cs typeface="Pretendard SemiBold"/>
              </a:rPr>
              <a:t>아비트라지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기회 발생  </a:t>
            </a:r>
            <a:r>
              <a:rPr lang="en-US" altLang="ko-KR" sz="1000" dirty="0">
                <a:solidFill>
                  <a:schemeClr val="bg1"/>
                </a:solidFill>
                <a:cs typeface="Pretendard SemiBold"/>
              </a:rPr>
              <a:t>=&gt;</a:t>
            </a:r>
            <a:r>
              <a:rPr lang="ko-KR" altLang="en-US" sz="1000" dirty="0">
                <a:solidFill>
                  <a:schemeClr val="bg1"/>
                </a:solidFill>
                <a:cs typeface="Pretendard SemiBold"/>
              </a:rPr>
              <a:t> 환차익 실현 </a:t>
            </a:r>
            <a:r>
              <a:rPr lang="ko-KR" altLang="en-US" sz="1000" dirty="0">
                <a:solidFill>
                  <a:srgbClr val="FFFF00"/>
                </a:solidFill>
                <a:cs typeface="Pretendard SemiBold"/>
              </a:rPr>
              <a:t>기회</a:t>
            </a: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EC0E9ED3-3133-6456-237C-A1CE361DD75F}"/>
              </a:ext>
            </a:extLst>
          </p:cNvPr>
          <p:cNvSpPr txBox="1">
            <a:spLocks/>
          </p:cNvSpPr>
          <p:nvPr/>
        </p:nvSpPr>
        <p:spPr>
          <a:xfrm>
            <a:off x="88614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11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193" y="6338411"/>
            <a:ext cx="2643347" cy="242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※</a:t>
            </a:r>
            <a:r>
              <a:rPr lang="ko-KR" altLang="en-US" sz="1000" b="1">
                <a:solidFill>
                  <a:schemeClr val="bg1"/>
                </a:solidFill>
              </a:rPr>
              <a:t> </a:t>
            </a:r>
            <a:r>
              <a:rPr kumimoji="1" lang="ko-KR" altLang="en-US" sz="1000" b="1">
                <a:solidFill>
                  <a:schemeClr val="bg1"/>
                </a:solidFill>
                <a:cs typeface="Pretendard"/>
              </a:rPr>
              <a:t>알트코인 </a:t>
            </a:r>
            <a:r>
              <a:rPr kumimoji="1" lang="en-US" altLang="ko-KR" sz="1000" b="1">
                <a:solidFill>
                  <a:schemeClr val="bg1"/>
                </a:solidFill>
                <a:cs typeface="Pretendard"/>
              </a:rPr>
              <a:t>:</a:t>
            </a:r>
            <a:r>
              <a:rPr kumimoji="1" lang="ko-KR" altLang="en-US" sz="1000" b="1">
                <a:solidFill>
                  <a:schemeClr val="bg1"/>
                </a:solidFill>
                <a:cs typeface="Pretendard"/>
              </a:rPr>
              <a:t> 비트코인을 제외한 대안 코인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3572" y="3602775"/>
            <a:ext cx="2341901" cy="24273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07847" y="3199312"/>
            <a:ext cx="3791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kumimoji="1" lang="ko-KR" altLang="en-US" b="1" dirty="0">
                <a:solidFill>
                  <a:srgbClr val="FFFF00"/>
                </a:solidFill>
                <a:cs typeface="Pretendard"/>
              </a:rPr>
              <a:t>코인 스프레드 </a:t>
            </a:r>
            <a:r>
              <a:rPr kumimoji="1" lang="ko-KR" altLang="en-US" b="1" dirty="0" err="1">
                <a:solidFill>
                  <a:srgbClr val="FFFF00"/>
                </a:solidFill>
                <a:cs typeface="Pretendard"/>
              </a:rPr>
              <a:t>교환비</a:t>
            </a:r>
            <a:r>
              <a:rPr kumimoji="1" lang="ko-KR" altLang="en-US" b="1" dirty="0">
                <a:solidFill>
                  <a:srgbClr val="FFFF00"/>
                </a:solidFill>
                <a:cs typeface="Pretendard"/>
              </a:rPr>
              <a:t> 데이터 예시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DD4FA8-E3FC-5CD4-457F-BA72C43E1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367" y="3617877"/>
            <a:ext cx="5618779" cy="242827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00A92C-285B-2483-9FC7-C55CB9FFD77D}"/>
              </a:ext>
            </a:extLst>
          </p:cNvPr>
          <p:cNvCxnSpPr>
            <a:cxnSpLocks/>
          </p:cNvCxnSpPr>
          <p:nvPr/>
        </p:nvCxnSpPr>
        <p:spPr>
          <a:xfrm>
            <a:off x="4164320" y="4809998"/>
            <a:ext cx="421200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3" name="직사각형 7192"/>
          <p:cNvSpPr/>
          <p:nvPr/>
        </p:nvSpPr>
        <p:spPr>
          <a:xfrm>
            <a:off x="1169081" y="3128509"/>
            <a:ext cx="9887858" cy="3174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1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703645AB-9017-CC64-E5D2-A14D10E37FCA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68979C-3699-89DD-4273-E843867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12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75" y="1385144"/>
            <a:ext cx="11016974" cy="189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2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단계</a:t>
            </a: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 이상치 탐색 알고리즘 구현</a:t>
            </a:r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시계열 특성을 고려하여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Rolling Window 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방식 채택</a:t>
            </a:r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IQR,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Z-score 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등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Rule-Base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기반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이상치 탐지 방법론 사용</a:t>
            </a:r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1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분봉을 기반으로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,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가격과 거래량의 가중치를 조절하여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IQR,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Z-score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등을 활용한 이상치 </a:t>
            </a:r>
            <a:r>
              <a:rPr lang="ko-KR" altLang="en-US" dirty="0" err="1">
                <a:solidFill>
                  <a:schemeClr val="bg1"/>
                </a:solidFill>
                <a:cs typeface="Pretendard SemiBold"/>
              </a:rPr>
              <a:t>라벨링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적용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753ACC-EBFA-7622-F899-147D3E5BF049}"/>
              </a:ext>
            </a:extLst>
          </p:cNvPr>
          <p:cNvGrpSpPr/>
          <p:nvPr/>
        </p:nvGrpSpPr>
        <p:grpSpPr>
          <a:xfrm>
            <a:off x="534193" y="635996"/>
            <a:ext cx="11070156" cy="526731"/>
            <a:chOff x="533913" y="925806"/>
            <a:chExt cx="11070712" cy="5267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B48F06A-348C-8197-19A0-4F46F0CE1E29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18" name="직선 연결선 7189">
                <a:extLst>
                  <a:ext uri="{FF2B5EF4-FFF2-40B4-BE49-F238E27FC236}">
                    <a16:creationId xmlns:a16="http://schemas.microsoft.com/office/drawing/2014/main" id="{27A7E845-3EC0-AE48-7C7B-B1B0C2EB6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7190">
                <a:extLst>
                  <a:ext uri="{FF2B5EF4-FFF2-40B4-BE49-F238E27FC236}">
                    <a16:creationId xmlns:a16="http://schemas.microsoft.com/office/drawing/2014/main" id="{D52F2B3E-D8A9-2A3C-0578-BE68FC8D6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3E65D5-8276-530A-2A13-3180BFC13342}"/>
                </a:ext>
              </a:extLst>
            </p:cNvPr>
            <p:cNvSpPr>
              <a:spLocks/>
            </p:cNvSpPr>
            <p:nvPr/>
          </p:nvSpPr>
          <p:spPr>
            <a:xfrm>
              <a:off x="533913" y="925807"/>
              <a:ext cx="73926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2-2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E4C908-8097-FC40-0781-D35620BD2A16}"/>
                </a:ext>
              </a:extLst>
            </p:cNvPr>
            <p:cNvSpPr>
              <a:spLocks/>
            </p:cNvSpPr>
            <p:nvPr/>
          </p:nvSpPr>
          <p:spPr>
            <a:xfrm>
              <a:off x="1273175" y="925806"/>
              <a:ext cx="790302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분석 방법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2619B3-3489-5071-F47B-557422B6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" y="4193613"/>
            <a:ext cx="3460015" cy="1364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9962" y="3785705"/>
            <a:ext cx="188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kumimoji="1" lang="en-US" altLang="ko-KR" sz="1500" b="1">
                <a:solidFill>
                  <a:srgbClr val="FFFF00"/>
                </a:solidFill>
                <a:cs typeface="Pretendard"/>
              </a:rPr>
              <a:t>Rolling window</a:t>
            </a:r>
            <a:endParaRPr kumimoji="1" lang="ko-KR" altLang="en-US" sz="1500" b="1">
              <a:solidFill>
                <a:srgbClr val="FFFF00"/>
              </a:solidFill>
              <a:cs typeface="Pretendard"/>
            </a:endParaRPr>
          </a:p>
        </p:txBody>
      </p:sp>
      <p:pic>
        <p:nvPicPr>
          <p:cNvPr id="1026" name="Picture 2" descr="IQR(사분위수 범위)">
            <a:extLst>
              <a:ext uri="{FF2B5EF4-FFF2-40B4-BE49-F238E27FC236}">
                <a16:creationId xmlns:a16="http://schemas.microsoft.com/office/drawing/2014/main" id="{8551D071-EE19-5074-77DC-EEB81D669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78" y="4193612"/>
            <a:ext cx="3045967" cy="136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51572" y="3790518"/>
            <a:ext cx="670708" cy="312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kumimoji="1" lang="en-US" altLang="ko-KR" sz="1500" b="1">
                <a:solidFill>
                  <a:srgbClr val="FFFF00"/>
                </a:solidFill>
                <a:cs typeface="Pretendard"/>
              </a:rPr>
              <a:t>IQR</a:t>
            </a:r>
            <a:endParaRPr kumimoji="1" lang="ko-KR" altLang="en-US" sz="1500" b="1">
              <a:solidFill>
                <a:srgbClr val="FFFF00"/>
              </a:solidFill>
              <a:cs typeface="Pretendar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43073" y="3785704"/>
            <a:ext cx="19566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kumimoji="1" lang="en-US" altLang="ko-KR" sz="1500" b="1">
                <a:solidFill>
                  <a:srgbClr val="FFFF00"/>
                </a:solidFill>
                <a:cs typeface="Pretendard"/>
              </a:rPr>
              <a:t>Z-Score</a:t>
            </a:r>
            <a:endParaRPr kumimoji="1" lang="ko-KR" altLang="en-US" sz="1500" b="1">
              <a:solidFill>
                <a:srgbClr val="FFFF00"/>
              </a:solidFill>
              <a:cs typeface="Pretendard"/>
            </a:endParaRPr>
          </a:p>
        </p:txBody>
      </p:sp>
      <p:pic>
        <p:nvPicPr>
          <p:cNvPr id="1028" name="Picture 4" descr="Normal Distribution - Data Science Discovery">
            <a:extLst>
              <a:ext uri="{FF2B5EF4-FFF2-40B4-BE49-F238E27FC236}">
                <a16:creationId xmlns:a16="http://schemas.microsoft.com/office/drawing/2014/main" id="{6EC5B327-2F04-0175-C866-0B330B091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074" y="4193611"/>
            <a:ext cx="3352094" cy="136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3" name="그림 719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55364" y="1371668"/>
            <a:ext cx="3293770" cy="12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9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46969903-3B25-6A17-9556-08A09D67DC3D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41290C6A-1973-E072-5C5C-12A0233C7ABC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6B901569-0B72-73DF-8A75-E0D107916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5620512C-EAC0-B986-495E-DD67D9D3E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AAF9C2E4-634E-3214-8E40-FE81A27D14A6}"/>
                </a:ext>
              </a:extLst>
            </p:cNvPr>
            <p:cNvSpPr>
              <a:spLocks/>
            </p:cNvSpPr>
            <p:nvPr/>
          </p:nvSpPr>
          <p:spPr>
            <a:xfrm>
              <a:off x="533913" y="925807"/>
              <a:ext cx="73926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2-2</a:t>
              </a: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8E152682-F1F7-A85C-9DD3-60227DC1833F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분석 방법</a:t>
              </a: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59048763-3210-68DF-0CA6-B4341C126072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873CE0-7B35-E408-7F1F-BF3EFC9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13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375" y="1385144"/>
            <a:ext cx="11016974" cy="3956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2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단계</a:t>
            </a: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 이상치 탐색 알고리즘 구현</a:t>
            </a:r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rgbClr val="FFFF00"/>
                </a:solidFill>
                <a:cs typeface="Pretendard SemiBold"/>
              </a:rPr>
              <a:t>모델 </a:t>
            </a:r>
            <a:r>
              <a:rPr lang="en-US" altLang="ko-KR" dirty="0">
                <a:solidFill>
                  <a:srgbClr val="FFFF00"/>
                </a:solidFill>
                <a:cs typeface="Pretendard SemiBold"/>
              </a:rPr>
              <a:t>&amp;</a:t>
            </a:r>
            <a:r>
              <a:rPr lang="ko-KR" altLang="en-US" dirty="0">
                <a:solidFill>
                  <a:srgbClr val="FFFF00"/>
                </a:solidFill>
                <a:cs typeface="Pretendard SemiBold"/>
              </a:rPr>
              <a:t> 이상치 평가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에 대한 기준이 불명확</a:t>
            </a:r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지도학습의 경우 명확한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Target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이 있기에 </a:t>
            </a:r>
            <a:r>
              <a:rPr lang="ko-KR" altLang="en-US" dirty="0" err="1">
                <a:solidFill>
                  <a:schemeClr val="bg1"/>
                </a:solidFill>
                <a:cs typeface="Pretendard SemiBold"/>
              </a:rPr>
              <a:t>평균제곱오차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,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결정계수 등으로 분류 모델링 평가가 가능</a:t>
            </a:r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하지만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,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실시간 데이터의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Target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은 존재하지 않고 추세가 불규칙적이기 때문에 평가가 어렵다는 한계가 있음</a:t>
            </a: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cs typeface="Pretendard SemiBold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AD7F76C2-9284-87CF-6285-BB4171FDBC7F}"/>
              </a:ext>
            </a:extLst>
          </p:cNvPr>
          <p:cNvSpPr txBox="1">
            <a:spLocks/>
          </p:cNvSpPr>
          <p:nvPr/>
        </p:nvSpPr>
        <p:spPr>
          <a:xfrm>
            <a:off x="88614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13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4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017C3154-9339-24C7-B453-1EE2FE18F740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BC8985A4-E037-ED93-F96C-C2A5409148DD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11103ECD-4A90-6C73-7213-B56C58D57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4CFE11C5-80CE-C33E-1EE0-688B3F832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6539F865-D62B-F290-D090-1C0EAB7617E9}"/>
                </a:ext>
              </a:extLst>
            </p:cNvPr>
            <p:cNvSpPr>
              <a:spLocks/>
            </p:cNvSpPr>
            <p:nvPr/>
          </p:nvSpPr>
          <p:spPr>
            <a:xfrm>
              <a:off x="533913" y="925807"/>
              <a:ext cx="73926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2-2</a:t>
              </a: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0EE7AFC4-47A7-87D9-1F3B-42B7CAB70718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분석 방법</a:t>
              </a: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17C901F8-9ACD-E39B-7866-DBEEA9179B04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333C4C-8866-5090-B5AE-164C5DA0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14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375" y="1385144"/>
            <a:ext cx="11016974" cy="3537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2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단계</a:t>
            </a: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 이상치 탐색 알고리즘 구현</a:t>
            </a:r>
            <a:endParaRPr lang="ko-KR" altLang="en-US" sz="2500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249463" lvl="0" indent="-249463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초기 기획이 </a:t>
            </a:r>
            <a:r>
              <a:rPr lang="en-US" altLang="ko-KR" dirty="0">
                <a:solidFill>
                  <a:srgbClr val="FFFF00"/>
                </a:solidFill>
                <a:cs typeface="Pretendard SemiBold"/>
              </a:rPr>
              <a:t>[Arbitrage</a:t>
            </a:r>
            <a:r>
              <a:rPr lang="ko-KR" altLang="en-US" dirty="0" err="1">
                <a:solidFill>
                  <a:srgbClr val="FFFF00"/>
                </a:solidFill>
                <a:cs typeface="Pretendard SemiBold"/>
              </a:rPr>
              <a:t>를</a:t>
            </a:r>
            <a:r>
              <a:rPr lang="ko-KR" altLang="en-US" dirty="0">
                <a:solidFill>
                  <a:srgbClr val="FFFF00"/>
                </a:solidFill>
                <a:cs typeface="Pretendard SemiBold"/>
              </a:rPr>
              <a:t> 위함</a:t>
            </a:r>
            <a:r>
              <a:rPr lang="en-US" altLang="ko-KR" dirty="0">
                <a:solidFill>
                  <a:srgbClr val="FFFF00"/>
                </a:solidFill>
                <a:cs typeface="Pretendard SemiBold"/>
              </a:rPr>
              <a:t>]</a:t>
            </a:r>
            <a:r>
              <a:rPr lang="ko-KR" altLang="en-US" dirty="0">
                <a:solidFill>
                  <a:srgbClr val="FFFF00"/>
                </a:solidFill>
                <a:cs typeface="Pretendard SemiBold"/>
              </a:rPr>
              <a:t> 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이었으므로 </a:t>
            </a:r>
          </a:p>
          <a:p>
            <a:pPr marL="249463" lvl="0" indent="-249463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이상치 선정 구간 이후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Arbitrage 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기회가 많이 나타날수록 더 높은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Score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할당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.</a:t>
            </a:r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이상치 직후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1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분 동안의 </a:t>
            </a:r>
            <a:r>
              <a:rPr lang="en-US" altLang="ko-KR" dirty="0">
                <a:solidFill>
                  <a:srgbClr val="FFFF00"/>
                </a:solidFill>
                <a:cs typeface="Pretendard SemiBold"/>
              </a:rPr>
              <a:t>[</a:t>
            </a:r>
            <a:r>
              <a:rPr lang="ko-KR" altLang="en-US" dirty="0">
                <a:solidFill>
                  <a:srgbClr val="FFFF00"/>
                </a:solidFill>
                <a:cs typeface="Pretendard SemiBold"/>
              </a:rPr>
              <a:t>코인 스프레드 </a:t>
            </a:r>
            <a:r>
              <a:rPr lang="ko-KR" altLang="en-US" dirty="0" err="1">
                <a:solidFill>
                  <a:srgbClr val="FFFF00"/>
                </a:solidFill>
                <a:cs typeface="Pretendard SemiBold"/>
              </a:rPr>
              <a:t>교환비</a:t>
            </a:r>
            <a:r>
              <a:rPr lang="ko-KR" altLang="en-US" dirty="0">
                <a:solidFill>
                  <a:srgbClr val="FFFF00"/>
                </a:solidFill>
                <a:cs typeface="Pretendard SemiBold"/>
              </a:rPr>
              <a:t> 차트</a:t>
            </a:r>
            <a:r>
              <a:rPr lang="en-US" altLang="ko-KR" dirty="0">
                <a:solidFill>
                  <a:srgbClr val="FFFF00"/>
                </a:solidFill>
                <a:cs typeface="Pretendard SemiBold"/>
              </a:rPr>
              <a:t>]</a:t>
            </a:r>
            <a:r>
              <a:rPr lang="ko-KR" altLang="en-US" dirty="0">
                <a:solidFill>
                  <a:srgbClr val="FFFF00"/>
                </a:solidFill>
                <a:cs typeface="Pretendard SemiBold"/>
              </a:rPr>
              <a:t> 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표준편차 분석을 통해 스코어링</a:t>
            </a:r>
            <a:endParaRPr lang="ko-KR" altLang="en-US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92DEFB0E-D5F1-FDCF-BCB8-2306A1F9C6B8}"/>
              </a:ext>
            </a:extLst>
          </p:cNvPr>
          <p:cNvSpPr txBox="1">
            <a:spLocks/>
          </p:cNvSpPr>
          <p:nvPr/>
        </p:nvSpPr>
        <p:spPr>
          <a:xfrm>
            <a:off x="88614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14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57C37E-5135-04BF-954C-8DF102AABE1B}"/>
              </a:ext>
            </a:extLst>
          </p:cNvPr>
          <p:cNvCxnSpPr>
            <a:cxnSpLocks/>
          </p:cNvCxnSpPr>
          <p:nvPr/>
        </p:nvCxnSpPr>
        <p:spPr>
          <a:xfrm flipH="1">
            <a:off x="2070575" y="3962886"/>
            <a:ext cx="564204" cy="33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5F4E15-FE61-E3B3-1C98-1AC08BEADD89}"/>
              </a:ext>
            </a:extLst>
          </p:cNvPr>
          <p:cNvSpPr txBox="1"/>
          <p:nvPr/>
        </p:nvSpPr>
        <p:spPr>
          <a:xfrm>
            <a:off x="2644967" y="383977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상황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0B9D4A-9049-A0C2-CB30-F70A39BC800E}"/>
              </a:ext>
            </a:extLst>
          </p:cNvPr>
          <p:cNvCxnSpPr>
            <a:cxnSpLocks/>
          </p:cNvCxnSpPr>
          <p:nvPr/>
        </p:nvCxnSpPr>
        <p:spPr>
          <a:xfrm flipH="1">
            <a:off x="2281341" y="4085996"/>
            <a:ext cx="509080" cy="73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EF9B66C-0C31-EC75-B26A-223BD021D150}"/>
              </a:ext>
            </a:extLst>
          </p:cNvPr>
          <p:cNvCxnSpPr>
            <a:cxnSpLocks/>
          </p:cNvCxnSpPr>
          <p:nvPr/>
        </p:nvCxnSpPr>
        <p:spPr>
          <a:xfrm flipH="1">
            <a:off x="2333221" y="4132653"/>
            <a:ext cx="547992" cy="129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93B3EF9-FA7A-CF11-1E30-40DF3918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418" y="3755400"/>
            <a:ext cx="4642775" cy="2526806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5" idx="1"/>
          </p:cNvCxnSpPr>
          <p:nvPr/>
        </p:nvCxnSpPr>
        <p:spPr>
          <a:xfrm rot="10800000" flipV="1">
            <a:off x="4212619" y="4032649"/>
            <a:ext cx="1011736" cy="39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4355" y="3914303"/>
            <a:ext cx="761209" cy="23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kumimoji="1" lang="ko-KR" altLang="en-US" sz="1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retendard"/>
                <a:ea typeface="Pretendard"/>
                <a:cs typeface="Pretendard"/>
              </a:rPr>
              <a:t>이상 상황</a:t>
            </a:r>
            <a:endParaRPr kumimoji="1" lang="ko-KR" altLang="en-US" sz="1000">
              <a:latin typeface="Pretendard"/>
              <a:ea typeface="Pretendard"/>
              <a:cs typeface="Pretendard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6BB36B-D48F-F265-29BE-2CA96D7EBEE1}"/>
              </a:ext>
            </a:extLst>
          </p:cNvPr>
          <p:cNvCxnSpPr>
            <a:cxnSpLocks/>
          </p:cNvCxnSpPr>
          <p:nvPr/>
        </p:nvCxnSpPr>
        <p:spPr>
          <a:xfrm>
            <a:off x="6164635" y="4935689"/>
            <a:ext cx="1504544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DF45B1-98F8-0E1A-C1DB-AFC72887BEF6}"/>
              </a:ext>
            </a:extLst>
          </p:cNvPr>
          <p:cNvSpPr txBox="1"/>
          <p:nvPr/>
        </p:nvSpPr>
        <p:spPr>
          <a:xfrm>
            <a:off x="6102566" y="4251335"/>
            <a:ext cx="1487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직후 </a:t>
            </a:r>
            <a:r>
              <a:rPr kumimoji="1" lang="en-US" altLang="ko-KR" sz="1000" b="1" dirty="0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 동안의 </a:t>
            </a:r>
            <a:endParaRPr kumimoji="1" lang="en-US" altLang="ko-KR" sz="1000" b="1" dirty="0"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코인 스프레드 </a:t>
            </a:r>
            <a:r>
              <a:rPr kumimoji="1" lang="ko-KR" altLang="en-US" sz="1000" b="1" dirty="0" err="1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교환비</a:t>
            </a:r>
            <a:r>
              <a:rPr kumimoji="1" lang="ko-KR" altLang="en-US" sz="1000" b="1" dirty="0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차트</a:t>
            </a:r>
            <a:endParaRPr kumimoji="1" lang="en-US" altLang="ko-KR" sz="1000" b="1" dirty="0"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표준편차  분석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78E24EE-014C-28A3-09DB-89AC7034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416" y="3755401"/>
            <a:ext cx="2321751" cy="2526806"/>
          </a:xfrm>
          <a:prstGeom prst="rect">
            <a:avLst/>
          </a:prstGeom>
        </p:spPr>
      </p:pic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3568968B-DC1A-F047-B43E-EF9F3D83B285}"/>
              </a:ext>
            </a:extLst>
          </p:cNvPr>
          <p:cNvSpPr/>
          <p:nvPr/>
        </p:nvSpPr>
        <p:spPr>
          <a:xfrm rot="5400000">
            <a:off x="8699927" y="5866009"/>
            <a:ext cx="183544" cy="1049395"/>
          </a:xfrm>
          <a:prstGeom prst="rightBrac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8E97FD-006B-3C02-2C11-E4089A5D185D}"/>
              </a:ext>
            </a:extLst>
          </p:cNvPr>
          <p:cNvSpPr txBox="1"/>
          <p:nvPr/>
        </p:nvSpPr>
        <p:spPr>
          <a:xfrm>
            <a:off x="8228091" y="3795949"/>
            <a:ext cx="1107761" cy="24260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endParaRPr kumimoji="1" lang="ko-KR" altLang="en-US" dirty="0" err="1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BAFE3-3C0A-80C2-B51B-66569AADA8DA}"/>
              </a:ext>
            </a:extLst>
          </p:cNvPr>
          <p:cNvSpPr txBox="1"/>
          <p:nvPr/>
        </p:nvSpPr>
        <p:spPr>
          <a:xfrm>
            <a:off x="8613605" y="648500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96807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DD6F96-3125-4324-1FBF-85A72BDA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6CA9D94F-D602-1AF8-3109-BE9CA4A9ADB3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C3A4AE-6E8B-F957-77EA-15D0CEE39D52}"/>
              </a:ext>
            </a:extLst>
          </p:cNvPr>
          <p:cNvGrpSpPr/>
          <p:nvPr/>
        </p:nvGrpSpPr>
        <p:grpSpPr>
          <a:xfrm>
            <a:off x="534193" y="635996"/>
            <a:ext cx="11070156" cy="526731"/>
            <a:chOff x="533913" y="925806"/>
            <a:chExt cx="11070712" cy="5267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8AACC21-35F0-501D-606F-6AEF2577593F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18" name="직선 연결선 7189">
                <a:extLst>
                  <a:ext uri="{FF2B5EF4-FFF2-40B4-BE49-F238E27FC236}">
                    <a16:creationId xmlns:a16="http://schemas.microsoft.com/office/drawing/2014/main" id="{02BC4A28-9B54-E6FB-96DC-C7FE2A43E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7190">
                <a:extLst>
                  <a:ext uri="{FF2B5EF4-FFF2-40B4-BE49-F238E27FC236}">
                    <a16:creationId xmlns:a16="http://schemas.microsoft.com/office/drawing/2014/main" id="{0AE4BCF1-DA79-B084-639E-F92043C1B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412D0CF-3281-7061-B795-C28DFE21870E}"/>
                </a:ext>
              </a:extLst>
            </p:cNvPr>
            <p:cNvSpPr>
              <a:spLocks/>
            </p:cNvSpPr>
            <p:nvPr/>
          </p:nvSpPr>
          <p:spPr>
            <a:xfrm>
              <a:off x="533913" y="925807"/>
              <a:ext cx="73926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2-2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CF022D-2DAB-DBD4-3A15-B063907F7CA5}"/>
                </a:ext>
              </a:extLst>
            </p:cNvPr>
            <p:cNvSpPr>
              <a:spLocks/>
            </p:cNvSpPr>
            <p:nvPr/>
          </p:nvSpPr>
          <p:spPr>
            <a:xfrm>
              <a:off x="1273175" y="925806"/>
              <a:ext cx="790302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분석 방법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65A9A35-DA43-E773-8B19-F262ADC5E91C}"/>
              </a:ext>
            </a:extLst>
          </p:cNvPr>
          <p:cNvSpPr txBox="1"/>
          <p:nvPr/>
        </p:nvSpPr>
        <p:spPr>
          <a:xfrm>
            <a:off x="587375" y="1385144"/>
            <a:ext cx="11300458" cy="221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2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단계</a:t>
            </a: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 이상치 탐색 알고리즘 구현</a:t>
            </a:r>
            <a:endParaRPr lang="ko-KR" altLang="en-US" sz="2500" dirty="0">
              <a:solidFill>
                <a:schemeClr val="bg1"/>
              </a:solidFill>
              <a:cs typeface="Pretendard SemiBold"/>
            </a:endParaRPr>
          </a:p>
          <a:p>
            <a:pPr marL="249463" lvl="0" indent="-249463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But..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계산된 이상치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Score</a:t>
            </a:r>
            <a:r>
              <a:rPr lang="ko-KR" altLang="en-US" dirty="0" err="1">
                <a:solidFill>
                  <a:schemeClr val="bg1"/>
                </a:solidFill>
                <a:cs typeface="Pretendard SemiBold"/>
              </a:rPr>
              <a:t>를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절대수치로 표현하는 경우 </a:t>
            </a:r>
            <a:r>
              <a:rPr lang="ko-KR" altLang="en-US" dirty="0" err="1">
                <a:solidFill>
                  <a:schemeClr val="bg1"/>
                </a:solidFill>
                <a:cs typeface="Pretendard SemiBold"/>
              </a:rPr>
              <a:t>비교값이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없다는 것이 한계</a:t>
            </a:r>
          </a:p>
          <a:p>
            <a:pPr marL="249463" lvl="0" indent="-249463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1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분봉 차트의 파라미터를 조정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, 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코인 스프레드 </a:t>
            </a:r>
            <a:r>
              <a:rPr lang="ko-KR" altLang="en-US" dirty="0" err="1">
                <a:solidFill>
                  <a:schemeClr val="bg1"/>
                </a:solidFill>
                <a:cs typeface="Pretendard SemiBold"/>
              </a:rPr>
              <a:t>교환비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차트와의 </a:t>
            </a:r>
            <a:r>
              <a:rPr lang="ko-KR" altLang="en-US" b="1" dirty="0">
                <a:solidFill>
                  <a:srgbClr val="FFFF00"/>
                </a:solidFill>
                <a:cs typeface="Pretendard SemiBold"/>
              </a:rPr>
              <a:t>최적 상관계수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를 계산해내는 것으로 보완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500" dirty="0">
                <a:solidFill>
                  <a:schemeClr val="bg1"/>
                </a:solidFill>
                <a:cs typeface="Pretendard SemiBold"/>
              </a:rPr>
              <a:t>※</a:t>
            </a:r>
            <a:r>
              <a:rPr lang="ko-KR" altLang="en-US" sz="1500" dirty="0">
                <a:solidFill>
                  <a:schemeClr val="bg1"/>
                </a:solidFill>
                <a:cs typeface="Pretendard SemiBold"/>
              </a:rPr>
              <a:t> 파라미터 </a:t>
            </a:r>
            <a:r>
              <a:rPr lang="en-US" altLang="ko-KR" sz="1500" dirty="0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sz="15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cs typeface="Pretendard SemiBold"/>
              </a:rPr>
              <a:t>Lookback,</a:t>
            </a:r>
            <a:r>
              <a:rPr lang="ko-KR" altLang="en-US" sz="1500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cs typeface="Pretendard SemiBold"/>
              </a:rPr>
              <a:t>Price, 1-Price(Volume), Threshold(0.7</a:t>
            </a:r>
            <a:r>
              <a:rPr lang="ko-KR" altLang="en-US" sz="1500" dirty="0">
                <a:solidFill>
                  <a:schemeClr val="bg1"/>
                </a:solidFill>
                <a:cs typeface="Pretendard SemiBold"/>
              </a:rPr>
              <a:t>고정</a:t>
            </a:r>
            <a:r>
              <a:rPr lang="en-US" altLang="ko-KR" sz="1500" dirty="0">
                <a:solidFill>
                  <a:schemeClr val="bg1"/>
                </a:solidFill>
                <a:cs typeface="Pretendard SemiBold"/>
              </a:rPr>
              <a:t>)</a:t>
            </a:r>
            <a:endParaRPr lang="en-US" altLang="ko-KR" dirty="0">
              <a:solidFill>
                <a:schemeClr val="bg1"/>
              </a:solidFill>
              <a:cs typeface="Pretendard SemiBold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65596A2F-F8DA-9DA9-FE13-32E58F3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1425" y="6356350"/>
            <a:ext cx="2743200" cy="365125"/>
          </a:xfrm>
        </p:spPr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15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 descr="라인, 그래프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785B27-5392-B81E-0720-88BC3C18F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25" y="3918357"/>
            <a:ext cx="5472006" cy="2793003"/>
          </a:xfrm>
          <a:prstGeom prst="rect">
            <a:avLst/>
          </a:prstGeom>
        </p:spPr>
      </p:pic>
      <p:pic>
        <p:nvPicPr>
          <p:cNvPr id="8" name="그림 7" descr="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FBF78A8-A630-063A-BB98-92029C3B1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1" y="3918358"/>
            <a:ext cx="5472006" cy="2793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907747-FA20-6AA4-D526-9DA494E5AF62}"/>
              </a:ext>
            </a:extLst>
          </p:cNvPr>
          <p:cNvSpPr txBox="1"/>
          <p:nvPr/>
        </p:nvSpPr>
        <p:spPr>
          <a:xfrm>
            <a:off x="2633289" y="349333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FF00"/>
                </a:solidFill>
                <a:latin typeface="Pretendard"/>
                <a:ea typeface="Pretendard"/>
                <a:cs typeface="Pretendard"/>
              </a:rPr>
              <a:t>Corr: 0.89</a:t>
            </a:r>
            <a:endParaRPr kumimoji="1" lang="ko-KR" altLang="en-US" dirty="0" err="1">
              <a:solidFill>
                <a:srgbClr val="FFFF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18202-E99D-467B-B80A-A3134F12D901}"/>
              </a:ext>
            </a:extLst>
          </p:cNvPr>
          <p:cNvSpPr txBox="1"/>
          <p:nvPr/>
        </p:nvSpPr>
        <p:spPr>
          <a:xfrm>
            <a:off x="8149159" y="345742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FF00"/>
                </a:solidFill>
                <a:latin typeface="Pretendard"/>
                <a:ea typeface="Pretendard"/>
                <a:cs typeface="Pretendard"/>
              </a:rPr>
              <a:t>Corr: 0.95 (</a:t>
            </a:r>
            <a:r>
              <a:rPr kumimoji="1" lang="ko-KR" altLang="en-US" dirty="0" err="1">
                <a:solidFill>
                  <a:srgbClr val="FFFF00"/>
                </a:solidFill>
                <a:latin typeface="Pretendard"/>
                <a:ea typeface="Pretendard"/>
                <a:cs typeface="Pretendard"/>
              </a:rPr>
              <a:t>최적값</a:t>
            </a:r>
            <a:r>
              <a:rPr kumimoji="1" lang="en-US" altLang="ko-KR" dirty="0">
                <a:solidFill>
                  <a:srgbClr val="FFFF00"/>
                </a:solidFill>
                <a:latin typeface="Pretendard"/>
                <a:ea typeface="Pretendard"/>
                <a:cs typeface="Pretendard"/>
              </a:rPr>
              <a:t>)</a:t>
            </a:r>
            <a:endParaRPr kumimoji="1" lang="ko-KR" altLang="en-US" dirty="0" err="1">
              <a:solidFill>
                <a:srgbClr val="FFFF00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B336D-BAFF-C390-8A2A-4824BB9ED08E}"/>
              </a:ext>
            </a:extLst>
          </p:cNvPr>
          <p:cNvCxnSpPr>
            <a:cxnSpLocks/>
          </p:cNvCxnSpPr>
          <p:nvPr/>
        </p:nvCxnSpPr>
        <p:spPr>
          <a:xfrm>
            <a:off x="5960125" y="5310263"/>
            <a:ext cx="354600" cy="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739700-2923-F307-C480-0C0E71A314F7}"/>
              </a:ext>
            </a:extLst>
          </p:cNvPr>
          <p:cNvSpPr txBox="1"/>
          <p:nvPr/>
        </p:nvSpPr>
        <p:spPr>
          <a:xfrm>
            <a:off x="8052974" y="4140773"/>
            <a:ext cx="901569" cy="216751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endParaRPr kumimoji="1" lang="ko-KR" altLang="en-US" dirty="0" err="1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68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576FD75B-00E8-9068-E2E7-92E4BF2AA917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7EFD2E-D55C-F0B6-06E4-6E668531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16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DC70D3-D980-5996-BCEC-B20ACA995EBF}"/>
              </a:ext>
            </a:extLst>
          </p:cNvPr>
          <p:cNvGrpSpPr/>
          <p:nvPr/>
        </p:nvGrpSpPr>
        <p:grpSpPr>
          <a:xfrm>
            <a:off x="534193" y="635996"/>
            <a:ext cx="11070156" cy="526731"/>
            <a:chOff x="533913" y="925806"/>
            <a:chExt cx="11070712" cy="5267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B69D60-34E0-7A75-6145-AC9027770EFB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18" name="직선 연결선 7189">
                <a:extLst>
                  <a:ext uri="{FF2B5EF4-FFF2-40B4-BE49-F238E27FC236}">
                    <a16:creationId xmlns:a16="http://schemas.microsoft.com/office/drawing/2014/main" id="{639964EE-F4EB-0E50-A3DF-4F8BC04E1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7190">
                <a:extLst>
                  <a:ext uri="{FF2B5EF4-FFF2-40B4-BE49-F238E27FC236}">
                    <a16:creationId xmlns:a16="http://schemas.microsoft.com/office/drawing/2014/main" id="{CE82AB88-BCEB-0FAD-34D7-5B100863A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7757BCD-1A57-D143-C34C-D2FD8825B4E1}"/>
                </a:ext>
              </a:extLst>
            </p:cNvPr>
            <p:cNvSpPr>
              <a:spLocks/>
            </p:cNvSpPr>
            <p:nvPr/>
          </p:nvSpPr>
          <p:spPr>
            <a:xfrm>
              <a:off x="533913" y="925807"/>
              <a:ext cx="73926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2-3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2B1EB7-CC20-FF90-46C5-7D6EB50C2F71}"/>
                </a:ext>
              </a:extLst>
            </p:cNvPr>
            <p:cNvSpPr>
              <a:spLocks/>
            </p:cNvSpPr>
            <p:nvPr/>
          </p:nvSpPr>
          <p:spPr>
            <a:xfrm>
              <a:off x="1273175" y="925806"/>
              <a:ext cx="7903022" cy="474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분석 방법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7375" y="1385144"/>
            <a:ext cx="11016974" cy="189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3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단계</a:t>
            </a:r>
            <a:r>
              <a:rPr lang="en-US" altLang="ko-KR" sz="2500" b="1" dirty="0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sz="2500" b="1" dirty="0">
                <a:solidFill>
                  <a:schemeClr val="bg1"/>
                </a:solidFill>
                <a:cs typeface="Pretendard SemiBold"/>
              </a:rPr>
              <a:t> 알고리즘 최적화 및 모델 확립</a:t>
            </a:r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Grid Search </a:t>
            </a:r>
            <a:r>
              <a:rPr lang="ko-KR" altLang="en-US" dirty="0" err="1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통해 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Global Optimum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Parameter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을 발견</a:t>
            </a: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Wingdings"/>
              <a:buChar char="§"/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7193" name="그림 71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5386" y="3017978"/>
            <a:ext cx="7553607" cy="28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1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6E33DE-BEDD-54A5-4E39-A1FBB4598E3F}"/>
              </a:ext>
            </a:extLst>
          </p:cNvPr>
          <p:cNvSpPr txBox="1">
            <a:spLocks/>
          </p:cNvSpPr>
          <p:nvPr/>
        </p:nvSpPr>
        <p:spPr>
          <a:xfrm>
            <a:off x="417591" y="2286000"/>
            <a:ext cx="1096347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 sz="1600">
                <a:solidFill>
                  <a:srgbClr val="3C3C3C"/>
                </a:solidFill>
                <a:latin typeface="맑은 고딕"/>
              </a:defRPr>
            </a:pPr>
            <a:r>
              <a:rPr lang="en-US" altLang="ko-KR" sz="5000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3.</a:t>
            </a:r>
            <a:r>
              <a:rPr lang="ko-KR" altLang="en-US" sz="5000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프로젝트 결과</a:t>
            </a:r>
            <a:endParaRPr lang="en-US" altLang="ko-KR" sz="5000" b="1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34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55917" y="2694600"/>
            <a:ext cx="7902625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endParaRPr lang="ko-KR" altLang="en-US" sz="2800" spc="-7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193" y="609600"/>
            <a:ext cx="556869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2800" spc="-7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3-1</a:t>
            </a:r>
            <a:endParaRPr lang="en-US" altLang="ko-KR" sz="2800" spc="-7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14642" y="622457"/>
            <a:ext cx="10989711" cy="540272"/>
            <a:chOff x="614366" y="912265"/>
            <a:chExt cx="10990263" cy="540298"/>
          </a:xfrm>
        </p:grpSpPr>
        <p:grpSp>
          <p:nvGrpSpPr>
            <p:cNvPr id="11" name="그룹 7186"/>
            <p:cNvGrpSpPr/>
            <p:nvPr/>
          </p:nvGrpSpPr>
          <p:grpSpPr>
            <a:xfrm>
              <a:off x="614366" y="1452563"/>
              <a:ext cx="10990263" cy="0"/>
              <a:chOff x="614362" y="1400175"/>
              <a:chExt cx="10990263" cy="0"/>
            </a:xfrm>
          </p:grpSpPr>
          <p:cxnSp>
            <p:nvCxnSpPr>
              <p:cNvPr id="12" name="직선 연결선 7189"/>
              <p:cNvCxnSpPr/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7190"/>
              <p:cNvCxnSpPr/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7188"/>
            <p:cNvSpPr/>
            <p:nvPr/>
          </p:nvSpPr>
          <p:spPr>
            <a:xfrm>
              <a:off x="1273175" y="912265"/>
              <a:ext cx="7903023" cy="479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lvl="0" latinLnBrk="0">
                <a:lnSpc>
                  <a:spcPct val="120000"/>
                </a:lnSpc>
                <a:defRPr/>
              </a:pPr>
              <a:r>
                <a:rPr lang="ko-KR" altLang="en-US" sz="2800" spc="-70" dirty="0">
                  <a:solidFill>
                    <a:schemeClr val="bg1"/>
                  </a:solidFill>
                  <a:latin typeface="Pretendard ExtraBold"/>
                  <a:ea typeface="Pretendard ExtraBold"/>
                  <a:cs typeface="Pretendard ExtraBold"/>
                </a:rPr>
                <a:t>결과물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87374" y="342900"/>
            <a:ext cx="4822582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600" spc="-7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/>
                <a:ea typeface="Pretendard Light"/>
                <a:cs typeface="Pretendard Light"/>
              </a:rPr>
              <a:t>Sprint 1 Project</a:t>
            </a:r>
            <a:endParaRPr lang="en-US" altLang="ko-KR" sz="1600" spc="-70">
              <a:solidFill>
                <a:schemeClr val="bg1">
                  <a:lumMod val="65000"/>
                </a:schemeClr>
              </a:solidFill>
              <a:latin typeface="Pretendard Light"/>
              <a:ea typeface="Pretendard Light"/>
              <a:cs typeface="Pretendard Light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b="18420"/>
          <a:stretch>
            <a:fillRect/>
          </a:stretch>
        </p:blipFill>
        <p:spPr>
          <a:xfrm>
            <a:off x="2200212" y="2114997"/>
            <a:ext cx="1710743" cy="40529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9523" y="2116498"/>
            <a:ext cx="6502955" cy="4011245"/>
          </a:xfrm>
          <a:prstGeom prst="rect">
            <a:avLst/>
          </a:prstGeom>
        </p:spPr>
      </p:pic>
      <p:sp>
        <p:nvSpPr>
          <p:cNvPr id="23" name="가로 글상자 22"/>
          <p:cNvSpPr txBox="1"/>
          <p:nvPr/>
        </p:nvSpPr>
        <p:spPr>
          <a:xfrm>
            <a:off x="2260500" y="1563104"/>
            <a:ext cx="1625998" cy="495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프로젝트 구조</a:t>
            </a:r>
          </a:p>
        </p:txBody>
      </p:sp>
      <p:sp>
        <p:nvSpPr>
          <p:cNvPr id="24" name="가로 글상자 23"/>
          <p:cNvSpPr txBox="1"/>
          <p:nvPr/>
        </p:nvSpPr>
        <p:spPr>
          <a:xfrm>
            <a:off x="4368001" y="1539806"/>
            <a:ext cx="6096000" cy="49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코드 실행 결과 </a:t>
            </a:r>
          </a:p>
        </p:txBody>
      </p:sp>
    </p:spTree>
    <p:extLst>
      <p:ext uri="{BB962C8B-B14F-4D97-AF65-F5344CB8AC3E}">
        <p14:creationId xmlns:p14="http://schemas.microsoft.com/office/powerpoint/2010/main" val="64433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55917" y="2694600"/>
            <a:ext cx="7902625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endParaRPr lang="ko-KR" altLang="en-US" sz="2800" spc="-7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193" y="609600"/>
            <a:ext cx="556869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2800" spc="-7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3-1</a:t>
            </a:r>
            <a:endParaRPr lang="en-US" altLang="ko-KR" sz="2800" spc="-7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14642" y="622459"/>
            <a:ext cx="10989711" cy="540270"/>
            <a:chOff x="614366" y="912267"/>
            <a:chExt cx="10990263" cy="540296"/>
          </a:xfrm>
        </p:grpSpPr>
        <p:grpSp>
          <p:nvGrpSpPr>
            <p:cNvPr id="11" name="그룹 7186"/>
            <p:cNvGrpSpPr/>
            <p:nvPr/>
          </p:nvGrpSpPr>
          <p:grpSpPr>
            <a:xfrm>
              <a:off x="614366" y="1452563"/>
              <a:ext cx="10990263" cy="0"/>
              <a:chOff x="614362" y="1400175"/>
              <a:chExt cx="10990263" cy="0"/>
            </a:xfrm>
          </p:grpSpPr>
          <p:cxnSp>
            <p:nvCxnSpPr>
              <p:cNvPr id="12" name="직선 연결선 7189"/>
              <p:cNvCxnSpPr/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7190"/>
              <p:cNvCxnSpPr/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7188"/>
            <p:cNvSpPr/>
            <p:nvPr/>
          </p:nvSpPr>
          <p:spPr>
            <a:xfrm>
              <a:off x="1273175" y="912267"/>
              <a:ext cx="7903023" cy="479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lvl="0" latinLnBrk="0">
                <a:lnSpc>
                  <a:spcPct val="120000"/>
                </a:lnSpc>
                <a:defRPr/>
              </a:pPr>
              <a:r>
                <a:rPr lang="ko-KR" altLang="en-US" sz="2800" spc="-70" dirty="0">
                  <a:solidFill>
                    <a:schemeClr val="bg1"/>
                  </a:solidFill>
                  <a:latin typeface="Pretendard ExtraBold"/>
                  <a:ea typeface="Pretendard ExtraBold"/>
                  <a:cs typeface="Pretendard ExtraBold"/>
                </a:rPr>
                <a:t>결과물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87374" y="342900"/>
            <a:ext cx="4822582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600" spc="-7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/>
                <a:ea typeface="Pretendard Light"/>
                <a:cs typeface="Pretendard Light"/>
              </a:rPr>
              <a:t>Sprint 1 Project</a:t>
            </a:r>
            <a:endParaRPr lang="en-US" altLang="ko-KR" sz="1600" spc="-70">
              <a:solidFill>
                <a:schemeClr val="bg1">
                  <a:lumMod val="65000"/>
                </a:schemeClr>
              </a:solidFill>
              <a:latin typeface="Pretendard Light"/>
              <a:ea typeface="Pretendard Light"/>
              <a:cs typeface="Pretendard Ligh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4263" y="1882078"/>
            <a:ext cx="5323974" cy="421908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3764" y="1882078"/>
            <a:ext cx="5079899" cy="419219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FC946F0-98E7-4D4D-39D5-4AC75EF3C297}"/>
              </a:ext>
            </a:extLst>
          </p:cNvPr>
          <p:cNvSpPr/>
          <p:nvPr/>
        </p:nvSpPr>
        <p:spPr>
          <a:xfrm>
            <a:off x="4502543" y="2548322"/>
            <a:ext cx="556840" cy="479106"/>
          </a:xfrm>
          <a:prstGeom prst="ellipse">
            <a:avLst/>
          </a:prstGeom>
          <a:noFill/>
          <a:ln w="25400">
            <a:solidFill>
              <a:srgbClr val="FF0000">
                <a:alpha val="99000"/>
              </a:srgb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5124F6-0554-9AFF-C4C8-D2EB3537808A}"/>
              </a:ext>
            </a:extLst>
          </p:cNvPr>
          <p:cNvSpPr/>
          <p:nvPr/>
        </p:nvSpPr>
        <p:spPr>
          <a:xfrm>
            <a:off x="1476845" y="3615667"/>
            <a:ext cx="556840" cy="479106"/>
          </a:xfrm>
          <a:prstGeom prst="ellipse">
            <a:avLst/>
          </a:prstGeom>
          <a:noFill/>
          <a:ln w="25400">
            <a:solidFill>
              <a:srgbClr val="FF0000">
                <a:alpha val="99000"/>
              </a:srgb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0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2CA49EA0-258B-18B9-86BD-DFFC2B706609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7F459F38-893A-672F-A0E9-17471F967997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740F35AE-F057-162F-E5D4-260E13E65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5C9D7BDF-CDB2-C34F-9EF4-DA9BE696E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46F27790-A718-EFB8-1450-09EBA201F971}"/>
                </a:ext>
              </a:extLst>
            </p:cNvPr>
            <p:cNvSpPr>
              <a:spLocks/>
            </p:cNvSpPr>
            <p:nvPr/>
          </p:nvSpPr>
          <p:spPr>
            <a:xfrm>
              <a:off x="533913" y="924493"/>
              <a:ext cx="556897" cy="477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endParaRPr lang="en-US" altLang="ko-KR" sz="28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33C30E45-7D44-8D04-B8D2-18EB47DD8B1E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목차</a:t>
              </a: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9A8AF9EB-BB3A-2AEE-1E73-027F4F6C34EE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424570-CEDB-A7A2-4D96-1589CBEF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2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74" y="1405692"/>
            <a:ext cx="11016974" cy="433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프로젝트 개요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1-1)</a:t>
            </a:r>
            <a:r>
              <a:rPr lang="ko-KR" altLang="en-US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배경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1-2)</a:t>
            </a:r>
            <a:r>
              <a:rPr lang="ko-KR" altLang="en-US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목표</a:t>
            </a:r>
            <a:endParaRPr lang="ko-KR" altLang="en-US" sz="2000" b="1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프로젝트 진행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2-1)</a:t>
            </a:r>
            <a:r>
              <a:rPr lang="ko-KR" altLang="en-US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Flow Chart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2-2) </a:t>
            </a:r>
            <a:r>
              <a:rPr lang="ko-KR" altLang="en-US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분석 방법</a:t>
            </a:r>
            <a:endParaRPr lang="ko-KR" altLang="en-US" sz="2000" b="1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프로젝트 결과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3-1)</a:t>
            </a:r>
            <a:r>
              <a:rPr lang="ko-KR" altLang="en-US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결과물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3-2)</a:t>
            </a:r>
            <a:r>
              <a:rPr lang="ko-KR" altLang="en-US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한계점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3-3)</a:t>
            </a:r>
            <a:r>
              <a:rPr lang="ko-KR" altLang="en-US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역할 분담</a:t>
            </a:r>
            <a:endParaRPr lang="en-US" altLang="ko-KR" b="1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9791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5A76BA-C171-BDE1-DB0E-F31B2178A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2FE482-0460-FC95-3A2D-EC671C49071B}"/>
              </a:ext>
            </a:extLst>
          </p:cNvPr>
          <p:cNvSpPr/>
          <p:nvPr/>
        </p:nvSpPr>
        <p:spPr>
          <a:xfrm>
            <a:off x="1355917" y="2694600"/>
            <a:ext cx="7902625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endParaRPr lang="ko-KR" altLang="en-US" sz="2800" spc="-7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1BF5E7-273E-76F9-D9F8-75E1E2279773}"/>
              </a:ext>
            </a:extLst>
          </p:cNvPr>
          <p:cNvSpPr/>
          <p:nvPr/>
        </p:nvSpPr>
        <p:spPr>
          <a:xfrm>
            <a:off x="534193" y="609600"/>
            <a:ext cx="556869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2800" spc="-7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3-1</a:t>
            </a:r>
            <a:endParaRPr lang="en-US" altLang="ko-KR" sz="2800" spc="-7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4D1AC-5CA8-B1AE-8914-435917CEDA63}"/>
              </a:ext>
            </a:extLst>
          </p:cNvPr>
          <p:cNvGrpSpPr/>
          <p:nvPr/>
        </p:nvGrpSpPr>
        <p:grpSpPr>
          <a:xfrm>
            <a:off x="614642" y="622459"/>
            <a:ext cx="10989711" cy="540270"/>
            <a:chOff x="614366" y="912267"/>
            <a:chExt cx="10990263" cy="540296"/>
          </a:xfrm>
        </p:grpSpPr>
        <p:grpSp>
          <p:nvGrpSpPr>
            <p:cNvPr id="11" name="그룹 7186">
              <a:extLst>
                <a:ext uri="{FF2B5EF4-FFF2-40B4-BE49-F238E27FC236}">
                  <a16:creationId xmlns:a16="http://schemas.microsoft.com/office/drawing/2014/main" id="{7B1557FE-88F3-F0B7-C869-D5C344062715}"/>
                </a:ext>
              </a:extLst>
            </p:cNvPr>
            <p:cNvGrpSpPr/>
            <p:nvPr/>
          </p:nvGrpSpPr>
          <p:grpSpPr>
            <a:xfrm>
              <a:off x="614366" y="1452563"/>
              <a:ext cx="10990263" cy="0"/>
              <a:chOff x="614362" y="1400175"/>
              <a:chExt cx="10990263" cy="0"/>
            </a:xfrm>
          </p:grpSpPr>
          <p:cxnSp>
            <p:nvCxnSpPr>
              <p:cNvPr id="12" name="직선 연결선 7189">
                <a:extLst>
                  <a:ext uri="{FF2B5EF4-FFF2-40B4-BE49-F238E27FC236}">
                    <a16:creationId xmlns:a16="http://schemas.microsoft.com/office/drawing/2014/main" id="{A9693D4F-4111-5A7E-E126-35700461D958}"/>
                  </a:ext>
                </a:extLst>
              </p:cNvPr>
              <p:cNvCxnSpPr/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7190">
                <a:extLst>
                  <a:ext uri="{FF2B5EF4-FFF2-40B4-BE49-F238E27FC236}">
                    <a16:creationId xmlns:a16="http://schemas.microsoft.com/office/drawing/2014/main" id="{83F48A03-2770-314B-9C7B-514D1B630832}"/>
                  </a:ext>
                </a:extLst>
              </p:cNvPr>
              <p:cNvCxnSpPr/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7188">
              <a:extLst>
                <a:ext uri="{FF2B5EF4-FFF2-40B4-BE49-F238E27FC236}">
                  <a16:creationId xmlns:a16="http://schemas.microsoft.com/office/drawing/2014/main" id="{33C4FDA7-B7B4-3CAF-AD4B-DE9EBE901B0C}"/>
                </a:ext>
              </a:extLst>
            </p:cNvPr>
            <p:cNvSpPr/>
            <p:nvPr/>
          </p:nvSpPr>
          <p:spPr>
            <a:xfrm>
              <a:off x="1273175" y="912267"/>
              <a:ext cx="7903023" cy="479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lvl="0" latinLnBrk="0">
                <a:lnSpc>
                  <a:spcPct val="120000"/>
                </a:lnSpc>
                <a:defRPr/>
              </a:pPr>
              <a:r>
                <a:rPr lang="ko-KR" altLang="en-US" sz="2800" spc="-70" dirty="0">
                  <a:solidFill>
                    <a:schemeClr val="bg1"/>
                  </a:solidFill>
                  <a:latin typeface="Pretendard ExtraBold"/>
                  <a:ea typeface="Pretendard ExtraBold"/>
                  <a:cs typeface="Pretendard ExtraBold"/>
                </a:rPr>
                <a:t>결과물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6E3C73-DF76-FEFB-217B-04A6A3361428}"/>
              </a:ext>
            </a:extLst>
          </p:cNvPr>
          <p:cNvSpPr/>
          <p:nvPr/>
        </p:nvSpPr>
        <p:spPr>
          <a:xfrm>
            <a:off x="587374" y="342900"/>
            <a:ext cx="4822582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1600" spc="-7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/>
                <a:ea typeface="Pretendard Light"/>
                <a:cs typeface="Pretendard Light"/>
              </a:rPr>
              <a:t>Sprint 1 Project</a:t>
            </a:r>
            <a:endParaRPr lang="en-US" altLang="ko-KR" sz="1600" spc="-70">
              <a:solidFill>
                <a:schemeClr val="bg1">
                  <a:lumMod val="65000"/>
                </a:schemeClr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34CA2-04DF-7B48-91D7-CC95EB33CD49}"/>
              </a:ext>
            </a:extLst>
          </p:cNvPr>
          <p:cNvSpPr txBox="1"/>
          <p:nvPr/>
        </p:nvSpPr>
        <p:spPr>
          <a:xfrm>
            <a:off x="587375" y="1385144"/>
            <a:ext cx="1130045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구글 드라이브 링크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(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데이터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)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: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ko-KR" altLang="en-US" u="sng" dirty="0">
                <a:solidFill>
                  <a:schemeClr val="bg1"/>
                </a:solidFill>
                <a:hlinkClick r:id="rId3"/>
              </a:rPr>
              <a:t>https://drive.google.com/file/d/1M5udfK41xn_7qzBfaGt41NkiSxm3r-UQ/view?usp=sharing</a:t>
            </a:r>
            <a:endParaRPr lang="en-US" altLang="ko-KR" u="sng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bg1"/>
                </a:solidFill>
                <a:cs typeface="Pretendard SemiBold"/>
              </a:rPr>
              <a:t>Github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링크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(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코드</a:t>
            </a:r>
            <a:r>
              <a:rPr lang="en-US" altLang="ko-KR" dirty="0">
                <a:solidFill>
                  <a:schemeClr val="bg1"/>
                </a:solidFill>
                <a:cs typeface="Pretendard SemiBold"/>
              </a:rPr>
              <a:t>) :</a:t>
            </a:r>
            <a:r>
              <a:rPr lang="ko-KR" altLang="en-US" dirty="0">
                <a:solidFill>
                  <a:schemeClr val="bg1"/>
                </a:solidFill>
                <a:cs typeface="Pretendard SemiBold"/>
              </a:rPr>
              <a:t> </a:t>
            </a:r>
            <a:r>
              <a:rPr lang="en" altLang="ko-KR" u="sng" dirty="0">
                <a:solidFill>
                  <a:schemeClr val="bg1"/>
                </a:solidFill>
                <a:cs typeface="Pretendard SemiBold"/>
                <a:hlinkClick r:id="rId4"/>
              </a:rPr>
              <a:t>https://github.com/isliese/Anomaly-Detector</a:t>
            </a:r>
            <a:endParaRPr lang="en" altLang="ko-KR" u="sng" dirty="0">
              <a:solidFill>
                <a:schemeClr val="bg1"/>
              </a:solidFill>
              <a:cs typeface="Pretendard SemiBold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u="sng" dirty="0">
                <a:solidFill>
                  <a:schemeClr val="bg1"/>
                </a:solidFill>
                <a:cs typeface="Pretendard SemiBold"/>
              </a:rPr>
              <a:t> </a:t>
            </a:r>
            <a:endParaRPr lang="en-US" altLang="ko-KR" u="sng" dirty="0">
              <a:solidFill>
                <a:schemeClr val="bg1"/>
              </a:solidFill>
              <a:cs typeface="Pretendard SemiBold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C5558B22-4B67-4F56-B4BB-494096E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1425" y="6356350"/>
            <a:ext cx="2743200" cy="365125"/>
          </a:xfrm>
        </p:spPr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20</a:t>
            </a:fld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17A279-9D4A-D38B-73E4-308EF2779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665" y="3060333"/>
            <a:ext cx="6647761" cy="31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/>
          <p:cNvGrpSpPr/>
          <p:nvPr/>
        </p:nvGrpSpPr>
        <p:grpSpPr>
          <a:xfrm>
            <a:off x="534192" y="625491"/>
            <a:ext cx="11070157" cy="537237"/>
            <a:chOff x="533912" y="915300"/>
            <a:chExt cx="11070713" cy="537263"/>
          </a:xfrm>
        </p:grpSpPr>
        <p:grpSp>
          <p:nvGrpSpPr>
            <p:cNvPr id="7187" name="그룹 7186"/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/>
              <p:cNvCxnSpPr/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/>
              <p:cNvCxnSpPr/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/>
            <p:cNvSpPr/>
            <p:nvPr/>
          </p:nvSpPr>
          <p:spPr>
            <a:xfrm>
              <a:off x="533912" y="915300"/>
              <a:ext cx="739262" cy="4825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lvl="0" algn="ctr" latinLnBrk="0">
                <a:lnSpc>
                  <a:spcPct val="120000"/>
                </a:lnSpc>
                <a:defRPr/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/>
                  <a:ea typeface="Pretendard ExtraBold"/>
                  <a:cs typeface="Pretendard ExtraBold"/>
                </a:rPr>
                <a:t>3-2</a:t>
              </a:r>
              <a:endParaRPr lang="en-US" altLang="ko-KR" sz="2800" spc="-70" dirty="0"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endParaRPr>
            </a:p>
          </p:txBody>
        </p:sp>
        <p:sp>
          <p:nvSpPr>
            <p:cNvPr id="7189" name="직사각형 7188"/>
            <p:cNvSpPr/>
            <p:nvPr/>
          </p:nvSpPr>
          <p:spPr>
            <a:xfrm>
              <a:off x="1273175" y="926672"/>
              <a:ext cx="7903022" cy="4732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lvl="0" latinLnBrk="0">
                <a:lnSpc>
                  <a:spcPct val="120000"/>
                </a:lnSpc>
                <a:defRPr/>
              </a:pPr>
              <a:r>
                <a:rPr lang="ko-KR" altLang="en-US" sz="2800" spc="-7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/>
                  <a:ea typeface="Pretendard ExtraBold"/>
                  <a:cs typeface="Pretendard ExtraBold"/>
                </a:rPr>
                <a:t>한계점</a:t>
              </a:r>
              <a:endParaRPr lang="ko-KR" altLang="en-US" sz="2800" spc="-70"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endParaRP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DA3A7DD3-DFFC-1020-25DB-612B70666148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35B28C-4C7C-82C9-1B16-86A710E0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21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75" y="1385142"/>
            <a:ext cx="11016974" cy="420412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본 연구는 거래량이 많고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변동성이 큰 상황에 대해 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”</a:t>
            </a:r>
            <a:r>
              <a:rPr lang="ko-KR" altLang="en-US" b="1" dirty="0" err="1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아비트라지</a:t>
            </a:r>
            <a:r>
              <a:rPr lang="ko-KR" altLang="en-US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기회가 많다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라는 가정에서 출발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    그러므로 해당 명제가 참이 아닌 경우 연구의 의미가 제한될 수 있음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    하지만 일반적으로 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”</a:t>
            </a:r>
            <a:r>
              <a:rPr lang="ko-KR" altLang="en-US" b="1" dirty="0">
                <a:solidFill>
                  <a:srgbClr val="FFFF00"/>
                </a:solidFill>
                <a:latin typeface="Pretendard SemiBold"/>
                <a:ea typeface="Pretendard SemiBold"/>
                <a:cs typeface="Pretendard SemiBold"/>
              </a:rPr>
              <a:t>거래량 급증</a:t>
            </a:r>
            <a:r>
              <a:rPr lang="en-US" altLang="ko-KR" b="1" dirty="0">
                <a:solidFill>
                  <a:srgbClr val="FFFF00"/>
                </a:solidFill>
                <a:latin typeface="Pretendard SemiBold"/>
                <a:ea typeface="Pretendard SemiBold"/>
                <a:cs typeface="Pretendard SemiBold"/>
              </a:rPr>
              <a:t>”,</a:t>
            </a:r>
            <a:r>
              <a:rPr lang="ko-KR" altLang="en-US" b="1" dirty="0">
                <a:solidFill>
                  <a:srgbClr val="FFFF00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lang="en-US" altLang="ko-KR" b="1" dirty="0">
                <a:solidFill>
                  <a:srgbClr val="FFFF00"/>
                </a:solidFill>
                <a:latin typeface="Pretendard SemiBold"/>
                <a:ea typeface="Pretendard SemiBold"/>
                <a:cs typeface="Pretendard SemiBold"/>
              </a:rPr>
              <a:t>“</a:t>
            </a:r>
            <a:r>
              <a:rPr lang="ko-KR" altLang="en-US" b="1" dirty="0">
                <a:solidFill>
                  <a:srgbClr val="FFFF00"/>
                </a:solidFill>
                <a:latin typeface="Pretendard SemiBold"/>
                <a:ea typeface="Pretendard SemiBold"/>
                <a:cs typeface="Pretendard SemiBold"/>
              </a:rPr>
              <a:t>변동성이 큰 상황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외 가장 유력한 지표는 존재하지 않음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본 연구는 실시간 금융 데이터 수집을 위한 라이브러리를 활용하지 않고, </a:t>
            </a:r>
            <a:r>
              <a:rPr lang="ko-KR" altLang="en-US" u="sng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사전에 저장된 </a:t>
            </a:r>
            <a:r>
              <a:rPr lang="en-US" altLang="ko-KR" u="sng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CSV</a:t>
            </a:r>
            <a:r>
              <a:rPr lang="ko-KR" altLang="en-US" u="sng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데이터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를 기반으로 분석을 수행하였으므로, </a:t>
            </a:r>
            <a:r>
              <a:rPr lang="ko-KR" altLang="en-US" dirty="0" err="1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아비트라지를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위한 즉각적인 매매 적용에는 한계가 있음.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endParaRPr lang="ko-KR" altLang="en-US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복합 이상치 점수 0.7 이상을 이상치로 판단하였으나, 해당 </a:t>
            </a:r>
            <a:r>
              <a:rPr lang="ko-KR" altLang="en-US" dirty="0" err="1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기준값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threshold</a:t>
            </a:r>
            <a:r>
              <a:rPr lang="en-US" altLang="ko-KR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은 연구자가 임의로 설정한 것으로 객관적 타당성이 부족함.</a:t>
            </a:r>
          </a:p>
          <a:p>
            <a:pPr lvl="1">
              <a:lnSpc>
                <a:spcPct val="150000"/>
              </a:lnSpc>
              <a:defRPr/>
            </a:pPr>
            <a:endParaRPr lang="en-US" altLang="ko-KR" dirty="0">
              <a:solidFill>
                <a:schemeClr val="bg1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2603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/>
          <p:cNvGrpSpPr/>
          <p:nvPr/>
        </p:nvGrpSpPr>
        <p:grpSpPr>
          <a:xfrm>
            <a:off x="534192" y="625491"/>
            <a:ext cx="11070157" cy="537237"/>
            <a:chOff x="533912" y="915300"/>
            <a:chExt cx="11070713" cy="537263"/>
          </a:xfrm>
        </p:grpSpPr>
        <p:grpSp>
          <p:nvGrpSpPr>
            <p:cNvPr id="7187" name="그룹 7186"/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/>
              <p:cNvCxnSpPr/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/>
              <p:cNvCxnSpPr/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/>
            <p:cNvSpPr/>
            <p:nvPr/>
          </p:nvSpPr>
          <p:spPr>
            <a:xfrm>
              <a:off x="533912" y="915300"/>
              <a:ext cx="739262" cy="4825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lvl="0" algn="ctr" latinLnBrk="0">
                <a:lnSpc>
                  <a:spcPct val="120000"/>
                </a:lnSpc>
                <a:defRPr/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/>
                  <a:ea typeface="Pretendard ExtraBold"/>
                  <a:cs typeface="Pretendard ExtraBold"/>
                </a:rPr>
                <a:t>3-3</a:t>
              </a:r>
              <a:endParaRPr lang="en-US" altLang="ko-KR" sz="2800" spc="-70" dirty="0"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endParaRPr>
            </a:p>
          </p:txBody>
        </p:sp>
        <p:sp>
          <p:nvSpPr>
            <p:cNvPr id="7189" name="직사각형 7188"/>
            <p:cNvSpPr/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lvl="0" latinLnBrk="0">
                <a:lnSpc>
                  <a:spcPct val="120000"/>
                </a:lnSpc>
                <a:defRPr/>
              </a:pPr>
              <a:r>
                <a:rPr lang="ko-KR" altLang="en-US" sz="2800" spc="-7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/>
                  <a:ea typeface="Pretendard ExtraBold"/>
                  <a:cs typeface="Pretendard ExtraBold"/>
                </a:rPr>
                <a:t>역할 분담</a:t>
              </a:r>
              <a:endParaRPr lang="ko-KR" altLang="en-US" sz="2800" spc="-70"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endParaRP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703645AB-9017-CC64-E5D2-A14D10E37FCA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68979C-3699-89DD-4273-E843867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22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D7789-02B2-649E-6AEF-E4D71E856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28" y="1649677"/>
            <a:ext cx="10734471" cy="29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77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DDBB6B-E052-F945-52CD-42346A77EF0E}"/>
              </a:ext>
            </a:extLst>
          </p:cNvPr>
          <p:cNvSpPr txBox="1">
            <a:spLocks/>
          </p:cNvSpPr>
          <p:nvPr/>
        </p:nvSpPr>
        <p:spPr>
          <a:xfrm>
            <a:off x="417591" y="2286000"/>
            <a:ext cx="1096347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 sz="1600">
                <a:solidFill>
                  <a:srgbClr val="3C3C3C"/>
                </a:solidFill>
                <a:latin typeface="맑은 고딕"/>
              </a:defRPr>
            </a:pPr>
            <a:r>
              <a:rPr lang="en-US" altLang="ko-KR" sz="5000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Q &amp; A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26200" y="155388"/>
            <a:ext cx="3445257" cy="684121"/>
            <a:chOff x="1460684" y="190846"/>
            <a:chExt cx="4247758" cy="826621"/>
          </a:xfrm>
        </p:grpSpPr>
        <p:pic>
          <p:nvPicPr>
            <p:cNvPr id="9" name="그림 1" descr="텍스트, 폰트, 그래픽, 스크린샷이(가) 표시된 사진  AI가 생성한 콘텐츠는 부정확할 수 있습니다.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87305" y="231380"/>
              <a:ext cx="3421137" cy="786087"/>
            </a:xfrm>
            <a:prstGeom prst="rect">
              <a:avLst/>
            </a:prstGeom>
          </p:spPr>
        </p:pic>
        <p:pic>
          <p:nvPicPr>
            <p:cNvPr id="10" name="그림 2" descr="상징, 그래픽, 로고, 원이(가) 표시된 사진  AI가 생성한 콘텐츠는 부정확할 수 있습니다.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60684" y="190846"/>
              <a:ext cx="826621" cy="826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24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ACA09D-9738-B936-1A9D-B4F4B949417D}"/>
              </a:ext>
            </a:extLst>
          </p:cNvPr>
          <p:cNvSpPr txBox="1">
            <a:spLocks/>
          </p:cNvSpPr>
          <p:nvPr/>
        </p:nvSpPr>
        <p:spPr>
          <a:xfrm>
            <a:off x="417591" y="2286000"/>
            <a:ext cx="1096347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 sz="1600">
                <a:solidFill>
                  <a:srgbClr val="3C3C3C"/>
                </a:solidFill>
                <a:latin typeface="맑은 고딕"/>
              </a:defRPr>
            </a:pPr>
            <a:r>
              <a:rPr lang="en-US" altLang="ko-KR" sz="5000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1.</a:t>
            </a:r>
            <a:r>
              <a:rPr lang="ko-KR" altLang="en-US" sz="5000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프로젝트 개요</a:t>
            </a:r>
            <a:endParaRPr lang="en-US" altLang="ko-KR" sz="5000" b="1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85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CB496B99-DCD0-6C7E-CB4D-6EAE75548813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55994CF0-17AA-0E66-C583-B08F13B0AAA1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9C569C27-0F08-ABA8-4655-266A1C1A8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E5058800-ACC8-0A65-EDBC-620FD4680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AB7596DB-F6E1-1DC6-7FD8-25DF755662FD}"/>
                </a:ext>
              </a:extLst>
            </p:cNvPr>
            <p:cNvSpPr>
              <a:spLocks/>
            </p:cNvSpPr>
            <p:nvPr/>
          </p:nvSpPr>
          <p:spPr>
            <a:xfrm>
              <a:off x="533913" y="924493"/>
              <a:ext cx="556897" cy="477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1-1</a:t>
              </a: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82A30DAD-F294-D9D6-909F-423469380A0E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프로젝트 배경</a:t>
              </a: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703645AB-9017-CC64-E5D2-A14D10E37FCA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68979C-3699-89DD-4273-E843867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4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75" y="1385144"/>
            <a:ext cx="11016974" cy="266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chemeClr val="bg1"/>
                </a:solidFill>
              </a:rPr>
              <a:t>아비트라지</a:t>
            </a:r>
            <a:r>
              <a:rPr lang="en-US" altLang="ko-KR" sz="2500" b="1">
                <a:solidFill>
                  <a:schemeClr val="bg1"/>
                </a:solidFill>
              </a:rPr>
              <a:t>(Arbitrage)</a:t>
            </a:r>
            <a:r>
              <a:rPr lang="ko-KR" altLang="en-US" sz="2500" b="1">
                <a:solidFill>
                  <a:schemeClr val="bg1"/>
                </a:solidFill>
              </a:rPr>
              <a:t>란</a:t>
            </a:r>
            <a:r>
              <a:rPr lang="en-US" altLang="ko-KR" sz="2500" b="1">
                <a:solidFill>
                  <a:schemeClr val="bg1"/>
                </a:solidFill>
              </a:rPr>
              <a:t>?</a:t>
            </a:r>
          </a:p>
          <a:p>
            <a:pPr marL="158750" lvl="0" indent="-158750">
              <a:lnSpc>
                <a:spcPct val="200000"/>
              </a:lnSpc>
              <a:buFontTx/>
              <a:buChar char="-"/>
              <a:defRPr/>
            </a:pPr>
            <a:r>
              <a:rPr lang="ko-KR" altLang="en-US" b="1">
                <a:solidFill>
                  <a:schemeClr val="bg1"/>
                </a:solidFill>
              </a:rPr>
              <a:t>무위험차익거래</a:t>
            </a:r>
          </a:p>
          <a:p>
            <a:pPr marL="158750" lvl="0" indent="-158750">
              <a:lnSpc>
                <a:spcPct val="200000"/>
              </a:lnSpc>
              <a:buFontTx/>
              <a:buChar char="-"/>
              <a:defRPr/>
            </a:pPr>
            <a:r>
              <a:rPr lang="en-US" altLang="ko-KR">
                <a:solidFill>
                  <a:schemeClr val="bg1"/>
                </a:solidFill>
              </a:rPr>
              <a:t>Ex) </a:t>
            </a:r>
            <a:r>
              <a:rPr lang="ko-KR" altLang="en-US">
                <a:solidFill>
                  <a:schemeClr val="bg1"/>
                </a:solidFill>
              </a:rPr>
              <a:t>삼성전자 주식 현물 </a:t>
            </a:r>
            <a:r>
              <a:rPr lang="en-US" altLang="ko-KR">
                <a:solidFill>
                  <a:schemeClr val="bg1"/>
                </a:solidFill>
              </a:rPr>
              <a:t>or </a:t>
            </a:r>
            <a:r>
              <a:rPr lang="ko-KR" altLang="en-US">
                <a:solidFill>
                  <a:schemeClr val="bg1"/>
                </a:solidFill>
              </a:rPr>
              <a:t>삼성전자 주식 선물의 변동성 괴리가 발생했을 경우</a:t>
            </a:r>
          </a:p>
          <a:p>
            <a:pPr marL="158750" lvl="0" indent="-158750">
              <a:lnSpc>
                <a:spcPct val="200000"/>
              </a:lnSpc>
              <a:buFontTx/>
              <a:buChar char="-"/>
              <a:defRPr/>
            </a:pPr>
            <a:r>
              <a:rPr lang="ko-KR" altLang="en-US">
                <a:solidFill>
                  <a:schemeClr val="bg1"/>
                </a:solidFill>
              </a:rPr>
              <a:t>이 간극을 좁히면서 거래함으로써 차익을 얻는 행위</a:t>
            </a:r>
          </a:p>
          <a:p>
            <a:pPr marL="158750" lvl="0" indent="-158750">
              <a:lnSpc>
                <a:spcPct val="200000"/>
              </a:lnSpc>
              <a:buFontTx/>
              <a:buChar char="-"/>
              <a:defRPr/>
            </a:pPr>
            <a:r>
              <a:rPr lang="ko-KR" altLang="en-US" b="1">
                <a:solidFill>
                  <a:srgbClr val="FFFF00"/>
                </a:solidFill>
              </a:rPr>
              <a:t>주식 </a:t>
            </a:r>
            <a:r>
              <a:rPr lang="en-US" altLang="ko-KR" b="1">
                <a:solidFill>
                  <a:srgbClr val="FFFF00"/>
                </a:solidFill>
              </a:rPr>
              <a:t>1%</a:t>
            </a:r>
            <a:r>
              <a:rPr lang="ko-KR" altLang="en-US" b="1">
                <a:solidFill>
                  <a:srgbClr val="FFFF00"/>
                </a:solidFill>
              </a:rPr>
              <a:t> 상승 </a:t>
            </a:r>
            <a:r>
              <a:rPr lang="en-US" altLang="ko-KR" b="1">
                <a:solidFill>
                  <a:srgbClr val="FFFF00"/>
                </a:solidFill>
              </a:rPr>
              <a:t>But</a:t>
            </a:r>
            <a:r>
              <a:rPr lang="ko-KR" altLang="en-US" b="1">
                <a:solidFill>
                  <a:srgbClr val="FFFF00"/>
                </a:solidFill>
              </a:rPr>
              <a:t> 선물 </a:t>
            </a:r>
            <a:r>
              <a:rPr lang="en-US" altLang="ko-KR" b="1">
                <a:solidFill>
                  <a:srgbClr val="FFFF00"/>
                </a:solidFill>
              </a:rPr>
              <a:t>0.8%</a:t>
            </a:r>
            <a:r>
              <a:rPr lang="ko-KR" altLang="en-US" b="1">
                <a:solidFill>
                  <a:srgbClr val="FFFF00"/>
                </a:solidFill>
              </a:rPr>
              <a:t> 상승 </a:t>
            </a:r>
            <a:r>
              <a:rPr lang="en-US" altLang="ko-KR" b="1">
                <a:solidFill>
                  <a:srgbClr val="FFFF00"/>
                </a:solidFill>
              </a:rPr>
              <a:t>=&gt;</a:t>
            </a:r>
            <a:r>
              <a:rPr lang="ko-KR" altLang="en-US" b="1">
                <a:solidFill>
                  <a:srgbClr val="FFFF00"/>
                </a:solidFill>
              </a:rPr>
              <a:t> 주식 매도</a:t>
            </a:r>
            <a:r>
              <a:rPr lang="en-US" altLang="ko-KR" b="1">
                <a:solidFill>
                  <a:srgbClr val="FFFF00"/>
                </a:solidFill>
              </a:rPr>
              <a:t>,</a:t>
            </a:r>
            <a:r>
              <a:rPr lang="ko-KR" altLang="en-US" b="1">
                <a:solidFill>
                  <a:srgbClr val="FFFF00"/>
                </a:solidFill>
              </a:rPr>
              <a:t> 선물 매수 포지션을 취하여 차익 실현</a:t>
            </a:r>
            <a:endParaRPr lang="en-US" altLang="ko-KR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1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50341063-D798-C9E1-9869-AB11EC5DD49C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997B57A5-7F91-B1E7-86BA-6BE6C50F6596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A47565FF-6EE0-9F40-F0F8-E3ADA8184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33F4D4B4-88AE-0D42-5E34-00419FE32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8C47F27A-20CC-145C-370F-2D001128D2F6}"/>
                </a:ext>
              </a:extLst>
            </p:cNvPr>
            <p:cNvSpPr>
              <a:spLocks/>
            </p:cNvSpPr>
            <p:nvPr/>
          </p:nvSpPr>
          <p:spPr>
            <a:xfrm>
              <a:off x="533913" y="924493"/>
              <a:ext cx="556897" cy="477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1-1</a:t>
              </a: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C5950219-879D-8A82-1B2C-C7D901F5460D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프로젝트 배경</a:t>
              </a: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C7412C22-D76B-A860-00A9-973129CFE172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31CCF4-BAFE-38E8-FAD7-CCFB8F9E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5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75" y="1385144"/>
            <a:ext cx="11016974" cy="2937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chemeClr val="bg1"/>
                </a:solidFill>
              </a:rPr>
              <a:t>아비트라지</a:t>
            </a:r>
            <a:r>
              <a:rPr lang="en-US" altLang="ko-KR" sz="2500" b="1">
                <a:solidFill>
                  <a:schemeClr val="bg1"/>
                </a:solidFill>
              </a:rPr>
              <a:t>(Arbitrage)</a:t>
            </a:r>
            <a:r>
              <a:rPr lang="ko-KR" altLang="en-US" sz="2500" b="1">
                <a:solidFill>
                  <a:schemeClr val="bg1"/>
                </a:solidFill>
              </a:rPr>
              <a:t> 기회</a:t>
            </a:r>
            <a:r>
              <a:rPr lang="en-US" altLang="ko-KR" sz="2500" b="1">
                <a:solidFill>
                  <a:schemeClr val="bg1"/>
                </a:solidFill>
              </a:rPr>
              <a:t>?</a:t>
            </a:r>
          </a:p>
          <a:p>
            <a:pPr marL="0" lvl="0" indent="0">
              <a:lnSpc>
                <a:spcPct val="200000"/>
              </a:lnSpc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</a:rPr>
              <a:t>-</a:t>
            </a:r>
            <a:r>
              <a:rPr lang="ko-KR" altLang="en-US" b="1">
                <a:solidFill>
                  <a:schemeClr val="bg1"/>
                </a:solidFill>
              </a:rPr>
              <a:t> 요즘 아비트라지 트랜드는 </a:t>
            </a:r>
            <a:r>
              <a:rPr lang="en-US" altLang="ko-KR" b="1">
                <a:solidFill>
                  <a:srgbClr val="FFFF00"/>
                </a:solidFill>
              </a:rPr>
              <a:t>Limit Order(</a:t>
            </a:r>
            <a:r>
              <a:rPr lang="ko-KR" altLang="en-US" b="1">
                <a:solidFill>
                  <a:srgbClr val="FFFF00"/>
                </a:solidFill>
              </a:rPr>
              <a:t>지정가 주문</a:t>
            </a:r>
            <a:r>
              <a:rPr lang="en-US" altLang="ko-KR" b="1">
                <a:solidFill>
                  <a:srgbClr val="FFFF00"/>
                </a:solidFill>
              </a:rPr>
              <a:t>)</a:t>
            </a:r>
            <a:r>
              <a:rPr lang="ko-KR" altLang="en-US" b="1">
                <a:solidFill>
                  <a:schemeClr val="bg1"/>
                </a:solidFill>
              </a:rPr>
              <a:t> </a:t>
            </a:r>
            <a:r>
              <a:rPr lang="en-US" altLang="ko-KR" b="1">
                <a:solidFill>
                  <a:srgbClr val="FFFF00"/>
                </a:solidFill>
              </a:rPr>
              <a:t>….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b="1">
                <a:solidFill>
                  <a:schemeClr val="bg1"/>
                </a:solidFill>
              </a:rPr>
              <a:t>-</a:t>
            </a:r>
            <a:r>
              <a:rPr lang="ko-KR" altLang="en-US" b="1">
                <a:solidFill>
                  <a:schemeClr val="bg1"/>
                </a:solidFill>
              </a:rPr>
              <a:t> 한정된 잔고</a:t>
            </a:r>
            <a:r>
              <a:rPr lang="en-US" altLang="ko-KR" b="1">
                <a:solidFill>
                  <a:schemeClr val="bg1"/>
                </a:solidFill>
              </a:rPr>
              <a:t>(</a:t>
            </a:r>
            <a:r>
              <a:rPr lang="en" altLang="ko-KR" b="1">
                <a:solidFill>
                  <a:schemeClr val="bg1"/>
                </a:solidFill>
              </a:rPr>
              <a:t>KRW)</a:t>
            </a:r>
            <a:r>
              <a:rPr lang="ko-KR" altLang="en-US" b="1">
                <a:solidFill>
                  <a:schemeClr val="bg1"/>
                </a:solidFill>
              </a:rPr>
              <a:t> 혹은 증거금</a:t>
            </a:r>
            <a:r>
              <a:rPr lang="en-US" altLang="ko-KR" b="1">
                <a:solidFill>
                  <a:schemeClr val="bg1"/>
                </a:solidFill>
              </a:rPr>
              <a:t>(Margin)</a:t>
            </a:r>
            <a:r>
              <a:rPr lang="ko-KR" altLang="en-US" b="1">
                <a:solidFill>
                  <a:schemeClr val="bg1"/>
                </a:solidFill>
              </a:rPr>
              <a:t>을 </a:t>
            </a:r>
            <a:r>
              <a:rPr lang="ko-KR" altLang="en-US">
                <a:solidFill>
                  <a:schemeClr val="bg1"/>
                </a:solidFill>
              </a:rPr>
              <a:t>어떤 종목에 </a:t>
            </a:r>
            <a:r>
              <a:rPr lang="en-US" altLang="ko-KR">
                <a:solidFill>
                  <a:schemeClr val="bg1"/>
                </a:solidFill>
              </a:rPr>
              <a:t>Making</a:t>
            </a:r>
            <a:r>
              <a:rPr lang="ko-KR" altLang="en-US">
                <a:solidFill>
                  <a:schemeClr val="bg1"/>
                </a:solidFill>
              </a:rPr>
              <a:t> 하는가에 따라 성과 좌우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b="1">
                <a:solidFill>
                  <a:schemeClr val="bg1"/>
                </a:solidFill>
              </a:rPr>
              <a:t>-</a:t>
            </a:r>
            <a:r>
              <a:rPr lang="ko-KR" altLang="en-US" b="1">
                <a:solidFill>
                  <a:schemeClr val="bg1"/>
                </a:solidFill>
              </a:rPr>
              <a:t> 아비트라지 기회</a:t>
            </a:r>
            <a:r>
              <a:rPr lang="en-US" altLang="ko-KR" b="1">
                <a:solidFill>
                  <a:schemeClr val="bg1"/>
                </a:solidFill>
              </a:rPr>
              <a:t>?</a:t>
            </a:r>
            <a:r>
              <a:rPr lang="ko-KR" altLang="en-US" b="1">
                <a:solidFill>
                  <a:schemeClr val="bg1"/>
                </a:solidFill>
              </a:rPr>
              <a:t> </a:t>
            </a:r>
            <a:r>
              <a:rPr lang="ko-KR" altLang="en-US" b="1">
                <a:solidFill>
                  <a:srgbClr val="FFFF00"/>
                </a:solidFill>
              </a:rPr>
              <a:t>변동성 급격 확대</a:t>
            </a:r>
            <a:r>
              <a:rPr lang="ko-KR" altLang="en-US">
                <a:solidFill>
                  <a:srgbClr val="FFFF00"/>
                </a:solidFill>
              </a:rPr>
              <a:t> 또는 </a:t>
            </a:r>
            <a:r>
              <a:rPr lang="ko-KR" altLang="en-US" b="1">
                <a:solidFill>
                  <a:srgbClr val="FFFF00"/>
                </a:solidFill>
              </a:rPr>
              <a:t>거래량 급증</a:t>
            </a:r>
            <a:r>
              <a:rPr lang="ko-KR" altLang="en-US">
                <a:solidFill>
                  <a:srgbClr val="FFFF00"/>
                </a:solidFill>
              </a:rPr>
              <a:t> 상황</a:t>
            </a:r>
            <a:r>
              <a:rPr lang="ko-KR" altLang="en-US">
                <a:solidFill>
                  <a:schemeClr val="bg1"/>
                </a:solidFill>
              </a:rPr>
              <a:t>에서 자주 발생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ko-KR" altLang="en-US">
                <a:solidFill>
                  <a:schemeClr val="bg1"/>
                </a:solidFill>
              </a:rPr>
              <a:t> 따라서 </a:t>
            </a:r>
            <a:r>
              <a:rPr lang="ko-KR" altLang="en-US" b="1">
                <a:solidFill>
                  <a:schemeClr val="bg1"/>
                </a:solidFill>
              </a:rPr>
              <a:t>이상치가 발생한 종목을 추적</a:t>
            </a:r>
            <a:r>
              <a:rPr lang="ko-KR" altLang="en-US">
                <a:solidFill>
                  <a:schemeClr val="bg1"/>
                </a:solidFill>
              </a:rPr>
              <a:t>하여 </a:t>
            </a:r>
            <a:r>
              <a:rPr lang="ko-KR" altLang="en-US" b="1">
                <a:solidFill>
                  <a:srgbClr val="FFFF00"/>
                </a:solidFill>
              </a:rPr>
              <a:t>아비트라지 거래 성과 극대화할 수 있을 것</a:t>
            </a:r>
            <a:r>
              <a:rPr lang="en-US" altLang="ko-KR" b="1">
                <a:solidFill>
                  <a:srgbClr val="FFFF00"/>
                </a:solidFill>
              </a:rPr>
              <a:t>?</a:t>
            </a: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7" descr="스크린샷, 그래픽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1DD5C1-F497-B5C7-AE86-A484C3B1F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53" y="4384479"/>
            <a:ext cx="5639183" cy="241420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89926F-C780-A10E-FD19-25DBEDFD25DB}"/>
              </a:ext>
            </a:extLst>
          </p:cNvPr>
          <p:cNvCxnSpPr>
            <a:cxnSpLocks/>
          </p:cNvCxnSpPr>
          <p:nvPr/>
        </p:nvCxnSpPr>
        <p:spPr>
          <a:xfrm flipH="1">
            <a:off x="8598596" y="5003766"/>
            <a:ext cx="713507" cy="16733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A5AA48-AEC1-1F69-361C-D95DE8CC43F4}"/>
              </a:ext>
            </a:extLst>
          </p:cNvPr>
          <p:cNvSpPr txBox="1"/>
          <p:nvPr/>
        </p:nvSpPr>
        <p:spPr>
          <a:xfrm>
            <a:off x="9368647" y="480177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b="1" dirty="0"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상황</a:t>
            </a:r>
          </a:p>
        </p:txBody>
      </p:sp>
    </p:spTree>
    <p:extLst>
      <p:ext uri="{BB962C8B-B14F-4D97-AF65-F5344CB8AC3E}">
        <p14:creationId xmlns:p14="http://schemas.microsoft.com/office/powerpoint/2010/main" val="402573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55B5170E-E300-080F-BE70-07514BF34192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E45E8ADE-DC77-4A86-676B-69C9F80BB799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8188D480-07AD-3CB0-2ACD-A73BE7D82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B6A4759C-FDFD-FA66-6253-3C17873EE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FBE58BB1-C1AE-4A59-4BE4-EFE0B864FDC2}"/>
                </a:ext>
              </a:extLst>
            </p:cNvPr>
            <p:cNvSpPr>
              <a:spLocks/>
            </p:cNvSpPr>
            <p:nvPr/>
          </p:nvSpPr>
          <p:spPr>
            <a:xfrm>
              <a:off x="533913" y="924493"/>
              <a:ext cx="556897" cy="477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1-1</a:t>
              </a: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9492D4B5-3F0D-4A19-517B-1F67DFA01894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프로젝트 배경</a:t>
              </a: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D2CFE50D-9CE3-A3F6-A573-938167E14039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16515D-4CE9-5B65-F51D-42E65417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6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75" y="1385144"/>
            <a:ext cx="11016974" cy="2118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 dirty="0">
                <a:solidFill>
                  <a:srgbClr val="FFFF00"/>
                </a:solidFill>
              </a:rPr>
              <a:t>+</a:t>
            </a:r>
            <a:r>
              <a:rPr lang="ko-KR" altLang="en-US" sz="2500" b="1" dirty="0">
                <a:solidFill>
                  <a:srgbClr val="FFFF00"/>
                </a:solidFill>
              </a:rPr>
              <a:t>α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아비트라지</a:t>
            </a:r>
            <a:r>
              <a:rPr lang="ko-KR" altLang="en-US" dirty="0">
                <a:solidFill>
                  <a:schemeClr val="bg1"/>
                </a:solidFill>
              </a:rPr>
              <a:t> 외에도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많은 </a:t>
            </a:r>
            <a:r>
              <a:rPr lang="ko-KR" altLang="en-US" dirty="0" err="1">
                <a:solidFill>
                  <a:schemeClr val="bg1"/>
                </a:solidFill>
              </a:rPr>
              <a:t>트레이더들이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유동성이 높은 종목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ko-KR" altLang="en-US" b="1" dirty="0">
                <a:solidFill>
                  <a:schemeClr val="bg1"/>
                </a:solidFill>
              </a:rPr>
              <a:t>변동성이 큰 시점</a:t>
            </a:r>
            <a:r>
              <a:rPr lang="ko-KR" altLang="en-US" dirty="0">
                <a:solidFill>
                  <a:srgbClr val="FFFFFF"/>
                </a:solidFill>
              </a:rPr>
              <a:t>을</a:t>
            </a:r>
            <a:r>
              <a:rPr lang="ko-KR" altLang="en-US" dirty="0">
                <a:solidFill>
                  <a:schemeClr val="bg1"/>
                </a:solidFill>
              </a:rPr>
              <a:t> 빠르게 찾고 싶어함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이번 프로젝트는 이러한 니즈를</a:t>
            </a:r>
            <a:r>
              <a:rPr lang="ko-KR" altLang="en-US" dirty="0">
                <a:solidFill>
                  <a:schemeClr val="lt1"/>
                </a:solidFill>
              </a:rPr>
              <a:t> 반영하여 →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rgbClr val="FFFF00"/>
                </a:solidFill>
              </a:rPr>
              <a:t>트레이더</a:t>
            </a:r>
            <a:r>
              <a:rPr lang="ko-KR" altLang="en-US" b="1" dirty="0">
                <a:solidFill>
                  <a:srgbClr val="FFFF00"/>
                </a:solidFill>
              </a:rPr>
              <a:t> 친화적 솔루션</a:t>
            </a:r>
            <a:r>
              <a:rPr lang="ko-KR" altLang="en-US" dirty="0">
                <a:solidFill>
                  <a:schemeClr val="bg1"/>
                </a:solidFill>
              </a:rPr>
              <a:t> 제공 가능</a:t>
            </a:r>
          </a:p>
        </p:txBody>
      </p:sp>
    </p:spTree>
    <p:extLst>
      <p:ext uri="{BB962C8B-B14F-4D97-AF65-F5344CB8AC3E}">
        <p14:creationId xmlns:p14="http://schemas.microsoft.com/office/powerpoint/2010/main" val="136847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32CCDF2A-5BBF-A42E-A733-D37D4D4B1EF1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5CD198C7-C7C6-6190-3327-F7762913A07F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D7275F36-8E45-B7F1-3782-126F91646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9E4BA010-0290-C4BD-948F-F06E1C881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87810E60-FE89-F4F0-B3AD-A23AA936440E}"/>
                </a:ext>
              </a:extLst>
            </p:cNvPr>
            <p:cNvSpPr>
              <a:spLocks/>
            </p:cNvSpPr>
            <p:nvPr/>
          </p:nvSpPr>
          <p:spPr>
            <a:xfrm>
              <a:off x="533913" y="924493"/>
              <a:ext cx="556897" cy="477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1-2</a:t>
              </a: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B7B3468D-014F-03A5-E21F-B7E5E68257C8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프로젝트 목표</a:t>
              </a: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4CA23234-6097-676D-AACA-E48FD1E43F19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1C80A3-C4C8-CA03-603B-82A875B7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7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74" y="1385144"/>
            <a:ext cx="11016974" cy="385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chemeClr val="bg1"/>
                </a:solidFill>
                <a:latin typeface="Pretendard SemiBold"/>
                <a:ea typeface="Pretendard SemiBold"/>
                <a:cs typeface="Pretendard SemiBold"/>
              </a:rPr>
              <a:t>목표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FF00"/>
                </a:solidFill>
              </a:rPr>
              <a:t>1</a:t>
            </a:r>
            <a:r>
              <a:rPr lang="ko-KR" altLang="en-US" b="1" dirty="0">
                <a:solidFill>
                  <a:srgbClr val="FFFF00"/>
                </a:solidFill>
              </a:rPr>
              <a:t>차 목표 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ko-KR" altLang="en-US" b="1" dirty="0">
                <a:solidFill>
                  <a:srgbClr val="FFFF00"/>
                </a:solidFill>
              </a:rPr>
              <a:t>이번 프로젝트 범위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-</a:t>
            </a:r>
            <a:r>
              <a:rPr lang="ko-KR" altLang="en-US" b="1" dirty="0">
                <a:solidFill>
                  <a:schemeClr val="bg1"/>
                </a:solidFill>
              </a:rPr>
              <a:t> 거래소 종목의 이상치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거래량 급증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가격 변동성 확대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 err="1">
                <a:solidFill>
                  <a:schemeClr val="bg1"/>
                </a:solidFill>
              </a:rPr>
              <a:t>를</a:t>
            </a:r>
            <a:r>
              <a:rPr lang="ko-KR" altLang="en-US" b="1" dirty="0">
                <a:solidFill>
                  <a:schemeClr val="bg1"/>
                </a:solidFill>
              </a:rPr>
              <a:t> 실시간으로 포착하는 모델 개발</a:t>
            </a:r>
          </a:p>
          <a:p>
            <a:pPr lvl="0">
              <a:defRPr/>
            </a:pPr>
            <a:endParaRPr lang="en-US" altLang="ko-KR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차 목표</a:t>
            </a: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모델과 트레이딩 시스템을 연결하는 실시간 파이프라인 구축</a:t>
            </a:r>
          </a:p>
          <a:p>
            <a:pPr lvl="0">
              <a:defRPr/>
            </a:pPr>
            <a:endParaRPr lang="en-US" altLang="ko-KR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차 목표</a:t>
            </a: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실거래</a:t>
            </a:r>
            <a:r>
              <a:rPr lang="ko-KR" altLang="en-US" dirty="0">
                <a:solidFill>
                  <a:schemeClr val="bg1"/>
                </a:solidFill>
              </a:rPr>
              <a:t> 수행 및 성과 비교</a:t>
            </a:r>
            <a:r>
              <a:rPr lang="en-US" altLang="ko-KR" dirty="0">
                <a:solidFill>
                  <a:schemeClr val="bg1"/>
                </a:solidFill>
              </a:rPr>
              <a:t>·</a:t>
            </a:r>
            <a:r>
              <a:rPr lang="ko-KR" altLang="en-US" dirty="0">
                <a:solidFill>
                  <a:schemeClr val="bg1"/>
                </a:solidFill>
              </a:rPr>
              <a:t>분석</a:t>
            </a:r>
          </a:p>
          <a:p>
            <a:pPr lvl="0">
              <a:defRPr/>
            </a:pPr>
            <a:endParaRPr lang="en-US" altLang="ko-KR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>
                <a:solidFill>
                  <a:schemeClr val="bg1"/>
                </a:solidFill>
              </a:rPr>
              <a:t>차 목표</a:t>
            </a: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모델 및 파이프라인을 거래소</a:t>
            </a:r>
            <a:r>
              <a:rPr lang="en-US" altLang="ko-KR" dirty="0">
                <a:solidFill>
                  <a:schemeClr val="bg1"/>
                </a:solidFill>
              </a:rPr>
              <a:t>·</a:t>
            </a:r>
            <a:r>
              <a:rPr lang="ko-KR" altLang="en-US" dirty="0" err="1">
                <a:solidFill>
                  <a:schemeClr val="bg1"/>
                </a:solidFill>
              </a:rPr>
              <a:t>퀀트</a:t>
            </a:r>
            <a:r>
              <a:rPr lang="ko-KR" altLang="en-US" dirty="0">
                <a:solidFill>
                  <a:schemeClr val="bg1"/>
                </a:solidFill>
              </a:rPr>
              <a:t> 회사에 솔루션 제안 및 판매</a:t>
            </a:r>
          </a:p>
        </p:txBody>
      </p:sp>
    </p:spTree>
    <p:extLst>
      <p:ext uri="{BB962C8B-B14F-4D97-AF65-F5344CB8AC3E}">
        <p14:creationId xmlns:p14="http://schemas.microsoft.com/office/powerpoint/2010/main" val="308765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724C3B-AA93-143F-32FC-8546CA26BD13}"/>
              </a:ext>
            </a:extLst>
          </p:cNvPr>
          <p:cNvSpPr txBox="1">
            <a:spLocks/>
          </p:cNvSpPr>
          <p:nvPr/>
        </p:nvSpPr>
        <p:spPr>
          <a:xfrm>
            <a:off x="417591" y="2286000"/>
            <a:ext cx="1096347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 sz="1600">
                <a:solidFill>
                  <a:srgbClr val="3C3C3C"/>
                </a:solidFill>
                <a:latin typeface="맑은 고딕"/>
              </a:defRPr>
            </a:pPr>
            <a:r>
              <a:rPr lang="en-US" altLang="ko-KR" sz="5000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2.</a:t>
            </a:r>
            <a:r>
              <a:rPr lang="ko-KR" altLang="en-US" sz="5000" b="1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프로젝트 진행</a:t>
            </a:r>
            <a:endParaRPr lang="en-US" altLang="ko-KR" sz="5000" b="1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11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9E7692A1-9202-9BD0-54A6-11FEB09F6F97}"/>
              </a:ext>
            </a:extLst>
          </p:cNvPr>
          <p:cNvGrpSpPr/>
          <p:nvPr/>
        </p:nvGrpSpPr>
        <p:grpSpPr>
          <a:xfrm>
            <a:off x="534193" y="634682"/>
            <a:ext cx="11070156" cy="528045"/>
            <a:chOff x="533913" y="924492"/>
            <a:chExt cx="11070712" cy="528071"/>
          </a:xfrm>
        </p:grpSpPr>
        <p:grpSp>
          <p:nvGrpSpPr>
            <p:cNvPr id="7187" name="그룹 7186">
              <a:extLst>
                <a:ext uri="{FF2B5EF4-FFF2-40B4-BE49-F238E27FC236}">
                  <a16:creationId xmlns:a16="http://schemas.microsoft.com/office/drawing/2014/main" id="{16F41CDA-19FD-276C-38EE-617D36AD95C1}"/>
                </a:ext>
              </a:extLst>
            </p:cNvPr>
            <p:cNvGrpSpPr/>
            <p:nvPr/>
          </p:nvGrpSpPr>
          <p:grpSpPr>
            <a:xfrm>
              <a:off x="614362" y="1452563"/>
              <a:ext cx="10990263" cy="0"/>
              <a:chOff x="614362" y="1400175"/>
              <a:chExt cx="10990263" cy="0"/>
            </a:xfrm>
          </p:grpSpPr>
          <p:cxnSp>
            <p:nvCxnSpPr>
              <p:cNvPr id="7190" name="직선 연결선 7189">
                <a:extLst>
                  <a:ext uri="{FF2B5EF4-FFF2-40B4-BE49-F238E27FC236}">
                    <a16:creationId xmlns:a16="http://schemas.microsoft.com/office/drawing/2014/main" id="{C7395D09-D03C-7493-7C3B-369F7C745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50" y="1400175"/>
                <a:ext cx="1056957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1" name="직선 연결선 7190">
                <a:extLst>
                  <a:ext uri="{FF2B5EF4-FFF2-40B4-BE49-F238E27FC236}">
                    <a16:creationId xmlns:a16="http://schemas.microsoft.com/office/drawing/2014/main" id="{284D8476-9A81-8859-606C-6F4DAA94B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362" y="1400175"/>
                <a:ext cx="396000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8" name="직사각형 7187">
              <a:extLst>
                <a:ext uri="{FF2B5EF4-FFF2-40B4-BE49-F238E27FC236}">
                  <a16:creationId xmlns:a16="http://schemas.microsoft.com/office/drawing/2014/main" id="{07424ADB-C167-D3D8-51A5-493D8F2A92F0}"/>
                </a:ext>
              </a:extLst>
            </p:cNvPr>
            <p:cNvSpPr>
              <a:spLocks/>
            </p:cNvSpPr>
            <p:nvPr/>
          </p:nvSpPr>
          <p:spPr>
            <a:xfrm>
              <a:off x="533913" y="924493"/>
              <a:ext cx="556897" cy="477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2-1</a:t>
              </a:r>
            </a:p>
          </p:txBody>
        </p:sp>
        <p:sp>
          <p:nvSpPr>
            <p:cNvPr id="7189" name="직사각형 7188">
              <a:extLst>
                <a:ext uri="{FF2B5EF4-FFF2-40B4-BE49-F238E27FC236}">
                  <a16:creationId xmlns:a16="http://schemas.microsoft.com/office/drawing/2014/main" id="{591D9B9D-5FEA-33A3-E2BC-145B501B516E}"/>
                </a:ext>
              </a:extLst>
            </p:cNvPr>
            <p:cNvSpPr>
              <a:spLocks/>
            </p:cNvSpPr>
            <p:nvPr/>
          </p:nvSpPr>
          <p:spPr>
            <a:xfrm>
              <a:off x="1273175" y="924492"/>
              <a:ext cx="7903022" cy="477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Flow Chart</a:t>
              </a: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(</a:t>
              </a:r>
              <a:r>
                <a:rPr lang="ko-KR" altLang="en-US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플로우 차트</a:t>
              </a:r>
              <a:r>
                <a:rPr lang="en-US" altLang="ko-KR" sz="2800" spc="-70" dirty="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)</a:t>
              </a:r>
              <a:endParaRPr lang="ko-KR" altLang="en-US" sz="28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F438526F-56A7-380C-1CFE-14F2CECA3F68}"/>
              </a:ext>
            </a:extLst>
          </p:cNvPr>
          <p:cNvSpPr>
            <a:spLocks/>
          </p:cNvSpPr>
          <p:nvPr/>
        </p:nvSpPr>
        <p:spPr>
          <a:xfrm>
            <a:off x="587374" y="361787"/>
            <a:ext cx="4822582" cy="27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7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Sprint 1 Project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C5BEA-98AF-A87F-F430-C56964D3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5A01-131A-4726-A104-DE989CA26641}" type="slidenum">
              <a:rPr lang="ko-KR" altLang="en-US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/>
              <a:t>9</a:t>
            </a:fld>
            <a:endParaRPr lang="ko-KR" altLang="en-US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F88AEA-FADC-9D32-3804-A4BAC405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65" y="1704689"/>
            <a:ext cx="3639203" cy="4518629"/>
          </a:xfrm>
          <a:prstGeom prst="rect">
            <a:avLst/>
          </a:prstGeom>
        </p:spPr>
      </p:pic>
      <p:sp>
        <p:nvSpPr>
          <p:cNvPr id="4" name="오른쪽 중괄호[R] 3">
            <a:extLst>
              <a:ext uri="{FF2B5EF4-FFF2-40B4-BE49-F238E27FC236}">
                <a16:creationId xmlns:a16="http://schemas.microsoft.com/office/drawing/2014/main" id="{1BD06951-2A81-B73B-D9D1-B6EA0F882B3C}"/>
              </a:ext>
            </a:extLst>
          </p:cNvPr>
          <p:cNvSpPr/>
          <p:nvPr/>
        </p:nvSpPr>
        <p:spPr>
          <a:xfrm>
            <a:off x="6770450" y="1934462"/>
            <a:ext cx="155643" cy="824863"/>
          </a:xfrm>
          <a:prstGeom prst="rightBrac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오른쪽 중괄호[R] 4">
            <a:extLst>
              <a:ext uri="{FF2B5EF4-FFF2-40B4-BE49-F238E27FC236}">
                <a16:creationId xmlns:a16="http://schemas.microsoft.com/office/drawing/2014/main" id="{C4EA18C3-FBB7-3FB5-38FD-B3A859FB9D45}"/>
              </a:ext>
            </a:extLst>
          </p:cNvPr>
          <p:cNvSpPr/>
          <p:nvPr/>
        </p:nvSpPr>
        <p:spPr>
          <a:xfrm>
            <a:off x="6770451" y="2879044"/>
            <a:ext cx="155643" cy="1546954"/>
          </a:xfrm>
          <a:prstGeom prst="rightBrac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오른쪽 중괄호[R] 5">
            <a:extLst>
              <a:ext uri="{FF2B5EF4-FFF2-40B4-BE49-F238E27FC236}">
                <a16:creationId xmlns:a16="http://schemas.microsoft.com/office/drawing/2014/main" id="{323C5039-98D0-BFE2-0758-7BB3D821BF0A}"/>
              </a:ext>
            </a:extLst>
          </p:cNvPr>
          <p:cNvSpPr/>
          <p:nvPr/>
        </p:nvSpPr>
        <p:spPr>
          <a:xfrm>
            <a:off x="6770451" y="4497333"/>
            <a:ext cx="181584" cy="1592953"/>
          </a:xfrm>
          <a:prstGeom prst="rightBrac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26093" y="2162227"/>
            <a:ext cx="21664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kumimoji="1" lang="en-US" altLang="ko-KR" b="1">
                <a:solidFill>
                  <a:srgbClr val="FFFF00"/>
                </a:solidFill>
                <a:cs typeface="Pretendard"/>
              </a:rPr>
              <a:t>1</a:t>
            </a:r>
            <a:r>
              <a:rPr kumimoji="1" lang="ko-KR" altLang="en-US" b="1">
                <a:solidFill>
                  <a:srgbClr val="FFFF00"/>
                </a:solidFill>
                <a:cs typeface="Pretendard"/>
              </a:rPr>
              <a:t>단계</a:t>
            </a:r>
            <a:r>
              <a:rPr kumimoji="1" lang="en-US" altLang="ko-KR" b="1">
                <a:solidFill>
                  <a:srgbClr val="FFFF00"/>
                </a:solidFill>
                <a:cs typeface="Pretendard"/>
              </a:rPr>
              <a:t>:</a:t>
            </a:r>
            <a:r>
              <a:rPr kumimoji="1" lang="ko-KR" altLang="en-US" b="1">
                <a:solidFill>
                  <a:srgbClr val="FFFF00"/>
                </a:solidFill>
                <a:cs typeface="Pretendard"/>
              </a:rPr>
              <a:t> 데이터 준비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6699" y="3493154"/>
            <a:ext cx="23930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kumimoji="1" lang="en-US" altLang="ko-KR" b="1">
                <a:solidFill>
                  <a:srgbClr val="FFFF00"/>
                </a:solidFill>
                <a:cs typeface="Pretendard"/>
              </a:rPr>
              <a:t>2</a:t>
            </a:r>
            <a:r>
              <a:rPr kumimoji="1" lang="ko-KR" altLang="en-US" b="1">
                <a:solidFill>
                  <a:srgbClr val="FFFF00"/>
                </a:solidFill>
                <a:cs typeface="Pretendard"/>
              </a:rPr>
              <a:t>단계</a:t>
            </a:r>
            <a:r>
              <a:rPr kumimoji="1" lang="en-US" altLang="ko-KR" b="1">
                <a:solidFill>
                  <a:srgbClr val="FFFF00"/>
                </a:solidFill>
                <a:cs typeface="Pretendard"/>
              </a:rPr>
              <a:t>:</a:t>
            </a:r>
            <a:r>
              <a:rPr kumimoji="1" lang="ko-KR" altLang="en-US" b="1">
                <a:solidFill>
                  <a:srgbClr val="FFFF00"/>
                </a:solidFill>
                <a:cs typeface="Pretendard"/>
              </a:rPr>
              <a:t> 알고리즘 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3186" y="5121157"/>
            <a:ext cx="39753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kumimoji="1" lang="en-US" altLang="ko-KR" b="1">
                <a:solidFill>
                  <a:srgbClr val="FFFF00"/>
                </a:solidFill>
                <a:cs typeface="Pretendard"/>
              </a:rPr>
              <a:t>3</a:t>
            </a:r>
            <a:r>
              <a:rPr kumimoji="1" lang="ko-KR" altLang="en-US" b="1">
                <a:solidFill>
                  <a:srgbClr val="FFFF00"/>
                </a:solidFill>
                <a:cs typeface="Pretendard"/>
              </a:rPr>
              <a:t>단계</a:t>
            </a:r>
            <a:r>
              <a:rPr kumimoji="1" lang="en-US" altLang="ko-KR" b="1">
                <a:solidFill>
                  <a:srgbClr val="FFFF00"/>
                </a:solidFill>
                <a:cs typeface="Pretendard"/>
              </a:rPr>
              <a:t>:</a:t>
            </a:r>
            <a:r>
              <a:rPr kumimoji="1" lang="ko-KR" altLang="en-US" b="1">
                <a:solidFill>
                  <a:srgbClr val="FFFF00"/>
                </a:solidFill>
                <a:cs typeface="Pretendard"/>
              </a:rPr>
              <a:t> 알고리즘 최적화 </a:t>
            </a:r>
            <a:r>
              <a:rPr kumimoji="1" lang="en-US" altLang="ko-KR" b="1">
                <a:solidFill>
                  <a:srgbClr val="FFFF00"/>
                </a:solidFill>
                <a:cs typeface="Pretendard"/>
              </a:rPr>
              <a:t>&amp;</a:t>
            </a:r>
            <a:r>
              <a:rPr kumimoji="1" lang="ko-KR" altLang="en-US" b="1">
                <a:solidFill>
                  <a:srgbClr val="FFFF00"/>
                </a:solidFill>
                <a:cs typeface="Pretendard"/>
              </a:rPr>
              <a:t> 모델 확립</a:t>
            </a:r>
          </a:p>
        </p:txBody>
      </p:sp>
    </p:spTree>
    <p:extLst>
      <p:ext uri="{BB962C8B-B14F-4D97-AF65-F5344CB8AC3E}">
        <p14:creationId xmlns:p14="http://schemas.microsoft.com/office/powerpoint/2010/main" val="194061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bg1"/>
            </a:solidFill>
            <a:latin typeface="Pretendard"/>
            <a:ea typeface="Pretendard"/>
            <a:cs typeface="Pretendar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1209</Words>
  <Application>Microsoft Macintosh PowerPoint</Application>
  <PresentationFormat>와이드스크린</PresentationFormat>
  <Paragraphs>220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Pretendard</vt:lpstr>
      <vt:lpstr>Pretendard ExtraBold</vt:lpstr>
      <vt:lpstr>Pretendard Light</vt:lpstr>
      <vt:lpstr>Pretendard SemiBold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현아 김</dc:creator>
  <cp:lastModifiedBy>심민성</cp:lastModifiedBy>
  <cp:revision>114</cp:revision>
  <dcterms:created xsi:type="dcterms:W3CDTF">2025-01-13T13:41:21Z</dcterms:created>
  <dcterms:modified xsi:type="dcterms:W3CDTF">2025-09-05T15:21:56Z</dcterms:modified>
  <cp:version/>
</cp:coreProperties>
</file>