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1" r:id="rId2"/>
    <p:sldId id="267" r:id="rId3"/>
    <p:sldId id="272" r:id="rId4"/>
    <p:sldId id="273" r:id="rId5"/>
    <p:sldId id="268" r:id="rId6"/>
    <p:sldId id="289" r:id="rId7"/>
    <p:sldId id="264" r:id="rId8"/>
    <p:sldId id="265" r:id="rId9"/>
    <p:sldId id="274" r:id="rId10"/>
    <p:sldId id="275" r:id="rId11"/>
    <p:sldId id="269" r:id="rId12"/>
    <p:sldId id="281" r:id="rId13"/>
    <p:sldId id="276" r:id="rId14"/>
    <p:sldId id="277" r:id="rId15"/>
    <p:sldId id="278" r:id="rId16"/>
    <p:sldId id="279" r:id="rId17"/>
    <p:sldId id="266" r:id="rId18"/>
    <p:sldId id="270" r:id="rId19"/>
    <p:sldId id="287" r:id="rId20"/>
    <p:sldId id="282" r:id="rId21"/>
    <p:sldId id="283" r:id="rId22"/>
    <p:sldId id="288" r:id="rId23"/>
  </p:sldIdLst>
  <p:sldSz cx="9144000" cy="6858000" type="screen4x3"/>
  <p:notesSz cx="6881813" cy="100028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6600CC"/>
    <a:srgbClr val="FFFFCC"/>
    <a:srgbClr val="FFCCFF"/>
    <a:srgbClr val="FFFF00"/>
    <a:srgbClr val="FF0000"/>
    <a:srgbClr val="836535"/>
    <a:srgbClr val="E9C615"/>
    <a:srgbClr val="D6009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664" autoAdjust="0"/>
  </p:normalViewPr>
  <p:slideViewPr>
    <p:cSldViewPr>
      <p:cViewPr varScale="1">
        <p:scale>
          <a:sx n="113" d="100"/>
          <a:sy n="113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1879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1879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8A25D4BD-DDB9-4543-8184-D4C3D56D41A0}" type="datetimeFigureOut">
              <a:rPr lang="zh-TW" altLang="en-US" smtClean="0"/>
              <a:t>2017/1/10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92213" y="1250950"/>
            <a:ext cx="4497387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8182" y="4813866"/>
            <a:ext cx="5505450" cy="3938617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500961"/>
            <a:ext cx="2982119" cy="501878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98102" y="9500961"/>
            <a:ext cx="2982119" cy="501878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FA76FDD5-4CC8-4114-BCC5-7C4A6D87CE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73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6FDD5-4CC8-4114-BCC5-7C4A6D87CEC2}" type="slidenum">
              <a:rPr lang="zh-TW" altLang="en-US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277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59D5-6C05-4E2E-8462-0E1FB0ABE849}" type="datetimeFigureOut">
              <a:rPr lang="zh-TW" altLang="en-US" smtClean="0"/>
              <a:pPr/>
              <a:t>2017/1/10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D9F5-48E6-4C1D-B669-B182D032BF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59D5-6C05-4E2E-8462-0E1FB0ABE849}" type="datetimeFigureOut">
              <a:rPr lang="zh-TW" altLang="en-US" smtClean="0"/>
              <a:pPr/>
              <a:t>2017/1/10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D9F5-48E6-4C1D-B669-B182D032BF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59D5-6C05-4E2E-8462-0E1FB0ABE849}" type="datetimeFigureOut">
              <a:rPr lang="zh-TW" altLang="en-US" smtClean="0"/>
              <a:pPr/>
              <a:t>2017/1/10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D9F5-48E6-4C1D-B669-B182D032BF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59D5-6C05-4E2E-8462-0E1FB0ABE849}" type="datetimeFigureOut">
              <a:rPr lang="zh-TW" altLang="en-US" smtClean="0"/>
              <a:pPr/>
              <a:t>2017/1/10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D9F5-48E6-4C1D-B669-B182D032BF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59D5-6C05-4E2E-8462-0E1FB0ABE849}" type="datetimeFigureOut">
              <a:rPr lang="zh-TW" altLang="en-US" smtClean="0"/>
              <a:pPr/>
              <a:t>2017/1/10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D9F5-48E6-4C1D-B669-B182D032BF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59D5-6C05-4E2E-8462-0E1FB0ABE849}" type="datetimeFigureOut">
              <a:rPr lang="zh-TW" altLang="en-US" smtClean="0"/>
              <a:pPr/>
              <a:t>2017/1/10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D9F5-48E6-4C1D-B669-B182D032BF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59D5-6C05-4E2E-8462-0E1FB0ABE849}" type="datetimeFigureOut">
              <a:rPr lang="zh-TW" altLang="en-US" smtClean="0"/>
              <a:pPr/>
              <a:t>2017/1/10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D9F5-48E6-4C1D-B669-B182D032BF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59D5-6C05-4E2E-8462-0E1FB0ABE849}" type="datetimeFigureOut">
              <a:rPr lang="zh-TW" altLang="en-US" smtClean="0"/>
              <a:pPr/>
              <a:t>2017/1/10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D9F5-48E6-4C1D-B669-B182D032BF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59D5-6C05-4E2E-8462-0E1FB0ABE849}" type="datetimeFigureOut">
              <a:rPr lang="zh-TW" altLang="en-US" smtClean="0"/>
              <a:pPr/>
              <a:t>2017/1/10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D9F5-48E6-4C1D-B669-B182D032BF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59D5-6C05-4E2E-8462-0E1FB0ABE849}" type="datetimeFigureOut">
              <a:rPr lang="zh-TW" altLang="en-US" smtClean="0"/>
              <a:pPr/>
              <a:t>2017/1/10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D9F5-48E6-4C1D-B669-B182D032BF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59D5-6C05-4E2E-8462-0E1FB0ABE849}" type="datetimeFigureOut">
              <a:rPr lang="zh-TW" altLang="en-US" smtClean="0"/>
              <a:pPr/>
              <a:t>2017/1/10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D9F5-48E6-4C1D-B669-B182D032BF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659D5-6C05-4E2E-8462-0E1FB0ABE849}" type="datetimeFigureOut">
              <a:rPr lang="zh-TW" altLang="en-US" smtClean="0"/>
              <a:pPr/>
              <a:t>2017/1/10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D9F5-48E6-4C1D-B669-B182D032BF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83568" y="4046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登入页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67744" y="1628800"/>
            <a:ext cx="4176464" cy="2232248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483768" y="19168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账号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3848" y="1916832"/>
            <a:ext cx="27363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483768" y="257419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密码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03848" y="2574196"/>
            <a:ext cx="27363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699792" y="3313936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072659" y="327328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记住账号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2313610" y="4005064"/>
            <a:ext cx="4147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09664" y="4137381"/>
            <a:ext cx="895109" cy="375115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586170" y="4181798"/>
            <a:ext cx="770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6600CC"/>
                </a:solidFill>
              </a:rPr>
              <a:t>登</a:t>
            </a:r>
            <a:r>
              <a:rPr lang="zh-TW" altLang="en-US" sz="1400" b="1" dirty="0">
                <a:solidFill>
                  <a:srgbClr val="6600CC"/>
                </a:solidFill>
              </a:rPr>
              <a:t>    入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3730472" y="4137381"/>
            <a:ext cx="895109" cy="375115"/>
            <a:chOff x="4079505" y="4137381"/>
            <a:chExt cx="895109" cy="375115"/>
          </a:xfrm>
        </p:grpSpPr>
        <p:sp>
          <p:nvSpPr>
            <p:cNvPr id="15" name="矩形 14"/>
            <p:cNvSpPr/>
            <p:nvPr/>
          </p:nvSpPr>
          <p:spPr>
            <a:xfrm>
              <a:off x="4079505" y="4137381"/>
              <a:ext cx="895109" cy="375115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169970" y="4190806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6600CC"/>
                  </a:solidFill>
                </a:rPr>
                <a:t>退</a:t>
              </a:r>
              <a:r>
                <a:rPr lang="zh-TW" altLang="en-US" sz="1400" b="1" dirty="0">
                  <a:solidFill>
                    <a:srgbClr val="6600CC"/>
                  </a:solidFill>
                </a:rPr>
                <a:t>     出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4951280" y="4149080"/>
            <a:ext cx="1239643" cy="36341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049043" y="4162079"/>
            <a:ext cx="1044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6600CC"/>
                </a:solidFill>
              </a:rPr>
              <a:t>修 改 密 码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2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260648"/>
            <a:ext cx="100811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长按技术指标任一框格，进入切换该框格指标，及针对该指标参数进行修改的画面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835119" y="260648"/>
            <a:ext cx="11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主图选单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178264" y="715490"/>
            <a:ext cx="729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6600CC"/>
                </a:solidFill>
              </a:rPr>
              <a:t>K</a:t>
            </a:r>
            <a:r>
              <a:rPr lang="zh-TW" altLang="en-US" sz="1600" dirty="0" smtClean="0">
                <a:solidFill>
                  <a:srgbClr val="6600CC"/>
                </a:solidFill>
              </a:rPr>
              <a:t>线图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635113" y="1151369"/>
            <a:ext cx="853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四色谱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251401" y="743013"/>
            <a:ext cx="1257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逆时钟曲线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169918" y="724988"/>
            <a:ext cx="88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布尔线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61366" y="1140703"/>
            <a:ext cx="102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真实价线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cxnSp>
        <p:nvCxnSpPr>
          <p:cNvPr id="43" name="直線接點 42"/>
          <p:cNvCxnSpPr/>
          <p:nvPr/>
        </p:nvCxnSpPr>
        <p:spPr>
          <a:xfrm flipV="1">
            <a:off x="2826121" y="5358611"/>
            <a:ext cx="4100228" cy="65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V="1">
            <a:off x="2848857" y="1865474"/>
            <a:ext cx="4100228" cy="65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 flipV="1">
            <a:off x="6342167" y="1038183"/>
            <a:ext cx="1671260" cy="11220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3121358" y="1157946"/>
            <a:ext cx="1275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抛物线指标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298403" y="1913599"/>
            <a:ext cx="101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K</a:t>
            </a:r>
            <a:r>
              <a:rPr lang="zh-TW" altLang="en-US" sz="1600" dirty="0" smtClean="0"/>
              <a:t>线参数</a:t>
            </a:r>
            <a:endParaRPr lang="zh-TW" altLang="en-US" sz="1600" dirty="0"/>
          </a:p>
        </p:txBody>
      </p:sp>
      <p:cxnSp>
        <p:nvCxnSpPr>
          <p:cNvPr id="52" name="直線接點 51"/>
          <p:cNvCxnSpPr/>
          <p:nvPr/>
        </p:nvCxnSpPr>
        <p:spPr>
          <a:xfrm flipH="1">
            <a:off x="4481124" y="1886311"/>
            <a:ext cx="14163" cy="34722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/>
          <p:cNvGrpSpPr/>
          <p:nvPr/>
        </p:nvGrpSpPr>
        <p:grpSpPr>
          <a:xfrm>
            <a:off x="2977111" y="2327934"/>
            <a:ext cx="1169203" cy="376718"/>
            <a:chOff x="2815404" y="2755474"/>
            <a:chExt cx="1169203" cy="376718"/>
          </a:xfrm>
        </p:grpSpPr>
        <p:sp>
          <p:nvSpPr>
            <p:cNvPr id="56" name="文字方塊 55"/>
            <p:cNvSpPr txBox="1"/>
            <p:nvPr/>
          </p:nvSpPr>
          <p:spPr>
            <a:xfrm>
              <a:off x="3257159" y="2755474"/>
              <a:ext cx="72744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Batang" panose="02030600000101010101" pitchFamily="18" charset="-127"/>
                  <a:ea typeface="Batang" panose="02030600000101010101" pitchFamily="18" charset="-127"/>
                  <a:cs typeface="Arial Unicode MS" panose="020B0604020202020204" pitchFamily="34" charset="-120"/>
                </a:rPr>
                <a:t>4</a:t>
              </a:r>
              <a:endParaRPr lang="zh-TW" altLang="en-US" dirty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2815404" y="2762860"/>
              <a:ext cx="45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r>
                <a:rPr lang="zh-TW" altLang="en-US" dirty="0" smtClean="0"/>
                <a:t>、</a:t>
              </a:r>
              <a:endParaRPr lang="zh-TW" altLang="en-US" dirty="0"/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2977111" y="2769695"/>
            <a:ext cx="1169203" cy="376718"/>
            <a:chOff x="2815404" y="2755474"/>
            <a:chExt cx="1169203" cy="376718"/>
          </a:xfrm>
        </p:grpSpPr>
        <p:sp>
          <p:nvSpPr>
            <p:cNvPr id="60" name="文字方塊 59"/>
            <p:cNvSpPr txBox="1"/>
            <p:nvPr/>
          </p:nvSpPr>
          <p:spPr>
            <a:xfrm>
              <a:off x="3257159" y="2755474"/>
              <a:ext cx="72744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Batang" panose="02030600000101010101" pitchFamily="18" charset="-127"/>
                  <a:ea typeface="Batang" panose="02030600000101010101" pitchFamily="18" charset="-127"/>
                  <a:cs typeface="Arial Unicode MS" panose="020B0604020202020204" pitchFamily="34" charset="-120"/>
                </a:rPr>
                <a:t>8</a:t>
              </a:r>
              <a:endParaRPr lang="zh-TW" altLang="en-US" dirty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2815404" y="2762860"/>
              <a:ext cx="45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r>
                <a:rPr lang="zh-TW" altLang="en-US" dirty="0" smtClean="0"/>
                <a:t>、</a:t>
              </a:r>
              <a:endParaRPr lang="zh-TW" altLang="en-US" dirty="0"/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2977111" y="3639952"/>
            <a:ext cx="1169203" cy="376718"/>
            <a:chOff x="2815404" y="2755474"/>
            <a:chExt cx="1169203" cy="376718"/>
          </a:xfrm>
        </p:grpSpPr>
        <p:sp>
          <p:nvSpPr>
            <p:cNvPr id="63" name="文字方塊 62"/>
            <p:cNvSpPr txBox="1"/>
            <p:nvPr/>
          </p:nvSpPr>
          <p:spPr>
            <a:xfrm>
              <a:off x="3257159" y="2755474"/>
              <a:ext cx="72744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Batang" panose="02030600000101010101" pitchFamily="18" charset="-127"/>
                  <a:ea typeface="Batang" panose="02030600000101010101" pitchFamily="18" charset="-127"/>
                  <a:cs typeface="Arial Unicode MS" panose="020B0604020202020204" pitchFamily="34" charset="-120"/>
                </a:rPr>
                <a:t>16</a:t>
              </a:r>
              <a:endParaRPr lang="zh-TW" altLang="en-US" dirty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2815404" y="2762860"/>
              <a:ext cx="45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4</a:t>
              </a:r>
              <a:r>
                <a:rPr lang="zh-TW" altLang="en-US" dirty="0" smtClean="0"/>
                <a:t>、</a:t>
              </a:r>
              <a:endParaRPr lang="zh-TW" altLang="en-US" dirty="0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2977111" y="4060938"/>
            <a:ext cx="1169203" cy="376718"/>
            <a:chOff x="2815404" y="2755474"/>
            <a:chExt cx="1169203" cy="376718"/>
          </a:xfrm>
        </p:grpSpPr>
        <p:sp>
          <p:nvSpPr>
            <p:cNvPr id="66" name="文字方塊 65"/>
            <p:cNvSpPr txBox="1"/>
            <p:nvPr/>
          </p:nvSpPr>
          <p:spPr>
            <a:xfrm>
              <a:off x="3257159" y="2755474"/>
              <a:ext cx="72744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Batang" panose="02030600000101010101" pitchFamily="18" charset="-127"/>
                  <a:ea typeface="Batang" panose="02030600000101010101" pitchFamily="18" charset="-127"/>
                  <a:cs typeface="Arial Unicode MS" panose="020B0604020202020204" pitchFamily="34" charset="-120"/>
                </a:rPr>
                <a:t>20</a:t>
              </a:r>
              <a:endParaRPr lang="zh-TW" altLang="en-US" dirty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2815404" y="2762860"/>
              <a:ext cx="45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5</a:t>
              </a:r>
              <a:r>
                <a:rPr lang="zh-TW" altLang="en-US" dirty="0" smtClean="0"/>
                <a:t>、</a:t>
              </a:r>
              <a:endParaRPr lang="zh-TW" altLang="en-US" dirty="0"/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2964080" y="4474538"/>
            <a:ext cx="1169203" cy="376718"/>
            <a:chOff x="2815404" y="2755474"/>
            <a:chExt cx="1169203" cy="376718"/>
          </a:xfrm>
        </p:grpSpPr>
        <p:sp>
          <p:nvSpPr>
            <p:cNvPr id="69" name="文字方塊 68"/>
            <p:cNvSpPr txBox="1"/>
            <p:nvPr/>
          </p:nvSpPr>
          <p:spPr>
            <a:xfrm>
              <a:off x="3257159" y="2755474"/>
              <a:ext cx="72744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Batang" panose="02030600000101010101" pitchFamily="18" charset="-127"/>
                  <a:ea typeface="Batang" panose="02030600000101010101" pitchFamily="18" charset="-127"/>
                  <a:cs typeface="Arial Unicode MS" panose="020B0604020202020204" pitchFamily="34" charset="-120"/>
                </a:rPr>
                <a:t>47</a:t>
              </a:r>
              <a:endParaRPr lang="zh-TW" altLang="en-US" dirty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2815404" y="2762860"/>
              <a:ext cx="45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6</a:t>
              </a:r>
              <a:r>
                <a:rPr lang="zh-TW" altLang="en-US" dirty="0" smtClean="0"/>
                <a:t>、</a:t>
              </a:r>
              <a:endParaRPr lang="zh-TW" altLang="en-US" dirty="0"/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2977111" y="3218842"/>
            <a:ext cx="1169203" cy="376718"/>
            <a:chOff x="2815404" y="2755474"/>
            <a:chExt cx="1169203" cy="376718"/>
          </a:xfrm>
        </p:grpSpPr>
        <p:sp>
          <p:nvSpPr>
            <p:cNvPr id="72" name="文字方塊 71"/>
            <p:cNvSpPr txBox="1"/>
            <p:nvPr/>
          </p:nvSpPr>
          <p:spPr>
            <a:xfrm>
              <a:off x="3257159" y="2755474"/>
              <a:ext cx="72744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Batang" panose="02030600000101010101" pitchFamily="18" charset="-127"/>
                  <a:ea typeface="Batang" panose="02030600000101010101" pitchFamily="18" charset="-127"/>
                  <a:cs typeface="Arial Unicode MS" panose="020B0604020202020204" pitchFamily="34" charset="-120"/>
                </a:rPr>
                <a:t>12</a:t>
              </a:r>
              <a:endParaRPr lang="zh-TW" altLang="en-US" dirty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2815404" y="2762860"/>
              <a:ext cx="45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r>
                <a:rPr lang="zh-TW" altLang="en-US" dirty="0" smtClean="0"/>
                <a:t>、</a:t>
              </a:r>
              <a:endParaRPr lang="zh-TW" altLang="en-US" dirty="0"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4508796" y="1973636"/>
            <a:ext cx="2300564" cy="377412"/>
            <a:chOff x="4463658" y="2401176"/>
            <a:chExt cx="2300564" cy="377412"/>
          </a:xfrm>
        </p:grpSpPr>
        <p:sp>
          <p:nvSpPr>
            <p:cNvPr id="74" name="文字方塊 73"/>
            <p:cNvSpPr txBox="1"/>
            <p:nvPr/>
          </p:nvSpPr>
          <p:spPr>
            <a:xfrm>
              <a:off x="4463658" y="2401176"/>
              <a:ext cx="1693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/>
                <a:t>真实价线平均线</a:t>
              </a:r>
              <a:endParaRPr lang="zh-TW" altLang="en-US" sz="1600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6036774" y="2409256"/>
              <a:ext cx="72744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Batang" panose="02030600000101010101" pitchFamily="18" charset="-127"/>
                  <a:ea typeface="Batang" panose="02030600000101010101" pitchFamily="18" charset="-127"/>
                  <a:cs typeface="Arial Unicode MS" panose="020B0604020202020204" pitchFamily="34" charset="-120"/>
                </a:rPr>
                <a:t>12</a:t>
              </a:r>
              <a:endParaRPr lang="zh-TW" altLang="en-US" dirty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endParaRPr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4508796" y="2416071"/>
            <a:ext cx="2300564" cy="377412"/>
            <a:chOff x="4463658" y="2401176"/>
            <a:chExt cx="2300564" cy="377412"/>
          </a:xfrm>
        </p:grpSpPr>
        <p:sp>
          <p:nvSpPr>
            <p:cNvPr id="80" name="文字方塊 79"/>
            <p:cNvSpPr txBox="1"/>
            <p:nvPr/>
          </p:nvSpPr>
          <p:spPr>
            <a:xfrm>
              <a:off x="4463658" y="2401176"/>
              <a:ext cx="1693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/>
                <a:t>逆时钟曲线</a:t>
              </a:r>
              <a:endParaRPr lang="zh-TW" altLang="en-US" sz="1600" dirty="0"/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6036774" y="2409256"/>
              <a:ext cx="72744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Batang" panose="02030600000101010101" pitchFamily="18" charset="-127"/>
                  <a:ea typeface="Batang" panose="02030600000101010101" pitchFamily="18" charset="-127"/>
                  <a:cs typeface="Arial Unicode MS" panose="020B0604020202020204" pitchFamily="34" charset="-120"/>
                </a:rPr>
                <a:t>25</a:t>
              </a:r>
              <a:endParaRPr lang="zh-TW" altLang="en-US" dirty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endParaRPr>
            </a:p>
          </p:txBody>
        </p:sp>
      </p:grpSp>
      <p:grpSp>
        <p:nvGrpSpPr>
          <p:cNvPr id="82" name="群組 81"/>
          <p:cNvGrpSpPr/>
          <p:nvPr/>
        </p:nvGrpSpPr>
        <p:grpSpPr>
          <a:xfrm>
            <a:off x="4508796" y="2858042"/>
            <a:ext cx="2300564" cy="346634"/>
            <a:chOff x="4463658" y="2401176"/>
            <a:chExt cx="2300564" cy="346634"/>
          </a:xfrm>
        </p:grpSpPr>
        <p:sp>
          <p:nvSpPr>
            <p:cNvPr id="83" name="文字方塊 82"/>
            <p:cNvSpPr txBox="1"/>
            <p:nvPr/>
          </p:nvSpPr>
          <p:spPr>
            <a:xfrm>
              <a:off x="4463658" y="2401176"/>
              <a:ext cx="1693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/>
                <a:t>抛物线指标</a:t>
              </a:r>
              <a:endParaRPr lang="zh-TW" altLang="en-US" sz="1600" dirty="0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6036774" y="2409256"/>
              <a:ext cx="727448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Batang" panose="02030600000101010101" pitchFamily="18" charset="-127"/>
                  <a:ea typeface="Batang" panose="02030600000101010101" pitchFamily="18" charset="-127"/>
                  <a:cs typeface="Arial Unicode MS" panose="020B0604020202020204" pitchFamily="34" charset="-120"/>
                </a:rPr>
                <a:t>4</a:t>
              </a:r>
              <a:endParaRPr lang="zh-TW" altLang="en-US" sz="1600" dirty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endParaRPr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4508796" y="3269235"/>
            <a:ext cx="2300564" cy="346634"/>
            <a:chOff x="4463658" y="2401176"/>
            <a:chExt cx="2300564" cy="346634"/>
          </a:xfrm>
        </p:grpSpPr>
        <p:sp>
          <p:nvSpPr>
            <p:cNvPr id="86" name="文字方塊 85"/>
            <p:cNvSpPr txBox="1"/>
            <p:nvPr/>
          </p:nvSpPr>
          <p:spPr>
            <a:xfrm>
              <a:off x="4463658" y="2401176"/>
              <a:ext cx="1693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/>
                <a:t>布尔线参数</a:t>
              </a:r>
              <a:endParaRPr lang="zh-TW" altLang="en-US" sz="1600" dirty="0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6036774" y="2409256"/>
              <a:ext cx="727448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Batang" panose="02030600000101010101" pitchFamily="18" charset="-127"/>
                  <a:ea typeface="Batang" panose="02030600000101010101" pitchFamily="18" charset="-127"/>
                  <a:cs typeface="Arial Unicode MS" panose="020B0604020202020204" pitchFamily="34" charset="-120"/>
                </a:rPr>
                <a:t>1.96</a:t>
              </a:r>
              <a:endParaRPr lang="zh-TW" altLang="en-US" sz="1600" dirty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2627784" y="629980"/>
            <a:ext cx="4536504" cy="5463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3487354" y="5558338"/>
            <a:ext cx="962795" cy="352254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5384325" y="5558338"/>
            <a:ext cx="962795" cy="352254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3588358" y="5527380"/>
            <a:ext cx="853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 确   定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5477275" y="5527380"/>
            <a:ext cx="853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 取   </a:t>
            </a:r>
            <a:r>
              <a:rPr lang="zh-TW" altLang="en-US" sz="1600" dirty="0">
                <a:solidFill>
                  <a:srgbClr val="6600CC"/>
                </a:solidFill>
              </a:rPr>
              <a:t>消</a:t>
            </a:r>
          </a:p>
        </p:txBody>
      </p:sp>
      <p:cxnSp>
        <p:nvCxnSpPr>
          <p:cNvPr id="94" name="直線單箭頭接點 93"/>
          <p:cNvCxnSpPr/>
          <p:nvPr/>
        </p:nvCxnSpPr>
        <p:spPr>
          <a:xfrm flipV="1">
            <a:off x="2077584" y="3639828"/>
            <a:ext cx="1246615" cy="6636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7220180" y="2174212"/>
            <a:ext cx="17954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点击选择主图指标后，直接切换返回技术分析画面</a:t>
            </a:r>
            <a:endParaRPr lang="zh-TW" altLang="en-US" sz="1600" dirty="0"/>
          </a:p>
        </p:txBody>
      </p:sp>
      <p:cxnSp>
        <p:nvCxnSpPr>
          <p:cNvPr id="96" name="直線單箭頭接點 95"/>
          <p:cNvCxnSpPr/>
          <p:nvPr/>
        </p:nvCxnSpPr>
        <p:spPr>
          <a:xfrm flipH="1" flipV="1">
            <a:off x="6892388" y="3462407"/>
            <a:ext cx="993717" cy="13477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3270856" y="1531859"/>
            <a:ext cx="3478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</a:t>
            </a:r>
            <a:r>
              <a:rPr lang="zh-TW" altLang="en-US" sz="1600" dirty="0" smtClean="0"/>
              <a:t>勾选欲显示及列入循环切换的指标</a:t>
            </a:r>
            <a:r>
              <a:rPr lang="en-US" altLang="zh-TW" sz="1600" dirty="0" smtClean="0"/>
              <a:t>)</a:t>
            </a:r>
            <a:endParaRPr lang="zh-TW" altLang="en-US" sz="16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867919" y="4285839"/>
            <a:ext cx="14148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若有修改任一参数，则按确定键返回技术分析画面，否则按取消键退出</a:t>
            </a:r>
            <a:endParaRPr lang="zh-TW" altLang="en-US" sz="1600" dirty="0"/>
          </a:p>
        </p:txBody>
      </p:sp>
      <p:grpSp>
        <p:nvGrpSpPr>
          <p:cNvPr id="99" name="群組 98"/>
          <p:cNvGrpSpPr/>
          <p:nvPr/>
        </p:nvGrpSpPr>
        <p:grpSpPr>
          <a:xfrm>
            <a:off x="2964080" y="4916574"/>
            <a:ext cx="1169203" cy="376718"/>
            <a:chOff x="2815404" y="2755474"/>
            <a:chExt cx="1169203" cy="376718"/>
          </a:xfrm>
        </p:grpSpPr>
        <p:sp>
          <p:nvSpPr>
            <p:cNvPr id="100" name="文字方塊 99"/>
            <p:cNvSpPr txBox="1"/>
            <p:nvPr/>
          </p:nvSpPr>
          <p:spPr>
            <a:xfrm>
              <a:off x="3257159" y="2755474"/>
              <a:ext cx="72744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Batang" panose="02030600000101010101" pitchFamily="18" charset="-127"/>
                  <a:ea typeface="Batang" panose="02030600000101010101" pitchFamily="18" charset="-127"/>
                  <a:cs typeface="Arial Unicode MS" panose="020B0604020202020204" pitchFamily="34" charset="-120"/>
                </a:rPr>
                <a:t>EMA</a:t>
              </a:r>
              <a:endParaRPr lang="zh-TW" altLang="en-US" dirty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endParaRPr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2815404" y="2762860"/>
              <a:ext cx="45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7</a:t>
              </a:r>
              <a:r>
                <a:rPr lang="zh-TW" altLang="en-US" dirty="0" smtClean="0"/>
                <a:t>、</a:t>
              </a:r>
              <a:endParaRPr lang="zh-TW" altLang="en-US" dirty="0"/>
            </a:p>
          </p:txBody>
        </p:sp>
      </p:grpSp>
      <p:cxnSp>
        <p:nvCxnSpPr>
          <p:cNvPr id="104" name="直線單箭頭接點 103"/>
          <p:cNvCxnSpPr/>
          <p:nvPr/>
        </p:nvCxnSpPr>
        <p:spPr>
          <a:xfrm flipH="1">
            <a:off x="4207459" y="4843870"/>
            <a:ext cx="688577" cy="2647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/>
          <p:cNvSpPr txBox="1"/>
          <p:nvPr/>
        </p:nvSpPr>
        <p:spPr>
          <a:xfrm>
            <a:off x="4911334" y="4620787"/>
            <a:ext cx="1838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点击切换平均线</a:t>
            </a:r>
            <a:r>
              <a:rPr lang="en-US" altLang="zh-TW" sz="1600" dirty="0" smtClean="0"/>
              <a:t>EMA</a:t>
            </a:r>
            <a:r>
              <a:rPr lang="zh-TW" altLang="en-US" sz="1600" dirty="0" smtClean="0"/>
              <a:t>或</a:t>
            </a:r>
            <a:r>
              <a:rPr lang="en-US" altLang="zh-TW" sz="1600" dirty="0" smtClean="0"/>
              <a:t>SMA</a:t>
            </a:r>
            <a:r>
              <a:rPr lang="zh-TW" altLang="en-US" sz="1600" dirty="0" smtClean="0"/>
              <a:t>模式</a:t>
            </a:r>
            <a:endParaRPr lang="zh-TW" altLang="en-US" sz="1600" dirty="0"/>
          </a:p>
        </p:txBody>
      </p:sp>
      <p:sp>
        <p:nvSpPr>
          <p:cNvPr id="88" name="矩形 87"/>
          <p:cNvSpPr/>
          <p:nvPr/>
        </p:nvSpPr>
        <p:spPr>
          <a:xfrm>
            <a:off x="4956735" y="788865"/>
            <a:ext cx="255593" cy="249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9" name="群組 88"/>
          <p:cNvGrpSpPr/>
          <p:nvPr/>
        </p:nvGrpSpPr>
        <p:grpSpPr>
          <a:xfrm>
            <a:off x="2842610" y="773076"/>
            <a:ext cx="269002" cy="257883"/>
            <a:chOff x="4932040" y="1412776"/>
            <a:chExt cx="1080120" cy="936104"/>
          </a:xfrm>
        </p:grpSpPr>
        <p:sp>
          <p:nvSpPr>
            <p:cNvPr id="90" name="矩形 89"/>
            <p:cNvSpPr/>
            <p:nvPr/>
          </p:nvSpPr>
          <p:spPr>
            <a:xfrm>
              <a:off x="4932040" y="1412776"/>
              <a:ext cx="1080120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2" name="直線接點 101"/>
            <p:cNvCxnSpPr/>
            <p:nvPr/>
          </p:nvCxnSpPr>
          <p:spPr>
            <a:xfrm>
              <a:off x="5148064" y="1880828"/>
              <a:ext cx="216024" cy="2520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>
            <a:xfrm flipH="1">
              <a:off x="5364088" y="1664804"/>
              <a:ext cx="360040" cy="4680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群組 105"/>
          <p:cNvGrpSpPr/>
          <p:nvPr/>
        </p:nvGrpSpPr>
        <p:grpSpPr>
          <a:xfrm>
            <a:off x="4375266" y="1225646"/>
            <a:ext cx="269002" cy="257883"/>
            <a:chOff x="4932040" y="1412776"/>
            <a:chExt cx="1080120" cy="936104"/>
          </a:xfrm>
        </p:grpSpPr>
        <p:sp>
          <p:nvSpPr>
            <p:cNvPr id="107" name="矩形 106"/>
            <p:cNvSpPr/>
            <p:nvPr/>
          </p:nvSpPr>
          <p:spPr>
            <a:xfrm>
              <a:off x="4932040" y="1412776"/>
              <a:ext cx="1080120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8" name="直線接點 107"/>
            <p:cNvCxnSpPr/>
            <p:nvPr/>
          </p:nvCxnSpPr>
          <p:spPr>
            <a:xfrm>
              <a:off x="5148064" y="1880828"/>
              <a:ext cx="216024" cy="2520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>
            <a:xfrm flipH="1">
              <a:off x="5364088" y="1664804"/>
              <a:ext cx="360040" cy="4680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群組 109"/>
          <p:cNvGrpSpPr/>
          <p:nvPr/>
        </p:nvGrpSpPr>
        <p:grpSpPr>
          <a:xfrm>
            <a:off x="2842610" y="1213473"/>
            <a:ext cx="269002" cy="257883"/>
            <a:chOff x="4932040" y="1412776"/>
            <a:chExt cx="1080120" cy="936104"/>
          </a:xfrm>
        </p:grpSpPr>
        <p:sp>
          <p:nvSpPr>
            <p:cNvPr id="111" name="矩形 110"/>
            <p:cNvSpPr/>
            <p:nvPr/>
          </p:nvSpPr>
          <p:spPr>
            <a:xfrm>
              <a:off x="4932040" y="1412776"/>
              <a:ext cx="1080120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2" name="直線接點 111"/>
            <p:cNvCxnSpPr/>
            <p:nvPr/>
          </p:nvCxnSpPr>
          <p:spPr>
            <a:xfrm>
              <a:off x="5148064" y="1880828"/>
              <a:ext cx="216024" cy="2520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/>
            <p:cNvCxnSpPr/>
            <p:nvPr/>
          </p:nvCxnSpPr>
          <p:spPr>
            <a:xfrm flipH="1">
              <a:off x="5364088" y="1664804"/>
              <a:ext cx="360040" cy="4680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/>
          <p:cNvGrpSpPr/>
          <p:nvPr/>
        </p:nvGrpSpPr>
        <p:grpSpPr>
          <a:xfrm>
            <a:off x="3890319" y="787487"/>
            <a:ext cx="269002" cy="257883"/>
            <a:chOff x="4932040" y="1412776"/>
            <a:chExt cx="1080120" cy="936104"/>
          </a:xfrm>
        </p:grpSpPr>
        <p:sp>
          <p:nvSpPr>
            <p:cNvPr id="115" name="矩形 114"/>
            <p:cNvSpPr/>
            <p:nvPr/>
          </p:nvSpPr>
          <p:spPr>
            <a:xfrm>
              <a:off x="4932040" y="1412776"/>
              <a:ext cx="1080120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6" name="直線接點 115"/>
            <p:cNvCxnSpPr/>
            <p:nvPr/>
          </p:nvCxnSpPr>
          <p:spPr>
            <a:xfrm>
              <a:off x="5148064" y="1880828"/>
              <a:ext cx="216024" cy="2520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/>
            <p:cNvCxnSpPr/>
            <p:nvPr/>
          </p:nvCxnSpPr>
          <p:spPr>
            <a:xfrm flipH="1">
              <a:off x="5364088" y="1664804"/>
              <a:ext cx="360040" cy="4680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矩形 117"/>
          <p:cNvSpPr/>
          <p:nvPr/>
        </p:nvSpPr>
        <p:spPr>
          <a:xfrm>
            <a:off x="5429899" y="1214402"/>
            <a:ext cx="255593" cy="249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33185" y="375681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趋势转折线   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4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67544" y="368531"/>
            <a:ext cx="165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龙系指标选单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764008" y="709450"/>
            <a:ext cx="1382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邱氏天地线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cxnSp>
        <p:nvCxnSpPr>
          <p:cNvPr id="16" name="直線接點 15"/>
          <p:cNvCxnSpPr/>
          <p:nvPr/>
        </p:nvCxnSpPr>
        <p:spPr>
          <a:xfrm flipV="1">
            <a:off x="2864025" y="5681948"/>
            <a:ext cx="4100228" cy="65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2793199" y="2412151"/>
            <a:ext cx="4100228" cy="65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070580" y="2536357"/>
            <a:ext cx="1305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邱氏天地线</a:t>
            </a:r>
            <a:endParaRPr lang="zh-TW" altLang="en-US" sz="16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3069750" y="2978792"/>
            <a:ext cx="1023353" cy="34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决策曲线</a:t>
            </a:r>
            <a:endParaRPr lang="zh-TW" altLang="en-US" sz="16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3069750" y="4343800"/>
            <a:ext cx="1226134" cy="33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邱氏曲腰量</a:t>
            </a:r>
            <a:endParaRPr lang="zh-TW" altLang="en-US" sz="16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643696" y="3889440"/>
            <a:ext cx="72744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6</a:t>
            </a:r>
            <a:endParaRPr lang="zh-TW" altLang="en-US" sz="1600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555776" y="548680"/>
            <a:ext cx="4536504" cy="5976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3525258" y="5881675"/>
            <a:ext cx="962795" cy="352254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5422229" y="5881675"/>
            <a:ext cx="962795" cy="352254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3626262" y="5850717"/>
            <a:ext cx="853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 确   定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5515179" y="5850717"/>
            <a:ext cx="853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 取   </a:t>
            </a:r>
            <a:r>
              <a:rPr lang="zh-TW" altLang="en-US" sz="1600" dirty="0">
                <a:solidFill>
                  <a:srgbClr val="6600CC"/>
                </a:solidFill>
              </a:rPr>
              <a:t>消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4272422" y="682453"/>
            <a:ext cx="1382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邱氏曲腰量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3012020" y="664718"/>
            <a:ext cx="1111640" cy="347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邱氏量法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033295" y="1082734"/>
            <a:ext cx="1289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中期方向线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488053" y="1115410"/>
            <a:ext cx="1076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决策曲线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766658" y="1096029"/>
            <a:ext cx="84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四量图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643696" y="2512038"/>
            <a:ext cx="7274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1.96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4643696" y="2953801"/>
            <a:ext cx="7274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1.96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4643696" y="3396241"/>
            <a:ext cx="7274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1.96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4643696" y="4331101"/>
            <a:ext cx="72744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6</a:t>
            </a:r>
            <a:endParaRPr lang="zh-TW" altLang="en-US" sz="1600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3062001" y="3897098"/>
            <a:ext cx="1038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邱氏量</a:t>
            </a:r>
            <a:r>
              <a:rPr lang="zh-TW" altLang="en-US" sz="1600" dirty="0"/>
              <a:t>法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3012020" y="1475444"/>
            <a:ext cx="1076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悠游曲线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295057" y="1522380"/>
            <a:ext cx="1076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漫游座标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072795" y="3450397"/>
            <a:ext cx="1693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中期方向线</a:t>
            </a:r>
            <a:endParaRPr lang="zh-TW" altLang="en-US" sz="1600" dirty="0"/>
          </a:p>
        </p:txBody>
      </p:sp>
      <p:grpSp>
        <p:nvGrpSpPr>
          <p:cNvPr id="36" name="群組 35"/>
          <p:cNvGrpSpPr/>
          <p:nvPr/>
        </p:nvGrpSpPr>
        <p:grpSpPr>
          <a:xfrm>
            <a:off x="2729524" y="737863"/>
            <a:ext cx="269002" cy="257883"/>
            <a:chOff x="4932040" y="1412776"/>
            <a:chExt cx="1080120" cy="936104"/>
          </a:xfrm>
        </p:grpSpPr>
        <p:sp>
          <p:nvSpPr>
            <p:cNvPr id="37" name="矩形 36"/>
            <p:cNvSpPr/>
            <p:nvPr/>
          </p:nvSpPr>
          <p:spPr>
            <a:xfrm>
              <a:off x="4932040" y="1412776"/>
              <a:ext cx="1080120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8" name="直線接點 37"/>
            <p:cNvCxnSpPr/>
            <p:nvPr/>
          </p:nvCxnSpPr>
          <p:spPr>
            <a:xfrm>
              <a:off x="5148064" y="1880828"/>
              <a:ext cx="216024" cy="2520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 flipH="1">
              <a:off x="5364088" y="1664804"/>
              <a:ext cx="360040" cy="4680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矩形 39"/>
          <p:cNvSpPr/>
          <p:nvPr/>
        </p:nvSpPr>
        <p:spPr>
          <a:xfrm>
            <a:off x="3993567" y="739925"/>
            <a:ext cx="255593" cy="249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/>
          <p:cNvGrpSpPr/>
          <p:nvPr/>
        </p:nvGrpSpPr>
        <p:grpSpPr>
          <a:xfrm>
            <a:off x="2743018" y="1134368"/>
            <a:ext cx="269002" cy="257883"/>
            <a:chOff x="4932040" y="1412776"/>
            <a:chExt cx="1080120" cy="936104"/>
          </a:xfrm>
        </p:grpSpPr>
        <p:sp>
          <p:nvSpPr>
            <p:cNvPr id="44" name="矩形 43"/>
            <p:cNvSpPr/>
            <p:nvPr/>
          </p:nvSpPr>
          <p:spPr>
            <a:xfrm>
              <a:off x="4932040" y="1412776"/>
              <a:ext cx="1080120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6" name="直線接點 45"/>
            <p:cNvCxnSpPr/>
            <p:nvPr/>
          </p:nvCxnSpPr>
          <p:spPr>
            <a:xfrm>
              <a:off x="5148064" y="1880828"/>
              <a:ext cx="216024" cy="2520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flipH="1">
              <a:off x="5364088" y="1664804"/>
              <a:ext cx="360040" cy="4680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群組 77"/>
          <p:cNvGrpSpPr/>
          <p:nvPr/>
        </p:nvGrpSpPr>
        <p:grpSpPr>
          <a:xfrm>
            <a:off x="5480043" y="1163760"/>
            <a:ext cx="269002" cy="257883"/>
            <a:chOff x="4932040" y="1412776"/>
            <a:chExt cx="1080120" cy="936104"/>
          </a:xfrm>
        </p:grpSpPr>
        <p:sp>
          <p:nvSpPr>
            <p:cNvPr id="80" name="矩形 79"/>
            <p:cNvSpPr/>
            <p:nvPr/>
          </p:nvSpPr>
          <p:spPr>
            <a:xfrm>
              <a:off x="4932040" y="1412776"/>
              <a:ext cx="1080120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1" name="直線接點 80"/>
            <p:cNvCxnSpPr/>
            <p:nvPr/>
          </p:nvCxnSpPr>
          <p:spPr>
            <a:xfrm>
              <a:off x="5148064" y="1880828"/>
              <a:ext cx="216024" cy="2520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 flipH="1">
              <a:off x="5364088" y="1664804"/>
              <a:ext cx="360040" cy="4680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群組 83"/>
          <p:cNvGrpSpPr/>
          <p:nvPr/>
        </p:nvGrpSpPr>
        <p:grpSpPr>
          <a:xfrm>
            <a:off x="5473469" y="749785"/>
            <a:ext cx="269002" cy="257883"/>
            <a:chOff x="4932040" y="1412776"/>
            <a:chExt cx="1080120" cy="936104"/>
          </a:xfrm>
        </p:grpSpPr>
        <p:sp>
          <p:nvSpPr>
            <p:cNvPr id="85" name="矩形 84"/>
            <p:cNvSpPr/>
            <p:nvPr/>
          </p:nvSpPr>
          <p:spPr>
            <a:xfrm>
              <a:off x="4932040" y="1412776"/>
              <a:ext cx="1080120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6" name="直線接點 85"/>
            <p:cNvCxnSpPr/>
            <p:nvPr/>
          </p:nvCxnSpPr>
          <p:spPr>
            <a:xfrm>
              <a:off x="5148064" y="1880828"/>
              <a:ext cx="216024" cy="2520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H="1">
              <a:off x="5364088" y="1664804"/>
              <a:ext cx="360040" cy="4680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群組 89"/>
          <p:cNvGrpSpPr/>
          <p:nvPr/>
        </p:nvGrpSpPr>
        <p:grpSpPr>
          <a:xfrm>
            <a:off x="4241594" y="1163405"/>
            <a:ext cx="269002" cy="257883"/>
            <a:chOff x="4932040" y="1412776"/>
            <a:chExt cx="1080120" cy="936104"/>
          </a:xfrm>
        </p:grpSpPr>
        <p:sp>
          <p:nvSpPr>
            <p:cNvPr id="91" name="矩形 90"/>
            <p:cNvSpPr/>
            <p:nvPr/>
          </p:nvSpPr>
          <p:spPr>
            <a:xfrm>
              <a:off x="4932040" y="1412776"/>
              <a:ext cx="1080120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接點 91"/>
            <p:cNvCxnSpPr/>
            <p:nvPr/>
          </p:nvCxnSpPr>
          <p:spPr>
            <a:xfrm>
              <a:off x="5148064" y="1880828"/>
              <a:ext cx="216024" cy="2520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 flipH="1">
              <a:off x="5364088" y="1664804"/>
              <a:ext cx="360040" cy="4680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矩形 93"/>
          <p:cNvSpPr/>
          <p:nvPr/>
        </p:nvSpPr>
        <p:spPr>
          <a:xfrm>
            <a:off x="4053010" y="1562999"/>
            <a:ext cx="255593" cy="249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/>
        </p:nvSpPr>
        <p:spPr>
          <a:xfrm>
            <a:off x="2756427" y="1547859"/>
            <a:ext cx="255593" cy="249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3224198" y="2004435"/>
            <a:ext cx="3478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</a:t>
            </a:r>
            <a:r>
              <a:rPr lang="zh-TW" altLang="en-US" sz="1600" dirty="0" smtClean="0"/>
              <a:t>勾选欲显示及列入循环切换的指标</a:t>
            </a:r>
            <a:r>
              <a:rPr lang="en-US" altLang="zh-TW" sz="1600" dirty="0" smtClean="0"/>
              <a:t>)</a:t>
            </a:r>
            <a:endParaRPr lang="zh-TW" altLang="en-US" sz="16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535257" y="1124329"/>
            <a:ext cx="100811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长按技术指标任一框格，进入切换该框格指标，及针对该指标参数进行修改的画面</a:t>
            </a:r>
            <a:endParaRPr lang="zh-TW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126884" y="4864394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趋势量流          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11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67544" y="368531"/>
            <a:ext cx="165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传统指标选单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875318" y="243768"/>
            <a:ext cx="63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6600CC"/>
                </a:solidFill>
                <a:latin typeface="+mn-ea"/>
              </a:rPr>
              <a:t>KD</a:t>
            </a:r>
            <a:endParaRPr lang="zh-TW" altLang="en-US" dirty="0">
              <a:solidFill>
                <a:srgbClr val="6600CC"/>
              </a:solidFill>
              <a:latin typeface="+mn-ea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2865617" y="5915444"/>
            <a:ext cx="4100228" cy="65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2556832" y="2042964"/>
            <a:ext cx="4824536" cy="134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643393" y="2207959"/>
            <a:ext cx="603649" cy="345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+mn-ea"/>
              </a:rPr>
              <a:t>KD</a:t>
            </a:r>
            <a:endParaRPr lang="zh-TW" altLang="en-US" sz="1600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55776" y="188640"/>
            <a:ext cx="4824536" cy="633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3537625" y="6003286"/>
            <a:ext cx="2859766" cy="383212"/>
            <a:chOff x="3525258" y="5850717"/>
            <a:chExt cx="2859766" cy="383212"/>
          </a:xfrm>
        </p:grpSpPr>
        <p:sp>
          <p:nvSpPr>
            <p:cNvPr id="16" name="矩形 15"/>
            <p:cNvSpPr/>
            <p:nvPr/>
          </p:nvSpPr>
          <p:spPr>
            <a:xfrm>
              <a:off x="3525258" y="5881675"/>
              <a:ext cx="962795" cy="352254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422229" y="5881675"/>
              <a:ext cx="962795" cy="352254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626262" y="5850717"/>
              <a:ext cx="853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rgbClr val="6600CC"/>
                  </a:solidFill>
                </a:rPr>
                <a:t> 确   定</a:t>
              </a:r>
              <a:endParaRPr lang="zh-TW" altLang="en-US" sz="1600" dirty="0">
                <a:solidFill>
                  <a:srgbClr val="6600CC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515179" y="5850717"/>
              <a:ext cx="853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rgbClr val="6600CC"/>
                  </a:solidFill>
                </a:rPr>
                <a:t> 取   </a:t>
              </a:r>
              <a:r>
                <a:rPr lang="zh-TW" altLang="en-US" sz="1600" dirty="0">
                  <a:solidFill>
                    <a:srgbClr val="6600CC"/>
                  </a:solidFill>
                </a:rPr>
                <a:t>消</a:t>
              </a:r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3195484" y="2199232"/>
            <a:ext cx="441774" cy="3689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9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210960" y="2656796"/>
            <a:ext cx="661228" cy="370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1.96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188153" y="2642701"/>
            <a:ext cx="441774" cy="379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6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691430" y="2658182"/>
            <a:ext cx="45802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12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3619282" y="257075"/>
            <a:ext cx="63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6600CC"/>
                </a:solidFill>
                <a:latin typeface="+mn-ea"/>
              </a:rPr>
              <a:t>RSI</a:t>
            </a:r>
            <a:endParaRPr lang="zh-TW" altLang="en-US" dirty="0">
              <a:solidFill>
                <a:srgbClr val="6600CC"/>
              </a:solidFill>
              <a:latin typeface="+mn-ea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4363692" y="243768"/>
            <a:ext cx="8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6600CC"/>
                </a:solidFill>
                <a:latin typeface="+mn-ea"/>
              </a:rPr>
              <a:t>MACD</a:t>
            </a:r>
            <a:endParaRPr lang="zh-TW" altLang="en-US" dirty="0">
              <a:solidFill>
                <a:srgbClr val="6600CC"/>
              </a:solidFill>
              <a:latin typeface="+mn-ea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312103" y="255551"/>
            <a:ext cx="66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6600CC"/>
                </a:solidFill>
                <a:latin typeface="+mn-ea"/>
              </a:rPr>
              <a:t>DMI</a:t>
            </a:r>
            <a:endParaRPr lang="zh-TW" altLang="en-US" dirty="0">
              <a:solidFill>
                <a:srgbClr val="6600CC"/>
              </a:solidFill>
              <a:latin typeface="+mn-ea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5402132" y="255551"/>
            <a:ext cx="75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6600CC"/>
                </a:solidFill>
                <a:latin typeface="+mn-ea"/>
              </a:rPr>
              <a:t>W%R</a:t>
            </a:r>
            <a:endParaRPr lang="zh-TW" altLang="en-US" dirty="0">
              <a:solidFill>
                <a:srgbClr val="6600CC"/>
              </a:solidFill>
              <a:latin typeface="+mn-ea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2856978" y="667025"/>
            <a:ext cx="78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6600CC"/>
                </a:solidFill>
                <a:latin typeface="+mn-ea"/>
              </a:rPr>
              <a:t>AMO</a:t>
            </a:r>
            <a:endParaRPr lang="zh-TW" altLang="en-US" dirty="0">
              <a:solidFill>
                <a:srgbClr val="6600CC"/>
              </a:solidFill>
              <a:latin typeface="+mn-ea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4556158" y="676626"/>
            <a:ext cx="78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6600CC"/>
                </a:solidFill>
                <a:latin typeface="+mn-ea"/>
              </a:rPr>
              <a:t>MOM</a:t>
            </a:r>
            <a:endParaRPr lang="zh-TW" altLang="en-US" dirty="0">
              <a:solidFill>
                <a:srgbClr val="6600CC"/>
              </a:solidFill>
              <a:latin typeface="+mn-ea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574989" y="687197"/>
            <a:ext cx="78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6600CC"/>
                </a:solidFill>
                <a:latin typeface="+mn-ea"/>
              </a:rPr>
              <a:t>DPO</a:t>
            </a:r>
            <a:endParaRPr lang="zh-TW" altLang="en-US" dirty="0">
              <a:solidFill>
                <a:srgbClr val="6600CC"/>
              </a:solidFill>
              <a:latin typeface="+mn-ea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6405418" y="664137"/>
            <a:ext cx="78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6600CC"/>
                </a:solidFill>
                <a:latin typeface="+mn-ea"/>
              </a:rPr>
              <a:t>OBV</a:t>
            </a:r>
            <a:endParaRPr lang="zh-TW" altLang="en-US" dirty="0">
              <a:solidFill>
                <a:srgbClr val="6600CC"/>
              </a:solidFill>
              <a:latin typeface="+mn-ea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3654500" y="1129295"/>
            <a:ext cx="78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6600CC"/>
                </a:solidFill>
                <a:latin typeface="+mn-ea"/>
              </a:rPr>
              <a:t>BRAR</a:t>
            </a:r>
            <a:endParaRPr lang="zh-TW" altLang="en-US" dirty="0">
              <a:solidFill>
                <a:srgbClr val="6600CC"/>
              </a:solidFill>
              <a:latin typeface="+mn-ea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2879690" y="1127559"/>
            <a:ext cx="53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6600CC"/>
                </a:solidFill>
                <a:latin typeface="+mn-ea"/>
              </a:rPr>
              <a:t>VR</a:t>
            </a:r>
            <a:endParaRPr lang="zh-TW" altLang="en-US" dirty="0">
              <a:solidFill>
                <a:srgbClr val="6600CC"/>
              </a:solidFill>
              <a:latin typeface="+mn-ea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6628248" y="1131844"/>
            <a:ext cx="78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6600CC"/>
                </a:solidFill>
                <a:latin typeface="+mn-ea"/>
              </a:rPr>
              <a:t>UOS</a:t>
            </a:r>
            <a:endParaRPr lang="zh-TW" altLang="en-US" dirty="0">
              <a:solidFill>
                <a:srgbClr val="6600CC"/>
              </a:solidFill>
              <a:latin typeface="+mn-ea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2645445" y="2673717"/>
            <a:ext cx="603649" cy="345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+mn-ea"/>
              </a:rPr>
              <a:t>RSI</a:t>
            </a:r>
            <a:endParaRPr lang="zh-TW" altLang="en-US" sz="1600" dirty="0">
              <a:latin typeface="+mn-ea"/>
            </a:endParaRPr>
          </a:p>
        </p:txBody>
      </p:sp>
      <p:cxnSp>
        <p:nvCxnSpPr>
          <p:cNvPr id="87" name="直線接點 86"/>
          <p:cNvCxnSpPr/>
          <p:nvPr/>
        </p:nvCxnSpPr>
        <p:spPr>
          <a:xfrm>
            <a:off x="5017146" y="2042964"/>
            <a:ext cx="0" cy="38590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5041114" y="2183358"/>
            <a:ext cx="79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+mn-ea"/>
              </a:rPr>
              <a:t>MACD</a:t>
            </a:r>
            <a:endParaRPr lang="zh-TW" altLang="en-US" sz="1600" dirty="0">
              <a:latin typeface="+mn-ea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5764997" y="2660617"/>
            <a:ext cx="661228" cy="370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1.96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765557" y="2196414"/>
            <a:ext cx="45802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12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6298706" y="2196414"/>
            <a:ext cx="45802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26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6822647" y="2196414"/>
            <a:ext cx="441774" cy="379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9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3706235" y="3102721"/>
            <a:ext cx="661228" cy="370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1.96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188153" y="3102721"/>
            <a:ext cx="441774" cy="379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7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2631158" y="3120171"/>
            <a:ext cx="603649" cy="345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+mn-ea"/>
              </a:rPr>
              <a:t>DMI</a:t>
            </a:r>
            <a:endParaRPr lang="zh-TW" altLang="en-US" sz="1600" dirty="0">
              <a:latin typeface="+mn-ea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5041114" y="3113107"/>
            <a:ext cx="79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+mn-ea"/>
              </a:rPr>
              <a:t>W%R</a:t>
            </a:r>
            <a:endParaRPr lang="zh-TW" altLang="en-US" sz="1600" dirty="0">
              <a:latin typeface="+mn-ea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5765557" y="3126163"/>
            <a:ext cx="45802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10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3711516" y="2194476"/>
            <a:ext cx="661228" cy="370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1.96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5054277" y="3590323"/>
            <a:ext cx="693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+mn-ea"/>
              </a:rPr>
              <a:t>MOM</a:t>
            </a:r>
            <a:endParaRPr lang="zh-TW" altLang="en-US" sz="1600" dirty="0">
              <a:latin typeface="+mn-ea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6279848" y="3576353"/>
            <a:ext cx="661228" cy="370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1.96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5765557" y="3588588"/>
            <a:ext cx="45802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12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5070735" y="4047568"/>
            <a:ext cx="693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+mn-ea"/>
              </a:rPr>
              <a:t>DPO</a:t>
            </a:r>
            <a:endParaRPr lang="zh-TW" altLang="en-US" sz="1600" dirty="0">
              <a:latin typeface="+mn-ea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6296306" y="4033598"/>
            <a:ext cx="661228" cy="370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1.96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5782015" y="4045833"/>
            <a:ext cx="45802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20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3706235" y="3560405"/>
            <a:ext cx="661228" cy="370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1.96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2631158" y="3577855"/>
            <a:ext cx="603649" cy="345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+mn-ea"/>
              </a:rPr>
              <a:t>OBV</a:t>
            </a:r>
            <a:endParaRPr lang="zh-TW" altLang="en-US" sz="1600" dirty="0">
              <a:latin typeface="+mn-ea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3188732" y="3557213"/>
            <a:ext cx="45802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20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2615640" y="4010872"/>
            <a:ext cx="639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+mn-ea"/>
              </a:rPr>
              <a:t>UOS</a:t>
            </a:r>
            <a:endParaRPr lang="zh-TW" altLang="en-US" sz="1600" dirty="0">
              <a:latin typeface="+mn-ea"/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187256" y="4472233"/>
            <a:ext cx="661228" cy="370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1.96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3187816" y="4008030"/>
            <a:ext cx="45802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7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3720965" y="4008030"/>
            <a:ext cx="45802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14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4253462" y="4008030"/>
            <a:ext cx="45802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28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2651563" y="4959853"/>
            <a:ext cx="50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+mn-ea"/>
              </a:rPr>
              <a:t>VR</a:t>
            </a:r>
            <a:endParaRPr lang="zh-TW" altLang="en-US" sz="1600" dirty="0">
              <a:latin typeface="+mn-ea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3188391" y="4925339"/>
            <a:ext cx="45802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24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2678233" y="5426824"/>
            <a:ext cx="79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+mn-ea"/>
              </a:rPr>
              <a:t>BRAR</a:t>
            </a:r>
            <a:endParaRPr lang="zh-TW" altLang="en-US" sz="1600" dirty="0">
              <a:latin typeface="+mn-ea"/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3366188" y="5395655"/>
            <a:ext cx="45802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24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5067524" y="4565849"/>
            <a:ext cx="50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+mn-ea"/>
              </a:rPr>
              <a:t>CCI</a:t>
            </a:r>
            <a:endParaRPr lang="zh-TW" altLang="en-US" sz="1600" dirty="0">
              <a:latin typeface="+mn-ea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5765557" y="4498886"/>
            <a:ext cx="45802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14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750366" y="663616"/>
            <a:ext cx="78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6600CC"/>
                </a:solidFill>
                <a:latin typeface="+mn-ea"/>
              </a:rPr>
              <a:t>CCI</a:t>
            </a:r>
            <a:endParaRPr lang="zh-TW" altLang="en-US" dirty="0">
              <a:solidFill>
                <a:srgbClr val="6600CC"/>
              </a:solidFill>
              <a:latin typeface="+mn-ea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657424" y="1142562"/>
            <a:ext cx="8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6600CC"/>
                </a:solidFill>
                <a:latin typeface="+mn-ea"/>
              </a:rPr>
              <a:t>WVAD</a:t>
            </a:r>
            <a:endParaRPr lang="zh-TW" altLang="en-US" dirty="0">
              <a:solidFill>
                <a:srgbClr val="6600CC"/>
              </a:solidFill>
              <a:latin typeface="+mn-ea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824626" y="1128297"/>
            <a:ext cx="60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6600CC"/>
                </a:solidFill>
                <a:latin typeface="+mn-ea"/>
              </a:rPr>
              <a:t>MFI</a:t>
            </a:r>
            <a:endParaRPr lang="zh-TW" altLang="en-US" dirty="0">
              <a:solidFill>
                <a:srgbClr val="6600CC"/>
              </a:solidFill>
              <a:latin typeface="+mn-ea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5055092" y="5002129"/>
            <a:ext cx="79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+mn-ea"/>
              </a:rPr>
              <a:t>WVAD</a:t>
            </a:r>
            <a:endParaRPr lang="zh-TW" altLang="en-US" sz="1600" dirty="0">
              <a:latin typeface="+mn-ea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5765557" y="5002309"/>
            <a:ext cx="45802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24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6296306" y="4500908"/>
            <a:ext cx="661228" cy="370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1.96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6296306" y="4974876"/>
            <a:ext cx="661228" cy="370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1.96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5069849" y="5445327"/>
            <a:ext cx="530958" cy="34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+mn-ea"/>
              </a:rPr>
              <a:t>MFI</a:t>
            </a:r>
            <a:endParaRPr lang="zh-TW" altLang="en-US" sz="1600" dirty="0">
              <a:latin typeface="+mn-ea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5765557" y="5458199"/>
            <a:ext cx="45802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14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6296306" y="5461355"/>
            <a:ext cx="661228" cy="370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1.96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grpSp>
        <p:nvGrpSpPr>
          <p:cNvPr id="111" name="群組 110"/>
          <p:cNvGrpSpPr/>
          <p:nvPr/>
        </p:nvGrpSpPr>
        <p:grpSpPr>
          <a:xfrm>
            <a:off x="2634857" y="299493"/>
            <a:ext cx="269002" cy="257883"/>
            <a:chOff x="4932040" y="1412776"/>
            <a:chExt cx="1080120" cy="936104"/>
          </a:xfrm>
        </p:grpSpPr>
        <p:sp>
          <p:nvSpPr>
            <p:cNvPr id="114" name="矩形 113"/>
            <p:cNvSpPr/>
            <p:nvPr/>
          </p:nvSpPr>
          <p:spPr>
            <a:xfrm>
              <a:off x="4932040" y="1412776"/>
              <a:ext cx="1080120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0" name="直線接點 119"/>
            <p:cNvCxnSpPr/>
            <p:nvPr/>
          </p:nvCxnSpPr>
          <p:spPr>
            <a:xfrm>
              <a:off x="5148064" y="1880828"/>
              <a:ext cx="216024" cy="2520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/>
            <p:nvPr/>
          </p:nvCxnSpPr>
          <p:spPr>
            <a:xfrm flipH="1">
              <a:off x="5364088" y="1664804"/>
              <a:ext cx="360040" cy="4680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矩形 134"/>
          <p:cNvSpPr/>
          <p:nvPr/>
        </p:nvSpPr>
        <p:spPr>
          <a:xfrm>
            <a:off x="5159816" y="317186"/>
            <a:ext cx="255593" cy="249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6" name="群組 135"/>
          <p:cNvGrpSpPr/>
          <p:nvPr/>
        </p:nvGrpSpPr>
        <p:grpSpPr>
          <a:xfrm>
            <a:off x="3377180" y="299493"/>
            <a:ext cx="269002" cy="257883"/>
            <a:chOff x="4932040" y="1412776"/>
            <a:chExt cx="1080120" cy="936104"/>
          </a:xfrm>
        </p:grpSpPr>
        <p:sp>
          <p:nvSpPr>
            <p:cNvPr id="137" name="矩形 136"/>
            <p:cNvSpPr/>
            <p:nvPr/>
          </p:nvSpPr>
          <p:spPr>
            <a:xfrm>
              <a:off x="4932040" y="1412776"/>
              <a:ext cx="1080120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8" name="直線接點 137"/>
            <p:cNvCxnSpPr/>
            <p:nvPr/>
          </p:nvCxnSpPr>
          <p:spPr>
            <a:xfrm>
              <a:off x="5148064" y="1880828"/>
              <a:ext cx="216024" cy="2520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flipH="1">
              <a:off x="5364088" y="1664804"/>
              <a:ext cx="360040" cy="4680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群組 139"/>
          <p:cNvGrpSpPr/>
          <p:nvPr/>
        </p:nvGrpSpPr>
        <p:grpSpPr>
          <a:xfrm>
            <a:off x="4130244" y="299493"/>
            <a:ext cx="269002" cy="257883"/>
            <a:chOff x="4932040" y="1412776"/>
            <a:chExt cx="1080120" cy="936104"/>
          </a:xfrm>
        </p:grpSpPr>
        <p:sp>
          <p:nvSpPr>
            <p:cNvPr id="141" name="矩形 140"/>
            <p:cNvSpPr/>
            <p:nvPr/>
          </p:nvSpPr>
          <p:spPr>
            <a:xfrm>
              <a:off x="4932040" y="1412776"/>
              <a:ext cx="1080120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2" name="直線接點 141"/>
            <p:cNvCxnSpPr/>
            <p:nvPr/>
          </p:nvCxnSpPr>
          <p:spPr>
            <a:xfrm>
              <a:off x="5148064" y="1880828"/>
              <a:ext cx="216024" cy="2520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/>
            <p:nvPr/>
          </p:nvCxnSpPr>
          <p:spPr>
            <a:xfrm flipH="1">
              <a:off x="5364088" y="1664804"/>
              <a:ext cx="360040" cy="4680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矩形 143"/>
          <p:cNvSpPr/>
          <p:nvPr/>
        </p:nvSpPr>
        <p:spPr>
          <a:xfrm>
            <a:off x="6059349" y="317186"/>
            <a:ext cx="255593" cy="249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5" name="群組 144"/>
          <p:cNvGrpSpPr/>
          <p:nvPr/>
        </p:nvGrpSpPr>
        <p:grpSpPr>
          <a:xfrm>
            <a:off x="2634857" y="725995"/>
            <a:ext cx="269002" cy="257883"/>
            <a:chOff x="4932040" y="1412776"/>
            <a:chExt cx="1080120" cy="936104"/>
          </a:xfrm>
        </p:grpSpPr>
        <p:sp>
          <p:nvSpPr>
            <p:cNvPr id="146" name="矩形 145"/>
            <p:cNvSpPr/>
            <p:nvPr/>
          </p:nvSpPr>
          <p:spPr>
            <a:xfrm>
              <a:off x="4932040" y="1412776"/>
              <a:ext cx="1080120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7" name="直線接點 146"/>
            <p:cNvCxnSpPr/>
            <p:nvPr/>
          </p:nvCxnSpPr>
          <p:spPr>
            <a:xfrm>
              <a:off x="5148064" y="1880828"/>
              <a:ext cx="216024" cy="2520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/>
            <p:nvPr/>
          </p:nvCxnSpPr>
          <p:spPr>
            <a:xfrm flipH="1">
              <a:off x="5364088" y="1664804"/>
              <a:ext cx="360040" cy="4680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群組 148"/>
          <p:cNvGrpSpPr/>
          <p:nvPr/>
        </p:nvGrpSpPr>
        <p:grpSpPr>
          <a:xfrm>
            <a:off x="3486182" y="727391"/>
            <a:ext cx="269002" cy="257883"/>
            <a:chOff x="4932040" y="1412776"/>
            <a:chExt cx="1080120" cy="936104"/>
          </a:xfrm>
        </p:grpSpPr>
        <p:sp>
          <p:nvSpPr>
            <p:cNvPr id="150" name="矩形 149"/>
            <p:cNvSpPr/>
            <p:nvPr/>
          </p:nvSpPr>
          <p:spPr>
            <a:xfrm>
              <a:off x="4932040" y="1412776"/>
              <a:ext cx="1080120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1" name="直線接點 150"/>
            <p:cNvCxnSpPr/>
            <p:nvPr/>
          </p:nvCxnSpPr>
          <p:spPr>
            <a:xfrm>
              <a:off x="5148064" y="1880828"/>
              <a:ext cx="216024" cy="2520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 flipH="1">
              <a:off x="5364088" y="1664804"/>
              <a:ext cx="360040" cy="4680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矩形 152"/>
          <p:cNvSpPr/>
          <p:nvPr/>
        </p:nvSpPr>
        <p:spPr>
          <a:xfrm>
            <a:off x="4315970" y="729283"/>
            <a:ext cx="255593" cy="249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4" name="群組 153"/>
          <p:cNvGrpSpPr/>
          <p:nvPr/>
        </p:nvGrpSpPr>
        <p:grpSpPr>
          <a:xfrm>
            <a:off x="5285916" y="712796"/>
            <a:ext cx="269002" cy="257883"/>
            <a:chOff x="4932040" y="1412776"/>
            <a:chExt cx="1080120" cy="936104"/>
          </a:xfrm>
        </p:grpSpPr>
        <p:sp>
          <p:nvSpPr>
            <p:cNvPr id="155" name="矩形 154"/>
            <p:cNvSpPr/>
            <p:nvPr/>
          </p:nvSpPr>
          <p:spPr>
            <a:xfrm>
              <a:off x="4932040" y="1412776"/>
              <a:ext cx="1080120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6" name="直線接點 155"/>
            <p:cNvCxnSpPr/>
            <p:nvPr/>
          </p:nvCxnSpPr>
          <p:spPr>
            <a:xfrm>
              <a:off x="5148064" y="1880828"/>
              <a:ext cx="216024" cy="2520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/>
            <p:nvPr/>
          </p:nvCxnSpPr>
          <p:spPr>
            <a:xfrm flipH="1">
              <a:off x="5364088" y="1664804"/>
              <a:ext cx="360040" cy="4680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群組 157"/>
          <p:cNvGrpSpPr/>
          <p:nvPr/>
        </p:nvGrpSpPr>
        <p:grpSpPr>
          <a:xfrm>
            <a:off x="6157223" y="728133"/>
            <a:ext cx="269002" cy="257883"/>
            <a:chOff x="4932040" y="1412776"/>
            <a:chExt cx="1080120" cy="936104"/>
          </a:xfrm>
        </p:grpSpPr>
        <p:sp>
          <p:nvSpPr>
            <p:cNvPr id="159" name="矩形 158"/>
            <p:cNvSpPr/>
            <p:nvPr/>
          </p:nvSpPr>
          <p:spPr>
            <a:xfrm>
              <a:off x="4932040" y="1412776"/>
              <a:ext cx="1080120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0" name="直線接點 159"/>
            <p:cNvCxnSpPr/>
            <p:nvPr/>
          </p:nvCxnSpPr>
          <p:spPr>
            <a:xfrm>
              <a:off x="5148064" y="1880828"/>
              <a:ext cx="216024" cy="2520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 flipH="1">
              <a:off x="5364088" y="1664804"/>
              <a:ext cx="360040" cy="4680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矩形 161"/>
          <p:cNvSpPr/>
          <p:nvPr/>
        </p:nvSpPr>
        <p:spPr>
          <a:xfrm>
            <a:off x="2641561" y="1201443"/>
            <a:ext cx="255593" cy="249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3" name="群組 162"/>
          <p:cNvGrpSpPr/>
          <p:nvPr/>
        </p:nvGrpSpPr>
        <p:grpSpPr>
          <a:xfrm>
            <a:off x="3395113" y="1199756"/>
            <a:ext cx="269002" cy="257883"/>
            <a:chOff x="4932040" y="1412776"/>
            <a:chExt cx="1080120" cy="936104"/>
          </a:xfrm>
        </p:grpSpPr>
        <p:sp>
          <p:nvSpPr>
            <p:cNvPr id="164" name="矩形 163"/>
            <p:cNvSpPr/>
            <p:nvPr/>
          </p:nvSpPr>
          <p:spPr>
            <a:xfrm>
              <a:off x="4932040" y="1412776"/>
              <a:ext cx="1080120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5" name="直線接點 164"/>
            <p:cNvCxnSpPr/>
            <p:nvPr/>
          </p:nvCxnSpPr>
          <p:spPr>
            <a:xfrm>
              <a:off x="5148064" y="1880828"/>
              <a:ext cx="216024" cy="2520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>
            <a:xfrm flipH="1">
              <a:off x="5364088" y="1664804"/>
              <a:ext cx="360040" cy="4680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群組 166"/>
          <p:cNvGrpSpPr/>
          <p:nvPr/>
        </p:nvGrpSpPr>
        <p:grpSpPr>
          <a:xfrm>
            <a:off x="4395252" y="1186433"/>
            <a:ext cx="269002" cy="257883"/>
            <a:chOff x="4932040" y="1412776"/>
            <a:chExt cx="1080120" cy="936104"/>
          </a:xfrm>
        </p:grpSpPr>
        <p:sp>
          <p:nvSpPr>
            <p:cNvPr id="168" name="矩形 167"/>
            <p:cNvSpPr/>
            <p:nvPr/>
          </p:nvSpPr>
          <p:spPr>
            <a:xfrm>
              <a:off x="4932040" y="1412776"/>
              <a:ext cx="1080120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9" name="直線接點 168"/>
            <p:cNvCxnSpPr/>
            <p:nvPr/>
          </p:nvCxnSpPr>
          <p:spPr>
            <a:xfrm>
              <a:off x="5148064" y="1880828"/>
              <a:ext cx="216024" cy="2520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>
            <a:xfrm flipH="1">
              <a:off x="5364088" y="1664804"/>
              <a:ext cx="360040" cy="4680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群組 170"/>
          <p:cNvGrpSpPr/>
          <p:nvPr/>
        </p:nvGrpSpPr>
        <p:grpSpPr>
          <a:xfrm>
            <a:off x="5508335" y="1202797"/>
            <a:ext cx="269002" cy="257883"/>
            <a:chOff x="4932040" y="1412776"/>
            <a:chExt cx="1080120" cy="936104"/>
          </a:xfrm>
        </p:grpSpPr>
        <p:sp>
          <p:nvSpPr>
            <p:cNvPr id="172" name="矩形 171"/>
            <p:cNvSpPr/>
            <p:nvPr/>
          </p:nvSpPr>
          <p:spPr>
            <a:xfrm>
              <a:off x="4932040" y="1412776"/>
              <a:ext cx="1080120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3" name="直線接點 172"/>
            <p:cNvCxnSpPr/>
            <p:nvPr/>
          </p:nvCxnSpPr>
          <p:spPr>
            <a:xfrm>
              <a:off x="5148064" y="1880828"/>
              <a:ext cx="216024" cy="2520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 flipH="1">
              <a:off x="5364088" y="1664804"/>
              <a:ext cx="360040" cy="4680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文字方塊 174"/>
          <p:cNvSpPr txBox="1"/>
          <p:nvPr/>
        </p:nvSpPr>
        <p:spPr>
          <a:xfrm>
            <a:off x="3315017" y="1638632"/>
            <a:ext cx="3478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</a:t>
            </a:r>
            <a:r>
              <a:rPr lang="zh-TW" altLang="en-US" sz="1600" dirty="0" smtClean="0"/>
              <a:t>勾选欲显示及列入循环切换的指标</a:t>
            </a:r>
            <a:r>
              <a:rPr lang="en-US" altLang="zh-TW" sz="1600" dirty="0" smtClean="0"/>
              <a:t>)</a:t>
            </a:r>
            <a:endParaRPr lang="zh-TW" altLang="en-US" sz="1600" dirty="0"/>
          </a:p>
        </p:txBody>
      </p:sp>
      <p:sp>
        <p:nvSpPr>
          <p:cNvPr id="176" name="矩形 175"/>
          <p:cNvSpPr/>
          <p:nvPr/>
        </p:nvSpPr>
        <p:spPr>
          <a:xfrm>
            <a:off x="6360739" y="1201443"/>
            <a:ext cx="255593" cy="249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文字方塊 176"/>
          <p:cNvSpPr txBox="1"/>
          <p:nvPr/>
        </p:nvSpPr>
        <p:spPr>
          <a:xfrm>
            <a:off x="551072" y="1602669"/>
            <a:ext cx="100811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长按技术指标任一框格，进入切换该框格指标，及针对该指标参数进行修改的画面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70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/>
          <p:cNvGrpSpPr/>
          <p:nvPr/>
        </p:nvGrpSpPr>
        <p:grpSpPr>
          <a:xfrm>
            <a:off x="179512" y="116632"/>
            <a:ext cx="778787" cy="691686"/>
            <a:chOff x="1420302" y="5758610"/>
            <a:chExt cx="778787" cy="691686"/>
          </a:xfrm>
        </p:grpSpPr>
        <p:sp>
          <p:nvSpPr>
            <p:cNvPr id="47" name="矩形 46"/>
            <p:cNvSpPr/>
            <p:nvPr/>
          </p:nvSpPr>
          <p:spPr>
            <a:xfrm>
              <a:off x="1420302" y="5758610"/>
              <a:ext cx="778787" cy="69168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1489032" y="5984328"/>
              <a:ext cx="629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6600CC"/>
                  </a:solidFill>
                </a:rPr>
                <a:t>实 时</a:t>
              </a:r>
              <a:endParaRPr lang="zh-TW" altLang="en-US" sz="1400" b="1" dirty="0">
                <a:solidFill>
                  <a:srgbClr val="6600CC"/>
                </a:solidFill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2411760" y="116632"/>
            <a:ext cx="4176874" cy="6461728"/>
          </a:xfrm>
          <a:prstGeom prst="rect">
            <a:avLst/>
          </a:prstGeom>
          <a:noFill/>
          <a:ln w="57150">
            <a:solidFill>
              <a:srgbClr val="E9C61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2699431" y="3963048"/>
            <a:ext cx="5764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solidFill>
                  <a:schemeClr val="bg1"/>
                </a:solidFill>
              </a:rPr>
              <a:t>103.6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793499" y="4925737"/>
            <a:ext cx="482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solidFill>
                  <a:schemeClr val="bg1"/>
                </a:solidFill>
              </a:rPr>
              <a:t>58.9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488381" y="5816879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/>
          <p:nvPr/>
        </p:nvCxnSpPr>
        <p:spPr>
          <a:xfrm>
            <a:off x="2454031" y="5747086"/>
            <a:ext cx="4104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299550" y="5816879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4110971" y="5816879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4223984" y="6030500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6600CC"/>
                </a:solidFill>
              </a:rPr>
              <a:t>技</a:t>
            </a:r>
            <a:r>
              <a:rPr lang="zh-TW" altLang="en-US" sz="1400" b="1" dirty="0" smtClean="0">
                <a:solidFill>
                  <a:srgbClr val="6600CC"/>
                </a:solidFill>
              </a:rPr>
              <a:t> 术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606438" y="6030498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6600CC"/>
                </a:solidFill>
              </a:rPr>
              <a:t>报 价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383491" y="6030499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6600CC"/>
                </a:solidFill>
              </a:rPr>
              <a:t>实 时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4912233" y="5812046"/>
            <a:ext cx="778787" cy="691686"/>
            <a:chOff x="2505529" y="5924388"/>
            <a:chExt cx="778787" cy="691686"/>
          </a:xfrm>
        </p:grpSpPr>
        <p:sp>
          <p:nvSpPr>
            <p:cNvPr id="80" name="矩形 79"/>
            <p:cNvSpPr/>
            <p:nvPr/>
          </p:nvSpPr>
          <p:spPr>
            <a:xfrm>
              <a:off x="2505529" y="5924388"/>
              <a:ext cx="778787" cy="69168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1" name="圖片 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360" y="6064184"/>
              <a:ext cx="164254" cy="412094"/>
            </a:xfrm>
            <a:prstGeom prst="rect">
              <a:avLst/>
            </a:prstGeom>
          </p:spPr>
        </p:pic>
      </p:grpSp>
      <p:pic>
        <p:nvPicPr>
          <p:cNvPr id="89" name="圖片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564748"/>
            <a:ext cx="4073873" cy="5172670"/>
          </a:xfrm>
          <a:prstGeom prst="rect">
            <a:avLst/>
          </a:prstGeom>
        </p:spPr>
      </p:pic>
      <p:cxnSp>
        <p:nvCxnSpPr>
          <p:cNvPr id="87" name="直線單箭頭接點 86"/>
          <p:cNvCxnSpPr/>
          <p:nvPr/>
        </p:nvCxnSpPr>
        <p:spPr>
          <a:xfrm>
            <a:off x="1710450" y="4987154"/>
            <a:ext cx="1877796" cy="10253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877977" y="4630555"/>
            <a:ext cx="1323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实时走势图</a:t>
            </a:r>
            <a:endParaRPr lang="zh-TW" altLang="en-US" sz="1600" dirty="0"/>
          </a:p>
        </p:txBody>
      </p:sp>
      <p:cxnSp>
        <p:nvCxnSpPr>
          <p:cNvPr id="95" name="直線單箭頭接點 94"/>
          <p:cNvCxnSpPr/>
          <p:nvPr/>
        </p:nvCxnSpPr>
        <p:spPr>
          <a:xfrm flipH="1" flipV="1">
            <a:off x="4466798" y="2378278"/>
            <a:ext cx="2697490" cy="14669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7247237" y="3675961"/>
            <a:ext cx="132398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长按分时走势图，</a:t>
            </a:r>
            <a:r>
              <a:rPr lang="zh-TW" altLang="en-US" sz="1600" dirty="0"/>
              <a:t>进入分时走</a:t>
            </a:r>
            <a:r>
              <a:rPr lang="zh-TW" altLang="en-US" sz="1600" dirty="0" smtClean="0"/>
              <a:t>势及分时明细及分价分量表选单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(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*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454031" y="181441"/>
            <a:ext cx="4101449" cy="361115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文字方塊 90"/>
          <p:cNvSpPr txBox="1"/>
          <p:nvPr/>
        </p:nvSpPr>
        <p:spPr>
          <a:xfrm>
            <a:off x="2561415" y="225280"/>
            <a:ext cx="102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6600CC"/>
                </a:solidFill>
              </a:rPr>
              <a:t>浦发银行 </a:t>
            </a:r>
            <a:endParaRPr lang="zh-TW" altLang="en-US" sz="1400" dirty="0">
              <a:solidFill>
                <a:srgbClr val="6600CC"/>
              </a:solidFill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6158176" y="251367"/>
            <a:ext cx="338016" cy="255914"/>
            <a:chOff x="6158176" y="251367"/>
            <a:chExt cx="338016" cy="255914"/>
          </a:xfrm>
        </p:grpSpPr>
        <p:sp>
          <p:nvSpPr>
            <p:cNvPr id="104" name="矩形 103"/>
            <p:cNvSpPr/>
            <p:nvPr/>
          </p:nvSpPr>
          <p:spPr>
            <a:xfrm>
              <a:off x="6158176" y="251367"/>
              <a:ext cx="338016" cy="255914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/>
            <p:cNvCxnSpPr/>
            <p:nvPr/>
          </p:nvCxnSpPr>
          <p:spPr>
            <a:xfrm>
              <a:off x="6254985" y="379324"/>
              <a:ext cx="144398" cy="0"/>
            </a:xfrm>
            <a:prstGeom prst="line">
              <a:avLst/>
            </a:prstGeom>
            <a:ln w="19050">
              <a:solidFill>
                <a:srgbClr val="8365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>
            <a:xfrm>
              <a:off x="6327184" y="291941"/>
              <a:ext cx="0" cy="174766"/>
            </a:xfrm>
            <a:prstGeom prst="line">
              <a:avLst/>
            </a:prstGeom>
            <a:ln w="19050">
              <a:solidFill>
                <a:srgbClr val="8365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群組 5"/>
          <p:cNvGrpSpPr/>
          <p:nvPr/>
        </p:nvGrpSpPr>
        <p:grpSpPr>
          <a:xfrm>
            <a:off x="3425949" y="209623"/>
            <a:ext cx="2612288" cy="342806"/>
            <a:chOff x="3425949" y="209623"/>
            <a:chExt cx="2612288" cy="342806"/>
          </a:xfrm>
        </p:grpSpPr>
        <p:cxnSp>
          <p:nvCxnSpPr>
            <p:cNvPr id="36" name="直線接點 35"/>
            <p:cNvCxnSpPr/>
            <p:nvPr/>
          </p:nvCxnSpPr>
          <p:spPr>
            <a:xfrm>
              <a:off x="3432225" y="209623"/>
              <a:ext cx="2577440" cy="2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>
              <a:off x="3449030" y="552224"/>
              <a:ext cx="2577440" cy="205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5548685" y="243462"/>
              <a:ext cx="489552" cy="281894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449030" y="243461"/>
              <a:ext cx="2007034" cy="29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3425949" y="261192"/>
              <a:ext cx="1427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输入代码或股名</a:t>
              </a:r>
              <a:endPara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41" name="群組 40"/>
            <p:cNvGrpSpPr/>
            <p:nvPr/>
          </p:nvGrpSpPr>
          <p:grpSpPr>
            <a:xfrm>
              <a:off x="5718615" y="274100"/>
              <a:ext cx="227035" cy="202096"/>
              <a:chOff x="7596336" y="805567"/>
              <a:chExt cx="360040" cy="289578"/>
            </a:xfrm>
          </p:grpSpPr>
          <p:sp>
            <p:nvSpPr>
              <p:cNvPr id="42" name="流程圖: 接點 41"/>
              <p:cNvSpPr/>
              <p:nvPr/>
            </p:nvSpPr>
            <p:spPr>
              <a:xfrm>
                <a:off x="7596336" y="805567"/>
                <a:ext cx="216024" cy="247169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3" name="直線接點 42"/>
              <p:cNvCxnSpPr/>
              <p:nvPr/>
            </p:nvCxnSpPr>
            <p:spPr>
              <a:xfrm flipH="1" flipV="1">
                <a:off x="7812360" y="1007002"/>
                <a:ext cx="144016" cy="88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群組 43"/>
          <p:cNvGrpSpPr/>
          <p:nvPr/>
        </p:nvGrpSpPr>
        <p:grpSpPr>
          <a:xfrm>
            <a:off x="5709630" y="5800812"/>
            <a:ext cx="778787" cy="691686"/>
            <a:chOff x="7236296" y="1845687"/>
            <a:chExt cx="778787" cy="691686"/>
          </a:xfrm>
        </p:grpSpPr>
        <p:sp>
          <p:nvSpPr>
            <p:cNvPr id="45" name="矩形 44"/>
            <p:cNvSpPr/>
            <p:nvPr/>
          </p:nvSpPr>
          <p:spPr>
            <a:xfrm>
              <a:off x="7236296" y="1845687"/>
              <a:ext cx="778787" cy="69168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7310821" y="2037641"/>
              <a:ext cx="629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6600CC"/>
                  </a:solidFill>
                </a:rPr>
                <a:t>大 师</a:t>
              </a:r>
              <a:endParaRPr lang="zh-TW" altLang="en-US" sz="1400" b="1" dirty="0">
                <a:solidFill>
                  <a:srgbClr val="6600CC"/>
                </a:solidFill>
              </a:endParaRPr>
            </a:p>
          </p:txBody>
        </p:sp>
      </p:grpSp>
      <p:cxnSp>
        <p:nvCxnSpPr>
          <p:cNvPr id="63" name="直線單箭頭接點 62"/>
          <p:cNvCxnSpPr/>
          <p:nvPr/>
        </p:nvCxnSpPr>
        <p:spPr>
          <a:xfrm>
            <a:off x="1648658" y="3669800"/>
            <a:ext cx="3500863" cy="2282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endCxn id="38" idx="1"/>
          </p:cNvCxnSpPr>
          <p:nvPr/>
        </p:nvCxnSpPr>
        <p:spPr>
          <a:xfrm flipV="1">
            <a:off x="1810277" y="384409"/>
            <a:ext cx="3738408" cy="19619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684695" y="2346361"/>
            <a:ext cx="14123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输入代码股名或语音，皆可直接切换不同个股之实时走势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4923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1760" y="116632"/>
            <a:ext cx="4176874" cy="6461728"/>
          </a:xfrm>
          <a:prstGeom prst="rect">
            <a:avLst/>
          </a:prstGeom>
          <a:noFill/>
          <a:ln w="57150">
            <a:solidFill>
              <a:srgbClr val="E9C61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699431" y="3963048"/>
            <a:ext cx="5764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solidFill>
                  <a:schemeClr val="bg1"/>
                </a:solidFill>
              </a:rPr>
              <a:t>103.6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793499" y="4925737"/>
            <a:ext cx="482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solidFill>
                  <a:schemeClr val="bg1"/>
                </a:solidFill>
              </a:rPr>
              <a:t>58.9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88381" y="5816879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2454031" y="5747086"/>
            <a:ext cx="4104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299550" y="5816879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110971" y="5816879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606438" y="6030498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6600CC"/>
                </a:solidFill>
              </a:rPr>
              <a:t>报 价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383491" y="6030499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6600CC"/>
                </a:solidFill>
              </a:rPr>
              <a:t>实 时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4912233" y="5812046"/>
            <a:ext cx="778787" cy="691686"/>
            <a:chOff x="2505529" y="5924388"/>
            <a:chExt cx="778787" cy="691686"/>
          </a:xfrm>
        </p:grpSpPr>
        <p:sp>
          <p:nvSpPr>
            <p:cNvPr id="33" name="矩形 32"/>
            <p:cNvSpPr/>
            <p:nvPr/>
          </p:nvSpPr>
          <p:spPr>
            <a:xfrm>
              <a:off x="2505529" y="5924388"/>
              <a:ext cx="778787" cy="69168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360" y="6064184"/>
              <a:ext cx="164254" cy="412094"/>
            </a:xfrm>
            <a:prstGeom prst="rect">
              <a:avLst/>
            </a:prstGeom>
          </p:spPr>
        </p:pic>
      </p:grpSp>
      <p:pic>
        <p:nvPicPr>
          <p:cNvPr id="38" name="圖片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568290"/>
            <a:ext cx="4073873" cy="5169128"/>
          </a:xfrm>
          <a:prstGeom prst="rect">
            <a:avLst/>
          </a:prstGeom>
        </p:spPr>
      </p:pic>
      <p:cxnSp>
        <p:nvCxnSpPr>
          <p:cNvPr id="40" name="直線單箭頭接點 39"/>
          <p:cNvCxnSpPr/>
          <p:nvPr/>
        </p:nvCxnSpPr>
        <p:spPr>
          <a:xfrm>
            <a:off x="1412662" y="1233316"/>
            <a:ext cx="1762775" cy="11413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54303" y="517297"/>
            <a:ext cx="16500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分时明细及分价</a:t>
            </a:r>
            <a:r>
              <a:rPr lang="zh-TW" altLang="en-US" b="1" dirty="0" smtClean="0"/>
              <a:t>分量表选单</a:t>
            </a:r>
            <a:endParaRPr lang="en-US" altLang="zh-TW" b="1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*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4217387" y="6032104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6600CC"/>
                </a:solidFill>
              </a:rPr>
              <a:t>技</a:t>
            </a:r>
            <a:r>
              <a:rPr lang="zh-TW" altLang="en-US" sz="1400" b="1" dirty="0" smtClean="0">
                <a:solidFill>
                  <a:srgbClr val="6600CC"/>
                </a:solidFill>
              </a:rPr>
              <a:t> 术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grpSp>
        <p:nvGrpSpPr>
          <p:cNvPr id="56" name="群組 55"/>
          <p:cNvGrpSpPr/>
          <p:nvPr/>
        </p:nvGrpSpPr>
        <p:grpSpPr>
          <a:xfrm>
            <a:off x="3411063" y="2109198"/>
            <a:ext cx="1872208" cy="1728192"/>
            <a:chOff x="6804248" y="2132856"/>
            <a:chExt cx="1872208" cy="1728192"/>
          </a:xfrm>
        </p:grpSpPr>
        <p:grpSp>
          <p:nvGrpSpPr>
            <p:cNvPr id="48" name="群組 47"/>
            <p:cNvGrpSpPr/>
            <p:nvPr/>
          </p:nvGrpSpPr>
          <p:grpSpPr>
            <a:xfrm>
              <a:off x="7167046" y="2374671"/>
              <a:ext cx="1149370" cy="334250"/>
              <a:chOff x="7167046" y="2374671"/>
              <a:chExt cx="1149370" cy="33425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7167046" y="2374671"/>
                <a:ext cx="1149370" cy="334250"/>
              </a:xfrm>
              <a:prstGeom prst="rect">
                <a:avLst/>
              </a:prstGeom>
              <a:solidFill>
                <a:srgbClr val="FFCCFF"/>
              </a:solidFill>
              <a:ln w="3175"/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7284748" y="2401144"/>
                <a:ext cx="913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b="1" dirty="0" smtClean="0">
                    <a:solidFill>
                      <a:srgbClr val="6600CC"/>
                    </a:solidFill>
                  </a:rPr>
                  <a:t>实时走势</a:t>
                </a:r>
                <a:endParaRPr lang="en-US" altLang="zh-TW" sz="1400" b="1" dirty="0" smtClean="0">
                  <a:solidFill>
                    <a:srgbClr val="6600CC"/>
                  </a:solidFill>
                </a:endParaRPr>
              </a:p>
            </p:txBody>
          </p:sp>
        </p:grpSp>
        <p:grpSp>
          <p:nvGrpSpPr>
            <p:cNvPr id="49" name="群組 48"/>
            <p:cNvGrpSpPr/>
            <p:nvPr/>
          </p:nvGrpSpPr>
          <p:grpSpPr>
            <a:xfrm>
              <a:off x="7167046" y="2852936"/>
              <a:ext cx="1149370" cy="334250"/>
              <a:chOff x="7167046" y="2374671"/>
              <a:chExt cx="1149370" cy="334250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7167046" y="2374671"/>
                <a:ext cx="1149370" cy="334250"/>
              </a:xfrm>
              <a:prstGeom prst="rect">
                <a:avLst/>
              </a:prstGeom>
              <a:solidFill>
                <a:srgbClr val="FFCCFF"/>
              </a:solidFill>
              <a:ln w="3175"/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文字方塊 50"/>
              <p:cNvSpPr txBox="1"/>
              <p:nvPr/>
            </p:nvSpPr>
            <p:spPr>
              <a:xfrm>
                <a:off x="7284748" y="2401144"/>
                <a:ext cx="913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b="1" dirty="0" smtClean="0">
                    <a:solidFill>
                      <a:srgbClr val="6600CC"/>
                    </a:solidFill>
                  </a:rPr>
                  <a:t>分时明细</a:t>
                </a:r>
                <a:endParaRPr lang="en-US" altLang="zh-TW" sz="1400" b="1" dirty="0" smtClean="0">
                  <a:solidFill>
                    <a:srgbClr val="6600CC"/>
                  </a:solidFill>
                </a:endParaRPr>
              </a:p>
            </p:txBody>
          </p:sp>
        </p:grpSp>
        <p:grpSp>
          <p:nvGrpSpPr>
            <p:cNvPr id="52" name="群組 51"/>
            <p:cNvGrpSpPr/>
            <p:nvPr/>
          </p:nvGrpSpPr>
          <p:grpSpPr>
            <a:xfrm>
              <a:off x="7171846" y="3292376"/>
              <a:ext cx="1149370" cy="334250"/>
              <a:chOff x="7167046" y="2374671"/>
              <a:chExt cx="1149370" cy="33425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7167046" y="2374671"/>
                <a:ext cx="1149370" cy="334250"/>
              </a:xfrm>
              <a:prstGeom prst="rect">
                <a:avLst/>
              </a:prstGeom>
              <a:solidFill>
                <a:srgbClr val="FFCCFF"/>
              </a:solidFill>
              <a:ln w="3175"/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文字方塊 53"/>
              <p:cNvSpPr txBox="1"/>
              <p:nvPr/>
            </p:nvSpPr>
            <p:spPr>
              <a:xfrm>
                <a:off x="7284748" y="2401144"/>
                <a:ext cx="913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b="1" dirty="0" smtClean="0">
                    <a:solidFill>
                      <a:srgbClr val="6600CC"/>
                    </a:solidFill>
                  </a:rPr>
                  <a:t>分价分量</a:t>
                </a:r>
                <a:endParaRPr lang="en-US" altLang="zh-TW" sz="1400" b="1" dirty="0" smtClean="0">
                  <a:solidFill>
                    <a:srgbClr val="6600CC"/>
                  </a:solidFill>
                </a:endParaRPr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6804248" y="2132856"/>
              <a:ext cx="1872208" cy="172819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7" name="直線單箭頭接點 56"/>
          <p:cNvCxnSpPr>
            <a:endCxn id="51" idx="3"/>
          </p:cNvCxnSpPr>
          <p:nvPr/>
        </p:nvCxnSpPr>
        <p:spPr>
          <a:xfrm flipH="1" flipV="1">
            <a:off x="4805529" y="3009640"/>
            <a:ext cx="2119284" cy="8535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7008959" y="3800055"/>
            <a:ext cx="16500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选择点击进入分时</a:t>
            </a:r>
            <a:r>
              <a:rPr lang="zh-TW" altLang="en-US" sz="1600" dirty="0"/>
              <a:t>明细及分价</a:t>
            </a:r>
            <a:r>
              <a:rPr lang="zh-TW" altLang="en-US" sz="1600" dirty="0" smtClean="0"/>
              <a:t>分量表</a:t>
            </a:r>
            <a:endParaRPr lang="zh-TW" altLang="en-US" sz="1600" dirty="0"/>
          </a:p>
        </p:txBody>
      </p:sp>
      <p:sp>
        <p:nvSpPr>
          <p:cNvPr id="59" name="矩形 58"/>
          <p:cNvSpPr/>
          <p:nvPr/>
        </p:nvSpPr>
        <p:spPr>
          <a:xfrm>
            <a:off x="2454031" y="181441"/>
            <a:ext cx="4101449" cy="361115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2561415" y="225280"/>
            <a:ext cx="93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6600CC"/>
                </a:solidFill>
              </a:rPr>
              <a:t>浦发银行 </a:t>
            </a:r>
            <a:endParaRPr lang="zh-TW" altLang="en-US" sz="1400" dirty="0">
              <a:solidFill>
                <a:srgbClr val="6600CC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158176" y="251367"/>
            <a:ext cx="338016" cy="255914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直線接點 63"/>
          <p:cNvCxnSpPr/>
          <p:nvPr/>
        </p:nvCxnSpPr>
        <p:spPr>
          <a:xfrm>
            <a:off x="6254985" y="379324"/>
            <a:ext cx="144398" cy="0"/>
          </a:xfrm>
          <a:prstGeom prst="line">
            <a:avLst/>
          </a:prstGeom>
          <a:ln w="19050">
            <a:solidFill>
              <a:srgbClr val="8365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6327184" y="291941"/>
            <a:ext cx="0" cy="174766"/>
          </a:xfrm>
          <a:prstGeom prst="line">
            <a:avLst/>
          </a:prstGeom>
          <a:ln w="19050">
            <a:solidFill>
              <a:srgbClr val="8365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群組 41"/>
          <p:cNvGrpSpPr/>
          <p:nvPr/>
        </p:nvGrpSpPr>
        <p:grpSpPr>
          <a:xfrm>
            <a:off x="3425949" y="209623"/>
            <a:ext cx="2612288" cy="342806"/>
            <a:chOff x="3425949" y="209623"/>
            <a:chExt cx="2612288" cy="342806"/>
          </a:xfrm>
        </p:grpSpPr>
        <p:cxnSp>
          <p:nvCxnSpPr>
            <p:cNvPr id="43" name="直線接點 42"/>
            <p:cNvCxnSpPr/>
            <p:nvPr/>
          </p:nvCxnSpPr>
          <p:spPr>
            <a:xfrm>
              <a:off x="3432225" y="209623"/>
              <a:ext cx="2577440" cy="2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3449030" y="552224"/>
              <a:ext cx="2577440" cy="205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5548685" y="243462"/>
              <a:ext cx="489552" cy="281894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3449030" y="243461"/>
              <a:ext cx="2007034" cy="29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3425949" y="261192"/>
              <a:ext cx="1427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输入代码或股名</a:t>
              </a:r>
              <a:endPara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0" name="群組 69"/>
            <p:cNvGrpSpPr/>
            <p:nvPr/>
          </p:nvGrpSpPr>
          <p:grpSpPr>
            <a:xfrm>
              <a:off x="5718615" y="274100"/>
              <a:ext cx="227035" cy="202096"/>
              <a:chOff x="7596336" y="805567"/>
              <a:chExt cx="360040" cy="289578"/>
            </a:xfrm>
          </p:grpSpPr>
          <p:sp>
            <p:nvSpPr>
              <p:cNvPr id="71" name="流程圖: 接點 70"/>
              <p:cNvSpPr/>
              <p:nvPr/>
            </p:nvSpPr>
            <p:spPr>
              <a:xfrm>
                <a:off x="7596336" y="805567"/>
                <a:ext cx="216024" cy="247169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2" name="直線接點 71"/>
              <p:cNvCxnSpPr/>
              <p:nvPr/>
            </p:nvCxnSpPr>
            <p:spPr>
              <a:xfrm flipH="1" flipV="1">
                <a:off x="7812360" y="1007002"/>
                <a:ext cx="144016" cy="88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群組 57"/>
          <p:cNvGrpSpPr/>
          <p:nvPr/>
        </p:nvGrpSpPr>
        <p:grpSpPr>
          <a:xfrm>
            <a:off x="5709861" y="5803035"/>
            <a:ext cx="778787" cy="691686"/>
            <a:chOff x="7236296" y="1845687"/>
            <a:chExt cx="778787" cy="691686"/>
          </a:xfrm>
        </p:grpSpPr>
        <p:sp>
          <p:nvSpPr>
            <p:cNvPr id="62" name="矩形 61"/>
            <p:cNvSpPr/>
            <p:nvPr/>
          </p:nvSpPr>
          <p:spPr>
            <a:xfrm>
              <a:off x="7236296" y="1845687"/>
              <a:ext cx="778787" cy="69168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7310821" y="2037641"/>
              <a:ext cx="629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6600CC"/>
                  </a:solidFill>
                </a:rPr>
                <a:t>大 师</a:t>
              </a:r>
              <a:endParaRPr lang="zh-TW" altLang="en-US" sz="1400" b="1" dirty="0">
                <a:solidFill>
                  <a:srgbClr val="66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40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1760" y="116632"/>
            <a:ext cx="4176874" cy="6461728"/>
          </a:xfrm>
          <a:prstGeom prst="rect">
            <a:avLst/>
          </a:prstGeom>
          <a:noFill/>
          <a:ln w="57150">
            <a:solidFill>
              <a:srgbClr val="E9C61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699431" y="3963048"/>
            <a:ext cx="5764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solidFill>
                  <a:schemeClr val="bg1"/>
                </a:solidFill>
              </a:rPr>
              <a:t>103.6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793499" y="4925737"/>
            <a:ext cx="482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solidFill>
                  <a:schemeClr val="bg1"/>
                </a:solidFill>
              </a:rPr>
              <a:t>58.9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88381" y="5816879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2454031" y="5747086"/>
            <a:ext cx="4104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299550" y="5816879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110971" y="5816879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606438" y="6030498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6600CC"/>
                </a:solidFill>
              </a:rPr>
              <a:t>报 价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383491" y="6030499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6600CC"/>
                </a:solidFill>
              </a:rPr>
              <a:t>实 时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4912233" y="5812046"/>
            <a:ext cx="778787" cy="691686"/>
            <a:chOff x="2505529" y="5924388"/>
            <a:chExt cx="778787" cy="691686"/>
          </a:xfrm>
        </p:grpSpPr>
        <p:sp>
          <p:nvSpPr>
            <p:cNvPr id="32" name="矩形 31"/>
            <p:cNvSpPr/>
            <p:nvPr/>
          </p:nvSpPr>
          <p:spPr>
            <a:xfrm>
              <a:off x="2505529" y="5924388"/>
              <a:ext cx="778787" cy="69168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360" y="6064184"/>
              <a:ext cx="164254" cy="412094"/>
            </a:xfrm>
            <a:prstGeom prst="rect">
              <a:avLst/>
            </a:prstGeom>
          </p:spPr>
        </p:pic>
      </p:grpSp>
      <p:sp>
        <p:nvSpPr>
          <p:cNvPr id="38" name="文字方塊 37"/>
          <p:cNvSpPr txBox="1"/>
          <p:nvPr/>
        </p:nvSpPr>
        <p:spPr>
          <a:xfrm>
            <a:off x="4217387" y="6032104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6600CC"/>
                </a:solidFill>
              </a:rPr>
              <a:t>技</a:t>
            </a:r>
            <a:r>
              <a:rPr lang="zh-TW" altLang="en-US" sz="1400" b="1" dirty="0" smtClean="0">
                <a:solidFill>
                  <a:srgbClr val="6600CC"/>
                </a:solidFill>
              </a:rPr>
              <a:t> 术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00501" y="517297"/>
            <a:ext cx="1506382" cy="372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分时明</a:t>
            </a:r>
            <a:r>
              <a:rPr lang="zh-TW" altLang="en-US" b="1" dirty="0" smtClean="0"/>
              <a:t>细表</a:t>
            </a:r>
            <a:endParaRPr lang="zh-TW" altLang="en-US" b="1" dirty="0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60" y="568290"/>
            <a:ext cx="4119593" cy="5173961"/>
          </a:xfrm>
          <a:prstGeom prst="rect">
            <a:avLst/>
          </a:prstGeom>
        </p:spPr>
      </p:pic>
      <p:cxnSp>
        <p:nvCxnSpPr>
          <p:cNvPr id="50" name="直線單箭頭接點 49"/>
          <p:cNvCxnSpPr/>
          <p:nvPr/>
        </p:nvCxnSpPr>
        <p:spPr>
          <a:xfrm flipH="1" flipV="1">
            <a:off x="5210656" y="2689538"/>
            <a:ext cx="2119284" cy="8535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7329940" y="3521313"/>
            <a:ext cx="1323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长按分时明</a:t>
            </a:r>
            <a:r>
              <a:rPr lang="zh-TW" altLang="en-US" sz="1600" dirty="0" smtClean="0"/>
              <a:t>细表，</a:t>
            </a:r>
            <a:r>
              <a:rPr lang="zh-TW" altLang="en-US" sz="1600" dirty="0"/>
              <a:t>进入分时走</a:t>
            </a:r>
            <a:r>
              <a:rPr lang="zh-TW" altLang="en-US" sz="1600" dirty="0" smtClean="0"/>
              <a:t>势及分时明细及分价分量表选单</a:t>
            </a:r>
            <a:endParaRPr lang="zh-TW" altLang="en-US" sz="1600" dirty="0"/>
          </a:p>
        </p:txBody>
      </p:sp>
      <p:sp>
        <p:nvSpPr>
          <p:cNvPr id="46" name="矩形 45"/>
          <p:cNvSpPr/>
          <p:nvPr/>
        </p:nvSpPr>
        <p:spPr>
          <a:xfrm>
            <a:off x="2454031" y="181441"/>
            <a:ext cx="4101449" cy="361115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2561415" y="225280"/>
            <a:ext cx="1002474" cy="317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6600CC"/>
                </a:solidFill>
              </a:rPr>
              <a:t>浦发银行 </a:t>
            </a:r>
            <a:endParaRPr lang="zh-TW" altLang="en-US" sz="1400" dirty="0">
              <a:solidFill>
                <a:srgbClr val="6600CC"/>
              </a:solidFill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3505850" y="194510"/>
            <a:ext cx="2612288" cy="342806"/>
            <a:chOff x="3425949" y="209623"/>
            <a:chExt cx="2612288" cy="342806"/>
          </a:xfrm>
        </p:grpSpPr>
        <p:cxnSp>
          <p:nvCxnSpPr>
            <p:cNvPr id="35" name="直線接點 34"/>
            <p:cNvCxnSpPr/>
            <p:nvPr/>
          </p:nvCxnSpPr>
          <p:spPr>
            <a:xfrm>
              <a:off x="3432225" y="209623"/>
              <a:ext cx="2577440" cy="2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3449030" y="552224"/>
              <a:ext cx="2577440" cy="205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5548685" y="243462"/>
              <a:ext cx="489552" cy="281894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449030" y="243461"/>
              <a:ext cx="2007034" cy="29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3425949" y="261192"/>
              <a:ext cx="1427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输入代码或股名</a:t>
              </a:r>
              <a:endPara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41" name="群組 40"/>
            <p:cNvGrpSpPr/>
            <p:nvPr/>
          </p:nvGrpSpPr>
          <p:grpSpPr>
            <a:xfrm>
              <a:off x="5718615" y="274100"/>
              <a:ext cx="227035" cy="202096"/>
              <a:chOff x="7596336" y="805567"/>
              <a:chExt cx="360040" cy="289578"/>
            </a:xfrm>
          </p:grpSpPr>
          <p:sp>
            <p:nvSpPr>
              <p:cNvPr id="42" name="流程圖: 接點 41"/>
              <p:cNvSpPr/>
              <p:nvPr/>
            </p:nvSpPr>
            <p:spPr>
              <a:xfrm>
                <a:off x="7596336" y="805567"/>
                <a:ext cx="216024" cy="247169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3" name="直線接點 42"/>
              <p:cNvCxnSpPr/>
              <p:nvPr/>
            </p:nvCxnSpPr>
            <p:spPr>
              <a:xfrm flipH="1" flipV="1">
                <a:off x="7812360" y="1007002"/>
                <a:ext cx="144016" cy="88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群組 43"/>
          <p:cNvGrpSpPr/>
          <p:nvPr/>
        </p:nvGrpSpPr>
        <p:grpSpPr>
          <a:xfrm>
            <a:off x="5709861" y="5803035"/>
            <a:ext cx="778787" cy="691686"/>
            <a:chOff x="7236296" y="1845687"/>
            <a:chExt cx="778787" cy="691686"/>
          </a:xfrm>
        </p:grpSpPr>
        <p:sp>
          <p:nvSpPr>
            <p:cNvPr id="45" name="矩形 44"/>
            <p:cNvSpPr/>
            <p:nvPr/>
          </p:nvSpPr>
          <p:spPr>
            <a:xfrm>
              <a:off x="7236296" y="1845687"/>
              <a:ext cx="778787" cy="69168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7310821" y="2037641"/>
              <a:ext cx="629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6600CC"/>
                  </a:solidFill>
                </a:rPr>
                <a:t>大 师</a:t>
              </a:r>
              <a:endParaRPr lang="zh-TW" altLang="en-US" sz="1400" b="1" dirty="0">
                <a:solidFill>
                  <a:srgbClr val="6600CC"/>
                </a:solidFill>
              </a:endParaRPr>
            </a:p>
          </p:txBody>
        </p:sp>
      </p:grpSp>
      <p:cxnSp>
        <p:nvCxnSpPr>
          <p:cNvPr id="53" name="直線單箭頭接點 52"/>
          <p:cNvCxnSpPr/>
          <p:nvPr/>
        </p:nvCxnSpPr>
        <p:spPr>
          <a:xfrm>
            <a:off x="1777351" y="4511261"/>
            <a:ext cx="3329727" cy="15192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1547664" y="431486"/>
            <a:ext cx="4215770" cy="26817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689065" y="3187822"/>
            <a:ext cx="14123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输入代码股名或语音，皆可直接切换不同个股之分时明细表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6739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1760" y="116632"/>
            <a:ext cx="4176874" cy="6461728"/>
          </a:xfrm>
          <a:prstGeom prst="rect">
            <a:avLst/>
          </a:prstGeom>
          <a:noFill/>
          <a:ln w="57150">
            <a:solidFill>
              <a:srgbClr val="E9C61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699431" y="3963048"/>
            <a:ext cx="5764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solidFill>
                  <a:schemeClr val="bg1"/>
                </a:solidFill>
              </a:rPr>
              <a:t>103.6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793499" y="4925737"/>
            <a:ext cx="482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solidFill>
                  <a:schemeClr val="bg1"/>
                </a:solidFill>
              </a:rPr>
              <a:t>58.9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88381" y="5816879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2454031" y="5747086"/>
            <a:ext cx="4104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299550" y="5816879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110971" y="5816879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606438" y="6030498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6600CC"/>
                </a:solidFill>
              </a:rPr>
              <a:t>报 价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383491" y="6030499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6600CC"/>
                </a:solidFill>
              </a:rPr>
              <a:t>实 时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4912233" y="5812046"/>
            <a:ext cx="778787" cy="691686"/>
            <a:chOff x="2505529" y="5924388"/>
            <a:chExt cx="778787" cy="691686"/>
          </a:xfrm>
        </p:grpSpPr>
        <p:sp>
          <p:nvSpPr>
            <p:cNvPr id="32" name="矩形 31"/>
            <p:cNvSpPr/>
            <p:nvPr/>
          </p:nvSpPr>
          <p:spPr>
            <a:xfrm>
              <a:off x="2505529" y="5924388"/>
              <a:ext cx="778787" cy="69168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360" y="6064184"/>
              <a:ext cx="164254" cy="412094"/>
            </a:xfrm>
            <a:prstGeom prst="rect">
              <a:avLst/>
            </a:prstGeom>
          </p:spPr>
        </p:pic>
      </p:grpSp>
      <p:sp>
        <p:nvSpPr>
          <p:cNvPr id="38" name="文字方塊 37"/>
          <p:cNvSpPr txBox="1"/>
          <p:nvPr/>
        </p:nvSpPr>
        <p:spPr>
          <a:xfrm>
            <a:off x="4217387" y="6032104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6600CC"/>
                </a:solidFill>
              </a:rPr>
              <a:t>技</a:t>
            </a:r>
            <a:r>
              <a:rPr lang="zh-TW" altLang="en-US" sz="1400" b="1" dirty="0" smtClean="0">
                <a:solidFill>
                  <a:srgbClr val="6600CC"/>
                </a:solidFill>
              </a:rPr>
              <a:t> 术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75334" y="517297"/>
            <a:ext cx="1541505" cy="372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/>
              <a:t>分</a:t>
            </a:r>
            <a:r>
              <a:rPr lang="zh-TW" altLang="en-US" b="1" dirty="0"/>
              <a:t>价</a:t>
            </a:r>
            <a:r>
              <a:rPr lang="zh-TW" altLang="en-US" b="1" dirty="0" smtClean="0"/>
              <a:t>分量表</a:t>
            </a:r>
            <a:endParaRPr lang="zh-TW" altLang="en-US" b="1" dirty="0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031" y="576896"/>
            <a:ext cx="4088723" cy="5137899"/>
          </a:xfrm>
          <a:prstGeom prst="rect">
            <a:avLst/>
          </a:prstGeom>
        </p:spPr>
      </p:pic>
      <p:cxnSp>
        <p:nvCxnSpPr>
          <p:cNvPr id="50" name="直線單箭頭接點 49"/>
          <p:cNvCxnSpPr/>
          <p:nvPr/>
        </p:nvCxnSpPr>
        <p:spPr>
          <a:xfrm flipH="1" flipV="1">
            <a:off x="5329140" y="2661387"/>
            <a:ext cx="2119284" cy="8535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7329940" y="3521313"/>
            <a:ext cx="1323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长</a:t>
            </a:r>
            <a:r>
              <a:rPr lang="zh-TW" altLang="en-US" sz="1600" dirty="0" smtClean="0"/>
              <a:t>按</a:t>
            </a:r>
            <a:r>
              <a:rPr lang="zh-TW" altLang="en-US" sz="1600" dirty="0"/>
              <a:t>分价分量表</a:t>
            </a:r>
            <a:r>
              <a:rPr lang="zh-TW" altLang="en-US" sz="1600" dirty="0" smtClean="0"/>
              <a:t>，</a:t>
            </a:r>
            <a:r>
              <a:rPr lang="zh-TW" altLang="en-US" sz="1600" dirty="0"/>
              <a:t>进入分时走</a:t>
            </a:r>
            <a:r>
              <a:rPr lang="zh-TW" altLang="en-US" sz="1600" dirty="0" smtClean="0"/>
              <a:t>势及分时明细及分价分量表选单</a:t>
            </a:r>
            <a:endParaRPr lang="zh-TW" altLang="en-US" sz="1600" dirty="0"/>
          </a:p>
        </p:txBody>
      </p:sp>
      <p:sp>
        <p:nvSpPr>
          <p:cNvPr id="66" name="矩形 65"/>
          <p:cNvSpPr/>
          <p:nvPr/>
        </p:nvSpPr>
        <p:spPr>
          <a:xfrm>
            <a:off x="2454031" y="181441"/>
            <a:ext cx="4101449" cy="361115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2561415" y="225280"/>
            <a:ext cx="100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6600CC"/>
                </a:solidFill>
              </a:rPr>
              <a:t>浦发银行</a:t>
            </a:r>
            <a:endParaRPr lang="zh-TW" altLang="en-US" sz="1400" dirty="0">
              <a:solidFill>
                <a:srgbClr val="6600CC"/>
              </a:solidFill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3494510" y="208473"/>
            <a:ext cx="2612288" cy="342806"/>
            <a:chOff x="3425949" y="209623"/>
            <a:chExt cx="2612288" cy="342806"/>
          </a:xfrm>
        </p:grpSpPr>
        <p:cxnSp>
          <p:nvCxnSpPr>
            <p:cNvPr id="37" name="直線接點 36"/>
            <p:cNvCxnSpPr/>
            <p:nvPr/>
          </p:nvCxnSpPr>
          <p:spPr>
            <a:xfrm>
              <a:off x="3432225" y="209623"/>
              <a:ext cx="2577440" cy="2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>
              <a:off x="3449030" y="552224"/>
              <a:ext cx="2577440" cy="205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5548685" y="243462"/>
              <a:ext cx="489552" cy="281894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449030" y="243461"/>
              <a:ext cx="2007034" cy="29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3425949" y="261192"/>
              <a:ext cx="1427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输入代码或股名</a:t>
              </a:r>
              <a:endPara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43" name="群組 42"/>
            <p:cNvGrpSpPr/>
            <p:nvPr/>
          </p:nvGrpSpPr>
          <p:grpSpPr>
            <a:xfrm>
              <a:off x="5718615" y="274100"/>
              <a:ext cx="227035" cy="202096"/>
              <a:chOff x="7596336" y="805567"/>
              <a:chExt cx="360040" cy="289578"/>
            </a:xfrm>
          </p:grpSpPr>
          <p:sp>
            <p:nvSpPr>
              <p:cNvPr id="44" name="流程圖: 接點 43"/>
              <p:cNvSpPr/>
              <p:nvPr/>
            </p:nvSpPr>
            <p:spPr>
              <a:xfrm>
                <a:off x="7596336" y="805567"/>
                <a:ext cx="216024" cy="247169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5" name="直線接點 44"/>
              <p:cNvCxnSpPr/>
              <p:nvPr/>
            </p:nvCxnSpPr>
            <p:spPr>
              <a:xfrm flipH="1" flipV="1">
                <a:off x="7812360" y="1007002"/>
                <a:ext cx="144016" cy="88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群組 33"/>
          <p:cNvGrpSpPr/>
          <p:nvPr/>
        </p:nvGrpSpPr>
        <p:grpSpPr>
          <a:xfrm>
            <a:off x="5709861" y="5803035"/>
            <a:ext cx="778787" cy="691686"/>
            <a:chOff x="7236296" y="1845687"/>
            <a:chExt cx="778787" cy="691686"/>
          </a:xfrm>
        </p:grpSpPr>
        <p:sp>
          <p:nvSpPr>
            <p:cNvPr id="35" name="矩形 34"/>
            <p:cNvSpPr/>
            <p:nvPr/>
          </p:nvSpPr>
          <p:spPr>
            <a:xfrm>
              <a:off x="7236296" y="1845687"/>
              <a:ext cx="778787" cy="69168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7310821" y="2037641"/>
              <a:ext cx="629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6600CC"/>
                  </a:solidFill>
                </a:rPr>
                <a:t>大 师</a:t>
              </a:r>
              <a:endParaRPr lang="zh-TW" altLang="en-US" sz="1400" b="1" dirty="0">
                <a:solidFill>
                  <a:srgbClr val="6600CC"/>
                </a:solidFill>
              </a:endParaRPr>
            </a:p>
          </p:txBody>
        </p:sp>
      </p:grpSp>
      <p:cxnSp>
        <p:nvCxnSpPr>
          <p:cNvPr id="48" name="直線單箭頭接點 47"/>
          <p:cNvCxnSpPr/>
          <p:nvPr/>
        </p:nvCxnSpPr>
        <p:spPr>
          <a:xfrm>
            <a:off x="1616273" y="3963048"/>
            <a:ext cx="3446183" cy="20674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1712725" y="413531"/>
            <a:ext cx="3997136" cy="22478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614200" y="2629099"/>
            <a:ext cx="14123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输入代码股名或语音，皆可直接切换不同个股之分价分量表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737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11760" y="116632"/>
            <a:ext cx="4176874" cy="6461728"/>
          </a:xfrm>
          <a:prstGeom prst="rect">
            <a:avLst/>
          </a:prstGeom>
          <a:noFill/>
          <a:ln w="57150">
            <a:solidFill>
              <a:srgbClr val="E9C61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2454031" y="784476"/>
            <a:ext cx="4065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408342" y="477747"/>
            <a:ext cx="4147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454031" y="116632"/>
            <a:ext cx="4101449" cy="361115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561415" y="160471"/>
            <a:ext cx="100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6600CC"/>
                </a:solidFill>
              </a:rPr>
              <a:t>浦发银行</a:t>
            </a:r>
            <a:endParaRPr lang="zh-TW" altLang="en-US" sz="1400" dirty="0">
              <a:solidFill>
                <a:srgbClr val="6600CC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699431" y="3963048"/>
            <a:ext cx="5764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solidFill>
                  <a:schemeClr val="bg1"/>
                </a:solidFill>
              </a:rPr>
              <a:t>103.6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793499" y="4925737"/>
            <a:ext cx="482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solidFill>
                  <a:schemeClr val="bg1"/>
                </a:solidFill>
              </a:rPr>
              <a:t>58.9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454031" y="522866"/>
            <a:ext cx="5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买进</a:t>
            </a:r>
            <a:endParaRPr lang="zh-TW" altLang="en-US" sz="11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435529" y="511242"/>
            <a:ext cx="5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卖出</a:t>
            </a:r>
            <a:endParaRPr lang="zh-TW" altLang="en-US" sz="11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481911" y="511242"/>
            <a:ext cx="5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成</a:t>
            </a:r>
            <a:r>
              <a:rPr lang="zh-TW" altLang="en-US" sz="1100" dirty="0"/>
              <a:t>交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5515304" y="523490"/>
            <a:ext cx="5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单量</a:t>
            </a:r>
            <a:endParaRPr lang="zh-TW" altLang="en-US" sz="11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454031" y="780588"/>
            <a:ext cx="5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涨跌</a:t>
            </a:r>
            <a:endParaRPr lang="zh-TW" altLang="en-US" sz="11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429132" y="780588"/>
            <a:ext cx="5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幅</a:t>
            </a:r>
            <a:r>
              <a:rPr lang="zh-TW" altLang="en-US" sz="1100" dirty="0"/>
              <a:t>度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4481910" y="780588"/>
            <a:ext cx="5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昨</a:t>
            </a:r>
            <a:r>
              <a:rPr lang="zh-TW" altLang="en-US" sz="1100" dirty="0"/>
              <a:t>量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5515304" y="772852"/>
            <a:ext cx="5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总量</a:t>
            </a:r>
            <a:endParaRPr lang="zh-TW" altLang="en-US" sz="1100" dirty="0"/>
          </a:p>
        </p:txBody>
      </p:sp>
      <p:sp>
        <p:nvSpPr>
          <p:cNvPr id="63" name="矩形 62"/>
          <p:cNvSpPr/>
          <p:nvPr/>
        </p:nvSpPr>
        <p:spPr>
          <a:xfrm>
            <a:off x="2488381" y="5816879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直線接點 63"/>
          <p:cNvCxnSpPr/>
          <p:nvPr/>
        </p:nvCxnSpPr>
        <p:spPr>
          <a:xfrm>
            <a:off x="2454031" y="5747086"/>
            <a:ext cx="4104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3299550" y="5816879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4110971" y="5816879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4223984" y="6030500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6600CC"/>
                </a:solidFill>
              </a:rPr>
              <a:t>技</a:t>
            </a:r>
            <a:r>
              <a:rPr lang="zh-TW" altLang="en-US" sz="1400" b="1" dirty="0" smtClean="0">
                <a:solidFill>
                  <a:srgbClr val="6600CC"/>
                </a:solidFill>
              </a:rPr>
              <a:t> 术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606438" y="6030498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6600CC"/>
                </a:solidFill>
              </a:rPr>
              <a:t>报 价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3383491" y="6030499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6600CC"/>
                </a:solidFill>
              </a:rPr>
              <a:t>实 时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158176" y="186558"/>
            <a:ext cx="338016" cy="255914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7" name="直線接點 86"/>
          <p:cNvCxnSpPr/>
          <p:nvPr/>
        </p:nvCxnSpPr>
        <p:spPr>
          <a:xfrm>
            <a:off x="6254985" y="314515"/>
            <a:ext cx="144398" cy="0"/>
          </a:xfrm>
          <a:prstGeom prst="line">
            <a:avLst/>
          </a:prstGeom>
          <a:ln w="19050">
            <a:solidFill>
              <a:srgbClr val="8365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6327184" y="227132"/>
            <a:ext cx="0" cy="174766"/>
          </a:xfrm>
          <a:prstGeom prst="line">
            <a:avLst/>
          </a:prstGeom>
          <a:ln w="19050">
            <a:solidFill>
              <a:srgbClr val="8365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/>
          <p:cNvGrpSpPr/>
          <p:nvPr/>
        </p:nvGrpSpPr>
        <p:grpSpPr>
          <a:xfrm>
            <a:off x="4922392" y="5816878"/>
            <a:ext cx="778787" cy="691686"/>
            <a:chOff x="2505529" y="5924388"/>
            <a:chExt cx="778787" cy="691686"/>
          </a:xfrm>
        </p:grpSpPr>
        <p:sp>
          <p:nvSpPr>
            <p:cNvPr id="47" name="矩形 46"/>
            <p:cNvSpPr/>
            <p:nvPr/>
          </p:nvSpPr>
          <p:spPr>
            <a:xfrm>
              <a:off x="2505529" y="5924388"/>
              <a:ext cx="778787" cy="69168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8" name="圖片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360" y="6064184"/>
              <a:ext cx="164254" cy="412094"/>
            </a:xfrm>
            <a:prstGeom prst="rect">
              <a:avLst/>
            </a:prstGeom>
          </p:spPr>
        </p:pic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393" y="1087316"/>
            <a:ext cx="4099033" cy="4595522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6876256" y="2091900"/>
            <a:ext cx="2160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点击十字按键，出现十字游标时，上方浮出开高低收数据</a:t>
            </a:r>
            <a:r>
              <a:rPr lang="zh-TW" altLang="en-US" sz="1600" dirty="0"/>
              <a:t>。再点击十字按</a:t>
            </a:r>
            <a:r>
              <a:rPr lang="zh-TW" altLang="en-US" sz="1600" dirty="0" smtClean="0"/>
              <a:t>键，恢复原状。</a:t>
            </a:r>
            <a:endParaRPr lang="en-US" altLang="zh-TW" sz="1600" dirty="0" smtClean="0"/>
          </a:p>
        </p:txBody>
      </p:sp>
      <p:cxnSp>
        <p:nvCxnSpPr>
          <p:cNvPr id="52" name="直線單箭頭接點 51"/>
          <p:cNvCxnSpPr/>
          <p:nvPr/>
        </p:nvCxnSpPr>
        <p:spPr>
          <a:xfrm flipH="1" flipV="1">
            <a:off x="6396939" y="400808"/>
            <a:ext cx="1343413" cy="1588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51" idx="1"/>
          </p:cNvCxnSpPr>
          <p:nvPr/>
        </p:nvCxnSpPr>
        <p:spPr>
          <a:xfrm flipH="1" flipV="1">
            <a:off x="4481910" y="2274949"/>
            <a:ext cx="2394346" cy="4786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 flipV="1">
            <a:off x="5225953" y="903657"/>
            <a:ext cx="2514399" cy="11714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4" idx="0"/>
          </p:cNvCxnSpPr>
          <p:nvPr/>
        </p:nvCxnSpPr>
        <p:spPr>
          <a:xfrm flipH="1">
            <a:off x="4481909" y="1087316"/>
            <a:ext cx="1" cy="43579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H="1">
            <a:off x="2730859" y="3068960"/>
            <a:ext cx="267947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/>
          <p:cNvGrpSpPr/>
          <p:nvPr/>
        </p:nvGrpSpPr>
        <p:grpSpPr>
          <a:xfrm>
            <a:off x="3412307" y="132998"/>
            <a:ext cx="2612288" cy="342806"/>
            <a:chOff x="3425949" y="209623"/>
            <a:chExt cx="2612288" cy="342806"/>
          </a:xfrm>
        </p:grpSpPr>
        <p:cxnSp>
          <p:nvCxnSpPr>
            <p:cNvPr id="61" name="直線接點 60"/>
            <p:cNvCxnSpPr/>
            <p:nvPr/>
          </p:nvCxnSpPr>
          <p:spPr>
            <a:xfrm>
              <a:off x="3432225" y="209623"/>
              <a:ext cx="2577440" cy="2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3449030" y="552224"/>
              <a:ext cx="2577440" cy="205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5548685" y="243462"/>
              <a:ext cx="489552" cy="281894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3449030" y="243461"/>
              <a:ext cx="2007034" cy="29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3425949" y="261192"/>
              <a:ext cx="1427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输入代码或股名</a:t>
              </a:r>
              <a:endPara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8" name="群組 77"/>
            <p:cNvGrpSpPr/>
            <p:nvPr/>
          </p:nvGrpSpPr>
          <p:grpSpPr>
            <a:xfrm>
              <a:off x="5718615" y="274100"/>
              <a:ext cx="227035" cy="202096"/>
              <a:chOff x="7596336" y="805567"/>
              <a:chExt cx="360040" cy="289578"/>
            </a:xfrm>
          </p:grpSpPr>
          <p:sp>
            <p:nvSpPr>
              <p:cNvPr id="79" name="流程圖: 接點 78"/>
              <p:cNvSpPr/>
              <p:nvPr/>
            </p:nvSpPr>
            <p:spPr>
              <a:xfrm>
                <a:off x="7596336" y="805567"/>
                <a:ext cx="216024" cy="247169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0" name="直線接點 79"/>
              <p:cNvCxnSpPr/>
              <p:nvPr/>
            </p:nvCxnSpPr>
            <p:spPr>
              <a:xfrm flipH="1" flipV="1">
                <a:off x="7812360" y="1007002"/>
                <a:ext cx="144016" cy="88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群組 48"/>
          <p:cNvGrpSpPr/>
          <p:nvPr/>
        </p:nvGrpSpPr>
        <p:grpSpPr>
          <a:xfrm>
            <a:off x="5709861" y="5803035"/>
            <a:ext cx="778787" cy="691686"/>
            <a:chOff x="7236296" y="1845687"/>
            <a:chExt cx="778787" cy="691686"/>
          </a:xfrm>
        </p:grpSpPr>
        <p:sp>
          <p:nvSpPr>
            <p:cNvPr id="50" name="矩形 49"/>
            <p:cNvSpPr/>
            <p:nvPr/>
          </p:nvSpPr>
          <p:spPr>
            <a:xfrm>
              <a:off x="7236296" y="1845687"/>
              <a:ext cx="778787" cy="69168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7310821" y="2037641"/>
              <a:ext cx="629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6600CC"/>
                  </a:solidFill>
                </a:rPr>
                <a:t>大 师</a:t>
              </a:r>
              <a:endParaRPr lang="zh-TW" altLang="en-US" sz="1400" b="1" dirty="0">
                <a:solidFill>
                  <a:srgbClr val="66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48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652882" y="213495"/>
            <a:ext cx="778787" cy="691686"/>
            <a:chOff x="7236296" y="1845687"/>
            <a:chExt cx="778787" cy="691686"/>
          </a:xfrm>
        </p:grpSpPr>
        <p:sp>
          <p:nvSpPr>
            <p:cNvPr id="53" name="矩形 52"/>
            <p:cNvSpPr/>
            <p:nvPr/>
          </p:nvSpPr>
          <p:spPr>
            <a:xfrm>
              <a:off x="7236296" y="1845687"/>
              <a:ext cx="778787" cy="69168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7310821" y="2037641"/>
              <a:ext cx="629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6600CC"/>
                  </a:solidFill>
                </a:rPr>
                <a:t>大 师</a:t>
              </a:r>
              <a:endParaRPr lang="zh-TW" altLang="en-US" sz="1400" b="1" dirty="0">
                <a:solidFill>
                  <a:srgbClr val="6600CC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215378" y="213495"/>
            <a:ext cx="4176874" cy="6461728"/>
          </a:xfrm>
          <a:prstGeom prst="rect">
            <a:avLst/>
          </a:prstGeom>
          <a:noFill/>
          <a:ln w="57150">
            <a:solidFill>
              <a:srgbClr val="E9C61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/>
          <p:cNvCxnSpPr/>
          <p:nvPr/>
        </p:nvCxnSpPr>
        <p:spPr>
          <a:xfrm>
            <a:off x="4211960" y="574610"/>
            <a:ext cx="4147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503049" y="4059911"/>
            <a:ext cx="5764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solidFill>
                  <a:schemeClr val="bg1"/>
                </a:solidFill>
              </a:rPr>
              <a:t>103.6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97117" y="5022600"/>
            <a:ext cx="482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solidFill>
                  <a:schemeClr val="bg1"/>
                </a:solidFill>
              </a:rPr>
              <a:t>58.9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91999" y="5913742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4257649" y="5843949"/>
            <a:ext cx="4104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103168" y="5913742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914589" y="5913742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027602" y="6127363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6600CC"/>
                </a:solidFill>
              </a:rPr>
              <a:t>技</a:t>
            </a:r>
            <a:r>
              <a:rPr lang="zh-TW" altLang="en-US" sz="1400" b="1" dirty="0" smtClean="0">
                <a:solidFill>
                  <a:srgbClr val="6600CC"/>
                </a:solidFill>
              </a:rPr>
              <a:t> 术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410056" y="6127361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6600CC"/>
                </a:solidFill>
              </a:rPr>
              <a:t>报 价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7530752" y="5913742"/>
            <a:ext cx="778787" cy="691686"/>
            <a:chOff x="7530752" y="5913742"/>
            <a:chExt cx="778787" cy="691686"/>
          </a:xfrm>
        </p:grpSpPr>
        <p:sp>
          <p:nvSpPr>
            <p:cNvPr id="22" name="矩形 21"/>
            <p:cNvSpPr/>
            <p:nvPr/>
          </p:nvSpPr>
          <p:spPr>
            <a:xfrm>
              <a:off x="7530752" y="5913742"/>
              <a:ext cx="778787" cy="69168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7645026" y="6115979"/>
              <a:ext cx="629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6600CC"/>
                  </a:solidFill>
                </a:rPr>
                <a:t>大 师</a:t>
              </a:r>
              <a:endParaRPr lang="zh-TW" altLang="en-US" sz="1400" b="1" dirty="0">
                <a:solidFill>
                  <a:srgbClr val="6600CC"/>
                </a:solidFill>
              </a:endParaRPr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5187109" y="6127362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6600CC"/>
                </a:solidFill>
              </a:rPr>
              <a:t>实 时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pic>
        <p:nvPicPr>
          <p:cNvPr id="46" name="圖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49" y="665116"/>
            <a:ext cx="4042161" cy="1903073"/>
          </a:xfrm>
          <a:prstGeom prst="rect">
            <a:avLst/>
          </a:prstGeom>
        </p:spPr>
      </p:pic>
      <p:sp>
        <p:nvSpPr>
          <p:cNvPr id="49" name="文字方塊 48"/>
          <p:cNvSpPr txBox="1"/>
          <p:nvPr/>
        </p:nvSpPr>
        <p:spPr>
          <a:xfrm>
            <a:off x="4597117" y="737997"/>
            <a:ext cx="202439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6600CC"/>
                </a:solidFill>
              </a:rPr>
              <a:t>巴菲特怎么看浦发银行</a:t>
            </a:r>
            <a:endParaRPr lang="zh-TW" altLang="en-US" sz="1400" dirty="0">
              <a:solidFill>
                <a:srgbClr val="6600CC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245387" y="251188"/>
            <a:ext cx="4101449" cy="361115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4352770" y="295027"/>
            <a:ext cx="1794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6600CC"/>
                </a:solidFill>
              </a:rPr>
              <a:t>大师观点</a:t>
            </a:r>
            <a:endParaRPr lang="zh-TW" altLang="en-US" sz="1400" dirty="0">
              <a:solidFill>
                <a:srgbClr val="6600CC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786" y="2558062"/>
            <a:ext cx="3964023" cy="2047922"/>
          </a:xfrm>
          <a:prstGeom prst="rect">
            <a:avLst/>
          </a:prstGeom>
        </p:spPr>
      </p:pic>
      <p:sp>
        <p:nvSpPr>
          <p:cNvPr id="68" name="文字方塊 67"/>
          <p:cNvSpPr txBox="1"/>
          <p:nvPr/>
        </p:nvSpPr>
        <p:spPr>
          <a:xfrm>
            <a:off x="4643150" y="2568189"/>
            <a:ext cx="202439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6600CC"/>
                </a:solidFill>
              </a:rPr>
              <a:t>班杰</a:t>
            </a:r>
            <a:r>
              <a:rPr lang="zh-TW" altLang="en-US" sz="1400" dirty="0">
                <a:solidFill>
                  <a:srgbClr val="6600CC"/>
                </a:solidFill>
              </a:rPr>
              <a:t>明</a:t>
            </a:r>
            <a:r>
              <a:rPr lang="zh-TW" altLang="en-US" sz="1400" dirty="0" smtClean="0">
                <a:solidFill>
                  <a:srgbClr val="6600CC"/>
                </a:solidFill>
              </a:rPr>
              <a:t>怎么看浦发银行</a:t>
            </a:r>
            <a:endParaRPr lang="zh-TW" altLang="en-US" sz="1400" dirty="0">
              <a:solidFill>
                <a:srgbClr val="6600CC"/>
              </a:solidFill>
            </a:endParaRPr>
          </a:p>
        </p:txBody>
      </p:sp>
      <p:pic>
        <p:nvPicPr>
          <p:cNvPr id="70" name="圖片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49" y="4605984"/>
            <a:ext cx="4042161" cy="1225370"/>
          </a:xfrm>
          <a:prstGeom prst="rect">
            <a:avLst/>
          </a:prstGeom>
        </p:spPr>
      </p:pic>
      <p:sp>
        <p:nvSpPr>
          <p:cNvPr id="71" name="文字方塊 70"/>
          <p:cNvSpPr txBox="1"/>
          <p:nvPr/>
        </p:nvSpPr>
        <p:spPr>
          <a:xfrm>
            <a:off x="4668985" y="4608387"/>
            <a:ext cx="1778641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00CC"/>
                </a:solidFill>
              </a:rPr>
              <a:t>龙师傅怎么看浦发银行</a:t>
            </a:r>
            <a:endParaRPr lang="zh-TW" altLang="en-US" sz="1200" dirty="0">
              <a:solidFill>
                <a:srgbClr val="6600CC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251519" y="1036708"/>
            <a:ext cx="2376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点击此按键显示如右侧表格</a:t>
            </a:r>
            <a:endParaRPr lang="zh-TW" altLang="en-US" sz="1400" dirty="0"/>
          </a:p>
        </p:txBody>
      </p:sp>
      <p:grpSp>
        <p:nvGrpSpPr>
          <p:cNvPr id="39" name="群組 38"/>
          <p:cNvGrpSpPr/>
          <p:nvPr/>
        </p:nvGrpSpPr>
        <p:grpSpPr>
          <a:xfrm>
            <a:off x="5599118" y="270695"/>
            <a:ext cx="2612288" cy="342806"/>
            <a:chOff x="3425949" y="209623"/>
            <a:chExt cx="2612288" cy="342806"/>
          </a:xfrm>
        </p:grpSpPr>
        <p:cxnSp>
          <p:nvCxnSpPr>
            <p:cNvPr id="40" name="直線接點 39"/>
            <p:cNvCxnSpPr/>
            <p:nvPr/>
          </p:nvCxnSpPr>
          <p:spPr>
            <a:xfrm>
              <a:off x="3432225" y="209623"/>
              <a:ext cx="2577440" cy="2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>
              <a:off x="3449030" y="552224"/>
              <a:ext cx="2577440" cy="205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5548685" y="243462"/>
              <a:ext cx="489552" cy="281894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3449030" y="243461"/>
              <a:ext cx="2007034" cy="29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3425949" y="261192"/>
              <a:ext cx="1427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输入代码或股名</a:t>
              </a:r>
              <a:endPara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45" name="群組 44"/>
            <p:cNvGrpSpPr/>
            <p:nvPr/>
          </p:nvGrpSpPr>
          <p:grpSpPr>
            <a:xfrm>
              <a:off x="5718615" y="274100"/>
              <a:ext cx="227035" cy="202096"/>
              <a:chOff x="7596336" y="805567"/>
              <a:chExt cx="360040" cy="289578"/>
            </a:xfrm>
          </p:grpSpPr>
          <p:sp>
            <p:nvSpPr>
              <p:cNvPr id="47" name="流程圖: 接點 46"/>
              <p:cNvSpPr/>
              <p:nvPr/>
            </p:nvSpPr>
            <p:spPr>
              <a:xfrm>
                <a:off x="7596336" y="805567"/>
                <a:ext cx="216024" cy="247169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8" name="直線接點 47"/>
              <p:cNvCxnSpPr/>
              <p:nvPr/>
            </p:nvCxnSpPr>
            <p:spPr>
              <a:xfrm flipH="1" flipV="1">
                <a:off x="7812360" y="1007002"/>
                <a:ext cx="144016" cy="88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群組 53"/>
          <p:cNvGrpSpPr/>
          <p:nvPr/>
        </p:nvGrpSpPr>
        <p:grpSpPr>
          <a:xfrm>
            <a:off x="6719331" y="5913742"/>
            <a:ext cx="778787" cy="691686"/>
            <a:chOff x="2505529" y="5924388"/>
            <a:chExt cx="778787" cy="691686"/>
          </a:xfrm>
        </p:grpSpPr>
        <p:sp>
          <p:nvSpPr>
            <p:cNvPr id="56" name="矩形 55"/>
            <p:cNvSpPr/>
            <p:nvPr/>
          </p:nvSpPr>
          <p:spPr>
            <a:xfrm>
              <a:off x="2505529" y="5924388"/>
              <a:ext cx="778787" cy="69168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7" name="圖片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360" y="6064184"/>
              <a:ext cx="164254" cy="412094"/>
            </a:xfrm>
            <a:prstGeom prst="rect">
              <a:avLst/>
            </a:prstGeom>
          </p:spPr>
        </p:pic>
      </p:grpSp>
      <p:cxnSp>
        <p:nvCxnSpPr>
          <p:cNvPr id="59" name="直線單箭頭接點 58"/>
          <p:cNvCxnSpPr/>
          <p:nvPr/>
        </p:nvCxnSpPr>
        <p:spPr>
          <a:xfrm>
            <a:off x="3347864" y="4819604"/>
            <a:ext cx="3546250" cy="13077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2892011" y="475753"/>
            <a:ext cx="4962785" cy="31951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2160562" y="3652107"/>
            <a:ext cx="14123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输入代码股名或语音，皆可直接切换不同个股之大师观点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256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2123728" y="1988840"/>
            <a:ext cx="4968552" cy="22322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720695" y="413531"/>
            <a:ext cx="786947" cy="691686"/>
            <a:chOff x="720695" y="413531"/>
            <a:chExt cx="786947" cy="691686"/>
          </a:xfrm>
        </p:grpSpPr>
        <p:sp>
          <p:nvSpPr>
            <p:cNvPr id="4" name="矩形 3"/>
            <p:cNvSpPr/>
            <p:nvPr/>
          </p:nvSpPr>
          <p:spPr>
            <a:xfrm>
              <a:off x="720695" y="413531"/>
              <a:ext cx="786947" cy="69168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851606" y="596089"/>
              <a:ext cx="636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6600CC"/>
                  </a:solidFill>
                </a:rPr>
                <a:t>F10</a:t>
              </a:r>
              <a:endParaRPr lang="zh-TW" altLang="en-US" b="1" dirty="0">
                <a:solidFill>
                  <a:srgbClr val="6600CC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556520" y="3187824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797664" y="3187824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716016" y="3187824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634368" y="3187824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556520" y="3645024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716016" y="3645024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634368" y="3645024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2560712" y="2715275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801856" y="2715275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720208" y="2715275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638560" y="2715275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2556520" y="2258075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5797664" y="2258075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4716016" y="2258075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3634368" y="2258075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240988" y="638080"/>
            <a:ext cx="1412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点击进入基本面项目选单</a:t>
            </a:r>
            <a:endParaRPr lang="zh-TW" altLang="en-US" sz="16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728684" y="3655767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操盘必读</a:t>
            </a:r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666860" y="364502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重要事项</a:t>
            </a:r>
            <a:endParaRPr lang="zh-TW" altLang="en-US" sz="16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588228" y="3655767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市场评论</a:t>
            </a:r>
            <a:endParaRPr lang="zh-TW" altLang="en-US" sz="16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797664" y="3198567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媒体报导</a:t>
            </a:r>
            <a:endParaRPr lang="zh-TW" altLang="en-US" sz="16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637724" y="2712119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股本分红</a:t>
            </a:r>
            <a:endParaRPr lang="zh-TW" altLang="en-US" sz="16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4752784" y="318321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公司公告</a:t>
            </a:r>
            <a:endParaRPr lang="zh-TW" altLang="en-US" sz="16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645266" y="318006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超幅涨跌</a:t>
            </a:r>
            <a:endParaRPr lang="zh-TW" altLang="en-US" sz="16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600258" y="318006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行业地位</a:t>
            </a:r>
            <a:endParaRPr lang="zh-TW" altLang="en-US" sz="16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797664" y="272601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机构持股</a:t>
            </a:r>
            <a:endParaRPr lang="zh-TW" altLang="en-US" sz="16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4709068" y="273167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股权分置</a:t>
            </a:r>
            <a:endParaRPr lang="zh-TW" altLang="en-US" sz="16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2610324" y="272601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财务分析</a:t>
            </a:r>
            <a:endParaRPr lang="zh-TW" altLang="en-US" sz="16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797664" y="226881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高管介绍</a:t>
            </a:r>
            <a:endParaRPr lang="zh-TW" altLang="en-US" sz="16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741612" y="2258075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股东研究</a:t>
            </a:r>
            <a:endParaRPr lang="zh-TW" altLang="en-US" sz="16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659964" y="226881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经营情况</a:t>
            </a:r>
            <a:endParaRPr lang="zh-TW" altLang="en-US" sz="16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588228" y="226881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公司概况</a:t>
            </a:r>
            <a:endParaRPr lang="zh-TW" altLang="en-US" sz="1600" dirty="0"/>
          </a:p>
        </p:txBody>
      </p:sp>
      <p:cxnSp>
        <p:nvCxnSpPr>
          <p:cNvPr id="50" name="直線單箭頭接點 49"/>
          <p:cNvCxnSpPr/>
          <p:nvPr/>
        </p:nvCxnSpPr>
        <p:spPr>
          <a:xfrm flipH="1" flipV="1">
            <a:off x="1353309" y="773054"/>
            <a:ext cx="1779667" cy="1821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3132976" y="976634"/>
            <a:ext cx="718944" cy="11217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 flipV="1">
            <a:off x="3240988" y="3050673"/>
            <a:ext cx="2015852" cy="16024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4857508" y="4633464"/>
            <a:ext cx="1516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点击进入该项目基本面内容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183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1760" y="116632"/>
            <a:ext cx="4176874" cy="6461728"/>
          </a:xfrm>
          <a:prstGeom prst="rect">
            <a:avLst/>
          </a:prstGeom>
          <a:noFill/>
          <a:ln w="57150">
            <a:solidFill>
              <a:srgbClr val="E9C61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接點 2"/>
          <p:cNvCxnSpPr/>
          <p:nvPr/>
        </p:nvCxnSpPr>
        <p:spPr>
          <a:xfrm flipV="1">
            <a:off x="2442526" y="840463"/>
            <a:ext cx="4100228" cy="65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699431" y="3963048"/>
            <a:ext cx="5764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solidFill>
                  <a:schemeClr val="bg1"/>
                </a:solidFill>
              </a:rPr>
              <a:t>103.6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793499" y="4925737"/>
            <a:ext cx="482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solidFill>
                  <a:schemeClr val="bg1"/>
                </a:solidFill>
              </a:rPr>
              <a:t>58.9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88381" y="5816879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2454031" y="5747086"/>
            <a:ext cx="4104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99550" y="5816879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4110971" y="5816879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223984" y="6030500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6600CC"/>
                </a:solidFill>
              </a:rPr>
              <a:t>技</a:t>
            </a:r>
            <a:r>
              <a:rPr lang="zh-TW" altLang="en-US" sz="1400" b="1" dirty="0" smtClean="0">
                <a:solidFill>
                  <a:srgbClr val="6600CC"/>
                </a:solidFill>
              </a:rPr>
              <a:t> 术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606438" y="6030498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6600CC"/>
                </a:solidFill>
              </a:rPr>
              <a:t>报 价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383491" y="6030499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6600CC"/>
                </a:solidFill>
              </a:rPr>
              <a:t>实 时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381" y="1314362"/>
            <a:ext cx="4080376" cy="439570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2469987" y="247003"/>
            <a:ext cx="616707" cy="566682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5122664" y="878582"/>
            <a:ext cx="412951" cy="35072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2560839" y="368361"/>
            <a:ext cx="33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6600CC"/>
                </a:solidFill>
              </a:rPr>
              <a:t>自</a:t>
            </a:r>
          </a:p>
        </p:txBody>
      </p:sp>
      <p:sp>
        <p:nvSpPr>
          <p:cNvPr id="79" name="矩形 78"/>
          <p:cNvSpPr/>
          <p:nvPr/>
        </p:nvSpPr>
        <p:spPr>
          <a:xfrm>
            <a:off x="3175437" y="247003"/>
            <a:ext cx="616707" cy="566682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3850090" y="238885"/>
            <a:ext cx="616707" cy="566682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4528493" y="238885"/>
            <a:ext cx="616707" cy="566682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5206896" y="247003"/>
            <a:ext cx="616707" cy="566682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3944867" y="352970"/>
            <a:ext cx="33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沪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4631688" y="357097"/>
            <a:ext cx="33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深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3303066" y="352970"/>
            <a:ext cx="33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6600CC"/>
                </a:solidFill>
              </a:rPr>
              <a:t>金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5887427" y="238885"/>
            <a:ext cx="616707" cy="566682"/>
            <a:chOff x="5887427" y="238885"/>
            <a:chExt cx="616707" cy="566682"/>
          </a:xfrm>
        </p:grpSpPr>
        <p:sp>
          <p:nvSpPr>
            <p:cNvPr id="83" name="矩形 82"/>
            <p:cNvSpPr/>
            <p:nvPr/>
          </p:nvSpPr>
          <p:spPr>
            <a:xfrm>
              <a:off x="5887427" y="238885"/>
              <a:ext cx="616707" cy="566682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6017251" y="366711"/>
              <a:ext cx="3322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rgbClr val="6600CC"/>
                  </a:solidFill>
                </a:rPr>
                <a:t>类</a:t>
              </a:r>
              <a:endParaRPr lang="zh-TW" altLang="en-US" sz="1600" dirty="0">
                <a:solidFill>
                  <a:srgbClr val="6600CC"/>
                </a:solidFill>
              </a:endParaRPr>
            </a:p>
          </p:txBody>
        </p:sp>
      </p:grpSp>
      <p:sp>
        <p:nvSpPr>
          <p:cNvPr id="72" name="文字方塊 71"/>
          <p:cNvSpPr txBox="1"/>
          <p:nvPr/>
        </p:nvSpPr>
        <p:spPr>
          <a:xfrm>
            <a:off x="5329140" y="360262"/>
            <a:ext cx="33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排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cxnSp>
        <p:nvCxnSpPr>
          <p:cNvPr id="84" name="直線接點 83"/>
          <p:cNvCxnSpPr/>
          <p:nvPr/>
        </p:nvCxnSpPr>
        <p:spPr>
          <a:xfrm flipV="1">
            <a:off x="2468529" y="1276205"/>
            <a:ext cx="4100228" cy="65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5609799" y="878582"/>
            <a:ext cx="412951" cy="35072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/>
          <p:cNvSpPr txBox="1"/>
          <p:nvPr/>
        </p:nvSpPr>
        <p:spPr>
          <a:xfrm>
            <a:off x="5626037" y="898297"/>
            <a:ext cx="332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6600CC"/>
                </a:solidFill>
              </a:rPr>
              <a:t>删</a:t>
            </a:r>
            <a:endParaRPr lang="zh-TW" altLang="en-US" sz="1400" dirty="0">
              <a:solidFill>
                <a:srgbClr val="6600CC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5164842" y="917801"/>
            <a:ext cx="332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6600CC"/>
                </a:solidFill>
              </a:rPr>
              <a:t>增</a:t>
            </a:r>
            <a:endParaRPr lang="zh-TW" altLang="en-US" sz="1400" dirty="0">
              <a:solidFill>
                <a:srgbClr val="6600CC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468529" y="890024"/>
            <a:ext cx="2546157" cy="330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文字方塊 90"/>
          <p:cNvSpPr txBox="1"/>
          <p:nvPr/>
        </p:nvSpPr>
        <p:spPr>
          <a:xfrm>
            <a:off x="2432817" y="912575"/>
            <a:ext cx="1265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输入代码或股名</a:t>
            </a:r>
            <a:endParaRPr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07504" y="345678"/>
            <a:ext cx="2110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登入首页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  首页缺省设置˙为自选股页 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40" name="群組 39"/>
          <p:cNvGrpSpPr/>
          <p:nvPr/>
        </p:nvGrpSpPr>
        <p:grpSpPr>
          <a:xfrm>
            <a:off x="4912233" y="5812046"/>
            <a:ext cx="778787" cy="691686"/>
            <a:chOff x="2505529" y="5924388"/>
            <a:chExt cx="778787" cy="691686"/>
          </a:xfrm>
        </p:grpSpPr>
        <p:sp>
          <p:nvSpPr>
            <p:cNvPr id="42" name="矩形 41"/>
            <p:cNvSpPr/>
            <p:nvPr/>
          </p:nvSpPr>
          <p:spPr>
            <a:xfrm>
              <a:off x="2505529" y="5924388"/>
              <a:ext cx="778787" cy="69168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360" y="6064184"/>
              <a:ext cx="164254" cy="412094"/>
            </a:xfrm>
            <a:prstGeom prst="rect">
              <a:avLst/>
            </a:prstGeom>
          </p:spPr>
        </p:pic>
      </p:grpSp>
      <p:cxnSp>
        <p:nvCxnSpPr>
          <p:cNvPr id="6" name="直線單箭頭接點 5"/>
          <p:cNvCxnSpPr/>
          <p:nvPr/>
        </p:nvCxnSpPr>
        <p:spPr>
          <a:xfrm flipV="1">
            <a:off x="2054588" y="698816"/>
            <a:ext cx="3316730" cy="22037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204328" y="2889677"/>
            <a:ext cx="2110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按一次进行涨幅排名；再按一次进行反向排名；再按一次回复原代码排序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 flipH="1" flipV="1">
            <a:off x="6210862" y="654670"/>
            <a:ext cx="1141168" cy="6596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6849759" y="1314362"/>
            <a:ext cx="211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进入更多分类行情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1593972" y="5807772"/>
            <a:ext cx="758759" cy="695960"/>
            <a:chOff x="8175709" y="5831290"/>
            <a:chExt cx="758759" cy="695960"/>
          </a:xfrm>
        </p:grpSpPr>
        <p:sp>
          <p:nvSpPr>
            <p:cNvPr id="59" name="矩形 58"/>
            <p:cNvSpPr/>
            <p:nvPr/>
          </p:nvSpPr>
          <p:spPr>
            <a:xfrm>
              <a:off x="8175709" y="5831290"/>
              <a:ext cx="758759" cy="695960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8276023" y="6049421"/>
              <a:ext cx="629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6600CC"/>
                  </a:solidFill>
                </a:rPr>
                <a:t>管</a:t>
              </a:r>
              <a:r>
                <a:rPr lang="zh-TW" altLang="en-US" sz="1400" b="1" dirty="0">
                  <a:solidFill>
                    <a:srgbClr val="6600CC"/>
                  </a:solidFill>
                </a:rPr>
                <a:t>家</a:t>
              </a:r>
            </a:p>
          </p:txBody>
        </p:sp>
      </p:grpSp>
      <p:cxnSp>
        <p:nvCxnSpPr>
          <p:cNvPr id="63" name="直線單箭頭接點 62"/>
          <p:cNvCxnSpPr/>
          <p:nvPr/>
        </p:nvCxnSpPr>
        <p:spPr>
          <a:xfrm flipH="1" flipV="1">
            <a:off x="3635274" y="691524"/>
            <a:ext cx="3310532" cy="28275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6588634" y="3593716"/>
            <a:ext cx="111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金股追踪</a:t>
            </a:r>
            <a:endParaRPr lang="zh-TW" altLang="en-US" dirty="0"/>
          </a:p>
        </p:txBody>
      </p:sp>
      <p:cxnSp>
        <p:nvCxnSpPr>
          <p:cNvPr id="68" name="直線單箭頭接點 67"/>
          <p:cNvCxnSpPr/>
          <p:nvPr/>
        </p:nvCxnSpPr>
        <p:spPr>
          <a:xfrm flipV="1">
            <a:off x="1705133" y="705266"/>
            <a:ext cx="1049801" cy="12597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383412" y="1964968"/>
            <a:ext cx="1617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点击进入自选股报价画面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6083241" y="878582"/>
            <a:ext cx="412951" cy="35072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6158016" y="947702"/>
            <a:ext cx="178913" cy="1197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6266490" y="1038677"/>
            <a:ext cx="117449" cy="150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H="1" flipV="1">
            <a:off x="6256916" y="1159089"/>
            <a:ext cx="1147960" cy="1124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7127318" y="2273608"/>
            <a:ext cx="1833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输入代码或股名后，点击进入该股实时走势</a:t>
            </a:r>
            <a:endParaRPr lang="zh-TW" altLang="en-US" dirty="0"/>
          </a:p>
        </p:txBody>
      </p:sp>
      <p:cxnSp>
        <p:nvCxnSpPr>
          <p:cNvPr id="78" name="直線單箭頭接點 77"/>
          <p:cNvCxnSpPr/>
          <p:nvPr/>
        </p:nvCxnSpPr>
        <p:spPr>
          <a:xfrm flipH="1" flipV="1">
            <a:off x="5014686" y="3499957"/>
            <a:ext cx="2227932" cy="12923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7042432" y="4792347"/>
            <a:ext cx="183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双击该股报价进入该股实时走势</a:t>
            </a:r>
            <a:endParaRPr lang="zh-TW" altLang="en-US" dirty="0"/>
          </a:p>
        </p:txBody>
      </p:sp>
      <p:grpSp>
        <p:nvGrpSpPr>
          <p:cNvPr id="86" name="群組 85"/>
          <p:cNvGrpSpPr/>
          <p:nvPr/>
        </p:nvGrpSpPr>
        <p:grpSpPr>
          <a:xfrm>
            <a:off x="5709861" y="5803035"/>
            <a:ext cx="778787" cy="691686"/>
            <a:chOff x="7236296" y="1845687"/>
            <a:chExt cx="778787" cy="691686"/>
          </a:xfrm>
        </p:grpSpPr>
        <p:sp>
          <p:nvSpPr>
            <p:cNvPr id="92" name="矩形 91"/>
            <p:cNvSpPr/>
            <p:nvPr/>
          </p:nvSpPr>
          <p:spPr>
            <a:xfrm>
              <a:off x="7236296" y="1845687"/>
              <a:ext cx="778787" cy="69168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7310821" y="2037641"/>
              <a:ext cx="629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6600CC"/>
                  </a:solidFill>
                </a:rPr>
                <a:t>大 师</a:t>
              </a:r>
              <a:endParaRPr lang="zh-TW" altLang="en-US" sz="1400" b="1" dirty="0">
                <a:solidFill>
                  <a:srgbClr val="6600CC"/>
                </a:solidFill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6663159" y="5801040"/>
            <a:ext cx="1562986" cy="693681"/>
            <a:chOff x="860284" y="5810051"/>
            <a:chExt cx="1562986" cy="693681"/>
          </a:xfrm>
        </p:grpSpPr>
        <p:sp>
          <p:nvSpPr>
            <p:cNvPr id="52" name="矩形 51"/>
            <p:cNvSpPr/>
            <p:nvPr/>
          </p:nvSpPr>
          <p:spPr>
            <a:xfrm>
              <a:off x="860284" y="5812046"/>
              <a:ext cx="786947" cy="69168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991195" y="5994604"/>
              <a:ext cx="636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6600CC"/>
                  </a:solidFill>
                </a:rPr>
                <a:t>F10</a:t>
              </a:r>
              <a:endParaRPr lang="zh-TW" altLang="en-US" b="1" dirty="0">
                <a:solidFill>
                  <a:srgbClr val="6600CC"/>
                </a:solidFill>
              </a:endParaRPr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1644483" y="5810051"/>
              <a:ext cx="778787" cy="691686"/>
              <a:chOff x="850525" y="5104802"/>
              <a:chExt cx="778787" cy="691686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850525" y="5104802"/>
                <a:ext cx="778787" cy="691686"/>
              </a:xfrm>
              <a:prstGeom prst="rect">
                <a:avLst/>
              </a:prstGeom>
              <a:solidFill>
                <a:srgbClr val="F5FECE"/>
              </a:solidFill>
              <a:ln w="3175"/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文字方塊 95"/>
              <p:cNvSpPr txBox="1"/>
              <p:nvPr/>
            </p:nvSpPr>
            <p:spPr>
              <a:xfrm>
                <a:off x="938889" y="5296756"/>
                <a:ext cx="6297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b="1" dirty="0" smtClean="0">
                    <a:solidFill>
                      <a:srgbClr val="6600CC"/>
                    </a:solidFill>
                  </a:rPr>
                  <a:t>视频</a:t>
                </a:r>
                <a:endParaRPr lang="zh-TW" altLang="en-US" sz="1400" b="1" dirty="0">
                  <a:solidFill>
                    <a:srgbClr val="6600C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61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1760" y="116632"/>
            <a:ext cx="4176874" cy="6461728"/>
          </a:xfrm>
          <a:prstGeom prst="rect">
            <a:avLst/>
          </a:prstGeom>
          <a:noFill/>
          <a:ln w="57150">
            <a:solidFill>
              <a:srgbClr val="E9C61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99431" y="3963048"/>
            <a:ext cx="5764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solidFill>
                  <a:schemeClr val="bg1"/>
                </a:solidFill>
              </a:rPr>
              <a:t>103.6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793499" y="4925737"/>
            <a:ext cx="482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solidFill>
                  <a:schemeClr val="bg1"/>
                </a:solidFill>
              </a:rPr>
              <a:t>58.9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88381" y="5816879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2454031" y="5747086"/>
            <a:ext cx="4104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299550" y="5816879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110971" y="5816879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606438" y="6030498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6600CC"/>
                </a:solidFill>
              </a:rPr>
              <a:t>报 价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383491" y="6030499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6600CC"/>
                </a:solidFill>
              </a:rPr>
              <a:t>实 时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4912233" y="5812046"/>
            <a:ext cx="778787" cy="691686"/>
            <a:chOff x="2505529" y="5924388"/>
            <a:chExt cx="778787" cy="691686"/>
          </a:xfrm>
        </p:grpSpPr>
        <p:sp>
          <p:nvSpPr>
            <p:cNvPr id="14" name="矩形 13"/>
            <p:cNvSpPr/>
            <p:nvPr/>
          </p:nvSpPr>
          <p:spPr>
            <a:xfrm>
              <a:off x="2505529" y="5924388"/>
              <a:ext cx="778787" cy="69168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360" y="6064184"/>
              <a:ext cx="164254" cy="412094"/>
            </a:xfrm>
            <a:prstGeom prst="rect">
              <a:avLst/>
            </a:prstGeom>
          </p:spPr>
        </p:pic>
      </p:grpSp>
      <p:sp>
        <p:nvSpPr>
          <p:cNvPr id="16" name="文字方塊 15"/>
          <p:cNvSpPr txBox="1"/>
          <p:nvPr/>
        </p:nvSpPr>
        <p:spPr>
          <a:xfrm>
            <a:off x="4217387" y="6032104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6600CC"/>
                </a:solidFill>
              </a:rPr>
              <a:t>技</a:t>
            </a:r>
            <a:r>
              <a:rPr lang="zh-TW" altLang="en-US" sz="1400" b="1" dirty="0" smtClean="0">
                <a:solidFill>
                  <a:srgbClr val="6600CC"/>
                </a:solidFill>
              </a:rPr>
              <a:t> 术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94734" y="1394037"/>
            <a:ext cx="1323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点击进入该项目基本面内容</a:t>
            </a:r>
            <a:endParaRPr lang="zh-TW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2454031" y="181441"/>
            <a:ext cx="4101449" cy="361115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561415" y="225280"/>
            <a:ext cx="100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6600CC"/>
                </a:solidFill>
              </a:rPr>
              <a:t>浦发银行</a:t>
            </a:r>
            <a:endParaRPr lang="zh-TW" altLang="en-US" sz="1400" dirty="0">
              <a:solidFill>
                <a:srgbClr val="6600CC"/>
              </a:solidFill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3500786" y="208473"/>
            <a:ext cx="2577440" cy="2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517591" y="551074"/>
            <a:ext cx="2577440" cy="20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517591" y="242311"/>
            <a:ext cx="2007034" cy="29469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3494510" y="260042"/>
            <a:ext cx="1427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输入代码或股名</a:t>
            </a:r>
            <a:endParaRPr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2" name="群組 51"/>
          <p:cNvGrpSpPr/>
          <p:nvPr/>
        </p:nvGrpSpPr>
        <p:grpSpPr>
          <a:xfrm>
            <a:off x="5619219" y="245545"/>
            <a:ext cx="437017" cy="284090"/>
            <a:chOff x="7663375" y="2208806"/>
            <a:chExt cx="437017" cy="284090"/>
          </a:xfrm>
        </p:grpSpPr>
        <p:sp>
          <p:nvSpPr>
            <p:cNvPr id="25" name="矩形 24"/>
            <p:cNvSpPr/>
            <p:nvPr/>
          </p:nvSpPr>
          <p:spPr>
            <a:xfrm>
              <a:off x="7663375" y="2208806"/>
              <a:ext cx="437017" cy="284090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8" name="群組 27"/>
            <p:cNvGrpSpPr/>
            <p:nvPr/>
          </p:nvGrpSpPr>
          <p:grpSpPr>
            <a:xfrm>
              <a:off x="7831973" y="2282684"/>
              <a:ext cx="175582" cy="136334"/>
              <a:chOff x="7596336" y="805567"/>
              <a:chExt cx="360040" cy="289578"/>
            </a:xfrm>
          </p:grpSpPr>
          <p:sp>
            <p:nvSpPr>
              <p:cNvPr id="29" name="流程圖: 接點 28"/>
              <p:cNvSpPr/>
              <p:nvPr/>
            </p:nvSpPr>
            <p:spPr>
              <a:xfrm>
                <a:off x="7596336" y="805567"/>
                <a:ext cx="216024" cy="247169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0" name="直線接點 29"/>
              <p:cNvCxnSpPr/>
              <p:nvPr/>
            </p:nvCxnSpPr>
            <p:spPr>
              <a:xfrm flipH="1" flipV="1">
                <a:off x="7812360" y="1007002"/>
                <a:ext cx="144016" cy="88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" name="直線單箭頭接點 17"/>
          <p:cNvCxnSpPr/>
          <p:nvPr/>
        </p:nvCxnSpPr>
        <p:spPr>
          <a:xfrm>
            <a:off x="1016235" y="908720"/>
            <a:ext cx="1395525" cy="15841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群組 38"/>
          <p:cNvGrpSpPr/>
          <p:nvPr/>
        </p:nvGrpSpPr>
        <p:grpSpPr>
          <a:xfrm>
            <a:off x="5717404" y="5812046"/>
            <a:ext cx="778787" cy="691686"/>
            <a:chOff x="7530752" y="5913742"/>
            <a:chExt cx="778787" cy="691686"/>
          </a:xfrm>
        </p:grpSpPr>
        <p:sp>
          <p:nvSpPr>
            <p:cNvPr id="40" name="矩形 39"/>
            <p:cNvSpPr/>
            <p:nvPr/>
          </p:nvSpPr>
          <p:spPr>
            <a:xfrm>
              <a:off x="7530752" y="5913742"/>
              <a:ext cx="778787" cy="69168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7645026" y="6115979"/>
              <a:ext cx="629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6600CC"/>
                  </a:solidFill>
                </a:rPr>
                <a:t>大 师</a:t>
              </a:r>
              <a:endParaRPr lang="zh-TW" altLang="en-US" sz="1400" b="1" dirty="0">
                <a:solidFill>
                  <a:srgbClr val="6600CC"/>
                </a:solidFill>
              </a:endParaRPr>
            </a:p>
          </p:txBody>
        </p:sp>
      </p:grpSp>
      <p:pic>
        <p:nvPicPr>
          <p:cNvPr id="43" name="圖片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031" y="593928"/>
            <a:ext cx="4101449" cy="5083363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452672" y="398541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493295" y="409284"/>
            <a:ext cx="104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财务分析</a:t>
            </a:r>
            <a:endParaRPr lang="zh-TW" altLang="en-US" sz="1600" dirty="0"/>
          </a:p>
        </p:txBody>
      </p:sp>
      <p:grpSp>
        <p:nvGrpSpPr>
          <p:cNvPr id="59" name="群組 58"/>
          <p:cNvGrpSpPr/>
          <p:nvPr/>
        </p:nvGrpSpPr>
        <p:grpSpPr>
          <a:xfrm>
            <a:off x="6068748" y="206340"/>
            <a:ext cx="499745" cy="338554"/>
            <a:chOff x="7883742" y="4047687"/>
            <a:chExt cx="499745" cy="338554"/>
          </a:xfrm>
        </p:grpSpPr>
        <p:sp>
          <p:nvSpPr>
            <p:cNvPr id="54" name="矩形 53"/>
            <p:cNvSpPr/>
            <p:nvPr/>
          </p:nvSpPr>
          <p:spPr>
            <a:xfrm>
              <a:off x="7883742" y="4090006"/>
              <a:ext cx="437017" cy="284090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7910144" y="4047687"/>
              <a:ext cx="473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/>
                <a:t>项</a:t>
              </a:r>
              <a:endParaRPr lang="zh-TW" altLang="en-US" sz="1600" dirty="0"/>
            </a:p>
          </p:txBody>
        </p:sp>
      </p:grpSp>
      <p:cxnSp>
        <p:nvCxnSpPr>
          <p:cNvPr id="60" name="直線單箭頭接點 59"/>
          <p:cNvCxnSpPr/>
          <p:nvPr/>
        </p:nvCxnSpPr>
        <p:spPr>
          <a:xfrm flipH="1" flipV="1">
            <a:off x="6480801" y="519300"/>
            <a:ext cx="947264" cy="12902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7277964" y="1787087"/>
            <a:ext cx="1412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点击进入基本面项目选单</a:t>
            </a:r>
            <a:endParaRPr lang="zh-TW" altLang="en-US" sz="1600" dirty="0"/>
          </a:p>
        </p:txBody>
      </p:sp>
      <p:grpSp>
        <p:nvGrpSpPr>
          <p:cNvPr id="72" name="群組 71"/>
          <p:cNvGrpSpPr/>
          <p:nvPr/>
        </p:nvGrpSpPr>
        <p:grpSpPr>
          <a:xfrm>
            <a:off x="5524625" y="492957"/>
            <a:ext cx="3368317" cy="5521326"/>
            <a:chOff x="5524625" y="492957"/>
            <a:chExt cx="3368317" cy="5521326"/>
          </a:xfrm>
        </p:grpSpPr>
        <p:cxnSp>
          <p:nvCxnSpPr>
            <p:cNvPr id="65" name="直線單箭頭接點 64"/>
            <p:cNvCxnSpPr/>
            <p:nvPr/>
          </p:nvCxnSpPr>
          <p:spPr>
            <a:xfrm flipH="1">
              <a:off x="5524625" y="3858662"/>
              <a:ext cx="2014985" cy="215562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/>
            <p:cNvCxnSpPr/>
            <p:nvPr/>
          </p:nvCxnSpPr>
          <p:spPr>
            <a:xfrm flipH="1" flipV="1">
              <a:off x="5845110" y="492957"/>
              <a:ext cx="1666546" cy="312140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字方塊 70"/>
            <p:cNvSpPr txBox="1"/>
            <p:nvPr/>
          </p:nvSpPr>
          <p:spPr>
            <a:xfrm>
              <a:off x="7480552" y="3221703"/>
              <a:ext cx="14123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/>
                <a:t>输入代码股名或语音，皆可直接切换不同个股之同一项目基本面内容</a:t>
              </a:r>
              <a:endParaRPr lang="zh-TW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137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95536" y="260648"/>
            <a:ext cx="778787" cy="691686"/>
            <a:chOff x="7530752" y="5913742"/>
            <a:chExt cx="778787" cy="691686"/>
          </a:xfrm>
        </p:grpSpPr>
        <p:sp>
          <p:nvSpPr>
            <p:cNvPr id="7" name="矩形 6"/>
            <p:cNvSpPr/>
            <p:nvPr/>
          </p:nvSpPr>
          <p:spPr>
            <a:xfrm>
              <a:off x="7530752" y="5913742"/>
              <a:ext cx="778787" cy="69168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645026" y="6115979"/>
              <a:ext cx="629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6600CC"/>
                  </a:solidFill>
                </a:rPr>
                <a:t>管</a:t>
              </a:r>
              <a:r>
                <a:rPr lang="zh-TW" altLang="en-US" sz="1400" b="1" dirty="0">
                  <a:solidFill>
                    <a:srgbClr val="6600CC"/>
                  </a:solidFill>
                </a:rPr>
                <a:t>家</a:t>
              </a:r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2950909" y="979014"/>
            <a:ext cx="3833370" cy="2987907"/>
            <a:chOff x="2915816" y="369085"/>
            <a:chExt cx="3833370" cy="2987907"/>
          </a:xfrm>
        </p:grpSpPr>
        <p:sp>
          <p:nvSpPr>
            <p:cNvPr id="9" name="矩形 8"/>
            <p:cNvSpPr/>
            <p:nvPr/>
          </p:nvSpPr>
          <p:spPr>
            <a:xfrm>
              <a:off x="2921395" y="787822"/>
              <a:ext cx="936104" cy="256917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872597" y="787822"/>
              <a:ext cx="936104" cy="256917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861834" y="787822"/>
              <a:ext cx="936104" cy="256917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813082" y="770662"/>
              <a:ext cx="936104" cy="25863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/>
            <p:cNvCxnSpPr/>
            <p:nvPr/>
          </p:nvCxnSpPr>
          <p:spPr>
            <a:xfrm>
              <a:off x="2915817" y="1145704"/>
              <a:ext cx="3823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2915817" y="1505744"/>
              <a:ext cx="3823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2925337" y="1865784"/>
              <a:ext cx="3823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2915816" y="2225824"/>
              <a:ext cx="3823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2925337" y="2585864"/>
              <a:ext cx="3823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2915816" y="2945904"/>
              <a:ext cx="3823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2939875" y="1220516"/>
              <a:ext cx="879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spc="-300" dirty="0" smtClean="0">
                  <a:latin typeface="Microsoft New Tai Lue" panose="020B0502040204020203" pitchFamily="34" charset="0"/>
                  <a:cs typeface="Microsoft New Tai Lue" panose="020B0502040204020203" pitchFamily="34" charset="0"/>
                </a:rPr>
                <a:t>６０００００</a:t>
              </a:r>
              <a:endParaRPr lang="zh-TW" altLang="en-US" sz="1200" spc="-300" dirty="0">
                <a:latin typeface="Microsoft New Tai Lue" panose="020B0502040204020203" pitchFamily="34" charset="0"/>
                <a:cs typeface="Microsoft New Tai Lue" panose="020B0502040204020203" pitchFamily="34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3063957" y="856558"/>
              <a:ext cx="6509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spc="-300" dirty="0" smtClean="0">
                  <a:solidFill>
                    <a:srgbClr val="6600CC"/>
                  </a:solidFill>
                  <a:latin typeface="Microsoft New Tai Lue" panose="020B0502040204020203" pitchFamily="34" charset="0"/>
                  <a:cs typeface="Microsoft New Tai Lue" panose="020B0502040204020203" pitchFamily="34" charset="0"/>
                </a:rPr>
                <a:t>代　码</a:t>
              </a:r>
              <a:endParaRPr lang="zh-TW" altLang="en-US" sz="1400" b="1" spc="-300" dirty="0">
                <a:solidFill>
                  <a:srgbClr val="6600CC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000061" y="856557"/>
              <a:ext cx="6509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spc="-300" dirty="0">
                  <a:solidFill>
                    <a:srgbClr val="6600CC"/>
                  </a:solidFill>
                  <a:latin typeface="Microsoft New Tai Lue" panose="020B0502040204020203" pitchFamily="34" charset="0"/>
                  <a:cs typeface="Microsoft New Tai Lue" panose="020B0502040204020203" pitchFamily="34" charset="0"/>
                </a:rPr>
                <a:t>股　</a:t>
              </a:r>
              <a:r>
                <a:rPr lang="zh-TW" altLang="en-US" sz="1400" b="1" spc="-300" dirty="0" smtClean="0">
                  <a:solidFill>
                    <a:srgbClr val="6600CC"/>
                  </a:solidFill>
                  <a:latin typeface="Microsoft New Tai Lue" panose="020B0502040204020203" pitchFamily="34" charset="0"/>
                  <a:cs typeface="Microsoft New Tai Lue" panose="020B0502040204020203" pitchFamily="34" charset="0"/>
                </a:rPr>
                <a:t>名</a:t>
              </a:r>
              <a:endParaRPr lang="zh-TW" altLang="en-US" sz="1400" b="1" spc="-300" dirty="0">
                <a:solidFill>
                  <a:srgbClr val="6600CC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883970" y="856558"/>
              <a:ext cx="912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spc="-300" dirty="0" smtClean="0">
                  <a:solidFill>
                    <a:srgbClr val="6600CC"/>
                  </a:solidFill>
                  <a:latin typeface="Microsoft New Tai Lue" panose="020B0502040204020203" pitchFamily="34" charset="0"/>
                  <a:cs typeface="Microsoft New Tai Lue" panose="020B0502040204020203" pitchFamily="34" charset="0"/>
                </a:rPr>
                <a:t>＞</a:t>
              </a:r>
              <a:r>
                <a:rPr lang="zh-TW" altLang="en-US" sz="1400" b="1" spc="-300" dirty="0">
                  <a:solidFill>
                    <a:srgbClr val="6600CC"/>
                  </a:solidFill>
                  <a:latin typeface="Microsoft New Tai Lue" panose="020B0502040204020203" pitchFamily="34" charset="0"/>
                  <a:cs typeface="Microsoft New Tai Lue" panose="020B0502040204020203" pitchFamily="34" charset="0"/>
                </a:rPr>
                <a:t>　</a:t>
              </a:r>
              <a:r>
                <a:rPr lang="zh-TW" altLang="en-US" sz="1400" b="1" spc="-300" dirty="0" smtClean="0">
                  <a:solidFill>
                    <a:srgbClr val="6600CC"/>
                  </a:solidFill>
                  <a:latin typeface="Microsoft New Tai Lue" panose="020B0502040204020203" pitchFamily="34" charset="0"/>
                  <a:cs typeface="Microsoft New Tai Lue" panose="020B0502040204020203" pitchFamily="34" charset="0"/>
                </a:rPr>
                <a:t>此　价</a:t>
              </a:r>
              <a:endParaRPr lang="zh-TW" altLang="en-US" sz="1400" b="1" spc="-300" dirty="0">
                <a:solidFill>
                  <a:srgbClr val="6600CC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818281" y="864059"/>
              <a:ext cx="912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spc="-300" dirty="0">
                  <a:solidFill>
                    <a:srgbClr val="6600CC"/>
                  </a:solidFill>
                  <a:latin typeface="Microsoft New Tai Lue" panose="020B0502040204020203" pitchFamily="34" charset="0"/>
                  <a:cs typeface="Microsoft New Tai Lue" panose="020B0502040204020203" pitchFamily="34" charset="0"/>
                </a:rPr>
                <a:t>＜　</a:t>
              </a:r>
              <a:r>
                <a:rPr lang="zh-TW" altLang="en-US" sz="1400" b="1" spc="-300" dirty="0" smtClean="0">
                  <a:solidFill>
                    <a:srgbClr val="6600CC"/>
                  </a:solidFill>
                  <a:latin typeface="Microsoft New Tai Lue" panose="020B0502040204020203" pitchFamily="34" charset="0"/>
                  <a:cs typeface="Microsoft New Tai Lue" panose="020B0502040204020203" pitchFamily="34" charset="0"/>
                </a:rPr>
                <a:t>此　价</a:t>
              </a:r>
              <a:endParaRPr lang="zh-TW" altLang="en-US" sz="1400" b="1" spc="-300" dirty="0">
                <a:solidFill>
                  <a:srgbClr val="6600CC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3872597" y="1224099"/>
              <a:ext cx="903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6600CC"/>
                  </a:solidFill>
                  <a:latin typeface="Microsoft New Tai Lue" panose="020B0502040204020203" pitchFamily="34" charset="0"/>
                  <a:cs typeface="Microsoft New Tai Lue" panose="020B0502040204020203" pitchFamily="34" charset="0"/>
                </a:rPr>
                <a:t>浦发银行</a:t>
              </a:r>
              <a:endParaRPr lang="zh-TW" altLang="en-US" sz="1400" b="1" dirty="0">
                <a:solidFill>
                  <a:srgbClr val="6600CC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2939875" y="1554424"/>
              <a:ext cx="879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spc="-300" dirty="0" smtClean="0">
                  <a:latin typeface="Microsoft New Tai Lue" panose="020B0502040204020203" pitchFamily="34" charset="0"/>
                  <a:cs typeface="Microsoft New Tai Lue" panose="020B0502040204020203" pitchFamily="34" charset="0"/>
                </a:rPr>
                <a:t>６０００３０</a:t>
              </a:r>
              <a:endParaRPr lang="zh-TW" altLang="en-US" sz="1200" spc="-300" dirty="0">
                <a:latin typeface="Microsoft New Tai Lue" panose="020B0502040204020203" pitchFamily="34" charset="0"/>
                <a:cs typeface="Microsoft New Tai Lue" panose="020B0502040204020203" pitchFamily="34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3857453" y="1573770"/>
              <a:ext cx="903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6600CC"/>
                  </a:solidFill>
                  <a:latin typeface="Microsoft New Tai Lue" panose="020B0502040204020203" pitchFamily="34" charset="0"/>
                  <a:cs typeface="Microsoft New Tai Lue" panose="020B0502040204020203" pitchFamily="34" charset="0"/>
                </a:rPr>
                <a:t>中信证</a:t>
              </a:r>
              <a:r>
                <a:rPr lang="zh-TW" altLang="en-US" sz="1400" b="1" dirty="0">
                  <a:solidFill>
                    <a:srgbClr val="6600CC"/>
                  </a:solidFill>
                  <a:latin typeface="Microsoft New Tai Lue" panose="020B0502040204020203" pitchFamily="34" charset="0"/>
                  <a:cs typeface="Microsoft New Tai Lue" panose="020B0502040204020203" pitchFamily="34" charset="0"/>
                </a:rPr>
                <a:t>券</a:t>
              </a: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924642" y="1183940"/>
              <a:ext cx="714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spc="-300" dirty="0" smtClean="0">
                  <a:latin typeface="Microsoft New Tai Lue" panose="020B0502040204020203" pitchFamily="34" charset="0"/>
                  <a:cs typeface="Microsoft New Tai Lue" panose="020B0502040204020203" pitchFamily="34" charset="0"/>
                </a:rPr>
                <a:t>１７．８</a:t>
              </a:r>
              <a:endParaRPr lang="zh-TW" altLang="en-US" sz="1200" spc="-300" dirty="0">
                <a:latin typeface="Microsoft New Tai Lue" panose="020B0502040204020203" pitchFamily="34" charset="0"/>
                <a:cs typeface="Microsoft New Tai Lue" panose="020B0502040204020203" pitchFamily="34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941639" y="1189094"/>
              <a:ext cx="714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spc="-300" dirty="0" smtClean="0">
                  <a:latin typeface="Microsoft New Tai Lue" panose="020B0502040204020203" pitchFamily="34" charset="0"/>
                  <a:cs typeface="Microsoft New Tai Lue" panose="020B0502040204020203" pitchFamily="34" charset="0"/>
                </a:rPr>
                <a:t>１５．４</a:t>
              </a:r>
              <a:endParaRPr lang="zh-TW" altLang="en-US" sz="1200" spc="-300" dirty="0">
                <a:latin typeface="Microsoft New Tai Lue" panose="020B0502040204020203" pitchFamily="34" charset="0"/>
                <a:cs typeface="Microsoft New Tai Lue" panose="020B0502040204020203" pitchFamily="34" charset="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4942435" y="1560048"/>
              <a:ext cx="714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spc="-300" dirty="0" smtClean="0">
                  <a:latin typeface="Microsoft New Tai Lue" panose="020B0502040204020203" pitchFamily="34" charset="0"/>
                  <a:cs typeface="Microsoft New Tai Lue" panose="020B0502040204020203" pitchFamily="34" charset="0"/>
                </a:rPr>
                <a:t>２６．５</a:t>
              </a:r>
              <a:endParaRPr lang="zh-TW" altLang="en-US" sz="1200" spc="-300" dirty="0">
                <a:latin typeface="Microsoft New Tai Lue" panose="020B0502040204020203" pitchFamily="34" charset="0"/>
                <a:cs typeface="Microsoft New Tai Lue" panose="020B0502040204020203" pitchFamily="34" charset="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917041" y="1559950"/>
              <a:ext cx="714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spc="-300" dirty="0" smtClean="0">
                  <a:latin typeface="Microsoft New Tai Lue" panose="020B0502040204020203" pitchFamily="34" charset="0"/>
                  <a:cs typeface="Microsoft New Tai Lue" panose="020B0502040204020203" pitchFamily="34" charset="0"/>
                </a:rPr>
                <a:t>２１．６</a:t>
              </a:r>
              <a:endParaRPr lang="zh-TW" altLang="en-US" sz="1200" spc="-300" dirty="0">
                <a:latin typeface="Microsoft New Tai Lue" panose="020B0502040204020203" pitchFamily="34" charset="0"/>
                <a:cs typeface="Microsoft New Tai Lue" panose="020B0502040204020203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820713" y="369085"/>
              <a:ext cx="412951" cy="35072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307848" y="369085"/>
              <a:ext cx="412951" cy="35072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6324086" y="388800"/>
              <a:ext cx="33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rgbClr val="6600CC"/>
                  </a:solidFill>
                </a:rPr>
                <a:t>删</a:t>
              </a:r>
              <a:endParaRPr lang="zh-TW" altLang="en-US" sz="1400" dirty="0">
                <a:solidFill>
                  <a:srgbClr val="6600CC"/>
                </a:solidFill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862891" y="408304"/>
              <a:ext cx="33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rgbClr val="6600CC"/>
                  </a:solidFill>
                </a:rPr>
                <a:t>增</a:t>
              </a:r>
              <a:endParaRPr lang="zh-TW" altLang="en-US" sz="1400" dirty="0">
                <a:solidFill>
                  <a:srgbClr val="6600CC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39875" y="396583"/>
              <a:ext cx="2806654" cy="3380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2975115" y="418591"/>
              <a:ext cx="1265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输入代码或股名</a:t>
              </a:r>
              <a:endPara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42" name="直線單箭頭接點 41"/>
          <p:cNvCxnSpPr/>
          <p:nvPr/>
        </p:nvCxnSpPr>
        <p:spPr>
          <a:xfrm flipV="1">
            <a:off x="1907704" y="2302852"/>
            <a:ext cx="1191346" cy="892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群組 55"/>
          <p:cNvGrpSpPr/>
          <p:nvPr/>
        </p:nvGrpSpPr>
        <p:grpSpPr>
          <a:xfrm>
            <a:off x="3620844" y="4535633"/>
            <a:ext cx="962795" cy="383212"/>
            <a:chOff x="3480668" y="5905915"/>
            <a:chExt cx="962795" cy="383212"/>
          </a:xfrm>
        </p:grpSpPr>
        <p:sp>
          <p:nvSpPr>
            <p:cNvPr id="46" name="矩形 45"/>
            <p:cNvSpPr/>
            <p:nvPr/>
          </p:nvSpPr>
          <p:spPr>
            <a:xfrm>
              <a:off x="3480668" y="5936873"/>
              <a:ext cx="962795" cy="352254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3581672" y="5905915"/>
              <a:ext cx="853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rgbClr val="6600CC"/>
                  </a:solidFill>
                </a:rPr>
                <a:t> 确   定</a:t>
              </a:r>
              <a:endParaRPr lang="zh-TW" altLang="en-US" sz="1600" dirty="0">
                <a:solidFill>
                  <a:srgbClr val="6600CC"/>
                </a:solidFill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192991" y="4545797"/>
            <a:ext cx="962795" cy="383212"/>
            <a:chOff x="5377639" y="5905915"/>
            <a:chExt cx="962795" cy="383212"/>
          </a:xfrm>
        </p:grpSpPr>
        <p:sp>
          <p:nvSpPr>
            <p:cNvPr id="47" name="矩形 46"/>
            <p:cNvSpPr/>
            <p:nvPr/>
          </p:nvSpPr>
          <p:spPr>
            <a:xfrm>
              <a:off x="5377639" y="5936873"/>
              <a:ext cx="962795" cy="352254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451142" y="5905915"/>
              <a:ext cx="853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rgbClr val="6600CC"/>
                  </a:solidFill>
                </a:rPr>
                <a:t> 退   </a:t>
              </a:r>
              <a:r>
                <a:rPr lang="zh-TW" altLang="en-US" sz="1600" dirty="0">
                  <a:solidFill>
                    <a:srgbClr val="6600CC"/>
                  </a:solidFill>
                </a:rPr>
                <a:t>出</a:t>
              </a:r>
            </a:p>
          </p:txBody>
        </p:sp>
      </p:grpSp>
      <p:sp>
        <p:nvSpPr>
          <p:cNvPr id="66" name="文字方塊 65"/>
          <p:cNvSpPr txBox="1"/>
          <p:nvPr/>
        </p:nvSpPr>
        <p:spPr>
          <a:xfrm>
            <a:off x="348697" y="1088203"/>
            <a:ext cx="1412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点击进入价格提醒选单</a:t>
            </a:r>
            <a:endParaRPr lang="zh-TW" altLang="en-US" sz="16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988037" y="3191342"/>
            <a:ext cx="1412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直接点击该股提醒列可执行删除</a:t>
            </a:r>
            <a:endParaRPr lang="zh-TW" altLang="en-US" sz="1600" dirty="0"/>
          </a:p>
        </p:txBody>
      </p:sp>
      <p:grpSp>
        <p:nvGrpSpPr>
          <p:cNvPr id="76" name="群組 75"/>
          <p:cNvGrpSpPr/>
          <p:nvPr/>
        </p:nvGrpSpPr>
        <p:grpSpPr>
          <a:xfrm>
            <a:off x="2955034" y="4095112"/>
            <a:ext cx="288031" cy="301659"/>
            <a:chOff x="395536" y="4581128"/>
            <a:chExt cx="962185" cy="792088"/>
          </a:xfrm>
        </p:grpSpPr>
        <p:sp>
          <p:nvSpPr>
            <p:cNvPr id="74" name="流程圖: 接點 73"/>
            <p:cNvSpPr/>
            <p:nvPr/>
          </p:nvSpPr>
          <p:spPr>
            <a:xfrm>
              <a:off x="395536" y="4581128"/>
              <a:ext cx="962185" cy="79208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流程圖: 接點 74"/>
            <p:cNvSpPr/>
            <p:nvPr/>
          </p:nvSpPr>
          <p:spPr>
            <a:xfrm>
              <a:off x="689466" y="4798922"/>
              <a:ext cx="374323" cy="35649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4841618" y="4095113"/>
            <a:ext cx="288031" cy="301659"/>
            <a:chOff x="395536" y="4581128"/>
            <a:chExt cx="962185" cy="792088"/>
          </a:xfrm>
        </p:grpSpPr>
        <p:sp>
          <p:nvSpPr>
            <p:cNvPr id="78" name="流程圖: 接點 77"/>
            <p:cNvSpPr/>
            <p:nvPr/>
          </p:nvSpPr>
          <p:spPr>
            <a:xfrm>
              <a:off x="395536" y="4581128"/>
              <a:ext cx="962185" cy="79208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流程圖: 接點 78"/>
            <p:cNvSpPr/>
            <p:nvPr/>
          </p:nvSpPr>
          <p:spPr>
            <a:xfrm>
              <a:off x="689466" y="4798922"/>
              <a:ext cx="374323" cy="35649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0" name="文字方塊 79"/>
          <p:cNvSpPr txBox="1"/>
          <p:nvPr/>
        </p:nvSpPr>
        <p:spPr>
          <a:xfrm>
            <a:off x="3313840" y="4086300"/>
            <a:ext cx="1030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到价提醒</a:t>
            </a:r>
            <a:endParaRPr lang="zh-TW" altLang="en-US" sz="16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159258" y="4064343"/>
            <a:ext cx="1030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提醒音效</a:t>
            </a:r>
            <a:endParaRPr lang="zh-TW" altLang="en-US" sz="1600" dirty="0"/>
          </a:p>
        </p:txBody>
      </p:sp>
      <p:cxnSp>
        <p:nvCxnSpPr>
          <p:cNvPr id="83" name="直線接點 82"/>
          <p:cNvCxnSpPr/>
          <p:nvPr/>
        </p:nvCxnSpPr>
        <p:spPr>
          <a:xfrm flipV="1">
            <a:off x="3043022" y="4443389"/>
            <a:ext cx="3681178" cy="30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27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195736" y="2420888"/>
            <a:ext cx="5040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请评估与观察，手机</a:t>
            </a:r>
            <a:r>
              <a:rPr lang="en-US" altLang="zh-TW" sz="2800" dirty="0" smtClean="0"/>
              <a:t>APP</a:t>
            </a:r>
            <a:r>
              <a:rPr lang="zh-TW" altLang="en-US" sz="2800" dirty="0" smtClean="0"/>
              <a:t>显示一个主图与</a:t>
            </a:r>
            <a:r>
              <a:rPr lang="en-US" altLang="zh-TW" sz="2800" dirty="0" smtClean="0"/>
              <a:t>2</a:t>
            </a:r>
            <a:r>
              <a:rPr lang="zh-TW" altLang="en-US" sz="2800" dirty="0" smtClean="0"/>
              <a:t>个指标会不会太挤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030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1760" y="116632"/>
            <a:ext cx="4176874" cy="6461728"/>
          </a:xfrm>
          <a:prstGeom prst="rect">
            <a:avLst/>
          </a:prstGeom>
          <a:noFill/>
          <a:ln w="57150">
            <a:solidFill>
              <a:srgbClr val="E9C61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699431" y="3963048"/>
            <a:ext cx="5764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solidFill>
                  <a:schemeClr val="bg1"/>
                </a:solidFill>
              </a:rPr>
              <a:t>103.6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grpSp>
        <p:nvGrpSpPr>
          <p:cNvPr id="41" name="群組 40"/>
          <p:cNvGrpSpPr/>
          <p:nvPr/>
        </p:nvGrpSpPr>
        <p:grpSpPr>
          <a:xfrm>
            <a:off x="380301" y="83370"/>
            <a:ext cx="616707" cy="566682"/>
            <a:chOff x="5887427" y="238885"/>
            <a:chExt cx="616707" cy="566682"/>
          </a:xfrm>
        </p:grpSpPr>
        <p:sp>
          <p:nvSpPr>
            <p:cNvPr id="42" name="矩形 41"/>
            <p:cNvSpPr/>
            <p:nvPr/>
          </p:nvSpPr>
          <p:spPr>
            <a:xfrm>
              <a:off x="5887427" y="238885"/>
              <a:ext cx="616707" cy="566682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017251" y="366711"/>
              <a:ext cx="3322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rgbClr val="6600CC"/>
                  </a:solidFill>
                </a:rPr>
                <a:t>类</a:t>
              </a:r>
              <a:endParaRPr lang="zh-TW" altLang="en-US" sz="1600" dirty="0">
                <a:solidFill>
                  <a:srgbClr val="6600CC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529085" y="297798"/>
            <a:ext cx="962795" cy="352254"/>
          </a:xfrm>
          <a:prstGeom prst="rect">
            <a:avLst/>
          </a:prstGeom>
          <a:solidFill>
            <a:srgbClr val="FFC000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3537402" y="297798"/>
            <a:ext cx="962795" cy="352254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4538851" y="297798"/>
            <a:ext cx="962795" cy="352254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5540300" y="297798"/>
            <a:ext cx="962795" cy="352254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8" name="群組 47"/>
          <p:cNvGrpSpPr/>
          <p:nvPr/>
        </p:nvGrpSpPr>
        <p:grpSpPr>
          <a:xfrm>
            <a:off x="2513230" y="783138"/>
            <a:ext cx="3974010" cy="352254"/>
            <a:chOff x="2529085" y="297798"/>
            <a:chExt cx="3974010" cy="352254"/>
          </a:xfrm>
        </p:grpSpPr>
        <p:sp>
          <p:nvSpPr>
            <p:cNvPr id="49" name="矩形 48"/>
            <p:cNvSpPr/>
            <p:nvPr/>
          </p:nvSpPr>
          <p:spPr>
            <a:xfrm>
              <a:off x="2529085" y="297798"/>
              <a:ext cx="962795" cy="352254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37402" y="297798"/>
              <a:ext cx="962795" cy="352254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4538851" y="297798"/>
              <a:ext cx="962795" cy="352254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540300" y="297798"/>
              <a:ext cx="962795" cy="352254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2513230" y="1223570"/>
            <a:ext cx="3974010" cy="352254"/>
            <a:chOff x="2529085" y="297798"/>
            <a:chExt cx="3974010" cy="352254"/>
          </a:xfrm>
        </p:grpSpPr>
        <p:sp>
          <p:nvSpPr>
            <p:cNvPr id="54" name="矩形 53"/>
            <p:cNvSpPr/>
            <p:nvPr/>
          </p:nvSpPr>
          <p:spPr>
            <a:xfrm>
              <a:off x="2529085" y="297798"/>
              <a:ext cx="962795" cy="352254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3537402" y="297798"/>
              <a:ext cx="962795" cy="352254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38851" y="297798"/>
              <a:ext cx="962795" cy="352254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540300" y="297798"/>
              <a:ext cx="962795" cy="352254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2513230" y="1664127"/>
            <a:ext cx="3974010" cy="352254"/>
            <a:chOff x="2529085" y="297798"/>
            <a:chExt cx="3974010" cy="352254"/>
          </a:xfrm>
        </p:grpSpPr>
        <p:sp>
          <p:nvSpPr>
            <p:cNvPr id="59" name="矩形 58"/>
            <p:cNvSpPr/>
            <p:nvPr/>
          </p:nvSpPr>
          <p:spPr>
            <a:xfrm>
              <a:off x="2529085" y="297798"/>
              <a:ext cx="962795" cy="352254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3537402" y="297798"/>
              <a:ext cx="962795" cy="352254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4538851" y="297798"/>
              <a:ext cx="962795" cy="352254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540300" y="297798"/>
              <a:ext cx="962795" cy="352254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4" name="矩形 63"/>
          <p:cNvSpPr/>
          <p:nvPr/>
        </p:nvSpPr>
        <p:spPr>
          <a:xfrm>
            <a:off x="2794458" y="2245870"/>
            <a:ext cx="962795" cy="352254"/>
          </a:xfrm>
          <a:prstGeom prst="rect">
            <a:avLst/>
          </a:prstGeom>
          <a:solidFill>
            <a:srgbClr val="CCFFCC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4026836" y="2245870"/>
            <a:ext cx="962795" cy="352254"/>
          </a:xfrm>
          <a:prstGeom prst="rect">
            <a:avLst/>
          </a:prstGeom>
          <a:solidFill>
            <a:srgbClr val="CCFFCC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5259214" y="2243297"/>
            <a:ext cx="962795" cy="352254"/>
          </a:xfrm>
          <a:prstGeom prst="rect">
            <a:avLst/>
          </a:prstGeom>
          <a:solidFill>
            <a:srgbClr val="CCFFCC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2702055" y="297798"/>
            <a:ext cx="640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rgbClr val="6600CC"/>
                </a:solidFill>
              </a:rPr>
              <a:t>返</a:t>
            </a:r>
            <a:r>
              <a:rPr lang="zh-TW" altLang="en-US" sz="1600" b="1" dirty="0">
                <a:solidFill>
                  <a:srgbClr val="6600CC"/>
                </a:solidFill>
              </a:rPr>
              <a:t>回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2578422" y="5421876"/>
            <a:ext cx="1652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粮食及饲料加工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510933" y="1237270"/>
            <a:ext cx="102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深</a:t>
            </a:r>
            <a:r>
              <a:rPr lang="zh-TW" altLang="en-US" sz="1600" dirty="0">
                <a:solidFill>
                  <a:srgbClr val="6600CC"/>
                </a:solidFill>
              </a:rPr>
              <a:t>圳</a:t>
            </a:r>
            <a:r>
              <a:rPr lang="zh-TW" altLang="en-US" sz="1600" dirty="0" smtClean="0">
                <a:solidFill>
                  <a:srgbClr val="6600CC"/>
                </a:solidFill>
              </a:rPr>
              <a:t>指数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5786620" y="783138"/>
            <a:ext cx="614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6600CC"/>
                </a:solidFill>
              </a:rPr>
              <a:t>B</a:t>
            </a:r>
            <a:r>
              <a:rPr lang="zh-TW" altLang="en-US" sz="1600" dirty="0" smtClean="0">
                <a:solidFill>
                  <a:srgbClr val="6600CC"/>
                </a:solidFill>
              </a:rPr>
              <a:t>股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754612" y="767534"/>
            <a:ext cx="52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6600CC"/>
                </a:solidFill>
              </a:rPr>
              <a:t>A</a:t>
            </a:r>
            <a:r>
              <a:rPr lang="zh-TW" altLang="en-US" sz="1600" dirty="0" smtClean="0">
                <a:solidFill>
                  <a:srgbClr val="6600CC"/>
                </a:solidFill>
              </a:rPr>
              <a:t>股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3515432" y="767534"/>
            <a:ext cx="102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上海债券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2489439" y="745836"/>
            <a:ext cx="102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上海基金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5544917" y="311498"/>
            <a:ext cx="102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上海</a:t>
            </a:r>
            <a:r>
              <a:rPr lang="en-US" altLang="zh-TW" sz="1600" dirty="0" smtClean="0">
                <a:solidFill>
                  <a:srgbClr val="6600CC"/>
                </a:solidFill>
              </a:rPr>
              <a:t>B</a:t>
            </a:r>
            <a:r>
              <a:rPr lang="zh-TW" altLang="en-US" sz="1600" dirty="0" smtClean="0">
                <a:solidFill>
                  <a:srgbClr val="6600CC"/>
                </a:solidFill>
              </a:rPr>
              <a:t>股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4561289" y="297798"/>
            <a:ext cx="102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上海</a:t>
            </a:r>
            <a:r>
              <a:rPr lang="en-US" altLang="zh-TW" sz="1600" dirty="0" smtClean="0">
                <a:solidFill>
                  <a:srgbClr val="6600CC"/>
                </a:solidFill>
              </a:rPr>
              <a:t>A</a:t>
            </a:r>
            <a:r>
              <a:rPr lang="zh-TW" altLang="en-US" sz="1600" dirty="0" smtClean="0">
                <a:solidFill>
                  <a:srgbClr val="6600CC"/>
                </a:solidFill>
              </a:rPr>
              <a:t>股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3516043" y="297798"/>
            <a:ext cx="102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上海指数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2578422" y="2775610"/>
            <a:ext cx="1861930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农、林、牧、渔业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2782078" y="2217328"/>
            <a:ext cx="102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地区板块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529677" y="1647745"/>
            <a:ext cx="102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股转系统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3603453" y="1648162"/>
            <a:ext cx="88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创业板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510933" y="1646211"/>
            <a:ext cx="102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深圳债券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5543145" y="1208091"/>
            <a:ext cx="102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深圳基</a:t>
            </a:r>
            <a:r>
              <a:rPr lang="zh-TW" altLang="en-US" sz="1600" dirty="0">
                <a:solidFill>
                  <a:srgbClr val="6600CC"/>
                </a:solidFill>
              </a:rPr>
              <a:t>金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4590683" y="1226417"/>
            <a:ext cx="102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深圳</a:t>
            </a:r>
            <a:r>
              <a:rPr lang="en-US" altLang="zh-TW" sz="1600" dirty="0" smtClean="0">
                <a:solidFill>
                  <a:srgbClr val="6600CC"/>
                </a:solidFill>
              </a:rPr>
              <a:t>B</a:t>
            </a:r>
            <a:r>
              <a:rPr lang="zh-TW" altLang="en-US" sz="1600" dirty="0">
                <a:solidFill>
                  <a:srgbClr val="6600CC"/>
                </a:solidFill>
              </a:rPr>
              <a:t>股</a:t>
            </a:r>
          </a:p>
        </p:txBody>
      </p:sp>
      <p:sp>
        <p:nvSpPr>
          <p:cNvPr id="85" name="文字方塊 84"/>
          <p:cNvSpPr txBox="1"/>
          <p:nvPr/>
        </p:nvSpPr>
        <p:spPr>
          <a:xfrm>
            <a:off x="3570534" y="1225152"/>
            <a:ext cx="102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深圳</a:t>
            </a:r>
            <a:r>
              <a:rPr lang="en-US" altLang="zh-TW" sz="1600" dirty="0" smtClean="0">
                <a:solidFill>
                  <a:srgbClr val="6600CC"/>
                </a:solidFill>
              </a:rPr>
              <a:t>A</a:t>
            </a:r>
            <a:r>
              <a:rPr lang="zh-TW" altLang="en-US" sz="1600" dirty="0">
                <a:solidFill>
                  <a:srgbClr val="6600CC"/>
                </a:solidFill>
              </a:rPr>
              <a:t>股</a:t>
            </a:r>
          </a:p>
        </p:txBody>
      </p:sp>
      <p:sp>
        <p:nvSpPr>
          <p:cNvPr id="86" name="文字方塊 85"/>
          <p:cNvSpPr txBox="1"/>
          <p:nvPr/>
        </p:nvSpPr>
        <p:spPr>
          <a:xfrm>
            <a:off x="4618494" y="1634948"/>
            <a:ext cx="88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中</a:t>
            </a:r>
            <a:r>
              <a:rPr lang="zh-TW" altLang="en-US" sz="1600" dirty="0">
                <a:solidFill>
                  <a:srgbClr val="6600CC"/>
                </a:solidFill>
              </a:rPr>
              <a:t>小</a:t>
            </a:r>
            <a:r>
              <a:rPr lang="zh-TW" altLang="en-US" sz="1600" dirty="0" smtClean="0">
                <a:solidFill>
                  <a:srgbClr val="6600CC"/>
                </a:solidFill>
              </a:rPr>
              <a:t>板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cxnSp>
        <p:nvCxnSpPr>
          <p:cNvPr id="87" name="直線接點 86"/>
          <p:cNvCxnSpPr/>
          <p:nvPr/>
        </p:nvCxnSpPr>
        <p:spPr>
          <a:xfrm flipV="1">
            <a:off x="2452767" y="2083713"/>
            <a:ext cx="4100228" cy="65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2418002" y="2692321"/>
            <a:ext cx="4100228" cy="65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>
            <a:off x="5248243" y="2223325"/>
            <a:ext cx="102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行业板块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4002583" y="2227165"/>
            <a:ext cx="102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概</a:t>
            </a:r>
            <a:r>
              <a:rPr lang="zh-TW" altLang="en-US" sz="1600" dirty="0">
                <a:solidFill>
                  <a:srgbClr val="6600CC"/>
                </a:solidFill>
              </a:rPr>
              <a:t>念</a:t>
            </a:r>
            <a:r>
              <a:rPr lang="zh-TW" altLang="en-US" sz="1600" dirty="0" smtClean="0">
                <a:solidFill>
                  <a:srgbClr val="6600CC"/>
                </a:solidFill>
              </a:rPr>
              <a:t>板块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590683" y="2773008"/>
            <a:ext cx="1861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石油、化学、塑料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578422" y="3066212"/>
            <a:ext cx="1861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机械、设备、仪表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590683" y="3079415"/>
            <a:ext cx="1861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电力、煤气、供水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cxnSp>
        <p:nvCxnSpPr>
          <p:cNvPr id="94" name="直線接點 93"/>
          <p:cNvCxnSpPr/>
          <p:nvPr/>
        </p:nvCxnSpPr>
        <p:spPr>
          <a:xfrm flipV="1">
            <a:off x="2434228" y="5274532"/>
            <a:ext cx="4100228" cy="65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向上箭號 94"/>
          <p:cNvSpPr/>
          <p:nvPr/>
        </p:nvSpPr>
        <p:spPr>
          <a:xfrm rot="-2460000">
            <a:off x="4278289" y="2963798"/>
            <a:ext cx="240163" cy="30999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4515921" y="5407622"/>
            <a:ext cx="127069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渔业、牧业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2578422" y="5830840"/>
            <a:ext cx="697434" cy="34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农业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3384504" y="5819941"/>
            <a:ext cx="69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6600CC"/>
                </a:solidFill>
              </a:rPr>
              <a:t>林</a:t>
            </a:r>
            <a:r>
              <a:rPr lang="zh-TW" altLang="en-US" sz="1600" dirty="0" smtClean="0">
                <a:solidFill>
                  <a:srgbClr val="6600CC"/>
                </a:solidFill>
              </a:rPr>
              <a:t>业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cxnSp>
        <p:nvCxnSpPr>
          <p:cNvPr id="100" name="直線單箭頭接點 99"/>
          <p:cNvCxnSpPr/>
          <p:nvPr/>
        </p:nvCxnSpPr>
        <p:spPr>
          <a:xfrm>
            <a:off x="1691680" y="2419424"/>
            <a:ext cx="5760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/>
          <p:nvPr/>
        </p:nvCxnSpPr>
        <p:spPr>
          <a:xfrm>
            <a:off x="1691680" y="3959312"/>
            <a:ext cx="5760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>
            <a:off x="1705432" y="5742102"/>
            <a:ext cx="5760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1705432" y="2396442"/>
            <a:ext cx="0" cy="33456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/>
          <p:cNvSpPr txBox="1"/>
          <p:nvPr/>
        </p:nvSpPr>
        <p:spPr>
          <a:xfrm>
            <a:off x="989053" y="2263564"/>
            <a:ext cx="725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第</a:t>
            </a:r>
            <a:r>
              <a:rPr lang="en-US" altLang="zh-TW" sz="1600" dirty="0" smtClean="0"/>
              <a:t>1</a:t>
            </a:r>
            <a:r>
              <a:rPr lang="zh-TW" altLang="en-US" sz="1600" dirty="0" smtClean="0"/>
              <a:t>层</a:t>
            </a:r>
            <a:endParaRPr lang="zh-TW" altLang="en-US" sz="16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975871" y="3751452"/>
            <a:ext cx="725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第</a:t>
            </a:r>
            <a:r>
              <a:rPr lang="en-US" altLang="zh-TW" sz="1600" dirty="0"/>
              <a:t>2</a:t>
            </a:r>
            <a:r>
              <a:rPr lang="zh-TW" altLang="en-US" sz="1600" dirty="0" smtClean="0"/>
              <a:t>层</a:t>
            </a:r>
            <a:endParaRPr lang="zh-TW" altLang="en-US" sz="16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026864" y="5499200"/>
            <a:ext cx="725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第</a:t>
            </a:r>
            <a:r>
              <a:rPr lang="en-US" altLang="zh-TW" sz="1600" dirty="0" smtClean="0"/>
              <a:t>3</a:t>
            </a:r>
            <a:r>
              <a:rPr lang="zh-TW" altLang="en-US" sz="1600" dirty="0" smtClean="0"/>
              <a:t>层</a:t>
            </a:r>
            <a:endParaRPr lang="zh-TW" altLang="en-US" sz="1600" dirty="0"/>
          </a:p>
        </p:txBody>
      </p:sp>
      <p:sp>
        <p:nvSpPr>
          <p:cNvPr id="103" name="向上箭號 102"/>
          <p:cNvSpPr/>
          <p:nvPr/>
        </p:nvSpPr>
        <p:spPr>
          <a:xfrm rot="-2460000">
            <a:off x="5620529" y="5631913"/>
            <a:ext cx="240163" cy="30999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向上箭號 107"/>
          <p:cNvSpPr/>
          <p:nvPr/>
        </p:nvSpPr>
        <p:spPr>
          <a:xfrm rot="-2460000">
            <a:off x="6113313" y="2443445"/>
            <a:ext cx="240163" cy="30999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9" name="直線單箭頭接點 108"/>
          <p:cNvCxnSpPr/>
          <p:nvPr/>
        </p:nvCxnSpPr>
        <p:spPr>
          <a:xfrm flipH="1">
            <a:off x="6413936" y="1153222"/>
            <a:ext cx="589940" cy="14026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 flipV="1">
            <a:off x="1752155" y="549750"/>
            <a:ext cx="1858351" cy="5563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/>
          <p:cNvSpPr txBox="1"/>
          <p:nvPr/>
        </p:nvSpPr>
        <p:spPr>
          <a:xfrm>
            <a:off x="359400" y="1115628"/>
            <a:ext cx="1833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点击此区块按键直接进入该板块报价画面</a:t>
            </a:r>
            <a:endParaRPr lang="zh-TW" altLang="en-US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6958142" y="100226"/>
            <a:ext cx="1833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点击第一层区块按键时，第二层区块显示该板块内之次板块项目</a:t>
            </a:r>
            <a:endParaRPr lang="zh-TW" altLang="en-US" dirty="0"/>
          </a:p>
        </p:txBody>
      </p:sp>
      <p:cxnSp>
        <p:nvCxnSpPr>
          <p:cNvPr id="113" name="直線單箭頭接點 112"/>
          <p:cNvCxnSpPr/>
          <p:nvPr/>
        </p:nvCxnSpPr>
        <p:spPr>
          <a:xfrm flipH="1">
            <a:off x="4561289" y="2769318"/>
            <a:ext cx="2602999" cy="3494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7189664" y="2147167"/>
            <a:ext cx="1833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点击第二层区块内之次板块项目时，第三层区块显示该次板块内之次次板块项目</a:t>
            </a:r>
            <a:endParaRPr lang="zh-TW" altLang="en-US" dirty="0"/>
          </a:p>
        </p:txBody>
      </p:sp>
      <p:cxnSp>
        <p:nvCxnSpPr>
          <p:cNvPr id="115" name="直線單箭頭接點 114"/>
          <p:cNvCxnSpPr/>
          <p:nvPr/>
        </p:nvCxnSpPr>
        <p:spPr>
          <a:xfrm flipH="1">
            <a:off x="5862789" y="5499200"/>
            <a:ext cx="869451" cy="2721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字方塊 115"/>
          <p:cNvSpPr txBox="1"/>
          <p:nvPr/>
        </p:nvSpPr>
        <p:spPr>
          <a:xfrm>
            <a:off x="6818996" y="4668339"/>
            <a:ext cx="2127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点击第三层区块内之次次板块项目时，进入该次次板块内之报价画面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参考下一页设计方案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493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1760" y="116632"/>
            <a:ext cx="4176874" cy="6461728"/>
          </a:xfrm>
          <a:prstGeom prst="rect">
            <a:avLst/>
          </a:prstGeom>
          <a:noFill/>
          <a:ln w="57150">
            <a:solidFill>
              <a:srgbClr val="E9C61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699431" y="3963048"/>
            <a:ext cx="5764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solidFill>
                  <a:schemeClr val="bg1"/>
                </a:solidFill>
              </a:rPr>
              <a:t>103.6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793499" y="4925737"/>
            <a:ext cx="482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solidFill>
                  <a:schemeClr val="bg1"/>
                </a:solidFill>
              </a:rPr>
              <a:t>58.9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88381" y="5816879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2454031" y="5747086"/>
            <a:ext cx="4104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299550" y="5816879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110971" y="5816879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223984" y="6030500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6600CC"/>
                </a:solidFill>
              </a:rPr>
              <a:t>技</a:t>
            </a:r>
            <a:r>
              <a:rPr lang="zh-TW" altLang="en-US" sz="1400" b="1" dirty="0" smtClean="0">
                <a:solidFill>
                  <a:srgbClr val="6600CC"/>
                </a:solidFill>
              </a:rPr>
              <a:t> 术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606438" y="6030498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6600CC"/>
                </a:solidFill>
              </a:rPr>
              <a:t>报 价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383491" y="6030499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6600CC"/>
                </a:solidFill>
              </a:rPr>
              <a:t>实 时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69987" y="247003"/>
            <a:ext cx="616707" cy="566682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2560839" y="368361"/>
            <a:ext cx="33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6600CC"/>
                </a:solidFill>
              </a:rPr>
              <a:t>自</a:t>
            </a:r>
          </a:p>
        </p:txBody>
      </p:sp>
      <p:sp>
        <p:nvSpPr>
          <p:cNvPr id="19" name="矩形 18"/>
          <p:cNvSpPr/>
          <p:nvPr/>
        </p:nvSpPr>
        <p:spPr>
          <a:xfrm>
            <a:off x="3175437" y="247003"/>
            <a:ext cx="616707" cy="566682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850090" y="238885"/>
            <a:ext cx="616707" cy="566682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4528493" y="238885"/>
            <a:ext cx="616707" cy="566682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206896" y="247003"/>
            <a:ext cx="616707" cy="566682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3944867" y="352970"/>
            <a:ext cx="33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沪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631688" y="357097"/>
            <a:ext cx="33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深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303066" y="352970"/>
            <a:ext cx="33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6600CC"/>
                </a:solidFill>
              </a:rPr>
              <a:t>金</a:t>
            </a:r>
          </a:p>
        </p:txBody>
      </p:sp>
      <p:grpSp>
        <p:nvGrpSpPr>
          <p:cNvPr id="26" name="群組 25"/>
          <p:cNvGrpSpPr/>
          <p:nvPr/>
        </p:nvGrpSpPr>
        <p:grpSpPr>
          <a:xfrm>
            <a:off x="5879485" y="238885"/>
            <a:ext cx="616707" cy="566682"/>
            <a:chOff x="5887427" y="238885"/>
            <a:chExt cx="616707" cy="56668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7" name="矩形 26"/>
            <p:cNvSpPr/>
            <p:nvPr/>
          </p:nvSpPr>
          <p:spPr>
            <a:xfrm>
              <a:off x="5887427" y="238885"/>
              <a:ext cx="616707" cy="566682"/>
            </a:xfrm>
            <a:prstGeom prst="rect">
              <a:avLst/>
            </a:prstGeom>
            <a:grpFill/>
            <a:ln w="3175"/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017251" y="366711"/>
              <a:ext cx="332207" cy="338554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prst="slope"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rgbClr val="6600CC"/>
                  </a:solidFill>
                </a:rPr>
                <a:t>类</a:t>
              </a:r>
              <a:endParaRPr lang="zh-TW" altLang="en-US" sz="1600" dirty="0">
                <a:solidFill>
                  <a:srgbClr val="6600CC"/>
                </a:solidFill>
              </a:endParaRP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5329140" y="360262"/>
            <a:ext cx="33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排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grpSp>
        <p:nvGrpSpPr>
          <p:cNvPr id="38" name="群組 37"/>
          <p:cNvGrpSpPr/>
          <p:nvPr/>
        </p:nvGrpSpPr>
        <p:grpSpPr>
          <a:xfrm>
            <a:off x="4912233" y="5812046"/>
            <a:ext cx="778787" cy="691686"/>
            <a:chOff x="2505529" y="5924388"/>
            <a:chExt cx="778787" cy="691686"/>
          </a:xfrm>
        </p:grpSpPr>
        <p:sp>
          <p:nvSpPr>
            <p:cNvPr id="39" name="矩形 38"/>
            <p:cNvSpPr/>
            <p:nvPr/>
          </p:nvSpPr>
          <p:spPr>
            <a:xfrm>
              <a:off x="2505529" y="5924388"/>
              <a:ext cx="778787" cy="69168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360" y="6064184"/>
              <a:ext cx="164254" cy="412094"/>
            </a:xfrm>
            <a:prstGeom prst="rect">
              <a:avLst/>
            </a:prstGeom>
          </p:spPr>
        </p:pic>
      </p:grp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031" y="1308495"/>
            <a:ext cx="4042161" cy="4407814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2432817" y="840463"/>
            <a:ext cx="4135940" cy="442264"/>
            <a:chOff x="2432817" y="840463"/>
            <a:chExt cx="4135940" cy="442264"/>
          </a:xfrm>
        </p:grpSpPr>
        <p:cxnSp>
          <p:nvCxnSpPr>
            <p:cNvPr id="3" name="直線接點 2"/>
            <p:cNvCxnSpPr/>
            <p:nvPr/>
          </p:nvCxnSpPr>
          <p:spPr>
            <a:xfrm flipV="1">
              <a:off x="2442526" y="840463"/>
              <a:ext cx="4100228" cy="652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V="1">
              <a:off x="2468529" y="1276205"/>
              <a:ext cx="4100228" cy="652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5717405" y="890024"/>
              <a:ext cx="778787" cy="344763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468529" y="890023"/>
              <a:ext cx="3192818" cy="3604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2432817" y="912575"/>
              <a:ext cx="1265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输入代码或股名</a:t>
              </a:r>
              <a:endPara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50" name="群組 49"/>
            <p:cNvGrpSpPr/>
            <p:nvPr/>
          </p:nvGrpSpPr>
          <p:grpSpPr>
            <a:xfrm>
              <a:off x="5980346" y="928991"/>
              <a:ext cx="361170" cy="247169"/>
              <a:chOff x="7596336" y="805567"/>
              <a:chExt cx="360040" cy="289578"/>
            </a:xfrm>
          </p:grpSpPr>
          <p:sp>
            <p:nvSpPr>
              <p:cNvPr id="47" name="流程圖: 接點 46"/>
              <p:cNvSpPr/>
              <p:nvPr/>
            </p:nvSpPr>
            <p:spPr>
              <a:xfrm>
                <a:off x="7596336" y="805567"/>
                <a:ext cx="216024" cy="247169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9" name="直線接點 48"/>
              <p:cNvCxnSpPr/>
              <p:nvPr/>
            </p:nvCxnSpPr>
            <p:spPr>
              <a:xfrm flipH="1" flipV="1">
                <a:off x="7812360" y="1007002"/>
                <a:ext cx="144016" cy="88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文字方塊 50"/>
          <p:cNvSpPr txBox="1"/>
          <p:nvPr/>
        </p:nvSpPr>
        <p:spPr>
          <a:xfrm>
            <a:off x="6948264" y="1772816"/>
            <a:ext cx="1833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输入代码或股名后，点击进入该股实时走势</a:t>
            </a:r>
            <a:endParaRPr lang="zh-TW" altLang="en-US" dirty="0"/>
          </a:p>
        </p:txBody>
      </p:sp>
      <p:cxnSp>
        <p:nvCxnSpPr>
          <p:cNvPr id="52" name="直線單箭頭接點 51"/>
          <p:cNvCxnSpPr>
            <a:endCxn id="31" idx="3"/>
          </p:cNvCxnSpPr>
          <p:nvPr/>
        </p:nvCxnSpPr>
        <p:spPr>
          <a:xfrm flipH="1" flipV="1">
            <a:off x="6496192" y="1062406"/>
            <a:ext cx="572085" cy="6016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08977" y="4864181"/>
            <a:ext cx="183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双击该股报价进入该股实时走势</a:t>
            </a:r>
            <a:endParaRPr lang="zh-TW" altLang="en-US" dirty="0"/>
          </a:p>
        </p:txBody>
      </p:sp>
      <p:cxnSp>
        <p:nvCxnSpPr>
          <p:cNvPr id="56" name="直線單箭頭接點 55"/>
          <p:cNvCxnSpPr/>
          <p:nvPr/>
        </p:nvCxnSpPr>
        <p:spPr>
          <a:xfrm flipV="1">
            <a:off x="1611544" y="3963048"/>
            <a:ext cx="1087887" cy="8867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H="1">
            <a:off x="5354402" y="4406438"/>
            <a:ext cx="1593862" cy="14715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7030803" y="3755299"/>
            <a:ext cx="1833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在报价及实时走势画面点击麦克风按键，进</a:t>
            </a:r>
            <a:r>
              <a:rPr lang="zh-TW" altLang="en-US" dirty="0"/>
              <a:t>行</a:t>
            </a:r>
            <a:r>
              <a:rPr lang="zh-TW" altLang="en-US" dirty="0" smtClean="0"/>
              <a:t>语音搜股及换股时，直接进入该股实时走势图</a:t>
            </a:r>
            <a:endParaRPr lang="zh-TW" altLang="en-US" dirty="0"/>
          </a:p>
        </p:txBody>
      </p:sp>
      <p:grpSp>
        <p:nvGrpSpPr>
          <p:cNvPr id="46" name="群組 45"/>
          <p:cNvGrpSpPr/>
          <p:nvPr/>
        </p:nvGrpSpPr>
        <p:grpSpPr>
          <a:xfrm>
            <a:off x="5709861" y="5803035"/>
            <a:ext cx="778787" cy="691686"/>
            <a:chOff x="7236296" y="1845687"/>
            <a:chExt cx="778787" cy="691686"/>
          </a:xfrm>
        </p:grpSpPr>
        <p:sp>
          <p:nvSpPr>
            <p:cNvPr id="48" name="矩形 47"/>
            <p:cNvSpPr/>
            <p:nvPr/>
          </p:nvSpPr>
          <p:spPr>
            <a:xfrm>
              <a:off x="7236296" y="1845687"/>
              <a:ext cx="778787" cy="69168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7310821" y="2037641"/>
              <a:ext cx="629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6600CC"/>
                  </a:solidFill>
                </a:rPr>
                <a:t>大 师</a:t>
              </a:r>
              <a:endParaRPr lang="zh-TW" altLang="en-US" sz="1400" b="1" dirty="0">
                <a:solidFill>
                  <a:srgbClr val="66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01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570" y="2386078"/>
            <a:ext cx="711422" cy="1784874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51519" y="1170212"/>
            <a:ext cx="3129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点击此按键显示麦克风语音输入画面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563794" y="4465779"/>
            <a:ext cx="185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请说股票代码或名称</a:t>
            </a:r>
            <a:endParaRPr lang="zh-TW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2267744" y="1772816"/>
            <a:ext cx="4536504" cy="3514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397322" y="338730"/>
            <a:ext cx="778787" cy="691686"/>
            <a:chOff x="2076883" y="3463167"/>
            <a:chExt cx="778787" cy="691686"/>
          </a:xfrm>
        </p:grpSpPr>
        <p:sp>
          <p:nvSpPr>
            <p:cNvPr id="37" name="矩形 36"/>
            <p:cNvSpPr/>
            <p:nvPr/>
          </p:nvSpPr>
          <p:spPr>
            <a:xfrm>
              <a:off x="2076883" y="3463167"/>
              <a:ext cx="778787" cy="69168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4149" y="3602963"/>
              <a:ext cx="164254" cy="412094"/>
            </a:xfrm>
            <a:prstGeom prst="rect">
              <a:avLst/>
            </a:prstGeom>
          </p:spPr>
        </p:pic>
      </p:grpSp>
      <p:cxnSp>
        <p:nvCxnSpPr>
          <p:cNvPr id="39" name="直線單箭頭接點 38"/>
          <p:cNvCxnSpPr/>
          <p:nvPr/>
        </p:nvCxnSpPr>
        <p:spPr>
          <a:xfrm flipH="1">
            <a:off x="5100268" y="1477989"/>
            <a:ext cx="767876" cy="9055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1816211" y="4405098"/>
            <a:ext cx="1180755" cy="8819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6012160" y="338730"/>
            <a:ext cx="2500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在报价及实时走势画面点击麦克风按键，进</a:t>
            </a:r>
            <a:r>
              <a:rPr lang="zh-TW" altLang="en-US" dirty="0"/>
              <a:t>行</a:t>
            </a:r>
            <a:r>
              <a:rPr lang="zh-TW" altLang="en-US" dirty="0" smtClean="0"/>
              <a:t>语音搜股及换股时，进入该股实时走势图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04588" y="4400866"/>
            <a:ext cx="12434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在技术分析画面点击麦克风按键，进</a:t>
            </a:r>
            <a:r>
              <a:rPr lang="zh-TW" altLang="en-US" sz="1600" dirty="0"/>
              <a:t>行</a:t>
            </a:r>
            <a:r>
              <a:rPr lang="zh-TW" altLang="en-US" sz="1600" dirty="0" smtClean="0"/>
              <a:t>语音搜股及换股时，一律只在技术分析图切换个股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521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67544" y="260648"/>
            <a:ext cx="616707" cy="566682"/>
            <a:chOff x="2469987" y="247003"/>
            <a:chExt cx="616707" cy="566682"/>
          </a:xfrm>
        </p:grpSpPr>
        <p:sp>
          <p:nvSpPr>
            <p:cNvPr id="2" name="矩形 1"/>
            <p:cNvSpPr/>
            <p:nvPr/>
          </p:nvSpPr>
          <p:spPr>
            <a:xfrm>
              <a:off x="2469987" y="247003"/>
              <a:ext cx="616707" cy="566682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2560839" y="368361"/>
              <a:ext cx="3322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rgbClr val="6600CC"/>
                  </a:solidFill>
                </a:rPr>
                <a:t>自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2623171" y="258728"/>
            <a:ext cx="4176874" cy="6461728"/>
          </a:xfrm>
          <a:prstGeom prst="rect">
            <a:avLst/>
          </a:prstGeom>
          <a:noFill/>
          <a:ln w="57150">
            <a:solidFill>
              <a:srgbClr val="E9C61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 flipV="1">
            <a:off x="2653937" y="982559"/>
            <a:ext cx="4100228" cy="65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910842" y="4105144"/>
            <a:ext cx="5764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solidFill>
                  <a:schemeClr val="bg1"/>
                </a:solidFill>
              </a:rPr>
              <a:t>103.6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04910" y="5067833"/>
            <a:ext cx="482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solidFill>
                  <a:schemeClr val="bg1"/>
                </a:solidFill>
              </a:rPr>
              <a:t>58.9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99792" y="5958975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2665442" y="5889182"/>
            <a:ext cx="4104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510961" y="5958975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322382" y="5958975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435395" y="6172596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6600CC"/>
                </a:solidFill>
              </a:rPr>
              <a:t>技</a:t>
            </a:r>
            <a:r>
              <a:rPr lang="zh-TW" altLang="en-US" sz="1400" b="1" dirty="0" smtClean="0">
                <a:solidFill>
                  <a:srgbClr val="6600CC"/>
                </a:solidFill>
              </a:rPr>
              <a:t> 术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817849" y="6172594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6600CC"/>
                </a:solidFill>
              </a:rPr>
              <a:t>报 价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594902" y="6172595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6600CC"/>
                </a:solidFill>
              </a:rPr>
              <a:t>实 时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456458"/>
            <a:ext cx="4080376" cy="439570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681398" y="389099"/>
            <a:ext cx="616707" cy="566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/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766668" y="1019600"/>
            <a:ext cx="412951" cy="35072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772250" y="510457"/>
            <a:ext cx="33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6600CC"/>
                </a:solidFill>
              </a:rPr>
              <a:t>自</a:t>
            </a:r>
          </a:p>
        </p:txBody>
      </p:sp>
      <p:sp>
        <p:nvSpPr>
          <p:cNvPr id="20" name="矩形 19"/>
          <p:cNvSpPr/>
          <p:nvPr/>
        </p:nvSpPr>
        <p:spPr>
          <a:xfrm>
            <a:off x="3386848" y="389099"/>
            <a:ext cx="616707" cy="566682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4061501" y="380981"/>
            <a:ext cx="616707" cy="566682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739904" y="380981"/>
            <a:ext cx="616707" cy="566682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418307" y="389099"/>
            <a:ext cx="616707" cy="566682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156278" y="495066"/>
            <a:ext cx="33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沪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843099" y="499193"/>
            <a:ext cx="33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深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514477" y="495066"/>
            <a:ext cx="33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6600CC"/>
                </a:solidFill>
              </a:rPr>
              <a:t>金</a:t>
            </a:r>
          </a:p>
        </p:txBody>
      </p:sp>
      <p:grpSp>
        <p:nvGrpSpPr>
          <p:cNvPr id="27" name="群組 26"/>
          <p:cNvGrpSpPr/>
          <p:nvPr/>
        </p:nvGrpSpPr>
        <p:grpSpPr>
          <a:xfrm>
            <a:off x="6098838" y="380981"/>
            <a:ext cx="616707" cy="566682"/>
            <a:chOff x="5887427" y="238885"/>
            <a:chExt cx="616707" cy="566682"/>
          </a:xfrm>
        </p:grpSpPr>
        <p:sp>
          <p:nvSpPr>
            <p:cNvPr id="28" name="矩形 27"/>
            <p:cNvSpPr/>
            <p:nvPr/>
          </p:nvSpPr>
          <p:spPr>
            <a:xfrm>
              <a:off x="5887427" y="238885"/>
              <a:ext cx="616707" cy="566682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6017251" y="366711"/>
              <a:ext cx="3322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rgbClr val="6600CC"/>
                  </a:solidFill>
                </a:rPr>
                <a:t>类</a:t>
              </a:r>
              <a:endParaRPr lang="zh-TW" altLang="en-US" sz="1600" dirty="0">
                <a:solidFill>
                  <a:srgbClr val="6600CC"/>
                </a:solidFill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5540551" y="502358"/>
            <a:ext cx="33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CC"/>
                </a:solidFill>
              </a:rPr>
              <a:t>排</a:t>
            </a:r>
            <a:endParaRPr lang="zh-TW" altLang="en-US" sz="1600" dirty="0">
              <a:solidFill>
                <a:srgbClr val="6600CC"/>
              </a:solidFill>
            </a:endParaRPr>
          </a:p>
        </p:txBody>
      </p:sp>
      <p:cxnSp>
        <p:nvCxnSpPr>
          <p:cNvPr id="31" name="直線接點 30"/>
          <p:cNvCxnSpPr/>
          <p:nvPr/>
        </p:nvCxnSpPr>
        <p:spPr>
          <a:xfrm flipV="1">
            <a:off x="2679940" y="1418301"/>
            <a:ext cx="4100228" cy="65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253803" y="1019600"/>
            <a:ext cx="412951" cy="35072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6270041" y="1039315"/>
            <a:ext cx="332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6600CC"/>
                </a:solidFill>
              </a:rPr>
              <a:t>删</a:t>
            </a:r>
            <a:endParaRPr lang="zh-TW" altLang="en-US" sz="1400" dirty="0">
              <a:solidFill>
                <a:srgbClr val="6600CC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808846" y="1058819"/>
            <a:ext cx="332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6600CC"/>
                </a:solidFill>
              </a:rPr>
              <a:t>增</a:t>
            </a:r>
            <a:endParaRPr lang="zh-TW" altLang="en-US" sz="1400" dirty="0">
              <a:solidFill>
                <a:srgbClr val="6600CC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79940" y="1032120"/>
            <a:ext cx="2860611" cy="338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2644228" y="1054671"/>
            <a:ext cx="1265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输入代码或股名</a:t>
            </a:r>
            <a:endParaRPr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5123644" y="5954142"/>
            <a:ext cx="778787" cy="691686"/>
            <a:chOff x="2505529" y="5924388"/>
            <a:chExt cx="778787" cy="691686"/>
          </a:xfrm>
        </p:grpSpPr>
        <p:sp>
          <p:nvSpPr>
            <p:cNvPr id="38" name="矩形 37"/>
            <p:cNvSpPr/>
            <p:nvPr/>
          </p:nvSpPr>
          <p:spPr>
            <a:xfrm>
              <a:off x="2505529" y="5924388"/>
              <a:ext cx="778787" cy="69168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360" y="6064184"/>
              <a:ext cx="164254" cy="412094"/>
            </a:xfrm>
            <a:prstGeom prst="rect">
              <a:avLst/>
            </a:prstGeom>
          </p:spPr>
        </p:pic>
      </p:grpSp>
      <p:grpSp>
        <p:nvGrpSpPr>
          <p:cNvPr id="46" name="群組 45"/>
          <p:cNvGrpSpPr/>
          <p:nvPr/>
        </p:nvGrpSpPr>
        <p:grpSpPr>
          <a:xfrm>
            <a:off x="5921272" y="5945131"/>
            <a:ext cx="778787" cy="691686"/>
            <a:chOff x="7236296" y="1845687"/>
            <a:chExt cx="778787" cy="691686"/>
          </a:xfrm>
        </p:grpSpPr>
        <p:sp>
          <p:nvSpPr>
            <p:cNvPr id="47" name="矩形 46"/>
            <p:cNvSpPr/>
            <p:nvPr/>
          </p:nvSpPr>
          <p:spPr>
            <a:xfrm>
              <a:off x="7236296" y="1845687"/>
              <a:ext cx="778787" cy="69168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7310821" y="2037641"/>
              <a:ext cx="629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6600CC"/>
                  </a:solidFill>
                </a:rPr>
                <a:t>大 师</a:t>
              </a:r>
              <a:endParaRPr lang="zh-TW" altLang="en-US" sz="1400" b="1" dirty="0">
                <a:solidFill>
                  <a:srgbClr val="66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57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01" y="694221"/>
            <a:ext cx="4104867" cy="519967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50030" y="228653"/>
            <a:ext cx="4176874" cy="6461728"/>
          </a:xfrm>
          <a:prstGeom prst="rect">
            <a:avLst/>
          </a:prstGeom>
          <a:noFill/>
          <a:ln w="57150">
            <a:solidFill>
              <a:srgbClr val="E9C61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426651" y="5928900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/>
          <p:cNvCxnSpPr/>
          <p:nvPr/>
        </p:nvCxnSpPr>
        <p:spPr>
          <a:xfrm>
            <a:off x="3392301" y="5859107"/>
            <a:ext cx="4104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237820" y="5928900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5010243" y="5924388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084768" y="6142519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6600CC"/>
                </a:solidFill>
              </a:rPr>
              <a:t>技</a:t>
            </a:r>
            <a:r>
              <a:rPr lang="zh-TW" altLang="en-US" sz="1400" b="1" dirty="0" smtClean="0">
                <a:solidFill>
                  <a:srgbClr val="6600CC"/>
                </a:solidFill>
              </a:rPr>
              <a:t> 术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cxnSp>
        <p:nvCxnSpPr>
          <p:cNvPr id="41" name="直線接點 40"/>
          <p:cNvCxnSpPr/>
          <p:nvPr/>
        </p:nvCxnSpPr>
        <p:spPr>
          <a:xfrm>
            <a:off x="3392301" y="667318"/>
            <a:ext cx="4104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3544708" y="6142519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6600CC"/>
                </a:solidFill>
              </a:rPr>
              <a:t>报 价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321761" y="6142520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6600CC"/>
                </a:solidFill>
              </a:rPr>
              <a:t>实 时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812360" y="1124744"/>
            <a:ext cx="1116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点击显示十字光标，再点击移除十字光标</a:t>
            </a:r>
            <a:endParaRPr lang="zh-TW" altLang="en-US" sz="1400" dirty="0"/>
          </a:p>
        </p:txBody>
      </p:sp>
      <p:grpSp>
        <p:nvGrpSpPr>
          <p:cNvPr id="74" name="群組 73"/>
          <p:cNvGrpSpPr/>
          <p:nvPr/>
        </p:nvGrpSpPr>
        <p:grpSpPr>
          <a:xfrm>
            <a:off x="5824051" y="5924388"/>
            <a:ext cx="778787" cy="691686"/>
            <a:chOff x="2505529" y="5924388"/>
            <a:chExt cx="778787" cy="691686"/>
          </a:xfrm>
        </p:grpSpPr>
        <p:sp>
          <p:nvSpPr>
            <p:cNvPr id="75" name="矩形 74"/>
            <p:cNvSpPr/>
            <p:nvPr/>
          </p:nvSpPr>
          <p:spPr>
            <a:xfrm>
              <a:off x="2505529" y="5924388"/>
              <a:ext cx="778787" cy="69168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6" name="圖片 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360" y="6064184"/>
              <a:ext cx="164254" cy="412094"/>
            </a:xfrm>
            <a:prstGeom prst="rect">
              <a:avLst/>
            </a:prstGeom>
          </p:spPr>
        </p:pic>
      </p:grpSp>
      <p:sp>
        <p:nvSpPr>
          <p:cNvPr id="83" name="文字方塊 82"/>
          <p:cNvSpPr txBox="1"/>
          <p:nvPr/>
        </p:nvSpPr>
        <p:spPr>
          <a:xfrm>
            <a:off x="3456402" y="296160"/>
            <a:ext cx="150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6600CC"/>
                </a:solidFill>
              </a:rPr>
              <a:t>浦发银行   日线</a:t>
            </a:r>
            <a:endParaRPr lang="zh-TW" altLang="en-US" sz="1400" dirty="0">
              <a:solidFill>
                <a:srgbClr val="6600CC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563271" y="266894"/>
            <a:ext cx="778787" cy="691686"/>
            <a:chOff x="563271" y="266894"/>
            <a:chExt cx="778787" cy="691686"/>
          </a:xfrm>
        </p:grpSpPr>
        <p:sp>
          <p:nvSpPr>
            <p:cNvPr id="50" name="矩形 49"/>
            <p:cNvSpPr/>
            <p:nvPr/>
          </p:nvSpPr>
          <p:spPr>
            <a:xfrm>
              <a:off x="563271" y="266894"/>
              <a:ext cx="778787" cy="69168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648482" y="474628"/>
              <a:ext cx="629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rgbClr val="6600CC"/>
                  </a:solidFill>
                </a:rPr>
                <a:t>技</a:t>
              </a:r>
              <a:r>
                <a:rPr lang="zh-TW" altLang="en-US" sz="1400" b="1" dirty="0" smtClean="0">
                  <a:solidFill>
                    <a:srgbClr val="6600CC"/>
                  </a:solidFill>
                </a:rPr>
                <a:t> 术</a:t>
              </a:r>
              <a:endParaRPr lang="zh-TW" altLang="en-US" sz="1400" b="1" dirty="0">
                <a:solidFill>
                  <a:srgbClr val="6600CC"/>
                </a:solidFill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6540572" y="281782"/>
            <a:ext cx="949504" cy="382689"/>
            <a:chOff x="7726952" y="814063"/>
            <a:chExt cx="949504" cy="382689"/>
          </a:xfrm>
        </p:grpSpPr>
        <p:sp>
          <p:nvSpPr>
            <p:cNvPr id="27" name="矩形 26"/>
            <p:cNvSpPr/>
            <p:nvPr/>
          </p:nvSpPr>
          <p:spPr>
            <a:xfrm>
              <a:off x="8214714" y="814063"/>
              <a:ext cx="461742" cy="382689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/>
            <p:cNvCxnSpPr/>
            <p:nvPr/>
          </p:nvCxnSpPr>
          <p:spPr>
            <a:xfrm>
              <a:off x="8346959" y="1005407"/>
              <a:ext cx="197253" cy="0"/>
            </a:xfrm>
            <a:prstGeom prst="line">
              <a:avLst/>
            </a:prstGeom>
            <a:ln w="19050">
              <a:solidFill>
                <a:srgbClr val="8365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8445585" y="874736"/>
              <a:ext cx="0" cy="261342"/>
            </a:xfrm>
            <a:prstGeom prst="line">
              <a:avLst/>
            </a:prstGeom>
            <a:ln w="19050">
              <a:solidFill>
                <a:srgbClr val="8365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7726952" y="814063"/>
              <a:ext cx="474362" cy="382689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7774672" y="814063"/>
              <a:ext cx="386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rgbClr val="6600CC"/>
                  </a:solidFill>
                </a:rPr>
                <a:t>股</a:t>
              </a:r>
            </a:p>
          </p:txBody>
        </p:sp>
      </p:grpSp>
      <p:cxnSp>
        <p:nvCxnSpPr>
          <p:cNvPr id="54" name="直線單箭頭接點 53"/>
          <p:cNvCxnSpPr/>
          <p:nvPr/>
        </p:nvCxnSpPr>
        <p:spPr>
          <a:xfrm flipH="1" flipV="1">
            <a:off x="7383590" y="603797"/>
            <a:ext cx="612404" cy="538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 flipV="1">
            <a:off x="6806016" y="619045"/>
            <a:ext cx="1189978" cy="18513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7812360" y="2505410"/>
            <a:ext cx="1116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进入输入代码或股名换股，以及选择周期画面</a:t>
            </a:r>
            <a:endParaRPr lang="zh-TW" altLang="en-US" sz="1400" dirty="0"/>
          </a:p>
        </p:txBody>
      </p:sp>
      <p:cxnSp>
        <p:nvCxnSpPr>
          <p:cNvPr id="77" name="直線單箭頭接點 76"/>
          <p:cNvCxnSpPr/>
          <p:nvPr/>
        </p:nvCxnSpPr>
        <p:spPr>
          <a:xfrm flipH="1" flipV="1">
            <a:off x="6974518" y="3294057"/>
            <a:ext cx="1021476" cy="5920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318" y="2996565"/>
            <a:ext cx="1242827" cy="698242"/>
          </a:xfrm>
          <a:prstGeom prst="rect">
            <a:avLst/>
          </a:prstGeom>
        </p:spPr>
      </p:pic>
      <p:sp>
        <p:nvSpPr>
          <p:cNvPr id="84" name="文字方塊 83"/>
          <p:cNvSpPr txBox="1"/>
          <p:nvPr/>
        </p:nvSpPr>
        <p:spPr>
          <a:xfrm>
            <a:off x="7904177" y="3857068"/>
            <a:ext cx="1116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双指放大缩小画面</a:t>
            </a:r>
            <a:endParaRPr lang="zh-TW" altLang="en-US" sz="1400" dirty="0"/>
          </a:p>
        </p:txBody>
      </p:sp>
      <p:cxnSp>
        <p:nvCxnSpPr>
          <p:cNvPr id="85" name="直線單箭頭接點 84"/>
          <p:cNvCxnSpPr/>
          <p:nvPr/>
        </p:nvCxnSpPr>
        <p:spPr>
          <a:xfrm flipV="1">
            <a:off x="2411531" y="523931"/>
            <a:ext cx="1296373" cy="8888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486693" y="1232465"/>
            <a:ext cx="1924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无论从哪一个功能画面，切换进入技术分析功能画面，一律进入该股的日线走势图</a:t>
            </a:r>
            <a:endParaRPr lang="zh-TW" altLang="en-US" sz="1400" dirty="0"/>
          </a:p>
        </p:txBody>
      </p:sp>
      <p:cxnSp>
        <p:nvCxnSpPr>
          <p:cNvPr id="87" name="直線單箭頭接點 86"/>
          <p:cNvCxnSpPr/>
          <p:nvPr/>
        </p:nvCxnSpPr>
        <p:spPr>
          <a:xfrm flipV="1">
            <a:off x="2267744" y="5259794"/>
            <a:ext cx="1276964" cy="195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 flipV="1">
            <a:off x="2267744" y="4304698"/>
            <a:ext cx="1323998" cy="23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2267744" y="2967185"/>
            <a:ext cx="1276964" cy="152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/>
        </p:nvCxnSpPr>
        <p:spPr>
          <a:xfrm>
            <a:off x="2267744" y="2957973"/>
            <a:ext cx="0" cy="23214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2553201" y="2653651"/>
            <a:ext cx="605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主图</a:t>
            </a:r>
            <a:endParaRPr lang="zh-TW" altLang="en-US" sz="14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362294" y="3967085"/>
            <a:ext cx="987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龙系指标</a:t>
            </a:r>
            <a:endParaRPr lang="zh-TW" altLang="en-US" sz="14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367201" y="4951707"/>
            <a:ext cx="951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传统指标</a:t>
            </a:r>
            <a:endParaRPr lang="zh-TW" altLang="en-US" sz="14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394347" y="3371985"/>
            <a:ext cx="18156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长按主图、龙系指标、传统指标任一框格区域时，进入切换该框格指标画面，同时也可以针对该指标参数进行修改</a:t>
            </a:r>
            <a:endParaRPr lang="zh-TW" altLang="en-US" sz="1400" dirty="0"/>
          </a:p>
        </p:txBody>
      </p:sp>
      <p:cxnSp>
        <p:nvCxnSpPr>
          <p:cNvPr id="102" name="直線單箭頭接點 101"/>
          <p:cNvCxnSpPr/>
          <p:nvPr/>
        </p:nvCxnSpPr>
        <p:spPr>
          <a:xfrm flipH="1">
            <a:off x="6283137" y="5279382"/>
            <a:ext cx="1445275" cy="7848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/>
          <p:cNvSpPr txBox="1"/>
          <p:nvPr/>
        </p:nvSpPr>
        <p:spPr>
          <a:xfrm>
            <a:off x="7791999" y="4529829"/>
            <a:ext cx="12434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在技术分析画面点击麦克风按键，进</a:t>
            </a:r>
            <a:r>
              <a:rPr lang="zh-TW" altLang="en-US" sz="1400" dirty="0"/>
              <a:t>行</a:t>
            </a:r>
            <a:r>
              <a:rPr lang="zh-TW" altLang="en-US" sz="1400" dirty="0" smtClean="0"/>
              <a:t>语音搜股及换股时，一律只在技术分析图切换个股</a:t>
            </a:r>
            <a:endParaRPr lang="zh-TW" altLang="en-US" sz="1400" dirty="0"/>
          </a:p>
        </p:txBody>
      </p:sp>
      <p:grpSp>
        <p:nvGrpSpPr>
          <p:cNvPr id="46" name="群組 45"/>
          <p:cNvGrpSpPr/>
          <p:nvPr/>
        </p:nvGrpSpPr>
        <p:grpSpPr>
          <a:xfrm>
            <a:off x="6611429" y="5924388"/>
            <a:ext cx="778787" cy="691686"/>
            <a:chOff x="7236296" y="1845687"/>
            <a:chExt cx="778787" cy="691686"/>
          </a:xfrm>
        </p:grpSpPr>
        <p:sp>
          <p:nvSpPr>
            <p:cNvPr id="47" name="矩形 46"/>
            <p:cNvSpPr/>
            <p:nvPr/>
          </p:nvSpPr>
          <p:spPr>
            <a:xfrm>
              <a:off x="7236296" y="1845687"/>
              <a:ext cx="778787" cy="69168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7310821" y="2037641"/>
              <a:ext cx="629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6600CC"/>
                  </a:solidFill>
                </a:rPr>
                <a:t>大 师</a:t>
              </a:r>
              <a:endParaRPr lang="zh-TW" altLang="en-US" sz="1400" b="1" dirty="0">
                <a:solidFill>
                  <a:srgbClr val="66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44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031" y="1112301"/>
            <a:ext cx="4104867" cy="462269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11760" y="116632"/>
            <a:ext cx="4176874" cy="6461728"/>
          </a:xfrm>
          <a:prstGeom prst="rect">
            <a:avLst/>
          </a:prstGeom>
          <a:noFill/>
          <a:ln w="57150">
            <a:solidFill>
              <a:srgbClr val="E9C61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578490" y="538882"/>
            <a:ext cx="791434" cy="271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836535"/>
                </a:solidFill>
              </a:rPr>
              <a:t>2015/3/23</a:t>
            </a:r>
            <a:endParaRPr lang="zh-TW" altLang="en-US" sz="1100" dirty="0">
              <a:solidFill>
                <a:srgbClr val="836535"/>
              </a:solidFill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2408342" y="800493"/>
            <a:ext cx="4147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192319" y="493358"/>
            <a:ext cx="332498" cy="307777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开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192319" y="807498"/>
            <a:ext cx="332498" cy="307777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收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358952" y="487727"/>
            <a:ext cx="332498" cy="307777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高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358952" y="807497"/>
            <a:ext cx="332498" cy="307777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低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2454030" y="800493"/>
            <a:ext cx="339469" cy="307777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量</a:t>
            </a:r>
          </a:p>
        </p:txBody>
      </p:sp>
      <p:cxnSp>
        <p:nvCxnSpPr>
          <p:cNvPr id="24" name="直線接點 23"/>
          <p:cNvCxnSpPr/>
          <p:nvPr/>
        </p:nvCxnSpPr>
        <p:spPr>
          <a:xfrm>
            <a:off x="2408342" y="487727"/>
            <a:ext cx="4147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454031" y="116632"/>
            <a:ext cx="4101449" cy="361115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2561415" y="160471"/>
            <a:ext cx="150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6600CC"/>
                </a:solidFill>
              </a:rPr>
              <a:t>浦发银行   日线</a:t>
            </a:r>
            <a:endParaRPr lang="zh-TW" altLang="en-US" sz="1400" dirty="0">
              <a:solidFill>
                <a:srgbClr val="6600CC"/>
              </a:solidFill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4815153" y="1102801"/>
            <a:ext cx="0" cy="4846479"/>
          </a:xfrm>
          <a:prstGeom prst="line">
            <a:avLst/>
          </a:prstGeom>
          <a:ln w="31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endCxn id="3" idx="3"/>
          </p:cNvCxnSpPr>
          <p:nvPr/>
        </p:nvCxnSpPr>
        <p:spPr>
          <a:xfrm flipV="1">
            <a:off x="2487706" y="3347496"/>
            <a:ext cx="4100928" cy="3608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699431" y="3963048"/>
            <a:ext cx="5764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solidFill>
                  <a:schemeClr val="bg1"/>
                </a:solidFill>
              </a:rPr>
              <a:t>103.6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793499" y="4925737"/>
            <a:ext cx="482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solidFill>
                  <a:schemeClr val="bg1"/>
                </a:solidFill>
              </a:rPr>
              <a:t>58.9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488381" y="5816879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接點 55"/>
          <p:cNvCxnSpPr/>
          <p:nvPr/>
        </p:nvCxnSpPr>
        <p:spPr>
          <a:xfrm>
            <a:off x="2454031" y="5747086"/>
            <a:ext cx="4104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299550" y="5816879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4110971" y="5816879"/>
            <a:ext cx="778787" cy="691686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4223984" y="6030500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6600CC"/>
                </a:solidFill>
              </a:rPr>
              <a:t>技</a:t>
            </a:r>
            <a:r>
              <a:rPr lang="zh-TW" altLang="en-US" sz="1400" b="1" dirty="0" smtClean="0">
                <a:solidFill>
                  <a:srgbClr val="6600CC"/>
                </a:solidFill>
              </a:rPr>
              <a:t> 术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2606438" y="6030498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6600CC"/>
                </a:solidFill>
              </a:rPr>
              <a:t>报 价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383491" y="6030499"/>
            <a:ext cx="62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6600CC"/>
                </a:solidFill>
              </a:rPr>
              <a:t>实 时</a:t>
            </a:r>
            <a:endParaRPr lang="zh-TW" altLang="en-US" sz="1400" b="1" dirty="0">
              <a:solidFill>
                <a:srgbClr val="6600CC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807702" y="2276872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点击十字按键，出现十字游标时，上方浮出开高低收数据。</a:t>
            </a:r>
            <a:endParaRPr lang="en-US" altLang="zh-TW" sz="1600" dirty="0" smtClean="0"/>
          </a:p>
        </p:txBody>
      </p:sp>
      <p:grpSp>
        <p:nvGrpSpPr>
          <p:cNvPr id="47" name="群組 46"/>
          <p:cNvGrpSpPr/>
          <p:nvPr/>
        </p:nvGrpSpPr>
        <p:grpSpPr>
          <a:xfrm>
            <a:off x="4923106" y="5814391"/>
            <a:ext cx="778787" cy="691686"/>
            <a:chOff x="2505529" y="5924388"/>
            <a:chExt cx="778787" cy="691686"/>
          </a:xfrm>
        </p:grpSpPr>
        <p:sp>
          <p:nvSpPr>
            <p:cNvPr id="48" name="矩形 47"/>
            <p:cNvSpPr/>
            <p:nvPr/>
          </p:nvSpPr>
          <p:spPr>
            <a:xfrm>
              <a:off x="2505529" y="5924388"/>
              <a:ext cx="778787" cy="69168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3" name="圖片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360" y="6064184"/>
              <a:ext cx="164254" cy="412094"/>
            </a:xfrm>
            <a:prstGeom prst="rect">
              <a:avLst/>
            </a:prstGeom>
          </p:spPr>
        </p:pic>
      </p:grpSp>
      <p:grpSp>
        <p:nvGrpSpPr>
          <p:cNvPr id="54" name="群組 53"/>
          <p:cNvGrpSpPr/>
          <p:nvPr/>
        </p:nvGrpSpPr>
        <p:grpSpPr>
          <a:xfrm>
            <a:off x="5783831" y="123752"/>
            <a:ext cx="772745" cy="360040"/>
            <a:chOff x="7726952" y="814063"/>
            <a:chExt cx="949504" cy="382689"/>
          </a:xfrm>
        </p:grpSpPr>
        <p:sp>
          <p:nvSpPr>
            <p:cNvPr id="59" name="矩形 58"/>
            <p:cNvSpPr/>
            <p:nvPr/>
          </p:nvSpPr>
          <p:spPr>
            <a:xfrm>
              <a:off x="8214714" y="814063"/>
              <a:ext cx="461742" cy="382689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4" name="直線接點 63"/>
            <p:cNvCxnSpPr/>
            <p:nvPr/>
          </p:nvCxnSpPr>
          <p:spPr>
            <a:xfrm>
              <a:off x="8346959" y="1005407"/>
              <a:ext cx="197253" cy="0"/>
            </a:xfrm>
            <a:prstGeom prst="line">
              <a:avLst/>
            </a:prstGeom>
            <a:ln w="19050">
              <a:solidFill>
                <a:srgbClr val="8365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8445585" y="874736"/>
              <a:ext cx="0" cy="261342"/>
            </a:xfrm>
            <a:prstGeom prst="line">
              <a:avLst/>
            </a:prstGeom>
            <a:ln w="19050">
              <a:solidFill>
                <a:srgbClr val="8365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7726952" y="814063"/>
              <a:ext cx="474362" cy="382689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7774672" y="814063"/>
              <a:ext cx="386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rgbClr val="6600CC"/>
                  </a:solidFill>
                </a:rPr>
                <a:t>股</a:t>
              </a:r>
            </a:p>
          </p:txBody>
        </p:sp>
      </p:grpSp>
      <p:cxnSp>
        <p:nvCxnSpPr>
          <p:cNvPr id="69" name="直線單箭頭接點 68"/>
          <p:cNvCxnSpPr/>
          <p:nvPr/>
        </p:nvCxnSpPr>
        <p:spPr>
          <a:xfrm flipH="1" flipV="1">
            <a:off x="6064114" y="909154"/>
            <a:ext cx="1154434" cy="12979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V="1">
            <a:off x="1690663" y="641616"/>
            <a:ext cx="870752" cy="19510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H="1" flipV="1">
            <a:off x="6429389" y="393545"/>
            <a:ext cx="1141652" cy="17347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246720" y="2592652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日线只显示年月日，分时线须多加时间</a:t>
            </a:r>
            <a:endParaRPr lang="en-US" altLang="zh-TW" sz="1600" dirty="0" smtClean="0"/>
          </a:p>
        </p:txBody>
      </p:sp>
      <p:grpSp>
        <p:nvGrpSpPr>
          <p:cNvPr id="41" name="群組 40"/>
          <p:cNvGrpSpPr/>
          <p:nvPr/>
        </p:nvGrpSpPr>
        <p:grpSpPr>
          <a:xfrm>
            <a:off x="5726671" y="5818571"/>
            <a:ext cx="778787" cy="691686"/>
            <a:chOff x="7236296" y="1845687"/>
            <a:chExt cx="778787" cy="691686"/>
          </a:xfrm>
        </p:grpSpPr>
        <p:sp>
          <p:nvSpPr>
            <p:cNvPr id="42" name="矩形 41"/>
            <p:cNvSpPr/>
            <p:nvPr/>
          </p:nvSpPr>
          <p:spPr>
            <a:xfrm>
              <a:off x="7236296" y="1845687"/>
              <a:ext cx="778787" cy="691686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7310821" y="2037641"/>
              <a:ext cx="629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6600CC"/>
                  </a:solidFill>
                </a:rPr>
                <a:t>大 师</a:t>
              </a:r>
              <a:endParaRPr lang="zh-TW" altLang="en-US" sz="1400" b="1" dirty="0">
                <a:solidFill>
                  <a:srgbClr val="66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26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345" y="3039182"/>
            <a:ext cx="2562246" cy="364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032971" y="3093402"/>
            <a:ext cx="1265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输入代码或股名</a:t>
            </a:r>
            <a:endParaRPr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1519" y="1036708"/>
            <a:ext cx="2160241" cy="520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点击此按键显示输入代码或股名及更换周期窗口</a:t>
            </a:r>
            <a:endParaRPr lang="zh-TW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2555776" y="2256376"/>
            <a:ext cx="4536503" cy="2350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155785" y="3508562"/>
            <a:ext cx="510797" cy="497982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635909" y="3508562"/>
            <a:ext cx="510797" cy="497982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094744" y="3515927"/>
            <a:ext cx="510797" cy="497982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559020" y="3518714"/>
            <a:ext cx="510797" cy="497982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033703" y="3508562"/>
            <a:ext cx="510797" cy="497982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497979" y="3518714"/>
            <a:ext cx="510797" cy="497982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962255" y="3518714"/>
            <a:ext cx="510797" cy="497982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039315" y="3614700"/>
            <a:ext cx="398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6600CC"/>
                </a:solidFill>
              </a:rPr>
              <a:t>月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6244815" y="3614700"/>
            <a:ext cx="398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6600CC"/>
                </a:solidFill>
              </a:rPr>
              <a:t>5</a:t>
            </a:r>
            <a:endParaRPr lang="zh-TW" altLang="en-US" sz="1400" dirty="0">
              <a:solidFill>
                <a:srgbClr val="6600CC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698935" y="3614700"/>
            <a:ext cx="398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6600CC"/>
                </a:solidFill>
              </a:rPr>
              <a:t>15</a:t>
            </a:r>
            <a:endParaRPr lang="zh-TW" altLang="en-US" sz="1400" dirty="0">
              <a:solidFill>
                <a:srgbClr val="6600CC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150693" y="3603663"/>
            <a:ext cx="398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6600CC"/>
                </a:solidFill>
              </a:rPr>
              <a:t>30</a:t>
            </a:r>
            <a:endParaRPr lang="zh-TW" altLang="en-US" sz="1400" dirty="0">
              <a:solidFill>
                <a:srgbClr val="6600CC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607526" y="3603664"/>
            <a:ext cx="398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6600CC"/>
                </a:solidFill>
              </a:rPr>
              <a:t>60</a:t>
            </a:r>
            <a:endParaRPr lang="zh-TW" altLang="en-US" sz="1400" dirty="0">
              <a:solidFill>
                <a:srgbClr val="6600CC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071167" y="3614700"/>
            <a:ext cx="398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6600CC"/>
                </a:solidFill>
              </a:rPr>
              <a:t>日</a:t>
            </a:r>
            <a:endParaRPr lang="zh-TW" altLang="en-US" sz="1400" dirty="0">
              <a:solidFill>
                <a:srgbClr val="6600CC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573026" y="3614700"/>
            <a:ext cx="398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6600CC"/>
                </a:solidFill>
              </a:rPr>
              <a:t>周</a:t>
            </a:r>
            <a:endParaRPr lang="zh-TW" altLang="en-US" sz="1400" dirty="0">
              <a:solidFill>
                <a:srgbClr val="6600CC"/>
              </a:solidFill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395536" y="260648"/>
            <a:ext cx="720080" cy="648072"/>
            <a:chOff x="1763688" y="692696"/>
            <a:chExt cx="720080" cy="648072"/>
          </a:xfrm>
        </p:grpSpPr>
        <p:sp>
          <p:nvSpPr>
            <p:cNvPr id="25" name="矩形 24"/>
            <p:cNvSpPr/>
            <p:nvPr/>
          </p:nvSpPr>
          <p:spPr>
            <a:xfrm>
              <a:off x="1763688" y="692696"/>
              <a:ext cx="720080" cy="648072"/>
            </a:xfrm>
            <a:prstGeom prst="rect">
              <a:avLst/>
            </a:prstGeom>
            <a:solidFill>
              <a:srgbClr val="F5FECE"/>
            </a:solidFill>
            <a:ln w="3175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894611" y="820684"/>
              <a:ext cx="386226" cy="32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rgbClr val="6600CC"/>
                  </a:solidFill>
                </a:rPr>
                <a:t>股</a:t>
              </a:r>
            </a:p>
          </p:txBody>
        </p:sp>
      </p:grpSp>
      <p:cxnSp>
        <p:nvCxnSpPr>
          <p:cNvPr id="28" name="直線單箭頭接點 27"/>
          <p:cNvCxnSpPr/>
          <p:nvPr/>
        </p:nvCxnSpPr>
        <p:spPr>
          <a:xfrm flipH="1" flipV="1">
            <a:off x="4236149" y="3884325"/>
            <a:ext cx="905465" cy="12008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239069" y="5104841"/>
            <a:ext cx="3246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输入代码或股名窗口后，点击周期按键，按确定键进入该周期技术分析画面</a:t>
            </a:r>
            <a:endParaRPr lang="zh-TW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5809111" y="3030719"/>
            <a:ext cx="821195" cy="359339"/>
          </a:xfrm>
          <a:prstGeom prst="rect">
            <a:avLst/>
          </a:prstGeom>
          <a:solidFill>
            <a:srgbClr val="F5FECE"/>
          </a:solidFill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5884775" y="3067453"/>
            <a:ext cx="720080" cy="307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确   定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341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BE9CD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BE9CD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17329</TotalTime>
  <Words>1530</Words>
  <Application>Microsoft Office PowerPoint</Application>
  <PresentationFormat>全屏显示(4:3)</PresentationFormat>
  <Paragraphs>410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 Unicode MS</vt:lpstr>
      <vt:lpstr>Batang</vt:lpstr>
      <vt:lpstr>PMingLiU</vt:lpstr>
      <vt:lpstr>宋体</vt:lpstr>
      <vt:lpstr>Arial</vt:lpstr>
      <vt:lpstr>Calibri</vt:lpstr>
      <vt:lpstr>Microsoft New Tai Lue</vt:lpstr>
      <vt:lpstr>Office 佈景主題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USER_PC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linlong</cp:lastModifiedBy>
  <cp:revision>402</cp:revision>
  <cp:lastPrinted>2016-04-27T12:11:11Z</cp:lastPrinted>
  <dcterms:created xsi:type="dcterms:W3CDTF">2012-06-23T03:58:11Z</dcterms:created>
  <dcterms:modified xsi:type="dcterms:W3CDTF">2017-01-10T06:29:43Z</dcterms:modified>
</cp:coreProperties>
</file>