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61" r:id="rId2"/>
    <p:sldId id="394" r:id="rId3"/>
    <p:sldId id="395" r:id="rId4"/>
    <p:sldId id="401" r:id="rId5"/>
    <p:sldId id="396" r:id="rId6"/>
    <p:sldId id="398" r:id="rId7"/>
    <p:sldId id="399" r:id="rId8"/>
    <p:sldId id="446" r:id="rId9"/>
    <p:sldId id="447" r:id="rId10"/>
    <p:sldId id="448" r:id="rId11"/>
    <p:sldId id="400" r:id="rId12"/>
    <p:sldId id="450" r:id="rId13"/>
    <p:sldId id="457" r:id="rId14"/>
    <p:sldId id="451" r:id="rId15"/>
    <p:sldId id="402" r:id="rId16"/>
    <p:sldId id="458" r:id="rId17"/>
    <p:sldId id="459" r:id="rId18"/>
    <p:sldId id="403" r:id="rId19"/>
    <p:sldId id="404" r:id="rId20"/>
    <p:sldId id="405" r:id="rId21"/>
    <p:sldId id="461" r:id="rId22"/>
    <p:sldId id="462" r:id="rId23"/>
    <p:sldId id="463" r:id="rId24"/>
    <p:sldId id="460" r:id="rId25"/>
    <p:sldId id="464" r:id="rId26"/>
    <p:sldId id="465" r:id="rId27"/>
    <p:sldId id="466" r:id="rId28"/>
    <p:sldId id="467" r:id="rId29"/>
    <p:sldId id="406" r:id="rId30"/>
    <p:sldId id="407" r:id="rId31"/>
    <p:sldId id="468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8" r:id="rId40"/>
    <p:sldId id="417" r:id="rId41"/>
    <p:sldId id="416" r:id="rId42"/>
    <p:sldId id="423" r:id="rId43"/>
    <p:sldId id="419" r:id="rId44"/>
    <p:sldId id="420" r:id="rId45"/>
    <p:sldId id="426" r:id="rId46"/>
    <p:sldId id="427" r:id="rId47"/>
    <p:sldId id="429" r:id="rId48"/>
    <p:sldId id="430" r:id="rId49"/>
    <p:sldId id="421" r:id="rId50"/>
    <p:sldId id="424" r:id="rId51"/>
    <p:sldId id="425" r:id="rId52"/>
    <p:sldId id="432" r:id="rId53"/>
    <p:sldId id="422" r:id="rId54"/>
    <p:sldId id="431" r:id="rId55"/>
    <p:sldId id="433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41" r:id="rId64"/>
    <p:sldId id="442" r:id="rId65"/>
    <p:sldId id="443" r:id="rId66"/>
    <p:sldId id="453" r:id="rId67"/>
    <p:sldId id="452" r:id="rId68"/>
    <p:sldId id="454" r:id="rId69"/>
    <p:sldId id="455" r:id="rId70"/>
    <p:sldId id="456" r:id="rId71"/>
    <p:sldId id="469" r:id="rId72"/>
    <p:sldId id="470" r:id="rId73"/>
    <p:sldId id="471" r:id="rId74"/>
    <p:sldId id="472" r:id="rId75"/>
    <p:sldId id="473" r:id="rId76"/>
    <p:sldId id="474" r:id="rId77"/>
    <p:sldId id="475" r:id="rId78"/>
    <p:sldId id="449" r:id="rId79"/>
    <p:sldId id="477" r:id="rId80"/>
    <p:sldId id="476" r:id="rId81"/>
    <p:sldId id="478" r:id="rId82"/>
    <p:sldId id="479" r:id="rId83"/>
    <p:sldId id="480" r:id="rId84"/>
    <p:sldId id="481" r:id="rId85"/>
    <p:sldId id="482" r:id="rId86"/>
    <p:sldId id="483" r:id="rId87"/>
    <p:sldId id="484" r:id="rId88"/>
    <p:sldId id="485" r:id="rId89"/>
    <p:sldId id="486" r:id="rId90"/>
    <p:sldId id="487" r:id="rId91"/>
    <p:sldId id="444" r:id="rId92"/>
    <p:sldId id="445" r:id="rId93"/>
    <p:sldId id="284" r:id="rId9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77922" autoAdjust="0"/>
  </p:normalViewPr>
  <p:slideViewPr>
    <p:cSldViewPr>
      <p:cViewPr varScale="1">
        <p:scale>
          <a:sx n="69" d="100"/>
          <a:sy n="69" d="100"/>
        </p:scale>
        <p:origin x="16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8BE1C10-12B4-49E9-8C4F-236C446C98A8}" type="datetimeFigureOut">
              <a:rPr lang="zh-CN" altLang="en-US"/>
              <a:pPr>
                <a:defRPr/>
              </a:pPr>
              <a:t>2015/7/7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AC84815-060D-42C9-929B-32A07741F0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04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C84815-060D-42C9-929B-32A07741F02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0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44F2D-494C-4CCB-9569-3E6889EEC778}" type="datetimeFigureOut">
              <a:rPr lang="zh-CN" altLang="en-US"/>
              <a:pPr>
                <a:defRPr/>
              </a:pPr>
              <a:t>2015/7/7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68414-4DD0-4A55-89DB-3B4EC7C805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74466-E348-4046-A808-21AC19E783D2}" type="datetimeFigureOut">
              <a:rPr lang="zh-CN" altLang="en-US"/>
              <a:pPr>
                <a:defRPr/>
              </a:pPr>
              <a:t>2015/7/7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1513A-314B-4527-80DA-FAE5117F0E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623BB-CED4-4FD1-A7B3-719E631B91BE}" type="datetimeFigureOut">
              <a:rPr lang="zh-CN" altLang="en-US"/>
              <a:pPr>
                <a:defRPr/>
              </a:pPr>
              <a:t>2015/7/7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F9C51-B197-4502-ACA6-0BBD3E3AA7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63DD2-1647-4ED9-8CAE-8170C3B2674C}" type="datetimeFigureOut">
              <a:rPr lang="zh-CN" altLang="en-US"/>
              <a:pPr>
                <a:defRPr/>
              </a:pPr>
              <a:t>2015/7/7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58291-8DA4-49E1-A115-FDF1E8EB5E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188EB-4137-4D07-9B35-570921ECEC35}" type="datetimeFigureOut">
              <a:rPr lang="zh-CN" altLang="en-US"/>
              <a:pPr>
                <a:defRPr/>
              </a:pPr>
              <a:t>2015/7/7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595C-27AA-4BF5-B7CD-0D36F027E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666FB-FF3E-4052-AAEA-2AEFEBDAA4BD}" type="datetimeFigureOut">
              <a:rPr lang="zh-CN" altLang="en-US"/>
              <a:pPr>
                <a:defRPr/>
              </a:pPr>
              <a:t>2015/7/7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367CA-8C40-48E3-905A-1393A2C50A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86DB5-7325-4A0A-9391-A50A2884295A}" type="datetimeFigureOut">
              <a:rPr lang="zh-CN" altLang="en-US"/>
              <a:pPr>
                <a:defRPr/>
              </a:pPr>
              <a:t>2015/7/7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77CC-E65F-4E88-8899-144EE07023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E1667-2C94-463F-8EE7-2F0020D4D9B9}" type="datetimeFigureOut">
              <a:rPr lang="zh-CN" altLang="en-US"/>
              <a:pPr>
                <a:defRPr/>
              </a:pPr>
              <a:t>2015/7/7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6B16B-E5BA-4AC1-A7C8-FF8AB2BB3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1A06C-8CF0-4048-BC79-5862B6218E3D}" type="datetimeFigureOut">
              <a:rPr lang="zh-CN" altLang="en-US"/>
              <a:pPr>
                <a:defRPr/>
              </a:pPr>
              <a:t>2015/7/7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0BC01-C416-4058-9FF0-24D026E503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96C34-DC71-48BC-89EF-1E56BCFC2819}" type="datetimeFigureOut">
              <a:rPr lang="zh-CN" altLang="en-US"/>
              <a:pPr>
                <a:defRPr/>
              </a:pPr>
              <a:t>2015/7/7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4A497-8C85-4968-9057-1F8E0F4B0E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38C20-D39D-4498-91F2-B56766AECA6C}" type="datetimeFigureOut">
              <a:rPr lang="zh-CN" altLang="en-US"/>
              <a:pPr>
                <a:defRPr/>
              </a:pPr>
              <a:t>2015/7/7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8573B-4887-4146-BCEE-8F8AC9474C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E7349-D2AE-41D6-A6E9-7AE083D659D2}" type="datetimeFigureOut">
              <a:rPr lang="zh-CN" altLang="en-US"/>
              <a:pPr>
                <a:defRPr/>
              </a:pPr>
              <a:t>2015/7/7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4A239-83CC-4341-971B-19FC2820EA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50825" y="260350"/>
            <a:ext cx="554513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E8683B3-C732-4A3A-AD9A-9DAF79729549}" type="datetimeFigureOut">
              <a:rPr lang="zh-CN" altLang="en-US"/>
              <a:pPr>
                <a:defRPr/>
              </a:pPr>
              <a:t>2015/7/7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F229C8-D585-4949-AF21-3D72DE223D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62" r:id="rId7"/>
    <p:sldLayoutId id="2147483655" r:id="rId8"/>
    <p:sldLayoutId id="2147483654" r:id="rId9"/>
    <p:sldLayoutId id="2147483653" r:id="rId10"/>
    <p:sldLayoutId id="2147483652" r:id="rId11"/>
    <p:sldLayoutId id="214748365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itchFamily="2" charset="-122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6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7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Visio___8.vsdx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4825" y="2693988"/>
            <a:ext cx="8134350" cy="14700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Gamma System Safety Concept</a:t>
            </a:r>
            <a:endParaRPr lang="zh-CN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1371600" y="4286250"/>
            <a:ext cx="6400800" cy="1365250"/>
          </a:xfrm>
        </p:spPr>
        <p:txBody>
          <a:bodyPr anchor="ctr" anchorCtr="0"/>
          <a:lstStyle/>
          <a:p>
            <a:pPr algn="l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b="1" dirty="0" smtClean="0">
                <a:solidFill>
                  <a:srgbClr val="7F7F7F"/>
                </a:solidFill>
                <a:latin typeface="华文楷体" pitchFamily="2" charset="-122"/>
                <a:ea typeface="华文楷体" pitchFamily="2" charset="-122"/>
              </a:rPr>
              <a:t>  Aug, 11</a:t>
            </a:r>
            <a:r>
              <a:rPr lang="en-US" altLang="zh-CN" sz="2400" b="1" baseline="30000" dirty="0" smtClean="0">
                <a:solidFill>
                  <a:srgbClr val="7F7F7F"/>
                </a:solidFill>
                <a:latin typeface="华文楷体" pitchFamily="2" charset="-122"/>
                <a:ea typeface="华文楷体" pitchFamily="2" charset="-122"/>
              </a:rPr>
              <a:t>th</a:t>
            </a:r>
            <a:r>
              <a:rPr lang="en-US" altLang="zh-CN" sz="2400" b="1" dirty="0" smtClean="0">
                <a:solidFill>
                  <a:srgbClr val="7F7F7F"/>
                </a:solidFill>
                <a:latin typeface="华文楷体" pitchFamily="2" charset="-122"/>
                <a:ea typeface="华文楷体" pitchFamily="2" charset="-122"/>
              </a:rPr>
              <a:t>, 2015</a:t>
            </a:r>
            <a:endParaRPr lang="en-US" altLang="zh-CN" sz="2400" dirty="0" smtClean="0">
              <a:solidFill>
                <a:srgbClr val="7F7F7F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requirements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Codes and standards (continued)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IEC/NP 62443-4-1:2013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IEC/NP 62443-4-2:2013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/>
              <a:t>ISASecure</a:t>
            </a:r>
            <a:r>
              <a:rPr lang="en-US" sz="2000" dirty="0" smtClean="0"/>
              <a:t> EDSA-311:2010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/>
              <a:t>ISASecure</a:t>
            </a:r>
            <a:r>
              <a:rPr lang="en-US" sz="2000" dirty="0" smtClean="0"/>
              <a:t> EDSA-312:2015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/>
              <a:t>ISASecure</a:t>
            </a:r>
            <a:r>
              <a:rPr lang="en-US" sz="2000" dirty="0" smtClean="0"/>
              <a:t> SDLA (?)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/>
              <a:t>ISASecure</a:t>
            </a:r>
            <a:r>
              <a:rPr lang="en-US" sz="2000" dirty="0" smtClean="0"/>
              <a:t> SSA (?)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ANSI/ISA 84.00.01-1:2004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IEC 62061:2012 (OSP module only)</a:t>
            </a:r>
          </a:p>
        </p:txBody>
      </p:sp>
    </p:spTree>
    <p:extLst>
      <p:ext uri="{BB962C8B-B14F-4D97-AF65-F5344CB8AC3E}">
        <p14:creationId xmlns:p14="http://schemas.microsoft.com/office/powerpoint/2010/main" val="10643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requirements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System </a:t>
            </a:r>
            <a:r>
              <a:rPr lang="en-US" sz="2400" dirty="0" smtClean="0"/>
              <a:t>scale (maximum)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64 control stations and 16 PCs (Engineer/ operator/ diagnostic/ SOE station…)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1x MC (main chassis) + 14x EC (extension chassis)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3680 digital points/ 1248 analog points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3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requirements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I/O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Analog input: SIL3, 32 inputs, 4~20mA, 2-/ 3-/ 4-wire, HART, SOE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Digital input: SIL3, 32 inputs</a:t>
            </a:r>
            <a:r>
              <a:rPr lang="en-US" sz="2000" dirty="0"/>
              <a:t>, 24VDC, Type 3, SOE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Analog output: SIL3, 16 outputs, 4~20mA, HART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Digital output: SIL3, 32 outputs, 24VDC, DC-13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Over-speed protection: SIL3, standalone loop, 6x PI/ 4x DI/ 4x DO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Specific process control modules: non-safety related</a:t>
            </a:r>
          </a:p>
        </p:txBody>
      </p:sp>
    </p:spTree>
    <p:extLst>
      <p:ext uri="{BB962C8B-B14F-4D97-AF65-F5344CB8AC3E}">
        <p14:creationId xmlns:p14="http://schemas.microsoft.com/office/powerpoint/2010/main" val="11063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requirements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System response time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30ms DI</a:t>
            </a:r>
            <a:r>
              <a:rPr lang="en-US" sz="2000" dirty="0" smtClean="0">
                <a:sym typeface="Wingdings" panose="05000000000000000000" pitchFamily="2" charset="2"/>
              </a:rPr>
              <a:t> DO @ 300 points, typical configuration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OSP module </a:t>
            </a:r>
            <a:r>
              <a:rPr lang="en-US" sz="2400" dirty="0"/>
              <a:t>response </a:t>
            </a:r>
            <a:r>
              <a:rPr lang="en-US" sz="2400" dirty="0" smtClean="0"/>
              <a:t>time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12ms PI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ym typeface="Wingdings" panose="05000000000000000000" pitchFamily="2" charset="2"/>
              </a:rPr>
              <a:t>DO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Mode of operation (including OSP)</a:t>
            </a:r>
            <a:endParaRPr lang="en-US" sz="2400" dirty="0"/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ym typeface="Wingdings" panose="05000000000000000000" pitchFamily="2" charset="2"/>
              </a:rPr>
              <a:t>Low demand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ym typeface="Wingdings" panose="05000000000000000000" pitchFamily="2" charset="2"/>
              </a:rPr>
              <a:t>High demand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ym typeface="Wingdings" panose="05000000000000000000" pitchFamily="2" charset="2"/>
              </a:rPr>
              <a:t>Continuous</a:t>
            </a: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77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requirements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/>
              <a:t>PFDav</a:t>
            </a:r>
            <a:r>
              <a:rPr lang="en-US" sz="2400" dirty="0" smtClean="0"/>
              <a:t>/ PFH (including OSP)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Less than 10% of SIL3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PTI (including OSP)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More than 10 years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Safe state (including OSP)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Digital output: ‘0’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Analog output: 0mA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SIL3 @ 2x PMs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System start-up @ 1x </a:t>
            </a:r>
            <a:r>
              <a:rPr lang="en-US" sz="2400" dirty="0" smtClean="0"/>
              <a:t>PM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6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requirements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Power supply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AC/DC: 100VAC~ 240VAC (-15%~ +10%) @ 47~ 63Hz, SELV/ PELV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DC/DC: 24VDC (18VDC~ 31.2VDC)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Dual redundant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Diagnostic measures of power supply can identify the faulty power supply module</a:t>
            </a:r>
          </a:p>
        </p:txBody>
      </p:sp>
    </p:spTree>
    <p:extLst>
      <p:ext uri="{BB962C8B-B14F-4D97-AF65-F5344CB8AC3E}">
        <p14:creationId xmlns:p14="http://schemas.microsoft.com/office/powerpoint/2010/main" val="35746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requirements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Safety communication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IP Bus: between PM &amp; I/O modules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PM Bus: between PMs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Peer to peer: between control stations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All proprietary</a:t>
            </a:r>
          </a:p>
        </p:txBody>
      </p:sp>
    </p:spTree>
    <p:extLst>
      <p:ext uri="{BB962C8B-B14F-4D97-AF65-F5344CB8AC3E}">
        <p14:creationId xmlns:p14="http://schemas.microsoft.com/office/powerpoint/2010/main" val="41554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requirements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Working environment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Operating temperature: -10</a:t>
            </a:r>
            <a:r>
              <a:rPr lang="zh-CN" altLang="en-US" sz="2000" dirty="0"/>
              <a:t>～</a:t>
            </a:r>
            <a:r>
              <a:rPr lang="en-US" sz="2000" dirty="0" smtClean="0"/>
              <a:t>60°C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Storage </a:t>
            </a:r>
            <a:r>
              <a:rPr lang="en-US" sz="2000" dirty="0"/>
              <a:t>temperature: </a:t>
            </a:r>
            <a:r>
              <a:rPr lang="en-US" sz="2000" dirty="0" smtClean="0"/>
              <a:t>-40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85</a:t>
            </a:r>
            <a:r>
              <a:rPr lang="en-US" sz="2000" dirty="0" smtClean="0"/>
              <a:t>°C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Humidity: 5%~ 95%, non-condensing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 of protection: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IP20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modules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chassis)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Protection class: Class II acc. IEC 61131-2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Pollution: Pollution degree II acc. IEC 61131-2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Altitude: &lt; 3000m</a:t>
            </a:r>
          </a:p>
        </p:txBody>
      </p:sp>
    </p:spTree>
    <p:extLst>
      <p:ext uri="{BB962C8B-B14F-4D97-AF65-F5344CB8AC3E}">
        <p14:creationId xmlns:p14="http://schemas.microsoft.com/office/powerpoint/2010/main" val="23737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requirements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Non-safety requirements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</a:t>
            </a:r>
            <a:r>
              <a:rPr lang="en-US" sz="2000" dirty="0" smtClean="0"/>
              <a:t>tandard 19-inch cabinet mounting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Redundancy for availability supported at I/O modules and communication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Timing &amp; SOE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Temperature monitoring at each PM, CM &amp; I/O modules</a:t>
            </a:r>
          </a:p>
        </p:txBody>
      </p:sp>
    </p:spTree>
    <p:extLst>
      <p:ext uri="{BB962C8B-B14F-4D97-AF65-F5344CB8AC3E}">
        <p14:creationId xmlns:p14="http://schemas.microsoft.com/office/powerpoint/2010/main" val="36835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Contents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System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Safety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Safety concept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Overview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Hardware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Embedded software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PC software subsystem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Type testing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Functional security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Project schedule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0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Contents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System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Safety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Safety concept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Overview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Hardware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Embedded software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PC software subsystem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Type testing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Functional security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Project schedule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8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Overview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Data flow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System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0824" y="2281737"/>
            <a:ext cx="113588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736740"/>
              </p:ext>
            </p:extLst>
          </p:nvPr>
        </p:nvGraphicFramePr>
        <p:xfrm>
          <a:off x="250825" y="2596773"/>
          <a:ext cx="8804678" cy="2632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Visio" r:id="rId3" imgW="13357966" imgH="3992976" progId="Visio.Drawing.15">
                  <p:embed/>
                </p:oleObj>
              </mc:Choice>
              <mc:Fallback>
                <p:oleObj name="Visio" r:id="rId3" imgW="13357966" imgH="399297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596773"/>
                        <a:ext cx="8804678" cy="26324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1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Overview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Data flow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OSP module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0824" y="2281737"/>
            <a:ext cx="113588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1530" y="2621851"/>
            <a:ext cx="128040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11001"/>
              </p:ext>
            </p:extLst>
          </p:nvPr>
        </p:nvGraphicFramePr>
        <p:xfrm>
          <a:off x="341530" y="2621852"/>
          <a:ext cx="8453070" cy="2787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Visio" r:id="rId3" imgW="11018615" imgH="3634848" progId="Visio.Drawing.15">
                  <p:embed/>
                </p:oleObj>
              </mc:Choice>
              <mc:Fallback>
                <p:oleObj name="Visio" r:id="rId3" imgW="11018615" imgH="363484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30" y="2621852"/>
                        <a:ext cx="8453070" cy="2787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Overview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Reliability block diagram –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TMR part: Type B, HFT=1, SFF≥90%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1oo1 part: Type A, HFT=0</a:t>
            </a:r>
            <a:r>
              <a:rPr lang="en-US" sz="2000" dirty="0"/>
              <a:t>, SFF≥90%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System &amp; field power supplies: Type B, HFT=0</a:t>
            </a:r>
            <a:r>
              <a:rPr lang="en-US" sz="2000" dirty="0"/>
              <a:t>, SFF≥</a:t>
            </a:r>
            <a:r>
              <a:rPr lang="en-US" sz="2000" dirty="0" smtClean="0"/>
              <a:t>99%, redundant for availability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0824" y="2281737"/>
            <a:ext cx="113588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7426" y="2708919"/>
            <a:ext cx="107918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568856"/>
              </p:ext>
            </p:extLst>
          </p:nvPr>
        </p:nvGraphicFramePr>
        <p:xfrm>
          <a:off x="347427" y="3924055"/>
          <a:ext cx="8665976" cy="175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Visio" r:id="rId3" imgW="14487500" imgH="2933820" progId="Visio.Drawing.15">
                  <p:embed/>
                </p:oleObj>
              </mc:Choice>
              <mc:Fallback>
                <p:oleObj name="Visio" r:id="rId3" imgW="14487500" imgH="29338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27" y="3924055"/>
                        <a:ext cx="8665976" cy="1755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0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Overview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Reliability block diagram – OSP module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TMR part: Type B, HFT=1, SFF≥90%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1oo1 part: Type A, HFT=0, SFF≥90%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System &amp; field power supplies: Type B, HFT=0, SFF≥99%, redundant for </a:t>
            </a:r>
            <a:r>
              <a:rPr lang="en-US" sz="2000" dirty="0" smtClean="0"/>
              <a:t>availability</a:t>
            </a:r>
            <a:endParaRPr 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0824" y="2281737"/>
            <a:ext cx="113588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7426" y="2708919"/>
            <a:ext cx="107918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529" y="2761473"/>
            <a:ext cx="112303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076657"/>
              </p:ext>
            </p:extLst>
          </p:nvPr>
        </p:nvGraphicFramePr>
        <p:xfrm>
          <a:off x="341529" y="3796589"/>
          <a:ext cx="8508963" cy="1927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Visio" r:id="rId3" imgW="12992044" imgH="2933820" progId="Visio.Drawing.15">
                  <p:embed/>
                </p:oleObj>
              </mc:Choice>
              <mc:Fallback>
                <p:oleObj name="Visio" r:id="rId3" imgW="12992044" imgH="29338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29" y="3796589"/>
                        <a:ext cx="8508963" cy="1927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79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Overview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Control</a:t>
            </a:r>
            <a:r>
              <a:rPr lang="en-US" sz="2400" dirty="0"/>
              <a:t>/ Safety </a:t>
            </a:r>
            <a:r>
              <a:rPr lang="en-US" sz="2400" dirty="0" smtClean="0"/>
              <a:t>property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User </a:t>
            </a:r>
            <a:r>
              <a:rPr lang="en-US" sz="2000" dirty="0" smtClean="0"/>
              <a:t>configurable</a:t>
            </a:r>
            <a:r>
              <a:rPr lang="en-US" sz="2000" dirty="0" smtClean="0"/>
              <a:t> </a:t>
            </a:r>
            <a:r>
              <a:rPr lang="en-US" sz="2000" dirty="0" smtClean="0"/>
              <a:t>parameters in configuration software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Detailed description in safety manual</a:t>
            </a:r>
            <a:endParaRPr 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46577"/>
              </p:ext>
            </p:extLst>
          </p:nvPr>
        </p:nvGraphicFramePr>
        <p:xfrm>
          <a:off x="521550" y="3205065"/>
          <a:ext cx="8280921" cy="1772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60307"/>
                <a:gridCol w="2760307"/>
                <a:gridCol w="27603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Affected aspect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Safety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Voting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scheme (PM) in Dual mode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1oo2 (3-2-0), fixed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1oo2 (3-2-0) or 2oo2 (3-2-1-0), configurable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 state of DO &amp; AO modules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when IP Bus has fault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Safe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state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Safe state or keep the latest valid value, configurable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4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Overview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Degradation modes –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3x PMs: 3-2-1-0 (control), 3-2-0 (safety)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2x PMs: 2-1-0 (control), 2-0 (safety)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Degradation modes – OSP module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3-2-0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69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Overview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Fault detection and management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Periodical (≤24h) &amp; power-on diagnostics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Faults in modules functionality, power supply, field connection, communication, temperature, etc.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Alarms both on module indicators &amp; PCSW interface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Action after detection of failure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Safety related: comply to IEC 61508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Non-safety related: only alarm</a:t>
            </a:r>
          </a:p>
        </p:txBody>
      </p:sp>
    </p:spTree>
    <p:extLst>
      <p:ext uri="{BB962C8B-B14F-4D97-AF65-F5344CB8AC3E}">
        <p14:creationId xmlns:p14="http://schemas.microsoft.com/office/powerpoint/2010/main" val="20987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Overview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Noise </a:t>
            </a:r>
            <a:r>
              <a:rPr lang="en-US" sz="2400" dirty="0" smtClean="0"/>
              <a:t>filtering</a:t>
            </a:r>
            <a:r>
              <a:rPr lang="en-US" sz="2400" dirty="0" smtClean="0"/>
              <a:t> </a:t>
            </a:r>
            <a:r>
              <a:rPr lang="en-US" sz="2400" dirty="0" smtClean="0"/>
              <a:t>(Safety function &amp; fault detection)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User </a:t>
            </a:r>
            <a:r>
              <a:rPr lang="en-US" sz="2000" dirty="0" smtClean="0"/>
              <a:t>configurable</a:t>
            </a:r>
            <a:r>
              <a:rPr lang="en-US" sz="2000" dirty="0" smtClean="0"/>
              <a:t> </a:t>
            </a:r>
            <a:r>
              <a:rPr lang="en-US" sz="2000" dirty="0"/>
              <a:t>parameters in configuration </a:t>
            </a:r>
            <a:r>
              <a:rPr lang="en-US" sz="2000" dirty="0" smtClean="0"/>
              <a:t>software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Detailed description in safety </a:t>
            </a:r>
            <a:r>
              <a:rPr lang="en-US" sz="2000" dirty="0" smtClean="0"/>
              <a:t>manual</a:t>
            </a:r>
            <a:endParaRPr 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3412"/>
              </p:ext>
            </p:extLst>
          </p:nvPr>
        </p:nvGraphicFramePr>
        <p:xfrm>
          <a:off x="521550" y="2618910"/>
          <a:ext cx="8280921" cy="132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60307"/>
                <a:gridCol w="2760307"/>
                <a:gridCol w="27603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Safety function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Without noise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noise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voting in PM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output delay after voting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delay n cycles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voting in DO &amp; AO modules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output delay after voting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delay n cycles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86659"/>
              </p:ext>
            </p:extLst>
          </p:nvPr>
        </p:nvGraphicFramePr>
        <p:xfrm>
          <a:off x="521550" y="4194085"/>
          <a:ext cx="8280921" cy="2108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60307"/>
                <a:gridCol w="2760307"/>
                <a:gridCol w="27603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Fault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detection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Without noise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noise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Bus faults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delay after voting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Alarm &amp; action delay n cycles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faults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delay after voting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Alarm &amp; action delay n cycles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connection faults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delay after voting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Alarm &amp; action delay n cycles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2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Overview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System response time (calculation &amp; allocation)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679" y="20068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121572"/>
              </p:ext>
            </p:extLst>
          </p:nvPr>
        </p:nvGraphicFramePr>
        <p:xfrm>
          <a:off x="346678" y="2006870"/>
          <a:ext cx="8244253" cy="394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Visio" r:id="rId3" imgW="10077579" imgH="4819770" progId="Visio.Drawing.15">
                  <p:embed/>
                </p:oleObj>
              </mc:Choice>
              <mc:Fallback>
                <p:oleObj name="Visio" r:id="rId3" imgW="10077579" imgH="481977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78" y="2006870"/>
                        <a:ext cx="8244253" cy="39424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3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Contents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System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Safety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Safety concept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Hardware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Embedded software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PC software subsystem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Type testing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Functional security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Project schedule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6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Contents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System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Safety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Safety concept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Overview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Hardware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Embedded software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PC software subsystem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Type testing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Functional security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Project schedule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8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HW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Hardware subsystem block diagram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626161"/>
              </p:ext>
            </p:extLst>
          </p:nvPr>
        </p:nvGraphicFramePr>
        <p:xfrm>
          <a:off x="2816805" y="1665185"/>
          <a:ext cx="3183485" cy="468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Visio" r:id="rId3" imgW="9020279" imgH="13277790" progId="Visio.Drawing.15">
                  <p:embed/>
                </p:oleObj>
              </mc:Choice>
              <mc:Fallback>
                <p:oleObj name="Visio" r:id="rId3" imgW="9020279" imgH="132777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805" y="1665185"/>
                        <a:ext cx="3183485" cy="4689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5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HW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197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Power </a:t>
            </a:r>
            <a:r>
              <a:rPr lang="en-US" sz="2400" dirty="0"/>
              <a:t>supplies &amp; grounding </a:t>
            </a:r>
            <a:r>
              <a:rPr lang="en-US" sz="2400" dirty="0" smtClean="0"/>
              <a:t>scheme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System-side power supplies located in each MC &amp; EC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Power supplies for field instruments located in cabinets &amp; output via </a:t>
            </a:r>
            <a:r>
              <a:rPr lang="en-US" sz="2000" dirty="0" smtClean="0"/>
              <a:t>ETP</a:t>
            </a:r>
            <a:endParaRPr 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06715" y="2663913"/>
            <a:ext cx="5295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319712"/>
              </p:ext>
            </p:extLst>
          </p:nvPr>
        </p:nvGraphicFramePr>
        <p:xfrm>
          <a:off x="2006715" y="2663915"/>
          <a:ext cx="2221951" cy="331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Visio" r:id="rId3" imgW="10315567" imgH="15373260" progId="Visio.Drawing.15">
                  <p:embed/>
                </p:oleObj>
              </mc:Choice>
              <mc:Fallback>
                <p:oleObj name="Visio" r:id="rId3" imgW="10315567" imgH="153732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715" y="2663915"/>
                        <a:ext cx="2221951" cy="33112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81827" y="2710689"/>
            <a:ext cx="2843163" cy="5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071421"/>
              </p:ext>
            </p:extLst>
          </p:nvPr>
        </p:nvGraphicFramePr>
        <p:xfrm>
          <a:off x="4881828" y="2710690"/>
          <a:ext cx="2300462" cy="3238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Visio" r:id="rId5" imgW="12649245" imgH="17802180" progId="Visio.Drawing.15">
                  <p:embed/>
                </p:oleObj>
              </mc:Choice>
              <mc:Fallback>
                <p:oleObj name="Visio" r:id="rId5" imgW="12649245" imgH="1780218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828" y="2710690"/>
                        <a:ext cx="2300462" cy="32386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2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HW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Processor module (PM) block diagram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RBD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Power supply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Diagnostic measures for random HW failures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Action after detection of failure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10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HW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Analog input module (AI) block diagram (including ETP)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RBD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Power supply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Diagnostic measures for random HW failures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Action after detection of failure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81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HW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Digital input module (DI) block diagram </a:t>
            </a:r>
            <a:r>
              <a:rPr lang="en-US" sz="2400" dirty="0"/>
              <a:t>(including ETP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RBD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Power supply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Diagnostic measures for random HW failures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Action after detection of failure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5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HW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Analog output module (AO) block diagram </a:t>
            </a:r>
            <a:r>
              <a:rPr lang="en-US" sz="2400" dirty="0"/>
              <a:t>(including ETP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RBD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Power supply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Diagnostic measures for random HW failures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Action after detection of failure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10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HW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Digital output module (DO) block diagram </a:t>
            </a:r>
            <a:r>
              <a:rPr lang="en-US" sz="2400" dirty="0"/>
              <a:t>(including ETP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RBD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Power supply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Diagnostic measures for random HW failures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Action after detection of failure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90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HW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Over-speed protection module (OSP) block diagram </a:t>
            </a:r>
            <a:r>
              <a:rPr lang="en-US" sz="2400" dirty="0"/>
              <a:t>(including ETP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RBD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Power supply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Diagnostic measures for random HW failures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Action after detection of failure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7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HW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Power supply module (PW) block diagram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RBD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Power supply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Diagnostic measures for random HW failures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Action after detection of failure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1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HW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Bus interface module (BI) block diagram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Safety function &amp; diagnostic measures (detailed in MC part)</a:t>
            </a:r>
          </a:p>
        </p:txBody>
      </p:sp>
    </p:spTree>
    <p:extLst>
      <p:ext uri="{BB962C8B-B14F-4D97-AF65-F5344CB8AC3E}">
        <p14:creationId xmlns:p14="http://schemas.microsoft.com/office/powerpoint/2010/main" val="13625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System overview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Scope: logic solver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Type: 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Figure (integrated in system)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62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HW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Main chassis (MC) &amp; extension chassis (EC)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Module addressing (including BI module)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Key-switch on MC (non-safety related)</a:t>
            </a:r>
          </a:p>
        </p:txBody>
      </p:sp>
    </p:spTree>
    <p:extLst>
      <p:ext uri="{BB962C8B-B14F-4D97-AF65-F5344CB8AC3E}">
        <p14:creationId xmlns:p14="http://schemas.microsoft.com/office/powerpoint/2010/main" val="36803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HW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Non-safety related modules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Communication module (CM) block diagram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Specific process control modules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Impact analysis of non-safety related modules</a:t>
            </a:r>
          </a:p>
        </p:txBody>
      </p:sp>
    </p:spTree>
    <p:extLst>
      <p:ext uri="{BB962C8B-B14F-4D97-AF65-F5344CB8AC3E}">
        <p14:creationId xmlns:p14="http://schemas.microsoft.com/office/powerpoint/2010/main" val="286106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HW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Safety related parameters calculation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Referenced standard: </a:t>
            </a:r>
            <a:r>
              <a:rPr lang="en-US" sz="2000" dirty="0" err="1" smtClean="0"/>
              <a:t>Telcordia</a:t>
            </a:r>
            <a:r>
              <a:rPr lang="en-US" sz="2000" dirty="0" smtClean="0"/>
              <a:t> SR-332, 2011, issue 3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459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Contents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System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Safety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Safety concept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Hardware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Embedded software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PC software subsystem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Type testing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Functional security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Project schedule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34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ESW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Embedded software subsystem scope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PM ESW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IO module ESW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BI ESW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CM ESW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Safety related issues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Programming languages subset with coding standards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Cyclic behavior with guaranteed maximum cycle time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Multi-tasking design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Static analysis &amp; dynamic analysis/ testing</a:t>
            </a:r>
          </a:p>
        </p:txBody>
      </p:sp>
    </p:spTree>
    <p:extLst>
      <p:ext uri="{BB962C8B-B14F-4D97-AF65-F5344CB8AC3E}">
        <p14:creationId xmlns:p14="http://schemas.microsoft.com/office/powerpoint/2010/main" val="39965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ESW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PM ESW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CPU SW functionality block diagram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Download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Download change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Arithmetic execution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Algorithm library design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Write variable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Data monitoring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System states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Multi-tasking design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FPGA &amp; CPLD FW block diagram</a:t>
            </a:r>
          </a:p>
        </p:txBody>
      </p:sp>
    </p:spTree>
    <p:extLst>
      <p:ext uri="{BB962C8B-B14F-4D97-AF65-F5344CB8AC3E}">
        <p14:creationId xmlns:p14="http://schemas.microsoft.com/office/powerpoint/2010/main" val="142689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ESW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IO module ESW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MCU FW block diagram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MCU FW states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FPGA </a:t>
            </a:r>
            <a:r>
              <a:rPr lang="en-US" sz="2000" dirty="0"/>
              <a:t>&amp; CPLD FW block </a:t>
            </a:r>
            <a:r>
              <a:rPr lang="en-US" sz="2000" dirty="0" smtClean="0"/>
              <a:t>diagram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52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ESW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1050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BI module ESW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FPGA </a:t>
            </a:r>
            <a:r>
              <a:rPr lang="en-US" sz="2000" dirty="0"/>
              <a:t>&amp; CPLD FW block </a:t>
            </a:r>
            <a:r>
              <a:rPr lang="en-US" sz="2000" dirty="0" smtClean="0"/>
              <a:t>diagram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5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ESW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CM module ESW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CPU SW block diagram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CPU </a:t>
            </a:r>
            <a:r>
              <a:rPr lang="en-US" sz="2000" dirty="0"/>
              <a:t>S</a:t>
            </a:r>
            <a:r>
              <a:rPr lang="en-US" sz="2000" dirty="0" smtClean="0"/>
              <a:t>W states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OS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FPGA </a:t>
            </a:r>
            <a:r>
              <a:rPr lang="en-US" sz="2000" dirty="0"/>
              <a:t>&amp; CPLD FW block </a:t>
            </a:r>
            <a:r>
              <a:rPr lang="en-US" sz="2000" dirty="0" smtClean="0"/>
              <a:t>diagram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4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ESW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PM Bus safety communication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OSI model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Frame structure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Safety measures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Action after detection of failures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27489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System overview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043735"/>
            <a:ext cx="8079671" cy="55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ESW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IP Bus safety communication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OSI model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Frame structure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Safety measures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Action after detection of failures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42155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ESW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Peer-to-peer safety communication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OSI model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Frame structure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Safety measures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Action after detection of failures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26229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ESW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Offline SW tools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T3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37752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ESW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FPGA</a:t>
            </a:r>
            <a:r>
              <a:rPr lang="en-US" sz="2400" dirty="0" smtClean="0"/>
              <a:t>/ CPLD related measures for avoidance of systematic failures</a:t>
            </a:r>
          </a:p>
        </p:txBody>
      </p:sp>
    </p:spTree>
    <p:extLst>
      <p:ext uri="{BB962C8B-B14F-4D97-AF65-F5344CB8AC3E}">
        <p14:creationId xmlns:p14="http://schemas.microsoft.com/office/powerpoint/2010/main" val="5136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ESW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COTS components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Reused components</a:t>
            </a:r>
          </a:p>
        </p:txBody>
      </p:sp>
    </p:spTree>
    <p:extLst>
      <p:ext uri="{BB962C8B-B14F-4D97-AF65-F5344CB8AC3E}">
        <p14:creationId xmlns:p14="http://schemas.microsoft.com/office/powerpoint/2010/main" val="23279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Contents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System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Safety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Safety concept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Hardware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Embedded software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PC software subsystem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Type testing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Functional security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Project schedule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4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PSW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PC software subsystem scope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Configuration SW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Diagnostic SW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SOE SW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OPC server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AMS SW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Safety related issues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Validity after compiling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Protection of disk files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Data integrity during download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IAC &amp; UC</a:t>
            </a:r>
          </a:p>
        </p:txBody>
      </p:sp>
    </p:spTree>
    <p:extLst>
      <p:ext uri="{BB962C8B-B14F-4D97-AF65-F5344CB8AC3E}">
        <p14:creationId xmlns:p14="http://schemas.microsoft.com/office/powerpoint/2010/main" val="30788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PSW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Configuration software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Supported programming languages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Functionality diagram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Block diagram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Operation modes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Validity after compiling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Protection of disk files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Data integrity during download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IAC &amp; UC</a:t>
            </a:r>
          </a:p>
        </p:txBody>
      </p:sp>
    </p:spTree>
    <p:extLst>
      <p:ext uri="{BB962C8B-B14F-4D97-AF65-F5344CB8AC3E}">
        <p14:creationId xmlns:p14="http://schemas.microsoft.com/office/powerpoint/2010/main" val="19899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PSW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Diagnostic software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Functionality diagram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Block diagram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Operation modes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Protection of disk files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IAC &amp; UC</a:t>
            </a:r>
          </a:p>
        </p:txBody>
      </p:sp>
    </p:spTree>
    <p:extLst>
      <p:ext uri="{BB962C8B-B14F-4D97-AF65-F5344CB8AC3E}">
        <p14:creationId xmlns:p14="http://schemas.microsoft.com/office/powerpoint/2010/main" val="18939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PSW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SOE software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Functionality diagram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Block diagram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Operation modes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Protection of disk files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IAC &amp; UC</a:t>
            </a:r>
          </a:p>
        </p:txBody>
      </p:sp>
    </p:spTree>
    <p:extLst>
      <p:ext uri="{BB962C8B-B14F-4D97-AF65-F5344CB8AC3E}">
        <p14:creationId xmlns:p14="http://schemas.microsoft.com/office/powerpoint/2010/main" val="30395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Contents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System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Safety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Safety concept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Overview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Hardware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Embedded software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PC software subsystem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Type testing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Functional security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Project schedule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09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PSW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OPC server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Functionality diagram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Block diagram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Operation modes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Protection of disk files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IAC &amp; UC</a:t>
            </a:r>
          </a:p>
        </p:txBody>
      </p:sp>
    </p:spTree>
    <p:extLst>
      <p:ext uri="{BB962C8B-B14F-4D97-AF65-F5344CB8AC3E}">
        <p14:creationId xmlns:p14="http://schemas.microsoft.com/office/powerpoint/2010/main" val="16703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PSW subsystem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AMS software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Functionality diagram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Block diagram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Operation modes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Protection of disk files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IAC &amp; UC</a:t>
            </a:r>
          </a:p>
        </p:txBody>
      </p:sp>
    </p:spTree>
    <p:extLst>
      <p:ext uri="{BB962C8B-B14F-4D97-AF65-F5344CB8AC3E}">
        <p14:creationId xmlns:p14="http://schemas.microsoft.com/office/powerpoint/2010/main" val="17241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Contents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System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Safety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Safety concept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Hardware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Embedded software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PC software subsystem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Type testing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Functional security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Project schedule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85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Type testing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Test items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EMC </a:t>
            </a:r>
            <a:r>
              <a:rPr lang="en-US" sz="2000" dirty="0" smtClean="0"/>
              <a:t>tests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Mechanical tests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Climatic tests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Electrical tests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Detailed in SRS</a:t>
            </a:r>
          </a:p>
        </p:txBody>
      </p:sp>
    </p:spTree>
    <p:extLst>
      <p:ext uri="{BB962C8B-B14F-4D97-AF65-F5344CB8AC3E}">
        <p14:creationId xmlns:p14="http://schemas.microsoft.com/office/powerpoint/2010/main" val="8870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Contents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System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Safety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Safety concept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Hardware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Embedded software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PC software subsystem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Type testing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Functional security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Project schedule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69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Product development lifecycle (IEC 62443-4-1)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SMP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 smtClean="0"/>
              <a:t>SecRS</a:t>
            </a:r>
            <a:endParaRPr lang="en-US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SAD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SRA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DD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DSG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MIV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SIT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SPV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SDM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SVT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SRE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1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SMP (Security management process)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Overall planning described in Safety Plan (including security)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Identification of responsibilities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Identification of applicability (lifecycle tailoring regarding project)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Security expertise/ Periodical training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Action item resolution (documented and tracked)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Configuration management (as required by IEC 61508)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Bug management (including unfixed security bug list)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23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/>
              <a:t>SecRS</a:t>
            </a:r>
            <a:r>
              <a:rPr lang="en-US" sz="2400" dirty="0" smtClean="0"/>
              <a:t> (Security requirement specification)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Overall described in SRS (including security)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Product description (type/ scope/ boundary, physical/ logical)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Security requirements (installation, operation, maintenance, decommissioning)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Expected security environment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Security functions/ features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Complied regulations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IEC 62443-3-3 requirements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Review of </a:t>
            </a:r>
            <a:r>
              <a:rPr lang="en-US" sz="2000" dirty="0" err="1" smtClean="0"/>
              <a:t>SecRS</a:t>
            </a:r>
            <a:r>
              <a:rPr lang="en-US" sz="2000" dirty="0" smtClean="0"/>
              <a:t> (Participants: development, test, marketing)</a:t>
            </a:r>
          </a:p>
        </p:txBody>
      </p:sp>
    </p:spTree>
    <p:extLst>
      <p:ext uri="{BB962C8B-B14F-4D97-AF65-F5344CB8AC3E}">
        <p14:creationId xmlns:p14="http://schemas.microsoft.com/office/powerpoint/2010/main" val="37299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SAD (Security architecture design)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Overall described in SSC, HWSC, ESWSC &amp; PCSW-OD (including security)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Addresses requirements in </a:t>
            </a:r>
            <a:r>
              <a:rPr lang="en-US" sz="2000" dirty="0" err="1" smtClean="0"/>
              <a:t>SecRS</a:t>
            </a:r>
            <a:r>
              <a:rPr lang="en-US" sz="2000" dirty="0" smtClean="0"/>
              <a:t> (including functions and data)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System partition (into subsystems/ components/ layers/ domains)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Interface design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Identification of data resources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Enumerate the attack surfaces (including all possible entry points)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Reduction of attack surfaces to those absolutely necessary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Security design best practice</a:t>
            </a:r>
          </a:p>
        </p:txBody>
      </p:sp>
    </p:spTree>
    <p:extLst>
      <p:ext uri="{BB962C8B-B14F-4D97-AF65-F5344CB8AC3E}">
        <p14:creationId xmlns:p14="http://schemas.microsoft.com/office/powerpoint/2010/main" val="18304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SRA (Security risk assessment and threat modeling)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Separate document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Risk assessment to determine which component affects security and to plan which component requires threat modeling (How?)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Threat modeling to identify vulnerabilities in security architecture (What? How?)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Vulnerabilities prioritization after threat modeling(How?)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Vulnerabilities mitigation for those above the defined security level</a:t>
            </a:r>
          </a:p>
        </p:txBody>
      </p:sp>
    </p:spTree>
    <p:extLst>
      <p:ext uri="{BB962C8B-B14F-4D97-AF65-F5344CB8AC3E}">
        <p14:creationId xmlns:p14="http://schemas.microsoft.com/office/powerpoint/2010/main" val="37955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requirements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Application (Both safety and control)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ESD, ETS, BMS, FGS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ITCC, HIPPS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Process control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Certification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FS&amp;S: SIL3, SC3, SL1(2?)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/>
              <a:t>ISASecure</a:t>
            </a:r>
            <a:r>
              <a:rPr lang="en-US" sz="2000" dirty="0" smtClean="0"/>
              <a:t>: EDSA-311 &amp; 312, SDLA(?), SSA(?)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CE: EMC, LVD, ATEX(?)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FM(?)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ISO 9000 (Company level)</a:t>
            </a:r>
          </a:p>
        </p:txBody>
      </p:sp>
    </p:spTree>
    <p:extLst>
      <p:ext uri="{BB962C8B-B14F-4D97-AF65-F5344CB8AC3E}">
        <p14:creationId xmlns:p14="http://schemas.microsoft.com/office/powerpoint/2010/main" val="2803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DD (Detailed design)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Detailed described in module design documents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Security design best practice (creating checklist for reviewing)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Input validation of data crossing trust boundary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Design review</a:t>
            </a:r>
          </a:p>
        </p:txBody>
      </p:sp>
    </p:spTree>
    <p:extLst>
      <p:ext uri="{BB962C8B-B14F-4D97-AF65-F5344CB8AC3E}">
        <p14:creationId xmlns:p14="http://schemas.microsoft.com/office/powerpoint/2010/main" val="3687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DSG (Document security guidelines)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Separate document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User document security guidelines for administrators and users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Maintenance instructions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User manual review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Security tools to assist in configuration and audit of the product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Legacy code which is not fully compliant with this standard (if any)</a:t>
            </a:r>
          </a:p>
        </p:txBody>
      </p:sp>
    </p:spTree>
    <p:extLst>
      <p:ext uri="{BB962C8B-B14F-4D97-AF65-F5344CB8AC3E}">
        <p14:creationId xmlns:p14="http://schemas.microsoft.com/office/powerpoint/2010/main" val="8537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MIV (Module implementation &amp; verification)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Detailed described in module </a:t>
            </a:r>
            <a:r>
              <a:rPr lang="en-US" sz="2000" dirty="0" smtClean="0"/>
              <a:t>testing </a:t>
            </a:r>
            <a:r>
              <a:rPr lang="en-US" sz="2000" dirty="0"/>
              <a:t>documents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Secure coding guideline as part of overall coding guideline (</a:t>
            </a:r>
            <a:r>
              <a:rPr lang="en-US" sz="2000" dirty="0" err="1" smtClean="0"/>
              <a:t>tbd</a:t>
            </a:r>
            <a:r>
              <a:rPr lang="en-US" sz="20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Code review, especially code with high privilege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Automated static security analysis &amp; mitigation of violation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Unit testing at branch level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Security of COTS 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Secure installation by default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Static binary analysis &amp; risk mitigation of third-party components (</a:t>
            </a:r>
            <a:r>
              <a:rPr lang="en-US" sz="2000" dirty="0" err="1" smtClean="0"/>
              <a:t>tbd</a:t>
            </a:r>
            <a:r>
              <a:rPr lang="en-US" sz="20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Vulnerability monitoring of third-party components</a:t>
            </a:r>
          </a:p>
        </p:txBody>
      </p:sp>
    </p:spTree>
    <p:extLst>
      <p:ext uri="{BB962C8B-B14F-4D97-AF65-F5344CB8AC3E}">
        <p14:creationId xmlns:p14="http://schemas.microsoft.com/office/powerpoint/2010/main" val="13833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SIT (Security integration testing)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Detailed </a:t>
            </a:r>
            <a:r>
              <a:rPr lang="en-US" sz="2000" dirty="0" smtClean="0"/>
              <a:t>described in system integration testing documents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Security integration testing plan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Network robustness testing including </a:t>
            </a:r>
            <a:r>
              <a:rPr lang="en-US" sz="2000" dirty="0" err="1" smtClean="0"/>
              <a:t>DoS</a:t>
            </a:r>
            <a:r>
              <a:rPr lang="en-US" sz="2000" dirty="0" smtClean="0"/>
              <a:t> &amp; fuzz tests for all protocols and interfaces (equipment?)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Abuse case testing (What? How?)</a:t>
            </a:r>
          </a:p>
        </p:txBody>
      </p:sp>
    </p:spTree>
    <p:extLst>
      <p:ext uri="{BB962C8B-B14F-4D97-AF65-F5344CB8AC3E}">
        <p14:creationId xmlns:p14="http://schemas.microsoft.com/office/powerpoint/2010/main" val="21756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SPV (Security process verification)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Planned in SP &amp; </a:t>
            </a:r>
            <a:r>
              <a:rPr lang="en-US" sz="2000" dirty="0" smtClean="0"/>
              <a:t>VVP, </a:t>
            </a:r>
            <a:r>
              <a:rPr lang="en-US" sz="2000" dirty="0"/>
              <a:t>d</a:t>
            </a:r>
            <a:r>
              <a:rPr lang="en-US" sz="2000" dirty="0" smtClean="0"/>
              <a:t>etailed described in V&amp;V documents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Both internal &amp; external (TUV </a:t>
            </a:r>
            <a:r>
              <a:rPr lang="en-US" sz="2000" dirty="0" err="1" smtClean="0"/>
              <a:t>Rheinland</a:t>
            </a:r>
            <a:r>
              <a:rPr lang="en-US" sz="2000" dirty="0" smtClean="0"/>
              <a:t>) assessment</a:t>
            </a:r>
          </a:p>
        </p:txBody>
      </p:sp>
    </p:spTree>
    <p:extLst>
      <p:ext uri="{BB962C8B-B14F-4D97-AF65-F5344CB8AC3E}">
        <p14:creationId xmlns:p14="http://schemas.microsoft.com/office/powerpoint/2010/main" val="27862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SDM (Security defect management)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Planned in SP &amp; </a:t>
            </a:r>
            <a:r>
              <a:rPr lang="en-US" sz="2000" dirty="0" smtClean="0"/>
              <a:t>VVP, detailed described in V&amp;V documents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Established procedure for vulnerability reporting and response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Modification management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Impact analysis for modification</a:t>
            </a:r>
          </a:p>
        </p:txBody>
      </p:sp>
    </p:spTree>
    <p:extLst>
      <p:ext uri="{BB962C8B-B14F-4D97-AF65-F5344CB8AC3E}">
        <p14:creationId xmlns:p14="http://schemas.microsoft.com/office/powerpoint/2010/main" val="35899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SVT (Security validation testing)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Planned in SP &amp; </a:t>
            </a:r>
            <a:r>
              <a:rPr lang="en-US" sz="2000" dirty="0" smtClean="0"/>
              <a:t>VVP, detailed described in V&amp;V documents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Dynamic analysis/ testing (main) in conjunction with static analysis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Validation planning &amp; test case generation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Documentation of validation results</a:t>
            </a:r>
          </a:p>
        </p:txBody>
      </p:sp>
    </p:spTree>
    <p:extLst>
      <p:ext uri="{BB962C8B-B14F-4D97-AF65-F5344CB8AC3E}">
        <p14:creationId xmlns:p14="http://schemas.microsoft.com/office/powerpoint/2010/main" val="19031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SRE (Security response execution)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Planned in SP &amp; </a:t>
            </a:r>
            <a:r>
              <a:rPr lang="en-US" sz="2000" dirty="0" smtClean="0"/>
              <a:t>VVP, detailed described in company level QA documents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Procedures for releasing fixes for significant security defects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Procedures for </a:t>
            </a:r>
            <a:r>
              <a:rPr lang="en-US" sz="2000" dirty="0" smtClean="0"/>
              <a:t>notifying customers of </a:t>
            </a:r>
            <a:r>
              <a:rPr lang="en-US" sz="2000" dirty="0"/>
              <a:t>significant security defects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Procedures for </a:t>
            </a:r>
            <a:r>
              <a:rPr lang="en-US" sz="2000" dirty="0" smtClean="0"/>
              <a:t>timely validation of COTS security patches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51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Technical security requirements for components (IEC 62443-4-2)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FR 1: IAC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FR 2: UC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FR 3: SI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FR 4: DC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FR 5: RDF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FR 6: TRE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FR 7: </a:t>
            </a:r>
            <a:r>
              <a:rPr lang="en-US" sz="2000" dirty="0" smtClean="0"/>
              <a:t>RA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ACR: Application requirements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ECR: Embedded device requirements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230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Overall constraints</a:t>
            </a:r>
            <a:endParaRPr lang="en-US" sz="24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Control station </a:t>
            </a:r>
            <a:r>
              <a:rPr lang="en-US" sz="2000" dirty="0" smtClean="0">
                <a:sym typeface="Wingdings" panose="05000000000000000000" pitchFamily="2" charset="2"/>
              </a:rPr>
              <a:t> Embedded device, PCSW  Application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ym typeface="Wingdings" panose="05000000000000000000" pitchFamily="2" charset="2"/>
              </a:rPr>
              <a:t>Host device &amp; Network device are out of range of the product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ym typeface="Wingdings" panose="05000000000000000000" pitchFamily="2" charset="2"/>
              </a:rPr>
              <a:t>Each CR in IEC 62443-4-2 are addressed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ym typeface="Wingdings" panose="05000000000000000000" pitchFamily="2" charset="2"/>
              </a:rPr>
              <a:t>Each SR in IEC 62443-3-3 are referenced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691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requirements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Codes and standards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IEC </a:t>
            </a:r>
            <a:r>
              <a:rPr lang="en-US" sz="2000" dirty="0" smtClean="0"/>
              <a:t>61508 Parts 1-7:2010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IEC 61511 Parts 1-3:2004(2015?)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IEC 61131-2:2007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IEC 61131-6:2012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EN 50156-1:2004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EN 298:2012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EN 13611:2007+A2:2011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NFPA 85:2015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NFPA </a:t>
            </a:r>
            <a:r>
              <a:rPr lang="en-US" sz="2000" dirty="0" smtClean="0"/>
              <a:t>86:2015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68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FR </a:t>
            </a:r>
            <a:r>
              <a:rPr lang="en-US" sz="2400" dirty="0" smtClean="0"/>
              <a:t>1: IAC</a:t>
            </a:r>
            <a:endParaRPr lang="en-US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32932"/>
              </p:ext>
            </p:extLst>
          </p:nvPr>
        </p:nvGraphicFramePr>
        <p:xfrm>
          <a:off x="521550" y="1710190"/>
          <a:ext cx="8280920" cy="4455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5185"/>
                <a:gridCol w="2655295"/>
                <a:gridCol w="1890210"/>
                <a:gridCol w="2070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Implemented 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 IAC of human, process &amp; device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 IAC for all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human users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 Unique IAC of human users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SL1: CR 1.1</a:t>
                      </a:r>
                    </a:p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SL2: CR 1.1 (1),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 IAC of SW process &amp; device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 Identify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itself &amp; authenticate with any other component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 Unique IAC itself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any other component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SL2: CR 1.2</a:t>
                      </a:r>
                    </a:p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SL4: CR 1.2 (1),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 Account management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 Account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management capability provided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SL4: CR 1.3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 Identifier management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 Management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identifiers supported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SL4: CR 1.4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Authenticator management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 Support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 of initial authenticator content, recognition of changes to default authenticators, proper functioning with periodic change/refresh operation, and protection from unauthorized disclosure or modification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 Authenticators protected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via HW mechanism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SL2: CR 1.5</a:t>
                      </a:r>
                    </a:p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SL4: CR 1.5 (1),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9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FR </a:t>
            </a:r>
            <a:r>
              <a:rPr lang="en-US" sz="2400" dirty="0" smtClean="0"/>
              <a:t>1: IAC (continued)</a:t>
            </a:r>
            <a:endParaRPr lang="en-US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18089"/>
              </p:ext>
            </p:extLst>
          </p:nvPr>
        </p:nvGraphicFramePr>
        <p:xfrm>
          <a:off x="521550" y="1710190"/>
          <a:ext cx="8280920" cy="3723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Implemented 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 Strength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password-based authentication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 Support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configurable password strength based on minimum length &amp; variety of character types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 Password generation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lifetime restrictions for human users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SL2: CR 1.7</a:t>
                      </a:r>
                    </a:p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SL4: CR 1.7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(1),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 PKI certificates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used. Requirement of ND?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 Strength of public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authentication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used. Requirement of ND?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1.14 Strength of symmetric key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used. Requirement of ND?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5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FR </a:t>
            </a:r>
            <a:r>
              <a:rPr lang="en-US" sz="2400" dirty="0" smtClean="0"/>
              <a:t>2: UC</a:t>
            </a:r>
            <a:endParaRPr lang="en-US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26146"/>
              </p:ext>
            </p:extLst>
          </p:nvPr>
        </p:nvGraphicFramePr>
        <p:xfrm>
          <a:off x="521550" y="1710190"/>
          <a:ext cx="8280920" cy="4485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Implemented 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 Authorization enforcement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 Authorization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all human users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 Authorization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all users</a:t>
                      </a:r>
                    </a:p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(2) A authorized role to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define and modify the mapping of permissions to roles for all human users</a:t>
                      </a:r>
                    </a:p>
                    <a:p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(3) Support supervisor manual override for a configurable time or sequence of events</a:t>
                      </a:r>
                    </a:p>
                    <a:p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(4) Dual approval of critical action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SL2: CR 2.1 (1) (2)</a:t>
                      </a:r>
                    </a:p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SL2: CR 2.1 (1) (2) (3) (4),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 Wireless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 control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used. Requirement of ND?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 Use control for portable and mobile device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2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FR </a:t>
            </a:r>
            <a:r>
              <a:rPr lang="en-US" sz="2400" dirty="0" smtClean="0"/>
              <a:t>2: UC (continued)</a:t>
            </a:r>
            <a:endParaRPr lang="en-US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85569"/>
              </p:ext>
            </p:extLst>
          </p:nvPr>
        </p:nvGraphicFramePr>
        <p:xfrm>
          <a:off x="521550" y="1710190"/>
          <a:ext cx="8280920" cy="3754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15135"/>
                <a:gridCol w="3105345"/>
                <a:gridCol w="2340260"/>
                <a:gridCol w="1620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Implemented 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 Mobile code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 In the event of using mobile code, support the capability of preventing execution of mobile code, requiring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proper authentication and authorization for origin of the code, restricting mobile code transfer, and monitoring the use of mobile code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Verify integrity of mobile code before execution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SL4: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 (1)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 Auditable events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Generate records which are relevant to security with timestamp, source, category, type, event ID &amp; results, including: access control, request errors, control system events, backup &amp; restore event, configuration changes &amp; audit log events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SL4,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 2.8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1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FR </a:t>
            </a:r>
            <a:r>
              <a:rPr lang="en-US" sz="2400" dirty="0" smtClean="0"/>
              <a:t>2: UC (continued)</a:t>
            </a:r>
            <a:endParaRPr lang="en-US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99197"/>
              </p:ext>
            </p:extLst>
          </p:nvPr>
        </p:nvGraphicFramePr>
        <p:xfrm>
          <a:off x="521550" y="1710190"/>
          <a:ext cx="8280920" cy="1742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30170"/>
                <a:gridCol w="1710190"/>
                <a:gridCol w="2700300"/>
                <a:gridCol w="2340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Implemented 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2.11 Timestamps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All auditable events have timestamps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 Timestamp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synchronized with system-wide time source</a:t>
                      </a:r>
                    </a:p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(2) Detection of unauthorized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alteration of time source &amp; cause an audit event upon alteration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SL3: CR 2.11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(1)</a:t>
                      </a:r>
                    </a:p>
                    <a:p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SL4: CR 2.11 (1) (2),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3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FR </a:t>
            </a:r>
            <a:r>
              <a:rPr lang="en-US" sz="2400" dirty="0"/>
              <a:t>3</a:t>
            </a:r>
            <a:r>
              <a:rPr lang="en-US" sz="2400" dirty="0" smtClean="0"/>
              <a:t>: SI</a:t>
            </a:r>
            <a:endParaRPr lang="en-US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25983"/>
              </p:ext>
            </p:extLst>
          </p:nvPr>
        </p:nvGraphicFramePr>
        <p:xfrm>
          <a:off x="521550" y="1710190"/>
          <a:ext cx="8280920" cy="2418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Implemented 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Communication integrity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 Protection of transmitted information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SL2: CR 3.1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 SW &amp; information integrity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 Support integrity checks on SW, configuration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 well as recording &amp; reporting the checking results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 Automatic notification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upon discovery of unauthorized change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SL4: CR 3.4 (1)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 Session integrity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FR </a:t>
            </a:r>
            <a:r>
              <a:rPr lang="en-US" sz="2400" dirty="0" smtClean="0"/>
              <a:t>4: DC</a:t>
            </a:r>
            <a:endParaRPr lang="en-US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85924"/>
              </p:ext>
            </p:extLst>
          </p:nvPr>
        </p:nvGraphicFramePr>
        <p:xfrm>
          <a:off x="521550" y="1710190"/>
          <a:ext cx="8280920" cy="1620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Implemented 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Information confidentiality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 Use of cryptography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 Pass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 protected using md5 algorithm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8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FR </a:t>
            </a:r>
            <a:r>
              <a:rPr lang="en-US" sz="2400" dirty="0" smtClean="0"/>
              <a:t>5: RDF</a:t>
            </a:r>
            <a:endParaRPr lang="en-US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15564"/>
              </p:ext>
            </p:extLst>
          </p:nvPr>
        </p:nvGraphicFramePr>
        <p:xfrm>
          <a:off x="521550" y="1710190"/>
          <a:ext cx="8280920" cy="1407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Implemented 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Network segmentation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 Support a segmented network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SL4: CR 5.1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 Application or device partitioning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appropriate at component level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relevant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3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FR </a:t>
            </a:r>
            <a:r>
              <a:rPr lang="en-US" sz="2400" dirty="0" smtClean="0"/>
              <a:t>6: TRE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Not required at component level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193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FR </a:t>
            </a:r>
            <a:r>
              <a:rPr lang="en-US" sz="2400" dirty="0" smtClean="0"/>
              <a:t>7: RA</a:t>
            </a:r>
            <a:endParaRPr lang="en-US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715787"/>
              </p:ext>
            </p:extLst>
          </p:nvPr>
        </p:nvGraphicFramePr>
        <p:xfrm>
          <a:off x="521550" y="1710190"/>
          <a:ext cx="8280920" cy="3418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Implemented 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protection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 Continuous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operation in degraded mode during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 Mitigate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effects of information flooding types of </a:t>
                      </a:r>
                      <a:r>
                        <a:rPr lang="en-US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events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SL4: CR 7.1 (1)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 Control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system backup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 Support backup of system states, and does not affect normal operation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 Backup reliability can be verified</a:t>
                      </a:r>
                    </a:p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(2) Automatic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backup based on configurable frequency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SL4: CR 7.3 (1) (2)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 Control system recovery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reconstitution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 Support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recover and reconstitute to a know secure state after failure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SL4: CR 7.4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8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requirements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Codes and standards (continued)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EN 54-2:1997+AC:1999+A1:2006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NFPA 72:2013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EN 50130-4:2011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EN 50178:1997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IEC 61000-6-2:2005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IEC 61000-6-4:2006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IEC 61326-1:2012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IEC 61326-3-1:2008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IEC 61010-1:2010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IEC 61010-2-201:2013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426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671325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Security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ACR: Application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ECR: Embedded device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HCR &amp; NCR: Not relevant</a:t>
            </a:r>
            <a:endParaRPr 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39529"/>
              </p:ext>
            </p:extLst>
          </p:nvPr>
        </p:nvGraphicFramePr>
        <p:xfrm>
          <a:off x="521550" y="1710190"/>
          <a:ext cx="8280920" cy="1249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5185"/>
                <a:gridCol w="3240360"/>
                <a:gridCol w="1305145"/>
                <a:gridCol w="2070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Implemented 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 Malicious code protection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 Detailed description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malicious code protection mechanisms &amp; special configuration requirements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SL4: ACR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3.2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82441"/>
              </p:ext>
            </p:extLst>
          </p:nvPr>
        </p:nvGraphicFramePr>
        <p:xfrm>
          <a:off x="521550" y="3889510"/>
          <a:ext cx="8280920" cy="1407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5185"/>
                <a:gridCol w="3240360"/>
                <a:gridCol w="1305145"/>
                <a:gridCol w="2070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Implemented 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 Malicious code protection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 Originality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0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Contents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System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Safety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Safety concept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Hardware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Embedded software subsystem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PC software subsystem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Type testing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Functional security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Project schedule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450" y="1117600"/>
            <a:ext cx="8845550" cy="511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标题 10"/>
          <p:cNvSpPr>
            <a:spLocks noGrp="1"/>
          </p:cNvSpPr>
          <p:nvPr>
            <p:ph type="title"/>
          </p:nvPr>
        </p:nvSpPr>
        <p:spPr>
          <a:xfrm>
            <a:off x="250824" y="260350"/>
            <a:ext cx="5761336" cy="561975"/>
          </a:xfrm>
        </p:spPr>
        <p:txBody>
          <a:bodyPr/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Safety concept – Project schedule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530" y="1133745"/>
            <a:ext cx="846094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0074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Box 15"/>
          <p:cNvSpPr txBox="1">
            <a:spLocks noChangeArrowheads="1"/>
          </p:cNvSpPr>
          <p:nvPr/>
        </p:nvSpPr>
        <p:spPr bwMode="auto">
          <a:xfrm>
            <a:off x="1357313" y="3136900"/>
            <a:ext cx="6143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40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谢  谢</a:t>
            </a:r>
            <a:endParaRPr lang="zh-CN" altLang="en-US" sz="40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18251</TotalTime>
  <Words>3583</Words>
  <Application>Microsoft Office PowerPoint</Application>
  <PresentationFormat>全屏显示(4:3)</PresentationFormat>
  <Paragraphs>786</Paragraphs>
  <Slides>93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1" baseType="lpstr">
      <vt:lpstr>华文楷体</vt:lpstr>
      <vt:lpstr>华文细黑</vt:lpstr>
      <vt:lpstr>宋体</vt:lpstr>
      <vt:lpstr>Arial</vt:lpstr>
      <vt:lpstr>Calibri</vt:lpstr>
      <vt:lpstr>Wingdings</vt:lpstr>
      <vt:lpstr>Office 主题</vt:lpstr>
      <vt:lpstr>Visio</vt:lpstr>
      <vt:lpstr>Gamma System Safety Concept</vt:lpstr>
      <vt:lpstr>Contents</vt:lpstr>
      <vt:lpstr>Contents</vt:lpstr>
      <vt:lpstr>System overview</vt:lpstr>
      <vt:lpstr>System overview</vt:lpstr>
      <vt:lpstr>Contents</vt:lpstr>
      <vt:lpstr>Safety requirements</vt:lpstr>
      <vt:lpstr>Safety requirements</vt:lpstr>
      <vt:lpstr>Safety requirements</vt:lpstr>
      <vt:lpstr>Safety requirements</vt:lpstr>
      <vt:lpstr>Safety requirements</vt:lpstr>
      <vt:lpstr>Safety requirements</vt:lpstr>
      <vt:lpstr>Safety requirements</vt:lpstr>
      <vt:lpstr>Safety requirements</vt:lpstr>
      <vt:lpstr>Safety requirements</vt:lpstr>
      <vt:lpstr>Safety requirements</vt:lpstr>
      <vt:lpstr>Safety requirements</vt:lpstr>
      <vt:lpstr>Safety requirements</vt:lpstr>
      <vt:lpstr>Contents</vt:lpstr>
      <vt:lpstr>Safety concept – Overview</vt:lpstr>
      <vt:lpstr>Safety concept – Overview</vt:lpstr>
      <vt:lpstr>Safety concept – Overview</vt:lpstr>
      <vt:lpstr>Safety concept – Overview</vt:lpstr>
      <vt:lpstr>Safety concept – Overview</vt:lpstr>
      <vt:lpstr>Safety concept – Overview</vt:lpstr>
      <vt:lpstr>Safety concept – Overview</vt:lpstr>
      <vt:lpstr>Safety concept – Overview</vt:lpstr>
      <vt:lpstr>Safety concept – Overview</vt:lpstr>
      <vt:lpstr>Contents</vt:lpstr>
      <vt:lpstr>Safety concept – HW subsystem</vt:lpstr>
      <vt:lpstr>Safety concept – HW subsystem</vt:lpstr>
      <vt:lpstr>Safety concept – HW subsystem</vt:lpstr>
      <vt:lpstr>Safety concept – HW subsystem</vt:lpstr>
      <vt:lpstr>Safety concept – HW subsystem</vt:lpstr>
      <vt:lpstr>Safety concept – HW subsystem</vt:lpstr>
      <vt:lpstr>Safety concept – HW subsystem</vt:lpstr>
      <vt:lpstr>Safety concept – HW subsystem</vt:lpstr>
      <vt:lpstr>Safety concept – HW subsystem</vt:lpstr>
      <vt:lpstr>Safety concept – HW subsystem</vt:lpstr>
      <vt:lpstr>Safety concept – HW subsystem</vt:lpstr>
      <vt:lpstr>Safety concept – HW subsystem</vt:lpstr>
      <vt:lpstr>Safety concept – HW subsystem</vt:lpstr>
      <vt:lpstr>Contents</vt:lpstr>
      <vt:lpstr>Safety concept – ESW subsystem</vt:lpstr>
      <vt:lpstr>Safety concept – ESW subsystem</vt:lpstr>
      <vt:lpstr>Safety concept – ESW subsystem</vt:lpstr>
      <vt:lpstr>Safety concept – ESW subsystem</vt:lpstr>
      <vt:lpstr>Safety concept – ESW subsystem</vt:lpstr>
      <vt:lpstr>Safety concept – ESW subsystem</vt:lpstr>
      <vt:lpstr>Safety concept – ESW subsystem</vt:lpstr>
      <vt:lpstr>Safety concept – ESW subsystem</vt:lpstr>
      <vt:lpstr>Safety concept – ESW subsystem</vt:lpstr>
      <vt:lpstr>Safety concept – ESW subsystem</vt:lpstr>
      <vt:lpstr>Safety concept – ESW subsystem</vt:lpstr>
      <vt:lpstr>Contents</vt:lpstr>
      <vt:lpstr>Safety concept – PSW subsystem</vt:lpstr>
      <vt:lpstr>Safety concept – PSW subsystem</vt:lpstr>
      <vt:lpstr>Safety concept – PSW subsystem</vt:lpstr>
      <vt:lpstr>Safety concept – PSW subsystem</vt:lpstr>
      <vt:lpstr>Safety concept – PSW subsystem</vt:lpstr>
      <vt:lpstr>Safety concept – PSW subsystem</vt:lpstr>
      <vt:lpstr>Contents</vt:lpstr>
      <vt:lpstr>Safety concept – Type testing</vt:lpstr>
      <vt:lpstr>Contents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Safety concept – Security</vt:lpstr>
      <vt:lpstr>Contents</vt:lpstr>
      <vt:lpstr>Safety concept – Project schedule</vt:lpstr>
      <vt:lpstr>PowerPoint 演示文稿</vt:lpstr>
    </vt:vector>
  </TitlesOfParts>
  <Company>AAD GROUP CO.,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AAD D20120323</dc:creator>
  <cp:lastModifiedBy>zhouyouzheng</cp:lastModifiedBy>
  <cp:revision>667</cp:revision>
  <dcterms:created xsi:type="dcterms:W3CDTF">2012-12-27T09:29:01Z</dcterms:created>
  <dcterms:modified xsi:type="dcterms:W3CDTF">2015-07-08T09:24:54Z</dcterms:modified>
</cp:coreProperties>
</file>