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ewsreader"/>
      <p:regular r:id="rId16"/>
      <p:bold r:id="rId17"/>
      <p:italic r:id="rId18"/>
      <p:boldItalic r:id="rId19"/>
    </p:embeddedFont>
    <p:embeddedFont>
      <p:font typeface="DM Sans Light"/>
      <p:regular r:id="rId20"/>
      <p:bold r:id="rId21"/>
      <p:italic r:id="rId22"/>
      <p:boldItalic r:id="rId23"/>
    </p:embeddedFont>
    <p:embeddedFont>
      <p:font typeface="DM Sans SemiBold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Newsreader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33" Type="http://schemas.openxmlformats.org/officeDocument/2006/relationships/font" Target="fonts/NewsreaderSemiBold-bold.fntdata"/><Relationship Id="rId32" Type="http://schemas.openxmlformats.org/officeDocument/2006/relationships/font" Target="fonts/NewsreaderSemiBold-regular.fntdata"/><Relationship Id="rId35" Type="http://schemas.openxmlformats.org/officeDocument/2006/relationships/font" Target="fonts/NewsreaderSemiBold-boldItalic.fntdata"/><Relationship Id="rId34" Type="http://schemas.openxmlformats.org/officeDocument/2006/relationships/font" Target="fonts/NewsreaderSemiBold-italic.fntdata"/><Relationship Id="rId20" Type="http://schemas.openxmlformats.org/officeDocument/2006/relationships/font" Target="fonts/DMSansLight-regular.fntdata"/><Relationship Id="rId22" Type="http://schemas.openxmlformats.org/officeDocument/2006/relationships/font" Target="fonts/DMSansLight-italic.fntdata"/><Relationship Id="rId21" Type="http://schemas.openxmlformats.org/officeDocument/2006/relationships/font" Target="fonts/DMSansLight-bold.fntdata"/><Relationship Id="rId24" Type="http://schemas.openxmlformats.org/officeDocument/2006/relationships/font" Target="fonts/DMSansSemiBold-regular.fntdata"/><Relationship Id="rId23" Type="http://schemas.openxmlformats.org/officeDocument/2006/relationships/font" Target="fonts/DMSansLight-boldItalic.fntdata"/><Relationship Id="rId26" Type="http://schemas.openxmlformats.org/officeDocument/2006/relationships/font" Target="fonts/DMSansSemiBold-italic.fntdata"/><Relationship Id="rId25" Type="http://schemas.openxmlformats.org/officeDocument/2006/relationships/font" Target="fonts/DMSansSemiBold-bold.fntdata"/><Relationship Id="rId28" Type="http://schemas.openxmlformats.org/officeDocument/2006/relationships/font" Target="fonts/DMSans-regular.fntdata"/><Relationship Id="rId27" Type="http://schemas.openxmlformats.org/officeDocument/2006/relationships/font" Target="fonts/DMSansSemiBold-boldItalic.fntdata"/><Relationship Id="rId29" Type="http://schemas.openxmlformats.org/officeDocument/2006/relationships/font" Target="fonts/DM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ewsreader-bold.fntdata"/><Relationship Id="rId16" Type="http://schemas.openxmlformats.org/officeDocument/2006/relationships/font" Target="fonts/Newsreader-regular.fntdata"/><Relationship Id="rId19" Type="http://schemas.openxmlformats.org/officeDocument/2006/relationships/font" Target="fonts/Newsreader-boldItalic.fntdata"/><Relationship Id="rId18" Type="http://schemas.openxmlformats.org/officeDocument/2006/relationships/font" Target="fonts/Newsread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80d49279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80d49279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80d49279ab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80d49279ab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80d49279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80d49279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80d49279ab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80d49279ab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80d49279ab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80d49279ab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80d49279ab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80d49279ab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80d49279ab_0_1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80d49279ab_0_1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0d49279ab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0d49279ab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80d49279ab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80d49279ab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80d49279ab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80d49279ab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43" name="Google Shape;143;p14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5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1" name="Google Shape;151;p15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6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59" name="Google Shape;159;p16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62" name="Google Shape;162;p16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17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73" name="Google Shape;173;p17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4" name="Google Shape;174;p17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79" name="Google Shape;179;p17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8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187" name="Google Shape;187;p18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20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8" name="Google Shape;208;p21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14" name="Google Shape;214;p22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23" name="Google Shape;223;p24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7" name="Google Shape;227;p24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28" name="Google Shape;228;p24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29" name="Google Shape;229;p24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31" name="Google Shape;231;p25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6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6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6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6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26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6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6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9" name="Google Shape;249;p26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7" name="Google Shape;257;p27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8" name="Google Shape;258;p27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60" name="Google Shape;260;p27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7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7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4" name="Google Shape;264;p27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5" name="Google Shape;265;p27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66" name="Google Shape;266;p27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68" name="Google Shape;268;p27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8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8" name="Google Shape;278;p29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29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9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81" name="Google Shape;281;p29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9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29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29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1" name="Google Shape;291;p29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2" name="Google Shape;292;p29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29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29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5" name="Google Shape;295;p29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29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7" name="Google Shape;297;p29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8" name="Google Shape;298;p29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9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2" name="Google Shape;302;p30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3" name="Google Shape;303;p30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4" name="Google Shape;304;p30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30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6" name="Google Shape;306;p30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7" name="Google Shape;307;p30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8" name="Google Shape;308;p30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0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0" name="Google Shape;310;p30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1" name="Google Shape;311;p30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2" name="Google Shape;312;p30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30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4" name="Google Shape;314;p30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5" name="Google Shape;315;p30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6" name="Google Shape;316;p30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0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8" name="Google Shape;318;p30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9" name="Google Shape;319;p30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30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0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2" name="Google Shape;322;p30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3" name="Google Shape;323;p30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30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6" name="Google Shape;326;p30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7" name="Google Shape;327;p30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8" name="Google Shape;328;p30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30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0" name="Google Shape;330;p30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1" name="Google Shape;331;p30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2" name="Google Shape;332;p30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30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0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8" name="Google Shape;338;p31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39" name="Google Shape;339;p31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31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1" name="Google Shape;341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31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43" name="Google Shape;343;p31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4" name="Google Shape;344;p31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45" name="Google Shape;345;p31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2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48" name="Google Shape;348;p32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2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2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2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2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32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2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2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2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2" name="Google Shape;362;p33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33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6" name="Google Shape;36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5" name="Google Shape;375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5" name="Google Shape;385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6" name="Google Shape;386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9" name="Google Shape;399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" name="Google Shape;400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7" name="Google Shape;407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8" name="Google Shape;408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9" name="Google Shape;409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3" name="Google Shape;413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5" name="Google Shape;415;p48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6" name="Google Shape;416;p48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7" name="Google Shape;417;p48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48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1" name="Google Shape;421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4" name="Google Shape;424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5" name="Google Shape;425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7" name="Google Shape;427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40" name="Google Shape;40;p6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6" name="Google Shape;46;p6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4" name="Google Shape;434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9" name="Google Shape;43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2" name="Google Shape;44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5" name="Google Shape;44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7" name="Google Shape;4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9" name="Google Shape;449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0" name="Google Shape;450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2" name="Google Shape;62;p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6" name="Google Shape;66;p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77" name="Google Shape;77;p9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89" name="Google Shape;89;p10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468" name="Google Shape;468;p55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5"/>
          <p:cNvSpPr txBox="1"/>
          <p:nvPr>
            <p:ph type="title"/>
          </p:nvPr>
        </p:nvSpPr>
        <p:spPr>
          <a:xfrm>
            <a:off x="361975" y="923525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</a:t>
            </a:r>
            <a:br>
              <a:rPr lang="en"/>
            </a:br>
            <a:endParaRPr/>
          </a:p>
        </p:txBody>
      </p:sp>
      <p:sp>
        <p:nvSpPr>
          <p:cNvPr id="470" name="Google Shape;470;p55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Monnier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18-September-2025</a:t>
            </a:r>
            <a:endParaRPr/>
          </a:p>
        </p:txBody>
      </p:sp>
      <p:sp>
        <p:nvSpPr>
          <p:cNvPr id="471" name="Google Shape;471;p55"/>
          <p:cNvSpPr txBox="1"/>
          <p:nvPr>
            <p:ph idx="3" type="body"/>
          </p:nvPr>
        </p:nvSpPr>
        <p:spPr>
          <a:xfrm>
            <a:off x="84825" y="3337800"/>
            <a:ext cx="44403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Newsreader"/>
                <a:ea typeface="Newsreader"/>
                <a:cs typeface="Newsreader"/>
                <a:sym typeface="Newsreader"/>
              </a:rPr>
              <a:t>Pager Rotation Duties</a:t>
            </a:r>
            <a:endParaRPr sz="4200"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CSD 380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4"/>
          <p:cNvSpPr txBox="1"/>
          <p:nvPr>
            <p:ph type="title"/>
          </p:nvPr>
        </p:nvSpPr>
        <p:spPr>
          <a:xfrm>
            <a:off x="1073100" y="265625"/>
            <a:ext cx="4163100" cy="571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33" name="Google Shape;533;p64"/>
          <p:cNvSpPr txBox="1"/>
          <p:nvPr>
            <p:ph idx="1" type="subTitle"/>
          </p:nvPr>
        </p:nvSpPr>
        <p:spPr>
          <a:xfrm>
            <a:off x="205400" y="966475"/>
            <a:ext cx="6423000" cy="31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Atlassian. (n.d.). Improving on-call: Building an on-call practice teams won’t hate. Atlassian. https://www.atlassian.com/incident-management/on-call/improving-on-call#Building-an-on-call-practice-teams-wont-hate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Squadcast. (2021, March 16). On-call rotation: A complete guide to best practices. Medium. https://medium.com/@squadcast/on-call-rotation-a-complete-guide-to-best-practices-997b0da54499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Kim, G., Humble, J., Debois, P., &amp; Willis, J. (2016). The DevOps handbook: How to create world-class agility, reliability, and security in technology organizations. IT Revolution Press.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56"/>
          <p:cNvSpPr txBox="1"/>
          <p:nvPr>
            <p:ph type="title"/>
          </p:nvPr>
        </p:nvSpPr>
        <p:spPr>
          <a:xfrm>
            <a:off x="462900" y="1087200"/>
            <a:ext cx="8312100" cy="36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System for distributing responsibility of incident response across a team.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Developers and Ops engineers take turns being “on-call.”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Ensures 24/7 coverage for outages, incidents, and customer-impacting issues.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Critical in DevOps culture where ownership extends “you build it, you run it.”</a:t>
            </a:r>
            <a:endParaRPr/>
          </a:p>
        </p:txBody>
      </p:sp>
      <p:sp>
        <p:nvSpPr>
          <p:cNvPr id="478" name="Google Shape;478;p56"/>
          <p:cNvSpPr txBox="1"/>
          <p:nvPr>
            <p:ph type="title"/>
          </p:nvPr>
        </p:nvSpPr>
        <p:spPr>
          <a:xfrm>
            <a:off x="1453650" y="217719"/>
            <a:ext cx="6236700" cy="10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are On-Call Rotations?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57"/>
          <p:cNvSpPr txBox="1"/>
          <p:nvPr>
            <p:ph idx="4294967295" type="title"/>
          </p:nvPr>
        </p:nvSpPr>
        <p:spPr>
          <a:xfrm>
            <a:off x="149875" y="1087200"/>
            <a:ext cx="87822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Traditional model: Dev wrote code, Ops handled failures → bottlenecks, finger-pointing.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DevOps shifts to shared accountability: the same people who ship code also support it.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On-call creates feedback loops: developers experience the consequences of their code in production.</a:t>
            </a:r>
            <a:endParaRPr/>
          </a:p>
        </p:txBody>
      </p:sp>
      <p:sp>
        <p:nvSpPr>
          <p:cNvPr id="485" name="Google Shape;485;p57"/>
          <p:cNvSpPr txBox="1"/>
          <p:nvPr>
            <p:ph idx="4294967295"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 On-Call Matters in DevOps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58"/>
          <p:cNvSpPr txBox="1"/>
          <p:nvPr>
            <p:ph idx="4294967295" type="title"/>
          </p:nvPr>
        </p:nvSpPr>
        <p:spPr>
          <a:xfrm>
            <a:off x="149875" y="1087200"/>
            <a:ext cx="87822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Fair scheduling: balance coverage and avoid burnout.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Clear escalation paths: who handles what, when.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Use automation to reduce noise from false alarms.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Blameless postmortems: focus on learning, not punishment.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Documentation &amp; runbooks: help responders fix issues quickly.</a:t>
            </a:r>
            <a:endParaRPr/>
          </a:p>
        </p:txBody>
      </p:sp>
      <p:sp>
        <p:nvSpPr>
          <p:cNvPr id="492" name="Google Shape;492;p58"/>
          <p:cNvSpPr txBox="1"/>
          <p:nvPr>
            <p:ph idx="4294967295"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Best Practices for On-Call Rotations</a:t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8" name="Google Shape;498;p59"/>
          <p:cNvSpPr txBox="1"/>
          <p:nvPr>
            <p:ph type="title"/>
          </p:nvPr>
        </p:nvSpPr>
        <p:spPr>
          <a:xfrm>
            <a:off x="149875" y="1087200"/>
            <a:ext cx="8782200" cy="36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Active monitoring ensures issues are caught before customers complain.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Overlay deployments with metrics to detect changes that caused incidents.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Feature toggles, rollbacks, or “fix forward” approaches enabled by good telemetry.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Core DevOps principle: “Code isn’t done until it runs correctly in production.”</a:t>
            </a:r>
            <a:endParaRPr/>
          </a:p>
        </p:txBody>
      </p:sp>
      <p:sp>
        <p:nvSpPr>
          <p:cNvPr id="499" name="Google Shape;499;p59"/>
          <p:cNvSpPr txBox="1"/>
          <p:nvPr>
            <p:ph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Telemetry &amp; Monitoring in On-Call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0"/>
          <p:cNvSpPr txBox="1"/>
          <p:nvPr>
            <p:ph idx="4294967295" type="title"/>
          </p:nvPr>
        </p:nvSpPr>
        <p:spPr>
          <a:xfrm>
            <a:off x="149875" y="1087200"/>
            <a:ext cx="87822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Developers share on-call rotations with Ops.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Benefits: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Faster defect fixes (“wake the dev who wrote it”).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Increased empathy → better code quality.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Reduced Ops burnout and siloing.</a:t>
            </a:r>
            <a:endParaRPr/>
          </a:p>
        </p:txBody>
      </p:sp>
      <p:sp>
        <p:nvSpPr>
          <p:cNvPr id="506" name="Google Shape;506;p60"/>
          <p:cNvSpPr txBox="1"/>
          <p:nvPr>
            <p:ph idx="4294967295"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Cultural Shift: Shared Pager Duty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61"/>
          <p:cNvSpPr txBox="1"/>
          <p:nvPr>
            <p:ph idx="4294967295" type="title"/>
          </p:nvPr>
        </p:nvSpPr>
        <p:spPr>
          <a:xfrm>
            <a:off x="149875" y="1087200"/>
            <a:ext cx="87822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Risk of burnout if schedules aren’t humane.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Requires strong tooling &amp; automation to minimize noise.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Fear of deploying or responding to incidents (common early stage).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Overcome with training, mentorship, and cultural support.</a:t>
            </a:r>
            <a:endParaRPr/>
          </a:p>
        </p:txBody>
      </p:sp>
      <p:sp>
        <p:nvSpPr>
          <p:cNvPr id="513" name="Google Shape;513;p61"/>
          <p:cNvSpPr txBox="1"/>
          <p:nvPr>
            <p:ph idx="4294967295"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Challenges of On-Call in DevOps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62"/>
          <p:cNvSpPr txBox="1"/>
          <p:nvPr>
            <p:ph type="title"/>
          </p:nvPr>
        </p:nvSpPr>
        <p:spPr>
          <a:xfrm>
            <a:off x="149875" y="1087200"/>
            <a:ext cx="8782200" cy="36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Builds a culture of shared responsibility.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Creates faster feedback loops → improved code and reliability.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Encourages automation, monitoring, and resilience.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Directly ties to DevOps goals: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Speed (rapid deployments).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Stability (fewer prolonged outages).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Collaboration (no silos).</a:t>
            </a:r>
            <a:endParaRPr/>
          </a:p>
        </p:txBody>
      </p:sp>
      <p:sp>
        <p:nvSpPr>
          <p:cNvPr id="520" name="Google Shape;520;p62"/>
          <p:cNvSpPr txBox="1"/>
          <p:nvPr>
            <p:ph type="title"/>
          </p:nvPr>
        </p:nvSpPr>
        <p:spPr>
          <a:xfrm>
            <a:off x="361975" y="217725"/>
            <a:ext cx="8782200" cy="10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How On-Call Strengthens DevOps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63"/>
          <p:cNvSpPr txBox="1"/>
          <p:nvPr>
            <p:ph type="title"/>
          </p:nvPr>
        </p:nvSpPr>
        <p:spPr>
          <a:xfrm>
            <a:off x="462900" y="1087200"/>
            <a:ext cx="8312100" cy="361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On-call rotations are not just scheduling logistics—they are a DevOps feedback mechanism.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Real-world case studies (Right Media, Google SRE) show: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pager duty transforms culture.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Telemetry makes deployments safer.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Developers gain empathy and accountability.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Bottom line: On-call is central to DevOps maturity.</a:t>
            </a:r>
            <a:endParaRPr/>
          </a:p>
        </p:txBody>
      </p:sp>
      <p:sp>
        <p:nvSpPr>
          <p:cNvPr id="527" name="Google Shape;527;p63"/>
          <p:cNvSpPr txBox="1"/>
          <p:nvPr>
            <p:ph type="title"/>
          </p:nvPr>
        </p:nvSpPr>
        <p:spPr>
          <a:xfrm>
            <a:off x="1453650" y="217719"/>
            <a:ext cx="6236700" cy="103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Conclusion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