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ewsreader"/>
      <p:regular r:id="rId18"/>
      <p:bold r:id="rId19"/>
      <p:italic r:id="rId20"/>
      <p:boldItalic r:id="rId21"/>
    </p:embeddedFont>
    <p:embeddedFont>
      <p:font typeface="DM Sans Light"/>
      <p:regular r:id="rId22"/>
      <p:bold r:id="rId23"/>
      <p:italic r:id="rId24"/>
      <p:boldItalic r:id="rId25"/>
    </p:embeddedFont>
    <p:embeddedFont>
      <p:font typeface="DM Sans SemiBold"/>
      <p:regular r:id="rId26"/>
      <p:bold r:id="rId27"/>
      <p:italic r:id="rId28"/>
      <p:boldItalic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Newsreader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33" Type="http://schemas.openxmlformats.org/officeDocument/2006/relationships/font" Target="fonts/DMSans-boldItalic.fntdata"/><Relationship Id="rId32" Type="http://schemas.openxmlformats.org/officeDocument/2006/relationships/font" Target="fonts/DMSans-italic.fntdata"/><Relationship Id="rId35" Type="http://schemas.openxmlformats.org/officeDocument/2006/relationships/font" Target="fonts/NewsreaderSemiBold-bold.fntdata"/><Relationship Id="rId34" Type="http://schemas.openxmlformats.org/officeDocument/2006/relationships/font" Target="fonts/NewsreaderSemiBold-regular.fntdata"/><Relationship Id="rId37" Type="http://schemas.openxmlformats.org/officeDocument/2006/relationships/font" Target="fonts/NewsreaderSemiBold-boldItalic.fntdata"/><Relationship Id="rId36" Type="http://schemas.openxmlformats.org/officeDocument/2006/relationships/font" Target="fonts/NewsreaderSemiBold-italic.fntdata"/><Relationship Id="rId20" Type="http://schemas.openxmlformats.org/officeDocument/2006/relationships/font" Target="fonts/Newsreader-italic.fntdata"/><Relationship Id="rId22" Type="http://schemas.openxmlformats.org/officeDocument/2006/relationships/font" Target="fonts/DMSansLight-regular.fntdata"/><Relationship Id="rId21" Type="http://schemas.openxmlformats.org/officeDocument/2006/relationships/font" Target="fonts/Newsreader-boldItalic.fntdata"/><Relationship Id="rId24" Type="http://schemas.openxmlformats.org/officeDocument/2006/relationships/font" Target="fonts/DMSansLight-italic.fntdata"/><Relationship Id="rId23" Type="http://schemas.openxmlformats.org/officeDocument/2006/relationships/font" Target="fonts/DMSansLight-bold.fntdata"/><Relationship Id="rId26" Type="http://schemas.openxmlformats.org/officeDocument/2006/relationships/font" Target="fonts/DMSansSemiBold-regular.fntdata"/><Relationship Id="rId25" Type="http://schemas.openxmlformats.org/officeDocument/2006/relationships/font" Target="fonts/DMSansLight-boldItalic.fntdata"/><Relationship Id="rId28" Type="http://schemas.openxmlformats.org/officeDocument/2006/relationships/font" Target="fonts/DMSansSemiBold-italic.fntdata"/><Relationship Id="rId27" Type="http://schemas.openxmlformats.org/officeDocument/2006/relationships/font" Target="fonts/DMSansSemiBold-bold.fntdata"/><Relationship Id="rId29" Type="http://schemas.openxmlformats.org/officeDocument/2006/relationships/font" Target="fonts/DMSans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ewsreader-bold.fntdata"/><Relationship Id="rId18" Type="http://schemas.openxmlformats.org/officeDocument/2006/relationships/font" Target="fonts/Newsread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80d4927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80d4927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844963f56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844963f56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844963f5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844963f5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80d49279ab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80d49279ab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80d49279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80d49279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80d49279ab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80d49279ab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80d49279ab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80d49279ab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80d49279ab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80d49279ab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80d49279ab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80d49279ab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0d49279ab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0d49279ab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80d49279ab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80d49279ab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844963f5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844963f5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43" name="Google Shape;143;p14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1" name="Google Shape;151;p15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59" name="Google Shape;159;p16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62" name="Google Shape;162;p16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3" name="Google Shape;173;p17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4" name="Google Shape;174;p17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187" name="Google Shape;187;p18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0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8" name="Google Shape;208;p21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14" name="Google Shape;214;p22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23" name="Google Shape;223;p24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29" name="Google Shape;229;p24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31" name="Google Shape;231;p25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6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6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6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6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8" name="Google Shape;258;p27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60" name="Google Shape;260;p27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7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27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5" name="Google Shape;265;p27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6" name="Google Shape;266;p27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8" name="Google Shape;268;p27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8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8" name="Google Shape;278;p29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29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9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81" name="Google Shape;281;p29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9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9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29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1" name="Google Shape;291;p29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29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29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5" name="Google Shape;295;p29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29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7" name="Google Shape;297;p29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9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9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2" name="Google Shape;302;p30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3" name="Google Shape;303;p30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4" name="Google Shape;304;p30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30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6" name="Google Shape;306;p30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30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8" name="Google Shape;308;p30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0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0" name="Google Shape;310;p30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1" name="Google Shape;311;p30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2" name="Google Shape;312;p30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30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4" name="Google Shape;314;p30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5" name="Google Shape;315;p30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6" name="Google Shape;316;p30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0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8" name="Google Shape;318;p30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9" name="Google Shape;319;p30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30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0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2" name="Google Shape;322;p30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3" name="Google Shape;323;p30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30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6" name="Google Shape;326;p30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7" name="Google Shape;327;p30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8" name="Google Shape;328;p30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30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0" name="Google Shape;330;p30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1" name="Google Shape;331;p30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2" name="Google Shape;332;p30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30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0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31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9" name="Google Shape;339;p31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31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1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43" name="Google Shape;343;p31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4" name="Google Shape;344;p31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5" name="Google Shape;345;p31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2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48" name="Google Shape;348;p32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2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2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2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2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2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2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2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2" name="Google Shape;362;p33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33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6" name="Google Shape;36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6" name="Google Shape;386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" name="Google Shape;399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" name="Google Shape;400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8" name="Google Shape;408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9" name="Google Shape;409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3" name="Google Shape;413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5" name="Google Shape;415;p4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6" name="Google Shape;416;p4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7" name="Google Shape;417;p4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4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1" name="Google Shape;421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5" name="Google Shape;425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7" name="Google Shape;427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0" name="Google Shape;40;p6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6" name="Google Shape;46;p6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9" name="Google Shape;43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2" name="Google Shape;44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5" name="Google Shape;44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7" name="Google Shape;4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9" name="Google Shape;449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0" name="Google Shape;450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2" name="Google Shape;62;p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6" name="Google Shape;66;p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7" name="Google Shape;77;p9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89" name="Google Shape;89;p10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468" name="Google Shape;468;p55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5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</a:t>
            </a:r>
            <a:br>
              <a:rPr lang="en"/>
            </a:br>
            <a:endParaRPr/>
          </a:p>
        </p:txBody>
      </p:sp>
      <p:sp>
        <p:nvSpPr>
          <p:cNvPr id="470" name="Google Shape;470;p55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Monnier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27-September-2025</a:t>
            </a:r>
            <a:endParaRPr/>
          </a:p>
        </p:txBody>
      </p:sp>
      <p:sp>
        <p:nvSpPr>
          <p:cNvPr id="471" name="Google Shape;471;p55"/>
          <p:cNvSpPr txBox="1"/>
          <p:nvPr>
            <p:ph idx="3" type="body"/>
          </p:nvPr>
        </p:nvSpPr>
        <p:spPr>
          <a:xfrm>
            <a:off x="84825" y="3337800"/>
            <a:ext cx="44403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ewsreader"/>
                <a:ea typeface="Newsreader"/>
                <a:cs typeface="Newsreader"/>
                <a:sym typeface="Newsreader"/>
              </a:rPr>
              <a:t>Implementing a Just Culture</a:t>
            </a:r>
            <a:endParaRPr sz="4200"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CSD 380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64"/>
          <p:cNvSpPr txBox="1"/>
          <p:nvPr>
            <p:ph idx="4294967295" type="title"/>
          </p:nvPr>
        </p:nvSpPr>
        <p:spPr>
          <a:xfrm>
            <a:off x="149875" y="1087200"/>
            <a:ext cx="8782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Leadership education &amp; commitment: ensure that those at top understand just culture, commit to its principles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Policy review &amp; revision: remove or change punitive policies that discourage reporting; clarify expectations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Consistent training &amp; behavior algorithms: teaching the difference among error, at-risk, reckless behavior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trust &amp; psychological safety: encourage reporting without fear of unjust punishment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Metrics &amp; feedback: measure culture, get staff input, monitor consistency of accountability.</a:t>
            </a:r>
            <a:endParaRPr sz="2400"/>
          </a:p>
        </p:txBody>
      </p:sp>
      <p:sp>
        <p:nvSpPr>
          <p:cNvPr id="535" name="Google Shape;535;p64"/>
          <p:cNvSpPr txBox="1"/>
          <p:nvPr>
            <p:ph idx="4294967295" type="title"/>
          </p:nvPr>
        </p:nvSpPr>
        <p:spPr>
          <a:xfrm>
            <a:off x="175" y="217725"/>
            <a:ext cx="92349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Strategies &amp; Recommendations for Overcoming Barriers</a:t>
            </a:r>
            <a:endParaRPr sz="2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65"/>
          <p:cNvSpPr txBox="1"/>
          <p:nvPr>
            <p:ph idx="4294967295" type="title"/>
          </p:nvPr>
        </p:nvSpPr>
        <p:spPr>
          <a:xfrm>
            <a:off x="149875" y="1250625"/>
            <a:ext cx="87822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While just culture offers many benefits, implementation faces serious challenges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biggest barrier is often mindset + fear. Without addressing leadership, policies, and staff perceptions, efforts may stall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With deliberate work, training, clear policies, and resources, organizations can shift toward a just culture that supports learning and safety</a:t>
            </a:r>
            <a:endParaRPr sz="2500"/>
          </a:p>
        </p:txBody>
      </p:sp>
      <p:sp>
        <p:nvSpPr>
          <p:cNvPr id="542" name="Google Shape;542;p65"/>
          <p:cNvSpPr txBox="1"/>
          <p:nvPr>
            <p:ph idx="4294967295"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Conclusion</a:t>
            </a:r>
            <a:endParaRPr sz="3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6"/>
          <p:cNvSpPr txBox="1"/>
          <p:nvPr>
            <p:ph type="title"/>
          </p:nvPr>
        </p:nvSpPr>
        <p:spPr>
          <a:xfrm>
            <a:off x="1073100" y="265625"/>
            <a:ext cx="4163100" cy="571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48" name="Google Shape;548;p66"/>
          <p:cNvSpPr txBox="1"/>
          <p:nvPr>
            <p:ph idx="1" type="subTitle"/>
          </p:nvPr>
        </p:nvSpPr>
        <p:spPr>
          <a:xfrm>
            <a:off x="205400" y="966475"/>
            <a:ext cx="6597300" cy="31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Advanced Clinical Solutions. (n.d.). How can health &amp; social care create a culture of patient safety? https://www.advancedclinicalsolution.co.uk/how-can-health-social-care-create-a-culture-of-patient-safety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Boysen, P. G., II. (2013). Just culture: A foundation for balanced accountability and patient safety. The Ochsner Journal, 13(3), 400-406. https://www.ncbi.nlm.nih.gov/pmc/articles/PMC3776518/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Fridell, K., &amp; colleagues. (2023). Requirements for implementing a ‘just culture’ within healthcare organizations: An integrative review. [Journal name if available]. https://www.ncbi.nlm.nih.gov/pmc/articles/PMC10186448/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Page, A. H. (2007, October 1). Making just culture a reality: One organization’s approach. PSNet, Agency for Healthcare Research and Quality. https://psnet.ahrq.gov/perspective/making-just-culture-reality-one-organizations-approach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56"/>
          <p:cNvSpPr txBox="1"/>
          <p:nvPr>
            <p:ph type="title"/>
          </p:nvPr>
        </p:nvSpPr>
        <p:spPr>
          <a:xfrm>
            <a:off x="462900" y="1087200"/>
            <a:ext cx="8312100" cy="36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Just Culture Definition: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alancing system accountability with personal responsibility; distinguishing human error, at-risk behavior, and reckless behavior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Why it matters: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Encourages reporting, improves patient safety, reduces fear, promotes learning.</a:t>
            </a:r>
            <a:endParaRPr/>
          </a:p>
        </p:txBody>
      </p:sp>
      <p:sp>
        <p:nvSpPr>
          <p:cNvPr id="478" name="Google Shape;478;p56"/>
          <p:cNvSpPr txBox="1"/>
          <p:nvPr>
            <p:ph type="title"/>
          </p:nvPr>
        </p:nvSpPr>
        <p:spPr>
          <a:xfrm>
            <a:off x="1453650" y="217719"/>
            <a:ext cx="6236700" cy="10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“Just Culture”?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57"/>
          <p:cNvSpPr txBox="1"/>
          <p:nvPr>
            <p:ph idx="4294967295" type="title"/>
          </p:nvPr>
        </p:nvSpPr>
        <p:spPr>
          <a:xfrm>
            <a:off x="149875" y="1087200"/>
            <a:ext cx="8782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Leadership Resistance &amp; Inconsistent Accountability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Punitive Policies &amp; Structures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Fear Among Staff &amp; Reporting Hesitancy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Ambiguity in Behavior Classification &amp; Training Gaps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Cultural Inertia &amp; Resource Constraints</a:t>
            </a:r>
            <a:endParaRPr sz="2400"/>
          </a:p>
        </p:txBody>
      </p:sp>
      <p:sp>
        <p:nvSpPr>
          <p:cNvPr id="485" name="Google Shape;485;p57"/>
          <p:cNvSpPr txBox="1"/>
          <p:nvPr>
            <p:ph idx="4294967295" type="title"/>
          </p:nvPr>
        </p:nvSpPr>
        <p:spPr>
          <a:xfrm>
            <a:off x="175" y="217725"/>
            <a:ext cx="92349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Common Barriers to Implementing a Just Culture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58"/>
          <p:cNvSpPr txBox="1"/>
          <p:nvPr>
            <p:ph idx="4294967295" type="title"/>
          </p:nvPr>
        </p:nvSpPr>
        <p:spPr>
          <a:xfrm>
            <a:off x="149875" y="1250625"/>
            <a:ext cx="8782200" cy="3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Many leaders are uncomfortable with reducing punitive responses (fear of liability, public </a:t>
            </a:r>
            <a:r>
              <a:rPr lang="en" sz="2500"/>
              <a:t>perception)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Inconsistent enforcement: some reckless behaviors are punished, some are not; bias between roles (e.g. physicians vs. nurses)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Lack of clarity on what behaviors are considered “reckless”</a:t>
            </a:r>
            <a:endParaRPr sz="2500"/>
          </a:p>
        </p:txBody>
      </p:sp>
      <p:sp>
        <p:nvSpPr>
          <p:cNvPr id="492" name="Google Shape;492;p58"/>
          <p:cNvSpPr txBox="1"/>
          <p:nvPr>
            <p:ph idx="4294967295"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Barrier #1 – Leadership Resistance &amp; Inconsistent Accountability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59"/>
          <p:cNvSpPr txBox="1"/>
          <p:nvPr>
            <p:ph type="title"/>
          </p:nvPr>
        </p:nvSpPr>
        <p:spPr>
          <a:xfrm>
            <a:off x="133950" y="1434750"/>
            <a:ext cx="8782200" cy="36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Existing policies might mandate discipline for errors, tied to outcomes rather than behavior or system failures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Bylaws, codes of conduct, job descriptions that don’t align with just culture principles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Investigative procedures that focus on who is at fault rather than how the system failed</a:t>
            </a:r>
            <a:endParaRPr/>
          </a:p>
        </p:txBody>
      </p:sp>
      <p:sp>
        <p:nvSpPr>
          <p:cNvPr id="499" name="Google Shape;499;p59"/>
          <p:cNvSpPr txBox="1"/>
          <p:nvPr>
            <p:ph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Barrier #2 – Policies &amp; Structures That Reinforce Punitive Culture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0"/>
          <p:cNvSpPr txBox="1"/>
          <p:nvPr>
            <p:ph idx="4294967295" type="title"/>
          </p:nvPr>
        </p:nvSpPr>
        <p:spPr>
          <a:xfrm>
            <a:off x="149875" y="1323102"/>
            <a:ext cx="8782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Staff may fear retribution, blame, or punishment, so they under-report incidents or near misses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Cultural norms that blame individuals if things go wrong, especially when harm has occurred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Lack of trust that reported issues will be handled fairly</a:t>
            </a:r>
            <a:endParaRPr sz="2500"/>
          </a:p>
        </p:txBody>
      </p:sp>
      <p:sp>
        <p:nvSpPr>
          <p:cNvPr id="506" name="Google Shape;506;p60"/>
          <p:cNvSpPr txBox="1"/>
          <p:nvPr>
            <p:ph idx="4294967295"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Barrier #3 – Fear Among Staff &amp; Reporting Hesitancy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61"/>
          <p:cNvSpPr txBox="1"/>
          <p:nvPr>
            <p:ph idx="4294967295" type="title"/>
          </p:nvPr>
        </p:nvSpPr>
        <p:spPr>
          <a:xfrm>
            <a:off x="149875" y="1278168"/>
            <a:ext cx="8782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Differentiating among “error,” “at-risk behavior,” and “reckless behavior” can be hard. These are nuanced categories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Without consistent training, employees may misunderstand expectations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Different interpretations across units or roles lead to perceived unfairness</a:t>
            </a:r>
            <a:endParaRPr sz="2500"/>
          </a:p>
        </p:txBody>
      </p:sp>
      <p:sp>
        <p:nvSpPr>
          <p:cNvPr id="513" name="Google Shape;513;p61"/>
          <p:cNvSpPr txBox="1"/>
          <p:nvPr>
            <p:ph idx="4294967295"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Barrier #4 – Ambiguity in Behavior Classification &amp; Inconsistent Training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2"/>
          <p:cNvSpPr txBox="1"/>
          <p:nvPr>
            <p:ph type="title"/>
          </p:nvPr>
        </p:nvSpPr>
        <p:spPr>
          <a:xfrm>
            <a:off x="149875" y="1368035"/>
            <a:ext cx="8782200" cy="36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Long-standing blame culture habits are hard to change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Resource constraints: time, leadership commitment, training, data systems to support learning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Lack of alignment in incentives or metrics (if metrics penalize errors rather than reward improvements)</a:t>
            </a:r>
            <a:endParaRPr/>
          </a:p>
        </p:txBody>
      </p:sp>
      <p:sp>
        <p:nvSpPr>
          <p:cNvPr id="520" name="Google Shape;520;p62"/>
          <p:cNvSpPr txBox="1"/>
          <p:nvPr>
            <p:ph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Barrier #5 – Cultural Inertia, Resource and Implementation Constraints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63"/>
          <p:cNvSpPr txBox="1"/>
          <p:nvPr>
            <p:ph type="title"/>
          </p:nvPr>
        </p:nvSpPr>
        <p:spPr>
          <a:xfrm>
            <a:off x="1453650" y="217719"/>
            <a:ext cx="6236700" cy="10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Elements of a</a:t>
            </a:r>
            <a:r>
              <a:rPr lang="en" sz="4000"/>
              <a:t> “Just Culture”</a:t>
            </a:r>
            <a:endParaRPr sz="4000"/>
          </a:p>
        </p:txBody>
      </p:sp>
      <p:pic>
        <p:nvPicPr>
          <p:cNvPr id="527" name="Google Shape;52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52532"/>
            <a:ext cx="57150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33950" y="4182500"/>
            <a:ext cx="8782200" cy="73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All components need to work towards creating the same culture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