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0" r:id="rId6"/>
    <p:sldId id="261" r:id="rId7"/>
    <p:sldId id="262" r:id="rId8"/>
    <p:sldId id="263" r:id="rId9"/>
    <p:sldId id="277" r:id="rId10"/>
    <p:sldId id="278" r:id="rId11"/>
    <p:sldId id="273" r:id="rId12"/>
    <p:sldId id="279" r:id="rId13"/>
    <p:sldId id="275" r:id="rId14"/>
    <p:sldId id="274" r:id="rId15"/>
    <p:sldId id="280" r:id="rId16"/>
    <p:sldId id="281" r:id="rId17"/>
    <p:sldId id="282" r:id="rId18"/>
    <p:sldId id="288" r:id="rId19"/>
    <p:sldId id="265" r:id="rId20"/>
    <p:sldId id="284" r:id="rId21"/>
    <p:sldId id="283" r:id="rId22"/>
    <p:sldId id="266" r:id="rId23"/>
    <p:sldId id="290" r:id="rId24"/>
    <p:sldId id="285" r:id="rId25"/>
    <p:sldId id="286" r:id="rId26"/>
    <p:sldId id="267" r:id="rId27"/>
    <p:sldId id="289" r:id="rId28"/>
    <p:sldId id="28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2109B-B0E8-43F0-A139-2FBB54795452}" v="767" dt="2020-12-10T03:29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E1BD-451C-4A7F-948C-5E241EAAE7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948EF8-6B62-4182-A35F-6A1888C7BD02}">
      <dgm:prSet/>
      <dgm:spPr/>
      <dgm:t>
        <a:bodyPr/>
        <a:lstStyle/>
        <a:p>
          <a:pPr>
            <a:defRPr cap="all"/>
          </a:pPr>
          <a:r>
            <a:rPr lang="en-US"/>
            <a:t>Map – Physical locations</a:t>
          </a:r>
        </a:p>
      </dgm:t>
    </dgm:pt>
    <dgm:pt modelId="{6D366BCF-FDBE-444E-A2E1-E895C0F78E0D}" type="parTrans" cxnId="{CAC4D56F-52BA-4A46-B0AA-7D83D7B6C2D2}">
      <dgm:prSet/>
      <dgm:spPr/>
      <dgm:t>
        <a:bodyPr/>
        <a:lstStyle/>
        <a:p>
          <a:endParaRPr lang="en-US"/>
        </a:p>
      </dgm:t>
    </dgm:pt>
    <dgm:pt modelId="{E00A72C2-2AC1-4762-8493-F5052B6C7848}" type="sibTrans" cxnId="{CAC4D56F-52BA-4A46-B0AA-7D83D7B6C2D2}">
      <dgm:prSet/>
      <dgm:spPr/>
      <dgm:t>
        <a:bodyPr/>
        <a:lstStyle/>
        <a:p>
          <a:endParaRPr lang="en-US"/>
        </a:p>
      </dgm:t>
    </dgm:pt>
    <dgm:pt modelId="{5199D7B0-DF06-4960-8B0C-B52A27536B63}">
      <dgm:prSet/>
      <dgm:spPr/>
      <dgm:t>
        <a:bodyPr/>
        <a:lstStyle/>
        <a:p>
          <a:pPr>
            <a:defRPr cap="all"/>
          </a:pPr>
          <a:r>
            <a:rPr lang="en-US"/>
            <a:t>Define attributes of DSL; reference locations</a:t>
          </a:r>
        </a:p>
      </dgm:t>
    </dgm:pt>
    <dgm:pt modelId="{6CADFDB4-AAFA-40B7-82F3-28A5A74924AE}" type="parTrans" cxnId="{A4AD0204-4467-4EDB-B8C9-DFE94C0467AD}">
      <dgm:prSet/>
      <dgm:spPr/>
      <dgm:t>
        <a:bodyPr/>
        <a:lstStyle/>
        <a:p>
          <a:endParaRPr lang="en-US"/>
        </a:p>
      </dgm:t>
    </dgm:pt>
    <dgm:pt modelId="{8C2D2F15-D40B-4178-A8BF-41F6B591F902}" type="sibTrans" cxnId="{A4AD0204-4467-4EDB-B8C9-DFE94C0467AD}">
      <dgm:prSet/>
      <dgm:spPr/>
      <dgm:t>
        <a:bodyPr/>
        <a:lstStyle/>
        <a:p>
          <a:endParaRPr lang="en-US"/>
        </a:p>
      </dgm:t>
    </dgm:pt>
    <dgm:pt modelId="{E755C54B-78DA-4766-9B83-F0516E1E5ADF}">
      <dgm:prSet/>
      <dgm:spPr/>
      <dgm:t>
        <a:bodyPr/>
        <a:lstStyle/>
        <a:p>
          <a:pPr>
            <a:defRPr cap="all"/>
          </a:pPr>
          <a:r>
            <a:rPr lang="en-US"/>
            <a:t>Code Generation</a:t>
          </a:r>
        </a:p>
      </dgm:t>
    </dgm:pt>
    <dgm:pt modelId="{D03A6372-DDB2-4E0A-8EBF-8F5493A16EF4}" type="parTrans" cxnId="{E7572E8A-FFD2-4519-AE5C-127185C41D15}">
      <dgm:prSet/>
      <dgm:spPr/>
      <dgm:t>
        <a:bodyPr/>
        <a:lstStyle/>
        <a:p>
          <a:endParaRPr lang="en-US"/>
        </a:p>
      </dgm:t>
    </dgm:pt>
    <dgm:pt modelId="{AA6291FA-2D1A-48F7-AEDF-8D9D33FEAC11}" type="sibTrans" cxnId="{E7572E8A-FFD2-4519-AE5C-127185C41D15}">
      <dgm:prSet/>
      <dgm:spPr/>
      <dgm:t>
        <a:bodyPr/>
        <a:lstStyle/>
        <a:p>
          <a:endParaRPr lang="en-US"/>
        </a:p>
      </dgm:t>
    </dgm:pt>
    <dgm:pt modelId="{5CA190C3-3560-4749-BF80-E04BB00CEE00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71706939-6EBA-48C6-BE70-313D58AF2084}" type="parTrans" cxnId="{6E8831FE-2604-426D-AD3B-CEE0847DE5AC}">
      <dgm:prSet/>
      <dgm:spPr/>
      <dgm:t>
        <a:bodyPr/>
        <a:lstStyle/>
        <a:p>
          <a:endParaRPr lang="en-US"/>
        </a:p>
      </dgm:t>
    </dgm:pt>
    <dgm:pt modelId="{00F85D60-403C-4373-8EC7-107E575778DB}" type="sibTrans" cxnId="{6E8831FE-2604-426D-AD3B-CEE0847DE5AC}">
      <dgm:prSet/>
      <dgm:spPr/>
      <dgm:t>
        <a:bodyPr/>
        <a:lstStyle/>
        <a:p>
          <a:endParaRPr lang="en-US"/>
        </a:p>
      </dgm:t>
    </dgm:pt>
    <dgm:pt modelId="{B14E10C9-2D68-4BB8-9421-31378C687CE4}" type="pres">
      <dgm:prSet presAssocID="{5648E1BD-451C-4A7F-948C-5E241EAAE770}" presName="root" presStyleCnt="0">
        <dgm:presLayoutVars>
          <dgm:dir/>
          <dgm:resizeHandles val="exact"/>
        </dgm:presLayoutVars>
      </dgm:prSet>
      <dgm:spPr/>
    </dgm:pt>
    <dgm:pt modelId="{9E83CF4F-AF80-49FC-AB64-23B6BDE4AD9B}" type="pres">
      <dgm:prSet presAssocID="{3B948EF8-6B62-4182-A35F-6A1888C7BD02}" presName="compNode" presStyleCnt="0"/>
      <dgm:spPr/>
    </dgm:pt>
    <dgm:pt modelId="{36B07F94-4E46-42A6-8943-4EAA3BAA08EC}" type="pres">
      <dgm:prSet presAssocID="{3B948EF8-6B62-4182-A35F-6A1888C7BD02}" presName="iconBgRect" presStyleLbl="bgShp" presStyleIdx="0" presStyleCnt="4"/>
      <dgm:spPr/>
    </dgm:pt>
    <dgm:pt modelId="{FC847DFB-9C94-42B0-AA32-7F3360006060}" type="pres">
      <dgm:prSet presAssocID="{3B948EF8-6B62-4182-A35F-6A1888C7BD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19586C3-798B-4D99-945D-8C95C0E55A8B}" type="pres">
      <dgm:prSet presAssocID="{3B948EF8-6B62-4182-A35F-6A1888C7BD02}" presName="spaceRect" presStyleCnt="0"/>
      <dgm:spPr/>
    </dgm:pt>
    <dgm:pt modelId="{C725F3A5-892C-4F63-9FD6-3B615CDCE1BC}" type="pres">
      <dgm:prSet presAssocID="{3B948EF8-6B62-4182-A35F-6A1888C7BD02}" presName="textRect" presStyleLbl="revTx" presStyleIdx="0" presStyleCnt="4">
        <dgm:presLayoutVars>
          <dgm:chMax val="1"/>
          <dgm:chPref val="1"/>
        </dgm:presLayoutVars>
      </dgm:prSet>
      <dgm:spPr/>
    </dgm:pt>
    <dgm:pt modelId="{01360859-18D0-4808-97D6-B5F9F239327D}" type="pres">
      <dgm:prSet presAssocID="{E00A72C2-2AC1-4762-8493-F5052B6C7848}" presName="sibTrans" presStyleCnt="0"/>
      <dgm:spPr/>
    </dgm:pt>
    <dgm:pt modelId="{A897F219-0CA7-4B10-AFE1-82A662AB6CAA}" type="pres">
      <dgm:prSet presAssocID="{5199D7B0-DF06-4960-8B0C-B52A27536B63}" presName="compNode" presStyleCnt="0"/>
      <dgm:spPr/>
    </dgm:pt>
    <dgm:pt modelId="{9EEF6FD9-B7E2-451D-9CD1-5AC412590E35}" type="pres">
      <dgm:prSet presAssocID="{5199D7B0-DF06-4960-8B0C-B52A27536B63}" presName="iconBgRect" presStyleLbl="bgShp" presStyleIdx="1" presStyleCnt="4"/>
      <dgm:spPr/>
    </dgm:pt>
    <dgm:pt modelId="{A0BBE038-F2A7-4B33-9777-BA94F9D910DC}" type="pres">
      <dgm:prSet presAssocID="{5199D7B0-DF06-4960-8B0C-B52A27536B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C6B5CC-1DC7-431F-B6C2-2BC063F8D49B}" type="pres">
      <dgm:prSet presAssocID="{5199D7B0-DF06-4960-8B0C-B52A27536B63}" presName="spaceRect" presStyleCnt="0"/>
      <dgm:spPr/>
    </dgm:pt>
    <dgm:pt modelId="{11796845-7569-49A5-AE66-E895ECFF8EEF}" type="pres">
      <dgm:prSet presAssocID="{5199D7B0-DF06-4960-8B0C-B52A27536B63}" presName="textRect" presStyleLbl="revTx" presStyleIdx="1" presStyleCnt="4">
        <dgm:presLayoutVars>
          <dgm:chMax val="1"/>
          <dgm:chPref val="1"/>
        </dgm:presLayoutVars>
      </dgm:prSet>
      <dgm:spPr/>
    </dgm:pt>
    <dgm:pt modelId="{4E9A8319-23B0-4331-ABA6-94ED0D74B9D4}" type="pres">
      <dgm:prSet presAssocID="{8C2D2F15-D40B-4178-A8BF-41F6B591F902}" presName="sibTrans" presStyleCnt="0"/>
      <dgm:spPr/>
    </dgm:pt>
    <dgm:pt modelId="{8AF7A264-8892-4C07-976B-CDE803A09790}" type="pres">
      <dgm:prSet presAssocID="{E755C54B-78DA-4766-9B83-F0516E1E5ADF}" presName="compNode" presStyleCnt="0"/>
      <dgm:spPr/>
    </dgm:pt>
    <dgm:pt modelId="{4E3FD7E4-6E51-4F98-8D16-9CD1A2864B74}" type="pres">
      <dgm:prSet presAssocID="{E755C54B-78DA-4766-9B83-F0516E1E5ADF}" presName="iconBgRect" presStyleLbl="bgShp" presStyleIdx="2" presStyleCnt="4"/>
      <dgm:spPr/>
    </dgm:pt>
    <dgm:pt modelId="{391C3D45-D27D-42DB-8237-9170D141A4FD}" type="pres">
      <dgm:prSet presAssocID="{E755C54B-78DA-4766-9B83-F0516E1E5A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421B77-6ACA-40B1-A1C4-4B905B897CF5}" type="pres">
      <dgm:prSet presAssocID="{E755C54B-78DA-4766-9B83-F0516E1E5ADF}" presName="spaceRect" presStyleCnt="0"/>
      <dgm:spPr/>
    </dgm:pt>
    <dgm:pt modelId="{349FE4D6-7DA6-4795-849F-5AF80D4096F9}" type="pres">
      <dgm:prSet presAssocID="{E755C54B-78DA-4766-9B83-F0516E1E5ADF}" presName="textRect" presStyleLbl="revTx" presStyleIdx="2" presStyleCnt="4">
        <dgm:presLayoutVars>
          <dgm:chMax val="1"/>
          <dgm:chPref val="1"/>
        </dgm:presLayoutVars>
      </dgm:prSet>
      <dgm:spPr/>
    </dgm:pt>
    <dgm:pt modelId="{2B63BC26-A350-417A-BBF7-7C677AE889C4}" type="pres">
      <dgm:prSet presAssocID="{AA6291FA-2D1A-48F7-AEDF-8D9D33FEAC11}" presName="sibTrans" presStyleCnt="0"/>
      <dgm:spPr/>
    </dgm:pt>
    <dgm:pt modelId="{2B443E77-50E7-4E74-89FE-52838D499A2D}" type="pres">
      <dgm:prSet presAssocID="{5CA190C3-3560-4749-BF80-E04BB00CEE00}" presName="compNode" presStyleCnt="0"/>
      <dgm:spPr/>
    </dgm:pt>
    <dgm:pt modelId="{AD0C7323-4577-4D93-AF1F-CB86DE5FE700}" type="pres">
      <dgm:prSet presAssocID="{5CA190C3-3560-4749-BF80-E04BB00CEE00}" presName="iconBgRect" presStyleLbl="bgShp" presStyleIdx="3" presStyleCnt="4"/>
      <dgm:spPr/>
    </dgm:pt>
    <dgm:pt modelId="{775A0D4E-6A1D-4625-8B18-D63D415AC31D}" type="pres">
      <dgm:prSet presAssocID="{5CA190C3-3560-4749-BF80-E04BB00CEE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A0F4C0-523A-4785-8A5E-82F34000D702}" type="pres">
      <dgm:prSet presAssocID="{5CA190C3-3560-4749-BF80-E04BB00CEE00}" presName="spaceRect" presStyleCnt="0"/>
      <dgm:spPr/>
    </dgm:pt>
    <dgm:pt modelId="{A38F7020-B260-4AE3-BAEA-A3E5CC8D8E66}" type="pres">
      <dgm:prSet presAssocID="{5CA190C3-3560-4749-BF80-E04BB00CEE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AD0204-4467-4EDB-B8C9-DFE94C0467AD}" srcId="{5648E1BD-451C-4A7F-948C-5E241EAAE770}" destId="{5199D7B0-DF06-4960-8B0C-B52A27536B63}" srcOrd="1" destOrd="0" parTransId="{6CADFDB4-AAFA-40B7-82F3-28A5A74924AE}" sibTransId="{8C2D2F15-D40B-4178-A8BF-41F6B591F902}"/>
    <dgm:cxn modelId="{786D4C0E-7EE1-442F-BE73-8D99656B1D36}" type="presOf" srcId="{5CA190C3-3560-4749-BF80-E04BB00CEE00}" destId="{A38F7020-B260-4AE3-BAEA-A3E5CC8D8E66}" srcOrd="0" destOrd="0" presId="urn:microsoft.com/office/officeart/2018/5/layout/IconCircleLabelList"/>
    <dgm:cxn modelId="{CAC4D56F-52BA-4A46-B0AA-7D83D7B6C2D2}" srcId="{5648E1BD-451C-4A7F-948C-5E241EAAE770}" destId="{3B948EF8-6B62-4182-A35F-6A1888C7BD02}" srcOrd="0" destOrd="0" parTransId="{6D366BCF-FDBE-444E-A2E1-E895C0F78E0D}" sibTransId="{E00A72C2-2AC1-4762-8493-F5052B6C7848}"/>
    <dgm:cxn modelId="{E7572E8A-FFD2-4519-AE5C-127185C41D15}" srcId="{5648E1BD-451C-4A7F-948C-5E241EAAE770}" destId="{E755C54B-78DA-4766-9B83-F0516E1E5ADF}" srcOrd="2" destOrd="0" parTransId="{D03A6372-DDB2-4E0A-8EBF-8F5493A16EF4}" sibTransId="{AA6291FA-2D1A-48F7-AEDF-8D9D33FEAC11}"/>
    <dgm:cxn modelId="{1C3B32E1-0D2D-4FFF-B04C-6EDB959057BE}" type="presOf" srcId="{5648E1BD-451C-4A7F-948C-5E241EAAE770}" destId="{B14E10C9-2D68-4BB8-9421-31378C687CE4}" srcOrd="0" destOrd="0" presId="urn:microsoft.com/office/officeart/2018/5/layout/IconCircleLabelList"/>
    <dgm:cxn modelId="{97211BEA-FEA4-42D0-A1BE-00380F8E67DC}" type="presOf" srcId="{5199D7B0-DF06-4960-8B0C-B52A27536B63}" destId="{11796845-7569-49A5-AE66-E895ECFF8EEF}" srcOrd="0" destOrd="0" presId="urn:microsoft.com/office/officeart/2018/5/layout/IconCircleLabelList"/>
    <dgm:cxn modelId="{A1D28AF1-0F40-4F56-BE8E-16F327FC9E86}" type="presOf" srcId="{E755C54B-78DA-4766-9B83-F0516E1E5ADF}" destId="{349FE4D6-7DA6-4795-849F-5AF80D4096F9}" srcOrd="0" destOrd="0" presId="urn:microsoft.com/office/officeart/2018/5/layout/IconCircleLabelList"/>
    <dgm:cxn modelId="{6E8831FE-2604-426D-AD3B-CEE0847DE5AC}" srcId="{5648E1BD-451C-4A7F-948C-5E241EAAE770}" destId="{5CA190C3-3560-4749-BF80-E04BB00CEE00}" srcOrd="3" destOrd="0" parTransId="{71706939-6EBA-48C6-BE70-313D58AF2084}" sibTransId="{00F85D60-403C-4373-8EC7-107E575778DB}"/>
    <dgm:cxn modelId="{65F19BFF-F888-4373-931E-BB563FFE645D}" type="presOf" srcId="{3B948EF8-6B62-4182-A35F-6A1888C7BD02}" destId="{C725F3A5-892C-4F63-9FD6-3B615CDCE1BC}" srcOrd="0" destOrd="0" presId="urn:microsoft.com/office/officeart/2018/5/layout/IconCircleLabelList"/>
    <dgm:cxn modelId="{970FF892-D52A-4824-B9E8-95FE0BC92E0E}" type="presParOf" srcId="{B14E10C9-2D68-4BB8-9421-31378C687CE4}" destId="{9E83CF4F-AF80-49FC-AB64-23B6BDE4AD9B}" srcOrd="0" destOrd="0" presId="urn:microsoft.com/office/officeart/2018/5/layout/IconCircleLabelList"/>
    <dgm:cxn modelId="{D431BBA2-3A10-4556-8D1C-777E922692E3}" type="presParOf" srcId="{9E83CF4F-AF80-49FC-AB64-23B6BDE4AD9B}" destId="{36B07F94-4E46-42A6-8943-4EAA3BAA08EC}" srcOrd="0" destOrd="0" presId="urn:microsoft.com/office/officeart/2018/5/layout/IconCircleLabelList"/>
    <dgm:cxn modelId="{98B770B9-CC38-4155-ADE0-CAB48B70D5C0}" type="presParOf" srcId="{9E83CF4F-AF80-49FC-AB64-23B6BDE4AD9B}" destId="{FC847DFB-9C94-42B0-AA32-7F3360006060}" srcOrd="1" destOrd="0" presId="urn:microsoft.com/office/officeart/2018/5/layout/IconCircleLabelList"/>
    <dgm:cxn modelId="{FD95E155-97E7-450C-A6CC-A2ED5145C6D8}" type="presParOf" srcId="{9E83CF4F-AF80-49FC-AB64-23B6BDE4AD9B}" destId="{D19586C3-798B-4D99-945D-8C95C0E55A8B}" srcOrd="2" destOrd="0" presId="urn:microsoft.com/office/officeart/2018/5/layout/IconCircleLabelList"/>
    <dgm:cxn modelId="{283B7C58-A203-49E7-B7FE-887135CCACD8}" type="presParOf" srcId="{9E83CF4F-AF80-49FC-AB64-23B6BDE4AD9B}" destId="{C725F3A5-892C-4F63-9FD6-3B615CDCE1BC}" srcOrd="3" destOrd="0" presId="urn:microsoft.com/office/officeart/2018/5/layout/IconCircleLabelList"/>
    <dgm:cxn modelId="{42B59201-DAD4-44BF-8480-894CA4D48538}" type="presParOf" srcId="{B14E10C9-2D68-4BB8-9421-31378C687CE4}" destId="{01360859-18D0-4808-97D6-B5F9F239327D}" srcOrd="1" destOrd="0" presId="urn:microsoft.com/office/officeart/2018/5/layout/IconCircleLabelList"/>
    <dgm:cxn modelId="{6518F4D6-EF6A-442A-B30A-6EF09A7AA417}" type="presParOf" srcId="{B14E10C9-2D68-4BB8-9421-31378C687CE4}" destId="{A897F219-0CA7-4B10-AFE1-82A662AB6CAA}" srcOrd="2" destOrd="0" presId="urn:microsoft.com/office/officeart/2018/5/layout/IconCircleLabelList"/>
    <dgm:cxn modelId="{89B6C5C1-00AA-4DE3-9413-E44C2638890E}" type="presParOf" srcId="{A897F219-0CA7-4B10-AFE1-82A662AB6CAA}" destId="{9EEF6FD9-B7E2-451D-9CD1-5AC412590E35}" srcOrd="0" destOrd="0" presId="urn:microsoft.com/office/officeart/2018/5/layout/IconCircleLabelList"/>
    <dgm:cxn modelId="{BE0CBC40-C0DD-4144-859B-36139AB31FE9}" type="presParOf" srcId="{A897F219-0CA7-4B10-AFE1-82A662AB6CAA}" destId="{A0BBE038-F2A7-4B33-9777-BA94F9D910DC}" srcOrd="1" destOrd="0" presId="urn:microsoft.com/office/officeart/2018/5/layout/IconCircleLabelList"/>
    <dgm:cxn modelId="{0E8CC1B3-DE5E-4FA9-863C-4FD976A52947}" type="presParOf" srcId="{A897F219-0CA7-4B10-AFE1-82A662AB6CAA}" destId="{18C6B5CC-1DC7-431F-B6C2-2BC063F8D49B}" srcOrd="2" destOrd="0" presId="urn:microsoft.com/office/officeart/2018/5/layout/IconCircleLabelList"/>
    <dgm:cxn modelId="{3ADA8C5C-8A23-47E2-8B0C-741CDAEEFB86}" type="presParOf" srcId="{A897F219-0CA7-4B10-AFE1-82A662AB6CAA}" destId="{11796845-7569-49A5-AE66-E895ECFF8EEF}" srcOrd="3" destOrd="0" presId="urn:microsoft.com/office/officeart/2018/5/layout/IconCircleLabelList"/>
    <dgm:cxn modelId="{41F4C965-22DA-4130-B51A-5B2E303B0584}" type="presParOf" srcId="{B14E10C9-2D68-4BB8-9421-31378C687CE4}" destId="{4E9A8319-23B0-4331-ABA6-94ED0D74B9D4}" srcOrd="3" destOrd="0" presId="urn:microsoft.com/office/officeart/2018/5/layout/IconCircleLabelList"/>
    <dgm:cxn modelId="{5D70199D-D414-44CB-8CA3-A675154B109E}" type="presParOf" srcId="{B14E10C9-2D68-4BB8-9421-31378C687CE4}" destId="{8AF7A264-8892-4C07-976B-CDE803A09790}" srcOrd="4" destOrd="0" presId="urn:microsoft.com/office/officeart/2018/5/layout/IconCircleLabelList"/>
    <dgm:cxn modelId="{E089F6CF-6426-4031-85BF-778744A56A0F}" type="presParOf" srcId="{8AF7A264-8892-4C07-976B-CDE803A09790}" destId="{4E3FD7E4-6E51-4F98-8D16-9CD1A2864B74}" srcOrd="0" destOrd="0" presId="urn:microsoft.com/office/officeart/2018/5/layout/IconCircleLabelList"/>
    <dgm:cxn modelId="{9D2902CD-A657-4A7B-8145-3E78E33173AF}" type="presParOf" srcId="{8AF7A264-8892-4C07-976B-CDE803A09790}" destId="{391C3D45-D27D-42DB-8237-9170D141A4FD}" srcOrd="1" destOrd="0" presId="urn:microsoft.com/office/officeart/2018/5/layout/IconCircleLabelList"/>
    <dgm:cxn modelId="{B8B77BDA-C023-483D-976B-F690DE476852}" type="presParOf" srcId="{8AF7A264-8892-4C07-976B-CDE803A09790}" destId="{00421B77-6ACA-40B1-A1C4-4B905B897CF5}" srcOrd="2" destOrd="0" presId="urn:microsoft.com/office/officeart/2018/5/layout/IconCircleLabelList"/>
    <dgm:cxn modelId="{1A9D27E4-A1BE-4446-B869-636FC77A5607}" type="presParOf" srcId="{8AF7A264-8892-4C07-976B-CDE803A09790}" destId="{349FE4D6-7DA6-4795-849F-5AF80D4096F9}" srcOrd="3" destOrd="0" presId="urn:microsoft.com/office/officeart/2018/5/layout/IconCircleLabelList"/>
    <dgm:cxn modelId="{8C638084-239E-40D7-8379-58A132A36E28}" type="presParOf" srcId="{B14E10C9-2D68-4BB8-9421-31378C687CE4}" destId="{2B63BC26-A350-417A-BBF7-7C677AE889C4}" srcOrd="5" destOrd="0" presId="urn:microsoft.com/office/officeart/2018/5/layout/IconCircleLabelList"/>
    <dgm:cxn modelId="{3A88B219-C859-43CC-BCB7-0ADB4601EC32}" type="presParOf" srcId="{B14E10C9-2D68-4BB8-9421-31378C687CE4}" destId="{2B443E77-50E7-4E74-89FE-52838D499A2D}" srcOrd="6" destOrd="0" presId="urn:microsoft.com/office/officeart/2018/5/layout/IconCircleLabelList"/>
    <dgm:cxn modelId="{F627E996-374C-4A58-A91C-ABF8198701C0}" type="presParOf" srcId="{2B443E77-50E7-4E74-89FE-52838D499A2D}" destId="{AD0C7323-4577-4D93-AF1F-CB86DE5FE700}" srcOrd="0" destOrd="0" presId="urn:microsoft.com/office/officeart/2018/5/layout/IconCircleLabelList"/>
    <dgm:cxn modelId="{B9D6FEDF-2D0A-416A-BAEE-31C6C7825E90}" type="presParOf" srcId="{2B443E77-50E7-4E74-89FE-52838D499A2D}" destId="{775A0D4E-6A1D-4625-8B18-D63D415AC31D}" srcOrd="1" destOrd="0" presId="urn:microsoft.com/office/officeart/2018/5/layout/IconCircleLabelList"/>
    <dgm:cxn modelId="{4FFACF08-A401-43B8-B93D-34FC066E99E7}" type="presParOf" srcId="{2B443E77-50E7-4E74-89FE-52838D499A2D}" destId="{13A0F4C0-523A-4785-8A5E-82F34000D702}" srcOrd="2" destOrd="0" presId="urn:microsoft.com/office/officeart/2018/5/layout/IconCircleLabelList"/>
    <dgm:cxn modelId="{0952A40B-A1C2-407B-8D2E-A7E00F49175D}" type="presParOf" srcId="{2B443E77-50E7-4E74-89FE-52838D499A2D}" destId="{A38F7020-B260-4AE3-BAEA-A3E5CC8D8E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7F94-4E46-42A6-8943-4EAA3BAA08EC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47DFB-9C94-42B0-AA32-7F3360006060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5F3A5-892C-4F63-9FD6-3B615CDCE1BC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Map – Physical locations</a:t>
          </a:r>
        </a:p>
      </dsp:txBody>
      <dsp:txXfrm>
        <a:off x="372805" y="2356270"/>
        <a:ext cx="2058075" cy="720000"/>
      </dsp:txXfrm>
    </dsp:sp>
    <dsp:sp modelId="{9EEF6FD9-B7E2-451D-9CD1-5AC412590E35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BE038-F2A7-4B33-9777-BA94F9D910DC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6845-7569-49A5-AE66-E895ECFF8EEF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Define attributes of DSL; reference locations</a:t>
          </a:r>
        </a:p>
      </dsp:txBody>
      <dsp:txXfrm>
        <a:off x="2791043" y="2356270"/>
        <a:ext cx="2058075" cy="720000"/>
      </dsp:txXfrm>
    </dsp:sp>
    <dsp:sp modelId="{4E3FD7E4-6E51-4F98-8D16-9CD1A2864B74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C3D45-D27D-42DB-8237-9170D141A4FD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FE4D6-7DA6-4795-849F-5AF80D4096F9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Code Generation</a:t>
          </a:r>
        </a:p>
      </dsp:txBody>
      <dsp:txXfrm>
        <a:off x="5209281" y="2356270"/>
        <a:ext cx="2058075" cy="720000"/>
      </dsp:txXfrm>
    </dsp:sp>
    <dsp:sp modelId="{AD0C7323-4577-4D93-AF1F-CB86DE5FE700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A0D4E-6A1D-4625-8B18-D63D415AC31D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7020-B260-4AE3-BAEA-A3E5CC8D8E66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Analysis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B10FF-0929-4852-97A1-DDFA74BB473E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DC905-3651-4BF0-AEB1-D687E24D0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805-6282-4E8D-8DBB-E68E862FE8BD}" type="datetime1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5DC2-BC28-447F-B010-55863FF9FF82}" type="datetime1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8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4D87-E13F-4D75-93A7-0B4F66BE3068}" type="datetime1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31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B507-DF24-4AE2-8EA9-752A8F764C07}" type="datetime1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42629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A7F-A25F-4971-A203-E930E732ACF8}" type="datetime1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6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679B-388D-4383-B66C-D44126490323}" type="datetime1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5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5A77-2E60-4616-A0A4-06B7AE8A37BE}" type="datetime1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1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D7CA-A3EC-4CBD-A69E-BFB504E6C83D}" type="datetime1">
              <a:rPr lang="en-CA" smtClean="0"/>
              <a:t>2020-12-09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48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9DD-B499-4372-8ED2-140A96FC9834}" type="datetime1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56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3435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34987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22BF0-A06E-4938-9C40-69963CDF0D0E}" type="datetime1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7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83906"/>
            <a:ext cx="12188825" cy="1374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5422154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48749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8C85-FD4F-4A54-82EB-F9F120A57AC5}" type="datetime1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1BC2EA-FF4A-41C2-9294-6342F2681643}" type="datetime1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1AD513-C16F-4CB6-A174-14112AEF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0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2ECC-6E5D-42AB-9900-C9438B47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Interactions of Requests to Physical Networks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DA25-2B63-4C3D-B7D2-9F4D85C1C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An MDE Approach</a:t>
            </a:r>
          </a:p>
          <a:p>
            <a:endParaRPr lang="en-US" dirty="0"/>
          </a:p>
          <a:p>
            <a:r>
              <a:rPr lang="en-US" dirty="0"/>
              <a:t>By: Ismael Martinez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66A7F-81BF-4F3E-97DF-85745017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2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733-E624-4F4C-8067-D4AD045C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TRS – Request Schedule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8C39-066B-4AB3-AE47-B2BE261D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– Define an array of timestamps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Consistent – Define an interval, and a frequency of requests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Probabilistic – Define an interval, and an interarrival distribution.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6B311-5416-4158-8556-EF02EB93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10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DA01F9-A40A-484A-9611-474B3623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201972"/>
            <a:ext cx="598433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explicitRequestSchedule{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[12:00, 12:03, 13:21, 13:45, 14:29]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46B7F5-C081-4BB3-8748-496C6AEFB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055781"/>
            <a:ext cx="598433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probabilisticRequestSchedule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start:12:00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end: 13:00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interarrivalDistribution: Exponential(lambda=0.002)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D64278-DC3E-42F3-99A8-B612F9F6F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3429000"/>
            <a:ext cx="598433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consistentRequestSchedule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start: 12:12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end: 13:54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gap:00:15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0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D428-B3BC-413D-A310-81AB0BA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PNS Metamodel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55CD-8514-40BF-8C58-9B60FDE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01AD513-C16F-4CB6-A174-14112AEF21CA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516FF-A226-4ABC-9D62-0A24D032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59214"/>
            <a:ext cx="9972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2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9B858-0EEA-44C1-9B9C-0737259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PNS – Attributes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B82B89-EB8D-4AB1-9CDD-9387D2D0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597135" cy="4023360"/>
              </a:xfrm>
            </p:spPr>
            <p:txBody>
              <a:bodyPr/>
              <a:lstStyle/>
              <a:p>
                <a:r>
                  <a:rPr lang="en-US" dirty="0"/>
                  <a:t>Properties of Thing attributes apply to PNS as well.</a:t>
                </a:r>
              </a:p>
              <a:p>
                <a:r>
                  <a:rPr lang="en-CA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the set of Nodes,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the attributes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,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</m:t>
                        </m:r>
                      </m:sup>
                    </m:sSup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the set of attributes of the NodeSet: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</m:t>
                        </m:r>
                      </m:sup>
                    </m:sSup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</a:rPr>
                  <a:t>NodeSet defines one attribute as the </a:t>
                </a:r>
                <a:r>
                  <a:rPr lang="en-CA" i="1" dirty="0">
                    <a:latin typeface="Cambria Math" panose="02040503050406030204" pitchFamily="18" charset="0"/>
                  </a:rPr>
                  <a:t>service rate</a:t>
                </a:r>
                <a:r>
                  <a:rPr lang="en-CA" dirty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CA" dirty="0">
                    <a:latin typeface="Cambria Math" panose="02040503050406030204" pitchFamily="18" charset="0"/>
                  </a:rPr>
                  <a:t>If no attribute is defined, service rate default 0.</a:t>
                </a:r>
              </a:p>
              <a:p>
                <a:r>
                  <a:rPr lang="en-CA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the set of Things,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sup>
                    </m:sSubSup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the attributes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,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sup>
                    </m:sSup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the set of attributes of the LinkSet: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sup>
                    </m:sSup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B82B89-EB8D-4AB1-9CDD-9387D2D0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597135" cy="4023360"/>
              </a:xfrm>
              <a:blipFill>
                <a:blip r:embed="rId2"/>
                <a:stretch>
                  <a:fillRect l="-1089" t="-1667" r="-7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EFFB-BA6B-418F-9384-2DCA14C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12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6EFCE-F745-48F5-A539-60FF07E0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191" y="1630291"/>
            <a:ext cx="3836307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 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nodeSet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attributes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key: storage_mb, type: 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key: cpu_ghz, type: float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key: memory_mb, type: 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serviceRate: cpu_ghz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linkSet {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attributes {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key: bandwidth, type: float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2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B429-E243-41FA-B9C1-E4EE6409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PNS – Node Pair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E94BA-ED86-4A60-9220-2EDD53112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Required by link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Reference to nodes. 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E94BA-ED86-4A60-9220-2EDD53112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D6F49-F065-416C-838C-827D587E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13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FA8904-C2DD-4A70-BFBA-944587D9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445179"/>
            <a:ext cx="2225289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nodeSet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node n2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n4 {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linkSet{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link l1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nodePair: (n2, n4)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EED493-DFC3-42A0-825B-E4C35258DD44}"/>
              </a:ext>
            </a:extLst>
          </p:cNvPr>
          <p:cNvCxnSpPr>
            <a:cxnSpLocks/>
          </p:cNvCxnSpPr>
          <p:nvPr/>
        </p:nvCxnSpPr>
        <p:spPr>
          <a:xfrm flipH="1" flipV="1">
            <a:off x="1921079" y="3632434"/>
            <a:ext cx="1006679" cy="109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043E43-F6C7-4510-912E-95735B1C8FE5}"/>
              </a:ext>
            </a:extLst>
          </p:cNvPr>
          <p:cNvCxnSpPr>
            <a:cxnSpLocks/>
          </p:cNvCxnSpPr>
          <p:nvPr/>
        </p:nvCxnSpPr>
        <p:spPr>
          <a:xfrm flipH="1" flipV="1">
            <a:off x="2097249" y="3032964"/>
            <a:ext cx="830509" cy="16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0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AB43-C403-49E7-8648-8BB48331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PNS and TRS – Locations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A8F2C-8A1A-407B-8E3C-16B7D94D6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Required by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and things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. Not links!</a:t>
                </a:r>
              </a:p>
              <a:p>
                <a:r>
                  <a:rPr lang="en-CA" dirty="0"/>
                  <a:t>Links generated JSON of locations to PNS and TRS files.</a:t>
                </a:r>
              </a:p>
              <a:p>
                <a:r>
                  <a:rPr lang="en-CA" dirty="0"/>
                  <a:t>Each node/thing can have multiple locations – </a:t>
                </a:r>
                <a:r>
                  <a:rPr lang="en-CA" u="sng" dirty="0"/>
                  <a:t>mobility.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A8F2C-8A1A-407B-8E3C-16B7D94D6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95044-D60B-42F1-B009-FFE317D0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14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AE8699-0E3C-4297-8D06-07BD7923B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188391"/>
            <a:ext cx="4373313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"latitude"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"45.465664933903625"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"longitude"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"-73.7456826990701"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"height"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"latitude"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"45.46566563932783"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"longitude"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"-73.74562006549"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"height"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CFC42A7-142D-4287-BE47-A7DBE9C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69" y="2041532"/>
            <a:ext cx="211788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n4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attributes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location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[“1, 2"]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675311-09E2-440A-964A-C661B0D1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69" y="4265610"/>
            <a:ext cx="211788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 t3 {</a:t>
            </a:r>
            <a:endParaRPr lang="en-US" altLang="en-US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attributes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location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[“3”]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4521C3-DBFA-4710-A28C-9A4C1A896002}"/>
              </a:ext>
            </a:extLst>
          </p:cNvPr>
          <p:cNvCxnSpPr/>
          <p:nvPr/>
        </p:nvCxnSpPr>
        <p:spPr>
          <a:xfrm flipV="1">
            <a:off x="2055303" y="3271706"/>
            <a:ext cx="7113864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DC2C3D-A2E2-46CB-AA82-6E3669337F72}"/>
              </a:ext>
            </a:extLst>
          </p:cNvPr>
          <p:cNvCxnSpPr/>
          <p:nvPr/>
        </p:nvCxnSpPr>
        <p:spPr>
          <a:xfrm>
            <a:off x="9412448" y="3429000"/>
            <a:ext cx="813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91F7A4-E543-44B3-998C-7ACB46168B9A}"/>
              </a:ext>
            </a:extLst>
          </p:cNvPr>
          <p:cNvCxnSpPr>
            <a:cxnSpLocks/>
          </p:cNvCxnSpPr>
          <p:nvPr/>
        </p:nvCxnSpPr>
        <p:spPr>
          <a:xfrm>
            <a:off x="8851784" y="5826450"/>
            <a:ext cx="560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0DC2-EBC5-4D7B-AD39-FB21F11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9418-984A-41A1-935E-81D0A01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15</a:t>
            </a:fld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FBD2BA-F048-4637-AAF4-BF44DA16E51D}"/>
              </a:ext>
            </a:extLst>
          </p:cNvPr>
          <p:cNvSpPr/>
          <p:nvPr/>
        </p:nvSpPr>
        <p:spPr>
          <a:xfrm>
            <a:off x="4890819" y="3708768"/>
            <a:ext cx="2669376" cy="1365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Generated Code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Device and Attribute Classes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Instances</a:t>
            </a:r>
            <a:endParaRPr lang="en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A86DEC-901C-40CB-92EA-55EB9C3D6E63}"/>
              </a:ext>
            </a:extLst>
          </p:cNvPr>
          <p:cNvSpPr/>
          <p:nvPr/>
        </p:nvSpPr>
        <p:spPr>
          <a:xfrm>
            <a:off x="4890818" y="1178438"/>
            <a:ext cx="2669377" cy="20783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Non-Generated Code</a:t>
            </a:r>
          </a:p>
          <a:p>
            <a:pPr algn="ctr"/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Abstract Classes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Utility Functions</a:t>
            </a:r>
            <a:endParaRPr lang="en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AFEE0F-288A-4480-98FC-A5DDD83E6029}"/>
              </a:ext>
            </a:extLst>
          </p:cNvPr>
          <p:cNvSpPr/>
          <p:nvPr/>
        </p:nvSpPr>
        <p:spPr>
          <a:xfrm>
            <a:off x="8543106" y="1178438"/>
            <a:ext cx="2669377" cy="22880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Analysis Code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‘Request volume’ Graphs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Network Structure Graphs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Queue Simulation</a:t>
            </a:r>
            <a:endParaRPr lang="en-CA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663F5A-F9AE-4FC8-B349-18DB83712D67}"/>
              </a:ext>
            </a:extLst>
          </p:cNvPr>
          <p:cNvCxnSpPr>
            <a:cxnSpLocks/>
            <a:stCxn id="32" idx="1"/>
            <a:endCxn id="33" idx="1"/>
          </p:cNvCxnSpPr>
          <p:nvPr/>
        </p:nvCxnSpPr>
        <p:spPr>
          <a:xfrm rot="10800000">
            <a:off x="4890819" y="2217624"/>
            <a:ext cx="1" cy="2173798"/>
          </a:xfrm>
          <a:prstGeom prst="bent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EDFA86-ACB9-4AD9-9486-FF91F744EB7A}"/>
              </a:ext>
            </a:extLst>
          </p:cNvPr>
          <p:cNvSpPr/>
          <p:nvPr/>
        </p:nvSpPr>
        <p:spPr>
          <a:xfrm>
            <a:off x="8543106" y="3708769"/>
            <a:ext cx="2669377" cy="13653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Additional Code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 generated network structure</a:t>
            </a:r>
            <a:endParaRPr lang="en-CA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D9FEE0B-A656-4E53-B64C-DF632C0527D2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rot="10800000" flipV="1">
            <a:off x="7560196" y="2322486"/>
            <a:ext cx="982911" cy="206893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E40CDE-F242-4A68-AAF9-CF0A8949A467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8046757" y="4391421"/>
            <a:ext cx="496349" cy="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0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0516-12AC-47C5-81E9-EDB6EF6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E6A3-A430-47E8-B3C2-36DC697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9730" cy="4023360"/>
          </a:xfrm>
        </p:spPr>
        <p:txBody>
          <a:bodyPr/>
          <a:lstStyle/>
          <a:p>
            <a:r>
              <a:rPr lang="en-US" dirty="0"/>
              <a:t>Verify TRS and PNS files.</a:t>
            </a:r>
          </a:p>
          <a:p>
            <a:r>
              <a:rPr lang="en-US" dirty="0"/>
              <a:t>Parse and link with JSON location files.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8E11A-3C0D-44E3-9EC1-92E3A78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16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40E0DC-845F-435A-B082-67A97D40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15" y="-36756"/>
            <a:ext cx="6651985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Verify TRS file</a:t>
            </a:r>
            <a:b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mm_trs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metamodel_from_file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trs_grammar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metamodel_export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mm_trs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'TRS/trs.dot'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'dot -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Tpng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 TRS/trs.dot'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 -</a:t>
            </a:r>
            <a:r>
              <a:rPr lang="en-US" alt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Tpng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 TRS/trs_grammar.dot') # Creates PNG of metamodel from Grammar</a:t>
            </a:r>
            <a:b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trs_model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mm_trs.model_from_file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trs_file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attributes are unique</a:t>
            </a:r>
            <a:b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unique_set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trs_model.attributes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trs_model.attributes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lang="en-US" altLang="en-US" sz="12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unique_set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"Things attributes must be unique: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ThingSet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{}."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.format(trs_model.name))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attributes of each thing is unique</a:t>
            </a:r>
            <a:b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trs_model.things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thing_unqiue_attr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thing.attributes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thing_unqiue_attr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lang="en-US" altLang="en-US" sz="12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thing.attributes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"Thing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attribubte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unqiue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Thing {}"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.format(thing.name))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'Verification Failed: Error in file {}'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trs_file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'Verification of file {}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succeeded.'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trs_file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trs_location_file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loc_data_trs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json.load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trs_parser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trs_model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loc_data_trs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'location'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18CAF-09B4-4CAA-B881-ED94E8576A73}"/>
              </a:ext>
            </a:extLst>
          </p:cNvPr>
          <p:cNvCxnSpPr>
            <a:cxnSpLocks/>
          </p:cNvCxnSpPr>
          <p:nvPr/>
        </p:nvCxnSpPr>
        <p:spPr>
          <a:xfrm>
            <a:off x="6425967" y="761301"/>
            <a:ext cx="2852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1C271-0227-4FD7-891C-0D4123D6CCE8}"/>
              </a:ext>
            </a:extLst>
          </p:cNvPr>
          <p:cNvCxnSpPr>
            <a:cxnSpLocks/>
          </p:cNvCxnSpPr>
          <p:nvPr/>
        </p:nvCxnSpPr>
        <p:spPr>
          <a:xfrm>
            <a:off x="7048201" y="1861813"/>
            <a:ext cx="2959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4ACA40-0800-4B7C-A62C-933690C1F390}"/>
              </a:ext>
            </a:extLst>
          </p:cNvPr>
          <p:cNvCxnSpPr>
            <a:cxnSpLocks/>
          </p:cNvCxnSpPr>
          <p:nvPr/>
        </p:nvCxnSpPr>
        <p:spPr>
          <a:xfrm>
            <a:off x="5622072" y="5594758"/>
            <a:ext cx="427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5F4ADB-7B44-4A88-A32B-145616927E86}"/>
              </a:ext>
            </a:extLst>
          </p:cNvPr>
          <p:cNvSpPr txBox="1"/>
          <p:nvPr/>
        </p:nvSpPr>
        <p:spPr>
          <a:xfrm>
            <a:off x="8485550" y="45624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TextX!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CC38FD-5C89-4F19-9935-E77CD9E45279}"/>
              </a:ext>
            </a:extLst>
          </p:cNvPr>
          <p:cNvCxnSpPr>
            <a:cxnSpLocks/>
          </p:cNvCxnSpPr>
          <p:nvPr/>
        </p:nvCxnSpPr>
        <p:spPr>
          <a:xfrm flipH="1">
            <a:off x="7633983" y="351176"/>
            <a:ext cx="894150" cy="17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D6AD87-EB32-4D01-A332-6CD576E7A118}"/>
              </a:ext>
            </a:extLst>
          </p:cNvPr>
          <p:cNvSpPr txBox="1"/>
          <p:nvPr/>
        </p:nvSpPr>
        <p:spPr>
          <a:xfrm>
            <a:off x="9065789" y="1272136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TextX!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16A5B1-9082-4383-8B70-48051E2C6214}"/>
              </a:ext>
            </a:extLst>
          </p:cNvPr>
          <p:cNvCxnSpPr>
            <a:cxnSpLocks/>
          </p:cNvCxnSpPr>
          <p:nvPr/>
        </p:nvCxnSpPr>
        <p:spPr>
          <a:xfrm flipH="1">
            <a:off x="8214222" y="1577688"/>
            <a:ext cx="894150" cy="17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3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0516-12AC-47C5-81E9-EDB6EF6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E6A3-A430-47E8-B3C2-36DC697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9730" cy="4023360"/>
          </a:xfrm>
        </p:spPr>
        <p:txBody>
          <a:bodyPr/>
          <a:lstStyle/>
          <a:p>
            <a:r>
              <a:rPr lang="en-US" dirty="0"/>
              <a:t>Generate classes for Things, Nodes and Links with specified attributes.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8E11A-3C0D-44E3-9EC1-92E3A78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17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40E0DC-845F-435A-B082-67A97D40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15" y="-39633"/>
            <a:ext cx="6651985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generateThingAttributes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attributes):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.join(attributes)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thing_attributes_class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ThingAttributes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_{}: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self'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thing_attributes_class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thing_attributes_class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thing_attributes_class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.{} = {}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'"'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'"'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attributes]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thing_attributes_class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listAttributes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\n\t\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[{}]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attribute_list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thing_attributes_class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generateGraphClass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graph_class 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 Graph_{}(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GraphAbstract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.format(name)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graph_class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id, nodes, links):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graph_class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\t\t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self.id= id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graph_class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self.nodes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nodes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\n\t\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self.links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=links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graph_class +=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\t\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self.paths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self.nodes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graph_class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0516-12AC-47C5-81E9-EDB6EF6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E6A3-A430-47E8-B3C2-36DC697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9730" cy="4023360"/>
          </a:xfrm>
        </p:spPr>
        <p:txBody>
          <a:bodyPr/>
          <a:lstStyle/>
          <a:p>
            <a:r>
              <a:rPr lang="en-US" dirty="0"/>
              <a:t>Convert consistent and probabilistic schedules into explicit schedules.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8E11A-3C0D-44E3-9EC1-92E3A78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18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40E0DC-845F-435A-B082-67A97D40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15" y="-39633"/>
            <a:ext cx="6651985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Parse </a:t>
            </a:r>
            <a:r>
              <a:rPr lang="en-US" alt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</a:t>
            </a:r>
            <a:b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thing.requestSchedule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schedule_type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tx_fqn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'ConsistentRequestSchedule'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schedule_type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requestSchedule.start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'end'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requestSchedule.end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'gap'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requestSchedule.gap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schedule_sec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schedule_str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'ExplicitRequestSchedule'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schedule_type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'schedule'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requestSchedule.schedule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schedule_str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scheule_sec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timestamp.convert_to_seconds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schedule_str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'ProbabilisticRequestSchedule'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schedule_type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requestSchedule.start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'end'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requestSchedule.end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'interarrivalDistribution'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tx_fqn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'Exponential'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tx_fqn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'lambda'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requestSchedule.lambda_mean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'Gaussian' 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tx_fqn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'mu'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requestSchedule.mu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probMap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'var'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requestSchedule.var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8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01CA-71F4-4390-A915-EF14E23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242F-8AAA-400D-BB14-20DF873C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and Attribute classes for Things, Nodes, Links and Graph = (N, L)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0E84-86A2-4AEF-AB6D-7FB7AB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3C0523-20D7-4497-8B02-6B30A0C8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88" y="2576011"/>
            <a:ext cx="10440995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Thing_IoT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ThingAbstract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4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.id = id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.schedule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schedule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.locations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locations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.attributes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attributes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ThingAttributes_IoT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fileSize_mb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localCPU_ghz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localProcessing_ms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memoryReq_mb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storageReq_mb):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.fileSize_mb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fileSize_mb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.localCPU_ghz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localCPU_ghz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.localProcessing_ms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localProcessing_ms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.memoryReq_mb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memoryReq_mb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.storageReq_mb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storageReq_mb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listAttributes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"fileSize_mb"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"localCPU_ghz"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"localProcessing_ms"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"memoryReq_mb"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"storageReq_mb"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A9D-F821-4896-BCDF-2F192A8A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B4D2-133D-47F2-B6FC-5296A374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Interaction of IoT with outside systems. </a:t>
            </a:r>
            <a:r>
              <a:rPr lang="en-US" dirty="0"/>
              <a:t>e.g. Edge Network.</a:t>
            </a:r>
            <a:endParaRPr lang="en-US" b="1" dirty="0"/>
          </a:p>
          <a:p>
            <a:r>
              <a:rPr lang="en-US" dirty="0"/>
              <a:t>Current MDE solutions in IoT [1, 2] limit control to IoT domain. Interaction with outside systems are </a:t>
            </a:r>
            <a:r>
              <a:rPr lang="en-US" i="1" dirty="0"/>
              <a:t>passive</a:t>
            </a:r>
            <a:r>
              <a:rPr lang="en-US" dirty="0"/>
              <a:t>[1]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They require full specification and definition of IoT; this may not always be reasonable [1,2] (IoT experts and secondary system experts may be different).</a:t>
            </a:r>
          </a:p>
          <a:p>
            <a:r>
              <a:rPr lang="en-US" dirty="0"/>
              <a:t>Partially inspired by Environment DSL in IoT [2]. </a:t>
            </a:r>
          </a:p>
          <a:p>
            <a:r>
              <a:rPr lang="en-US" dirty="0"/>
              <a:t>No concept of physical location of Things. Relative position between things were converted to global positions.</a:t>
            </a:r>
          </a:p>
          <a:p>
            <a:r>
              <a:rPr lang="en-US" dirty="0"/>
              <a:t>No concept of request scheduling in any implementation [1-4].</a:t>
            </a:r>
          </a:p>
          <a:p>
            <a:r>
              <a:rPr lang="en-US" dirty="0"/>
              <a:t>Modeling between migration simulators in IoT/Edge have no consistency – e.g. some allow mobility [5].</a:t>
            </a:r>
          </a:p>
          <a:p>
            <a:r>
              <a:rPr lang="en-US" dirty="0"/>
              <a:t>No MDE contributions for queueing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799-FF45-45BB-8C7B-94BC1161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33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01CA-71F4-4390-A915-EF14E23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242F-8AAA-400D-BB14-20DF873C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and Attribute classes for Things, Nodes, Links and Graph = (N, L)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0E84-86A2-4AEF-AB6D-7FB7AB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20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3C0523-20D7-4497-8B02-6B30A0C8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87" y="2792790"/>
            <a:ext cx="10440995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Node_Edge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NodeAbstract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4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.id = id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.locations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=locations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.attributes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attributes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service_rate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.attributes.cpu_ghz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NodeAttributes_Edge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4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storage_mb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cpu_ghz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memory_mb):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.storage_mb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storage_mb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.cpu_ghz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cpu_ghz      </a:t>
            </a:r>
            <a:r>
              <a:rPr lang="en-US" altLang="en-US" sz="1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.memory_mb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memory_mb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listAttributes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"storage_mb"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"cpu_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"memory_mb"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3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01CA-71F4-4390-A915-EF14E23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242F-8AAA-400D-BB14-20DF873C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of Things, Nodes and Links.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0E84-86A2-4AEF-AB6D-7FB7AB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3C0523-20D7-4497-8B02-6B30A0C8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6" y="2915091"/>
            <a:ext cx="11032187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Thing instances ## </a:t>
            </a:r>
            <a:b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 = {}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 = []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locations.append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(Locations(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45.465660936499575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73.74569047347666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 =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ThingAttributes_IoT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schedule_str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['12:12:00', '12:27:00', '12:42:00', '12:57:00', '13:12:00', '13:27:00', '13:42:00']</a:t>
            </a:r>
            <a:b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 = [timestamp(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43920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44820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45720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46620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47520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timestamp(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49320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things[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"t1"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Thing_IoT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"t1"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attributes)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04">
            <a:extLst>
              <a:ext uri="{FF2B5EF4-FFF2-40B4-BE49-F238E27FC236}">
                <a16:creationId xmlns:a16="http://schemas.microsoft.com/office/drawing/2014/main" id="{2F888C18-7E74-4A98-A7B4-A5C43583A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06">
            <a:extLst>
              <a:ext uri="{FF2B5EF4-FFF2-40B4-BE49-F238E27FC236}">
                <a16:creationId xmlns:a16="http://schemas.microsoft.com/office/drawing/2014/main" id="{20436840-698D-4B5F-A7C0-101AD48D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BCCE3-D4C5-4089-BDEB-4F40DECE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AE2D-26AF-4879-98FF-CB32FCDE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Visualize the network structure.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Compute how many requests arrive at each node per hour or 15-minutes.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Compute queue simulation for Thing arrivals.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Thing-&gt;Node assignment is based on physical distance.</a:t>
            </a:r>
            <a:endParaRPr lang="en-CA" sz="1800" dirty="0">
              <a:solidFill>
                <a:srgbClr val="FFFFFF"/>
              </a:solidFill>
            </a:endParaRPr>
          </a:p>
        </p:txBody>
      </p:sp>
      <p:sp>
        <p:nvSpPr>
          <p:cNvPr id="128" name="Rectangle 108">
            <a:extLst>
              <a:ext uri="{FF2B5EF4-FFF2-40B4-BE49-F238E27FC236}">
                <a16:creationId xmlns:a16="http://schemas.microsoft.com/office/drawing/2014/main" id="{3682BE5A-770A-4799-BE6D-CE0BD0AD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Rectangle 110">
            <a:extLst>
              <a:ext uri="{FF2B5EF4-FFF2-40B4-BE49-F238E27FC236}">
                <a16:creationId xmlns:a16="http://schemas.microsoft.com/office/drawing/2014/main" id="{85B58713-80A3-4F72-8ADA-A63E6BA8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F7E09-A842-4442-A947-6552455BB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" r="-2" b="-2"/>
          <a:stretch/>
        </p:blipFill>
        <p:spPr>
          <a:xfrm>
            <a:off x="7611902" y="3461004"/>
            <a:ext cx="4580097" cy="33969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49C8-310A-40C3-B2AE-88F74300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1AD513-C16F-4CB6-A174-14112AEF21CA}" type="slidenum">
              <a:rPr lang="en-CA" smtClean="0"/>
              <a:pPr>
                <a:spcAft>
                  <a:spcPts val="600"/>
                </a:spcAft>
              </a:pPr>
              <a:t>22</a:t>
            </a:fld>
            <a:endParaRPr lang="en-CA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E4D65F1-024E-4968-9A8D-AC3D34F5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93" y="516835"/>
            <a:ext cx="1704975" cy="2390775"/>
          </a:xfrm>
          <a:prstGeom prst="rect">
            <a:avLst/>
          </a:prstGeom>
        </p:spPr>
      </p:pic>
      <p:sp>
        <p:nvSpPr>
          <p:cNvPr id="110" name="Rectangle 1">
            <a:extLst>
              <a:ext uri="{FF2B5EF4-FFF2-40B4-BE49-F238E27FC236}">
                <a16:creationId xmlns:a16="http://schemas.microsoft.com/office/drawing/2014/main" id="{8EB38923-4AD0-4605-9A41-5BC5397E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" y="4611230"/>
            <a:ext cx="754319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	Arrival, Service, Wait, Departure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	['11:57:05.065', 0.016747626303018234, 0.0, '11:57:05.081’]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['11:58:31.701', 0.023537211230500787, 0.0, '11:58:31.724’]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['11:59:59.900', 0.023629748998411394, 0.0, '11:59:59.923’]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['12:00:00.0', 0.014725786133364064, 0.0, '12:00:00.014’]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['12:00:00.0', 0.005775249368616292, 0.014725786131748464, '12:00:00.020’]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['12:00:00.078', 0.018694544639799044, 0.0, '12:00:00.096’]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['12:01:34.125', 0.030677970427223127, 0.0, '12:01:34.156’]</a:t>
            </a:r>
          </a:p>
          <a:p>
            <a:r>
              <a:rPr lang="en-CA" sz="1400" dirty="0">
                <a:solidFill>
                  <a:schemeClr val="bg1"/>
                </a:solidFill>
              </a:rPr>
              <a:t>	['12:01:49.040', 0.015338952811478252, 0.0, '12:01:49.055']</a:t>
            </a:r>
          </a:p>
        </p:txBody>
      </p:sp>
    </p:spTree>
    <p:extLst>
      <p:ext uri="{BB962C8B-B14F-4D97-AF65-F5344CB8AC3E}">
        <p14:creationId xmlns:p14="http://schemas.microsoft.com/office/powerpoint/2010/main" val="99428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808871-881E-4301-A285-1689499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830AA-FC35-412E-AEF3-551D72FA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1AD513-C16F-4CB6-A174-14112AEF21CA}" type="slidenum">
              <a:rPr lang="en-CA" smtClean="0"/>
              <a:pPr>
                <a:spcAft>
                  <a:spcPts val="600"/>
                </a:spcAft>
              </a:pPr>
              <a:t>23</a:t>
            </a:fld>
            <a:endParaRPr lang="en-CA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A378B5AB-3582-46A7-A29E-3EA4E471A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36914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31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17C3-CAEF-4207-9A26-A55D7DA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2324-CB45-4688-B25E-0F6F0371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this began as an IoT-Edge Network project, freedom of attributes allow for the modeling of </a:t>
            </a:r>
            <a:r>
              <a:rPr lang="en-US" b="1" dirty="0"/>
              <a:t>any</a:t>
            </a:r>
            <a:r>
              <a:rPr lang="en-US" dirty="0"/>
              <a:t> physical network with request schedules.</a:t>
            </a:r>
          </a:p>
          <a:p>
            <a:r>
              <a:rPr lang="en-US" dirty="0"/>
              <a:t>e.g. train station locations as </a:t>
            </a:r>
            <a:r>
              <a:rPr lang="en-US" u="sng" dirty="0"/>
              <a:t>Nodes</a:t>
            </a:r>
            <a:r>
              <a:rPr lang="en-US" dirty="0"/>
              <a:t>, and historic passenger volumes as </a:t>
            </a:r>
            <a:r>
              <a:rPr lang="en-US" u="sng" dirty="0"/>
              <a:t>Things</a:t>
            </a:r>
            <a:r>
              <a:rPr lang="en-US" dirty="0"/>
              <a:t> (location = suburbs/neighbourhoods).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6B36-608F-452C-BD1B-0FC34C21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50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07F-DE78-44EB-A0CA-E9D7C36A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8AFE-B350-44EC-9D20-78D2D451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physical map application directly within PNS and TRS development.</a:t>
            </a:r>
          </a:p>
          <a:p>
            <a:r>
              <a:rPr lang="en-CA" dirty="0"/>
              <a:t>Expand the types of interarrival distributions.</a:t>
            </a:r>
          </a:p>
          <a:p>
            <a:r>
              <a:rPr lang="en-CA" dirty="0"/>
              <a:t>Allow code generation to pull multiple TRS and PNS files.</a:t>
            </a:r>
          </a:p>
          <a:p>
            <a:r>
              <a:rPr lang="en-CA" dirty="0"/>
              <a:t>Expand queue simulation to use network structure, not just single node queues.</a:t>
            </a:r>
          </a:p>
          <a:p>
            <a:r>
              <a:rPr lang="en-CA" dirty="0"/>
              <a:t>Improve visualization of network structures to include physical location over a map.</a:t>
            </a:r>
          </a:p>
          <a:p>
            <a:r>
              <a:rPr lang="en-CA" dirty="0"/>
              <a:t>Expand and define mobility functionality of things and nodes. Expand simulation framework.</a:t>
            </a:r>
          </a:p>
          <a:p>
            <a:r>
              <a:rPr lang="en-CA" dirty="0"/>
              <a:t>Integrate and test with other IoT DSLs (ThingML[1], MDE4IoT[4]).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E7F0-2C4D-4EB5-A72D-35C57E99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76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BF7B-4D48-41D2-91F6-1CF9A798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CACB-9B8C-49C4-8BB7-3B954757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[1] </a:t>
            </a:r>
            <a:r>
              <a:rPr lang="en-US" dirty="0" err="1"/>
              <a:t>Harrand</a:t>
            </a:r>
            <a:r>
              <a:rPr lang="en-US" dirty="0"/>
              <a:t>, N., </a:t>
            </a:r>
            <a:r>
              <a:rPr lang="en-US" dirty="0" err="1"/>
              <a:t>Fleurey</a:t>
            </a:r>
            <a:r>
              <a:rPr lang="en-US" dirty="0"/>
              <a:t>, F., Morin, B., &amp; </a:t>
            </a:r>
            <a:r>
              <a:rPr lang="en-US" dirty="0" err="1"/>
              <a:t>Husa</a:t>
            </a:r>
            <a:r>
              <a:rPr lang="en-US" dirty="0"/>
              <a:t>, K. E. (2016, October). ThingML: a language and code generation framework for heterogeneous targets. In </a:t>
            </a:r>
            <a:r>
              <a:rPr lang="en-US" i="1" dirty="0"/>
              <a:t>Proceedings of the ACM/IEEE 19th International Conference on Model Driven Engineering Languages and Systems</a:t>
            </a:r>
            <a:r>
              <a:rPr lang="en-US" dirty="0"/>
              <a:t> (pp. 125-135).</a:t>
            </a:r>
          </a:p>
          <a:p>
            <a:r>
              <a:rPr lang="en-US" dirty="0"/>
              <a:t>[2] </a:t>
            </a:r>
            <a:r>
              <a:rPr lang="en-CA" dirty="0" err="1"/>
              <a:t>Doddapaneni</a:t>
            </a:r>
            <a:r>
              <a:rPr lang="en-CA" dirty="0"/>
              <a:t>, K., Ever, E., </a:t>
            </a:r>
            <a:r>
              <a:rPr lang="en-CA" dirty="0" err="1"/>
              <a:t>Gemikonakli</a:t>
            </a:r>
            <a:r>
              <a:rPr lang="en-CA" dirty="0"/>
              <a:t>, O., Malavolta, I., </a:t>
            </a:r>
            <a:r>
              <a:rPr lang="en-CA" dirty="0" err="1"/>
              <a:t>Mostarda</a:t>
            </a:r>
            <a:r>
              <a:rPr lang="en-CA" dirty="0"/>
              <a:t>, L., &amp; </a:t>
            </a:r>
            <a:r>
              <a:rPr lang="en-CA" dirty="0" err="1"/>
              <a:t>Muccini</a:t>
            </a:r>
            <a:r>
              <a:rPr lang="en-CA" dirty="0"/>
              <a:t>, H. (2012, June). A model-driven engineering framework for architecting and analysing wireless sensor networks. In </a:t>
            </a:r>
            <a:r>
              <a:rPr lang="en-CA" i="1" dirty="0"/>
              <a:t>2012 Third International Workshop on Software Engineering for Sensor Network Applications (SESENA)</a:t>
            </a:r>
            <a:r>
              <a:rPr lang="en-CA" dirty="0"/>
              <a:t> (pp. 1-7). IEEE.</a:t>
            </a:r>
          </a:p>
          <a:p>
            <a:r>
              <a:rPr lang="en-CA" dirty="0"/>
              <a:t>[3] </a:t>
            </a:r>
            <a:r>
              <a:rPr lang="en-US" dirty="0" err="1"/>
              <a:t>Thramboulidis</a:t>
            </a:r>
            <a:r>
              <a:rPr lang="en-US" dirty="0"/>
              <a:t>, K., </a:t>
            </a:r>
            <a:r>
              <a:rPr lang="en-US" dirty="0" err="1"/>
              <a:t>Bochalis</a:t>
            </a:r>
            <a:r>
              <a:rPr lang="en-US" dirty="0"/>
              <a:t>, P., &amp; </a:t>
            </a:r>
            <a:r>
              <a:rPr lang="en-US" dirty="0" err="1"/>
              <a:t>Bouloumpasis</a:t>
            </a:r>
            <a:r>
              <a:rPr lang="en-US" dirty="0"/>
              <a:t>, J. (2017, October). A framework for MDE of IoT-based manufacturing cyber-physical systems. In </a:t>
            </a:r>
            <a:r>
              <a:rPr lang="en-US" i="1" dirty="0"/>
              <a:t>Proceedings of the seventh international conference on the internet of things</a:t>
            </a:r>
            <a:r>
              <a:rPr lang="en-US" dirty="0"/>
              <a:t> (pp. 1-8).</a:t>
            </a:r>
          </a:p>
          <a:p>
            <a:r>
              <a:rPr lang="en-US" dirty="0"/>
              <a:t>[4] </a:t>
            </a:r>
            <a:r>
              <a:rPr lang="en-CA" dirty="0" err="1"/>
              <a:t>Ciccozzi</a:t>
            </a:r>
            <a:r>
              <a:rPr lang="en-CA" dirty="0"/>
              <a:t>, F., &amp; </a:t>
            </a:r>
            <a:r>
              <a:rPr lang="en-CA" dirty="0" err="1"/>
              <a:t>Spalazzese</a:t>
            </a:r>
            <a:r>
              <a:rPr lang="en-CA" dirty="0"/>
              <a:t>, R. (2016, October). Mde4iot: supporting the internet of things with model-driven engineering. In </a:t>
            </a:r>
            <a:r>
              <a:rPr lang="en-CA" i="1" dirty="0"/>
              <a:t>International Symposium on Intelligent and Distributed Computing</a:t>
            </a:r>
            <a:r>
              <a:rPr lang="en-CA" dirty="0"/>
              <a:t> (pp. 67-76)</a:t>
            </a:r>
          </a:p>
          <a:p>
            <a:r>
              <a:rPr lang="en-CA" dirty="0"/>
              <a:t>[5] </a:t>
            </a:r>
            <a:r>
              <a:rPr lang="en-CA" dirty="0" err="1"/>
              <a:t>Puliafito</a:t>
            </a:r>
            <a:r>
              <a:rPr lang="en-CA" dirty="0"/>
              <a:t>, C., Gonçalves, D. M., Lopes, M. M., Martins, L. L., Madeira, E., </a:t>
            </a:r>
            <a:r>
              <a:rPr lang="en-CA" dirty="0" err="1"/>
              <a:t>Mingozzi</a:t>
            </a:r>
            <a:r>
              <a:rPr lang="en-CA" dirty="0"/>
              <a:t>, E., ... &amp; </a:t>
            </a:r>
            <a:r>
              <a:rPr lang="en-CA" dirty="0" err="1"/>
              <a:t>Bittencourt</a:t>
            </a:r>
            <a:r>
              <a:rPr lang="en-CA" dirty="0"/>
              <a:t>, L. F. (2020). </a:t>
            </a:r>
            <a:r>
              <a:rPr lang="en-CA" dirty="0" err="1"/>
              <a:t>MobFogSim</a:t>
            </a:r>
            <a:r>
              <a:rPr lang="en-CA" dirty="0"/>
              <a:t>: Simulation of mobility and migration for fog computing. </a:t>
            </a:r>
            <a:r>
              <a:rPr lang="en-CA" i="1" dirty="0"/>
              <a:t>Simulation Modelling Practice and Theory</a:t>
            </a:r>
            <a:r>
              <a:rPr lang="en-CA" dirty="0"/>
              <a:t>, </a:t>
            </a:r>
            <a:r>
              <a:rPr lang="en-CA" i="1" dirty="0"/>
              <a:t>101</a:t>
            </a:r>
            <a:r>
              <a:rPr lang="en-CA" dirty="0"/>
              <a:t>, 102062.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34C3-685F-450E-A347-74A1E777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FEF7-981B-4905-9F6A-E428F197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33E0-57E5-4543-B47A-8027D309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two DSLs to represent two systems; an </a:t>
            </a:r>
            <a:r>
              <a:rPr lang="en-US" i="1" dirty="0"/>
              <a:t>actor </a:t>
            </a:r>
            <a:r>
              <a:rPr lang="en-US" dirty="0"/>
              <a:t>(Things) and a </a:t>
            </a:r>
            <a:r>
              <a:rPr lang="en-US" i="1" dirty="0"/>
              <a:t>receiver </a:t>
            </a:r>
            <a:r>
              <a:rPr lang="en-US" dirty="0"/>
              <a:t>(Network).</a:t>
            </a:r>
          </a:p>
          <a:p>
            <a:r>
              <a:rPr lang="en-US" dirty="0"/>
              <a:t>Both DSLs need not be written by same domain experts; </a:t>
            </a:r>
            <a:r>
              <a:rPr lang="en-US" u="sng" dirty="0"/>
              <a:t>separation of concerns</a:t>
            </a:r>
            <a:r>
              <a:rPr lang="en-US" dirty="0"/>
              <a:t>.</a:t>
            </a:r>
          </a:p>
          <a:p>
            <a:r>
              <a:rPr lang="en-US" dirty="0"/>
              <a:t>Integrate physical locations into both DSLs.</a:t>
            </a:r>
          </a:p>
          <a:p>
            <a:r>
              <a:rPr lang="en-US" dirty="0"/>
              <a:t>Implement of </a:t>
            </a:r>
            <a:r>
              <a:rPr lang="en-US" i="1" dirty="0"/>
              <a:t>request scheduling</a:t>
            </a:r>
            <a:r>
              <a:rPr lang="en-US" dirty="0"/>
              <a:t> of Things; defines </a:t>
            </a:r>
            <a:r>
              <a:rPr lang="en-US" u="sng" dirty="0"/>
              <a:t>behaviour</a:t>
            </a:r>
            <a:r>
              <a:rPr lang="en-US" i="1" dirty="0"/>
              <a:t>.</a:t>
            </a:r>
            <a:endParaRPr lang="en-US" dirty="0"/>
          </a:p>
          <a:p>
            <a:r>
              <a:rPr lang="en-US" i="1" dirty="0"/>
              <a:t>Code Generation </a:t>
            </a:r>
            <a:r>
              <a:rPr lang="en-US" dirty="0"/>
              <a:t>– Link both DSLs into Thing and Network instances.</a:t>
            </a:r>
          </a:p>
          <a:p>
            <a:r>
              <a:rPr lang="en-US" i="1" dirty="0"/>
              <a:t>Analysis</a:t>
            </a:r>
            <a:r>
              <a:rPr lang="en-US" dirty="0"/>
              <a:t> – Perform simple request and structure metrics on Network, based on Things interaction.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3568-FF90-450D-8456-65A4271F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B4BC-6525-4F9D-AD32-A6E8A209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32E6-D57B-4946-A669-4FDF833A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Traffic Request Schedule</a:t>
            </a:r>
            <a:r>
              <a:rPr lang="en-US" dirty="0"/>
              <a:t> (TRS) DSL – Defines the request </a:t>
            </a:r>
            <a:r>
              <a:rPr lang="en-US" u="sng" dirty="0"/>
              <a:t>behaviour</a:t>
            </a:r>
            <a:r>
              <a:rPr lang="en-US" dirty="0"/>
              <a:t> of Things. Also defines the </a:t>
            </a:r>
            <a:r>
              <a:rPr lang="en-US" u="sng" dirty="0"/>
              <a:t>structure</a:t>
            </a:r>
            <a:r>
              <a:rPr lang="en-US" dirty="0"/>
              <a:t>, i.e. position of Things.</a:t>
            </a:r>
          </a:p>
          <a:p>
            <a:r>
              <a:rPr lang="en-US" i="1" dirty="0"/>
              <a:t>Physical Network Structure</a:t>
            </a:r>
            <a:r>
              <a:rPr lang="en-US" dirty="0"/>
              <a:t> (PNS) DSL – Defines the </a:t>
            </a:r>
            <a:r>
              <a:rPr lang="en-US" u="sng" dirty="0"/>
              <a:t>structure</a:t>
            </a:r>
            <a:r>
              <a:rPr lang="en-US" dirty="0"/>
              <a:t> of a Network, including links between nodes.</a:t>
            </a:r>
          </a:p>
          <a:p>
            <a:r>
              <a:rPr lang="en-US" dirty="0"/>
              <a:t>Attributes are defined separately for each domain – Things, Nodes, Links.</a:t>
            </a:r>
          </a:p>
          <a:p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7466F-DBF5-4B26-8755-4A67A83D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1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1803-0E29-487D-91A2-E90C1D3E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445251"/>
            <a:ext cx="10901471" cy="135071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Solution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839528-2463-4283-833D-842E6FE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5</a:t>
            </a:fld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685D6-8750-4217-826E-55DC79BB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75" y="302953"/>
            <a:ext cx="10443649" cy="44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998A-0299-4246-9B8B-9B1A4005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Locations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463F-42D1-447C-9F90-EAD77119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080" y="1845734"/>
            <a:ext cx="3482599" cy="4023360"/>
          </a:xfrm>
        </p:spPr>
        <p:txBody>
          <a:bodyPr/>
          <a:lstStyle/>
          <a:p>
            <a:r>
              <a:rPr lang="en-US" dirty="0"/>
              <a:t>Google Maps to display physical map, and get </a:t>
            </a:r>
            <a:r>
              <a:rPr lang="en-US" u="sng" dirty="0"/>
              <a:t>location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Javascript to aggregate location data and export to JSON.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Things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87710-55BB-453D-9A19-A3BECAA9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6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F3DA92-FAC0-4C5D-9CC9-5D814334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493" y="3472526"/>
            <a:ext cx="769776" cy="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73DD8-31DA-461B-BC64-2C6642C4C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7" t="27640" r="24931" b="15048"/>
          <a:stretch/>
        </p:blipFill>
        <p:spPr>
          <a:xfrm>
            <a:off x="1315616" y="2230376"/>
            <a:ext cx="6148874" cy="3934064"/>
          </a:xfrm>
          <a:prstGeom prst="ellipse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9F07F69-473B-4DA9-AC80-0CFF80C7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22" y="4231168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2BFA39D-4684-47C2-8828-EA4453F490F7}"/>
              </a:ext>
            </a:extLst>
          </p:cNvPr>
          <p:cNvSpPr/>
          <p:nvPr/>
        </p:nvSpPr>
        <p:spPr>
          <a:xfrm>
            <a:off x="1790114" y="4299644"/>
            <a:ext cx="102394" cy="102394"/>
          </a:xfrm>
          <a:prstGeom prst="ellipse">
            <a:avLst/>
          </a:prstGeom>
          <a:solidFill>
            <a:srgbClr val="98B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7D1E013-414A-42FA-95B7-A250B117E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99" y="4195159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53853CF-EAA9-43E2-9D3D-32343FE35C73}"/>
              </a:ext>
            </a:extLst>
          </p:cNvPr>
          <p:cNvSpPr/>
          <p:nvPr/>
        </p:nvSpPr>
        <p:spPr>
          <a:xfrm>
            <a:off x="3627191" y="4263635"/>
            <a:ext cx="102394" cy="102394"/>
          </a:xfrm>
          <a:prstGeom prst="ellipse">
            <a:avLst/>
          </a:prstGeom>
          <a:solidFill>
            <a:srgbClr val="8E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F9FC0CC-1094-48B0-BEF6-E843C675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19" y="3118191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712AA8-4A07-4B50-8485-581EA602D75F}"/>
              </a:ext>
            </a:extLst>
          </p:cNvPr>
          <p:cNvSpPr/>
          <p:nvPr/>
        </p:nvSpPr>
        <p:spPr>
          <a:xfrm>
            <a:off x="5844611" y="3186667"/>
            <a:ext cx="102394" cy="102394"/>
          </a:xfrm>
          <a:prstGeom prst="ellipse">
            <a:avLst/>
          </a:prstGeom>
          <a:solidFill>
            <a:srgbClr val="98B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2000677-8224-43C4-B305-01C29696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32" y="5309231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F370592-FB0A-4835-9DDB-7322DE1B4348}"/>
              </a:ext>
            </a:extLst>
          </p:cNvPr>
          <p:cNvSpPr/>
          <p:nvPr/>
        </p:nvSpPr>
        <p:spPr>
          <a:xfrm>
            <a:off x="5675224" y="5377707"/>
            <a:ext cx="102394" cy="102394"/>
          </a:xfrm>
          <a:prstGeom prst="ellipse">
            <a:avLst/>
          </a:prstGeom>
          <a:solidFill>
            <a:srgbClr val="98B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037CDB2-73DA-4380-B681-A5781A9A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39" y="4402038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AD2BC5E-6DA1-4772-A094-F7E4D48DE6C6}"/>
              </a:ext>
            </a:extLst>
          </p:cNvPr>
          <p:cNvSpPr/>
          <p:nvPr/>
        </p:nvSpPr>
        <p:spPr>
          <a:xfrm>
            <a:off x="1587231" y="4470514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1852E0B-D14F-4B2A-B0F9-500F61F9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08" y="3703232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5D8E64B-E2C4-48E9-9C18-DC8BE817D780}"/>
              </a:ext>
            </a:extLst>
          </p:cNvPr>
          <p:cNvSpPr/>
          <p:nvPr/>
        </p:nvSpPr>
        <p:spPr>
          <a:xfrm>
            <a:off x="1959500" y="3771708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5E13F5F-3E0C-4F49-B68E-C886F5238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97" y="4263635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DD55639-28F9-4B21-97EF-E1D5730FF931}"/>
              </a:ext>
            </a:extLst>
          </p:cNvPr>
          <p:cNvSpPr/>
          <p:nvPr/>
        </p:nvSpPr>
        <p:spPr>
          <a:xfrm>
            <a:off x="2077689" y="4332111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C826281-1685-49FC-939C-AF5EE2B1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80" y="4402038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7490155-7AAA-4754-9F95-6EEFBA2B42AE}"/>
              </a:ext>
            </a:extLst>
          </p:cNvPr>
          <p:cNvSpPr/>
          <p:nvPr/>
        </p:nvSpPr>
        <p:spPr>
          <a:xfrm>
            <a:off x="3502272" y="4470514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BF9C48B-D69B-49E9-91F2-0BA471F5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91" y="3159986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3FCA0968-287B-4C66-B238-3CB6A81C6F95}"/>
              </a:ext>
            </a:extLst>
          </p:cNvPr>
          <p:cNvSpPr/>
          <p:nvPr/>
        </p:nvSpPr>
        <p:spPr>
          <a:xfrm>
            <a:off x="3694183" y="3228462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BBED091-D7C8-4960-B8A3-3D8621B0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18" y="3885886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9959087-169C-4642-AF60-34B9622F5AC4}"/>
              </a:ext>
            </a:extLst>
          </p:cNvPr>
          <p:cNvSpPr/>
          <p:nvPr/>
        </p:nvSpPr>
        <p:spPr>
          <a:xfrm>
            <a:off x="4350310" y="3954362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0792-ACBB-484F-8004-B2E2F795C105}"/>
              </a:ext>
            </a:extLst>
          </p:cNvPr>
          <p:cNvSpPr txBox="1"/>
          <p:nvPr/>
        </p:nvSpPr>
        <p:spPr>
          <a:xfrm>
            <a:off x="4224215" y="389199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B05465B-D1F6-4BA4-BA2C-96D7B25A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83" y="5377707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251D5A0-F016-4E60-9DB5-A70B71F6B0F1}"/>
              </a:ext>
            </a:extLst>
          </p:cNvPr>
          <p:cNvSpPr/>
          <p:nvPr/>
        </p:nvSpPr>
        <p:spPr>
          <a:xfrm>
            <a:off x="6072675" y="5446183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8C53-8734-4675-BA22-86E4926B4C7B}"/>
              </a:ext>
            </a:extLst>
          </p:cNvPr>
          <p:cNvSpPr txBox="1"/>
          <p:nvPr/>
        </p:nvSpPr>
        <p:spPr>
          <a:xfrm>
            <a:off x="5946580" y="538381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F1B597F-AF1C-441B-B98A-EF81F494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80" y="4629356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CC44B55F-2110-4DAA-B7E6-0AD6A96EFC85}"/>
              </a:ext>
            </a:extLst>
          </p:cNvPr>
          <p:cNvSpPr/>
          <p:nvPr/>
        </p:nvSpPr>
        <p:spPr>
          <a:xfrm>
            <a:off x="6013572" y="4697832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62ED4-7126-4FAC-AEC9-BD454E0904EA}"/>
              </a:ext>
            </a:extLst>
          </p:cNvPr>
          <p:cNvSpPr txBox="1"/>
          <p:nvPr/>
        </p:nvSpPr>
        <p:spPr>
          <a:xfrm>
            <a:off x="5887477" y="46354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A643338-42B6-4034-A15F-6281B209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76" y="2751631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6A24A21-4F01-4038-A564-067F10B25855}"/>
              </a:ext>
            </a:extLst>
          </p:cNvPr>
          <p:cNvSpPr/>
          <p:nvPr/>
        </p:nvSpPr>
        <p:spPr>
          <a:xfrm>
            <a:off x="6240568" y="2820107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8C1B65-6855-4A46-8F5E-8A415459B2AD}"/>
              </a:ext>
            </a:extLst>
          </p:cNvPr>
          <p:cNvSpPr txBox="1"/>
          <p:nvPr/>
        </p:nvSpPr>
        <p:spPr>
          <a:xfrm>
            <a:off x="6114473" y="27577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0F7A2252-8F1F-4DB2-9365-DF3068012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30" y="2827856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81A831F-FB1A-4983-8029-C57AF14F018D}"/>
              </a:ext>
            </a:extLst>
          </p:cNvPr>
          <p:cNvSpPr/>
          <p:nvPr/>
        </p:nvSpPr>
        <p:spPr>
          <a:xfrm>
            <a:off x="5251222" y="2896332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9626B7-9D37-423D-B2C9-20BBA4BB5461}"/>
              </a:ext>
            </a:extLst>
          </p:cNvPr>
          <p:cNvSpPr txBox="1"/>
          <p:nvPr/>
        </p:nvSpPr>
        <p:spPr>
          <a:xfrm>
            <a:off x="5125127" y="28339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Google Maps gets a new icon and more tabs to celebrate 15th anniversary -  The Verge">
            <a:extLst>
              <a:ext uri="{FF2B5EF4-FFF2-40B4-BE49-F238E27FC236}">
                <a16:creationId xmlns:a16="http://schemas.microsoft.com/office/drawing/2014/main" id="{3DAFE120-77FD-48A5-BAA6-3464B930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9" y="1729502"/>
            <a:ext cx="1001748" cy="10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D28C5708-EF90-4578-B281-1C788D5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51" y="4644926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FA043076-A931-4937-86C6-E00C07D4793E}"/>
              </a:ext>
            </a:extLst>
          </p:cNvPr>
          <p:cNvSpPr/>
          <p:nvPr/>
        </p:nvSpPr>
        <p:spPr>
          <a:xfrm>
            <a:off x="8769443" y="4713402"/>
            <a:ext cx="102394" cy="102394"/>
          </a:xfrm>
          <a:prstGeom prst="ellipse">
            <a:avLst/>
          </a:prstGeom>
          <a:solidFill>
            <a:srgbClr val="8E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C7E0B6F6-89BA-484B-9951-71B57ADD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51" y="5204721"/>
            <a:ext cx="236379" cy="4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53075F2-FD17-4321-A54C-9E5176C56529}"/>
              </a:ext>
            </a:extLst>
          </p:cNvPr>
          <p:cNvSpPr/>
          <p:nvPr/>
        </p:nvSpPr>
        <p:spPr>
          <a:xfrm>
            <a:off x="8769443" y="5273197"/>
            <a:ext cx="102394" cy="102394"/>
          </a:xfrm>
          <a:prstGeom prst="ellipse">
            <a:avLst/>
          </a:prstGeom>
          <a:solidFill>
            <a:srgbClr val="FF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NetworkX | Berkeley Institute for Data Science">
            <a:extLst>
              <a:ext uri="{FF2B5EF4-FFF2-40B4-BE49-F238E27FC236}">
                <a16:creationId xmlns:a16="http://schemas.microsoft.com/office/drawing/2014/main" id="{218E49B4-EB3E-4E69-9A4A-958877C9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94" y="4593512"/>
            <a:ext cx="2819212" cy="15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tplotlib: Quick and pretty (enough) to get you started. | by Dorjey  Sherpa | Analytics Vidhya | Medium">
            <a:extLst>
              <a:ext uri="{FF2B5EF4-FFF2-40B4-BE49-F238E27FC236}">
                <a16:creationId xmlns:a16="http://schemas.microsoft.com/office/drawing/2014/main" id="{19269A71-1F59-4425-98F4-71B6F5A8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55" y="4988764"/>
            <a:ext cx="2803254" cy="13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CBEFE-D0C9-40BA-ACDB-8F0EBBC6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3295-3996-44BE-8DF9-23DD50D1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TextX</a:t>
            </a:r>
            <a:r>
              <a:rPr lang="en-US" sz="2800" dirty="0"/>
              <a:t> – XtextX implementation in Python.</a:t>
            </a:r>
          </a:p>
          <a:p>
            <a:pPr lvl="1"/>
            <a:r>
              <a:rPr lang="en-US" sz="2600" dirty="0"/>
              <a:t>Define Grammars, Metamodels, and</a:t>
            </a:r>
            <a:br>
              <a:rPr lang="en-US" sz="2600" dirty="0"/>
            </a:br>
            <a:r>
              <a:rPr lang="en-US" sz="2600" dirty="0"/>
              <a:t>Model Parsing.</a:t>
            </a:r>
            <a:endParaRPr lang="en-CA" sz="2600" dirty="0"/>
          </a:p>
          <a:p>
            <a:r>
              <a:rPr lang="en-CA" sz="2800" dirty="0"/>
              <a:t>Code Generation uses TextX parser</a:t>
            </a:r>
          </a:p>
          <a:p>
            <a:pPr lvl="1"/>
            <a:r>
              <a:rPr lang="en-CA" sz="2600" dirty="0"/>
              <a:t>Python + TextX to generate Python code.</a:t>
            </a:r>
          </a:p>
          <a:p>
            <a:r>
              <a:rPr lang="en-CA" sz="2800" b="1" dirty="0"/>
              <a:t>CV2 </a:t>
            </a:r>
            <a:r>
              <a:rPr lang="en-CA" sz="2800" dirty="0"/>
              <a:t>and </a:t>
            </a:r>
            <a:r>
              <a:rPr lang="en-CA" sz="2800" b="1" dirty="0"/>
              <a:t>NetworkX</a:t>
            </a:r>
            <a:r>
              <a:rPr lang="en-CA" sz="2800" dirty="0"/>
              <a:t> library to visualize network structure.</a:t>
            </a:r>
          </a:p>
          <a:p>
            <a:r>
              <a:rPr lang="en-CA" sz="2800" b="1" dirty="0"/>
              <a:t>Matplotlib</a:t>
            </a:r>
            <a:r>
              <a:rPr lang="en-CA" sz="2800" dirty="0"/>
              <a:t> to graph request assignment.</a:t>
            </a:r>
            <a:endParaRPr lang="en-CA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4D18-2BFB-406C-8CFE-9986394A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7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DD7A40-5A2E-4F0F-919A-8307FD13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45" y="1574447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7522BC-0CD4-4D2C-B6BC-A9ED2836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06" y="769601"/>
            <a:ext cx="842070" cy="8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Opencv[python] imread reads wrong color - Stack Overflow">
            <a:extLst>
              <a:ext uri="{FF2B5EF4-FFF2-40B4-BE49-F238E27FC236}">
                <a16:creationId xmlns:a16="http://schemas.microsoft.com/office/drawing/2014/main" id="{61B63294-07DA-4D24-8C2B-719FFA6F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570" y="3444420"/>
            <a:ext cx="1517023" cy="186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0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B5D-7F65-47D3-9892-B249DFE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TRS </a:t>
            </a:r>
            <a:br>
              <a:rPr lang="en-US" dirty="0"/>
            </a:br>
            <a:r>
              <a:rPr lang="en-US" dirty="0"/>
              <a:t>Metamodel</a:t>
            </a:r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808164-B37B-4E6B-A13A-5736B67A60E4}"/>
              </a:ext>
            </a:extLst>
          </p:cNvPr>
          <p:cNvSpPr txBox="1"/>
          <p:nvPr/>
        </p:nvSpPr>
        <p:spPr>
          <a:xfrm>
            <a:off x="457200" y="3305139"/>
            <a:ext cx="2472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Timestamp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(2[0-3] | [01][0-9]):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([0-5][0-9])</a:t>
            </a:r>
          </a:p>
          <a:p>
            <a:r>
              <a:rPr lang="en-US" dirty="0">
                <a:solidFill>
                  <a:schemeClr val="bg1"/>
                </a:solidFill>
              </a:rPr>
              <a:t>(:[0-5][0-9](.[0-9}{3})? )?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e.g. ‘12:00’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‘16:51:52’</a:t>
            </a:r>
          </a:p>
          <a:p>
            <a:r>
              <a:rPr lang="en-US" dirty="0">
                <a:solidFill>
                  <a:schemeClr val="bg1"/>
                </a:solidFill>
              </a:rPr>
              <a:t>        ‘05:28:16.873’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 err="1">
                <a:solidFill>
                  <a:schemeClr val="bg1"/>
                </a:solidFill>
              </a:rPr>
              <a:t>SimpleType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| Float | Int | Bool | Timestamp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1E7E9C0-4532-4DE1-B8E9-F84D32B7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97" y="109951"/>
            <a:ext cx="8549791" cy="62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9B858-0EEA-44C1-9B9C-0737259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TRS – Attributes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B82B89-EB8D-4AB1-9CDD-9387D2D0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Top of file, define all attributes each Thing can have.</a:t>
                </a:r>
              </a:p>
              <a:p>
                <a:r>
                  <a:rPr lang="en-US" dirty="0"/>
                  <a:t>Things can not have attributes outside this set -&gt; limits errors, and adds consistency</a:t>
                </a:r>
              </a:p>
              <a:p>
                <a:r>
                  <a:rPr lang="en-US" dirty="0"/>
                  <a:t>General enough to allow different configurations, as decided by domain expert.</a:t>
                </a:r>
              </a:p>
              <a:p>
                <a:r>
                  <a:rPr lang="en-CA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the set of Things,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the attributes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,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the set of attributes of the ThingSet: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CA" dirty="0"/>
                  <a:t>Model verification checks for uniqueness of attribute list.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B82B89-EB8D-4AB1-9CDD-9387D2D0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8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EFFB-BA6B-418F-9384-2DCA14C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D513-C16F-4CB6-A174-14112AEF21CA}" type="slidenum">
              <a:rPr lang="en-CA" smtClean="0"/>
              <a:t>9</a:t>
            </a:fld>
            <a:endParaRPr lang="en-CA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7758FF-578F-4955-BDF6-B2AC3AC6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507455"/>
            <a:ext cx="480291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 IoT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key: fileSize_mb, type: 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key: localCPU_ghz, type: float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key: localProcessing_ms, type: 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key: memoryReq_mb, type: 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key: storageReq_mb, type: 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CA5BDE-C8EA-4CB4-9A7C-77603ED6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508" y="4292012"/>
            <a:ext cx="319189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 t3 {</a:t>
            </a:r>
            <a:endParaRPr lang="en-US" altLang="en-US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attributes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fileSize_mb:85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localCPU_ghz:4.6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localProcessing_ms: 32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memoryReq_mb:24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74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6768C4B9B37D4A9695F48093240018" ma:contentTypeVersion="10" ma:contentTypeDescription="Crée un document." ma:contentTypeScope="" ma:versionID="2500f48b161b8db3fc5f9e8a2fdb5f19">
  <xsd:schema xmlns:xsd="http://www.w3.org/2001/XMLSchema" xmlns:xs="http://www.w3.org/2001/XMLSchema" xmlns:p="http://schemas.microsoft.com/office/2006/metadata/properties" xmlns:ns3="3bdb12fc-e109-4e0b-93ef-c3797c3cafea" targetNamespace="http://schemas.microsoft.com/office/2006/metadata/properties" ma:root="true" ma:fieldsID="d3ab1b6c6da68624a67b5ace2e666546" ns3:_="">
    <xsd:import namespace="3bdb12fc-e109-4e0b-93ef-c3797c3caf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b12fc-e109-4e0b-93ef-c3797c3caf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57F934-54D8-45B9-9A7F-0559DE86E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b12fc-e109-4e0b-93ef-c3797c3ca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671721-6F6E-4F24-9877-B415F2276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89DFFC-225F-4BAD-8708-421BC8EB96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3110</Words>
  <Application>Microsoft Office PowerPoint</Application>
  <PresentationFormat>Widescreen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Retrospect</vt:lpstr>
      <vt:lpstr>Interactions of Requests to Physical Networks</vt:lpstr>
      <vt:lpstr>Motivation</vt:lpstr>
      <vt:lpstr>Goal</vt:lpstr>
      <vt:lpstr>Domain Specific Languages</vt:lpstr>
      <vt:lpstr>Solution</vt:lpstr>
      <vt:lpstr>Physical Locations</vt:lpstr>
      <vt:lpstr>Python implementation</vt:lpstr>
      <vt:lpstr>TRS  Metamodel</vt:lpstr>
      <vt:lpstr>TRS – Attributes</vt:lpstr>
      <vt:lpstr>TRS – Request Schedule </vt:lpstr>
      <vt:lpstr>PNS Metamodel</vt:lpstr>
      <vt:lpstr>PNS – Attributes</vt:lpstr>
      <vt:lpstr>PNS – Node Pair</vt:lpstr>
      <vt:lpstr>PNS and TRS – Locations</vt:lpstr>
      <vt:lpstr>Code Generation</vt:lpstr>
      <vt:lpstr>Code Generation</vt:lpstr>
      <vt:lpstr>Code Generation</vt:lpstr>
      <vt:lpstr>Code Generation</vt:lpstr>
      <vt:lpstr>Generated Code</vt:lpstr>
      <vt:lpstr>Generated Code</vt:lpstr>
      <vt:lpstr>Generated Code</vt:lpstr>
      <vt:lpstr>Analysis</vt:lpstr>
      <vt:lpstr>Demo</vt:lpstr>
      <vt:lpstr>Observations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Requests to Physical Networks</dc:title>
  <dc:creator>Ismael Martinez</dc:creator>
  <cp:lastModifiedBy>Ismael Martinez</cp:lastModifiedBy>
  <cp:revision>1</cp:revision>
  <dcterms:created xsi:type="dcterms:W3CDTF">2020-12-10T00:46:49Z</dcterms:created>
  <dcterms:modified xsi:type="dcterms:W3CDTF">2020-12-10T03:34:50Z</dcterms:modified>
</cp:coreProperties>
</file>