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81" r:id="rId4"/>
    <p:sldId id="282" r:id="rId5"/>
    <p:sldId id="263" r:id="rId6"/>
    <p:sldId id="279" r:id="rId7"/>
    <p:sldId id="277" r:id="rId8"/>
    <p:sldId id="256" r:id="rId9"/>
    <p:sldId id="280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343" autoAdjust="0"/>
  </p:normalViewPr>
  <p:slideViewPr>
    <p:cSldViewPr>
      <p:cViewPr>
        <p:scale>
          <a:sx n="80" d="100"/>
          <a:sy n="80" d="100"/>
        </p:scale>
        <p:origin x="-1206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6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8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5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784A-2CE7-41B6-83C7-772E63101A56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F914-967A-4895-BA81-4D1E91B15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46" y="0"/>
            <a:ext cx="9147845" cy="156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Universidade Estadual do Rio Grande do Sul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Bacharel em Engenharia de Computação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Disciplina: Organização de Computadores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Profa.: Débora Matos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Aluno: Ismael </a:t>
            </a:r>
            <a:r>
              <a:rPr lang="pt-BR" dirty="0" err="1" smtClean="0">
                <a:solidFill>
                  <a:schemeClr val="tx1"/>
                </a:solidFill>
              </a:rPr>
              <a:t>Soller</a:t>
            </a:r>
            <a:r>
              <a:rPr lang="pt-BR" dirty="0" smtClean="0">
                <a:solidFill>
                  <a:schemeClr val="tx1"/>
                </a:solidFill>
              </a:rPr>
              <a:t> Vianna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3846" y="2139702"/>
            <a:ext cx="9147845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Trabalho 1 - Parte 1 e 2: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Implementação MIPS </a:t>
            </a:r>
            <a:r>
              <a:rPr lang="pt-BR" sz="2400" dirty="0" err="1" smtClean="0">
                <a:solidFill>
                  <a:schemeClr val="tx1"/>
                </a:solidFill>
              </a:rPr>
              <a:t>Multiciclo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1083">
            <a:off x="5507194" y="3090352"/>
            <a:ext cx="5806027" cy="592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1083">
            <a:off x="-4573927" y="-1892978"/>
            <a:ext cx="5806027" cy="592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Definições - Instruções</a:t>
            </a:r>
            <a:endParaRPr lang="pt-BR" sz="32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3220"/>
              </p:ext>
            </p:extLst>
          </p:nvPr>
        </p:nvGraphicFramePr>
        <p:xfrm>
          <a:off x="467544" y="699542"/>
          <a:ext cx="8064896" cy="4159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7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28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401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982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6131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Operação</a:t>
                      </a:r>
                      <a:endParaRPr lang="pt-BR" sz="1050" b="1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Campos</a:t>
                      </a:r>
                      <a:endParaRPr lang="pt-BR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Exemplo</a:t>
                      </a:r>
                      <a:endParaRPr lang="pt-BR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9775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Add</a:t>
                      </a:r>
                      <a:endParaRPr lang="pt-BR" sz="1000" dirty="0" smtClean="0"/>
                    </a:p>
                    <a:p>
                      <a:r>
                        <a:rPr lang="pt-BR" sz="1000" dirty="0" smtClean="0"/>
                        <a:t>(s/ sinal)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OpCode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6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[31-26]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000111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[25-21]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[20-16]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[15-11]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[10-6]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  <a:p>
                      <a:pPr algn="ctr"/>
                      <a:r>
                        <a:rPr lang="pt-BR" sz="1000" dirty="0" smtClean="0"/>
                        <a:t>6 bits</a:t>
                      </a:r>
                    </a:p>
                    <a:p>
                      <a:pPr algn="ctr"/>
                      <a:r>
                        <a:rPr lang="pt-BR" sz="1000" dirty="0" smtClean="0"/>
                        <a:t>[5-0]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add</a:t>
                      </a:r>
                      <a:r>
                        <a:rPr lang="pt-BR" sz="1000" dirty="0" smtClean="0"/>
                        <a:t>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+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314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And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and</a:t>
                      </a:r>
                      <a:r>
                        <a:rPr lang="pt-BR" sz="1000" dirty="0" smtClean="0"/>
                        <a:t>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and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567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Store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sw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(imediato) </a:t>
                      </a: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  <a:p>
                      <a:r>
                        <a:rPr lang="pt-BR" sz="1000" dirty="0" smtClean="0"/>
                        <a:t>Mem[</a:t>
                      </a:r>
                      <a:r>
                        <a:rPr lang="pt-BR" sz="1000" dirty="0" err="1" smtClean="0"/>
                        <a:t>imediato+rs</a:t>
                      </a:r>
                      <a:r>
                        <a:rPr lang="pt-BR" sz="1000" dirty="0" smtClean="0"/>
                        <a:t>] =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4207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Load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idem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lw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(imediato) </a:t>
                      </a: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rt</a:t>
                      </a:r>
                      <a:r>
                        <a:rPr lang="pt-BR" sz="1000" baseline="0" dirty="0" smtClean="0"/>
                        <a:t> =</a:t>
                      </a:r>
                      <a:r>
                        <a:rPr lang="pt-BR" sz="1000" dirty="0" smtClean="0"/>
                        <a:t> Mem[imediato +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857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Branch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Equal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idem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beq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offset</a:t>
                      </a:r>
                    </a:p>
                    <a:p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==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)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PC = offset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Jump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000101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Não usado [25-9]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endereço, 9 bits,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dirty="0" smtClean="0"/>
                        <a:t>[8-0]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jmp</a:t>
                      </a:r>
                      <a:r>
                        <a:rPr lang="pt-BR" sz="1000" baseline="0" dirty="0" smtClean="0"/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PC = endereço do</a:t>
                      </a:r>
                      <a:r>
                        <a:rPr lang="pt-BR" sz="1000" baseline="0" dirty="0" smtClean="0"/>
                        <a:t> rótulo “</a:t>
                      </a:r>
                      <a:r>
                        <a:rPr lang="pt-BR" sz="1000" dirty="0" smtClean="0"/>
                        <a:t>loop”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Halt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000110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Não usado [25-0]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halt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PC = 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Xor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xor</a:t>
                      </a:r>
                      <a:r>
                        <a:rPr lang="pt-BR" sz="1000" dirty="0" smtClean="0"/>
                        <a:t>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rd =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’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and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baseline="0" dirty="0" smtClean="0"/>
                        <a:t>) </a:t>
                      </a:r>
                      <a:r>
                        <a:rPr lang="pt-BR" sz="1000" baseline="0" dirty="0" err="1" smtClean="0"/>
                        <a:t>or</a:t>
                      </a:r>
                      <a:r>
                        <a:rPr lang="pt-BR" sz="1000" baseline="0" dirty="0" smtClean="0"/>
                        <a:t> (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and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baseline="0" dirty="0" smtClean="0"/>
                        <a:t>’)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314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Load</a:t>
                      </a:r>
                      <a:r>
                        <a:rPr lang="pt-BR" sz="1000" dirty="0" smtClean="0"/>
                        <a:t> Soma</a:t>
                      </a:r>
                    </a:p>
                    <a:p>
                      <a:r>
                        <a:rPr lang="pt-BR" sz="1000" dirty="0" smtClean="0"/>
                        <a:t>(s/sinal)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Imediato de </a:t>
                      </a:r>
                      <a:r>
                        <a:rPr lang="pt-BR" sz="1000" strike="noStrike" dirty="0" smtClean="0"/>
                        <a:t>12 bits, [11-0]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lws</a:t>
                      </a:r>
                      <a:r>
                        <a:rPr lang="pt-BR" sz="1000" dirty="0" smtClean="0"/>
                        <a:t> rd, (imediato)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</a:t>
                      </a:r>
                      <a:r>
                        <a:rPr lang="pt-BR" sz="1000" dirty="0" smtClean="0"/>
                        <a:t> Mem[</a:t>
                      </a:r>
                      <a:r>
                        <a:rPr lang="pt-BR" sz="1000" dirty="0" err="1" smtClean="0"/>
                        <a:t>imediato+rs</a:t>
                      </a:r>
                      <a:r>
                        <a:rPr lang="pt-BR" sz="1000" dirty="0" smtClean="0"/>
                        <a:t>] +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Definições - Instruções</a:t>
            </a:r>
            <a:endParaRPr lang="pt-BR" sz="32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44974"/>
              </p:ext>
            </p:extLst>
          </p:nvPr>
        </p:nvGraphicFramePr>
        <p:xfrm>
          <a:off x="467544" y="699542"/>
          <a:ext cx="8064896" cy="421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7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28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401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982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6131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Operação</a:t>
                      </a:r>
                      <a:endParaRPr lang="pt-BR" sz="1050" b="1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Campos</a:t>
                      </a:r>
                      <a:endParaRPr lang="pt-BR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Exemplo</a:t>
                      </a:r>
                      <a:endParaRPr lang="pt-BR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Addi</a:t>
                      </a:r>
                      <a:endParaRPr lang="pt-BR" sz="1000" dirty="0" smtClean="0"/>
                    </a:p>
                    <a:p>
                      <a:r>
                        <a:rPr lang="pt-BR" sz="1000" dirty="0" smtClean="0"/>
                        <a:t>(s/sinal)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001010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5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5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addi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imediato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rt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+</a:t>
                      </a:r>
                      <a:r>
                        <a:rPr lang="pt-BR" sz="1000" dirty="0" smtClean="0"/>
                        <a:t> imediato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314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Load</a:t>
                      </a:r>
                      <a:r>
                        <a:rPr lang="pt-BR" sz="1000" baseline="0" dirty="0" smtClean="0"/>
                        <a:t> imediato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li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baseline="0" dirty="0" smtClean="0"/>
                        <a:t>imediato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rt =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baseline="0" dirty="0" smtClean="0"/>
                        <a:t>imediato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567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Branch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Not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Equal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idem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bne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offset</a:t>
                      </a:r>
                    </a:p>
                    <a:p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!=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dirty="0" smtClean="0"/>
                        <a:t>)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PC = offset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420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Set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Less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stl</a:t>
                      </a:r>
                      <a:r>
                        <a:rPr lang="pt-BR" sz="1000" dirty="0" smtClean="0"/>
                        <a:t>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&lt; 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dirty="0" smtClean="0"/>
                        <a:t>)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rd=1 </a:t>
                      </a:r>
                      <a:r>
                        <a:rPr lang="pt-BR" sz="1000" dirty="0" err="1" smtClean="0"/>
                        <a:t>else</a:t>
                      </a:r>
                      <a:r>
                        <a:rPr lang="pt-BR" sz="1000" dirty="0" smtClean="0"/>
                        <a:t> rd=0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85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Sub</a:t>
                      </a:r>
                    </a:p>
                    <a:p>
                      <a:r>
                        <a:rPr lang="pt-BR" sz="1000" dirty="0" smtClean="0"/>
                        <a:t>(s/sinal)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sub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rd =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–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move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  <a:p>
                      <a:r>
                        <a:rPr lang="pt-BR" sz="1000" dirty="0" err="1" smtClean="0"/>
                        <a:t>rt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err="1" smtClean="0"/>
                        <a:t>rs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nand rd, rs, rt</a:t>
                      </a:r>
                    </a:p>
                    <a:p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smtClean="0"/>
                        <a:t>rs nand rt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98037690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not rd, rs</a:t>
                      </a:r>
                    </a:p>
                    <a:p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 not </a:t>
                      </a:r>
                      <a:r>
                        <a:rPr lang="pt-BR" sz="1000" dirty="0" smtClean="0"/>
                        <a:t>rs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5376096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nor rd,</a:t>
                      </a:r>
                      <a:r>
                        <a:rPr lang="pt-BR" sz="1000" baseline="0" dirty="0" smtClean="0"/>
                        <a:t> rs, rt</a:t>
                      </a:r>
                      <a:endParaRPr lang="pt-BR" sz="1000" dirty="0" smtClean="0"/>
                    </a:p>
                    <a:p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smtClean="0"/>
                        <a:t>rs nor rt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3287115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or rd, rs, rt</a:t>
                      </a:r>
                    </a:p>
                    <a:p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smtClean="0"/>
                        <a:t>rs or rt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658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Definições - Instruções</a:t>
            </a:r>
            <a:endParaRPr lang="pt-BR" sz="32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50079"/>
              </p:ext>
            </p:extLst>
          </p:nvPr>
        </p:nvGraphicFramePr>
        <p:xfrm>
          <a:off x="467544" y="699542"/>
          <a:ext cx="8064896" cy="4274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7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28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401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982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6131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Operação</a:t>
                      </a:r>
                      <a:endParaRPr lang="pt-BR" sz="1050" b="1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Campos</a:t>
                      </a:r>
                      <a:endParaRPr lang="pt-BR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smtClean="0"/>
                        <a:t>Exemplo</a:t>
                      </a:r>
                      <a:endParaRPr lang="pt-BR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Mult</a:t>
                      </a:r>
                      <a:endParaRPr lang="pt-BR" sz="1000" dirty="0" smtClean="0"/>
                    </a:p>
                    <a:p>
                      <a:r>
                        <a:rPr lang="pt-BR" sz="1000" dirty="0" smtClean="0"/>
                        <a:t>(s/ sinal)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[25-21]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[20-16]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[15-11]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5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[10-6]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  <a:p>
                      <a:pPr algn="ctr"/>
                      <a:r>
                        <a:rPr lang="pt-BR" sz="1000" dirty="0" smtClean="0"/>
                        <a:t>6 bits</a:t>
                      </a:r>
                    </a:p>
                    <a:p>
                      <a:pPr algn="ctr"/>
                      <a:r>
                        <a:rPr lang="pt-BR" sz="1000" dirty="0" smtClean="0"/>
                        <a:t>[5-0]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mult</a:t>
                      </a:r>
                      <a:r>
                        <a:rPr lang="pt-BR" sz="1000" dirty="0" smtClean="0"/>
                        <a:t> rd,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*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314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Div</a:t>
                      </a:r>
                      <a:endParaRPr lang="pt-B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mtClean="0"/>
                        <a:t>(s/ sinal)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div</a:t>
                      </a:r>
                      <a:r>
                        <a:rPr lang="pt-BR" sz="1000" dirty="0" smtClean="0"/>
                        <a:t> rd, rs, rt</a:t>
                      </a:r>
                    </a:p>
                    <a:p>
                      <a:r>
                        <a:rPr lang="pt-BR" sz="1000" dirty="0" smtClean="0"/>
                        <a:t>rd</a:t>
                      </a:r>
                      <a:r>
                        <a:rPr lang="pt-BR" sz="1000" baseline="0" dirty="0" smtClean="0"/>
                        <a:t> =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 / </a:t>
                      </a:r>
                      <a:r>
                        <a:rPr lang="pt-BR" sz="1000" dirty="0" err="1" smtClean="0"/>
                        <a:t>rt</a:t>
                      </a:r>
                      <a:endParaRPr lang="pt-B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56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Resto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Rem rd,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, </a:t>
                      </a:r>
                      <a:r>
                        <a:rPr lang="pt-BR" sz="1000" baseline="0" dirty="0" err="1" smtClean="0"/>
                        <a:t>rt</a:t>
                      </a:r>
                      <a:endParaRPr lang="pt-BR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Rd =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mod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420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Desloca p/ esquerda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shamt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funct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sll</a:t>
                      </a:r>
                      <a:r>
                        <a:rPr lang="pt-BR" sz="1000" dirty="0" smtClean="0"/>
                        <a:t> rd,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, imediato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Rd =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 &lt;&lt; imediato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85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Desloca p/ direita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srl</a:t>
                      </a:r>
                      <a:r>
                        <a:rPr lang="pt-BR" sz="1000" dirty="0" smtClean="0"/>
                        <a:t> rd,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, imediato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Rd =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 &gt;&gt; imediato</a:t>
                      </a:r>
                      <a:endParaRPr lang="pt-B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Branch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Greater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Than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bgt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offset</a:t>
                      </a:r>
                    </a:p>
                    <a:p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&gt;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dirty="0" smtClean="0"/>
                        <a:t>)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PC = offset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Branch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Less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Then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Imediato</a:t>
                      </a:r>
                      <a:r>
                        <a:rPr lang="pt-BR" sz="1000" baseline="0" dirty="0" smtClean="0"/>
                        <a:t> de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strike="noStrike" dirty="0" smtClean="0"/>
                        <a:t>16 bits, [15-0]</a:t>
                      </a:r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blt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dirty="0" smtClean="0"/>
                        <a:t>,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dirty="0" smtClean="0"/>
                        <a:t>, offset</a:t>
                      </a:r>
                    </a:p>
                    <a:p>
                      <a:r>
                        <a:rPr lang="pt-BR" sz="1000" dirty="0" err="1" smtClean="0"/>
                        <a:t>If</a:t>
                      </a:r>
                      <a:r>
                        <a:rPr lang="pt-BR" sz="1000" dirty="0" smtClean="0"/>
                        <a:t> (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dirty="0" smtClean="0"/>
                        <a:t>&lt;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dirty="0" smtClean="0"/>
                        <a:t>) </a:t>
                      </a:r>
                      <a:r>
                        <a:rPr lang="pt-BR" sz="1000" dirty="0" err="1" smtClean="0"/>
                        <a:t>then</a:t>
                      </a:r>
                      <a:r>
                        <a:rPr lang="pt-BR" sz="1000" dirty="0" smtClean="0"/>
                        <a:t> PC = offset</a:t>
                      </a:r>
                      <a:endParaRPr lang="pt-B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98037690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Spati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r>
                        <a:rPr lang="pt-BR" sz="1000" dirty="0" smtClean="0"/>
                        <a:t>=</a:t>
                      </a: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Imediato (11 bits)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spat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rt</a:t>
                      </a:r>
                      <a:r>
                        <a:rPr lang="pt-BR" sz="1000" baseline="0" dirty="0" smtClean="0"/>
                        <a:t> imediato(4 </a:t>
                      </a:r>
                      <a:r>
                        <a:rPr lang="pt-BR" sz="1000" baseline="0" dirty="0" err="1" smtClean="0"/>
                        <a:t>to</a:t>
                      </a:r>
                      <a:r>
                        <a:rPr lang="pt-BR" sz="1000" baseline="0" dirty="0" smtClean="0"/>
                        <a:t> 0) imediato(5)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=</a:t>
                      </a:r>
                      <a:r>
                        <a:rPr lang="pt-BR" sz="1000" baseline="0" dirty="0" err="1" smtClean="0"/>
                        <a:t>rt</a:t>
                      </a:r>
                      <a:endParaRPr lang="pt-BR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[imediato(4 </a:t>
                      </a:r>
                      <a:r>
                        <a:rPr lang="pt-BR" sz="1000" baseline="0" dirty="0" err="1" smtClean="0"/>
                        <a:t>to</a:t>
                      </a:r>
                      <a:r>
                        <a:rPr lang="pt-BR" sz="1000" baseline="0" dirty="0" smtClean="0"/>
                        <a:t> 0)] = imediato(5)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5376096"/>
                  </a:ext>
                </a:extLst>
              </a:tr>
              <a:tr h="256783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Spat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011100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rt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 smtClean="0"/>
                        <a:t>td</a:t>
                      </a:r>
                      <a:r>
                        <a:rPr lang="pt-BR" sz="1000" dirty="0" smtClean="0"/>
                        <a:t>=</a:t>
                      </a:r>
                      <a:r>
                        <a:rPr lang="pt-BR" sz="1000" dirty="0" err="1" smtClean="0"/>
                        <a:t>rs</a:t>
                      </a:r>
                      <a:endParaRPr lang="pt-BR" sz="1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Imediato (11 bits)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spat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rs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baseline="0" dirty="0" smtClean="0"/>
                        <a:t> imediato(5)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err="1" smtClean="0"/>
                        <a:t>rs</a:t>
                      </a:r>
                      <a:r>
                        <a:rPr lang="pt-BR" sz="1000" baseline="0" dirty="0" smtClean="0"/>
                        <a:t>[</a:t>
                      </a:r>
                      <a:r>
                        <a:rPr lang="pt-BR" sz="1000" baseline="0" dirty="0" err="1" smtClean="0"/>
                        <a:t>rt</a:t>
                      </a:r>
                      <a:r>
                        <a:rPr lang="pt-BR" sz="1000" baseline="0" dirty="0" smtClean="0"/>
                        <a:t>] = imediato(5)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328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Definições – Memória e Banco de Registradores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2051720" y="1419622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Memória: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 com tamanho de 512 posições com células de tamanho de 8 bits.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51720" y="2368500"/>
            <a:ext cx="558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Banco de Registradores:</a:t>
            </a:r>
          </a:p>
          <a:p>
            <a:r>
              <a:rPr lang="pt-BR" dirty="0" smtClean="0"/>
              <a:t>8 registradores com tamanho de 32 bits cada. São eles r0, r1, r2, r3, r4, r5, r6 e r7.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1720" y="32923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Tamanho da palavra (</a:t>
            </a:r>
            <a:r>
              <a:rPr lang="pt-BR" b="1" dirty="0" err="1" smtClean="0"/>
              <a:t>word</a:t>
            </a:r>
            <a:r>
              <a:rPr lang="pt-BR" b="1" dirty="0" smtClean="0"/>
              <a:t>):</a:t>
            </a:r>
          </a:p>
          <a:p>
            <a:r>
              <a:rPr lang="pt-BR" dirty="0" smtClean="0"/>
              <a:t>32 bits.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Versões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2051720" y="1419622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Versão 7 (parte 1 do projeto):</a:t>
            </a:r>
          </a:p>
          <a:p>
            <a:r>
              <a:rPr lang="pt-BR" dirty="0" smtClean="0"/>
              <a:t>Primeiro modelo de desenvolvimento do MIPS.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51720" y="2217482"/>
            <a:ext cx="5586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Versão </a:t>
            </a:r>
            <a:r>
              <a:rPr lang="pt-BR" b="1" dirty="0" smtClean="0"/>
              <a:t>8 </a:t>
            </a:r>
            <a:r>
              <a:rPr lang="pt-BR" b="1" dirty="0"/>
              <a:t>(parte </a:t>
            </a:r>
            <a:r>
              <a:rPr lang="pt-BR" b="1" dirty="0" smtClean="0"/>
              <a:t>2 do projeto):</a:t>
            </a:r>
            <a:endParaRPr lang="pt-BR" b="1" dirty="0"/>
          </a:p>
          <a:p>
            <a:r>
              <a:rPr lang="pt-BR" dirty="0" smtClean="0"/>
              <a:t>Segundo </a:t>
            </a:r>
            <a:r>
              <a:rPr lang="pt-BR" dirty="0"/>
              <a:t>modelo de desenvolvimento do MIPS</a:t>
            </a:r>
            <a:r>
              <a:rPr lang="pt-BR" dirty="0" smtClean="0"/>
              <a:t>. Incluindo duas novas operações. Foi acrescentado novo hardware e alterado tamanho de alguns sinais como UlaOp e UlaControl.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Conector de seta reta 271"/>
          <p:cNvCxnSpPr/>
          <p:nvPr/>
        </p:nvCxnSpPr>
        <p:spPr>
          <a:xfrm>
            <a:off x="7452320" y="321336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tângulo de cantos arredondados 205"/>
          <p:cNvSpPr/>
          <p:nvPr/>
        </p:nvSpPr>
        <p:spPr>
          <a:xfrm>
            <a:off x="5209510" y="445660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1" name="Retângulo de cantos arredondados 205"/>
          <p:cNvSpPr/>
          <p:nvPr/>
        </p:nvSpPr>
        <p:spPr>
          <a:xfrm>
            <a:off x="2771800" y="2211710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 smtClean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80" name="Retângulo de cantos arredondados 205"/>
          <p:cNvSpPr/>
          <p:nvPr/>
        </p:nvSpPr>
        <p:spPr>
          <a:xfrm>
            <a:off x="1663044" y="3764943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9" name="Retângulo de cantos arredondados 205"/>
          <p:cNvSpPr/>
          <p:nvPr/>
        </p:nvSpPr>
        <p:spPr>
          <a:xfrm>
            <a:off x="2330002" y="1582637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303" name="Conector angulado 302"/>
          <p:cNvCxnSpPr/>
          <p:nvPr/>
        </p:nvCxnSpPr>
        <p:spPr>
          <a:xfrm rot="10800000">
            <a:off x="4355976" y="179301"/>
            <a:ext cx="3168352" cy="2608475"/>
          </a:xfrm>
          <a:prstGeom prst="bentConnector3">
            <a:avLst>
              <a:gd name="adj1" fmla="val -551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do 239"/>
          <p:cNvCxnSpPr>
            <a:endCxn id="220" idx="2"/>
          </p:cNvCxnSpPr>
          <p:nvPr/>
        </p:nvCxnSpPr>
        <p:spPr>
          <a:xfrm>
            <a:off x="3059832" y="3701815"/>
            <a:ext cx="4309205" cy="890267"/>
          </a:xfrm>
          <a:prstGeom prst="bentConnector4">
            <a:avLst>
              <a:gd name="adj1" fmla="val 2969"/>
              <a:gd name="adj2" fmla="val 13905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de cantos arredondados 5"/>
          <p:cNvSpPr/>
          <p:nvPr/>
        </p:nvSpPr>
        <p:spPr>
          <a:xfrm>
            <a:off x="855192" y="2340137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endParaRPr lang="pt-BR" sz="1050" dirty="0" smtClean="0"/>
          </a:p>
          <a:p>
            <a:pPr algn="ctr"/>
            <a:r>
              <a:rPr lang="pt-BR" sz="1050" dirty="0"/>
              <a:t>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1706" y="2268129"/>
            <a:ext cx="531676" cy="504056"/>
            <a:chOff x="201706" y="1851670"/>
            <a:chExt cx="531676" cy="504056"/>
          </a:xfrm>
        </p:grpSpPr>
        <p:sp>
          <p:nvSpPr>
            <p:cNvPr id="4" name="Retângulo 3"/>
            <p:cNvSpPr/>
            <p:nvPr/>
          </p:nvSpPr>
          <p:spPr>
            <a:xfrm>
              <a:off x="323528" y="1851670"/>
              <a:ext cx="288032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1706" y="1923678"/>
              <a:ext cx="53167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u="sng" dirty="0" smtClean="0">
                  <a:solidFill>
                    <a:schemeClr val="bg1"/>
                  </a:solidFill>
                </a:rPr>
                <a:t>PC</a:t>
              </a:r>
              <a:endParaRPr lang="pt-BR" sz="11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259632" y="2412145"/>
            <a:ext cx="864096" cy="1368153"/>
            <a:chOff x="1259632" y="1851670"/>
            <a:chExt cx="864096" cy="1368153"/>
          </a:xfrm>
        </p:grpSpPr>
        <p:sp>
          <p:nvSpPr>
            <p:cNvPr id="5" name="Retângulo 4"/>
            <p:cNvSpPr/>
            <p:nvPr/>
          </p:nvSpPr>
          <p:spPr>
            <a:xfrm>
              <a:off x="1331640" y="1851670"/>
              <a:ext cx="720080" cy="13681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59632" y="1851670"/>
              <a:ext cx="8004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Endereço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323256" y="2106901"/>
              <a:ext cx="8004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err="1" smtClean="0">
                  <a:solidFill>
                    <a:schemeClr val="bg1"/>
                  </a:solidFill>
                </a:rPr>
                <a:t>Instr</a:t>
              </a:r>
              <a:r>
                <a:rPr lang="pt-BR" sz="1100" dirty="0" smtClean="0">
                  <a:solidFill>
                    <a:schemeClr val="bg1"/>
                  </a:solidFill>
                </a:rPr>
                <a:t> ou</a:t>
              </a:r>
            </a:p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259632" y="2931791"/>
              <a:ext cx="80047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23256" y="2372854"/>
              <a:ext cx="800472" cy="592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b="1" i="1" u="sng" dirty="0" smtClean="0">
                  <a:solidFill>
                    <a:schemeClr val="bg1"/>
                  </a:solidFill>
                </a:rPr>
                <a:t>Memória</a:t>
              </a:r>
            </a:p>
            <a:p>
              <a:pPr algn="ctr"/>
              <a:r>
                <a:rPr lang="pt-BR" sz="700" dirty="0" smtClean="0">
                  <a:solidFill>
                    <a:schemeClr val="bg1"/>
                  </a:solidFill>
                </a:rPr>
                <a:t>512 posições</a:t>
              </a:r>
              <a:endParaRPr lang="pt-BR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299556" y="4221460"/>
            <a:ext cx="872480" cy="294506"/>
            <a:chOff x="2443572" y="3175494"/>
            <a:chExt cx="872480" cy="294506"/>
          </a:xfrm>
        </p:grpSpPr>
        <p:sp>
          <p:nvSpPr>
            <p:cNvPr id="8" name="Retângulo 7"/>
            <p:cNvSpPr/>
            <p:nvPr/>
          </p:nvSpPr>
          <p:spPr>
            <a:xfrm>
              <a:off x="2483768" y="3209647"/>
              <a:ext cx="792088" cy="22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443572" y="3175494"/>
              <a:ext cx="872480" cy="294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RDM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2339752" y="2412144"/>
            <a:ext cx="792088" cy="17031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339752" y="2412145"/>
            <a:ext cx="792088" cy="155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i="1" u="sng" dirty="0" smtClean="0">
                <a:solidFill>
                  <a:schemeClr val="bg1"/>
                </a:solidFill>
              </a:rPr>
              <a:t>Reg. </a:t>
            </a:r>
            <a:r>
              <a:rPr lang="pt-BR" sz="1100" b="1" i="1" u="sng" dirty="0" err="1" smtClean="0">
                <a:solidFill>
                  <a:schemeClr val="bg1"/>
                </a:solidFill>
              </a:rPr>
              <a:t>Instr</a:t>
            </a:r>
            <a:r>
              <a:rPr lang="pt-BR" sz="1100" b="1" i="1" u="sng" dirty="0" smtClean="0">
                <a:solidFill>
                  <a:schemeClr val="bg1"/>
                </a:solidFill>
              </a:rPr>
              <a:t>.</a:t>
            </a:r>
            <a:endParaRPr lang="pt-BR" sz="1100" b="1" i="1" u="sng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99556" y="2567406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>
                <a:solidFill>
                  <a:schemeClr val="bg1"/>
                </a:solidFill>
              </a:rPr>
              <a:t>o</a:t>
            </a:r>
            <a:r>
              <a:rPr lang="pt-BR" sz="1100" dirty="0" smtClean="0">
                <a:solidFill>
                  <a:schemeClr val="bg1"/>
                </a:solidFill>
              </a:rPr>
              <a:t>p [31-26]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299556" y="2759123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>
                <a:solidFill>
                  <a:schemeClr val="bg1"/>
                </a:solidFill>
              </a:rPr>
              <a:t>r</a:t>
            </a:r>
            <a:r>
              <a:rPr lang="pt-BR" sz="1100" dirty="0" err="1" smtClean="0">
                <a:solidFill>
                  <a:schemeClr val="bg1"/>
                </a:solidFill>
              </a:rPr>
              <a:t>s</a:t>
            </a:r>
            <a:r>
              <a:rPr lang="pt-BR" sz="1100" dirty="0" smtClean="0">
                <a:solidFill>
                  <a:schemeClr val="bg1"/>
                </a:solidFill>
              </a:rPr>
              <a:t> [25-21]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299556" y="2950840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>
                <a:solidFill>
                  <a:schemeClr val="bg1"/>
                </a:solidFill>
              </a:rPr>
              <a:t>r</a:t>
            </a:r>
            <a:r>
              <a:rPr lang="pt-BR" sz="1100" dirty="0" err="1" smtClean="0">
                <a:solidFill>
                  <a:schemeClr val="bg1"/>
                </a:solidFill>
              </a:rPr>
              <a:t>t</a:t>
            </a:r>
            <a:r>
              <a:rPr lang="pt-BR" sz="1100" dirty="0" smtClean="0">
                <a:solidFill>
                  <a:schemeClr val="bg1"/>
                </a:solidFill>
              </a:rPr>
              <a:t> [20-16]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299556" y="3142557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bg1"/>
                </a:solidFill>
              </a:rPr>
              <a:t>rd [15-11]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01588" y="3525989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 smtClean="0">
                <a:solidFill>
                  <a:schemeClr val="bg1"/>
                </a:solidFill>
              </a:rPr>
              <a:t>funct</a:t>
            </a:r>
            <a:r>
              <a:rPr lang="pt-BR" sz="1100" dirty="0" smtClean="0">
                <a:solidFill>
                  <a:schemeClr val="bg1"/>
                </a:solidFill>
              </a:rPr>
              <a:t> [5-0]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05932" y="3142557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endParaRPr lang="pt-BR" sz="1050" dirty="0" smtClean="0"/>
          </a:p>
          <a:p>
            <a:pPr algn="ctr"/>
            <a:r>
              <a:rPr lang="pt-BR" sz="1050" dirty="0"/>
              <a:t>1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563888" y="3661967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endParaRPr lang="pt-BR" sz="1050" dirty="0" smtClean="0"/>
          </a:p>
          <a:p>
            <a:pPr algn="ctr"/>
            <a:r>
              <a:rPr lang="pt-BR" sz="1050" dirty="0"/>
              <a:t>1</a:t>
            </a:r>
          </a:p>
        </p:txBody>
      </p:sp>
      <p:cxnSp>
        <p:nvCxnSpPr>
          <p:cNvPr id="35" name="Conector de seta reta 34"/>
          <p:cNvCxnSpPr>
            <a:stCxn id="4" idx="3"/>
          </p:cNvCxnSpPr>
          <p:nvPr/>
        </p:nvCxnSpPr>
        <p:spPr>
          <a:xfrm>
            <a:off x="611560" y="2484153"/>
            <a:ext cx="243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1079624" y="2636553"/>
            <a:ext cx="243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047652" y="2906376"/>
            <a:ext cx="2921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8" idx="1"/>
          </p:cNvCxnSpPr>
          <p:nvPr/>
        </p:nvCxnSpPr>
        <p:spPr>
          <a:xfrm rot="16200000" flipH="1">
            <a:off x="1538736" y="3567696"/>
            <a:ext cx="1462335" cy="139698"/>
          </a:xfrm>
          <a:prstGeom prst="bentConnector2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4283968" y="2461025"/>
            <a:ext cx="1296144" cy="2063747"/>
            <a:chOff x="4499992" y="2260590"/>
            <a:chExt cx="1296144" cy="2063747"/>
          </a:xfrm>
        </p:grpSpPr>
        <p:sp>
          <p:nvSpPr>
            <p:cNvPr id="29" name="Retângulo 28"/>
            <p:cNvSpPr/>
            <p:nvPr/>
          </p:nvSpPr>
          <p:spPr>
            <a:xfrm>
              <a:off x="4572000" y="2260590"/>
              <a:ext cx="1152128" cy="20637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499992" y="2260592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Lê registrador #1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499992" y="3619847"/>
              <a:ext cx="1192324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563616" y="3822642"/>
              <a:ext cx="1160512" cy="50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Banco de Registradores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72000" y="2423410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Envia dado #1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99992" y="2643758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Lê registrador #2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72000" y="2806576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Envia dado #2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499992" y="3075806"/>
              <a:ext cx="1172226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registrador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angulado 55"/>
          <p:cNvCxnSpPr/>
          <p:nvPr/>
        </p:nvCxnSpPr>
        <p:spPr>
          <a:xfrm>
            <a:off x="3131840" y="3289812"/>
            <a:ext cx="774093" cy="332098"/>
          </a:xfrm>
          <a:prstGeom prst="bentConnector3">
            <a:avLst>
              <a:gd name="adj1" fmla="val 7543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132150" y="3437063"/>
            <a:ext cx="2199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3963867" y="4596583"/>
            <a:ext cx="1025137" cy="21602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Estende sinal</a:t>
            </a:r>
            <a:endParaRPr lang="pt-BR" sz="1050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444208" y="3010863"/>
            <a:ext cx="190074" cy="68499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r>
              <a:rPr lang="pt-BR" sz="1050" dirty="0" smtClean="0"/>
              <a:t> </a:t>
            </a:r>
          </a:p>
          <a:p>
            <a:pPr algn="ctr"/>
            <a:r>
              <a:rPr lang="pt-BR" sz="1050" dirty="0" smtClean="0"/>
              <a:t>1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5796136" y="2574144"/>
            <a:ext cx="360040" cy="305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803924" y="2970490"/>
            <a:ext cx="360040" cy="3057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cxnSp>
        <p:nvCxnSpPr>
          <p:cNvPr id="67" name="Conector de seta reta 66"/>
          <p:cNvCxnSpPr/>
          <p:nvPr/>
        </p:nvCxnSpPr>
        <p:spPr>
          <a:xfrm>
            <a:off x="5497424" y="2742636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5508104" y="3127153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6156176" y="3142557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6145496" y="2746424"/>
            <a:ext cx="8313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6678109" y="3415635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upo 1043"/>
          <p:cNvGrpSpPr/>
          <p:nvPr/>
        </p:nvGrpSpPr>
        <p:grpSpPr>
          <a:xfrm>
            <a:off x="6847698" y="2412247"/>
            <a:ext cx="825987" cy="1224136"/>
            <a:chOff x="6847698" y="2211812"/>
            <a:chExt cx="825987" cy="1224136"/>
          </a:xfrm>
        </p:grpSpPr>
        <p:sp>
          <p:nvSpPr>
            <p:cNvPr id="74" name="Trapezoide 73"/>
            <p:cNvSpPr/>
            <p:nvPr/>
          </p:nvSpPr>
          <p:spPr>
            <a:xfrm rot="5400000">
              <a:off x="6688789" y="2499844"/>
              <a:ext cx="1224136" cy="648072"/>
            </a:xfrm>
            <a:custGeom>
              <a:avLst/>
              <a:gdLst>
                <a:gd name="connsiteX0" fmla="*/ 0 w 1224136"/>
                <a:gd name="connsiteY0" fmla="*/ 925366 h 925366"/>
                <a:gd name="connsiteX1" fmla="*/ 317067 w 1224136"/>
                <a:gd name="connsiteY1" fmla="*/ 0 h 925366"/>
                <a:gd name="connsiteX2" fmla="*/ 907069 w 1224136"/>
                <a:gd name="connsiteY2" fmla="*/ 0 h 925366"/>
                <a:gd name="connsiteX3" fmla="*/ 1224136 w 1224136"/>
                <a:gd name="connsiteY3" fmla="*/ 925366 h 925366"/>
                <a:gd name="connsiteX4" fmla="*/ 0 w 1224136"/>
                <a:gd name="connsiteY4" fmla="*/ 925366 h 925366"/>
                <a:gd name="connsiteX0" fmla="*/ 0 w 1224136"/>
                <a:gd name="connsiteY0" fmla="*/ 925366 h 925374"/>
                <a:gd name="connsiteX1" fmla="*/ 317067 w 1224136"/>
                <a:gd name="connsiteY1" fmla="*/ 0 h 925374"/>
                <a:gd name="connsiteX2" fmla="*/ 907069 w 1224136"/>
                <a:gd name="connsiteY2" fmla="*/ 0 h 925374"/>
                <a:gd name="connsiteX3" fmla="*/ 1224136 w 1224136"/>
                <a:gd name="connsiteY3" fmla="*/ 925366 h 925374"/>
                <a:gd name="connsiteX4" fmla="*/ 468352 w 1224136"/>
                <a:gd name="connsiteY4" fmla="*/ 884562 h 925374"/>
                <a:gd name="connsiteX5" fmla="*/ 0 w 1224136"/>
                <a:gd name="connsiteY5" fmla="*/ 925366 h 925374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468352 w 1224136"/>
                <a:gd name="connsiteY5" fmla="*/ 884562 h 980383"/>
                <a:gd name="connsiteX6" fmla="*/ 0 w 1224136"/>
                <a:gd name="connsiteY6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99672"/>
                <a:gd name="connsiteX1" fmla="*/ 317067 w 1224136"/>
                <a:gd name="connsiteY1" fmla="*/ 0 h 999672"/>
                <a:gd name="connsiteX2" fmla="*/ 907069 w 1224136"/>
                <a:gd name="connsiteY2" fmla="*/ 0 h 999672"/>
                <a:gd name="connsiteX3" fmla="*/ 1224136 w 1224136"/>
                <a:gd name="connsiteY3" fmla="*/ 925366 h 999672"/>
                <a:gd name="connsiteX4" fmla="*/ 782680 w 1224136"/>
                <a:gd name="connsiteY4" fmla="*/ 946475 h 999672"/>
                <a:gd name="connsiteX5" fmla="*/ 625519 w 1224136"/>
                <a:gd name="connsiteY5" fmla="*/ 703587 h 999672"/>
                <a:gd name="connsiteX6" fmla="*/ 468352 w 1224136"/>
                <a:gd name="connsiteY6" fmla="*/ 884562 h 999672"/>
                <a:gd name="connsiteX7" fmla="*/ 0 w 1224136"/>
                <a:gd name="connsiteY7" fmla="*/ 925366 h 999672"/>
                <a:gd name="connsiteX0" fmla="*/ 0 w 1224136"/>
                <a:gd name="connsiteY0" fmla="*/ 925366 h 995372"/>
                <a:gd name="connsiteX1" fmla="*/ 317067 w 1224136"/>
                <a:gd name="connsiteY1" fmla="*/ 0 h 995372"/>
                <a:gd name="connsiteX2" fmla="*/ 907069 w 1224136"/>
                <a:gd name="connsiteY2" fmla="*/ 0 h 995372"/>
                <a:gd name="connsiteX3" fmla="*/ 1224136 w 1224136"/>
                <a:gd name="connsiteY3" fmla="*/ 925366 h 995372"/>
                <a:gd name="connsiteX4" fmla="*/ 777917 w 1224136"/>
                <a:gd name="connsiteY4" fmla="*/ 932187 h 995372"/>
                <a:gd name="connsiteX5" fmla="*/ 625519 w 1224136"/>
                <a:gd name="connsiteY5" fmla="*/ 703587 h 995372"/>
                <a:gd name="connsiteX6" fmla="*/ 468352 w 1224136"/>
                <a:gd name="connsiteY6" fmla="*/ 884562 h 995372"/>
                <a:gd name="connsiteX7" fmla="*/ 0 w 1224136"/>
                <a:gd name="connsiteY7" fmla="*/ 925366 h 995372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5971 w 1224136"/>
                <a:gd name="connsiteY6" fmla="*/ 92028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32187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0358"/>
                <a:gd name="connsiteX1" fmla="*/ 317067 w 1224136"/>
                <a:gd name="connsiteY1" fmla="*/ 0 h 930358"/>
                <a:gd name="connsiteX2" fmla="*/ 907069 w 1224136"/>
                <a:gd name="connsiteY2" fmla="*/ 0 h 930358"/>
                <a:gd name="connsiteX3" fmla="*/ 1224136 w 1224136"/>
                <a:gd name="connsiteY3" fmla="*/ 925366 h 930358"/>
                <a:gd name="connsiteX4" fmla="*/ 777917 w 1224136"/>
                <a:gd name="connsiteY4" fmla="*/ 925043 h 930358"/>
                <a:gd name="connsiteX5" fmla="*/ 625519 w 1224136"/>
                <a:gd name="connsiteY5" fmla="*/ 703587 h 930358"/>
                <a:gd name="connsiteX6" fmla="*/ 470734 w 1224136"/>
                <a:gd name="connsiteY6" fmla="*/ 917900 h 930358"/>
                <a:gd name="connsiteX7" fmla="*/ 0 w 1224136"/>
                <a:gd name="connsiteY7" fmla="*/ 925366 h 93035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136" h="928848">
                  <a:moveTo>
                    <a:pt x="0" y="925366"/>
                  </a:moveTo>
                  <a:lnTo>
                    <a:pt x="317067" y="0"/>
                  </a:lnTo>
                  <a:lnTo>
                    <a:pt x="907069" y="0"/>
                  </a:lnTo>
                  <a:lnTo>
                    <a:pt x="1224136" y="925366"/>
                  </a:lnTo>
                  <a:cubicBezTo>
                    <a:pt x="934322" y="932299"/>
                    <a:pt x="911025" y="927082"/>
                    <a:pt x="777917" y="925043"/>
                  </a:cubicBezTo>
                  <a:cubicBezTo>
                    <a:pt x="698785" y="826962"/>
                    <a:pt x="704894" y="809949"/>
                    <a:pt x="625519" y="703587"/>
                  </a:cubicBezTo>
                  <a:cubicBezTo>
                    <a:pt x="560431" y="787725"/>
                    <a:pt x="552762" y="824582"/>
                    <a:pt x="470734" y="917900"/>
                  </a:cubicBezTo>
                  <a:lnTo>
                    <a:pt x="0" y="92536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847698" y="2437408"/>
              <a:ext cx="604622" cy="422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ULA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6876256" y="2643758"/>
              <a:ext cx="797429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Zero</a:t>
              </a:r>
            </a:p>
            <a:p>
              <a:pPr algn="r"/>
              <a:endParaRPr lang="pt-BR" sz="500" dirty="0" smtClean="0">
                <a:solidFill>
                  <a:schemeClr val="bg1"/>
                </a:solidFill>
              </a:endParaRPr>
            </a:p>
            <a:p>
              <a:pPr algn="r"/>
              <a:endParaRPr lang="pt-BR" sz="1100" dirty="0">
                <a:solidFill>
                  <a:schemeClr val="bg1"/>
                </a:solidFill>
              </a:endParaRPr>
            </a:p>
            <a:p>
              <a:pPr algn="r"/>
              <a:r>
                <a:rPr lang="pt-BR" sz="1050" dirty="0" err="1" smtClean="0">
                  <a:solidFill>
                    <a:schemeClr val="bg1"/>
                  </a:solidFill>
                </a:rPr>
                <a:t>ula_out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Retângulo de cantos arredondados 82"/>
          <p:cNvSpPr/>
          <p:nvPr/>
        </p:nvSpPr>
        <p:spPr>
          <a:xfrm>
            <a:off x="8604448" y="1662374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r>
              <a:rPr lang="pt-BR" sz="1050" dirty="0" smtClean="0"/>
              <a:t> </a:t>
            </a:r>
          </a:p>
          <a:p>
            <a:pPr algn="ctr"/>
            <a:r>
              <a:rPr lang="pt-BR" sz="1050" dirty="0" smtClean="0"/>
              <a:t>1</a:t>
            </a:r>
          </a:p>
        </p:txBody>
      </p:sp>
      <p:cxnSp>
        <p:nvCxnSpPr>
          <p:cNvPr id="90" name="Conector angulado 89"/>
          <p:cNvCxnSpPr>
            <a:endCxn id="85" idx="2"/>
          </p:cNvCxnSpPr>
          <p:nvPr/>
        </p:nvCxnSpPr>
        <p:spPr>
          <a:xfrm rot="5400000" flipH="1" flipV="1">
            <a:off x="2680048" y="2093373"/>
            <a:ext cx="1104614" cy="189161"/>
          </a:xfrm>
          <a:prstGeom prst="bentConnector3">
            <a:avLst>
              <a:gd name="adj1" fmla="val 41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 116"/>
          <p:cNvSpPr/>
          <p:nvPr/>
        </p:nvSpPr>
        <p:spPr>
          <a:xfrm>
            <a:off x="2195736" y="3701815"/>
            <a:ext cx="1010144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 err="1">
                <a:solidFill>
                  <a:schemeClr val="bg1"/>
                </a:solidFill>
              </a:rPr>
              <a:t>a</a:t>
            </a:r>
            <a:r>
              <a:rPr lang="pt-BR" sz="900" dirty="0" err="1" smtClean="0">
                <a:solidFill>
                  <a:schemeClr val="bg1"/>
                </a:solidFill>
              </a:rPr>
              <a:t>ddress</a:t>
            </a:r>
            <a:r>
              <a:rPr lang="pt-BR" sz="900" dirty="0" smtClean="0">
                <a:solidFill>
                  <a:schemeClr val="bg1"/>
                </a:solidFill>
              </a:rPr>
              <a:t> </a:t>
            </a:r>
            <a:r>
              <a:rPr lang="pt-BR" sz="1100" dirty="0" smtClean="0">
                <a:solidFill>
                  <a:schemeClr val="bg1"/>
                </a:solidFill>
              </a:rPr>
              <a:t>[8-0]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118" name="Conector angulado 117"/>
          <p:cNvCxnSpPr/>
          <p:nvPr/>
        </p:nvCxnSpPr>
        <p:spPr>
          <a:xfrm flipV="1">
            <a:off x="3133872" y="2283991"/>
            <a:ext cx="1078088" cy="1580939"/>
          </a:xfrm>
          <a:prstGeom prst="bentConnector3">
            <a:avLst>
              <a:gd name="adj1" fmla="val 935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/>
          <p:nvPr/>
        </p:nvCxnSpPr>
        <p:spPr>
          <a:xfrm flipV="1">
            <a:off x="705769" y="1861674"/>
            <a:ext cx="841897" cy="615528"/>
          </a:xfrm>
          <a:prstGeom prst="bentConnector3">
            <a:avLst>
              <a:gd name="adj1" fmla="val 785"/>
            </a:avLst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/>
          <p:nvPr/>
        </p:nvCxnSpPr>
        <p:spPr>
          <a:xfrm flipV="1">
            <a:off x="1521460" y="1662374"/>
            <a:ext cx="5580859" cy="199301"/>
          </a:xfrm>
          <a:prstGeom prst="bentConnector3">
            <a:avLst>
              <a:gd name="adj1" fmla="val 689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do 142"/>
          <p:cNvCxnSpPr/>
          <p:nvPr/>
        </p:nvCxnSpPr>
        <p:spPr>
          <a:xfrm flipV="1">
            <a:off x="3133872" y="2574144"/>
            <a:ext cx="1218203" cy="332233"/>
          </a:xfrm>
          <a:prstGeom prst="bentConnector3">
            <a:avLst>
              <a:gd name="adj1" fmla="val 6016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do 146"/>
          <p:cNvCxnSpPr/>
          <p:nvPr/>
        </p:nvCxnSpPr>
        <p:spPr>
          <a:xfrm flipV="1">
            <a:off x="3137773" y="2962523"/>
            <a:ext cx="1209819" cy="147664"/>
          </a:xfrm>
          <a:prstGeom prst="bentConnector3">
            <a:avLst>
              <a:gd name="adj1" fmla="val 5984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/>
          <p:nvPr/>
        </p:nvCxnSpPr>
        <p:spPr>
          <a:xfrm rot="16200000" flipH="1">
            <a:off x="3729143" y="3116653"/>
            <a:ext cx="173420" cy="145756"/>
          </a:xfrm>
          <a:prstGeom prst="bentConnector3">
            <a:avLst>
              <a:gd name="adj1" fmla="val 102179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do 183"/>
          <p:cNvCxnSpPr/>
          <p:nvPr/>
        </p:nvCxnSpPr>
        <p:spPr>
          <a:xfrm flipV="1">
            <a:off x="4211960" y="2160117"/>
            <a:ext cx="4392488" cy="124643"/>
          </a:xfrm>
          <a:prstGeom prst="bentConnector3">
            <a:avLst>
              <a:gd name="adj1" fmla="val 2647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tângulo de cantos arredondados 187"/>
          <p:cNvSpPr/>
          <p:nvPr/>
        </p:nvSpPr>
        <p:spPr>
          <a:xfrm>
            <a:off x="7736730" y="2211710"/>
            <a:ext cx="867718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r>
              <a:rPr lang="pt-BR" sz="800" dirty="0">
                <a:solidFill>
                  <a:schemeClr val="tx1"/>
                </a:solidFill>
              </a:rPr>
              <a:t>9</a:t>
            </a:r>
            <a:endParaRPr lang="pt-BR" sz="800" dirty="0" smtClean="0">
              <a:solidFill>
                <a:schemeClr val="tx1"/>
              </a:solidFill>
            </a:endParaRPr>
          </a:p>
          <a:p>
            <a:r>
              <a:rPr lang="pt-BR" sz="800" dirty="0" smtClean="0">
                <a:solidFill>
                  <a:schemeClr val="tx1"/>
                </a:solidFill>
              </a:rPr>
              <a:t>End. </a:t>
            </a:r>
          </a:p>
          <a:p>
            <a:r>
              <a:rPr lang="pt-BR" sz="800" dirty="0" err="1" smtClean="0">
                <a:solidFill>
                  <a:schemeClr val="tx1"/>
                </a:solidFill>
              </a:rPr>
              <a:t>Jump</a:t>
            </a:r>
            <a:r>
              <a:rPr lang="pt-BR" sz="800" dirty="0" smtClean="0">
                <a:solidFill>
                  <a:schemeClr val="tx1"/>
                </a:solidFill>
              </a:rPr>
              <a:t>/</a:t>
            </a:r>
            <a:r>
              <a:rPr lang="pt-BR" sz="800" dirty="0" err="1" smtClean="0">
                <a:solidFill>
                  <a:schemeClr val="tx1"/>
                </a:solidFill>
              </a:rPr>
              <a:t>Branch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89" name="Conector de seta reta 188"/>
          <p:cNvCxnSpPr/>
          <p:nvPr/>
        </p:nvCxnSpPr>
        <p:spPr>
          <a:xfrm>
            <a:off x="6793568" y="1158318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de cantos arredondados 189"/>
          <p:cNvSpPr/>
          <p:nvPr/>
        </p:nvSpPr>
        <p:spPr>
          <a:xfrm>
            <a:off x="6732240" y="987574"/>
            <a:ext cx="242552" cy="19234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4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192" name="Conector de seta reta 191"/>
          <p:cNvCxnSpPr/>
          <p:nvPr/>
        </p:nvCxnSpPr>
        <p:spPr>
          <a:xfrm>
            <a:off x="3794019" y="3973160"/>
            <a:ext cx="5535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de cantos arredondados 205"/>
          <p:cNvSpPr/>
          <p:nvPr/>
        </p:nvSpPr>
        <p:spPr>
          <a:xfrm>
            <a:off x="3326936" y="4644393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16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08" name="Retângulo de cantos arredondados 207"/>
          <p:cNvSpPr/>
          <p:nvPr/>
        </p:nvSpPr>
        <p:spPr>
          <a:xfrm>
            <a:off x="5585334" y="3470332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0" name="Conector angulado 209"/>
          <p:cNvCxnSpPr>
            <a:stCxn id="63" idx="3"/>
          </p:cNvCxnSpPr>
          <p:nvPr/>
        </p:nvCxnSpPr>
        <p:spPr>
          <a:xfrm flipV="1">
            <a:off x="4989004" y="3525989"/>
            <a:ext cx="1455204" cy="117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6963825" y="4074060"/>
            <a:ext cx="810424" cy="518022"/>
            <a:chOff x="6318526" y="1102058"/>
            <a:chExt cx="810424" cy="518022"/>
          </a:xfrm>
        </p:grpSpPr>
        <p:sp>
          <p:nvSpPr>
            <p:cNvPr id="220" name="Retângulo 219"/>
            <p:cNvSpPr/>
            <p:nvPr/>
          </p:nvSpPr>
          <p:spPr>
            <a:xfrm>
              <a:off x="6318526" y="1102058"/>
              <a:ext cx="810424" cy="5180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/>
            <p:cNvSpPr/>
            <p:nvPr/>
          </p:nvSpPr>
          <p:spPr>
            <a:xfrm>
              <a:off x="6318526" y="1226317"/>
              <a:ext cx="810423" cy="24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Controle ULA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7" name="Conector de seta reta 236"/>
          <p:cNvCxnSpPr>
            <a:stCxn id="220" idx="0"/>
          </p:cNvCxnSpPr>
          <p:nvPr/>
        </p:nvCxnSpPr>
        <p:spPr>
          <a:xfrm flipH="1" flipV="1">
            <a:off x="7369036" y="3467348"/>
            <a:ext cx="1" cy="606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do 247"/>
          <p:cNvCxnSpPr/>
          <p:nvPr/>
        </p:nvCxnSpPr>
        <p:spPr>
          <a:xfrm rot="10800000">
            <a:off x="1323256" y="3628780"/>
            <a:ext cx="4982278" cy="1391242"/>
          </a:xfrm>
          <a:prstGeom prst="bentConnector3">
            <a:avLst>
              <a:gd name="adj1" fmla="val 10365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>
            <a:off x="6294852" y="3142557"/>
            <a:ext cx="10680" cy="187746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/>
          <p:cNvCxnSpPr/>
          <p:nvPr/>
        </p:nvCxnSpPr>
        <p:spPr>
          <a:xfrm>
            <a:off x="8953808" y="3218636"/>
            <a:ext cx="10680" cy="18774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angulado 273"/>
          <p:cNvCxnSpPr/>
          <p:nvPr/>
        </p:nvCxnSpPr>
        <p:spPr>
          <a:xfrm rot="10800000">
            <a:off x="855192" y="2830195"/>
            <a:ext cx="8109296" cy="2265908"/>
          </a:xfrm>
          <a:prstGeom prst="bentConnector3">
            <a:avLst>
              <a:gd name="adj1" fmla="val 10230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do 280"/>
          <p:cNvCxnSpPr/>
          <p:nvPr/>
        </p:nvCxnSpPr>
        <p:spPr>
          <a:xfrm rot="5400000" flipH="1" flipV="1">
            <a:off x="2841517" y="4358654"/>
            <a:ext cx="1315803" cy="159092"/>
          </a:xfrm>
          <a:prstGeom prst="bentConnector3">
            <a:avLst>
              <a:gd name="adj1" fmla="val 100190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angulado 308"/>
          <p:cNvCxnSpPr>
            <a:endCxn id="85" idx="0"/>
          </p:cNvCxnSpPr>
          <p:nvPr/>
        </p:nvCxnSpPr>
        <p:spPr>
          <a:xfrm rot="10800000" flipV="1">
            <a:off x="3326936" y="179300"/>
            <a:ext cx="1029040" cy="1264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de seta reta 316"/>
          <p:cNvCxnSpPr/>
          <p:nvPr/>
        </p:nvCxnSpPr>
        <p:spPr>
          <a:xfrm flipH="1" flipV="1">
            <a:off x="611560" y="520096"/>
            <a:ext cx="1800204" cy="7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do 320"/>
          <p:cNvCxnSpPr>
            <a:endCxn id="4" idx="0"/>
          </p:cNvCxnSpPr>
          <p:nvPr/>
        </p:nvCxnSpPr>
        <p:spPr>
          <a:xfrm rot="5400000">
            <a:off x="-303134" y="1291548"/>
            <a:ext cx="1747259" cy="205902"/>
          </a:xfrm>
          <a:prstGeom prst="bentConnector3">
            <a:avLst>
              <a:gd name="adj1" fmla="val 4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do 323"/>
          <p:cNvCxnSpPr>
            <a:endCxn id="6" idx="0"/>
          </p:cNvCxnSpPr>
          <p:nvPr/>
        </p:nvCxnSpPr>
        <p:spPr>
          <a:xfrm rot="5400000">
            <a:off x="844035" y="772411"/>
            <a:ext cx="1686896" cy="1448557"/>
          </a:xfrm>
          <a:prstGeom prst="bentConnector3">
            <a:avLst>
              <a:gd name="adj1" fmla="val -6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angulado 334"/>
          <p:cNvCxnSpPr/>
          <p:nvPr/>
        </p:nvCxnSpPr>
        <p:spPr>
          <a:xfrm rot="5400000">
            <a:off x="1492974" y="1268952"/>
            <a:ext cx="1462490" cy="823901"/>
          </a:xfrm>
          <a:prstGeom prst="bentConnector3">
            <a:avLst>
              <a:gd name="adj1" fmla="val -366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do 339"/>
          <p:cNvCxnSpPr/>
          <p:nvPr/>
        </p:nvCxnSpPr>
        <p:spPr>
          <a:xfrm rot="16200000" flipH="1">
            <a:off x="1628670" y="1521041"/>
            <a:ext cx="1274081" cy="436117"/>
          </a:xfrm>
          <a:prstGeom prst="bentConnector3">
            <a:avLst>
              <a:gd name="adj1" fmla="val 78409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de seta reta 341"/>
          <p:cNvCxnSpPr/>
          <p:nvPr/>
        </p:nvCxnSpPr>
        <p:spPr>
          <a:xfrm>
            <a:off x="2047652" y="1105006"/>
            <a:ext cx="413917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de seta reta 342"/>
          <p:cNvCxnSpPr/>
          <p:nvPr/>
        </p:nvCxnSpPr>
        <p:spPr>
          <a:xfrm>
            <a:off x="2195736" y="1257966"/>
            <a:ext cx="24363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do 347"/>
          <p:cNvCxnSpPr>
            <a:endCxn id="27" idx="0"/>
          </p:cNvCxnSpPr>
          <p:nvPr/>
        </p:nvCxnSpPr>
        <p:spPr>
          <a:xfrm rot="16200000" flipH="1">
            <a:off x="1732222" y="1722289"/>
            <a:ext cx="2407508" cy="1471848"/>
          </a:xfrm>
          <a:prstGeom prst="bentConnector3">
            <a:avLst>
              <a:gd name="adj1" fmla="val 31537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de seta reta 350"/>
          <p:cNvCxnSpPr/>
          <p:nvPr/>
        </p:nvCxnSpPr>
        <p:spPr>
          <a:xfrm>
            <a:off x="4174778" y="1105672"/>
            <a:ext cx="24363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do 351"/>
          <p:cNvCxnSpPr>
            <a:endCxn id="26" idx="0"/>
          </p:cNvCxnSpPr>
          <p:nvPr/>
        </p:nvCxnSpPr>
        <p:spPr>
          <a:xfrm rot="5400000">
            <a:off x="3197402" y="1921548"/>
            <a:ext cx="2037551" cy="404466"/>
          </a:xfrm>
          <a:prstGeom prst="bentConnector3">
            <a:avLst>
              <a:gd name="adj1" fmla="val 30054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do 358"/>
          <p:cNvCxnSpPr>
            <a:endCxn id="29" idx="0"/>
          </p:cNvCxnSpPr>
          <p:nvPr/>
        </p:nvCxnSpPr>
        <p:spPr>
          <a:xfrm rot="16200000" flipH="1">
            <a:off x="3786939" y="1315923"/>
            <a:ext cx="1490313" cy="799890"/>
          </a:xfrm>
          <a:prstGeom prst="bentConnector3">
            <a:avLst>
              <a:gd name="adj1" fmla="val 148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do 366"/>
          <p:cNvCxnSpPr>
            <a:endCxn id="64" idx="0"/>
          </p:cNvCxnSpPr>
          <p:nvPr/>
        </p:nvCxnSpPr>
        <p:spPr>
          <a:xfrm>
            <a:off x="4132150" y="653241"/>
            <a:ext cx="2407095" cy="235762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de seta reta 387"/>
          <p:cNvCxnSpPr>
            <a:endCxn id="220" idx="3"/>
          </p:cNvCxnSpPr>
          <p:nvPr/>
        </p:nvCxnSpPr>
        <p:spPr>
          <a:xfrm flipH="1">
            <a:off x="7774249" y="4323193"/>
            <a:ext cx="524512" cy="98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de seta reta 390"/>
          <p:cNvCxnSpPr/>
          <p:nvPr/>
        </p:nvCxnSpPr>
        <p:spPr>
          <a:xfrm flipH="1">
            <a:off x="8298761" y="3492266"/>
            <a:ext cx="413700" cy="8309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de seta reta 393"/>
          <p:cNvCxnSpPr/>
          <p:nvPr/>
        </p:nvCxnSpPr>
        <p:spPr>
          <a:xfrm flipH="1">
            <a:off x="8712461" y="2376140"/>
            <a:ext cx="324035" cy="1116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do 396"/>
          <p:cNvCxnSpPr/>
          <p:nvPr/>
        </p:nvCxnSpPr>
        <p:spPr>
          <a:xfrm>
            <a:off x="4174778" y="520096"/>
            <a:ext cx="4861718" cy="1856044"/>
          </a:xfrm>
          <a:prstGeom prst="bentConnector3">
            <a:avLst>
              <a:gd name="adj1" fmla="val 9998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do 402"/>
          <p:cNvCxnSpPr>
            <a:endCxn id="83" idx="0"/>
          </p:cNvCxnSpPr>
          <p:nvPr/>
        </p:nvCxnSpPr>
        <p:spPr>
          <a:xfrm>
            <a:off x="4132150" y="378907"/>
            <a:ext cx="4580310" cy="12834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upo 1052"/>
          <p:cNvGrpSpPr/>
          <p:nvPr/>
        </p:nvGrpSpPr>
        <p:grpSpPr>
          <a:xfrm>
            <a:off x="2339752" y="305778"/>
            <a:ext cx="1940315" cy="1329868"/>
            <a:chOff x="2339752" y="195486"/>
            <a:chExt cx="1940315" cy="1329868"/>
          </a:xfrm>
        </p:grpSpPr>
        <p:sp>
          <p:nvSpPr>
            <p:cNvPr id="85" name="Retângulo 84"/>
            <p:cNvSpPr/>
            <p:nvPr/>
          </p:nvSpPr>
          <p:spPr>
            <a:xfrm>
              <a:off x="2411760" y="195486"/>
              <a:ext cx="1830352" cy="13298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411761" y="1351647"/>
              <a:ext cx="1830352" cy="173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bg1"/>
                  </a:solidFill>
                </a:rPr>
                <a:t>Lê operação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411760" y="1131590"/>
              <a:ext cx="1830352" cy="24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Unidade de Controle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339752" y="339502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>
                  <a:solidFill>
                    <a:schemeClr val="bg1"/>
                  </a:solidFill>
                </a:rPr>
                <a:t>pc_enable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2339752" y="483518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InstrOuDado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2339752" y="7799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EscreveMemória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339752" y="9323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EscreveRegInstr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2339752" y="10847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RegMem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3048129" y="195486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FontePC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048129" y="339502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ULAop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048129" y="483518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ULAFonteB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2987824" y="779934"/>
              <a:ext cx="1292243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EscreveRegistrador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843808" y="932334"/>
              <a:ext cx="1436259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RegistradorDestino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5" name="Conector angulado 404"/>
          <p:cNvCxnSpPr>
            <a:stCxn id="83" idx="3"/>
          </p:cNvCxnSpPr>
          <p:nvPr/>
        </p:nvCxnSpPr>
        <p:spPr>
          <a:xfrm flipH="1" flipV="1">
            <a:off x="5508104" y="123478"/>
            <a:ext cx="3312368" cy="1850089"/>
          </a:xfrm>
          <a:prstGeom prst="bentConnector3">
            <a:avLst>
              <a:gd name="adj1" fmla="val -287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do 409"/>
          <p:cNvCxnSpPr>
            <a:endCxn id="4" idx="1"/>
          </p:cNvCxnSpPr>
          <p:nvPr/>
        </p:nvCxnSpPr>
        <p:spPr>
          <a:xfrm rot="10800000" flipV="1">
            <a:off x="323528" y="123477"/>
            <a:ext cx="5184576" cy="2360676"/>
          </a:xfrm>
          <a:prstGeom prst="bentConnector3">
            <a:avLst>
              <a:gd name="adj1" fmla="val 10440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tângulo de cantos arredondados 417"/>
          <p:cNvSpPr/>
          <p:nvPr/>
        </p:nvSpPr>
        <p:spPr>
          <a:xfrm>
            <a:off x="1909652" y="2859782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19" name="Retângulo 418"/>
          <p:cNvSpPr/>
          <p:nvPr/>
        </p:nvSpPr>
        <p:spPr>
          <a:xfrm>
            <a:off x="2195736" y="3854215"/>
            <a:ext cx="1010144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 smtClean="0">
                <a:solidFill>
                  <a:schemeClr val="bg1"/>
                </a:solidFill>
              </a:rPr>
              <a:t>imediato</a:t>
            </a:r>
            <a:r>
              <a:rPr lang="pt-BR" sz="1100" dirty="0" smtClean="0">
                <a:solidFill>
                  <a:schemeClr val="bg1"/>
                </a:solidFill>
              </a:rPr>
              <a:t>[15-0]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420" name="Conector angulado 419"/>
          <p:cNvCxnSpPr>
            <a:stCxn id="8" idx="3"/>
          </p:cNvCxnSpPr>
          <p:nvPr/>
        </p:nvCxnSpPr>
        <p:spPr>
          <a:xfrm flipV="1">
            <a:off x="3131840" y="4148721"/>
            <a:ext cx="387046" cy="2199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do 422"/>
          <p:cNvCxnSpPr>
            <a:endCxn id="63" idx="1"/>
          </p:cNvCxnSpPr>
          <p:nvPr/>
        </p:nvCxnSpPr>
        <p:spPr>
          <a:xfrm>
            <a:off x="3131840" y="3996322"/>
            <a:ext cx="832027" cy="708273"/>
          </a:xfrm>
          <a:prstGeom prst="bentConnector3">
            <a:avLst>
              <a:gd name="adj1" fmla="val 1279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tângulo de cantos arredondados 428"/>
          <p:cNvSpPr/>
          <p:nvPr/>
        </p:nvSpPr>
        <p:spPr>
          <a:xfrm>
            <a:off x="3109339" y="4299942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30" name="Retângulo de cantos arredondados 429"/>
          <p:cNvSpPr/>
          <p:nvPr/>
        </p:nvSpPr>
        <p:spPr>
          <a:xfrm>
            <a:off x="7150009" y="4659982"/>
            <a:ext cx="523676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  <a:r>
              <a:rPr lang="pt-BR" sz="800" dirty="0" smtClean="0">
                <a:solidFill>
                  <a:schemeClr val="tx1"/>
                </a:solidFill>
              </a:rPr>
              <a:t> 6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433" name="Retângulo de cantos arredondados 432"/>
          <p:cNvSpPr/>
          <p:nvPr/>
        </p:nvSpPr>
        <p:spPr>
          <a:xfrm>
            <a:off x="7736730" y="1168270"/>
            <a:ext cx="894760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tx1"/>
                </a:solidFill>
              </a:rPr>
              <a:t>End. PC+4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2" name="Retângulo de cantos arredondados 205"/>
          <p:cNvSpPr/>
          <p:nvPr/>
        </p:nvSpPr>
        <p:spPr>
          <a:xfrm>
            <a:off x="-83616" y="2435306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3" name="Retângulo de cantos arredondados 205"/>
          <p:cNvSpPr/>
          <p:nvPr/>
        </p:nvSpPr>
        <p:spPr>
          <a:xfrm>
            <a:off x="923608" y="259415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5" name="Retângulo de cantos arredondados 205"/>
          <p:cNvSpPr/>
          <p:nvPr/>
        </p:nvSpPr>
        <p:spPr>
          <a:xfrm>
            <a:off x="472276" y="278891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6" name="Retângulo de cantos arredondados 205"/>
          <p:cNvSpPr/>
          <p:nvPr/>
        </p:nvSpPr>
        <p:spPr>
          <a:xfrm>
            <a:off x="974099" y="1811622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1" name="Retângulo de cantos arredondados 428"/>
          <p:cNvSpPr/>
          <p:nvPr/>
        </p:nvSpPr>
        <p:spPr>
          <a:xfrm>
            <a:off x="5422696" y="3085135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2" name="Retângulo de cantos arredondados 428"/>
          <p:cNvSpPr/>
          <p:nvPr/>
        </p:nvSpPr>
        <p:spPr>
          <a:xfrm>
            <a:off x="5414736" y="2682766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4" name="Retângulo de cantos arredondados 124"/>
          <p:cNvSpPr/>
          <p:nvPr/>
        </p:nvSpPr>
        <p:spPr>
          <a:xfrm>
            <a:off x="7794705" y="3147814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smtClean="0">
                <a:solidFill>
                  <a:schemeClr val="tx1"/>
                </a:solidFill>
              </a:rPr>
              <a:t> 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9" name="Retângulo de cantos arredondados 428"/>
          <p:cNvSpPr/>
          <p:nvPr/>
        </p:nvSpPr>
        <p:spPr>
          <a:xfrm>
            <a:off x="3871525" y="3920241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0" name="Retângulo de cantos arredondados 428"/>
          <p:cNvSpPr/>
          <p:nvPr/>
        </p:nvSpPr>
        <p:spPr>
          <a:xfrm>
            <a:off x="4033767" y="3394887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1" name="Retângulo de cantos arredondados 428"/>
          <p:cNvSpPr/>
          <p:nvPr/>
        </p:nvSpPr>
        <p:spPr>
          <a:xfrm>
            <a:off x="1027857" y="3585995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4" name="Retângulo de cantos arredondados 124"/>
          <p:cNvSpPr/>
          <p:nvPr/>
        </p:nvSpPr>
        <p:spPr>
          <a:xfrm>
            <a:off x="7956376" y="1779662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8" name="Retângulo de cantos arredondados 205"/>
          <p:cNvSpPr/>
          <p:nvPr/>
        </p:nvSpPr>
        <p:spPr>
          <a:xfrm>
            <a:off x="231136" y="2720254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3" name="Retângulo de cantos arredondados 428"/>
          <p:cNvSpPr/>
          <p:nvPr/>
        </p:nvSpPr>
        <p:spPr>
          <a:xfrm>
            <a:off x="3907063" y="2521912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Retângulo de cantos arredondados 428"/>
          <p:cNvSpPr/>
          <p:nvPr/>
        </p:nvSpPr>
        <p:spPr>
          <a:xfrm>
            <a:off x="3950485" y="2909947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6" name="Retângulo de cantos arredondados 428"/>
          <p:cNvSpPr/>
          <p:nvPr/>
        </p:nvSpPr>
        <p:spPr>
          <a:xfrm>
            <a:off x="6599911" y="3354397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7" name="Retângulo de cantos arredondados 428"/>
          <p:cNvSpPr/>
          <p:nvPr/>
        </p:nvSpPr>
        <p:spPr>
          <a:xfrm>
            <a:off x="6156176" y="2676867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91" name="Retângulo de cantos arredondados 429"/>
          <p:cNvSpPr/>
          <p:nvPr/>
        </p:nvSpPr>
        <p:spPr>
          <a:xfrm>
            <a:off x="7144073" y="3583177"/>
            <a:ext cx="523676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  <a:r>
              <a:rPr lang="pt-BR" sz="800" dirty="0" smtClean="0">
                <a:solidFill>
                  <a:schemeClr val="tx1"/>
                </a:solidFill>
              </a:rPr>
              <a:t> 3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grpSp>
        <p:nvGrpSpPr>
          <p:cNvPr id="168" name="Grupo 167"/>
          <p:cNvGrpSpPr/>
          <p:nvPr/>
        </p:nvGrpSpPr>
        <p:grpSpPr>
          <a:xfrm>
            <a:off x="7089827" y="1010030"/>
            <a:ext cx="650525" cy="769632"/>
            <a:chOff x="6963156" y="2211812"/>
            <a:chExt cx="849887" cy="1224136"/>
          </a:xfrm>
        </p:grpSpPr>
        <p:sp>
          <p:nvSpPr>
            <p:cNvPr id="173" name="Trapezoide 73"/>
            <p:cNvSpPr/>
            <p:nvPr/>
          </p:nvSpPr>
          <p:spPr>
            <a:xfrm rot="5400000">
              <a:off x="6688789" y="2499844"/>
              <a:ext cx="1224136" cy="648072"/>
            </a:xfrm>
            <a:custGeom>
              <a:avLst/>
              <a:gdLst>
                <a:gd name="connsiteX0" fmla="*/ 0 w 1224136"/>
                <a:gd name="connsiteY0" fmla="*/ 925366 h 925366"/>
                <a:gd name="connsiteX1" fmla="*/ 317067 w 1224136"/>
                <a:gd name="connsiteY1" fmla="*/ 0 h 925366"/>
                <a:gd name="connsiteX2" fmla="*/ 907069 w 1224136"/>
                <a:gd name="connsiteY2" fmla="*/ 0 h 925366"/>
                <a:gd name="connsiteX3" fmla="*/ 1224136 w 1224136"/>
                <a:gd name="connsiteY3" fmla="*/ 925366 h 925366"/>
                <a:gd name="connsiteX4" fmla="*/ 0 w 1224136"/>
                <a:gd name="connsiteY4" fmla="*/ 925366 h 925366"/>
                <a:gd name="connsiteX0" fmla="*/ 0 w 1224136"/>
                <a:gd name="connsiteY0" fmla="*/ 925366 h 925374"/>
                <a:gd name="connsiteX1" fmla="*/ 317067 w 1224136"/>
                <a:gd name="connsiteY1" fmla="*/ 0 h 925374"/>
                <a:gd name="connsiteX2" fmla="*/ 907069 w 1224136"/>
                <a:gd name="connsiteY2" fmla="*/ 0 h 925374"/>
                <a:gd name="connsiteX3" fmla="*/ 1224136 w 1224136"/>
                <a:gd name="connsiteY3" fmla="*/ 925366 h 925374"/>
                <a:gd name="connsiteX4" fmla="*/ 468352 w 1224136"/>
                <a:gd name="connsiteY4" fmla="*/ 884562 h 925374"/>
                <a:gd name="connsiteX5" fmla="*/ 0 w 1224136"/>
                <a:gd name="connsiteY5" fmla="*/ 925366 h 925374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468352 w 1224136"/>
                <a:gd name="connsiteY5" fmla="*/ 884562 h 980383"/>
                <a:gd name="connsiteX6" fmla="*/ 0 w 1224136"/>
                <a:gd name="connsiteY6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99672"/>
                <a:gd name="connsiteX1" fmla="*/ 317067 w 1224136"/>
                <a:gd name="connsiteY1" fmla="*/ 0 h 999672"/>
                <a:gd name="connsiteX2" fmla="*/ 907069 w 1224136"/>
                <a:gd name="connsiteY2" fmla="*/ 0 h 999672"/>
                <a:gd name="connsiteX3" fmla="*/ 1224136 w 1224136"/>
                <a:gd name="connsiteY3" fmla="*/ 925366 h 999672"/>
                <a:gd name="connsiteX4" fmla="*/ 782680 w 1224136"/>
                <a:gd name="connsiteY4" fmla="*/ 946475 h 999672"/>
                <a:gd name="connsiteX5" fmla="*/ 625519 w 1224136"/>
                <a:gd name="connsiteY5" fmla="*/ 703587 h 999672"/>
                <a:gd name="connsiteX6" fmla="*/ 468352 w 1224136"/>
                <a:gd name="connsiteY6" fmla="*/ 884562 h 999672"/>
                <a:gd name="connsiteX7" fmla="*/ 0 w 1224136"/>
                <a:gd name="connsiteY7" fmla="*/ 925366 h 999672"/>
                <a:gd name="connsiteX0" fmla="*/ 0 w 1224136"/>
                <a:gd name="connsiteY0" fmla="*/ 925366 h 995372"/>
                <a:gd name="connsiteX1" fmla="*/ 317067 w 1224136"/>
                <a:gd name="connsiteY1" fmla="*/ 0 h 995372"/>
                <a:gd name="connsiteX2" fmla="*/ 907069 w 1224136"/>
                <a:gd name="connsiteY2" fmla="*/ 0 h 995372"/>
                <a:gd name="connsiteX3" fmla="*/ 1224136 w 1224136"/>
                <a:gd name="connsiteY3" fmla="*/ 925366 h 995372"/>
                <a:gd name="connsiteX4" fmla="*/ 777917 w 1224136"/>
                <a:gd name="connsiteY4" fmla="*/ 932187 h 995372"/>
                <a:gd name="connsiteX5" fmla="*/ 625519 w 1224136"/>
                <a:gd name="connsiteY5" fmla="*/ 703587 h 995372"/>
                <a:gd name="connsiteX6" fmla="*/ 468352 w 1224136"/>
                <a:gd name="connsiteY6" fmla="*/ 884562 h 995372"/>
                <a:gd name="connsiteX7" fmla="*/ 0 w 1224136"/>
                <a:gd name="connsiteY7" fmla="*/ 925366 h 995372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5971 w 1224136"/>
                <a:gd name="connsiteY6" fmla="*/ 92028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32187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0358"/>
                <a:gd name="connsiteX1" fmla="*/ 317067 w 1224136"/>
                <a:gd name="connsiteY1" fmla="*/ 0 h 930358"/>
                <a:gd name="connsiteX2" fmla="*/ 907069 w 1224136"/>
                <a:gd name="connsiteY2" fmla="*/ 0 h 930358"/>
                <a:gd name="connsiteX3" fmla="*/ 1224136 w 1224136"/>
                <a:gd name="connsiteY3" fmla="*/ 925366 h 930358"/>
                <a:gd name="connsiteX4" fmla="*/ 777917 w 1224136"/>
                <a:gd name="connsiteY4" fmla="*/ 925043 h 930358"/>
                <a:gd name="connsiteX5" fmla="*/ 625519 w 1224136"/>
                <a:gd name="connsiteY5" fmla="*/ 703587 h 930358"/>
                <a:gd name="connsiteX6" fmla="*/ 470734 w 1224136"/>
                <a:gd name="connsiteY6" fmla="*/ 917900 h 930358"/>
                <a:gd name="connsiteX7" fmla="*/ 0 w 1224136"/>
                <a:gd name="connsiteY7" fmla="*/ 925366 h 93035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136" h="928848">
                  <a:moveTo>
                    <a:pt x="0" y="925366"/>
                  </a:moveTo>
                  <a:lnTo>
                    <a:pt x="317067" y="0"/>
                  </a:lnTo>
                  <a:lnTo>
                    <a:pt x="907069" y="0"/>
                  </a:lnTo>
                  <a:lnTo>
                    <a:pt x="1224136" y="925366"/>
                  </a:lnTo>
                  <a:cubicBezTo>
                    <a:pt x="934322" y="932299"/>
                    <a:pt x="911025" y="927082"/>
                    <a:pt x="777917" y="925043"/>
                  </a:cubicBezTo>
                  <a:cubicBezTo>
                    <a:pt x="698785" y="826962"/>
                    <a:pt x="704894" y="809949"/>
                    <a:pt x="625519" y="703587"/>
                  </a:cubicBezTo>
                  <a:cubicBezTo>
                    <a:pt x="560431" y="787725"/>
                    <a:pt x="552762" y="824582"/>
                    <a:pt x="470734" y="917900"/>
                  </a:cubicBezTo>
                  <a:lnTo>
                    <a:pt x="0" y="92536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6963156" y="2580238"/>
              <a:ext cx="849887" cy="422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u="sng" dirty="0"/>
                <a:t>PC+4</a:t>
              </a:r>
            </a:p>
          </p:txBody>
        </p:sp>
      </p:grpSp>
      <p:cxnSp>
        <p:nvCxnSpPr>
          <p:cNvPr id="177" name="Conector angulado 176"/>
          <p:cNvCxnSpPr/>
          <p:nvPr/>
        </p:nvCxnSpPr>
        <p:spPr>
          <a:xfrm>
            <a:off x="7624893" y="1394846"/>
            <a:ext cx="968876" cy="416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ângulo de cantos arredondados 192"/>
          <p:cNvSpPr/>
          <p:nvPr/>
        </p:nvSpPr>
        <p:spPr>
          <a:xfrm>
            <a:off x="5700774" y="1491630"/>
            <a:ext cx="894760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tx1"/>
                </a:solidFill>
              </a:rPr>
              <a:t>PC atual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49" name="Retângulo 148"/>
          <p:cNvSpPr/>
          <p:nvPr/>
        </p:nvSpPr>
        <p:spPr>
          <a:xfrm rot="16200000">
            <a:off x="-362922" y="4121772"/>
            <a:ext cx="13729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MIPS Ver.7</a:t>
            </a:r>
          </a:p>
        </p:txBody>
      </p:sp>
    </p:spTree>
    <p:extLst>
      <p:ext uri="{BB962C8B-B14F-4D97-AF65-F5344CB8AC3E}">
        <p14:creationId xmlns:p14="http://schemas.microsoft.com/office/powerpoint/2010/main" val="24079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ector de seta reta 77"/>
          <p:cNvCxnSpPr/>
          <p:nvPr/>
        </p:nvCxnSpPr>
        <p:spPr>
          <a:xfrm flipV="1">
            <a:off x="6561158" y="3415635"/>
            <a:ext cx="4156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/>
          <p:nvPr/>
        </p:nvCxnSpPr>
        <p:spPr>
          <a:xfrm flipV="1">
            <a:off x="3672916" y="4299868"/>
            <a:ext cx="2114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de seta reta 271"/>
          <p:cNvCxnSpPr/>
          <p:nvPr/>
        </p:nvCxnSpPr>
        <p:spPr>
          <a:xfrm>
            <a:off x="7452320" y="321336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tângulo de cantos arredondados 205"/>
          <p:cNvSpPr/>
          <p:nvPr/>
        </p:nvSpPr>
        <p:spPr>
          <a:xfrm>
            <a:off x="5209510" y="445660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1" name="Retângulo de cantos arredondados 205"/>
          <p:cNvSpPr/>
          <p:nvPr/>
        </p:nvSpPr>
        <p:spPr>
          <a:xfrm>
            <a:off x="2771800" y="2211710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 smtClean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80" name="Retângulo de cantos arredondados 205"/>
          <p:cNvSpPr/>
          <p:nvPr/>
        </p:nvSpPr>
        <p:spPr>
          <a:xfrm>
            <a:off x="1663044" y="3764943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9" name="Retângulo de cantos arredondados 205"/>
          <p:cNvSpPr/>
          <p:nvPr/>
        </p:nvSpPr>
        <p:spPr>
          <a:xfrm>
            <a:off x="2330002" y="1582637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303" name="Conector angulado 302"/>
          <p:cNvCxnSpPr/>
          <p:nvPr/>
        </p:nvCxnSpPr>
        <p:spPr>
          <a:xfrm rot="10800000">
            <a:off x="4355976" y="179301"/>
            <a:ext cx="3168352" cy="2608475"/>
          </a:xfrm>
          <a:prstGeom prst="bentConnector3">
            <a:avLst>
              <a:gd name="adj1" fmla="val -551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do 239"/>
          <p:cNvCxnSpPr>
            <a:endCxn id="220" idx="2"/>
          </p:cNvCxnSpPr>
          <p:nvPr/>
        </p:nvCxnSpPr>
        <p:spPr>
          <a:xfrm>
            <a:off x="3059832" y="3701815"/>
            <a:ext cx="4309205" cy="890267"/>
          </a:xfrm>
          <a:prstGeom prst="bentConnector4">
            <a:avLst>
              <a:gd name="adj1" fmla="val 2969"/>
              <a:gd name="adj2" fmla="val 13905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de cantos arredondados 5"/>
          <p:cNvSpPr/>
          <p:nvPr/>
        </p:nvSpPr>
        <p:spPr>
          <a:xfrm>
            <a:off x="855192" y="2340137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endParaRPr lang="pt-BR" sz="1050" dirty="0" smtClean="0"/>
          </a:p>
          <a:p>
            <a:pPr algn="ctr"/>
            <a:r>
              <a:rPr lang="pt-BR" sz="1050" dirty="0"/>
              <a:t>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1706" y="2268129"/>
            <a:ext cx="531676" cy="504056"/>
            <a:chOff x="201706" y="1851670"/>
            <a:chExt cx="531676" cy="504056"/>
          </a:xfrm>
        </p:grpSpPr>
        <p:sp>
          <p:nvSpPr>
            <p:cNvPr id="4" name="Retângulo 3"/>
            <p:cNvSpPr/>
            <p:nvPr/>
          </p:nvSpPr>
          <p:spPr>
            <a:xfrm>
              <a:off x="323528" y="1851670"/>
              <a:ext cx="288032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1706" y="1923678"/>
              <a:ext cx="53167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u="sng" dirty="0" smtClean="0">
                  <a:solidFill>
                    <a:schemeClr val="bg1"/>
                  </a:solidFill>
                </a:rPr>
                <a:t>PC</a:t>
              </a:r>
              <a:endParaRPr lang="pt-BR" sz="11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259632" y="2412145"/>
            <a:ext cx="864096" cy="1368153"/>
            <a:chOff x="1259632" y="1851670"/>
            <a:chExt cx="864096" cy="1368153"/>
          </a:xfrm>
        </p:grpSpPr>
        <p:sp>
          <p:nvSpPr>
            <p:cNvPr id="5" name="Retângulo 4"/>
            <p:cNvSpPr/>
            <p:nvPr/>
          </p:nvSpPr>
          <p:spPr>
            <a:xfrm>
              <a:off x="1331640" y="1851670"/>
              <a:ext cx="720080" cy="13681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59632" y="1851670"/>
              <a:ext cx="8004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Endereço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323256" y="2106901"/>
              <a:ext cx="8004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err="1" smtClean="0">
                  <a:solidFill>
                    <a:schemeClr val="bg1"/>
                  </a:solidFill>
                </a:rPr>
                <a:t>Instr</a:t>
              </a:r>
              <a:r>
                <a:rPr lang="pt-BR" sz="1100" dirty="0" smtClean="0">
                  <a:solidFill>
                    <a:schemeClr val="bg1"/>
                  </a:solidFill>
                </a:rPr>
                <a:t> ou</a:t>
              </a:r>
            </a:p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259632" y="2931791"/>
              <a:ext cx="80047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23256" y="2372854"/>
              <a:ext cx="800472" cy="592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b="1" i="1" u="sng" dirty="0" smtClean="0">
                  <a:solidFill>
                    <a:schemeClr val="bg1"/>
                  </a:solidFill>
                </a:rPr>
                <a:t>Memória</a:t>
              </a:r>
            </a:p>
            <a:p>
              <a:pPr algn="ctr"/>
              <a:r>
                <a:rPr lang="pt-BR" sz="700" dirty="0" smtClean="0">
                  <a:solidFill>
                    <a:schemeClr val="bg1"/>
                  </a:solidFill>
                </a:rPr>
                <a:t>512 posições</a:t>
              </a:r>
              <a:endParaRPr lang="pt-BR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299556" y="4221460"/>
            <a:ext cx="872480" cy="294506"/>
            <a:chOff x="2443572" y="3175494"/>
            <a:chExt cx="872480" cy="294506"/>
          </a:xfrm>
        </p:grpSpPr>
        <p:sp>
          <p:nvSpPr>
            <p:cNvPr id="8" name="Retângulo 7"/>
            <p:cNvSpPr/>
            <p:nvPr/>
          </p:nvSpPr>
          <p:spPr>
            <a:xfrm>
              <a:off x="2483768" y="3209647"/>
              <a:ext cx="792088" cy="22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443572" y="3175494"/>
              <a:ext cx="872480" cy="294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RDM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2339752" y="2412144"/>
            <a:ext cx="792088" cy="17031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339752" y="2412145"/>
            <a:ext cx="792088" cy="155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i="1" u="sng" dirty="0" smtClean="0">
                <a:solidFill>
                  <a:schemeClr val="bg1"/>
                </a:solidFill>
              </a:rPr>
              <a:t>Reg. </a:t>
            </a:r>
            <a:r>
              <a:rPr lang="pt-BR" sz="1100" b="1" i="1" u="sng" dirty="0" err="1" smtClean="0">
                <a:solidFill>
                  <a:schemeClr val="bg1"/>
                </a:solidFill>
              </a:rPr>
              <a:t>Instr</a:t>
            </a:r>
            <a:r>
              <a:rPr lang="pt-BR" sz="1100" b="1" i="1" u="sng" dirty="0" smtClean="0">
                <a:solidFill>
                  <a:schemeClr val="bg1"/>
                </a:solidFill>
              </a:rPr>
              <a:t>.</a:t>
            </a:r>
            <a:endParaRPr lang="pt-BR" sz="1100" b="1" i="1" u="sng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99556" y="2567406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>
                <a:solidFill>
                  <a:schemeClr val="bg1"/>
                </a:solidFill>
              </a:rPr>
              <a:t>o</a:t>
            </a:r>
            <a:r>
              <a:rPr lang="pt-BR" sz="1100" dirty="0" smtClean="0">
                <a:solidFill>
                  <a:schemeClr val="bg1"/>
                </a:solidFill>
              </a:rPr>
              <a:t>p [31-26]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299556" y="2759123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>
                <a:solidFill>
                  <a:schemeClr val="bg1"/>
                </a:solidFill>
              </a:rPr>
              <a:t>r</a:t>
            </a:r>
            <a:r>
              <a:rPr lang="pt-BR" sz="1100" dirty="0" err="1" smtClean="0">
                <a:solidFill>
                  <a:schemeClr val="bg1"/>
                </a:solidFill>
              </a:rPr>
              <a:t>s</a:t>
            </a:r>
            <a:r>
              <a:rPr lang="pt-BR" sz="1100" dirty="0" smtClean="0">
                <a:solidFill>
                  <a:schemeClr val="bg1"/>
                </a:solidFill>
              </a:rPr>
              <a:t> [25-21]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299556" y="2950840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>
                <a:solidFill>
                  <a:schemeClr val="bg1"/>
                </a:solidFill>
              </a:rPr>
              <a:t>r</a:t>
            </a:r>
            <a:r>
              <a:rPr lang="pt-BR" sz="1100" dirty="0" err="1" smtClean="0">
                <a:solidFill>
                  <a:schemeClr val="bg1"/>
                </a:solidFill>
              </a:rPr>
              <a:t>t</a:t>
            </a:r>
            <a:r>
              <a:rPr lang="pt-BR" sz="1100" dirty="0" smtClean="0">
                <a:solidFill>
                  <a:schemeClr val="bg1"/>
                </a:solidFill>
              </a:rPr>
              <a:t> [20-16]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299556" y="3142557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smtClean="0">
                <a:solidFill>
                  <a:schemeClr val="bg1"/>
                </a:solidFill>
              </a:rPr>
              <a:t>rd [15-11]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01588" y="3525989"/>
            <a:ext cx="904292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dirty="0" err="1" smtClean="0">
                <a:solidFill>
                  <a:schemeClr val="bg1"/>
                </a:solidFill>
              </a:rPr>
              <a:t>funct</a:t>
            </a:r>
            <a:r>
              <a:rPr lang="pt-BR" sz="1100" dirty="0" smtClean="0">
                <a:solidFill>
                  <a:schemeClr val="bg1"/>
                </a:solidFill>
              </a:rPr>
              <a:t> [5-0]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05932" y="3142557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endParaRPr lang="pt-BR" sz="1050" dirty="0" smtClean="0"/>
          </a:p>
          <a:p>
            <a:pPr algn="ctr"/>
            <a:r>
              <a:rPr lang="pt-BR" sz="1050" dirty="0"/>
              <a:t>1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923928" y="3821572"/>
            <a:ext cx="212197" cy="62649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r>
              <a:rPr lang="pt-BR" sz="1050" dirty="0" smtClean="0"/>
              <a:t>1</a:t>
            </a:r>
          </a:p>
          <a:p>
            <a:pPr algn="ctr"/>
            <a:r>
              <a:rPr lang="pt-BR" sz="1050" dirty="0" smtClean="0"/>
              <a:t>2</a:t>
            </a:r>
          </a:p>
        </p:txBody>
      </p:sp>
      <p:cxnSp>
        <p:nvCxnSpPr>
          <p:cNvPr id="35" name="Conector de seta reta 34"/>
          <p:cNvCxnSpPr>
            <a:stCxn id="4" idx="3"/>
          </p:cNvCxnSpPr>
          <p:nvPr/>
        </p:nvCxnSpPr>
        <p:spPr>
          <a:xfrm>
            <a:off x="611560" y="2484153"/>
            <a:ext cx="243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1079624" y="2636553"/>
            <a:ext cx="243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047652" y="2906376"/>
            <a:ext cx="2921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8" idx="1"/>
          </p:cNvCxnSpPr>
          <p:nvPr/>
        </p:nvCxnSpPr>
        <p:spPr>
          <a:xfrm rot="16200000" flipH="1">
            <a:off x="1538736" y="3567696"/>
            <a:ext cx="1462335" cy="139698"/>
          </a:xfrm>
          <a:prstGeom prst="bentConnector2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4283968" y="2461025"/>
            <a:ext cx="1296144" cy="2063747"/>
            <a:chOff x="4499992" y="2260590"/>
            <a:chExt cx="1296144" cy="2063747"/>
          </a:xfrm>
        </p:grpSpPr>
        <p:sp>
          <p:nvSpPr>
            <p:cNvPr id="29" name="Retângulo 28"/>
            <p:cNvSpPr/>
            <p:nvPr/>
          </p:nvSpPr>
          <p:spPr>
            <a:xfrm>
              <a:off x="4572000" y="2260590"/>
              <a:ext cx="1152128" cy="20637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499992" y="2260592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Lê registrador #1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499992" y="3619847"/>
              <a:ext cx="1192324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dado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563616" y="3822642"/>
              <a:ext cx="1160512" cy="501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Banco de Registradores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72000" y="2423410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Envia dado #1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99992" y="2643758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Lê registrador #2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72000" y="2806576"/>
              <a:ext cx="1224136" cy="20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Envia dado #2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499992" y="3075806"/>
              <a:ext cx="1172226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100" dirty="0" smtClean="0">
                  <a:solidFill>
                    <a:schemeClr val="bg1"/>
                  </a:solidFill>
                </a:rPr>
                <a:t>Escreve registrador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angulado 55"/>
          <p:cNvCxnSpPr/>
          <p:nvPr/>
        </p:nvCxnSpPr>
        <p:spPr>
          <a:xfrm>
            <a:off x="3131840" y="3289812"/>
            <a:ext cx="774093" cy="332098"/>
          </a:xfrm>
          <a:prstGeom prst="bentConnector3">
            <a:avLst>
              <a:gd name="adj1" fmla="val 7543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3963867" y="4596583"/>
            <a:ext cx="1025137" cy="21602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Estende sinal</a:t>
            </a:r>
            <a:endParaRPr lang="pt-BR" sz="1050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444208" y="3010863"/>
            <a:ext cx="190074" cy="68499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r>
              <a:rPr lang="pt-BR" sz="1050" dirty="0" smtClean="0"/>
              <a:t>1</a:t>
            </a:r>
          </a:p>
          <a:p>
            <a:pPr algn="ctr"/>
            <a:r>
              <a:rPr lang="pt-BR" sz="1050" dirty="0"/>
              <a:t>2</a:t>
            </a:r>
            <a:endParaRPr lang="pt-BR" sz="1050" dirty="0" smtClean="0"/>
          </a:p>
        </p:txBody>
      </p:sp>
      <p:sp>
        <p:nvSpPr>
          <p:cNvPr id="65" name="Retângulo 64"/>
          <p:cNvSpPr/>
          <p:nvPr/>
        </p:nvSpPr>
        <p:spPr>
          <a:xfrm>
            <a:off x="5796136" y="2574144"/>
            <a:ext cx="360040" cy="305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803924" y="2970490"/>
            <a:ext cx="360040" cy="3057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cxnSp>
        <p:nvCxnSpPr>
          <p:cNvPr id="67" name="Conector de seta reta 66"/>
          <p:cNvCxnSpPr/>
          <p:nvPr/>
        </p:nvCxnSpPr>
        <p:spPr>
          <a:xfrm>
            <a:off x="5497424" y="2742636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5508104" y="3127153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6156176" y="3142557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6145496" y="2746424"/>
            <a:ext cx="8313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upo 1043"/>
          <p:cNvGrpSpPr/>
          <p:nvPr/>
        </p:nvGrpSpPr>
        <p:grpSpPr>
          <a:xfrm>
            <a:off x="6847698" y="2412247"/>
            <a:ext cx="825987" cy="1224136"/>
            <a:chOff x="6847698" y="2211812"/>
            <a:chExt cx="825987" cy="1224136"/>
          </a:xfrm>
        </p:grpSpPr>
        <p:sp>
          <p:nvSpPr>
            <p:cNvPr id="74" name="Trapezoide 73"/>
            <p:cNvSpPr/>
            <p:nvPr/>
          </p:nvSpPr>
          <p:spPr>
            <a:xfrm rot="5400000">
              <a:off x="6688789" y="2499844"/>
              <a:ext cx="1224136" cy="648072"/>
            </a:xfrm>
            <a:custGeom>
              <a:avLst/>
              <a:gdLst>
                <a:gd name="connsiteX0" fmla="*/ 0 w 1224136"/>
                <a:gd name="connsiteY0" fmla="*/ 925366 h 925366"/>
                <a:gd name="connsiteX1" fmla="*/ 317067 w 1224136"/>
                <a:gd name="connsiteY1" fmla="*/ 0 h 925366"/>
                <a:gd name="connsiteX2" fmla="*/ 907069 w 1224136"/>
                <a:gd name="connsiteY2" fmla="*/ 0 h 925366"/>
                <a:gd name="connsiteX3" fmla="*/ 1224136 w 1224136"/>
                <a:gd name="connsiteY3" fmla="*/ 925366 h 925366"/>
                <a:gd name="connsiteX4" fmla="*/ 0 w 1224136"/>
                <a:gd name="connsiteY4" fmla="*/ 925366 h 925366"/>
                <a:gd name="connsiteX0" fmla="*/ 0 w 1224136"/>
                <a:gd name="connsiteY0" fmla="*/ 925366 h 925374"/>
                <a:gd name="connsiteX1" fmla="*/ 317067 w 1224136"/>
                <a:gd name="connsiteY1" fmla="*/ 0 h 925374"/>
                <a:gd name="connsiteX2" fmla="*/ 907069 w 1224136"/>
                <a:gd name="connsiteY2" fmla="*/ 0 h 925374"/>
                <a:gd name="connsiteX3" fmla="*/ 1224136 w 1224136"/>
                <a:gd name="connsiteY3" fmla="*/ 925366 h 925374"/>
                <a:gd name="connsiteX4" fmla="*/ 468352 w 1224136"/>
                <a:gd name="connsiteY4" fmla="*/ 884562 h 925374"/>
                <a:gd name="connsiteX5" fmla="*/ 0 w 1224136"/>
                <a:gd name="connsiteY5" fmla="*/ 925366 h 925374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468352 w 1224136"/>
                <a:gd name="connsiteY5" fmla="*/ 884562 h 980383"/>
                <a:gd name="connsiteX6" fmla="*/ 0 w 1224136"/>
                <a:gd name="connsiteY6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99672"/>
                <a:gd name="connsiteX1" fmla="*/ 317067 w 1224136"/>
                <a:gd name="connsiteY1" fmla="*/ 0 h 999672"/>
                <a:gd name="connsiteX2" fmla="*/ 907069 w 1224136"/>
                <a:gd name="connsiteY2" fmla="*/ 0 h 999672"/>
                <a:gd name="connsiteX3" fmla="*/ 1224136 w 1224136"/>
                <a:gd name="connsiteY3" fmla="*/ 925366 h 999672"/>
                <a:gd name="connsiteX4" fmla="*/ 782680 w 1224136"/>
                <a:gd name="connsiteY4" fmla="*/ 946475 h 999672"/>
                <a:gd name="connsiteX5" fmla="*/ 625519 w 1224136"/>
                <a:gd name="connsiteY5" fmla="*/ 703587 h 999672"/>
                <a:gd name="connsiteX6" fmla="*/ 468352 w 1224136"/>
                <a:gd name="connsiteY6" fmla="*/ 884562 h 999672"/>
                <a:gd name="connsiteX7" fmla="*/ 0 w 1224136"/>
                <a:gd name="connsiteY7" fmla="*/ 925366 h 999672"/>
                <a:gd name="connsiteX0" fmla="*/ 0 w 1224136"/>
                <a:gd name="connsiteY0" fmla="*/ 925366 h 995372"/>
                <a:gd name="connsiteX1" fmla="*/ 317067 w 1224136"/>
                <a:gd name="connsiteY1" fmla="*/ 0 h 995372"/>
                <a:gd name="connsiteX2" fmla="*/ 907069 w 1224136"/>
                <a:gd name="connsiteY2" fmla="*/ 0 h 995372"/>
                <a:gd name="connsiteX3" fmla="*/ 1224136 w 1224136"/>
                <a:gd name="connsiteY3" fmla="*/ 925366 h 995372"/>
                <a:gd name="connsiteX4" fmla="*/ 777917 w 1224136"/>
                <a:gd name="connsiteY4" fmla="*/ 932187 h 995372"/>
                <a:gd name="connsiteX5" fmla="*/ 625519 w 1224136"/>
                <a:gd name="connsiteY5" fmla="*/ 703587 h 995372"/>
                <a:gd name="connsiteX6" fmla="*/ 468352 w 1224136"/>
                <a:gd name="connsiteY6" fmla="*/ 884562 h 995372"/>
                <a:gd name="connsiteX7" fmla="*/ 0 w 1224136"/>
                <a:gd name="connsiteY7" fmla="*/ 925366 h 995372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5971 w 1224136"/>
                <a:gd name="connsiteY6" fmla="*/ 92028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32187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0358"/>
                <a:gd name="connsiteX1" fmla="*/ 317067 w 1224136"/>
                <a:gd name="connsiteY1" fmla="*/ 0 h 930358"/>
                <a:gd name="connsiteX2" fmla="*/ 907069 w 1224136"/>
                <a:gd name="connsiteY2" fmla="*/ 0 h 930358"/>
                <a:gd name="connsiteX3" fmla="*/ 1224136 w 1224136"/>
                <a:gd name="connsiteY3" fmla="*/ 925366 h 930358"/>
                <a:gd name="connsiteX4" fmla="*/ 777917 w 1224136"/>
                <a:gd name="connsiteY4" fmla="*/ 925043 h 930358"/>
                <a:gd name="connsiteX5" fmla="*/ 625519 w 1224136"/>
                <a:gd name="connsiteY5" fmla="*/ 703587 h 930358"/>
                <a:gd name="connsiteX6" fmla="*/ 470734 w 1224136"/>
                <a:gd name="connsiteY6" fmla="*/ 917900 h 930358"/>
                <a:gd name="connsiteX7" fmla="*/ 0 w 1224136"/>
                <a:gd name="connsiteY7" fmla="*/ 925366 h 93035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136" h="928848">
                  <a:moveTo>
                    <a:pt x="0" y="925366"/>
                  </a:moveTo>
                  <a:lnTo>
                    <a:pt x="317067" y="0"/>
                  </a:lnTo>
                  <a:lnTo>
                    <a:pt x="907069" y="0"/>
                  </a:lnTo>
                  <a:lnTo>
                    <a:pt x="1224136" y="925366"/>
                  </a:lnTo>
                  <a:cubicBezTo>
                    <a:pt x="934322" y="932299"/>
                    <a:pt x="911025" y="927082"/>
                    <a:pt x="777917" y="925043"/>
                  </a:cubicBezTo>
                  <a:cubicBezTo>
                    <a:pt x="698785" y="826962"/>
                    <a:pt x="704894" y="809949"/>
                    <a:pt x="625519" y="703587"/>
                  </a:cubicBezTo>
                  <a:cubicBezTo>
                    <a:pt x="560431" y="787725"/>
                    <a:pt x="552762" y="824582"/>
                    <a:pt x="470734" y="917900"/>
                  </a:cubicBezTo>
                  <a:lnTo>
                    <a:pt x="0" y="92536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847698" y="2437408"/>
              <a:ext cx="604622" cy="422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ULA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6876256" y="2643758"/>
              <a:ext cx="797429" cy="26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100" dirty="0" smtClean="0">
                  <a:solidFill>
                    <a:schemeClr val="bg1"/>
                  </a:solidFill>
                </a:rPr>
                <a:t>Zero</a:t>
              </a:r>
            </a:p>
            <a:p>
              <a:pPr algn="r"/>
              <a:endParaRPr lang="pt-BR" sz="500" dirty="0" smtClean="0">
                <a:solidFill>
                  <a:schemeClr val="bg1"/>
                </a:solidFill>
              </a:endParaRPr>
            </a:p>
            <a:p>
              <a:pPr algn="r"/>
              <a:endParaRPr lang="pt-BR" sz="1100" dirty="0">
                <a:solidFill>
                  <a:schemeClr val="bg1"/>
                </a:solidFill>
              </a:endParaRPr>
            </a:p>
            <a:p>
              <a:pPr algn="r"/>
              <a:r>
                <a:rPr lang="pt-BR" sz="1050" dirty="0" err="1" smtClean="0">
                  <a:solidFill>
                    <a:schemeClr val="bg1"/>
                  </a:solidFill>
                </a:rPr>
                <a:t>ula_out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Retângulo de cantos arredondados 82"/>
          <p:cNvSpPr/>
          <p:nvPr/>
        </p:nvSpPr>
        <p:spPr>
          <a:xfrm>
            <a:off x="8604448" y="1662374"/>
            <a:ext cx="216024" cy="6223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0</a:t>
            </a:r>
          </a:p>
          <a:p>
            <a:pPr algn="ctr"/>
            <a:r>
              <a:rPr lang="pt-BR" sz="1050" dirty="0" smtClean="0"/>
              <a:t> </a:t>
            </a:r>
          </a:p>
          <a:p>
            <a:pPr algn="ctr"/>
            <a:r>
              <a:rPr lang="pt-BR" sz="1050" dirty="0" smtClean="0"/>
              <a:t>1</a:t>
            </a:r>
          </a:p>
        </p:txBody>
      </p:sp>
      <p:cxnSp>
        <p:nvCxnSpPr>
          <p:cNvPr id="90" name="Conector angulado 89"/>
          <p:cNvCxnSpPr>
            <a:endCxn id="85" idx="2"/>
          </p:cNvCxnSpPr>
          <p:nvPr/>
        </p:nvCxnSpPr>
        <p:spPr>
          <a:xfrm rot="5400000" flipH="1" flipV="1">
            <a:off x="2680048" y="2093373"/>
            <a:ext cx="1104614" cy="189161"/>
          </a:xfrm>
          <a:prstGeom prst="bentConnector3">
            <a:avLst>
              <a:gd name="adj1" fmla="val 41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 116"/>
          <p:cNvSpPr/>
          <p:nvPr/>
        </p:nvSpPr>
        <p:spPr>
          <a:xfrm>
            <a:off x="2195736" y="3701815"/>
            <a:ext cx="1010144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 err="1">
                <a:solidFill>
                  <a:schemeClr val="bg1"/>
                </a:solidFill>
              </a:rPr>
              <a:t>a</a:t>
            </a:r>
            <a:r>
              <a:rPr lang="pt-BR" sz="900" dirty="0" err="1" smtClean="0">
                <a:solidFill>
                  <a:schemeClr val="bg1"/>
                </a:solidFill>
              </a:rPr>
              <a:t>ddress</a:t>
            </a:r>
            <a:r>
              <a:rPr lang="pt-BR" sz="900" dirty="0" smtClean="0">
                <a:solidFill>
                  <a:schemeClr val="bg1"/>
                </a:solidFill>
              </a:rPr>
              <a:t> </a:t>
            </a:r>
            <a:r>
              <a:rPr lang="pt-BR" sz="1100" dirty="0" smtClean="0">
                <a:solidFill>
                  <a:schemeClr val="bg1"/>
                </a:solidFill>
              </a:rPr>
              <a:t>[8-0]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118" name="Conector angulado 117"/>
          <p:cNvCxnSpPr/>
          <p:nvPr/>
        </p:nvCxnSpPr>
        <p:spPr>
          <a:xfrm flipV="1">
            <a:off x="3133872" y="2283991"/>
            <a:ext cx="1078088" cy="1580939"/>
          </a:xfrm>
          <a:prstGeom prst="bentConnector3">
            <a:avLst>
              <a:gd name="adj1" fmla="val 935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/>
          <p:nvPr/>
        </p:nvCxnSpPr>
        <p:spPr>
          <a:xfrm flipV="1">
            <a:off x="705769" y="1861674"/>
            <a:ext cx="841897" cy="615528"/>
          </a:xfrm>
          <a:prstGeom prst="bentConnector3">
            <a:avLst>
              <a:gd name="adj1" fmla="val 785"/>
            </a:avLst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/>
          <p:nvPr/>
        </p:nvCxnSpPr>
        <p:spPr>
          <a:xfrm flipV="1">
            <a:off x="1521460" y="1662374"/>
            <a:ext cx="5580859" cy="199301"/>
          </a:xfrm>
          <a:prstGeom prst="bentConnector3">
            <a:avLst>
              <a:gd name="adj1" fmla="val 689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do 142"/>
          <p:cNvCxnSpPr/>
          <p:nvPr/>
        </p:nvCxnSpPr>
        <p:spPr>
          <a:xfrm flipV="1">
            <a:off x="3133872" y="2574144"/>
            <a:ext cx="1218203" cy="332233"/>
          </a:xfrm>
          <a:prstGeom prst="bentConnector3">
            <a:avLst>
              <a:gd name="adj1" fmla="val 6016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do 146"/>
          <p:cNvCxnSpPr/>
          <p:nvPr/>
        </p:nvCxnSpPr>
        <p:spPr>
          <a:xfrm flipV="1">
            <a:off x="3137773" y="2962523"/>
            <a:ext cx="1209819" cy="147664"/>
          </a:xfrm>
          <a:prstGeom prst="bentConnector3">
            <a:avLst>
              <a:gd name="adj1" fmla="val 5984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/>
          <p:nvPr/>
        </p:nvCxnSpPr>
        <p:spPr>
          <a:xfrm rot="16200000" flipH="1">
            <a:off x="3729143" y="3116653"/>
            <a:ext cx="173420" cy="145756"/>
          </a:xfrm>
          <a:prstGeom prst="bentConnector3">
            <a:avLst>
              <a:gd name="adj1" fmla="val 102179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do 183"/>
          <p:cNvCxnSpPr/>
          <p:nvPr/>
        </p:nvCxnSpPr>
        <p:spPr>
          <a:xfrm flipV="1">
            <a:off x="4211960" y="2160117"/>
            <a:ext cx="4392488" cy="124643"/>
          </a:xfrm>
          <a:prstGeom prst="bentConnector3">
            <a:avLst>
              <a:gd name="adj1" fmla="val 2647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tângulo de cantos arredondados 187"/>
          <p:cNvSpPr/>
          <p:nvPr/>
        </p:nvSpPr>
        <p:spPr>
          <a:xfrm>
            <a:off x="7736730" y="2211710"/>
            <a:ext cx="867718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r>
              <a:rPr lang="pt-BR" sz="800" dirty="0">
                <a:solidFill>
                  <a:schemeClr val="tx1"/>
                </a:solidFill>
              </a:rPr>
              <a:t>9</a:t>
            </a:r>
            <a:endParaRPr lang="pt-BR" sz="800" dirty="0" smtClean="0">
              <a:solidFill>
                <a:schemeClr val="tx1"/>
              </a:solidFill>
            </a:endParaRPr>
          </a:p>
          <a:p>
            <a:r>
              <a:rPr lang="pt-BR" sz="800" dirty="0" smtClean="0">
                <a:solidFill>
                  <a:schemeClr val="tx1"/>
                </a:solidFill>
              </a:rPr>
              <a:t>End. </a:t>
            </a:r>
          </a:p>
          <a:p>
            <a:r>
              <a:rPr lang="pt-BR" sz="800" dirty="0" err="1" smtClean="0">
                <a:solidFill>
                  <a:schemeClr val="tx1"/>
                </a:solidFill>
              </a:rPr>
              <a:t>Jump</a:t>
            </a:r>
            <a:r>
              <a:rPr lang="pt-BR" sz="800" dirty="0" smtClean="0">
                <a:solidFill>
                  <a:schemeClr val="tx1"/>
                </a:solidFill>
              </a:rPr>
              <a:t>/</a:t>
            </a:r>
            <a:r>
              <a:rPr lang="pt-BR" sz="800" dirty="0" err="1" smtClean="0">
                <a:solidFill>
                  <a:schemeClr val="tx1"/>
                </a:solidFill>
              </a:rPr>
              <a:t>Branch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89" name="Conector de seta reta 188"/>
          <p:cNvCxnSpPr/>
          <p:nvPr/>
        </p:nvCxnSpPr>
        <p:spPr>
          <a:xfrm>
            <a:off x="6793568" y="1158318"/>
            <a:ext cx="2987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de cantos arredondados 189"/>
          <p:cNvSpPr/>
          <p:nvPr/>
        </p:nvSpPr>
        <p:spPr>
          <a:xfrm>
            <a:off x="6732240" y="987574"/>
            <a:ext cx="242552" cy="19234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4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192" name="Conector de seta reta 191"/>
          <p:cNvCxnSpPr/>
          <p:nvPr/>
        </p:nvCxnSpPr>
        <p:spPr>
          <a:xfrm flipV="1">
            <a:off x="4136125" y="3973160"/>
            <a:ext cx="2114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de cantos arredondados 205"/>
          <p:cNvSpPr/>
          <p:nvPr/>
        </p:nvSpPr>
        <p:spPr>
          <a:xfrm>
            <a:off x="3326936" y="4644393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16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08" name="Retângulo de cantos arredondados 207"/>
          <p:cNvSpPr/>
          <p:nvPr/>
        </p:nvSpPr>
        <p:spPr>
          <a:xfrm>
            <a:off x="5585334" y="3291830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0" name="Conector angulado 209"/>
          <p:cNvCxnSpPr>
            <a:stCxn id="63" idx="3"/>
            <a:endCxn id="64" idx="1"/>
          </p:cNvCxnSpPr>
          <p:nvPr/>
        </p:nvCxnSpPr>
        <p:spPr>
          <a:xfrm flipV="1">
            <a:off x="4989004" y="3353359"/>
            <a:ext cx="1455204" cy="1351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6963825" y="4074060"/>
            <a:ext cx="810424" cy="518022"/>
            <a:chOff x="6318526" y="1102058"/>
            <a:chExt cx="810424" cy="518022"/>
          </a:xfrm>
        </p:grpSpPr>
        <p:sp>
          <p:nvSpPr>
            <p:cNvPr id="220" name="Retângulo 219"/>
            <p:cNvSpPr/>
            <p:nvPr/>
          </p:nvSpPr>
          <p:spPr>
            <a:xfrm>
              <a:off x="6318526" y="1102058"/>
              <a:ext cx="810424" cy="5180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/>
            <p:cNvSpPr/>
            <p:nvPr/>
          </p:nvSpPr>
          <p:spPr>
            <a:xfrm>
              <a:off x="6318526" y="1226317"/>
              <a:ext cx="810423" cy="24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Controle ULA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7" name="Conector de seta reta 236"/>
          <p:cNvCxnSpPr>
            <a:stCxn id="220" idx="0"/>
          </p:cNvCxnSpPr>
          <p:nvPr/>
        </p:nvCxnSpPr>
        <p:spPr>
          <a:xfrm flipH="1" flipV="1">
            <a:off x="7369036" y="3467348"/>
            <a:ext cx="1" cy="606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do 247"/>
          <p:cNvCxnSpPr/>
          <p:nvPr/>
        </p:nvCxnSpPr>
        <p:spPr>
          <a:xfrm rot="10800000">
            <a:off x="1323256" y="3628780"/>
            <a:ext cx="4982278" cy="1391242"/>
          </a:xfrm>
          <a:prstGeom prst="bentConnector3">
            <a:avLst>
              <a:gd name="adj1" fmla="val 10365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>
            <a:off x="6294852" y="3142557"/>
            <a:ext cx="10680" cy="187746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/>
          <p:cNvCxnSpPr/>
          <p:nvPr/>
        </p:nvCxnSpPr>
        <p:spPr>
          <a:xfrm>
            <a:off x="8953808" y="3218636"/>
            <a:ext cx="10680" cy="18774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angulado 273"/>
          <p:cNvCxnSpPr/>
          <p:nvPr/>
        </p:nvCxnSpPr>
        <p:spPr>
          <a:xfrm rot="10800000">
            <a:off x="855192" y="2830195"/>
            <a:ext cx="8109296" cy="2265908"/>
          </a:xfrm>
          <a:prstGeom prst="bentConnector3">
            <a:avLst>
              <a:gd name="adj1" fmla="val 10230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do 280"/>
          <p:cNvCxnSpPr/>
          <p:nvPr/>
        </p:nvCxnSpPr>
        <p:spPr>
          <a:xfrm rot="5400000" flipH="1" flipV="1">
            <a:off x="3082303" y="4289672"/>
            <a:ext cx="1144000" cy="468861"/>
          </a:xfrm>
          <a:prstGeom prst="bentConnector3">
            <a:avLst>
              <a:gd name="adj1" fmla="val 100004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angulado 308"/>
          <p:cNvCxnSpPr>
            <a:endCxn id="85" idx="0"/>
          </p:cNvCxnSpPr>
          <p:nvPr/>
        </p:nvCxnSpPr>
        <p:spPr>
          <a:xfrm rot="10800000" flipV="1">
            <a:off x="3326936" y="179300"/>
            <a:ext cx="1029040" cy="1264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de seta reta 316"/>
          <p:cNvCxnSpPr/>
          <p:nvPr/>
        </p:nvCxnSpPr>
        <p:spPr>
          <a:xfrm flipH="1" flipV="1">
            <a:off x="611560" y="520096"/>
            <a:ext cx="1800204" cy="7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do 320"/>
          <p:cNvCxnSpPr>
            <a:endCxn id="4" idx="0"/>
          </p:cNvCxnSpPr>
          <p:nvPr/>
        </p:nvCxnSpPr>
        <p:spPr>
          <a:xfrm rot="5400000">
            <a:off x="-303134" y="1291548"/>
            <a:ext cx="1747259" cy="205902"/>
          </a:xfrm>
          <a:prstGeom prst="bentConnector3">
            <a:avLst>
              <a:gd name="adj1" fmla="val 4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do 323"/>
          <p:cNvCxnSpPr>
            <a:endCxn id="6" idx="0"/>
          </p:cNvCxnSpPr>
          <p:nvPr/>
        </p:nvCxnSpPr>
        <p:spPr>
          <a:xfrm rot="5400000">
            <a:off x="844035" y="772411"/>
            <a:ext cx="1686896" cy="1448557"/>
          </a:xfrm>
          <a:prstGeom prst="bentConnector3">
            <a:avLst>
              <a:gd name="adj1" fmla="val -6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angulado 334"/>
          <p:cNvCxnSpPr/>
          <p:nvPr/>
        </p:nvCxnSpPr>
        <p:spPr>
          <a:xfrm rot="5400000">
            <a:off x="1492974" y="1268952"/>
            <a:ext cx="1462490" cy="823901"/>
          </a:xfrm>
          <a:prstGeom prst="bentConnector3">
            <a:avLst>
              <a:gd name="adj1" fmla="val -366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do 339"/>
          <p:cNvCxnSpPr/>
          <p:nvPr/>
        </p:nvCxnSpPr>
        <p:spPr>
          <a:xfrm rot="16200000" flipH="1">
            <a:off x="1628670" y="1521041"/>
            <a:ext cx="1274081" cy="436117"/>
          </a:xfrm>
          <a:prstGeom prst="bentConnector3">
            <a:avLst>
              <a:gd name="adj1" fmla="val 78409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de seta reta 341"/>
          <p:cNvCxnSpPr/>
          <p:nvPr/>
        </p:nvCxnSpPr>
        <p:spPr>
          <a:xfrm>
            <a:off x="2047652" y="1105006"/>
            <a:ext cx="413917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de seta reta 342"/>
          <p:cNvCxnSpPr/>
          <p:nvPr/>
        </p:nvCxnSpPr>
        <p:spPr>
          <a:xfrm>
            <a:off x="2224219" y="1254458"/>
            <a:ext cx="215149" cy="35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do 347"/>
          <p:cNvCxnSpPr/>
          <p:nvPr/>
        </p:nvCxnSpPr>
        <p:spPr>
          <a:xfrm rot="16200000" flipH="1">
            <a:off x="1704391" y="1761709"/>
            <a:ext cx="2394403" cy="1354746"/>
          </a:xfrm>
          <a:prstGeom prst="bentConnector3">
            <a:avLst>
              <a:gd name="adj1" fmla="val 32120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de seta reta 350"/>
          <p:cNvCxnSpPr/>
          <p:nvPr/>
        </p:nvCxnSpPr>
        <p:spPr>
          <a:xfrm>
            <a:off x="4174778" y="1105672"/>
            <a:ext cx="24363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do 351"/>
          <p:cNvCxnSpPr>
            <a:endCxn id="26" idx="0"/>
          </p:cNvCxnSpPr>
          <p:nvPr/>
        </p:nvCxnSpPr>
        <p:spPr>
          <a:xfrm rot="5400000">
            <a:off x="3197402" y="1921548"/>
            <a:ext cx="2037551" cy="404466"/>
          </a:xfrm>
          <a:prstGeom prst="bentConnector3">
            <a:avLst>
              <a:gd name="adj1" fmla="val 30054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do 358"/>
          <p:cNvCxnSpPr>
            <a:endCxn id="29" idx="0"/>
          </p:cNvCxnSpPr>
          <p:nvPr/>
        </p:nvCxnSpPr>
        <p:spPr>
          <a:xfrm rot="16200000" flipH="1">
            <a:off x="3786939" y="1315923"/>
            <a:ext cx="1490313" cy="799890"/>
          </a:xfrm>
          <a:prstGeom prst="bentConnector3">
            <a:avLst>
              <a:gd name="adj1" fmla="val 148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do 366"/>
          <p:cNvCxnSpPr>
            <a:endCxn id="64" idx="0"/>
          </p:cNvCxnSpPr>
          <p:nvPr/>
        </p:nvCxnSpPr>
        <p:spPr>
          <a:xfrm>
            <a:off x="4132150" y="653241"/>
            <a:ext cx="2407095" cy="235762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de seta reta 387"/>
          <p:cNvCxnSpPr>
            <a:endCxn id="220" idx="3"/>
          </p:cNvCxnSpPr>
          <p:nvPr/>
        </p:nvCxnSpPr>
        <p:spPr>
          <a:xfrm flipH="1">
            <a:off x="7774249" y="4323193"/>
            <a:ext cx="524512" cy="98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de seta reta 390"/>
          <p:cNvCxnSpPr/>
          <p:nvPr/>
        </p:nvCxnSpPr>
        <p:spPr>
          <a:xfrm flipH="1">
            <a:off x="8298761" y="3492266"/>
            <a:ext cx="413700" cy="8309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de seta reta 393"/>
          <p:cNvCxnSpPr/>
          <p:nvPr/>
        </p:nvCxnSpPr>
        <p:spPr>
          <a:xfrm flipH="1">
            <a:off x="8712461" y="2376140"/>
            <a:ext cx="324035" cy="11167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do 396"/>
          <p:cNvCxnSpPr/>
          <p:nvPr/>
        </p:nvCxnSpPr>
        <p:spPr>
          <a:xfrm>
            <a:off x="4174778" y="520096"/>
            <a:ext cx="4861718" cy="1856044"/>
          </a:xfrm>
          <a:prstGeom prst="bentConnector3">
            <a:avLst>
              <a:gd name="adj1" fmla="val 99985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do 402"/>
          <p:cNvCxnSpPr>
            <a:endCxn id="83" idx="0"/>
          </p:cNvCxnSpPr>
          <p:nvPr/>
        </p:nvCxnSpPr>
        <p:spPr>
          <a:xfrm>
            <a:off x="4132150" y="378907"/>
            <a:ext cx="4580310" cy="12834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upo 1052"/>
          <p:cNvGrpSpPr/>
          <p:nvPr/>
        </p:nvGrpSpPr>
        <p:grpSpPr>
          <a:xfrm>
            <a:off x="2339752" y="305778"/>
            <a:ext cx="1940315" cy="1329868"/>
            <a:chOff x="2339752" y="195486"/>
            <a:chExt cx="1940315" cy="1329868"/>
          </a:xfrm>
        </p:grpSpPr>
        <p:sp>
          <p:nvSpPr>
            <p:cNvPr id="85" name="Retângulo 84"/>
            <p:cNvSpPr/>
            <p:nvPr/>
          </p:nvSpPr>
          <p:spPr>
            <a:xfrm>
              <a:off x="2411760" y="195486"/>
              <a:ext cx="1830352" cy="13298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411761" y="1351647"/>
              <a:ext cx="1830352" cy="173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bg1"/>
                  </a:solidFill>
                </a:rPr>
                <a:t>Lê operação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411760" y="1131590"/>
              <a:ext cx="1830352" cy="24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i="1" u="sng" dirty="0" smtClean="0">
                  <a:solidFill>
                    <a:schemeClr val="bg1"/>
                  </a:solidFill>
                </a:rPr>
                <a:t>Unidade de Controle</a:t>
              </a:r>
              <a:endParaRPr lang="pt-BR" sz="1100" b="1" i="1" u="sng" dirty="0">
                <a:solidFill>
                  <a:schemeClr val="bg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339752" y="339502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>
                  <a:solidFill>
                    <a:schemeClr val="bg1"/>
                  </a:solidFill>
                </a:rPr>
                <a:t>pc_enable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2339752" y="483518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InstrOuDado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2339752" y="7799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EscreveMemória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339752" y="9323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EscreveRegInstr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2339752" y="1084734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RegMem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3048129" y="195486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FontePC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048129" y="339502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ULAop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048129" y="483518"/>
              <a:ext cx="1231938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ULAFonteB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2987824" y="779934"/>
              <a:ext cx="1292243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EscreveRegistrador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843808" y="932334"/>
              <a:ext cx="1436259" cy="11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err="1" smtClean="0">
                  <a:solidFill>
                    <a:schemeClr val="bg1"/>
                  </a:solidFill>
                </a:rPr>
                <a:t>RegistradorDestino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5" name="Conector angulado 404"/>
          <p:cNvCxnSpPr>
            <a:stCxn id="83" idx="3"/>
          </p:cNvCxnSpPr>
          <p:nvPr/>
        </p:nvCxnSpPr>
        <p:spPr>
          <a:xfrm flipH="1" flipV="1">
            <a:off x="5508104" y="123478"/>
            <a:ext cx="3312368" cy="1850089"/>
          </a:xfrm>
          <a:prstGeom prst="bentConnector3">
            <a:avLst>
              <a:gd name="adj1" fmla="val -287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do 409"/>
          <p:cNvCxnSpPr>
            <a:endCxn id="4" idx="1"/>
          </p:cNvCxnSpPr>
          <p:nvPr/>
        </p:nvCxnSpPr>
        <p:spPr>
          <a:xfrm rot="10800000" flipV="1">
            <a:off x="323528" y="123477"/>
            <a:ext cx="5184576" cy="2360676"/>
          </a:xfrm>
          <a:prstGeom prst="bentConnector3">
            <a:avLst>
              <a:gd name="adj1" fmla="val 10440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tângulo de cantos arredondados 417"/>
          <p:cNvSpPr/>
          <p:nvPr/>
        </p:nvSpPr>
        <p:spPr>
          <a:xfrm>
            <a:off x="1909652" y="2859782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19" name="Retângulo 418"/>
          <p:cNvSpPr/>
          <p:nvPr/>
        </p:nvSpPr>
        <p:spPr>
          <a:xfrm>
            <a:off x="2195736" y="3854215"/>
            <a:ext cx="1010144" cy="294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 smtClean="0">
                <a:solidFill>
                  <a:schemeClr val="bg1"/>
                </a:solidFill>
              </a:rPr>
              <a:t>imediato</a:t>
            </a:r>
            <a:r>
              <a:rPr lang="pt-BR" sz="1100" dirty="0" smtClean="0">
                <a:solidFill>
                  <a:schemeClr val="bg1"/>
                </a:solidFill>
              </a:rPr>
              <a:t>[15-0]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420" name="Conector angulado 419"/>
          <p:cNvCxnSpPr>
            <a:stCxn id="8" idx="3"/>
          </p:cNvCxnSpPr>
          <p:nvPr/>
        </p:nvCxnSpPr>
        <p:spPr>
          <a:xfrm flipV="1">
            <a:off x="3131840" y="4115292"/>
            <a:ext cx="756892" cy="253421"/>
          </a:xfrm>
          <a:prstGeom prst="bentConnector3">
            <a:avLst>
              <a:gd name="adj1" fmla="val 2996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do 422"/>
          <p:cNvCxnSpPr>
            <a:endCxn id="63" idx="1"/>
          </p:cNvCxnSpPr>
          <p:nvPr/>
        </p:nvCxnSpPr>
        <p:spPr>
          <a:xfrm>
            <a:off x="3131840" y="3996322"/>
            <a:ext cx="832027" cy="708273"/>
          </a:xfrm>
          <a:prstGeom prst="bentConnector3">
            <a:avLst>
              <a:gd name="adj1" fmla="val 1279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tângulo de cantos arredondados 428"/>
          <p:cNvSpPr/>
          <p:nvPr/>
        </p:nvSpPr>
        <p:spPr>
          <a:xfrm>
            <a:off x="3120600" y="4294758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400" dirty="0" smtClean="0">
                <a:solidFill>
                  <a:schemeClr val="tx1"/>
                </a:solidFill>
              </a:rPr>
              <a:t>32</a:t>
            </a:r>
            <a:endParaRPr lang="pt-BR" sz="400" dirty="0">
              <a:solidFill>
                <a:schemeClr val="tx1"/>
              </a:solidFill>
            </a:endParaRPr>
          </a:p>
        </p:txBody>
      </p:sp>
      <p:sp>
        <p:nvSpPr>
          <p:cNvPr id="430" name="Retângulo de cantos arredondados 429"/>
          <p:cNvSpPr/>
          <p:nvPr/>
        </p:nvSpPr>
        <p:spPr>
          <a:xfrm>
            <a:off x="7150009" y="4659982"/>
            <a:ext cx="523676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  <a:r>
              <a:rPr lang="pt-BR" sz="800" dirty="0" smtClean="0">
                <a:solidFill>
                  <a:schemeClr val="tx1"/>
                </a:solidFill>
              </a:rPr>
              <a:t> 6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433" name="Retângulo de cantos arredondados 432"/>
          <p:cNvSpPr/>
          <p:nvPr/>
        </p:nvSpPr>
        <p:spPr>
          <a:xfrm>
            <a:off x="7736730" y="1168270"/>
            <a:ext cx="894760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tx1"/>
                </a:solidFill>
              </a:rPr>
              <a:t>End. PC+4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2" name="Retângulo de cantos arredondados 205"/>
          <p:cNvSpPr/>
          <p:nvPr/>
        </p:nvSpPr>
        <p:spPr>
          <a:xfrm>
            <a:off x="-83616" y="2435306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3" name="Retângulo de cantos arredondados 205"/>
          <p:cNvSpPr/>
          <p:nvPr/>
        </p:nvSpPr>
        <p:spPr>
          <a:xfrm>
            <a:off x="923608" y="259415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5" name="Retângulo de cantos arredondados 205"/>
          <p:cNvSpPr/>
          <p:nvPr/>
        </p:nvSpPr>
        <p:spPr>
          <a:xfrm>
            <a:off x="472276" y="2788918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6" name="Retângulo de cantos arredondados 205"/>
          <p:cNvSpPr/>
          <p:nvPr/>
        </p:nvSpPr>
        <p:spPr>
          <a:xfrm>
            <a:off x="974099" y="1811622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1" name="Retângulo de cantos arredondados 428"/>
          <p:cNvSpPr/>
          <p:nvPr/>
        </p:nvSpPr>
        <p:spPr>
          <a:xfrm>
            <a:off x="5422696" y="3085135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2" name="Retângulo de cantos arredondados 428"/>
          <p:cNvSpPr/>
          <p:nvPr/>
        </p:nvSpPr>
        <p:spPr>
          <a:xfrm>
            <a:off x="5414736" y="2682766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4" name="Retângulo de cantos arredondados 124"/>
          <p:cNvSpPr/>
          <p:nvPr/>
        </p:nvSpPr>
        <p:spPr>
          <a:xfrm>
            <a:off x="7794705" y="3147814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smtClean="0">
                <a:solidFill>
                  <a:schemeClr val="tx1"/>
                </a:solidFill>
              </a:rPr>
              <a:t> 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69" name="Retângulo de cantos arredondados 428"/>
          <p:cNvSpPr/>
          <p:nvPr/>
        </p:nvSpPr>
        <p:spPr>
          <a:xfrm>
            <a:off x="4056704" y="3920241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0" name="Retângulo de cantos arredondados 428"/>
          <p:cNvSpPr/>
          <p:nvPr/>
        </p:nvSpPr>
        <p:spPr>
          <a:xfrm>
            <a:off x="4033767" y="3394887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1" name="Retângulo de cantos arredondados 428"/>
          <p:cNvSpPr/>
          <p:nvPr/>
        </p:nvSpPr>
        <p:spPr>
          <a:xfrm>
            <a:off x="1027857" y="3585995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4" name="Retângulo de cantos arredondados 124"/>
          <p:cNvSpPr/>
          <p:nvPr/>
        </p:nvSpPr>
        <p:spPr>
          <a:xfrm>
            <a:off x="7956376" y="1779662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9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5" name="Retângulo 174"/>
          <p:cNvSpPr/>
          <p:nvPr/>
        </p:nvSpPr>
        <p:spPr>
          <a:xfrm rot="16200000">
            <a:off x="-362922" y="4121772"/>
            <a:ext cx="13729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MIPS Ver.8</a:t>
            </a:r>
          </a:p>
        </p:txBody>
      </p:sp>
      <p:sp>
        <p:nvSpPr>
          <p:cNvPr id="178" name="Retângulo de cantos arredondados 205"/>
          <p:cNvSpPr/>
          <p:nvPr/>
        </p:nvSpPr>
        <p:spPr>
          <a:xfrm>
            <a:off x="231136" y="2720254"/>
            <a:ext cx="504056" cy="21602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|</a:t>
            </a:r>
          </a:p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rst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3" name="Retângulo de cantos arredondados 428"/>
          <p:cNvSpPr/>
          <p:nvPr/>
        </p:nvSpPr>
        <p:spPr>
          <a:xfrm>
            <a:off x="3907063" y="2521912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Retângulo de cantos arredondados 428"/>
          <p:cNvSpPr/>
          <p:nvPr/>
        </p:nvSpPr>
        <p:spPr>
          <a:xfrm>
            <a:off x="3950485" y="2909947"/>
            <a:ext cx="371280" cy="2032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6" name="Retângulo de cantos arredondados 428"/>
          <p:cNvSpPr/>
          <p:nvPr/>
        </p:nvSpPr>
        <p:spPr>
          <a:xfrm>
            <a:off x="6599911" y="3354397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7" name="Retângulo de cantos arredondados 428"/>
          <p:cNvSpPr/>
          <p:nvPr/>
        </p:nvSpPr>
        <p:spPr>
          <a:xfrm>
            <a:off x="6156176" y="2676867"/>
            <a:ext cx="432048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32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91" name="Retângulo de cantos arredondados 429"/>
          <p:cNvSpPr/>
          <p:nvPr/>
        </p:nvSpPr>
        <p:spPr>
          <a:xfrm>
            <a:off x="7144073" y="3583177"/>
            <a:ext cx="523676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\</a:t>
            </a:r>
            <a:r>
              <a:rPr lang="pt-BR" sz="800" dirty="0" smtClean="0">
                <a:solidFill>
                  <a:schemeClr val="tx1"/>
                </a:solidFill>
              </a:rPr>
              <a:t> 5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grpSp>
        <p:nvGrpSpPr>
          <p:cNvPr id="168" name="Grupo 167"/>
          <p:cNvGrpSpPr/>
          <p:nvPr/>
        </p:nvGrpSpPr>
        <p:grpSpPr>
          <a:xfrm>
            <a:off x="7089827" y="1010030"/>
            <a:ext cx="650525" cy="769632"/>
            <a:chOff x="6963156" y="2211812"/>
            <a:chExt cx="849887" cy="1224136"/>
          </a:xfrm>
        </p:grpSpPr>
        <p:sp>
          <p:nvSpPr>
            <p:cNvPr id="173" name="Trapezoide 73"/>
            <p:cNvSpPr/>
            <p:nvPr/>
          </p:nvSpPr>
          <p:spPr>
            <a:xfrm rot="5400000">
              <a:off x="6688789" y="2499844"/>
              <a:ext cx="1224136" cy="648072"/>
            </a:xfrm>
            <a:custGeom>
              <a:avLst/>
              <a:gdLst>
                <a:gd name="connsiteX0" fmla="*/ 0 w 1224136"/>
                <a:gd name="connsiteY0" fmla="*/ 925366 h 925366"/>
                <a:gd name="connsiteX1" fmla="*/ 317067 w 1224136"/>
                <a:gd name="connsiteY1" fmla="*/ 0 h 925366"/>
                <a:gd name="connsiteX2" fmla="*/ 907069 w 1224136"/>
                <a:gd name="connsiteY2" fmla="*/ 0 h 925366"/>
                <a:gd name="connsiteX3" fmla="*/ 1224136 w 1224136"/>
                <a:gd name="connsiteY3" fmla="*/ 925366 h 925366"/>
                <a:gd name="connsiteX4" fmla="*/ 0 w 1224136"/>
                <a:gd name="connsiteY4" fmla="*/ 925366 h 925366"/>
                <a:gd name="connsiteX0" fmla="*/ 0 w 1224136"/>
                <a:gd name="connsiteY0" fmla="*/ 925366 h 925374"/>
                <a:gd name="connsiteX1" fmla="*/ 317067 w 1224136"/>
                <a:gd name="connsiteY1" fmla="*/ 0 h 925374"/>
                <a:gd name="connsiteX2" fmla="*/ 907069 w 1224136"/>
                <a:gd name="connsiteY2" fmla="*/ 0 h 925374"/>
                <a:gd name="connsiteX3" fmla="*/ 1224136 w 1224136"/>
                <a:gd name="connsiteY3" fmla="*/ 925366 h 925374"/>
                <a:gd name="connsiteX4" fmla="*/ 468352 w 1224136"/>
                <a:gd name="connsiteY4" fmla="*/ 884562 h 925374"/>
                <a:gd name="connsiteX5" fmla="*/ 0 w 1224136"/>
                <a:gd name="connsiteY5" fmla="*/ 925366 h 925374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468352 w 1224136"/>
                <a:gd name="connsiteY5" fmla="*/ 884562 h 980383"/>
                <a:gd name="connsiteX6" fmla="*/ 0 w 1224136"/>
                <a:gd name="connsiteY6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80383"/>
                <a:gd name="connsiteX1" fmla="*/ 317067 w 1224136"/>
                <a:gd name="connsiteY1" fmla="*/ 0 h 980383"/>
                <a:gd name="connsiteX2" fmla="*/ 907069 w 1224136"/>
                <a:gd name="connsiteY2" fmla="*/ 0 h 980383"/>
                <a:gd name="connsiteX3" fmla="*/ 1224136 w 1224136"/>
                <a:gd name="connsiteY3" fmla="*/ 925366 h 980383"/>
                <a:gd name="connsiteX4" fmla="*/ 773152 w 1224136"/>
                <a:gd name="connsiteY4" fmla="*/ 865512 h 980383"/>
                <a:gd name="connsiteX5" fmla="*/ 625519 w 1224136"/>
                <a:gd name="connsiteY5" fmla="*/ 703587 h 980383"/>
                <a:gd name="connsiteX6" fmla="*/ 468352 w 1224136"/>
                <a:gd name="connsiteY6" fmla="*/ 884562 h 980383"/>
                <a:gd name="connsiteX7" fmla="*/ 0 w 1224136"/>
                <a:gd name="connsiteY7" fmla="*/ 925366 h 980383"/>
                <a:gd name="connsiteX0" fmla="*/ 0 w 1224136"/>
                <a:gd name="connsiteY0" fmla="*/ 925366 h 999672"/>
                <a:gd name="connsiteX1" fmla="*/ 317067 w 1224136"/>
                <a:gd name="connsiteY1" fmla="*/ 0 h 999672"/>
                <a:gd name="connsiteX2" fmla="*/ 907069 w 1224136"/>
                <a:gd name="connsiteY2" fmla="*/ 0 h 999672"/>
                <a:gd name="connsiteX3" fmla="*/ 1224136 w 1224136"/>
                <a:gd name="connsiteY3" fmla="*/ 925366 h 999672"/>
                <a:gd name="connsiteX4" fmla="*/ 782680 w 1224136"/>
                <a:gd name="connsiteY4" fmla="*/ 946475 h 999672"/>
                <a:gd name="connsiteX5" fmla="*/ 625519 w 1224136"/>
                <a:gd name="connsiteY5" fmla="*/ 703587 h 999672"/>
                <a:gd name="connsiteX6" fmla="*/ 468352 w 1224136"/>
                <a:gd name="connsiteY6" fmla="*/ 884562 h 999672"/>
                <a:gd name="connsiteX7" fmla="*/ 0 w 1224136"/>
                <a:gd name="connsiteY7" fmla="*/ 925366 h 999672"/>
                <a:gd name="connsiteX0" fmla="*/ 0 w 1224136"/>
                <a:gd name="connsiteY0" fmla="*/ 925366 h 995372"/>
                <a:gd name="connsiteX1" fmla="*/ 317067 w 1224136"/>
                <a:gd name="connsiteY1" fmla="*/ 0 h 995372"/>
                <a:gd name="connsiteX2" fmla="*/ 907069 w 1224136"/>
                <a:gd name="connsiteY2" fmla="*/ 0 h 995372"/>
                <a:gd name="connsiteX3" fmla="*/ 1224136 w 1224136"/>
                <a:gd name="connsiteY3" fmla="*/ 925366 h 995372"/>
                <a:gd name="connsiteX4" fmla="*/ 777917 w 1224136"/>
                <a:gd name="connsiteY4" fmla="*/ 932187 h 995372"/>
                <a:gd name="connsiteX5" fmla="*/ 625519 w 1224136"/>
                <a:gd name="connsiteY5" fmla="*/ 703587 h 995372"/>
                <a:gd name="connsiteX6" fmla="*/ 468352 w 1224136"/>
                <a:gd name="connsiteY6" fmla="*/ 884562 h 995372"/>
                <a:gd name="connsiteX7" fmla="*/ 0 w 1224136"/>
                <a:gd name="connsiteY7" fmla="*/ 925366 h 995372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884562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08374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5971 w 1224136"/>
                <a:gd name="connsiteY6" fmla="*/ 92028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68352 w 1224136"/>
                <a:gd name="connsiteY6" fmla="*/ 932187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5024"/>
                <a:gd name="connsiteX1" fmla="*/ 317067 w 1224136"/>
                <a:gd name="connsiteY1" fmla="*/ 0 h 935024"/>
                <a:gd name="connsiteX2" fmla="*/ 907069 w 1224136"/>
                <a:gd name="connsiteY2" fmla="*/ 0 h 935024"/>
                <a:gd name="connsiteX3" fmla="*/ 1224136 w 1224136"/>
                <a:gd name="connsiteY3" fmla="*/ 925366 h 935024"/>
                <a:gd name="connsiteX4" fmla="*/ 777917 w 1224136"/>
                <a:gd name="connsiteY4" fmla="*/ 932187 h 935024"/>
                <a:gd name="connsiteX5" fmla="*/ 625519 w 1224136"/>
                <a:gd name="connsiteY5" fmla="*/ 703587 h 935024"/>
                <a:gd name="connsiteX6" fmla="*/ 470734 w 1224136"/>
                <a:gd name="connsiteY6" fmla="*/ 917900 h 935024"/>
                <a:gd name="connsiteX7" fmla="*/ 0 w 1224136"/>
                <a:gd name="connsiteY7" fmla="*/ 925366 h 935024"/>
                <a:gd name="connsiteX0" fmla="*/ 0 w 1224136"/>
                <a:gd name="connsiteY0" fmla="*/ 925366 h 930358"/>
                <a:gd name="connsiteX1" fmla="*/ 317067 w 1224136"/>
                <a:gd name="connsiteY1" fmla="*/ 0 h 930358"/>
                <a:gd name="connsiteX2" fmla="*/ 907069 w 1224136"/>
                <a:gd name="connsiteY2" fmla="*/ 0 h 930358"/>
                <a:gd name="connsiteX3" fmla="*/ 1224136 w 1224136"/>
                <a:gd name="connsiteY3" fmla="*/ 925366 h 930358"/>
                <a:gd name="connsiteX4" fmla="*/ 777917 w 1224136"/>
                <a:gd name="connsiteY4" fmla="*/ 925043 h 930358"/>
                <a:gd name="connsiteX5" fmla="*/ 625519 w 1224136"/>
                <a:gd name="connsiteY5" fmla="*/ 703587 h 930358"/>
                <a:gd name="connsiteX6" fmla="*/ 470734 w 1224136"/>
                <a:gd name="connsiteY6" fmla="*/ 917900 h 930358"/>
                <a:gd name="connsiteX7" fmla="*/ 0 w 1224136"/>
                <a:gd name="connsiteY7" fmla="*/ 925366 h 93035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  <a:gd name="connsiteX0" fmla="*/ 0 w 1224136"/>
                <a:gd name="connsiteY0" fmla="*/ 925366 h 928848"/>
                <a:gd name="connsiteX1" fmla="*/ 317067 w 1224136"/>
                <a:gd name="connsiteY1" fmla="*/ 0 h 928848"/>
                <a:gd name="connsiteX2" fmla="*/ 907069 w 1224136"/>
                <a:gd name="connsiteY2" fmla="*/ 0 h 928848"/>
                <a:gd name="connsiteX3" fmla="*/ 1224136 w 1224136"/>
                <a:gd name="connsiteY3" fmla="*/ 925366 h 928848"/>
                <a:gd name="connsiteX4" fmla="*/ 777917 w 1224136"/>
                <a:gd name="connsiteY4" fmla="*/ 925043 h 928848"/>
                <a:gd name="connsiteX5" fmla="*/ 625519 w 1224136"/>
                <a:gd name="connsiteY5" fmla="*/ 703587 h 928848"/>
                <a:gd name="connsiteX6" fmla="*/ 470734 w 1224136"/>
                <a:gd name="connsiteY6" fmla="*/ 917900 h 928848"/>
                <a:gd name="connsiteX7" fmla="*/ 0 w 1224136"/>
                <a:gd name="connsiteY7" fmla="*/ 925366 h 92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136" h="928848">
                  <a:moveTo>
                    <a:pt x="0" y="925366"/>
                  </a:moveTo>
                  <a:lnTo>
                    <a:pt x="317067" y="0"/>
                  </a:lnTo>
                  <a:lnTo>
                    <a:pt x="907069" y="0"/>
                  </a:lnTo>
                  <a:lnTo>
                    <a:pt x="1224136" y="925366"/>
                  </a:lnTo>
                  <a:cubicBezTo>
                    <a:pt x="934322" y="932299"/>
                    <a:pt x="911025" y="927082"/>
                    <a:pt x="777917" y="925043"/>
                  </a:cubicBezTo>
                  <a:cubicBezTo>
                    <a:pt x="698785" y="826962"/>
                    <a:pt x="704894" y="809949"/>
                    <a:pt x="625519" y="703587"/>
                  </a:cubicBezTo>
                  <a:cubicBezTo>
                    <a:pt x="560431" y="787725"/>
                    <a:pt x="552762" y="824582"/>
                    <a:pt x="470734" y="917900"/>
                  </a:cubicBezTo>
                  <a:lnTo>
                    <a:pt x="0" y="92536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6963156" y="2580238"/>
              <a:ext cx="849887" cy="422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u="sng" dirty="0"/>
                <a:t>PC+4</a:t>
              </a:r>
            </a:p>
          </p:txBody>
        </p:sp>
      </p:grpSp>
      <p:cxnSp>
        <p:nvCxnSpPr>
          <p:cNvPr id="177" name="Conector angulado 176"/>
          <p:cNvCxnSpPr/>
          <p:nvPr/>
        </p:nvCxnSpPr>
        <p:spPr>
          <a:xfrm>
            <a:off x="7624893" y="1394846"/>
            <a:ext cx="968876" cy="416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ângulo de cantos arredondados 192"/>
          <p:cNvSpPr/>
          <p:nvPr/>
        </p:nvSpPr>
        <p:spPr>
          <a:xfrm>
            <a:off x="5700774" y="1491630"/>
            <a:ext cx="894760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tx1"/>
                </a:solidFill>
              </a:rPr>
              <a:t>PC atual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0" name="Trapezoide 73"/>
          <p:cNvSpPr/>
          <p:nvPr/>
        </p:nvSpPr>
        <p:spPr>
          <a:xfrm rot="5400000">
            <a:off x="3478801" y="4237055"/>
            <a:ext cx="368900" cy="230796"/>
          </a:xfrm>
          <a:custGeom>
            <a:avLst/>
            <a:gdLst>
              <a:gd name="connsiteX0" fmla="*/ 0 w 1224136"/>
              <a:gd name="connsiteY0" fmla="*/ 925366 h 925366"/>
              <a:gd name="connsiteX1" fmla="*/ 317067 w 1224136"/>
              <a:gd name="connsiteY1" fmla="*/ 0 h 925366"/>
              <a:gd name="connsiteX2" fmla="*/ 907069 w 1224136"/>
              <a:gd name="connsiteY2" fmla="*/ 0 h 925366"/>
              <a:gd name="connsiteX3" fmla="*/ 1224136 w 1224136"/>
              <a:gd name="connsiteY3" fmla="*/ 925366 h 925366"/>
              <a:gd name="connsiteX4" fmla="*/ 0 w 1224136"/>
              <a:gd name="connsiteY4" fmla="*/ 925366 h 925366"/>
              <a:gd name="connsiteX0" fmla="*/ 0 w 1224136"/>
              <a:gd name="connsiteY0" fmla="*/ 925366 h 925374"/>
              <a:gd name="connsiteX1" fmla="*/ 317067 w 1224136"/>
              <a:gd name="connsiteY1" fmla="*/ 0 h 925374"/>
              <a:gd name="connsiteX2" fmla="*/ 907069 w 1224136"/>
              <a:gd name="connsiteY2" fmla="*/ 0 h 925374"/>
              <a:gd name="connsiteX3" fmla="*/ 1224136 w 1224136"/>
              <a:gd name="connsiteY3" fmla="*/ 925366 h 925374"/>
              <a:gd name="connsiteX4" fmla="*/ 468352 w 1224136"/>
              <a:gd name="connsiteY4" fmla="*/ 884562 h 925374"/>
              <a:gd name="connsiteX5" fmla="*/ 0 w 1224136"/>
              <a:gd name="connsiteY5" fmla="*/ 925366 h 925374"/>
              <a:gd name="connsiteX0" fmla="*/ 0 w 1224136"/>
              <a:gd name="connsiteY0" fmla="*/ 925366 h 980383"/>
              <a:gd name="connsiteX1" fmla="*/ 317067 w 1224136"/>
              <a:gd name="connsiteY1" fmla="*/ 0 h 980383"/>
              <a:gd name="connsiteX2" fmla="*/ 907069 w 1224136"/>
              <a:gd name="connsiteY2" fmla="*/ 0 h 980383"/>
              <a:gd name="connsiteX3" fmla="*/ 1224136 w 1224136"/>
              <a:gd name="connsiteY3" fmla="*/ 925366 h 980383"/>
              <a:gd name="connsiteX4" fmla="*/ 773152 w 1224136"/>
              <a:gd name="connsiteY4" fmla="*/ 865512 h 980383"/>
              <a:gd name="connsiteX5" fmla="*/ 468352 w 1224136"/>
              <a:gd name="connsiteY5" fmla="*/ 884562 h 980383"/>
              <a:gd name="connsiteX6" fmla="*/ 0 w 1224136"/>
              <a:gd name="connsiteY6" fmla="*/ 925366 h 980383"/>
              <a:gd name="connsiteX0" fmla="*/ 0 w 1224136"/>
              <a:gd name="connsiteY0" fmla="*/ 925366 h 980383"/>
              <a:gd name="connsiteX1" fmla="*/ 317067 w 1224136"/>
              <a:gd name="connsiteY1" fmla="*/ 0 h 980383"/>
              <a:gd name="connsiteX2" fmla="*/ 907069 w 1224136"/>
              <a:gd name="connsiteY2" fmla="*/ 0 h 980383"/>
              <a:gd name="connsiteX3" fmla="*/ 1224136 w 1224136"/>
              <a:gd name="connsiteY3" fmla="*/ 925366 h 980383"/>
              <a:gd name="connsiteX4" fmla="*/ 773152 w 1224136"/>
              <a:gd name="connsiteY4" fmla="*/ 865512 h 980383"/>
              <a:gd name="connsiteX5" fmla="*/ 625519 w 1224136"/>
              <a:gd name="connsiteY5" fmla="*/ 703587 h 980383"/>
              <a:gd name="connsiteX6" fmla="*/ 468352 w 1224136"/>
              <a:gd name="connsiteY6" fmla="*/ 884562 h 980383"/>
              <a:gd name="connsiteX7" fmla="*/ 0 w 1224136"/>
              <a:gd name="connsiteY7" fmla="*/ 925366 h 980383"/>
              <a:gd name="connsiteX0" fmla="*/ 0 w 1224136"/>
              <a:gd name="connsiteY0" fmla="*/ 925366 h 980383"/>
              <a:gd name="connsiteX1" fmla="*/ 317067 w 1224136"/>
              <a:gd name="connsiteY1" fmla="*/ 0 h 980383"/>
              <a:gd name="connsiteX2" fmla="*/ 907069 w 1224136"/>
              <a:gd name="connsiteY2" fmla="*/ 0 h 980383"/>
              <a:gd name="connsiteX3" fmla="*/ 1224136 w 1224136"/>
              <a:gd name="connsiteY3" fmla="*/ 925366 h 980383"/>
              <a:gd name="connsiteX4" fmla="*/ 773152 w 1224136"/>
              <a:gd name="connsiteY4" fmla="*/ 865512 h 980383"/>
              <a:gd name="connsiteX5" fmla="*/ 625519 w 1224136"/>
              <a:gd name="connsiteY5" fmla="*/ 703587 h 980383"/>
              <a:gd name="connsiteX6" fmla="*/ 468352 w 1224136"/>
              <a:gd name="connsiteY6" fmla="*/ 884562 h 980383"/>
              <a:gd name="connsiteX7" fmla="*/ 0 w 1224136"/>
              <a:gd name="connsiteY7" fmla="*/ 925366 h 980383"/>
              <a:gd name="connsiteX0" fmla="*/ 0 w 1224136"/>
              <a:gd name="connsiteY0" fmla="*/ 925366 h 980383"/>
              <a:gd name="connsiteX1" fmla="*/ 317067 w 1224136"/>
              <a:gd name="connsiteY1" fmla="*/ 0 h 980383"/>
              <a:gd name="connsiteX2" fmla="*/ 907069 w 1224136"/>
              <a:gd name="connsiteY2" fmla="*/ 0 h 980383"/>
              <a:gd name="connsiteX3" fmla="*/ 1224136 w 1224136"/>
              <a:gd name="connsiteY3" fmla="*/ 925366 h 980383"/>
              <a:gd name="connsiteX4" fmla="*/ 773152 w 1224136"/>
              <a:gd name="connsiteY4" fmla="*/ 865512 h 980383"/>
              <a:gd name="connsiteX5" fmla="*/ 625519 w 1224136"/>
              <a:gd name="connsiteY5" fmla="*/ 703587 h 980383"/>
              <a:gd name="connsiteX6" fmla="*/ 468352 w 1224136"/>
              <a:gd name="connsiteY6" fmla="*/ 884562 h 980383"/>
              <a:gd name="connsiteX7" fmla="*/ 0 w 1224136"/>
              <a:gd name="connsiteY7" fmla="*/ 925366 h 980383"/>
              <a:gd name="connsiteX0" fmla="*/ 0 w 1224136"/>
              <a:gd name="connsiteY0" fmla="*/ 925366 h 999672"/>
              <a:gd name="connsiteX1" fmla="*/ 317067 w 1224136"/>
              <a:gd name="connsiteY1" fmla="*/ 0 h 999672"/>
              <a:gd name="connsiteX2" fmla="*/ 907069 w 1224136"/>
              <a:gd name="connsiteY2" fmla="*/ 0 h 999672"/>
              <a:gd name="connsiteX3" fmla="*/ 1224136 w 1224136"/>
              <a:gd name="connsiteY3" fmla="*/ 925366 h 999672"/>
              <a:gd name="connsiteX4" fmla="*/ 782680 w 1224136"/>
              <a:gd name="connsiteY4" fmla="*/ 946475 h 999672"/>
              <a:gd name="connsiteX5" fmla="*/ 625519 w 1224136"/>
              <a:gd name="connsiteY5" fmla="*/ 703587 h 999672"/>
              <a:gd name="connsiteX6" fmla="*/ 468352 w 1224136"/>
              <a:gd name="connsiteY6" fmla="*/ 884562 h 999672"/>
              <a:gd name="connsiteX7" fmla="*/ 0 w 1224136"/>
              <a:gd name="connsiteY7" fmla="*/ 925366 h 999672"/>
              <a:gd name="connsiteX0" fmla="*/ 0 w 1224136"/>
              <a:gd name="connsiteY0" fmla="*/ 925366 h 995372"/>
              <a:gd name="connsiteX1" fmla="*/ 317067 w 1224136"/>
              <a:gd name="connsiteY1" fmla="*/ 0 h 995372"/>
              <a:gd name="connsiteX2" fmla="*/ 907069 w 1224136"/>
              <a:gd name="connsiteY2" fmla="*/ 0 h 995372"/>
              <a:gd name="connsiteX3" fmla="*/ 1224136 w 1224136"/>
              <a:gd name="connsiteY3" fmla="*/ 925366 h 995372"/>
              <a:gd name="connsiteX4" fmla="*/ 777917 w 1224136"/>
              <a:gd name="connsiteY4" fmla="*/ 932187 h 995372"/>
              <a:gd name="connsiteX5" fmla="*/ 625519 w 1224136"/>
              <a:gd name="connsiteY5" fmla="*/ 703587 h 995372"/>
              <a:gd name="connsiteX6" fmla="*/ 468352 w 1224136"/>
              <a:gd name="connsiteY6" fmla="*/ 884562 h 995372"/>
              <a:gd name="connsiteX7" fmla="*/ 0 w 1224136"/>
              <a:gd name="connsiteY7" fmla="*/ 925366 h 995372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884562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884562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884562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884562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884562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08374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08374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08374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08374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08374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5971 w 1224136"/>
              <a:gd name="connsiteY6" fmla="*/ 920280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68352 w 1224136"/>
              <a:gd name="connsiteY6" fmla="*/ 932187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70734 w 1224136"/>
              <a:gd name="connsiteY6" fmla="*/ 917900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70734 w 1224136"/>
              <a:gd name="connsiteY6" fmla="*/ 917900 h 935024"/>
              <a:gd name="connsiteX7" fmla="*/ 0 w 1224136"/>
              <a:gd name="connsiteY7" fmla="*/ 925366 h 935024"/>
              <a:gd name="connsiteX0" fmla="*/ 0 w 1224136"/>
              <a:gd name="connsiteY0" fmla="*/ 925366 h 935024"/>
              <a:gd name="connsiteX1" fmla="*/ 317067 w 1224136"/>
              <a:gd name="connsiteY1" fmla="*/ 0 h 935024"/>
              <a:gd name="connsiteX2" fmla="*/ 907069 w 1224136"/>
              <a:gd name="connsiteY2" fmla="*/ 0 h 935024"/>
              <a:gd name="connsiteX3" fmla="*/ 1224136 w 1224136"/>
              <a:gd name="connsiteY3" fmla="*/ 925366 h 935024"/>
              <a:gd name="connsiteX4" fmla="*/ 777917 w 1224136"/>
              <a:gd name="connsiteY4" fmla="*/ 932187 h 935024"/>
              <a:gd name="connsiteX5" fmla="*/ 625519 w 1224136"/>
              <a:gd name="connsiteY5" fmla="*/ 703587 h 935024"/>
              <a:gd name="connsiteX6" fmla="*/ 470734 w 1224136"/>
              <a:gd name="connsiteY6" fmla="*/ 917900 h 935024"/>
              <a:gd name="connsiteX7" fmla="*/ 0 w 1224136"/>
              <a:gd name="connsiteY7" fmla="*/ 925366 h 935024"/>
              <a:gd name="connsiteX0" fmla="*/ 0 w 1224136"/>
              <a:gd name="connsiteY0" fmla="*/ 925366 h 930358"/>
              <a:gd name="connsiteX1" fmla="*/ 317067 w 1224136"/>
              <a:gd name="connsiteY1" fmla="*/ 0 h 930358"/>
              <a:gd name="connsiteX2" fmla="*/ 907069 w 1224136"/>
              <a:gd name="connsiteY2" fmla="*/ 0 h 930358"/>
              <a:gd name="connsiteX3" fmla="*/ 1224136 w 1224136"/>
              <a:gd name="connsiteY3" fmla="*/ 925366 h 930358"/>
              <a:gd name="connsiteX4" fmla="*/ 777917 w 1224136"/>
              <a:gd name="connsiteY4" fmla="*/ 925043 h 930358"/>
              <a:gd name="connsiteX5" fmla="*/ 625519 w 1224136"/>
              <a:gd name="connsiteY5" fmla="*/ 703587 h 930358"/>
              <a:gd name="connsiteX6" fmla="*/ 470734 w 1224136"/>
              <a:gd name="connsiteY6" fmla="*/ 917900 h 930358"/>
              <a:gd name="connsiteX7" fmla="*/ 0 w 1224136"/>
              <a:gd name="connsiteY7" fmla="*/ 925366 h 930358"/>
              <a:gd name="connsiteX0" fmla="*/ 0 w 1224136"/>
              <a:gd name="connsiteY0" fmla="*/ 925366 h 928848"/>
              <a:gd name="connsiteX1" fmla="*/ 317067 w 1224136"/>
              <a:gd name="connsiteY1" fmla="*/ 0 h 928848"/>
              <a:gd name="connsiteX2" fmla="*/ 907069 w 1224136"/>
              <a:gd name="connsiteY2" fmla="*/ 0 h 928848"/>
              <a:gd name="connsiteX3" fmla="*/ 1224136 w 1224136"/>
              <a:gd name="connsiteY3" fmla="*/ 925366 h 928848"/>
              <a:gd name="connsiteX4" fmla="*/ 777917 w 1224136"/>
              <a:gd name="connsiteY4" fmla="*/ 925043 h 928848"/>
              <a:gd name="connsiteX5" fmla="*/ 625519 w 1224136"/>
              <a:gd name="connsiteY5" fmla="*/ 703587 h 928848"/>
              <a:gd name="connsiteX6" fmla="*/ 470734 w 1224136"/>
              <a:gd name="connsiteY6" fmla="*/ 917900 h 928848"/>
              <a:gd name="connsiteX7" fmla="*/ 0 w 1224136"/>
              <a:gd name="connsiteY7" fmla="*/ 925366 h 928848"/>
              <a:gd name="connsiteX0" fmla="*/ 0 w 1224136"/>
              <a:gd name="connsiteY0" fmla="*/ 925366 h 928848"/>
              <a:gd name="connsiteX1" fmla="*/ 317067 w 1224136"/>
              <a:gd name="connsiteY1" fmla="*/ 0 h 928848"/>
              <a:gd name="connsiteX2" fmla="*/ 907069 w 1224136"/>
              <a:gd name="connsiteY2" fmla="*/ 0 h 928848"/>
              <a:gd name="connsiteX3" fmla="*/ 1224136 w 1224136"/>
              <a:gd name="connsiteY3" fmla="*/ 925366 h 928848"/>
              <a:gd name="connsiteX4" fmla="*/ 777917 w 1224136"/>
              <a:gd name="connsiteY4" fmla="*/ 925043 h 928848"/>
              <a:gd name="connsiteX5" fmla="*/ 625519 w 1224136"/>
              <a:gd name="connsiteY5" fmla="*/ 703587 h 928848"/>
              <a:gd name="connsiteX6" fmla="*/ 470734 w 1224136"/>
              <a:gd name="connsiteY6" fmla="*/ 917900 h 928848"/>
              <a:gd name="connsiteX7" fmla="*/ 0 w 1224136"/>
              <a:gd name="connsiteY7" fmla="*/ 925366 h 92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4136" h="928848">
                <a:moveTo>
                  <a:pt x="0" y="925366"/>
                </a:moveTo>
                <a:lnTo>
                  <a:pt x="317067" y="0"/>
                </a:lnTo>
                <a:lnTo>
                  <a:pt x="907069" y="0"/>
                </a:lnTo>
                <a:lnTo>
                  <a:pt x="1224136" y="925366"/>
                </a:lnTo>
                <a:cubicBezTo>
                  <a:pt x="934322" y="932299"/>
                  <a:pt x="911025" y="927082"/>
                  <a:pt x="777917" y="925043"/>
                </a:cubicBezTo>
                <a:cubicBezTo>
                  <a:pt x="698785" y="826962"/>
                  <a:pt x="704894" y="809949"/>
                  <a:pt x="625519" y="703587"/>
                </a:cubicBezTo>
                <a:cubicBezTo>
                  <a:pt x="560431" y="787725"/>
                  <a:pt x="552762" y="824582"/>
                  <a:pt x="470734" y="917900"/>
                </a:cubicBezTo>
                <a:lnTo>
                  <a:pt x="0" y="9253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0" name="Conector de seta reta 159"/>
          <p:cNvCxnSpPr/>
          <p:nvPr/>
        </p:nvCxnSpPr>
        <p:spPr>
          <a:xfrm>
            <a:off x="3571690" y="3636282"/>
            <a:ext cx="375499" cy="22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>
            <a:off x="3347864" y="4242002"/>
            <a:ext cx="179384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 de cantos arredondados 195"/>
          <p:cNvSpPr/>
          <p:nvPr/>
        </p:nvSpPr>
        <p:spPr>
          <a:xfrm>
            <a:off x="3447089" y="4240584"/>
            <a:ext cx="459974" cy="2160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err="1" smtClean="0">
                <a:solidFill>
                  <a:schemeClr val="bg1"/>
                </a:solidFill>
              </a:rPr>
              <a:t>Add</a:t>
            </a:r>
            <a:endParaRPr lang="pt-BR" sz="600" dirty="0" smtClean="0">
              <a:solidFill>
                <a:schemeClr val="bg1"/>
              </a:solidFill>
            </a:endParaRPr>
          </a:p>
          <a:p>
            <a:pPr algn="ctr"/>
            <a:endParaRPr lang="pt-BR" sz="100" dirty="0" smtClean="0">
              <a:solidFill>
                <a:schemeClr val="bg1"/>
              </a:solidFill>
            </a:endParaRPr>
          </a:p>
          <a:p>
            <a:pPr algn="ctr"/>
            <a:r>
              <a:rPr lang="pt-BR" sz="600" dirty="0" err="1" smtClean="0">
                <a:solidFill>
                  <a:schemeClr val="bg1"/>
                </a:solidFill>
              </a:rPr>
              <a:t>Loads</a:t>
            </a:r>
            <a:endParaRPr lang="pt-BR" sz="800" dirty="0">
              <a:solidFill>
                <a:schemeClr val="bg1"/>
              </a:solidFill>
            </a:endParaRPr>
          </a:p>
        </p:txBody>
      </p:sp>
      <p:cxnSp>
        <p:nvCxnSpPr>
          <p:cNvPr id="157" name="Conector angulado 156"/>
          <p:cNvCxnSpPr/>
          <p:nvPr/>
        </p:nvCxnSpPr>
        <p:spPr>
          <a:xfrm rot="5400000" flipH="1" flipV="1">
            <a:off x="3154107" y="4638756"/>
            <a:ext cx="530084" cy="216198"/>
          </a:xfrm>
          <a:prstGeom prst="bentConnector3">
            <a:avLst>
              <a:gd name="adj1" fmla="val 100063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de seta reta 157"/>
          <p:cNvCxnSpPr/>
          <p:nvPr/>
        </p:nvCxnSpPr>
        <p:spPr>
          <a:xfrm>
            <a:off x="5713566" y="3721224"/>
            <a:ext cx="215906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do 158"/>
          <p:cNvCxnSpPr/>
          <p:nvPr/>
        </p:nvCxnSpPr>
        <p:spPr>
          <a:xfrm flipV="1">
            <a:off x="6172367" y="3507854"/>
            <a:ext cx="282521" cy="135435"/>
          </a:xfrm>
          <a:prstGeom prst="bentConnector3">
            <a:avLst>
              <a:gd name="adj1" fmla="val 2220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ângulo 162"/>
          <p:cNvSpPr/>
          <p:nvPr/>
        </p:nvSpPr>
        <p:spPr>
          <a:xfrm>
            <a:off x="5941299" y="3617875"/>
            <a:ext cx="231068" cy="2313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&amp;</a:t>
            </a:r>
            <a:endParaRPr lang="pt-BR" sz="1200" dirty="0"/>
          </a:p>
        </p:txBody>
      </p:sp>
      <p:cxnSp>
        <p:nvCxnSpPr>
          <p:cNvPr id="165" name="Conector angulado 164"/>
          <p:cNvCxnSpPr/>
          <p:nvPr/>
        </p:nvCxnSpPr>
        <p:spPr>
          <a:xfrm rot="10800000">
            <a:off x="5941300" y="3795886"/>
            <a:ext cx="353553" cy="214293"/>
          </a:xfrm>
          <a:prstGeom prst="bentConnector3">
            <a:avLst>
              <a:gd name="adj1" fmla="val 142444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Compilador simplificado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539552" y="699542"/>
            <a:ext cx="3960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em </a:t>
            </a:r>
            <a:r>
              <a:rPr lang="pt-BR" b="1" dirty="0" err="1" smtClean="0"/>
              <a:t>assembly</a:t>
            </a:r>
            <a:r>
              <a:rPr lang="pt-BR" b="1" dirty="0" smtClean="0"/>
              <a:t>:</a:t>
            </a:r>
          </a:p>
          <a:p>
            <a:r>
              <a:rPr lang="pt-BR" sz="1400" dirty="0" smtClean="0"/>
              <a:t>Um número </a:t>
            </a:r>
            <a:r>
              <a:rPr lang="pt-BR" sz="1400" dirty="0"/>
              <a:t>ao quadrado, ou pode ser usado para multiplicação de </a:t>
            </a:r>
            <a:r>
              <a:rPr lang="pt-BR" sz="1400" dirty="0" smtClean="0"/>
              <a:t>números </a:t>
            </a:r>
            <a:r>
              <a:rPr lang="pt-BR" sz="1400" dirty="0"/>
              <a:t>diferentes</a:t>
            </a:r>
            <a:r>
              <a:rPr lang="pt-BR" sz="1400" dirty="0" smtClean="0"/>
              <a:t>.</a:t>
            </a:r>
          </a:p>
          <a:p>
            <a:endParaRPr lang="pt-BR" dirty="0"/>
          </a:p>
          <a:p>
            <a:r>
              <a:rPr lang="pt-BR" dirty="0" err="1"/>
              <a:t>add</a:t>
            </a:r>
            <a:r>
              <a:rPr lang="pt-BR" dirty="0"/>
              <a:t> s3 </a:t>
            </a:r>
            <a:r>
              <a:rPr lang="pt-BR" dirty="0" err="1"/>
              <a:t>s3</a:t>
            </a:r>
            <a:r>
              <a:rPr lang="pt-BR" dirty="0"/>
              <a:t> s2</a:t>
            </a:r>
          </a:p>
          <a:p>
            <a:r>
              <a:rPr lang="pt-BR" dirty="0" err="1"/>
              <a:t>quadrado:add</a:t>
            </a:r>
            <a:r>
              <a:rPr lang="pt-BR" dirty="0"/>
              <a:t> s4 </a:t>
            </a:r>
            <a:r>
              <a:rPr lang="pt-BR" dirty="0" err="1"/>
              <a:t>s4</a:t>
            </a:r>
            <a:r>
              <a:rPr lang="pt-BR" dirty="0"/>
              <a:t> s1</a:t>
            </a:r>
          </a:p>
          <a:p>
            <a:r>
              <a:rPr lang="pt-BR" dirty="0" err="1"/>
              <a:t>add</a:t>
            </a:r>
            <a:r>
              <a:rPr lang="pt-BR" dirty="0"/>
              <a:t> s3 </a:t>
            </a:r>
            <a:r>
              <a:rPr lang="pt-BR" dirty="0" err="1"/>
              <a:t>s3</a:t>
            </a:r>
            <a:r>
              <a:rPr lang="pt-BR" dirty="0"/>
              <a:t> s2</a:t>
            </a:r>
          </a:p>
          <a:p>
            <a:r>
              <a:rPr lang="pt-BR" dirty="0" err="1"/>
              <a:t>beq</a:t>
            </a:r>
            <a:r>
              <a:rPr lang="pt-BR" dirty="0"/>
              <a:t> s4 s2 sair </a:t>
            </a:r>
          </a:p>
          <a:p>
            <a:r>
              <a:rPr lang="pt-BR" dirty="0" err="1"/>
              <a:t>jmp</a:t>
            </a:r>
            <a:r>
              <a:rPr lang="pt-BR" dirty="0"/>
              <a:t> quadrado</a:t>
            </a:r>
          </a:p>
          <a:p>
            <a:r>
              <a:rPr lang="pt-BR" dirty="0" err="1"/>
              <a:t>sair:halt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716016" y="699542"/>
            <a:ext cx="396044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do código compilado: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(0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"00011100";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"01100010";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(2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"00011000";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(3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"00000111";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(4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"00011100";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(5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"10000001";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(6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"00100000";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(7</a:t>
            </a:r>
            <a:r>
              <a:rPr lang="pt-BR" sz="1100" dirty="0"/>
              <a:t>)   </a:t>
            </a:r>
            <a:r>
              <a:rPr lang="pt-BR" sz="1100" dirty="0" smtClean="0"/>
              <a:t>   </a:t>
            </a:r>
            <a:r>
              <a:rPr lang="pt-BR" sz="1100" dirty="0"/>
              <a:t>&lt;= "00000111";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(8</a:t>
            </a:r>
            <a:r>
              <a:rPr lang="pt-BR" sz="1100" dirty="0"/>
              <a:t>)    </a:t>
            </a:r>
            <a:r>
              <a:rPr lang="pt-BR" sz="1100" dirty="0" smtClean="0"/>
              <a:t>  &lt;= </a:t>
            </a:r>
            <a:r>
              <a:rPr lang="pt-BR" sz="1100" dirty="0"/>
              <a:t>"00011100";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(9</a:t>
            </a:r>
            <a:r>
              <a:rPr lang="pt-BR" sz="1100" dirty="0"/>
              <a:t>)    </a:t>
            </a:r>
            <a:r>
              <a:rPr lang="pt-BR" sz="1100" dirty="0" smtClean="0"/>
              <a:t>  &lt;= </a:t>
            </a:r>
            <a:r>
              <a:rPr lang="pt-BR" sz="1100" dirty="0"/>
              <a:t>"01100010";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(10</a:t>
            </a:r>
            <a:r>
              <a:rPr lang="pt-BR" sz="1100" dirty="0"/>
              <a:t>)    &lt;= "00011000";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(11</a:t>
            </a:r>
            <a:r>
              <a:rPr lang="pt-BR" sz="1100" dirty="0"/>
              <a:t>)    &lt;= "00000111";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(12</a:t>
            </a:r>
            <a:r>
              <a:rPr lang="pt-BR" sz="1100" dirty="0"/>
              <a:t>)    &lt;= "00010000";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(13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(14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(15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(16</a:t>
            </a:r>
            <a:r>
              <a:rPr lang="pt-BR" sz="1100" dirty="0"/>
              <a:t>)    &lt;= "00010100";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(17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(18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(19</a:t>
            </a:r>
            <a:r>
              <a:rPr lang="pt-BR" sz="1100" dirty="0"/>
              <a:t>)    &lt;= "00000100";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(20</a:t>
            </a:r>
            <a:r>
              <a:rPr lang="pt-BR" sz="1100" dirty="0"/>
              <a:t>)    &lt;= "00011000";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(21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(22</a:t>
            </a:r>
            <a:r>
              <a:rPr lang="pt-BR" sz="1100" dirty="0"/>
              <a:t>)    &lt;= "00000000";</a:t>
            </a:r>
          </a:p>
          <a:p>
            <a:r>
              <a:rPr lang="pt-BR" sz="1100" dirty="0" err="1" smtClean="0"/>
              <a:t>mem</a:t>
            </a:r>
            <a:r>
              <a:rPr lang="pt-BR" sz="1100" dirty="0" smtClean="0"/>
              <a:t>(23</a:t>
            </a:r>
            <a:r>
              <a:rPr lang="pt-BR" sz="1100" dirty="0"/>
              <a:t>)    &lt;= "00000000";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497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18069</TotalTime>
  <Words>1362</Words>
  <Application>Microsoft Office PowerPoint</Application>
  <PresentationFormat>Apresentação na tela (16:9)</PresentationFormat>
  <Paragraphs>560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Definições - Instruções</vt:lpstr>
      <vt:lpstr>Definições - Instruções</vt:lpstr>
      <vt:lpstr>Definições - Instruções</vt:lpstr>
      <vt:lpstr>Definições – Memória e Banco de Registradores</vt:lpstr>
      <vt:lpstr>Versões</vt:lpstr>
      <vt:lpstr>Apresentação do PowerPoint</vt:lpstr>
      <vt:lpstr>Apresentação do PowerPoint</vt:lpstr>
      <vt:lpstr>Compilador simplificado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 Vianna</dc:creator>
  <cp:lastModifiedBy>Colaborador</cp:lastModifiedBy>
  <cp:revision>166</cp:revision>
  <dcterms:created xsi:type="dcterms:W3CDTF">2021-05-18T21:15:04Z</dcterms:created>
  <dcterms:modified xsi:type="dcterms:W3CDTF">2021-07-09T17:00:32Z</dcterms:modified>
</cp:coreProperties>
</file>