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D1B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471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7513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1628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3926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620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156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72733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084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517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714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871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45D3-9AC9-4BC2-ACF6-5CC6E2C79C5C}" type="datetimeFigureOut">
              <a:rPr lang="es-NI" smtClean="0"/>
              <a:t>1/12/2023</a:t>
            </a:fld>
            <a:endParaRPr lang="es-N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E631E-AD7B-4B6D-BA84-03257A80599B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99357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NI" dirty="0"/>
              <a:t>Genéricos y Colecciones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NI" dirty="0"/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37764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07827A5-FAD3-447D-AF7D-CC86E04C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 concurrentes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3EB1BA-8C6D-40CB-BF8B-49DF4F821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/>
              <a:t>Son clases diseñadas para ser seguras para subprocesos</a:t>
            </a:r>
          </a:p>
          <a:p>
            <a:r>
              <a:rPr lang="en-US" dirty="0" err="1"/>
              <a:t>Pertenecen</a:t>
            </a:r>
            <a:r>
              <a:rPr lang="en-US" dirty="0"/>
              <a:t> al namespace </a:t>
            </a:r>
            <a:r>
              <a:rPr lang="en-US" dirty="0" err="1"/>
              <a:t>System.Collection.Concurrent</a:t>
            </a:r>
            <a:r>
              <a:rPr lang="en-US" dirty="0"/>
              <a:t>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ED8D764-D4EB-475F-9F12-51395A1D1A7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7" y="3034086"/>
            <a:ext cx="7265988" cy="2155825"/>
          </a:xfrm>
        </p:spPr>
      </p:pic>
    </p:spTree>
    <p:extLst>
      <p:ext uri="{BB962C8B-B14F-4D97-AF65-F5344CB8AC3E}">
        <p14:creationId xmlns:p14="http://schemas.microsoft.com/office/powerpoint/2010/main" val="1443874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1FF0F-95CD-4A29-8DC6-D60DCF9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Colecciones concurrentes más comunes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9C3EE5D-7213-4F10-96A1-A2D0300B7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865804"/>
              </p:ext>
            </p:extLst>
          </p:nvPr>
        </p:nvGraphicFramePr>
        <p:xfrm>
          <a:off x="838200" y="1394049"/>
          <a:ext cx="1051560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285">
                  <a:extLst>
                    <a:ext uri="{9D8B030D-6E8A-4147-A177-3AD203B41FA5}">
                      <a16:colId xmlns:a16="http://schemas.microsoft.com/office/drawing/2014/main" val="2117528995"/>
                    </a:ext>
                  </a:extLst>
                </a:gridCol>
                <a:gridCol w="6803315">
                  <a:extLst>
                    <a:ext uri="{9D8B030D-6E8A-4147-A177-3AD203B41FA5}">
                      <a16:colId xmlns:a16="http://schemas.microsoft.com/office/drawing/2014/main" val="286626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Colección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9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ConcurrentBag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Esta colección es una bolsa no ordenada de elementos. Puede ser accedida de forma concurrente, pero no garantiza un orden específico de los elementos</a:t>
                      </a:r>
                      <a:r>
                        <a:rPr lang="es-ES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ConcurrentQueue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Implementa una cola (FIFO) que es segura para subprocesos, lo que significa que varios hilos pueden encolar y desencolar elementos de forma segura.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7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ConcurrentStack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Implementa una pila (LIFO) que es segura para subprocesos, permitiendo que varios hilos apilen y </a:t>
                      </a:r>
                      <a:r>
                        <a:rPr lang="es-NI" dirty="0" err="1"/>
                        <a:t>desapilen</a:t>
                      </a:r>
                      <a:r>
                        <a:rPr lang="es-NI" dirty="0"/>
                        <a:t> elementos de manera segura.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1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ConcurrentDictionary</a:t>
                      </a:r>
                      <a:r>
                        <a:rPr lang="es-ES" dirty="0"/>
                        <a:t>&lt;</a:t>
                      </a:r>
                      <a:r>
                        <a:rPr lang="es-ES" dirty="0" err="1"/>
                        <a:t>TKey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TValue</a:t>
                      </a:r>
                      <a:r>
                        <a:rPr lang="es-ES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Esta colección implementa un diccionario que es seguro para subprocesos. Varias </a:t>
                      </a:r>
                      <a:r>
                        <a:rPr lang="es-NI" dirty="0" err="1"/>
                        <a:t>subclaves</a:t>
                      </a:r>
                      <a:r>
                        <a:rPr lang="es-NI" dirty="0"/>
                        <a:t> pueden ser accedidas y modificadas de forma segura simultáneamente.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1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BlockingCollection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Aunque no es una colección concurrente en sí, </a:t>
                      </a:r>
                      <a:r>
                        <a:rPr lang="es-NI" dirty="0" err="1"/>
                        <a:t>BlockingCollection</a:t>
                      </a:r>
                      <a:r>
                        <a:rPr lang="es-NI" dirty="0"/>
                        <a:t> es una envoltura que puede utilizarse para envolver cualquier otra colección, como </a:t>
                      </a:r>
                      <a:r>
                        <a:rPr lang="es-NI" dirty="0" err="1"/>
                        <a:t>Queue</a:t>
                      </a:r>
                      <a:r>
                        <a:rPr lang="es-NI" dirty="0"/>
                        <a:t> o </a:t>
                      </a:r>
                      <a:r>
                        <a:rPr lang="es-NI" dirty="0" err="1"/>
                        <a:t>Stack</a:t>
                      </a:r>
                      <a:r>
                        <a:rPr lang="es-NI" dirty="0"/>
                        <a:t>, para que sea segura para subprocesos y permita la sincronización de productores y consumidores de datos.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7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53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65360-0E33-4E3F-9F85-C2194369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B8F63-7F7F-42C7-92F2-5328F0E3B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NI" b="1" dirty="0" err="1"/>
              <a:t>Generics</a:t>
            </a:r>
            <a:r>
              <a:rPr lang="es-NI" dirty="0"/>
              <a:t> es una funcionalidad que nos da .NET la cual nos permite crear </a:t>
            </a:r>
            <a:r>
              <a:rPr lang="es-NI" u="sng" dirty="0"/>
              <a:t>código reusable</a:t>
            </a:r>
            <a:r>
              <a:rPr lang="es-NI" dirty="0"/>
              <a:t> entre múltiples entidades. Cuando creamos código genérico lo hacemos para que sea compatible con cualquier tipo de dato y por ello, “seguro” ante diferentes tipos.</a:t>
            </a:r>
          </a:p>
          <a:p>
            <a:r>
              <a:rPr lang="es-NI" dirty="0"/>
              <a:t>Los </a:t>
            </a:r>
            <a:r>
              <a:rPr lang="es-NI" b="1" dirty="0"/>
              <a:t>métodos genéricos</a:t>
            </a:r>
            <a:r>
              <a:rPr lang="es-NI" dirty="0"/>
              <a:t> nos permiten especificar, mediante la declaración de un solo método, un conjunto de métodos relacionados.</a:t>
            </a:r>
          </a:p>
          <a:p>
            <a:r>
              <a:rPr lang="es-NI" dirty="0"/>
              <a:t>Las </a:t>
            </a:r>
            <a:r>
              <a:rPr lang="es-NI" b="1" dirty="0"/>
              <a:t>clases genéricas</a:t>
            </a:r>
            <a:r>
              <a:rPr lang="es-NI" dirty="0"/>
              <a:t> nos permiten especificar, mediante la declaración de una sola clase, un conjunto de clases relacionadas.</a:t>
            </a:r>
          </a:p>
          <a:p>
            <a:r>
              <a:rPr lang="es-NI" dirty="0"/>
              <a:t>Las </a:t>
            </a:r>
            <a:r>
              <a:rPr lang="es-NI" b="1" dirty="0"/>
              <a:t>interfaces genéricas</a:t>
            </a:r>
            <a:r>
              <a:rPr lang="es-NI" dirty="0"/>
              <a:t> nos permiten especificar, mediante la declaración de una sola interfaz, un conjunto de interfaces relacionadas.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2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0AE8-AF40-4827-8C39-4576CEC7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Programación genérica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1603EF-3139-450F-88A0-E314686F6D1C}"/>
              </a:ext>
            </a:extLst>
          </p:cNvPr>
          <p:cNvSpPr txBox="1"/>
          <p:nvPr/>
        </p:nvSpPr>
        <p:spPr>
          <a:xfrm>
            <a:off x="3488377" y="2215963"/>
            <a:ext cx="7865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EjemploClase</a:t>
            </a:r>
            <a:r>
              <a:rPr lang="es-ES" sz="2400" dirty="0"/>
              <a:t>&lt;</a:t>
            </a:r>
            <a:r>
              <a:rPr lang="es-ES" sz="2400" dirty="0" err="1"/>
              <a:t>string</a:t>
            </a:r>
            <a:r>
              <a:rPr lang="es-ES" sz="2400" dirty="0"/>
              <a:t>&gt; archivos = new </a:t>
            </a:r>
            <a:r>
              <a:rPr lang="es-ES" sz="2400" dirty="0" err="1"/>
              <a:t>EjemploClase</a:t>
            </a:r>
            <a:r>
              <a:rPr lang="es-ES" sz="2400" dirty="0"/>
              <a:t>&lt;</a:t>
            </a:r>
            <a:r>
              <a:rPr lang="es-ES" sz="2400" dirty="0" err="1"/>
              <a:t>string</a:t>
            </a:r>
            <a:r>
              <a:rPr lang="es-ES" sz="2400" dirty="0"/>
              <a:t>&gt;();</a:t>
            </a:r>
            <a:endParaRPr lang="en-US" sz="24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C9DC9B-5263-4782-A2A9-6D0F1C6ACD26}"/>
              </a:ext>
            </a:extLst>
          </p:cNvPr>
          <p:cNvSpPr txBox="1"/>
          <p:nvPr/>
        </p:nvSpPr>
        <p:spPr>
          <a:xfrm>
            <a:off x="3560095" y="5425328"/>
            <a:ext cx="7281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EjemploClase</a:t>
            </a:r>
            <a:r>
              <a:rPr lang="es-ES" sz="2400" dirty="0"/>
              <a:t>&lt;File&gt; archivos = new </a:t>
            </a:r>
            <a:r>
              <a:rPr lang="es-ES" sz="2400" dirty="0" err="1"/>
              <a:t>EjemploClase</a:t>
            </a:r>
            <a:r>
              <a:rPr lang="es-ES" sz="2400" dirty="0"/>
              <a:t>&lt;File&gt;();</a:t>
            </a:r>
            <a:endParaRPr lang="en-U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26293C-7E81-4688-8D36-421F550F436D}"/>
              </a:ext>
            </a:extLst>
          </p:cNvPr>
          <p:cNvSpPr txBox="1"/>
          <p:nvPr/>
        </p:nvSpPr>
        <p:spPr>
          <a:xfrm>
            <a:off x="6307777" y="3915113"/>
            <a:ext cx="188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 de tipo</a:t>
            </a:r>
            <a:endParaRPr lang="en-U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C439D79-6967-4B1E-8F2F-A487A2C0B2EF}"/>
              </a:ext>
            </a:extLst>
          </p:cNvPr>
          <p:cNvCxnSpPr/>
          <p:nvPr/>
        </p:nvCxnSpPr>
        <p:spPr>
          <a:xfrm flipV="1">
            <a:off x="7979695" y="2677628"/>
            <a:ext cx="2250141" cy="1223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9CBA925C-71C3-427E-A9BF-A7BAE42A9890}"/>
              </a:ext>
            </a:extLst>
          </p:cNvPr>
          <p:cNvCxnSpPr/>
          <p:nvPr/>
        </p:nvCxnSpPr>
        <p:spPr>
          <a:xfrm flipH="1" flipV="1">
            <a:off x="5792307" y="2677628"/>
            <a:ext cx="1030941" cy="1223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1BE21AF-17F7-47F0-A474-6FDAA073B7D7}"/>
              </a:ext>
            </a:extLst>
          </p:cNvPr>
          <p:cNvCxnSpPr>
            <a:cxnSpLocks/>
          </p:cNvCxnSpPr>
          <p:nvPr/>
        </p:nvCxnSpPr>
        <p:spPr>
          <a:xfrm flipH="1">
            <a:off x="5792308" y="4314025"/>
            <a:ext cx="1030940" cy="117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4AEDEDE-D8A9-49A7-8CB1-C781AB3906E9}"/>
              </a:ext>
            </a:extLst>
          </p:cNvPr>
          <p:cNvCxnSpPr>
            <a:cxnSpLocks/>
          </p:cNvCxnSpPr>
          <p:nvPr/>
        </p:nvCxnSpPr>
        <p:spPr>
          <a:xfrm>
            <a:off x="7979695" y="4314025"/>
            <a:ext cx="1909482" cy="117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7175010D-4F63-48ED-A29B-9A1E7BA397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36" y="2584549"/>
            <a:ext cx="1732860" cy="1729476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17B46AF-90F0-4356-AB80-14B78B0AB9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89" y="3785676"/>
            <a:ext cx="1022634" cy="109369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B5A1169-B8A9-4E48-A7CE-ECABCCEB62ED}"/>
              </a:ext>
            </a:extLst>
          </p:cNvPr>
          <p:cNvSpPr txBox="1"/>
          <p:nvPr/>
        </p:nvSpPr>
        <p:spPr>
          <a:xfrm>
            <a:off x="646967" y="4941234"/>
            <a:ext cx="233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Reutilización de código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2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4FF1B-6CE9-4528-9090-2DE5583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usar la programación genérica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E34FC-F8E9-4588-BC36-93E00AA25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Mayor sencillez del código</a:t>
            </a:r>
          </a:p>
          <a:p>
            <a:r>
              <a:rPr lang="es-ES" dirty="0"/>
              <a:t>Reutilización del código en numerosos escenarios</a:t>
            </a:r>
          </a:p>
          <a:p>
            <a:r>
              <a:rPr lang="es-ES" dirty="0"/>
              <a:t>Comprobación de errores en tiempo de compilación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3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8D630-3C09-4DB1-82FC-DB003463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 ¿Qué son?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53B27-1EF5-4EE3-ACD5-54A3EC88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Son clases que pertenecen al </a:t>
            </a:r>
            <a:r>
              <a:rPr lang="es-ES" dirty="0" err="1"/>
              <a:t>namespace</a:t>
            </a:r>
            <a:r>
              <a:rPr lang="es-ES" dirty="0"/>
              <a:t> </a:t>
            </a:r>
            <a:r>
              <a:rPr lang="es-ES" dirty="0" err="1"/>
              <a:t>System.Collection.Generic</a:t>
            </a:r>
            <a:endParaRPr lang="es-ES" dirty="0"/>
          </a:p>
          <a:p>
            <a:r>
              <a:rPr lang="es-ES" dirty="0"/>
              <a:t>Estas clases permiten almacenar elementos</a:t>
            </a:r>
          </a:p>
          <a:p>
            <a:r>
              <a:rPr lang="es-ES" dirty="0"/>
              <a:t>Son clases genéricas (como indica el propio </a:t>
            </a:r>
            <a:r>
              <a:rPr lang="es-ES" dirty="0" err="1"/>
              <a:t>namespace</a:t>
            </a:r>
            <a:r>
              <a:rPr lang="es-ES" dirty="0"/>
              <a:t>)</a:t>
            </a:r>
          </a:p>
          <a:p>
            <a:r>
              <a:rPr lang="es-ES" dirty="0"/>
              <a:t>No tienen las limitaciones de los </a:t>
            </a:r>
            <a:r>
              <a:rPr lang="es-ES" dirty="0" err="1"/>
              <a:t>arrays</a:t>
            </a:r>
            <a:r>
              <a:rPr lang="es-ES" dirty="0"/>
              <a:t> (a cambio de mayor consumo de recursos). Permiten:</a:t>
            </a:r>
          </a:p>
          <a:p>
            <a:pPr lvl="1"/>
            <a:r>
              <a:rPr lang="es-ES" dirty="0"/>
              <a:t>Ordenar</a:t>
            </a:r>
          </a:p>
          <a:p>
            <a:pPr lvl="1"/>
            <a:r>
              <a:rPr lang="es-ES" dirty="0"/>
              <a:t>Añadir</a:t>
            </a:r>
          </a:p>
          <a:p>
            <a:pPr lvl="1"/>
            <a:r>
              <a:rPr lang="es-ES" dirty="0"/>
              <a:t>Eliminar</a:t>
            </a:r>
          </a:p>
          <a:p>
            <a:pPr lvl="1"/>
            <a:r>
              <a:rPr lang="es-ES" dirty="0"/>
              <a:t>Buscar</a:t>
            </a:r>
          </a:p>
          <a:p>
            <a:pPr lvl="1"/>
            <a:r>
              <a:rPr lang="es-ES" dirty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2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2C07-100C-4593-BD48-B45450CE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Algunas interfaces de colección comunes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5A7172A-0512-40DB-8943-FF249966D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377515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706">
                  <a:extLst>
                    <a:ext uri="{9D8B030D-6E8A-4147-A177-3AD203B41FA5}">
                      <a16:colId xmlns:a16="http://schemas.microsoft.com/office/drawing/2014/main" val="2356190385"/>
                    </a:ext>
                  </a:extLst>
                </a:gridCol>
                <a:gridCol w="8789894">
                  <a:extLst>
                    <a:ext uri="{9D8B030D-6E8A-4147-A177-3AD203B41FA5}">
                      <a16:colId xmlns:a16="http://schemas.microsoft.com/office/drawing/2014/main" val="3369315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Interfaz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3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La interfaz raíz en la jerarquía de colecciones, a partir de la cual heredan las interfaces </a:t>
                      </a:r>
                      <a:r>
                        <a:rPr lang="es-NI" dirty="0" err="1"/>
                        <a:t>IList</a:t>
                      </a:r>
                      <a:r>
                        <a:rPr lang="es-NI" dirty="0"/>
                        <a:t> e </a:t>
                      </a:r>
                      <a:r>
                        <a:rPr lang="es-NI" dirty="0" err="1"/>
                        <a:t>IDictionary</a:t>
                      </a:r>
                      <a:r>
                        <a:rPr lang="es-NI" dirty="0"/>
                        <a:t>. Contiene una propiedad </a:t>
                      </a:r>
                      <a:r>
                        <a:rPr lang="es-NI" dirty="0" err="1"/>
                        <a:t>Count</a:t>
                      </a:r>
                      <a:r>
                        <a:rPr lang="es-NI" dirty="0"/>
                        <a:t> para determinar el tamaño de una colección, y un método </a:t>
                      </a:r>
                      <a:r>
                        <a:rPr lang="es-NI" dirty="0" err="1"/>
                        <a:t>CopyTo</a:t>
                      </a:r>
                      <a:r>
                        <a:rPr lang="es-NI" dirty="0"/>
                        <a:t> para copiar el contenido de una colección a un arreglo tradicional.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51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Una colección ordenada que puede manipularse como un arreglo. Proporciona un indexador para acceder a los elementos con un índice </a:t>
                      </a:r>
                      <a:r>
                        <a:rPr lang="es-NI" dirty="0" err="1"/>
                        <a:t>int</a:t>
                      </a:r>
                      <a:r>
                        <a:rPr lang="es-NI" dirty="0"/>
                        <a:t>. También tiene métodos para buscar en una colección y </a:t>
                      </a:r>
                      <a:r>
                        <a:rPr lang="es-NI" dirty="0" err="1"/>
                        <a:t>modifi</a:t>
                      </a:r>
                      <a:r>
                        <a:rPr lang="es-NI" dirty="0"/>
                        <a:t> </a:t>
                      </a:r>
                      <a:r>
                        <a:rPr lang="es-NI" dirty="0" err="1"/>
                        <a:t>carla</a:t>
                      </a:r>
                      <a:r>
                        <a:rPr lang="es-NI" dirty="0"/>
                        <a:t>, incluyendo </a:t>
                      </a:r>
                      <a:r>
                        <a:rPr lang="es-NI" dirty="0" err="1"/>
                        <a:t>Add</a:t>
                      </a:r>
                      <a:r>
                        <a:rPr lang="es-NI" dirty="0"/>
                        <a:t>, </a:t>
                      </a:r>
                      <a:r>
                        <a:rPr lang="es-NI" dirty="0" err="1"/>
                        <a:t>Remove</a:t>
                      </a:r>
                      <a:r>
                        <a:rPr lang="es-NI" dirty="0"/>
                        <a:t>, </a:t>
                      </a:r>
                      <a:r>
                        <a:rPr lang="es-NI" dirty="0" err="1"/>
                        <a:t>Contains</a:t>
                      </a:r>
                      <a:r>
                        <a:rPr lang="es-NI" dirty="0"/>
                        <a:t> e </a:t>
                      </a:r>
                      <a:r>
                        <a:rPr lang="es-NI" dirty="0" err="1"/>
                        <a:t>IndexOf</a:t>
                      </a:r>
                      <a:r>
                        <a:rPr lang="es-NI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7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Una colección de valores, indexados por un objeto “clave” arbitrario. Proporciona un indexador para acceder a los elementos con un índice </a:t>
                      </a:r>
                      <a:r>
                        <a:rPr lang="es-NI" dirty="0" err="1"/>
                        <a:t>object</a:t>
                      </a:r>
                      <a:r>
                        <a:rPr lang="es-NI" dirty="0"/>
                        <a:t> y métodos para modificar la colección (por ejemplo, </a:t>
                      </a:r>
                      <a:r>
                        <a:rPr lang="es-NI" dirty="0" err="1"/>
                        <a:t>Add</a:t>
                      </a:r>
                      <a:r>
                        <a:rPr lang="es-NI" dirty="0"/>
                        <a:t>, </a:t>
                      </a:r>
                      <a:r>
                        <a:rPr lang="es-NI" dirty="0" err="1"/>
                        <a:t>Remove</a:t>
                      </a:r>
                      <a:r>
                        <a:rPr lang="es-NI" dirty="0"/>
                        <a:t>). La propiedad </a:t>
                      </a:r>
                      <a:r>
                        <a:rPr lang="es-NI" dirty="0" err="1"/>
                        <a:t>Keys</a:t>
                      </a:r>
                      <a:r>
                        <a:rPr lang="es-NI" dirty="0"/>
                        <a:t> de </a:t>
                      </a:r>
                      <a:r>
                        <a:rPr lang="es-NI" dirty="0" err="1"/>
                        <a:t>IDictionary</a:t>
                      </a:r>
                      <a:r>
                        <a:rPr lang="es-NI" dirty="0"/>
                        <a:t> contiene los objetos </a:t>
                      </a:r>
                      <a:r>
                        <a:rPr lang="es-NI" dirty="0" err="1"/>
                        <a:t>object</a:t>
                      </a:r>
                      <a:r>
                        <a:rPr lang="es-NI" dirty="0"/>
                        <a:t> que se utilizan como índices, y la propiedad </a:t>
                      </a:r>
                      <a:r>
                        <a:rPr lang="es-NI" dirty="0" err="1"/>
                        <a:t>Values</a:t>
                      </a:r>
                      <a:r>
                        <a:rPr lang="es-NI" dirty="0"/>
                        <a:t> contiene todos los objetos </a:t>
                      </a:r>
                      <a:r>
                        <a:rPr lang="es-NI" dirty="0" err="1"/>
                        <a:t>object</a:t>
                      </a:r>
                      <a:r>
                        <a:rPr lang="es-NI" dirty="0"/>
                        <a:t> almacenados.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71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IEnumerable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 objeto que puede enumerarse. Esta interfaz contiene exactamente un método llamado </a:t>
                      </a:r>
                      <a:r>
                        <a:rPr lang="es-NI" dirty="0" err="1"/>
                        <a:t>GetEnumerator</a:t>
                      </a:r>
                      <a:r>
                        <a:rPr lang="es-NI" dirty="0"/>
                        <a:t>, el cual devuelve un objeto </a:t>
                      </a:r>
                      <a:r>
                        <a:rPr lang="es-NI" dirty="0" err="1"/>
                        <a:t>IEnumerator</a:t>
                      </a:r>
                      <a:r>
                        <a:rPr lang="es-NI" dirty="0"/>
                        <a:t>. </a:t>
                      </a:r>
                      <a:r>
                        <a:rPr lang="es-NI" dirty="0" err="1"/>
                        <a:t>ICollection</a:t>
                      </a:r>
                      <a:r>
                        <a:rPr lang="es-NI" dirty="0"/>
                        <a:t> implementa a </a:t>
                      </a:r>
                      <a:r>
                        <a:rPr lang="es-NI" dirty="0" err="1"/>
                        <a:t>IEnumerable</a:t>
                      </a:r>
                      <a:r>
                        <a:rPr lang="es-NI" dirty="0"/>
                        <a:t>, por lo que todas las clases de colección implementan a </a:t>
                      </a:r>
                      <a:r>
                        <a:rPr lang="es-NI" dirty="0" err="1"/>
                        <a:t>IEnumerable</a:t>
                      </a:r>
                      <a:r>
                        <a:rPr lang="es-NI" dirty="0"/>
                        <a:t>, ya sea en forma directa o indirecta.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71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91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2672E-0843-4FFE-B4B6-CD18DEBA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Algunas clases de colección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A5AD8F-4896-4B06-B871-80B923274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103260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718">
                  <a:extLst>
                    <a:ext uri="{9D8B030D-6E8A-4147-A177-3AD203B41FA5}">
                      <a16:colId xmlns:a16="http://schemas.microsoft.com/office/drawing/2014/main" val="4266646337"/>
                    </a:ext>
                  </a:extLst>
                </a:gridCol>
                <a:gridCol w="1559858">
                  <a:extLst>
                    <a:ext uri="{9D8B030D-6E8A-4147-A177-3AD203B41FA5}">
                      <a16:colId xmlns:a16="http://schemas.microsoft.com/office/drawing/2014/main" val="2966356096"/>
                    </a:ext>
                  </a:extLst>
                </a:gridCol>
                <a:gridCol w="7741024">
                  <a:extLst>
                    <a:ext uri="{9D8B030D-6E8A-4147-A177-3AD203B41FA5}">
                      <a16:colId xmlns:a16="http://schemas.microsoft.com/office/drawing/2014/main" val="79044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Clase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Implementa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6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Imita los arreglos convencionales, pero crece o se reduce según sea necesario para adaptarse al número de elementos.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46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BitArray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 arreglo de elementos </a:t>
                      </a:r>
                      <a:r>
                        <a:rPr lang="es-NI" dirty="0" err="1"/>
                        <a:t>bool</a:t>
                      </a:r>
                      <a:r>
                        <a:rPr lang="es-NI" dirty="0"/>
                        <a:t> que hace un uso eficiente de la memoria.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20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Hashtable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Una colección desordenada de pares clave-valor, a los que se puede acceder por la clave.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0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Una colección PEPS (primero en entrar, primero en salir).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7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SortedList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IDictionary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Una clase </a:t>
                      </a:r>
                      <a:r>
                        <a:rPr lang="es-NI" dirty="0" err="1"/>
                        <a:t>Hashtable</a:t>
                      </a:r>
                      <a:r>
                        <a:rPr lang="es-NI" dirty="0"/>
                        <a:t> genérica que ordena los datos por claves, a la cual se puede acceder ya sea por clave o por índice.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5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NI" dirty="0"/>
                        <a:t>Una colección UEPS (último en entrar, primero en salir).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15144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F016D75-C7BA-4BC8-B3E2-24456AE5A008}"/>
              </a:ext>
            </a:extLst>
          </p:cNvPr>
          <p:cNvSpPr/>
          <p:nvPr/>
        </p:nvSpPr>
        <p:spPr>
          <a:xfrm>
            <a:off x="838199" y="5598024"/>
            <a:ext cx="10448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NI" b="1" dirty="0"/>
              <a:t>Nota: </a:t>
            </a:r>
            <a:r>
              <a:rPr lang="es-NI" dirty="0"/>
              <a:t>Todas las clases de colección implementan de forma directa o indirecta a </a:t>
            </a:r>
            <a:r>
              <a:rPr lang="es-NI" dirty="0" err="1"/>
              <a:t>ICollection</a:t>
            </a:r>
            <a:r>
              <a:rPr lang="es-NI" dirty="0"/>
              <a:t> y a </a:t>
            </a:r>
            <a:r>
              <a:rPr lang="es-NI" dirty="0" err="1"/>
              <a:t>IEnumerable</a:t>
            </a:r>
            <a:r>
              <a:rPr lang="es-N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56D46-861F-4893-B8CE-A3DABB59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Colecciones más frecuentes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B90A486-F8CD-4FF0-8143-631BA1DC4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74134"/>
              </p:ext>
            </p:extLst>
          </p:nvPr>
        </p:nvGraphicFramePr>
        <p:xfrm>
          <a:off x="838200" y="1825625"/>
          <a:ext cx="105156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247">
                  <a:extLst>
                    <a:ext uri="{9D8B030D-6E8A-4147-A177-3AD203B41FA5}">
                      <a16:colId xmlns:a16="http://schemas.microsoft.com/office/drawing/2014/main" val="2117528995"/>
                    </a:ext>
                  </a:extLst>
                </a:gridCol>
                <a:gridCol w="7911353">
                  <a:extLst>
                    <a:ext uri="{9D8B030D-6E8A-4147-A177-3AD203B41FA5}">
                      <a16:colId xmlns:a16="http://schemas.microsoft.com/office/drawing/2014/main" val="286626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Colección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99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List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Parecidos a los </a:t>
                      </a:r>
                      <a:r>
                        <a:rPr lang="es-ES" dirty="0" err="1"/>
                        <a:t>arrays</a:t>
                      </a:r>
                      <a:r>
                        <a:rPr lang="es-ES" dirty="0"/>
                        <a:t>, pero con métodos adicionales para agregar, eliminar, ordenar, buscar,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Queue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Las “colas”. Un elemento entra y uno sale. Primero en entrar-primero en salir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77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Stack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Parecido a las Queque pero con algunas diferencia. Primero en entrar-último en salir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1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LinkedList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Comportamiento como </a:t>
                      </a:r>
                      <a:r>
                        <a:rPr lang="es-ES" dirty="0" err="1"/>
                        <a:t>Queue</a:t>
                      </a:r>
                      <a:r>
                        <a:rPr lang="es-ES" dirty="0"/>
                        <a:t> o </a:t>
                      </a:r>
                      <a:r>
                        <a:rPr lang="es-ES" dirty="0" err="1"/>
                        <a:t>Stack</a:t>
                      </a:r>
                      <a:r>
                        <a:rPr lang="es-ES" dirty="0"/>
                        <a:t>, pero con acceso aleatorio.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1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HashSet</a:t>
                      </a:r>
                      <a:r>
                        <a:rPr lang="es-ES" dirty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Lista de valores sin ordenar.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7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Dictionary</a:t>
                      </a:r>
                      <a:r>
                        <a:rPr lang="es-ES" dirty="0"/>
                        <a:t>&lt;</a:t>
                      </a:r>
                      <a:r>
                        <a:rPr lang="es-ES" dirty="0" err="1"/>
                        <a:t>Tkey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Tvalue</a:t>
                      </a:r>
                      <a:r>
                        <a:rPr lang="es-ES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Almacena elementos con estructura de clave-valor.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18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SortedList</a:t>
                      </a:r>
                      <a:r>
                        <a:rPr lang="es-ES" dirty="0"/>
                        <a:t>&lt;</a:t>
                      </a:r>
                      <a:r>
                        <a:rPr lang="es-ES" dirty="0" err="1"/>
                        <a:t>Tkey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Tvalue</a:t>
                      </a:r>
                      <a:r>
                        <a:rPr lang="es-ES" dirty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Igual que los </a:t>
                      </a:r>
                      <a:r>
                        <a:rPr lang="es-ES" dirty="0" err="1"/>
                        <a:t>Dictionary</a:t>
                      </a:r>
                      <a:r>
                        <a:rPr lang="es-ES" dirty="0"/>
                        <a:t>, pero ordenados.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62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2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5FD01-AA72-462D-8F1D-881C1D02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LinkedList</a:t>
            </a:r>
            <a:r>
              <a:rPr lang="es-ES" dirty="0"/>
              <a:t> vs </a:t>
            </a:r>
            <a:r>
              <a:rPr lang="es-ES" dirty="0" err="1"/>
              <a:t>List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CFB1FA0-5C0D-48DE-ABD8-BA9E039CFEB7}"/>
              </a:ext>
            </a:extLst>
          </p:cNvPr>
          <p:cNvSpPr txBox="1"/>
          <p:nvPr/>
        </p:nvSpPr>
        <p:spPr>
          <a:xfrm>
            <a:off x="1981197" y="1437871"/>
            <a:ext cx="604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List</a:t>
            </a:r>
            <a:endParaRPr lang="en-U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813C1B-369C-4957-B90B-F1B6C61C7516}"/>
              </a:ext>
            </a:extLst>
          </p:cNvPr>
          <p:cNvSpPr/>
          <p:nvPr/>
        </p:nvSpPr>
        <p:spPr>
          <a:xfrm>
            <a:off x="1479174" y="2062722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EB7FA9E-93E6-4EC5-9F4C-6492C5998107}"/>
              </a:ext>
            </a:extLst>
          </p:cNvPr>
          <p:cNvSpPr/>
          <p:nvPr/>
        </p:nvSpPr>
        <p:spPr>
          <a:xfrm>
            <a:off x="1479174" y="2571049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A9BF92A-971B-45ED-A65D-409C4340F5A1}"/>
              </a:ext>
            </a:extLst>
          </p:cNvPr>
          <p:cNvSpPr/>
          <p:nvPr/>
        </p:nvSpPr>
        <p:spPr>
          <a:xfrm>
            <a:off x="1479174" y="3079376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88B996-FB4B-4286-B661-FE4A943A203D}"/>
              </a:ext>
            </a:extLst>
          </p:cNvPr>
          <p:cNvSpPr/>
          <p:nvPr/>
        </p:nvSpPr>
        <p:spPr>
          <a:xfrm>
            <a:off x="1479174" y="3587703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946259-11E7-4334-A18C-AC7B7F92CEE7}"/>
              </a:ext>
            </a:extLst>
          </p:cNvPr>
          <p:cNvSpPr/>
          <p:nvPr/>
        </p:nvSpPr>
        <p:spPr>
          <a:xfrm>
            <a:off x="1479174" y="4096030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8BD1E5B-FEAE-4B11-975D-3948F93C46CD}"/>
              </a:ext>
            </a:extLst>
          </p:cNvPr>
          <p:cNvSpPr/>
          <p:nvPr/>
        </p:nvSpPr>
        <p:spPr>
          <a:xfrm>
            <a:off x="1479174" y="4610661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7098327-862F-467C-B21B-FABB2B73C70E}"/>
              </a:ext>
            </a:extLst>
          </p:cNvPr>
          <p:cNvSpPr/>
          <p:nvPr/>
        </p:nvSpPr>
        <p:spPr>
          <a:xfrm>
            <a:off x="1479174" y="5125292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12" name="Flecha: curvada hacia la derecha 11">
            <a:extLst>
              <a:ext uri="{FF2B5EF4-FFF2-40B4-BE49-F238E27FC236}">
                <a16:creationId xmlns:a16="http://schemas.microsoft.com/office/drawing/2014/main" id="{B7C0F4ED-3677-483A-813D-8C426834D089}"/>
              </a:ext>
            </a:extLst>
          </p:cNvPr>
          <p:cNvSpPr/>
          <p:nvPr/>
        </p:nvSpPr>
        <p:spPr>
          <a:xfrm rot="10800000">
            <a:off x="3281077" y="2667968"/>
            <a:ext cx="632907" cy="709349"/>
          </a:xfrm>
          <a:prstGeom prst="curvedRightArrow">
            <a:avLst>
              <a:gd name="adj1" fmla="val 25000"/>
              <a:gd name="adj2" fmla="val 64823"/>
              <a:gd name="adj3" fmla="val 3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echa: curvada hacia la derecha 12">
            <a:extLst>
              <a:ext uri="{FF2B5EF4-FFF2-40B4-BE49-F238E27FC236}">
                <a16:creationId xmlns:a16="http://schemas.microsoft.com/office/drawing/2014/main" id="{B71BE863-991D-4638-81CE-DD0F4D84FCFF}"/>
              </a:ext>
            </a:extLst>
          </p:cNvPr>
          <p:cNvSpPr/>
          <p:nvPr/>
        </p:nvSpPr>
        <p:spPr>
          <a:xfrm rot="10800000">
            <a:off x="3281077" y="4125429"/>
            <a:ext cx="632907" cy="709349"/>
          </a:xfrm>
          <a:prstGeom prst="curvedRightArrow">
            <a:avLst>
              <a:gd name="adj1" fmla="val 25000"/>
              <a:gd name="adj2" fmla="val 64823"/>
              <a:gd name="adj3" fmla="val 3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9483197-1486-4BE5-8D57-FFD33E78510A}"/>
              </a:ext>
            </a:extLst>
          </p:cNvPr>
          <p:cNvSpPr/>
          <p:nvPr/>
        </p:nvSpPr>
        <p:spPr>
          <a:xfrm>
            <a:off x="1479174" y="5639923"/>
            <a:ext cx="1703294" cy="4482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Dato</a:t>
            </a:r>
            <a:endParaRPr lang="en-US" dirty="0"/>
          </a:p>
        </p:txBody>
      </p:sp>
      <p:sp>
        <p:nvSpPr>
          <p:cNvPr id="15" name="Flecha: curvada hacia la derecha 14">
            <a:extLst>
              <a:ext uri="{FF2B5EF4-FFF2-40B4-BE49-F238E27FC236}">
                <a16:creationId xmlns:a16="http://schemas.microsoft.com/office/drawing/2014/main" id="{C75F30E2-BC53-45D0-8B5D-46792EE7C660}"/>
              </a:ext>
            </a:extLst>
          </p:cNvPr>
          <p:cNvSpPr/>
          <p:nvPr/>
        </p:nvSpPr>
        <p:spPr>
          <a:xfrm rot="10800000">
            <a:off x="3281077" y="5148387"/>
            <a:ext cx="632907" cy="709349"/>
          </a:xfrm>
          <a:prstGeom prst="curvedRightArrow">
            <a:avLst>
              <a:gd name="adj1" fmla="val 25000"/>
              <a:gd name="adj2" fmla="val 64823"/>
              <a:gd name="adj3" fmla="val 38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lecha: curvada hacia la izquierda 16">
            <a:extLst>
              <a:ext uri="{FF2B5EF4-FFF2-40B4-BE49-F238E27FC236}">
                <a16:creationId xmlns:a16="http://schemas.microsoft.com/office/drawing/2014/main" id="{9AD72C98-3782-412E-90D6-484397C1F7F8}"/>
              </a:ext>
            </a:extLst>
          </p:cNvPr>
          <p:cNvSpPr/>
          <p:nvPr/>
        </p:nvSpPr>
        <p:spPr>
          <a:xfrm rot="10800000">
            <a:off x="838990" y="3204225"/>
            <a:ext cx="511570" cy="7093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echa: curvada hacia la izquierda 17">
            <a:extLst>
              <a:ext uri="{FF2B5EF4-FFF2-40B4-BE49-F238E27FC236}">
                <a16:creationId xmlns:a16="http://schemas.microsoft.com/office/drawing/2014/main" id="{157DA20D-0669-4B21-98D0-59C0A6EEE509}"/>
              </a:ext>
            </a:extLst>
          </p:cNvPr>
          <p:cNvSpPr/>
          <p:nvPr/>
        </p:nvSpPr>
        <p:spPr>
          <a:xfrm rot="10800000">
            <a:off x="838200" y="4704221"/>
            <a:ext cx="511570" cy="7093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7EF0FB5-ACAA-472E-B880-10587693AD19}"/>
              </a:ext>
            </a:extLst>
          </p:cNvPr>
          <p:cNvGrpSpPr/>
          <p:nvPr/>
        </p:nvGrpSpPr>
        <p:grpSpPr>
          <a:xfrm>
            <a:off x="6956612" y="2062722"/>
            <a:ext cx="2617694" cy="448235"/>
            <a:chOff x="6956612" y="2062722"/>
            <a:chExt cx="2617694" cy="448235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0A826367-7EAF-4E74-BFE5-1620B9BF9010}"/>
                </a:ext>
              </a:extLst>
            </p:cNvPr>
            <p:cNvSpPr/>
            <p:nvPr/>
          </p:nvSpPr>
          <p:spPr>
            <a:xfrm>
              <a:off x="7288306" y="2062722"/>
              <a:ext cx="1954306" cy="4482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Dato</a:t>
              </a:r>
              <a:endParaRPr lang="en-US" dirty="0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7E23EDED-0046-48DD-B553-672C614121C9}"/>
                </a:ext>
              </a:extLst>
            </p:cNvPr>
            <p:cNvSpPr/>
            <p:nvPr/>
          </p:nvSpPr>
          <p:spPr>
            <a:xfrm>
              <a:off x="6956612" y="2062722"/>
              <a:ext cx="331694" cy="4482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4459289F-75E7-414B-BD64-78EEAFDA9A64}"/>
                </a:ext>
              </a:extLst>
            </p:cNvPr>
            <p:cNvSpPr/>
            <p:nvPr/>
          </p:nvSpPr>
          <p:spPr>
            <a:xfrm>
              <a:off x="9242612" y="2062722"/>
              <a:ext cx="331694" cy="44823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17737A-B2D5-413C-98BC-B8C9E9D7A107}"/>
              </a:ext>
            </a:extLst>
          </p:cNvPr>
          <p:cNvSpPr txBox="1"/>
          <p:nvPr/>
        </p:nvSpPr>
        <p:spPr>
          <a:xfrm>
            <a:off x="7523604" y="1420899"/>
            <a:ext cx="1411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LinkedList</a:t>
            </a:r>
            <a:endParaRPr lang="en-US" sz="24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628C99E-6A85-46B0-9C21-F6CAEE6BA75E}"/>
              </a:ext>
            </a:extLst>
          </p:cNvPr>
          <p:cNvSpPr txBox="1"/>
          <p:nvPr/>
        </p:nvSpPr>
        <p:spPr>
          <a:xfrm>
            <a:off x="5405717" y="210217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Enlace</a:t>
            </a:r>
            <a:endParaRPr lang="en-US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E8E3F6-9AA1-4D3C-98D2-6DE07EA3E8A2}"/>
              </a:ext>
            </a:extLst>
          </p:cNvPr>
          <p:cNvSpPr txBox="1"/>
          <p:nvPr/>
        </p:nvSpPr>
        <p:spPr>
          <a:xfrm>
            <a:off x="10271518" y="2078124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Enlace (Link)</a:t>
            </a:r>
            <a:endParaRPr lang="en-US" dirty="0"/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88B37CD-2D30-4613-AA92-5F93BB65D94F}"/>
              </a:ext>
            </a:extLst>
          </p:cNvPr>
          <p:cNvSpPr/>
          <p:nvPr/>
        </p:nvSpPr>
        <p:spPr>
          <a:xfrm rot="16200000">
            <a:off x="7959254" y="1203991"/>
            <a:ext cx="540691" cy="29045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BE7090D-33B0-4E7C-B879-082E855841D5}"/>
              </a:ext>
            </a:extLst>
          </p:cNvPr>
          <p:cNvSpPr txBox="1"/>
          <p:nvPr/>
        </p:nvSpPr>
        <p:spPr>
          <a:xfrm>
            <a:off x="6967860" y="2894710"/>
            <a:ext cx="259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(</a:t>
            </a:r>
            <a:r>
              <a:rPr lang="es-ES" dirty="0" err="1"/>
              <a:t>LinkedListNode</a:t>
            </a:r>
            <a:r>
              <a:rPr lang="es-ES" dirty="0"/>
              <a:t>&lt;T&gt;</a:t>
            </a:r>
            <a:endParaRPr lang="en-US" dirty="0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DD28A40-8910-4456-B629-05CD5671EA3E}"/>
              </a:ext>
            </a:extLst>
          </p:cNvPr>
          <p:cNvCxnSpPr/>
          <p:nvPr/>
        </p:nvCxnSpPr>
        <p:spPr>
          <a:xfrm>
            <a:off x="6338047" y="2286839"/>
            <a:ext cx="439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77E1433-7EA3-40FA-A330-DFE656CF8CA1}"/>
              </a:ext>
            </a:extLst>
          </p:cNvPr>
          <p:cNvCxnSpPr/>
          <p:nvPr/>
        </p:nvCxnSpPr>
        <p:spPr>
          <a:xfrm flipH="1">
            <a:off x="9681882" y="2262790"/>
            <a:ext cx="502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59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24" grpId="0"/>
      <p:bldP spid="25" grpId="0"/>
      <p:bldP spid="26" grpId="0"/>
      <p:bldP spid="28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EFEC2EC37A4A40A6FDC692F75CA760" ma:contentTypeVersion="9" ma:contentTypeDescription="Crear nuevo documento." ma:contentTypeScope="" ma:versionID="6d36a26c477385f6a0bfa1b26cb25194">
  <xsd:schema xmlns:xsd="http://www.w3.org/2001/XMLSchema" xmlns:xs="http://www.w3.org/2001/XMLSchema" xmlns:p="http://schemas.microsoft.com/office/2006/metadata/properties" xmlns:ns2="dc2ac732-afd3-4421-ad27-f407a5978843" xmlns:ns3="51731cbf-2ba2-40af-a420-55fb27593456" targetNamespace="http://schemas.microsoft.com/office/2006/metadata/properties" ma:root="true" ma:fieldsID="0f7611bca853d83e433620c7bf3829bc" ns2:_="" ns3:_="">
    <xsd:import namespace="dc2ac732-afd3-4421-ad27-f407a5978843"/>
    <xsd:import namespace="51731cbf-2ba2-40af-a420-55fb275934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c732-afd3-4421-ad27-f407a59788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604e40a7-1db1-426a-afa2-3deaac8b76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31cbf-2ba2-40af-a420-55fb2759345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70e6a08-dffc-4727-ac44-c035b0c3c1ec}" ma:internalName="TaxCatchAll" ma:showField="CatchAllData" ma:web="51731cbf-2ba2-40af-a420-55fb275934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731cbf-2ba2-40af-a420-55fb27593456" xsi:nil="true"/>
    <lcf76f155ced4ddcb4097134ff3c332f xmlns="dc2ac732-afd3-4421-ad27-f407a59788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D0DA2-8963-4028-9298-B8B155F37FF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2ac732-afd3-4421-ad27-f407a5978843"/>
    <ds:schemaRef ds:uri="51731cbf-2ba2-40af-a420-55fb27593456"/>
  </ds:schemaRefs>
</ds:datastoreItem>
</file>

<file path=customXml/itemProps2.xml><?xml version="1.0" encoding="utf-8"?>
<ds:datastoreItem xmlns:ds="http://schemas.openxmlformats.org/officeDocument/2006/customXml" ds:itemID="{9528EA85-4098-4810-B9D4-B6CE6C1C9332}">
  <ds:schemaRefs>
    <ds:schemaRef ds:uri="http://schemas.microsoft.com/office/2006/metadata/properties"/>
    <ds:schemaRef ds:uri="http://www.w3.org/2000/xmlns/"/>
    <ds:schemaRef ds:uri="51731cbf-2ba2-40af-a420-55fb27593456"/>
    <ds:schemaRef ds:uri="http://www.w3.org/2001/XMLSchema-instance"/>
    <ds:schemaRef ds:uri="dc2ac732-afd3-4421-ad27-f407a5978843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15C3A2-07A6-451F-BAAA-7D714692F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11016</TotalTime>
  <Words>916</Words>
  <Application>Microsoft Office PowerPoint</Application>
  <PresentationFormat>Panorámica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Genéricos y Colecciones</vt:lpstr>
      <vt:lpstr>Genéricos</vt:lpstr>
      <vt:lpstr>Programación genérica</vt:lpstr>
      <vt:lpstr>Ventajas de usar la programación genérica</vt:lpstr>
      <vt:lpstr>Colecciones ¿Qué son?</vt:lpstr>
      <vt:lpstr>Algunas interfaces de colección comunes</vt:lpstr>
      <vt:lpstr>Algunas clases de colección</vt:lpstr>
      <vt:lpstr>Colecciones más frecuentes</vt:lpstr>
      <vt:lpstr>LinkedList vs List</vt:lpstr>
      <vt:lpstr>Colecciones concurrentes</vt:lpstr>
      <vt:lpstr>Colecciones concurrentes más comunes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Colecciones genéricas</dc:title>
  <dc:creator>Eugenio</dc:creator>
  <cp:lastModifiedBy>Gabriel Gonzalez</cp:lastModifiedBy>
  <cp:revision>199</cp:revision>
  <dcterms:created xsi:type="dcterms:W3CDTF">2021-10-01T20:16:46Z</dcterms:created>
  <dcterms:modified xsi:type="dcterms:W3CDTF">2023-12-01T23:02:00Z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0x0101007BEFEC2EC37A4A40A6FDC692F75CA760</vt:lpwstr>
  </property>
</Properties>
</file>