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6" r:id="rId6"/>
    <p:sldId id="269" r:id="rId7"/>
    <p:sldId id="268" r:id="rId8"/>
    <p:sldId id="288" r:id="rId9"/>
    <p:sldId id="264" r:id="rId10"/>
    <p:sldId id="272" r:id="rId11"/>
    <p:sldId id="273" r:id="rId12"/>
    <p:sldId id="278" r:id="rId13"/>
    <p:sldId id="274" r:id="rId14"/>
    <p:sldId id="270" r:id="rId15"/>
    <p:sldId id="279" r:id="rId16"/>
    <p:sldId id="280" r:id="rId17"/>
    <p:sldId id="281" r:id="rId18"/>
    <p:sldId id="282" r:id="rId19"/>
    <p:sldId id="271" r:id="rId20"/>
    <p:sldId id="275" r:id="rId21"/>
    <p:sldId id="286" r:id="rId22"/>
    <p:sldId id="287" r:id="rId23"/>
    <p:sldId id="277" r:id="rId24"/>
    <p:sldId id="284" r:id="rId25"/>
  </p:sldIdLst>
  <p:sldSz cx="9144000" cy="6858000" type="screen4x3"/>
  <p:notesSz cx="6797675" cy="987425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77" autoAdjust="0"/>
  </p:normalViewPr>
  <p:slideViewPr>
    <p:cSldViewPr snapToGrid="0">
      <p:cViewPr varScale="1">
        <p:scale>
          <a:sx n="81" d="100"/>
          <a:sy n="81" d="100"/>
        </p:scale>
        <p:origin x="14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3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73A00A30-00C6-7A15-3607-4C2B67A274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261A8E7C-7782-6F43-2A5F-05A034AF43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DC7BD4D5-40EA-F484-B4DE-90EA30515E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B81BD5D4-7196-9662-67BA-3B5C83BEB7B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6CD77B-0D07-4CF5-AE02-309FCB8D04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A5E356F-D067-6360-57CB-D903E2537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5847087E-47E5-408D-5B66-8B8B4B24E2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0D5F67-A1D2-4C60-90C2-D28401DE5765}" type="datetimeFigureOut">
              <a:rPr lang="es-ES_tradnl"/>
              <a:pPr>
                <a:defRPr/>
              </a:pPr>
              <a:t>05/10/2022</a:t>
            </a:fld>
            <a:endParaRPr lang="es-ES_tradnl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2B022D49-05AB-B253-6612-FFCA9FE2A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B7A1259F-BAB6-12EE-54CF-C1F0255AF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F452B5B9-D131-E93D-1DA8-8D60AFA5E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11505F91-09DE-91CD-D543-7D86B8979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9E80D5-7CEE-4D6C-9D6C-74B190A20D56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93A585-8E4D-1B7A-68BA-91923B6B9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F7142D-9959-E6C0-512D-E3099A061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09BD60-358C-2B57-6C1B-C64F23182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33DD3-5810-47DD-AAF3-BA272C3A38E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995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63694BFF-B87C-6845-E816-1B56516B4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82650"/>
          </a:xfrm>
          <a:prstGeom prst="rect">
            <a:avLst/>
          </a:prstGeom>
          <a:solidFill>
            <a:srgbClr val="002B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_tradnl" altLang="es-E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7FEE989-AAE2-2D53-FDB0-21AA2B0FE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CB8EBB3-6EB0-2307-098F-703BA48D8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BDEC60C-90A9-79C4-9E12-8D69AC60E3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EEE8898-DD3F-29F9-96E3-4773C85B0E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CE508D-7CB4-4AFB-E2F2-2C0A2FC8C0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8C2685A-D817-47AC-A6F6-0B3128DFC2C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3AD9EF8F-C5E9-EF56-4D33-F9C1C3BFC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4800"/>
            <a:ext cx="9144000" cy="203200"/>
          </a:xfrm>
          <a:prstGeom prst="rect">
            <a:avLst/>
          </a:prstGeom>
          <a:solidFill>
            <a:srgbClr val="002B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s-ES_tradnl" altLang="es-ES"/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AD1A87DC-9554-40F4-3D6C-F9F91133C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02413"/>
            <a:ext cx="9144000" cy="307975"/>
          </a:xfrm>
          <a:prstGeom prst="rect">
            <a:avLst/>
          </a:prstGeom>
          <a:noFill/>
          <a:ln>
            <a:noFill/>
          </a:ln>
        </p:spPr>
        <p:txBody>
          <a:bodyPr lIns="91432" tIns="45716" rIns="91432" bIns="45716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altLang="es-ES" sz="1400" dirty="0">
                <a:solidFill>
                  <a:schemeClr val="bg1"/>
                </a:solidFill>
                <a:latin typeface="Arial" panose="020B0604020202020204" pitchFamily="34" charset="0"/>
              </a:rPr>
              <a:t>Clasificación de lesiones cutáneas mediante redes neuronales convolucionales profundas y aumento de datos</a:t>
            </a:r>
          </a:p>
        </p:txBody>
      </p:sp>
      <p:pic>
        <p:nvPicPr>
          <p:cNvPr id="1034" name="Picture 13" descr="UMA HI RES COLOR invertida">
            <a:extLst>
              <a:ext uri="{FF2B5EF4-FFF2-40B4-BE49-F238E27FC236}">
                <a16:creationId xmlns:a16="http://schemas.microsoft.com/office/drawing/2014/main" id="{07748B5F-07F6-AC91-4CD6-845F1CF1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0013"/>
            <a:ext cx="657225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Imagen 10">
            <a:extLst>
              <a:ext uri="{FF2B5EF4-FFF2-40B4-BE49-F238E27FC236}">
                <a16:creationId xmlns:a16="http://schemas.microsoft.com/office/drawing/2014/main" id="{3B89CE85-0286-5C51-0B81-F156634A18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3" y="100013"/>
            <a:ext cx="18621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D10693CA-C370-C3AC-644A-CD4CF3C47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97088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900" b="1" dirty="0">
                <a:latin typeface="Arial Black" panose="020B0A04020102020204" pitchFamily="34" charset="0"/>
              </a:rPr>
              <a:t>Detección de vehículos en videos de tráfico mediante aprendizaje profundo</a:t>
            </a: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766F7D12-F96B-7AE3-3110-65FC6254E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76200"/>
            <a:ext cx="58435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 b="1">
                <a:solidFill>
                  <a:schemeClr val="bg1"/>
                </a:solidFill>
                <a:latin typeface="Arial Narrow" panose="020B0606020202030204" pitchFamily="34" charset="0"/>
              </a:rPr>
              <a:t>Proyecto Fin de Carrera/Trabajo Fin de Grado/Trabajo Fin de Máster</a:t>
            </a: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51901531-9172-9FCD-D8CA-5989B9B7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3551238"/>
            <a:ext cx="6394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s-ES" altLang="es-ES" sz="2300" b="1">
                <a:latin typeface="Arial Narrow" panose="020B0606020202030204" pitchFamily="34" charset="0"/>
              </a:rPr>
              <a:t>Realizado por: Ismael Aguilera Cervera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s-ES" altLang="es-ES" sz="2300" b="1">
                <a:latin typeface="Arial Narrow" panose="020B0606020202030204" pitchFamily="34" charset="0"/>
              </a:rPr>
              <a:t>Dirigido por: Ezequiel López Rubio y Miguel Ángel Molina Cabello</a:t>
            </a:r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id="{9FC8442B-4E79-9DA2-B87C-3DE357695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4587875"/>
            <a:ext cx="596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altLang="es-ES" sz="1600" dirty="0">
                <a:latin typeface="Arial Narrow" panose="020B0606020202030204" pitchFamily="34" charset="0"/>
              </a:rPr>
              <a:t>Lenguajes y Ciencias de la Computación- UNIVERSIDAD DE MALAGA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altLang="es-ES" sz="1600" dirty="0">
                <a:latin typeface="Arial Narrow" panose="020B0606020202030204" pitchFamily="34" charset="0"/>
              </a:rPr>
              <a:t>Málaga, 6 de octubre de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Tecnologías utilizadas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Otras aplicaciones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A parte de las citadas se han utilizado otras tecnologías que son:</a:t>
            </a:r>
          </a:p>
          <a:p>
            <a:pPr lvl="2" eaLnBrk="1" hangingPunct="1">
              <a:spcBef>
                <a:spcPct val="50000"/>
              </a:spcBef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Visual Studio </a:t>
            </a:r>
            <a:r>
              <a:rPr lang="es-ES_tradnl" altLang="es-ES" dirty="0" err="1">
                <a:latin typeface="Arial" panose="020B0604020202020204" pitchFamily="34" charset="0"/>
                <a:cs typeface="Times New Roman" panose="02020603050405020304" pitchFamily="18" charset="0"/>
              </a:rPr>
              <a:t>Code</a:t>
            </a: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: Como editor de código para la programación en Python de CARLA.</a:t>
            </a:r>
          </a:p>
          <a:p>
            <a:pPr lvl="2" eaLnBrk="1" hangingPunct="1">
              <a:spcBef>
                <a:spcPct val="50000"/>
              </a:spcBef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OBS Studio: Para la grabación de las simulaciones del programa CARLA.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Open Broadcaster Software | OBS">
            <a:extLst>
              <a:ext uri="{FF2B5EF4-FFF2-40B4-BE49-F238E27FC236}">
                <a16:creationId xmlns:a16="http://schemas.microsoft.com/office/drawing/2014/main" id="{4664DDDD-1F12-D6F9-45DB-5F76A561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34" y="4595812"/>
            <a:ext cx="1447801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- YouTube">
            <a:extLst>
              <a:ext uri="{FF2B5EF4-FFF2-40B4-BE49-F238E27FC236}">
                <a16:creationId xmlns:a16="http://schemas.microsoft.com/office/drawing/2014/main" id="{9869336C-E4AD-6F1D-1F4A-9EDCBF59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82851"/>
            <a:ext cx="1916349" cy="19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6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Desarrollo del código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Detección de vehículos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Uso de la YOLOv5 para obtener la información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Uso de las librerías de Python para generar el video: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pt-BR" sz="2000" dirty="0"/>
              <a:t>cv2.rectangle(frame, (</a:t>
            </a:r>
            <a:r>
              <a:rPr lang="pt-BR" sz="2000" dirty="0" err="1"/>
              <a:t>x,y</a:t>
            </a:r>
            <a:r>
              <a:rPr lang="pt-BR" sz="2000" dirty="0"/>
              <a:t>), (</a:t>
            </a:r>
            <a:r>
              <a:rPr lang="pt-BR" sz="2000" dirty="0" err="1"/>
              <a:t>w,h</a:t>
            </a:r>
            <a:r>
              <a:rPr lang="pt-BR" sz="2000" dirty="0"/>
              <a:t>), (0,255,0), 2) 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es-ES" sz="1600" dirty="0" err="1"/>
              <a:t>command</a:t>
            </a:r>
            <a:r>
              <a:rPr lang="es-ES" sz="1600" dirty="0"/>
              <a:t> = </a:t>
            </a:r>
            <a:r>
              <a:rPr lang="es-ES" sz="1600" dirty="0" err="1"/>
              <a:t>str</a:t>
            </a:r>
            <a:r>
              <a:rPr lang="es-ES" sz="1600" dirty="0"/>
              <a:t>('</a:t>
            </a:r>
            <a:r>
              <a:rPr lang="es-ES" sz="1600" dirty="0" err="1"/>
              <a:t>ffmpeg</a:t>
            </a:r>
            <a:r>
              <a:rPr lang="es-ES" sz="1600" dirty="0"/>
              <a:t> -i ' +'"'+ </a:t>
            </a:r>
            <a:r>
              <a:rPr lang="es-ES" sz="1600" dirty="0" err="1"/>
              <a:t>str</a:t>
            </a:r>
            <a:r>
              <a:rPr lang="es-ES" sz="1600" dirty="0"/>
              <a:t>(</a:t>
            </a:r>
            <a:r>
              <a:rPr lang="es-ES" sz="1600" dirty="0" err="1"/>
              <a:t>fname</a:t>
            </a:r>
            <a:r>
              <a:rPr lang="es-ES" sz="1600" dirty="0"/>
              <a:t>)+'"' + ' ' + '-</a:t>
            </a:r>
            <a:r>
              <a:rPr lang="es-ES" sz="1600" dirty="0" err="1"/>
              <a:t>q:v</a:t>
            </a:r>
            <a:r>
              <a:rPr lang="es-ES" sz="1600" dirty="0"/>
              <a:t> 1' + ' ' + '-</a:t>
            </a:r>
            <a:r>
              <a:rPr lang="es-ES" sz="1600" dirty="0" err="1"/>
              <a:t>start_number</a:t>
            </a:r>
            <a:r>
              <a:rPr lang="es-ES" sz="1600" dirty="0"/>
              <a:t> 0' + ' '+'"'+ </a:t>
            </a:r>
            <a:r>
              <a:rPr lang="es-ES" sz="1600" dirty="0" err="1"/>
              <a:t>str</a:t>
            </a:r>
            <a:r>
              <a:rPr lang="es-ES" sz="1600" dirty="0"/>
              <a:t>(</a:t>
            </a:r>
            <a:r>
              <a:rPr lang="es-ES" sz="1600" dirty="0" err="1"/>
              <a:t>saveDirFilenames</a:t>
            </a:r>
            <a:r>
              <a:rPr lang="es-ES" sz="1600" dirty="0"/>
              <a:t>)+'“’)</a:t>
            </a:r>
            <a:endParaRPr lang="es-ES_tradnl" altLang="es-E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El primer comando sirve para dibujar la caja delimitadora de cada vehículo y el segundo se usa para sacar los fotogramas del video y posteriormente dibujar la caja delimitadora con el comando mencionado. </a:t>
            </a:r>
          </a:p>
        </p:txBody>
      </p:sp>
    </p:spTree>
    <p:extLst>
      <p:ext uri="{BB962C8B-B14F-4D97-AF65-F5344CB8AC3E}">
        <p14:creationId xmlns:p14="http://schemas.microsoft.com/office/powerpoint/2010/main" val="397741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Desarrollo del código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340724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Seguimiento de vehículos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Uso de un 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Tracker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de la biblioteca 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norfair</a:t>
            </a:r>
            <a:endParaRPr lang="es-ES_tradnl" altLang="es-E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le pasa por argumento:</a:t>
            </a:r>
          </a:p>
          <a:p>
            <a:pPr marL="457200" lvl="1" indent="0" eaLnBrk="1" hangingPunct="1">
              <a:spcBef>
                <a:spcPct val="50000"/>
              </a:spcBef>
              <a:buNone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	- Confianza de la detección, clases a detectar, 		  tamaño de la imagen, forma de la caja delimitadora.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Devuelve el video con los objetos detectados y el seguimiento de los objetos realizado como se ve en la imagen.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86ED9EA-88E7-3361-D43C-B6ABE1A2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72001"/>
            <a:ext cx="2679488" cy="19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Desarrollo del código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241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Creación de videos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realizará mediante el simulador CARLA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En primer lugar, debemos conectarnos al cliente con el comando 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carla.client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C79BC3-D768-F5C0-6E39-D402DB5D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37" y="3318986"/>
            <a:ext cx="2600325" cy="2533650"/>
          </a:xfrm>
          <a:prstGeom prst="rect">
            <a:avLst/>
          </a:prstGeom>
        </p:spPr>
      </p:pic>
      <p:sp>
        <p:nvSpPr>
          <p:cNvPr id="4" name="Rectangle 3137">
            <a:extLst>
              <a:ext uri="{FF2B5EF4-FFF2-40B4-BE49-F238E27FC236}">
                <a16:creationId xmlns:a16="http://schemas.microsoft.com/office/drawing/2014/main" id="{48D1E028-F9FA-4891-A335-5B6254D7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3115951"/>
            <a:ext cx="5814059" cy="241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Luego, se elegirá el mapa, hemos escogido ‘Town04’ debido a que tiene autovías que es el contexto vial que se necesita.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Para ello usamos el comando 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get_world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() para obtener el mundo y posteriormente cargarlo con 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client.load_world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(‘Town04’)</a:t>
            </a: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1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Desarrollo del código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112442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Creación de videos II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La generación de actores se hará mediante la librería </a:t>
            </a:r>
            <a:r>
              <a:rPr lang="es-ES_tradnl" altLang="es-ES" sz="240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blueprint</a:t>
            </a:r>
            <a:r>
              <a:rPr lang="es-ES_tradnl" altLang="es-ES" sz="2400" i="1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_tradnl" altLang="es-ES" sz="240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library</a:t>
            </a:r>
            <a:r>
              <a:rPr lang="es-ES_tradnl" altLang="es-ES" sz="2400" i="1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generarán en torno a 100 vehículos, que tendrán un piloto automático.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evitarán usar vehículos como bicicletas debido a que no deben circular en autovías.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A ciertos vehículos se les programará un comportamiento anómalo usando </a:t>
            </a:r>
            <a:r>
              <a:rPr lang="es-ES_tradnl" altLang="es-ES" sz="240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traffic</a:t>
            </a:r>
            <a:r>
              <a:rPr lang="es-ES_tradnl" altLang="es-ES" sz="2400" i="1" dirty="0">
                <a:latin typeface="Arial" panose="020B0604020202020204" pitchFamily="34" charset="0"/>
                <a:cs typeface="Times New Roman" panose="02020603050405020304" pitchFamily="18" charset="0"/>
              </a:rPr>
              <a:t> manager 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para poder realizar el seguimiento de su trayectoria en distintos contextos.</a:t>
            </a: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2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Desarrollo del código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" y="1012825"/>
            <a:ext cx="8656320" cy="303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Estimación de la velocidad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Realización de una regresión lineal entre:</a:t>
            </a:r>
          </a:p>
          <a:p>
            <a:pPr marL="914400" lvl="2" indent="0" eaLnBrk="1" hangingPunct="1">
              <a:spcBef>
                <a:spcPct val="50000"/>
              </a:spcBef>
              <a:buNone/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-Eje Y: L</a:t>
            </a: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a inversa de la raíz cuadrada del área de cada fotograma del video.</a:t>
            </a:r>
          </a:p>
          <a:p>
            <a:pPr marL="914400" lvl="2" indent="0" eaLnBrk="1" hangingPunct="1">
              <a:spcBef>
                <a:spcPct val="50000"/>
              </a:spcBef>
              <a:buNone/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-Eje X: Tiempo desde que aparece el vehículo hasta que acaba su trayectoria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Regresión Lineal: teoría y ejemplos en Python - IArtificial.net">
            <a:extLst>
              <a:ext uri="{FF2B5EF4-FFF2-40B4-BE49-F238E27FC236}">
                <a16:creationId xmlns:a16="http://schemas.microsoft.com/office/drawing/2014/main" id="{AF6ED21C-4158-CB0E-302A-77678BF05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t="10802"/>
          <a:stretch/>
        </p:blipFill>
        <p:spPr bwMode="auto">
          <a:xfrm>
            <a:off x="4724400" y="4043677"/>
            <a:ext cx="4124960" cy="23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137">
            <a:extLst>
              <a:ext uri="{FF2B5EF4-FFF2-40B4-BE49-F238E27FC236}">
                <a16:creationId xmlns:a16="http://schemas.microsoft.com/office/drawing/2014/main" id="{2608B41E-021D-5D7D-1942-840E2DFE1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4299264"/>
            <a:ext cx="477012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Finalmente se obtiene la velocidad multiplicando el diámetro del vehículo por el coeficiente de la regresión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3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Análisis de los resultados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286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Video real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ha analizado un video real y tras pasar por el </a:t>
            </a:r>
            <a:r>
              <a:rPr lang="es-ES_tradnl" altLang="es-ES" sz="240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tracker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se ha obtenido la detección y seguimiento de los vehículos.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van a analizar el vehículo 27 y el vehículo 4 que están rodeados en rojo en la imagen</a:t>
            </a:r>
          </a:p>
          <a:p>
            <a:pPr marL="457200" lvl="1" indent="0" eaLnBrk="1" hangingPunct="1">
              <a:spcBef>
                <a:spcPct val="50000"/>
              </a:spcBef>
              <a:buNone/>
            </a:pPr>
            <a:endParaRPr lang="es-ES_tradnl" altLang="es-E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915845-D85A-D21D-E745-FF4C0413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0" y="4136385"/>
            <a:ext cx="3940402" cy="220662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8711C94-6EFB-B758-0683-BD2D466AFC49}"/>
              </a:ext>
            </a:extLst>
          </p:cNvPr>
          <p:cNvSpPr/>
          <p:nvPr/>
        </p:nvSpPr>
        <p:spPr>
          <a:xfrm>
            <a:off x="6338729" y="4436423"/>
            <a:ext cx="35052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72F6778-2E34-DFE3-E8F0-6223D130D07A}"/>
              </a:ext>
            </a:extLst>
          </p:cNvPr>
          <p:cNvSpPr/>
          <p:nvPr/>
        </p:nvSpPr>
        <p:spPr>
          <a:xfrm>
            <a:off x="7297103" y="5340657"/>
            <a:ext cx="495300" cy="4953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BDBE0F-D486-9CB4-6D1D-7ECF0AAF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27" y="4100513"/>
            <a:ext cx="3940402" cy="2212235"/>
          </a:xfrm>
          <a:prstGeom prst="rect">
            <a:avLst/>
          </a:prstGeom>
        </p:spPr>
      </p:pic>
      <p:sp>
        <p:nvSpPr>
          <p:cNvPr id="13" name="Flecha: circular 12">
            <a:extLst>
              <a:ext uri="{FF2B5EF4-FFF2-40B4-BE49-F238E27FC236}">
                <a16:creationId xmlns:a16="http://schemas.microsoft.com/office/drawing/2014/main" id="{5167E1DB-70D9-1009-781C-BB0FD4405A41}"/>
              </a:ext>
            </a:extLst>
          </p:cNvPr>
          <p:cNvSpPr/>
          <p:nvPr/>
        </p:nvSpPr>
        <p:spPr>
          <a:xfrm>
            <a:off x="4031695" y="3778883"/>
            <a:ext cx="1188720" cy="955669"/>
          </a:xfrm>
          <a:prstGeom prst="circular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90442D-D984-7D88-6329-2E6CF97C01B7}"/>
              </a:ext>
            </a:extLst>
          </p:cNvPr>
          <p:cNvSpPr txBox="1"/>
          <p:nvPr/>
        </p:nvSpPr>
        <p:spPr>
          <a:xfrm>
            <a:off x="4154329" y="4095037"/>
            <a:ext cx="13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</a:t>
            </a:r>
            <a:endParaRPr lang="es-E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Análisis de los resultados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54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866934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Video real II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El vehículo 27 tiene una velocidad media de 25.352 km/h, es lógico, por que tiene una trayectoria con una velocidad constante pero no muy alta.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El vehículo 4 tiene una velocidad media de 0.3919km/h, también encaja con lo esperado, por que ese vehículo esta parado a lo largo de casi todo el video. Ambos son vehículos anómalos.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BF4937-E282-C7B6-723F-93CBA382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4335780"/>
            <a:ext cx="6257925" cy="22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Análisis de los resultados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286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Video simulado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ha analizado un video simulado y tras pasar por el </a:t>
            </a:r>
            <a:r>
              <a:rPr lang="es-ES_tradnl" altLang="es-ES" sz="2400" i="1" dirty="0" err="1">
                <a:latin typeface="Arial" panose="020B0604020202020204" pitchFamily="34" charset="0"/>
                <a:cs typeface="Times New Roman" panose="02020603050405020304" pitchFamily="18" charset="0"/>
              </a:rPr>
              <a:t>tracker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se ha obtenido la detección y seguimiento de los vehículos.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van a analizar el vehículo 13 y el vehículo 28.</a:t>
            </a:r>
          </a:p>
          <a:p>
            <a:pPr marL="457200" lvl="1" indent="0" eaLnBrk="1" hangingPunct="1">
              <a:spcBef>
                <a:spcPct val="50000"/>
              </a:spcBef>
              <a:buNone/>
            </a:pPr>
            <a:endParaRPr lang="es-ES_tradnl" altLang="es-E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90442D-D984-7D88-6329-2E6CF97C01B7}"/>
              </a:ext>
            </a:extLst>
          </p:cNvPr>
          <p:cNvSpPr txBox="1"/>
          <p:nvPr/>
        </p:nvSpPr>
        <p:spPr>
          <a:xfrm>
            <a:off x="4154329" y="4095037"/>
            <a:ext cx="13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</a:t>
            </a:r>
            <a:endParaRPr lang="es-E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4BB8C3-D015-D7AD-CB34-78056331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2" y="4200561"/>
            <a:ext cx="3678238" cy="21424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B79209-D142-5B65-58EE-EB724459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1" y="4200560"/>
            <a:ext cx="3786701" cy="2142450"/>
          </a:xfrm>
          <a:prstGeom prst="rect">
            <a:avLst/>
          </a:prstGeom>
        </p:spPr>
      </p:pic>
      <p:sp>
        <p:nvSpPr>
          <p:cNvPr id="11" name="Flecha: circular 10">
            <a:extLst>
              <a:ext uri="{FF2B5EF4-FFF2-40B4-BE49-F238E27FC236}">
                <a16:creationId xmlns:a16="http://schemas.microsoft.com/office/drawing/2014/main" id="{64FE5481-CD36-16BD-4321-45F88222CAEF}"/>
              </a:ext>
            </a:extLst>
          </p:cNvPr>
          <p:cNvSpPr/>
          <p:nvPr/>
        </p:nvSpPr>
        <p:spPr>
          <a:xfrm>
            <a:off x="4028746" y="3810970"/>
            <a:ext cx="1188720" cy="955669"/>
          </a:xfrm>
          <a:prstGeom prst="circular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4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Análisis de los resultados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54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913606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Video simulado II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El vehículo 13 tiene una velocidad media de 101.1 km/h, y el vehículo 28 tiene una velocidad media de 120 km/h aproximadamente.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Estos vehículos circulan a una velocidad adecuada para la vía correspondiente (autovía) con lo que no siguen una trayectoria anómala.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D2A7B0-2792-8154-7720-277608F8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4100513"/>
            <a:ext cx="6619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0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9">
            <a:extLst>
              <a:ext uri="{FF2B5EF4-FFF2-40B4-BE49-F238E27FC236}">
                <a16:creationId xmlns:a16="http://schemas.microsoft.com/office/drawing/2014/main" id="{A212E683-E716-AB00-F2C3-11411189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07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b="1">
                <a:solidFill>
                  <a:schemeClr val="bg1"/>
                </a:solidFill>
                <a:latin typeface="Arial Narrow" panose="020B0606020202030204" pitchFamily="34" charset="0"/>
              </a:rPr>
              <a:t>Índice de contenidos</a:t>
            </a:r>
          </a:p>
        </p:txBody>
      </p:sp>
      <p:sp>
        <p:nvSpPr>
          <p:cNvPr id="6147" name="Text Box 11">
            <a:extLst>
              <a:ext uri="{FF2B5EF4-FFF2-40B4-BE49-F238E27FC236}">
                <a16:creationId xmlns:a16="http://schemas.microsoft.com/office/drawing/2014/main" id="{ABD7521F-4A83-AEA5-48E6-3386649E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96" y="1889125"/>
            <a:ext cx="7073900" cy="24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118800" rIns="91432" bIns="118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s-ES" altLang="es-ES" sz="2400" b="1" dirty="0">
                <a:latin typeface="Arial Narrow" panose="020B0606020202030204" pitchFamily="34" charset="0"/>
              </a:rPr>
              <a:t>Introducción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s-ES" altLang="es-ES" sz="2400" b="1" dirty="0">
                <a:latin typeface="Arial Narrow" panose="020B0606020202030204" pitchFamily="34" charset="0"/>
              </a:rPr>
              <a:t>Marco teórico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s-ES" altLang="es-ES" sz="2400" b="1" dirty="0">
                <a:latin typeface="Arial Narrow" panose="020B0606020202030204" pitchFamily="34" charset="0"/>
              </a:rPr>
              <a:t>Tecnologías utilizadas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s-ES" altLang="es-ES" sz="2400" b="1" dirty="0">
                <a:latin typeface="Arial Narrow" panose="020B0606020202030204" pitchFamily="34" charset="0"/>
              </a:rPr>
              <a:t>Desarrollo del código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s-ES" altLang="es-ES" sz="2400" b="1" dirty="0">
                <a:latin typeface="Arial Narrow" panose="020B0606020202030204" pitchFamily="34" charset="0"/>
              </a:rPr>
              <a:t>Análisis de los resultados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s-ES" altLang="es-ES" sz="2400" b="1" dirty="0">
                <a:latin typeface="Arial Narrow" panose="020B0606020202030204" pitchFamily="34" charset="0"/>
              </a:rPr>
              <a:t>Conclusiones y trabajo futuro</a:t>
            </a:r>
            <a:endParaRPr lang="en-029" altLang="es-ES" sz="24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074">
            <a:extLst>
              <a:ext uri="{FF2B5EF4-FFF2-40B4-BE49-F238E27FC236}">
                <a16:creationId xmlns:a16="http://schemas.microsoft.com/office/drawing/2014/main" id="{3B874931-134F-1ED7-D1F5-C037EA205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Conclusiones y trabajo futuro</a:t>
            </a:r>
          </a:p>
        </p:txBody>
      </p:sp>
      <p:sp>
        <p:nvSpPr>
          <p:cNvPr id="11267" name="Rectangle 3075">
            <a:extLst>
              <a:ext uri="{FF2B5EF4-FFF2-40B4-BE49-F238E27FC236}">
                <a16:creationId xmlns:a16="http://schemas.microsoft.com/office/drawing/2014/main" id="{96C6D0FF-8BEF-EB3B-F09F-E3650CAD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1268" name="Rectangle 3076">
            <a:extLst>
              <a:ext uri="{FF2B5EF4-FFF2-40B4-BE49-F238E27FC236}">
                <a16:creationId xmlns:a16="http://schemas.microsoft.com/office/drawing/2014/main" id="{E11F41D4-6484-A3C5-7DEE-D01842D60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1269" name="Rectangle 3137">
            <a:extLst>
              <a:ext uri="{FF2B5EF4-FFF2-40B4-BE49-F238E27FC236}">
                <a16:creationId xmlns:a16="http://schemas.microsoft.com/office/drawing/2014/main" id="{EFC52B2C-83D8-EA15-59C1-35C98621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Conclusiones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ha llevado a cabo la detección de los vehículos en cada fotograma del video.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Se ha realizado el seguimiento de los objetos y la predicción de la trayectoria.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Hemos calculado la estimación de la velocidad relativa a la cámara, y se han analizado los resultados en distintas situaciones.</a:t>
            </a: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074">
            <a:extLst>
              <a:ext uri="{FF2B5EF4-FFF2-40B4-BE49-F238E27FC236}">
                <a16:creationId xmlns:a16="http://schemas.microsoft.com/office/drawing/2014/main" id="{3B874931-134F-1ED7-D1F5-C037EA205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Conclusiones y trabajo futuro</a:t>
            </a:r>
          </a:p>
        </p:txBody>
      </p:sp>
      <p:sp>
        <p:nvSpPr>
          <p:cNvPr id="11267" name="Rectangle 3075">
            <a:extLst>
              <a:ext uri="{FF2B5EF4-FFF2-40B4-BE49-F238E27FC236}">
                <a16:creationId xmlns:a16="http://schemas.microsoft.com/office/drawing/2014/main" id="{96C6D0FF-8BEF-EB3B-F09F-E3650CAD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1268" name="Rectangle 3076">
            <a:extLst>
              <a:ext uri="{FF2B5EF4-FFF2-40B4-BE49-F238E27FC236}">
                <a16:creationId xmlns:a16="http://schemas.microsoft.com/office/drawing/2014/main" id="{E11F41D4-6484-A3C5-7DEE-D01842D60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1269" name="Rectangle 3137">
            <a:extLst>
              <a:ext uri="{FF2B5EF4-FFF2-40B4-BE49-F238E27FC236}">
                <a16:creationId xmlns:a16="http://schemas.microsoft.com/office/drawing/2014/main" id="{EFC52B2C-83D8-EA15-59C1-35C98621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Trabajo futuro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Incluir información sobre el estado de la calzada y condiciones climatológicas.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Aplicar nuestro trabajo a una zona más concurrida, con peatones, pasos de cebra o más señales de tráfico vial y ver como interactúan.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Usar nuevos detectores (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MobileNet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o 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CenterNet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) y nuevas redes (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RestNet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o </a:t>
            </a:r>
            <a:r>
              <a:rPr lang="es-ES_tradnl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GoogleNet</a:t>
            </a: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) y realizar una comparación con nuestros resultados obtenidos para comprobar cuál funciona de mejor manera.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9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074">
            <a:extLst>
              <a:ext uri="{FF2B5EF4-FFF2-40B4-BE49-F238E27FC236}">
                <a16:creationId xmlns:a16="http://schemas.microsoft.com/office/drawing/2014/main" id="{E6796A31-7423-C4D2-4936-74F96CD9B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>
                <a:solidFill>
                  <a:schemeClr val="bg1"/>
                </a:solidFill>
                <a:latin typeface="Arial Narrow" panose="020B0606020202030204" pitchFamily="34" charset="0"/>
              </a:rPr>
              <a:t>Introducción</a:t>
            </a:r>
          </a:p>
        </p:txBody>
      </p:sp>
      <p:sp>
        <p:nvSpPr>
          <p:cNvPr id="7171" name="Rectangle 3075">
            <a:extLst>
              <a:ext uri="{FF2B5EF4-FFF2-40B4-BE49-F238E27FC236}">
                <a16:creationId xmlns:a16="http://schemas.microsoft.com/office/drawing/2014/main" id="{BD79DCD8-A1C8-4A46-D056-97CED50D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7172" name="Rectangle 3076">
            <a:extLst>
              <a:ext uri="{FF2B5EF4-FFF2-40B4-BE49-F238E27FC236}">
                <a16:creationId xmlns:a16="http://schemas.microsoft.com/office/drawing/2014/main" id="{2E17FEF3-50C9-3A00-534E-76087A74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8497" name="Rectangle 3137">
            <a:extLst>
              <a:ext uri="{FF2B5EF4-FFF2-40B4-BE49-F238E27FC236}">
                <a16:creationId xmlns:a16="http://schemas.microsoft.com/office/drawing/2014/main" id="{47560F6B-2C34-75F0-CB5C-A8E79B2E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0" y="1012825"/>
            <a:ext cx="8237268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s-ES" sz="3200" dirty="0">
                <a:latin typeface="Arial" charset="0"/>
                <a:cs typeface="Times New Roman" pitchFamily="18" charset="0"/>
              </a:rPr>
              <a:t>Contexto</a:t>
            </a:r>
          </a:p>
          <a:p>
            <a:pPr marL="800100" lvl="1" indent="-3429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s-ES_tradnl" dirty="0">
                <a:latin typeface="Arial" charset="0"/>
                <a:cs typeface="Times New Roman" pitchFamily="18" charset="0"/>
              </a:rPr>
              <a:t>Gran impacto de la inteligencia artificial en la tecnología</a:t>
            </a:r>
          </a:p>
          <a:p>
            <a:pPr marL="800100" lvl="1" indent="-3429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s-ES_tradnl" dirty="0">
                <a:latin typeface="Arial" charset="0"/>
                <a:cs typeface="Times New Roman" pitchFamily="18" charset="0"/>
              </a:rPr>
              <a:t>El avance de la neuro computación surge la detección de objetos</a:t>
            </a:r>
            <a:endParaRPr lang="es-ES" dirty="0">
              <a:latin typeface="Arial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s-ES" sz="3200" dirty="0">
                <a:latin typeface="Arial" charset="0"/>
                <a:cs typeface="Times New Roman" pitchFamily="18" charset="0"/>
              </a:rPr>
              <a:t>Objetivos</a:t>
            </a:r>
          </a:p>
          <a:p>
            <a:pPr marL="800100" lvl="1" indent="-3429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s-ES_tradnl" dirty="0">
                <a:latin typeface="Arial" charset="0"/>
                <a:cs typeface="Times New Roman" pitchFamily="18" charset="0"/>
              </a:rPr>
              <a:t>Desarrollar un sistema de identificación de vehículos que se pueda usar en videos de tráfico</a:t>
            </a:r>
          </a:p>
          <a:p>
            <a:pPr marL="800100" lvl="1" indent="-3429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s-ES_tradnl" dirty="0">
                <a:latin typeface="Arial" charset="0"/>
                <a:cs typeface="Times New Roman" pitchFamily="18" charset="0"/>
              </a:rPr>
              <a:t>Estimar la velocidad relativa a la cámara</a:t>
            </a:r>
          </a:p>
          <a:p>
            <a:pPr marL="800100" lvl="1" indent="-3429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s-ES_tradnl" dirty="0">
                <a:latin typeface="Arial" charset="0"/>
                <a:cs typeface="Times New Roman" pitchFamily="18" charset="0"/>
              </a:rPr>
              <a:t>Estudiar la anomalía de ciertos vehículos</a:t>
            </a:r>
          </a:p>
          <a:p>
            <a:pPr marL="1143000" lvl="2" indent="-228600" eaLnBrk="1" hangingPunct="1">
              <a:spcBef>
                <a:spcPct val="50000"/>
              </a:spcBef>
              <a:buFontTx/>
              <a:buChar char="•"/>
              <a:defRPr/>
            </a:pPr>
            <a:endParaRPr lang="es-ES_tradnl" dirty="0">
              <a:latin typeface="Arial" charset="0"/>
              <a:cs typeface="Times New Roman" pitchFamily="18" charset="0"/>
            </a:endParaRPr>
          </a:p>
          <a:p>
            <a:pPr marL="742950" lvl="1" indent="-285750" eaLnBrk="1" hangingPunct="1">
              <a:spcBef>
                <a:spcPct val="50000"/>
              </a:spcBef>
              <a:defRPr/>
            </a:pPr>
            <a:endParaRPr lang="es-ES_tradnl" sz="2800" dirty="0">
              <a:latin typeface="Arial" charset="0"/>
              <a:cs typeface="Times New Roman" pitchFamily="18" charset="0"/>
            </a:endParaRPr>
          </a:p>
          <a:p>
            <a:pPr marL="1143000" lvl="2" indent="-228600" eaLnBrk="1" hangingPunct="1">
              <a:spcBef>
                <a:spcPct val="50000"/>
              </a:spcBef>
              <a:buFontTx/>
              <a:buChar char="•"/>
              <a:defRPr/>
            </a:pPr>
            <a:endParaRPr lang="en-US" dirty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074">
            <a:extLst>
              <a:ext uri="{FF2B5EF4-FFF2-40B4-BE49-F238E27FC236}">
                <a16:creationId xmlns:a16="http://schemas.microsoft.com/office/drawing/2014/main" id="{021C0578-CE7E-4D0F-A4DA-41DF7443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Marco teórico</a:t>
            </a:r>
          </a:p>
        </p:txBody>
      </p:sp>
      <p:sp>
        <p:nvSpPr>
          <p:cNvPr id="9219" name="Rectangle 3075">
            <a:extLst>
              <a:ext uri="{FF2B5EF4-FFF2-40B4-BE49-F238E27FC236}">
                <a16:creationId xmlns:a16="http://schemas.microsoft.com/office/drawing/2014/main" id="{100AD6D4-250E-8ECA-DBF6-04D55510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9220" name="Rectangle 3076">
            <a:extLst>
              <a:ext uri="{FF2B5EF4-FFF2-40B4-BE49-F238E27FC236}">
                <a16:creationId xmlns:a16="http://schemas.microsoft.com/office/drawing/2014/main" id="{21559E9C-86E1-2321-FD92-96F23344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7173" name="Rectangle 3137">
            <a:extLst>
              <a:ext uri="{FF2B5EF4-FFF2-40B4-BE49-F238E27FC236}">
                <a16:creationId xmlns:a16="http://schemas.microsoft.com/office/drawing/2014/main" id="{F6D1D9CB-A47F-71CA-6F56-3395515E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altLang="es-ES" sz="2800" dirty="0">
                <a:latin typeface="Arial" panose="020B0604020202020204" pitchFamily="34" charset="0"/>
                <a:cs typeface="Times New Roman" panose="02020603050405020304" pitchFamily="18" charset="0"/>
              </a:rPr>
              <a:t>Redes neuronales artificiales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Son un sistema de computación que se basa en las redes neuronales biológicas de los seres vivos.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Mediante un algoritmo de aprendizaje las redes neuronales realizan un ajuste de parámetros y arquitectura para poder minimizar la función de error.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Las redes neuronales convolucionales se usan para procesar imágenes, aprenden de una relación de entrada-salida donde la entrada es una imagen.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La convolución trata de aplicar sobre la matriz de entrada una capa de filtros para obtener nuevas matrices que representan los patrones detectados.</a:t>
            </a:r>
            <a:endParaRPr lang="es-ES_tradnl" altLang="es-E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0"/>
              </a:spcBef>
              <a:buFontTx/>
              <a:buNone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  <a:defRPr/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074">
            <a:extLst>
              <a:ext uri="{FF2B5EF4-FFF2-40B4-BE49-F238E27FC236}">
                <a16:creationId xmlns:a16="http://schemas.microsoft.com/office/drawing/2014/main" id="{021C0578-CE7E-4D0F-A4DA-41DF7443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Marco teórico</a:t>
            </a:r>
          </a:p>
        </p:txBody>
      </p:sp>
      <p:sp>
        <p:nvSpPr>
          <p:cNvPr id="9219" name="Rectangle 3075">
            <a:extLst>
              <a:ext uri="{FF2B5EF4-FFF2-40B4-BE49-F238E27FC236}">
                <a16:creationId xmlns:a16="http://schemas.microsoft.com/office/drawing/2014/main" id="{100AD6D4-250E-8ECA-DBF6-04D55510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9220" name="Rectangle 3076">
            <a:extLst>
              <a:ext uri="{FF2B5EF4-FFF2-40B4-BE49-F238E27FC236}">
                <a16:creationId xmlns:a16="http://schemas.microsoft.com/office/drawing/2014/main" id="{21559E9C-86E1-2321-FD92-96F23344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7173" name="Rectangle 3137">
            <a:extLst>
              <a:ext uri="{FF2B5EF4-FFF2-40B4-BE49-F238E27FC236}">
                <a16:creationId xmlns:a16="http://schemas.microsoft.com/office/drawing/2014/main" id="{F6D1D9CB-A47F-71CA-6F56-3395515E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altLang="es-E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Backpropagation</a:t>
            </a:r>
            <a:r>
              <a:rPr lang="es-ES" altLang="es-ES" sz="2800" dirty="0">
                <a:latin typeface="Arial" panose="020B0604020202020204" pitchFamily="34" charset="0"/>
                <a:cs typeface="Times New Roman" panose="02020603050405020304" pitchFamily="18" charset="0"/>
              </a:rPr>
              <a:t> y algoritmo RANSAC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La </a:t>
            </a:r>
            <a:r>
              <a:rPr lang="es-ES" altLang="es-E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backpropagation</a:t>
            </a: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es una tecnología sencilla pero con un rendimiento muy potente.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Su función es definir una función de perdidas que compara la salida que se obtiene con el resultado esperado con la técnica de descenso por gradiente.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El algoritmo RANSAC es un método iterativo que se usa para calcular parámetros de un modelo matemático que tiene conjuntos de datos con valores atípicos.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Esto nos permite calcular de regresión lineal que servirá para estimar la velocidad posteriormente.</a:t>
            </a: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-"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0"/>
              </a:spcBef>
              <a:buFontTx/>
              <a:buNone/>
              <a:defRPr/>
            </a:pPr>
            <a:endParaRPr lang="es-ES_tradnl" altLang="es-E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  <a:defRPr/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Tecnologías utilizadas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Lenguaje de programación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Python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es-ES" sz="2000" dirty="0">
                <a:latin typeface="Arial" panose="020B0604020202020204" pitchFamily="34" charset="0"/>
                <a:cs typeface="Times New Roman" panose="02020603050405020304" pitchFamily="18" charset="0"/>
              </a:rPr>
              <a:t>Muy usado para uso de inteligencia artificial.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es-ES" sz="2000" dirty="0">
                <a:latin typeface="Arial" panose="020B0604020202020204" pitchFamily="34" charset="0"/>
                <a:cs typeface="Times New Roman" panose="02020603050405020304" pitchFamily="18" charset="0"/>
              </a:rPr>
              <a:t>Sencillez y versatilidad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es-E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Distintas librerías que facilitan el desarrollo del código:</a:t>
            </a:r>
          </a:p>
          <a:p>
            <a:pPr lvl="2" eaLnBrk="1" hangingPunct="1">
              <a:spcBef>
                <a:spcPct val="50000"/>
              </a:spcBef>
            </a:pPr>
            <a:r>
              <a:rPr lang="es-ES" altLang="es-ES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PyTorch</a:t>
            </a:r>
            <a:r>
              <a:rPr lang="es-ES" altLang="es-ES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s-ES" altLang="es-ES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NumPy</a:t>
            </a:r>
            <a:r>
              <a:rPr lang="es-ES" altLang="es-ES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s-ES" altLang="es-ES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Norfair</a:t>
            </a:r>
            <a:r>
              <a:rPr lang="es-ES" altLang="es-ES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s-ES" altLang="es-ES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OpenCV</a:t>
            </a:r>
            <a:r>
              <a:rPr lang="es-ES" altLang="es-ES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Pandas</a:t>
            </a:r>
            <a:endParaRPr lang="es-ES_tradnl" altLang="es-E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eaLnBrk="1" hangingPunct="1">
              <a:spcBef>
                <a:spcPct val="50000"/>
              </a:spcBef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87BEAE-4306-B2A4-22F0-335E8E81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99" y="4270105"/>
            <a:ext cx="2628477" cy="8493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Tecnologías utilizadas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469988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Entorno de trabajo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Google </a:t>
            </a:r>
            <a:r>
              <a:rPr lang="es-ES_tradnl" altLang="es-ES" dirty="0" err="1">
                <a:latin typeface="Arial" panose="020B0604020202020204" pitchFamily="34" charset="0"/>
                <a:cs typeface="Times New Roman" panose="02020603050405020304" pitchFamily="18" charset="0"/>
              </a:rPr>
              <a:t>Colab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Es un entorno de cuaderno </a:t>
            </a:r>
            <a:r>
              <a:rPr lang="es-ES_tradnl" altLang="es-ES" dirty="0" err="1">
                <a:latin typeface="Arial" panose="020B0604020202020204" pitchFamily="34" charset="0"/>
                <a:cs typeface="Times New Roman" panose="02020603050405020304" pitchFamily="18" charset="0"/>
              </a:rPr>
              <a:t>Jupyter</a:t>
            </a: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 que se ejecuta en la nube.</a:t>
            </a:r>
          </a:p>
          <a:p>
            <a:pPr lvl="2" eaLnBrk="1" hangingPunct="1">
              <a:spcBef>
                <a:spcPct val="50000"/>
              </a:spcBef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Compatible con muchas bibliotecas importantes para desarrollar aprendizaje profundo</a:t>
            </a:r>
          </a:p>
          <a:p>
            <a:pPr lvl="2" eaLnBrk="1" hangingPunct="1">
              <a:spcBef>
                <a:spcPct val="50000"/>
              </a:spcBef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Tiene un servicio gratis de GPU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22F105-7D9A-B8D4-9954-CA7A70C0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07" y="4908385"/>
            <a:ext cx="3431229" cy="13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2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Tecnologías utilizadas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YOLOv5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Sistema del estado del arte que utiliza una red neuronal convolucional para la detección de objetos en tiempo real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Detección de los vehículos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Devuelve: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Identificador del objeto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Confidencia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Coordenadas del objeto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Clase del objeto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4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>
            <a:extLst>
              <a:ext uri="{FF2B5EF4-FFF2-40B4-BE49-F238E27FC236}">
                <a16:creationId xmlns:a16="http://schemas.microsoft.com/office/drawing/2014/main" id="{14BB4BC4-5998-703E-25AA-B165CA42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77800"/>
            <a:ext cx="764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Tecnologías utilizadas</a:t>
            </a:r>
          </a:p>
        </p:txBody>
      </p:sp>
      <p:sp>
        <p:nvSpPr>
          <p:cNvPr id="10243" name="Rectangle 3075">
            <a:extLst>
              <a:ext uri="{FF2B5EF4-FFF2-40B4-BE49-F238E27FC236}">
                <a16:creationId xmlns:a16="http://schemas.microsoft.com/office/drawing/2014/main" id="{F0A03797-3FF5-4987-0D16-020D844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4" name="Rectangle 3076">
            <a:extLst>
              <a:ext uri="{FF2B5EF4-FFF2-40B4-BE49-F238E27FC236}">
                <a16:creationId xmlns:a16="http://schemas.microsoft.com/office/drawing/2014/main" id="{304DEA1A-35EA-5244-F147-4D1E2578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2400"/>
          </a:p>
        </p:txBody>
      </p:sp>
      <p:sp>
        <p:nvSpPr>
          <p:cNvPr id="10245" name="Rectangle 3137">
            <a:extLst>
              <a:ext uri="{FF2B5EF4-FFF2-40B4-BE49-F238E27FC236}">
                <a16:creationId xmlns:a16="http://schemas.microsoft.com/office/drawing/2014/main" id="{51F57000-C758-9FF2-6577-0A5A6F0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12825"/>
            <a:ext cx="8001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CARLA Simulator</a:t>
            </a: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Simulador de conducción autónoma de código abierto.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Usado para realizar casos concretos en diferentes contextos de tráfico vial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Permite programar: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Tipos de vehículos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Comportamiento de los vehículos</a:t>
            </a:r>
          </a:p>
          <a:p>
            <a:pPr lvl="2" eaLnBrk="1" hangingPunct="1">
              <a:spcBef>
                <a:spcPct val="50000"/>
              </a:spcBef>
              <a:buFontTx/>
              <a:buChar char="-"/>
            </a:pPr>
            <a:r>
              <a:rPr lang="es-ES_tradnl" altLang="es-ES" dirty="0">
                <a:latin typeface="Arial" panose="020B0604020202020204" pitchFamily="34" charset="0"/>
                <a:cs typeface="Times New Roman" panose="02020603050405020304" pitchFamily="18" charset="0"/>
              </a:rPr>
              <a:t>Escenario de tránsito</a:t>
            </a:r>
          </a:p>
          <a:p>
            <a:pPr marL="914400" lvl="2" indent="0" eaLnBrk="1" hangingPunct="1">
              <a:spcBef>
                <a:spcPct val="50000"/>
              </a:spcBef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s-ES_tradnl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CARLA Simulator">
            <a:extLst>
              <a:ext uri="{FF2B5EF4-FFF2-40B4-BE49-F238E27FC236}">
                <a16:creationId xmlns:a16="http://schemas.microsoft.com/office/drawing/2014/main" id="{4D088BC2-0D82-4A50-B635-552D24DC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51" y="3451496"/>
            <a:ext cx="2607011" cy="195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8589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6A594AC856E448B5CA11206662E137" ma:contentTypeVersion="16" ma:contentTypeDescription="Crear nuevo documento." ma:contentTypeScope="" ma:versionID="5280a294e6791ef17117f426d3ffa7d2">
  <xsd:schema xmlns:xsd="http://www.w3.org/2001/XMLSchema" xmlns:xs="http://www.w3.org/2001/XMLSchema" xmlns:p="http://schemas.microsoft.com/office/2006/metadata/properties" xmlns:ns1="http://schemas.microsoft.com/sharepoint/v3" xmlns:ns3="1e0930ae-935e-4133-9454-5f7b33a4878c" xmlns:ns4="b979ad6f-6cba-4954-ba01-37dcc6314095" targetNamespace="http://schemas.microsoft.com/office/2006/metadata/properties" ma:root="true" ma:fieldsID="d7deabeb01730f3a3fce41bd6afd8322" ns1:_="" ns3:_="" ns4:_="">
    <xsd:import namespace="http://schemas.microsoft.com/sharepoint/v3"/>
    <xsd:import namespace="1e0930ae-935e-4133-9454-5f7b33a4878c"/>
    <xsd:import namespace="b979ad6f-6cba-4954-ba01-37dcc63140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930ae-935e-4133-9454-5f7b33a48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9ad6f-6cba-4954-ba01-37dcc63140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EF1DFC9-4274-4936-B38F-FCD61C806F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60376-F945-47EA-A1AF-1DE4289A9E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e0930ae-935e-4133-9454-5f7b33a4878c"/>
    <ds:schemaRef ds:uri="b979ad6f-6cba-4954-ba01-37dcc63140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3490C-1A33-42FC-9A9B-D8D5CF0DE505}">
  <ds:schemaRefs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b979ad6f-6cba-4954-ba01-37dcc6314095"/>
    <ds:schemaRef ds:uri="http://purl.org/dc/terms/"/>
    <ds:schemaRef ds:uri="1e0930ae-935e-4133-9454-5f7b33a4878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1254</Words>
  <Application>Microsoft Office PowerPoint</Application>
  <PresentationFormat>Presentación en pantalla 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Arial Narrow</vt:lpstr>
      <vt:lpstr>Calibri</vt:lpstr>
      <vt:lpstr>Times New Roman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Málaga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 TFE ETSIT 2015</dc:title>
  <dc:creator>ETSIT UMA</dc:creator>
  <cp:lastModifiedBy>Ismael Aguilera</cp:lastModifiedBy>
  <cp:revision>143</cp:revision>
  <dcterms:created xsi:type="dcterms:W3CDTF">2004-11-08T12:44:10Z</dcterms:created>
  <dcterms:modified xsi:type="dcterms:W3CDTF">2022-10-05T18:51:21Z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0x010100B76A594AC856E448B5CA11206662E137</vt:lpwstr>
  </property>
</Properties>
</file>