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91A2C17-A10E-48EF-A20B-A302BE6910B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mysql8.db4free.net/phpMyAdmin"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98576-67C5-4C4E-9ED2-DAF229B24C22}"/>
              </a:ext>
            </a:extLst>
          </p:cNvPr>
          <p:cNvSpPr>
            <a:spLocks noGrp="1"/>
          </p:cNvSpPr>
          <p:nvPr>
            <p:ph type="ctrTitle"/>
          </p:nvPr>
        </p:nvSpPr>
        <p:spPr/>
        <p:txBody>
          <a:bodyPr>
            <a:normAutofit fontScale="90000"/>
          </a:bodyPr>
          <a:lstStyle/>
          <a:p>
            <a:r>
              <a:rPr lang="es-ES" dirty="0"/>
              <a:t>PROYECTO DE FIN DE GRADO SUPERIOR DAM</a:t>
            </a:r>
            <a:br>
              <a:rPr lang="es-ES" dirty="0"/>
            </a:br>
            <a:endParaRPr lang="es-ES" dirty="0"/>
          </a:p>
        </p:txBody>
      </p:sp>
      <p:sp>
        <p:nvSpPr>
          <p:cNvPr id="3" name="Subtítulo 2">
            <a:extLst>
              <a:ext uri="{FF2B5EF4-FFF2-40B4-BE49-F238E27FC236}">
                <a16:creationId xmlns:a16="http://schemas.microsoft.com/office/drawing/2014/main" id="{706A7248-B191-47EC-9C5A-25C119B0AF67}"/>
              </a:ext>
            </a:extLst>
          </p:cNvPr>
          <p:cNvSpPr>
            <a:spLocks noGrp="1"/>
          </p:cNvSpPr>
          <p:nvPr>
            <p:ph type="subTitle" idx="1"/>
          </p:nvPr>
        </p:nvSpPr>
        <p:spPr/>
        <p:txBody>
          <a:bodyPr/>
          <a:lstStyle/>
          <a:p>
            <a:pPr algn="ctr"/>
            <a:r>
              <a:rPr lang="es-ES" dirty="0"/>
              <a:t>POR ISMAEL RODRÍGUEZ TERRADILLOS</a:t>
            </a:r>
          </a:p>
        </p:txBody>
      </p:sp>
      <p:pic>
        <p:nvPicPr>
          <p:cNvPr id="5" name="Imagen 4">
            <a:extLst>
              <a:ext uri="{FF2B5EF4-FFF2-40B4-BE49-F238E27FC236}">
                <a16:creationId xmlns:a16="http://schemas.microsoft.com/office/drawing/2014/main" id="{E78A69CC-8546-4DCD-B578-C0ABB81F9D16}"/>
              </a:ext>
            </a:extLst>
          </p:cNvPr>
          <p:cNvPicPr>
            <a:picLocks noChangeAspect="1"/>
          </p:cNvPicPr>
          <p:nvPr/>
        </p:nvPicPr>
        <p:blipFill>
          <a:blip r:embed="rId2"/>
          <a:stretch>
            <a:fillRect/>
          </a:stretch>
        </p:blipFill>
        <p:spPr>
          <a:xfrm>
            <a:off x="384767" y="2764537"/>
            <a:ext cx="1504762" cy="1533333"/>
          </a:xfrm>
          <a:prstGeom prst="rect">
            <a:avLst/>
          </a:prstGeom>
        </p:spPr>
      </p:pic>
    </p:spTree>
    <p:extLst>
      <p:ext uri="{BB962C8B-B14F-4D97-AF65-F5344CB8AC3E}">
        <p14:creationId xmlns:p14="http://schemas.microsoft.com/office/powerpoint/2010/main" val="185791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2BBCCE-5931-4014-B6A2-DB384A9F90D1}"/>
              </a:ext>
            </a:extLst>
          </p:cNvPr>
          <p:cNvSpPr txBox="1"/>
          <p:nvPr/>
        </p:nvSpPr>
        <p:spPr>
          <a:xfrm>
            <a:off x="973123" y="100668"/>
            <a:ext cx="10863743" cy="1200329"/>
          </a:xfrm>
          <a:prstGeom prst="rect">
            <a:avLst/>
          </a:prstGeom>
          <a:noFill/>
        </p:spPr>
        <p:txBody>
          <a:bodyPr wrap="square" rtlCol="0">
            <a:spAutoFit/>
          </a:bodyPr>
          <a:lstStyle/>
          <a:p>
            <a:r>
              <a:rPr lang="es-ES" dirty="0"/>
              <a:t>Al entrar nos aparecerá el menú con sus diferentes opciones, las he puesto escritas para que se vean pero en la aplicación real no lo pone, éstos son los botones que carga con rol “</a:t>
            </a:r>
            <a:r>
              <a:rPr lang="es-ES" b="1" dirty="0" err="1"/>
              <a:t>SuperAdmin</a:t>
            </a:r>
            <a:r>
              <a:rPr lang="es-ES" dirty="0"/>
              <a:t>”.</a:t>
            </a:r>
          </a:p>
          <a:p>
            <a:r>
              <a:rPr lang="es-ES" dirty="0"/>
              <a:t>Al darle al </a:t>
            </a:r>
            <a:r>
              <a:rPr lang="es-ES" b="1" dirty="0"/>
              <a:t>botón de perfil </a:t>
            </a:r>
            <a:r>
              <a:rPr lang="es-ES" dirty="0"/>
              <a:t>se mostrará una ventana modal con los datos del usuario como muestra en la segunda imagen:</a:t>
            </a:r>
          </a:p>
        </p:txBody>
      </p:sp>
      <p:pic>
        <p:nvPicPr>
          <p:cNvPr id="3" name="Imagen 2">
            <a:extLst>
              <a:ext uri="{FF2B5EF4-FFF2-40B4-BE49-F238E27FC236}">
                <a16:creationId xmlns:a16="http://schemas.microsoft.com/office/drawing/2014/main" id="{57E683CB-4416-463C-A414-2E1A772091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21253" y="1031847"/>
            <a:ext cx="2857002" cy="5079534"/>
          </a:xfrm>
          <a:prstGeom prst="rect">
            <a:avLst/>
          </a:prstGeom>
          <a:noFill/>
          <a:ln>
            <a:noFill/>
          </a:ln>
        </p:spPr>
      </p:pic>
      <p:pic>
        <p:nvPicPr>
          <p:cNvPr id="4" name="Imagen 3">
            <a:extLst>
              <a:ext uri="{FF2B5EF4-FFF2-40B4-BE49-F238E27FC236}">
                <a16:creationId xmlns:a16="http://schemas.microsoft.com/office/drawing/2014/main" id="{1AFD59B2-CD11-4DF3-9D09-140F7C4564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93371" y="1031847"/>
            <a:ext cx="2857001" cy="5079534"/>
          </a:xfrm>
          <a:prstGeom prst="rect">
            <a:avLst/>
          </a:prstGeom>
          <a:noFill/>
          <a:ln>
            <a:noFill/>
          </a:ln>
        </p:spPr>
      </p:pic>
    </p:spTree>
    <p:extLst>
      <p:ext uri="{BB962C8B-B14F-4D97-AF65-F5344CB8AC3E}">
        <p14:creationId xmlns:p14="http://schemas.microsoft.com/office/powerpoint/2010/main" val="238101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3A74D81-F1A4-46A4-A940-B4DF9328A1A2}"/>
              </a:ext>
            </a:extLst>
          </p:cNvPr>
          <p:cNvSpPr txBox="1"/>
          <p:nvPr/>
        </p:nvSpPr>
        <p:spPr>
          <a:xfrm>
            <a:off x="671119" y="167780"/>
            <a:ext cx="11148969" cy="923330"/>
          </a:xfrm>
          <a:prstGeom prst="rect">
            <a:avLst/>
          </a:prstGeom>
          <a:noFill/>
        </p:spPr>
        <p:txBody>
          <a:bodyPr wrap="square" rtlCol="0">
            <a:spAutoFit/>
          </a:bodyPr>
          <a:lstStyle/>
          <a:p>
            <a:r>
              <a:rPr lang="es-ES" dirty="0"/>
              <a:t>Vamos a explicar pantalla por pantalla, éste </a:t>
            </a:r>
            <a:r>
              <a:rPr lang="es-ES" b="1" dirty="0"/>
              <a:t>es el primer botón para agregar una nueva empresa </a:t>
            </a:r>
            <a:r>
              <a:rPr lang="es-ES" dirty="0"/>
              <a:t>y solo lo puede hacer el </a:t>
            </a:r>
            <a:r>
              <a:rPr lang="es-ES" b="1" dirty="0" err="1"/>
              <a:t>SuperAdmin</a:t>
            </a:r>
            <a:r>
              <a:rPr lang="es-ES" dirty="0"/>
              <a:t> y vamos a introducir los datos correctamente, hay validación para poner el número de teléfono correctamente.</a:t>
            </a:r>
          </a:p>
        </p:txBody>
      </p:sp>
      <p:pic>
        <p:nvPicPr>
          <p:cNvPr id="3" name="Imagen 2">
            <a:extLst>
              <a:ext uri="{FF2B5EF4-FFF2-40B4-BE49-F238E27FC236}">
                <a16:creationId xmlns:a16="http://schemas.microsoft.com/office/drawing/2014/main" id="{37B1BC3D-C521-407F-A6C7-363A0B4491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5548" y="922790"/>
            <a:ext cx="3046914" cy="5415094"/>
          </a:xfrm>
          <a:prstGeom prst="rect">
            <a:avLst/>
          </a:prstGeom>
          <a:noFill/>
          <a:ln>
            <a:noFill/>
          </a:ln>
        </p:spPr>
      </p:pic>
    </p:spTree>
    <p:extLst>
      <p:ext uri="{BB962C8B-B14F-4D97-AF65-F5344CB8AC3E}">
        <p14:creationId xmlns:p14="http://schemas.microsoft.com/office/powerpoint/2010/main" val="194796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C9D576-9A46-4D01-A5F9-5B8A2A6E6DF9}"/>
              </a:ext>
            </a:extLst>
          </p:cNvPr>
          <p:cNvSpPr txBox="1"/>
          <p:nvPr/>
        </p:nvSpPr>
        <p:spPr>
          <a:xfrm>
            <a:off x="494950" y="16778"/>
            <a:ext cx="11383861" cy="1754326"/>
          </a:xfrm>
          <a:prstGeom prst="rect">
            <a:avLst/>
          </a:prstGeom>
          <a:noFill/>
        </p:spPr>
        <p:txBody>
          <a:bodyPr wrap="square" rtlCol="0">
            <a:spAutoFit/>
          </a:bodyPr>
          <a:lstStyle/>
          <a:p>
            <a:r>
              <a:rPr lang="es-ES" dirty="0"/>
              <a:t>El siguiente botón es para </a:t>
            </a:r>
            <a:r>
              <a:rPr lang="es-ES" b="1" dirty="0"/>
              <a:t>añadir usuarios</a:t>
            </a:r>
            <a:r>
              <a:rPr lang="es-ES" dirty="0"/>
              <a:t>, aparecerá la siguiente pantalla con dos botones uno para </a:t>
            </a:r>
            <a:r>
              <a:rPr lang="es-ES" b="1" dirty="0"/>
              <a:t>añadir</a:t>
            </a:r>
            <a:r>
              <a:rPr lang="es-ES" dirty="0"/>
              <a:t> y otro para </a:t>
            </a:r>
            <a:r>
              <a:rPr lang="es-ES" b="1" dirty="0"/>
              <a:t>borrar</a:t>
            </a:r>
            <a:r>
              <a:rPr lang="es-ES" dirty="0"/>
              <a:t> usuarios y un </a:t>
            </a:r>
            <a:r>
              <a:rPr lang="es-ES" b="1" dirty="0" err="1"/>
              <a:t>grid</a:t>
            </a:r>
            <a:r>
              <a:rPr lang="es-ES" dirty="0"/>
              <a:t> donde nos parecerán los usuarios creados por el usuario que esté realizando ese alta, en este caso un </a:t>
            </a:r>
            <a:r>
              <a:rPr lang="es-ES" b="1" dirty="0" err="1"/>
              <a:t>SuperAdmin</a:t>
            </a:r>
            <a:r>
              <a:rPr lang="es-ES" dirty="0"/>
              <a:t> solo podrá registrar usuarios con rol “</a:t>
            </a:r>
            <a:r>
              <a:rPr lang="es-ES" b="1" dirty="0" err="1"/>
              <a:t>Admin</a:t>
            </a:r>
            <a:r>
              <a:rPr lang="es-ES" dirty="0"/>
              <a:t>” que serán los jefes de las distintas empresas y estarán a cargo de los usuarios con </a:t>
            </a:r>
            <a:r>
              <a:rPr lang="es-ES" b="1" dirty="0"/>
              <a:t>rol “Usuario”</a:t>
            </a:r>
            <a:r>
              <a:rPr lang="es-ES" dirty="0"/>
              <a:t>. Puede ser que entremos como rol “</a:t>
            </a:r>
            <a:r>
              <a:rPr lang="es-ES" b="1" dirty="0" err="1"/>
              <a:t>Admin</a:t>
            </a:r>
            <a:r>
              <a:rPr lang="es-ES" dirty="0"/>
              <a:t>” y solo podremos crear usuarios con rol “</a:t>
            </a:r>
            <a:r>
              <a:rPr lang="es-ES" b="1" dirty="0"/>
              <a:t>Usuario</a:t>
            </a:r>
            <a:r>
              <a:rPr lang="es-ES" dirty="0"/>
              <a:t>”:</a:t>
            </a:r>
          </a:p>
          <a:p>
            <a:endParaRPr lang="es-ES" dirty="0"/>
          </a:p>
        </p:txBody>
      </p:sp>
      <p:pic>
        <p:nvPicPr>
          <p:cNvPr id="3" name="Imagen 2">
            <a:extLst>
              <a:ext uri="{FF2B5EF4-FFF2-40B4-BE49-F238E27FC236}">
                <a16:creationId xmlns:a16="http://schemas.microsoft.com/office/drawing/2014/main" id="{3CB53F26-0122-4CD2-866D-7DDCEC2706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465" y="2036494"/>
            <a:ext cx="2634974" cy="4683088"/>
          </a:xfrm>
          <a:prstGeom prst="rect">
            <a:avLst/>
          </a:prstGeom>
          <a:noFill/>
          <a:ln>
            <a:noFill/>
          </a:ln>
        </p:spPr>
      </p:pic>
      <p:sp>
        <p:nvSpPr>
          <p:cNvPr id="4" name="CuadroTexto 3">
            <a:extLst>
              <a:ext uri="{FF2B5EF4-FFF2-40B4-BE49-F238E27FC236}">
                <a16:creationId xmlns:a16="http://schemas.microsoft.com/office/drawing/2014/main" id="{C03C145E-65FE-471D-B289-9EE35DA2B5FE}"/>
              </a:ext>
            </a:extLst>
          </p:cNvPr>
          <p:cNvSpPr txBox="1"/>
          <p:nvPr/>
        </p:nvSpPr>
        <p:spPr>
          <a:xfrm>
            <a:off x="654341" y="1611486"/>
            <a:ext cx="3221373" cy="369332"/>
          </a:xfrm>
          <a:prstGeom prst="rect">
            <a:avLst/>
          </a:prstGeom>
          <a:noFill/>
        </p:spPr>
        <p:txBody>
          <a:bodyPr wrap="square" rtlCol="0">
            <a:spAutoFit/>
          </a:bodyPr>
          <a:lstStyle/>
          <a:p>
            <a:r>
              <a:rPr lang="es-ES" dirty="0"/>
              <a:t>Entrando como </a:t>
            </a:r>
            <a:r>
              <a:rPr lang="es-ES" b="1" dirty="0" err="1"/>
              <a:t>SuperAdmin</a:t>
            </a:r>
            <a:r>
              <a:rPr lang="es-ES" b="1" dirty="0"/>
              <a:t>:</a:t>
            </a:r>
          </a:p>
        </p:txBody>
      </p:sp>
      <p:pic>
        <p:nvPicPr>
          <p:cNvPr id="5" name="Imagen 4">
            <a:extLst>
              <a:ext uri="{FF2B5EF4-FFF2-40B4-BE49-F238E27FC236}">
                <a16:creationId xmlns:a16="http://schemas.microsoft.com/office/drawing/2014/main" id="{03DE45A2-1728-4062-8A0E-4F376C1801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22890" y="1810584"/>
            <a:ext cx="2830294" cy="5030638"/>
          </a:xfrm>
          <a:prstGeom prst="rect">
            <a:avLst/>
          </a:prstGeom>
          <a:noFill/>
          <a:ln>
            <a:noFill/>
          </a:ln>
        </p:spPr>
      </p:pic>
      <p:sp>
        <p:nvSpPr>
          <p:cNvPr id="6" name="CuadroTexto 5">
            <a:extLst>
              <a:ext uri="{FF2B5EF4-FFF2-40B4-BE49-F238E27FC236}">
                <a16:creationId xmlns:a16="http://schemas.microsoft.com/office/drawing/2014/main" id="{46271309-4F46-4802-81C6-245E30805CC4}"/>
              </a:ext>
            </a:extLst>
          </p:cNvPr>
          <p:cNvSpPr txBox="1"/>
          <p:nvPr/>
        </p:nvSpPr>
        <p:spPr>
          <a:xfrm>
            <a:off x="5956183" y="1283516"/>
            <a:ext cx="2885813" cy="369332"/>
          </a:xfrm>
          <a:prstGeom prst="rect">
            <a:avLst/>
          </a:prstGeom>
          <a:noFill/>
        </p:spPr>
        <p:txBody>
          <a:bodyPr wrap="square" rtlCol="0">
            <a:spAutoFit/>
          </a:bodyPr>
          <a:lstStyle/>
          <a:p>
            <a:r>
              <a:rPr lang="es-ES" dirty="0"/>
              <a:t>Entrando como </a:t>
            </a:r>
            <a:r>
              <a:rPr lang="es-ES" b="1" dirty="0" err="1"/>
              <a:t>Admin</a:t>
            </a:r>
            <a:r>
              <a:rPr lang="es-ES" b="1" dirty="0"/>
              <a:t>:</a:t>
            </a:r>
          </a:p>
        </p:txBody>
      </p:sp>
    </p:spTree>
    <p:extLst>
      <p:ext uri="{BB962C8B-B14F-4D97-AF65-F5344CB8AC3E}">
        <p14:creationId xmlns:p14="http://schemas.microsoft.com/office/powerpoint/2010/main" val="189411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76F8DC-D775-41F0-9080-EBC3403352E2}"/>
              </a:ext>
            </a:extLst>
          </p:cNvPr>
          <p:cNvSpPr txBox="1"/>
          <p:nvPr/>
        </p:nvSpPr>
        <p:spPr>
          <a:xfrm>
            <a:off x="696286" y="234892"/>
            <a:ext cx="10779853" cy="646331"/>
          </a:xfrm>
          <a:prstGeom prst="rect">
            <a:avLst/>
          </a:prstGeom>
          <a:noFill/>
        </p:spPr>
        <p:txBody>
          <a:bodyPr wrap="square" rtlCol="0">
            <a:spAutoFit/>
          </a:bodyPr>
          <a:lstStyle/>
          <a:p>
            <a:r>
              <a:rPr lang="es-ES" dirty="0"/>
              <a:t>Cuando </a:t>
            </a:r>
            <a:r>
              <a:rPr lang="es-ES" b="1" dirty="0"/>
              <a:t>añadimos</a:t>
            </a:r>
            <a:r>
              <a:rPr lang="es-ES" dirty="0"/>
              <a:t>, validará que pongamos un teléfono correcto y cargará en el desplegable todas las empresas que hayamos creado y seleccionaremos una:</a:t>
            </a:r>
          </a:p>
        </p:txBody>
      </p:sp>
      <p:pic>
        <p:nvPicPr>
          <p:cNvPr id="3" name="Imagen 2">
            <a:extLst>
              <a:ext uri="{FF2B5EF4-FFF2-40B4-BE49-F238E27FC236}">
                <a16:creationId xmlns:a16="http://schemas.microsoft.com/office/drawing/2014/main" id="{9015CAA8-76DA-4C5D-8007-2726D65D94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8272" y="881223"/>
            <a:ext cx="2866384" cy="5095554"/>
          </a:xfrm>
          <a:prstGeom prst="rect">
            <a:avLst/>
          </a:prstGeom>
          <a:noFill/>
          <a:ln>
            <a:noFill/>
          </a:ln>
        </p:spPr>
      </p:pic>
      <p:pic>
        <p:nvPicPr>
          <p:cNvPr id="4" name="Imagen 3">
            <a:extLst>
              <a:ext uri="{FF2B5EF4-FFF2-40B4-BE49-F238E27FC236}">
                <a16:creationId xmlns:a16="http://schemas.microsoft.com/office/drawing/2014/main" id="{0EABD558-F356-4ECD-BF6B-5FF46C1ED4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71353" y="881223"/>
            <a:ext cx="2867230" cy="5095554"/>
          </a:xfrm>
          <a:prstGeom prst="rect">
            <a:avLst/>
          </a:prstGeom>
          <a:noFill/>
          <a:ln>
            <a:noFill/>
          </a:ln>
        </p:spPr>
      </p:pic>
    </p:spTree>
    <p:extLst>
      <p:ext uri="{BB962C8B-B14F-4D97-AF65-F5344CB8AC3E}">
        <p14:creationId xmlns:p14="http://schemas.microsoft.com/office/powerpoint/2010/main" val="425382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F3966F-F4F8-4495-8451-B122AF35EA4F}"/>
              </a:ext>
            </a:extLst>
          </p:cNvPr>
          <p:cNvSpPr txBox="1"/>
          <p:nvPr/>
        </p:nvSpPr>
        <p:spPr>
          <a:xfrm>
            <a:off x="696286" y="209725"/>
            <a:ext cx="10553351" cy="646331"/>
          </a:xfrm>
          <a:prstGeom prst="rect">
            <a:avLst/>
          </a:prstGeom>
          <a:noFill/>
        </p:spPr>
        <p:txBody>
          <a:bodyPr wrap="square" rtlCol="0">
            <a:spAutoFit/>
          </a:bodyPr>
          <a:lstStyle/>
          <a:p>
            <a:r>
              <a:rPr lang="es-ES" dirty="0"/>
              <a:t>Para borrar se nos abrirá una </a:t>
            </a:r>
            <a:r>
              <a:rPr lang="es-ES" b="1" dirty="0"/>
              <a:t>ventana modal </a:t>
            </a:r>
            <a:r>
              <a:rPr lang="es-ES" dirty="0"/>
              <a:t>con un </a:t>
            </a:r>
            <a:r>
              <a:rPr lang="es-ES" b="1" dirty="0"/>
              <a:t>desplegable con los usuarios </a:t>
            </a:r>
            <a:r>
              <a:rPr lang="es-ES" dirty="0"/>
              <a:t>que hay en el </a:t>
            </a:r>
            <a:r>
              <a:rPr lang="es-ES" dirty="0" err="1"/>
              <a:t>grid</a:t>
            </a:r>
            <a:r>
              <a:rPr lang="es-ES" dirty="0"/>
              <a:t> y le damos a </a:t>
            </a:r>
            <a:r>
              <a:rPr lang="es-ES" b="1" dirty="0"/>
              <a:t>borrar</a:t>
            </a:r>
            <a:r>
              <a:rPr lang="es-ES" dirty="0"/>
              <a:t> y se borrará y </a:t>
            </a:r>
            <a:r>
              <a:rPr lang="es-ES" b="1" dirty="0"/>
              <a:t>cargará el </a:t>
            </a:r>
            <a:r>
              <a:rPr lang="es-ES" b="1" dirty="0" err="1"/>
              <a:t>grid</a:t>
            </a:r>
            <a:r>
              <a:rPr lang="es-ES" b="1" dirty="0"/>
              <a:t> automáticamente</a:t>
            </a:r>
            <a:r>
              <a:rPr lang="es-ES" dirty="0"/>
              <a:t>.</a:t>
            </a:r>
          </a:p>
        </p:txBody>
      </p:sp>
      <p:pic>
        <p:nvPicPr>
          <p:cNvPr id="4" name="Imagen 3">
            <a:extLst>
              <a:ext uri="{FF2B5EF4-FFF2-40B4-BE49-F238E27FC236}">
                <a16:creationId xmlns:a16="http://schemas.microsoft.com/office/drawing/2014/main" id="{4F81C711-772D-48DF-87AA-86C35A1691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16265" y="604007"/>
            <a:ext cx="3018994" cy="5364760"/>
          </a:xfrm>
          <a:prstGeom prst="rect">
            <a:avLst/>
          </a:prstGeom>
          <a:noFill/>
          <a:ln>
            <a:noFill/>
          </a:ln>
        </p:spPr>
      </p:pic>
    </p:spTree>
    <p:extLst>
      <p:ext uri="{BB962C8B-B14F-4D97-AF65-F5344CB8AC3E}">
        <p14:creationId xmlns:p14="http://schemas.microsoft.com/office/powerpoint/2010/main" val="8365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9EEE99-FAD8-442F-AB6E-365D1E262249}"/>
              </a:ext>
            </a:extLst>
          </p:cNvPr>
          <p:cNvSpPr txBox="1"/>
          <p:nvPr/>
        </p:nvSpPr>
        <p:spPr>
          <a:xfrm>
            <a:off x="478172" y="0"/>
            <a:ext cx="11023134" cy="1846659"/>
          </a:xfrm>
          <a:prstGeom prst="rect">
            <a:avLst/>
          </a:prstGeom>
          <a:noFill/>
        </p:spPr>
        <p:txBody>
          <a:bodyPr wrap="square" rtlCol="0">
            <a:spAutoFit/>
          </a:bodyPr>
          <a:lstStyle/>
          <a:p>
            <a:r>
              <a:rPr lang="es-ES" sz="1600" dirty="0"/>
              <a:t>Ahora vamos con lo que realmente importa que es la funcionalidad principal de la aplicación.</a:t>
            </a:r>
          </a:p>
          <a:p>
            <a:r>
              <a:rPr lang="es-ES" sz="1600" dirty="0"/>
              <a:t>Consiste en que nosotros </a:t>
            </a:r>
            <a:r>
              <a:rPr lang="es-ES" sz="1600" b="1" dirty="0"/>
              <a:t>creamos una tarea con un nombre y una descripción y el tipo de tarea</a:t>
            </a:r>
            <a:r>
              <a:rPr lang="es-ES" sz="1600" dirty="0"/>
              <a:t>. Nos registra en tiempo de ejecución mediante biométricas y mediante el </a:t>
            </a:r>
            <a:r>
              <a:rPr lang="es-ES" sz="1600" dirty="0" err="1"/>
              <a:t>Wi</a:t>
            </a:r>
            <a:r>
              <a:rPr lang="es-ES" sz="1600" dirty="0"/>
              <a:t>-Fi </a:t>
            </a:r>
            <a:r>
              <a:rPr lang="es-ES" sz="1600" b="1" dirty="0"/>
              <a:t>la</a:t>
            </a:r>
            <a:r>
              <a:rPr lang="es-ES" sz="1600" dirty="0"/>
              <a:t> </a:t>
            </a:r>
            <a:r>
              <a:rPr lang="es-ES" sz="1600" b="1" dirty="0"/>
              <a:t>dirección donde nos encontramos</a:t>
            </a:r>
            <a:r>
              <a:rPr lang="es-ES" sz="1600" dirty="0"/>
              <a:t>. Entonces habrá un </a:t>
            </a:r>
            <a:r>
              <a:rPr lang="es-ES" sz="1600" b="1" dirty="0"/>
              <a:t>desplegable con los clientes de ese usuario</a:t>
            </a:r>
            <a:r>
              <a:rPr lang="es-ES" sz="1600" dirty="0"/>
              <a:t>, normalmente cuando se crea uno nuevo se añade un cliente por defecto para que se pueda seleccionar y el desplegable no quede vacío. También </a:t>
            </a:r>
            <a:r>
              <a:rPr lang="es-ES" sz="1600" b="1" dirty="0"/>
              <a:t>hay un botón para llevarnos a la pantalla de añadir cliente </a:t>
            </a:r>
            <a:r>
              <a:rPr lang="es-ES" sz="1600" dirty="0"/>
              <a:t>para poder añadir el cliente y volver a esta pantalla para seleccionarlo en el desplegable:</a:t>
            </a:r>
          </a:p>
          <a:p>
            <a:endParaRPr lang="es-ES" dirty="0"/>
          </a:p>
        </p:txBody>
      </p:sp>
      <p:pic>
        <p:nvPicPr>
          <p:cNvPr id="3" name="Imagen 2">
            <a:extLst>
              <a:ext uri="{FF2B5EF4-FFF2-40B4-BE49-F238E27FC236}">
                <a16:creationId xmlns:a16="http://schemas.microsoft.com/office/drawing/2014/main" id="{48F02F2D-B5CD-4609-9BC7-03F7093BE7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172" y="1543574"/>
            <a:ext cx="2989818" cy="5314426"/>
          </a:xfrm>
          <a:prstGeom prst="rect">
            <a:avLst/>
          </a:prstGeom>
          <a:noFill/>
          <a:ln>
            <a:noFill/>
          </a:ln>
        </p:spPr>
      </p:pic>
      <p:pic>
        <p:nvPicPr>
          <p:cNvPr id="4" name="Imagen 3">
            <a:extLst>
              <a:ext uri="{FF2B5EF4-FFF2-40B4-BE49-F238E27FC236}">
                <a16:creationId xmlns:a16="http://schemas.microsoft.com/office/drawing/2014/main" id="{04C2AE7B-C267-4A1D-8650-43BF3337F0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78678" y="1543574"/>
            <a:ext cx="2990666" cy="5314424"/>
          </a:xfrm>
          <a:prstGeom prst="rect">
            <a:avLst/>
          </a:prstGeom>
          <a:noFill/>
          <a:ln>
            <a:noFill/>
          </a:ln>
        </p:spPr>
      </p:pic>
      <p:sp>
        <p:nvSpPr>
          <p:cNvPr id="5" name="CuadroTexto 4">
            <a:extLst>
              <a:ext uri="{FF2B5EF4-FFF2-40B4-BE49-F238E27FC236}">
                <a16:creationId xmlns:a16="http://schemas.microsoft.com/office/drawing/2014/main" id="{780D62D2-9B9B-4D11-B080-5CE0DA8D2165}"/>
              </a:ext>
            </a:extLst>
          </p:cNvPr>
          <p:cNvSpPr txBox="1"/>
          <p:nvPr/>
        </p:nvSpPr>
        <p:spPr>
          <a:xfrm>
            <a:off x="3632431" y="1650317"/>
            <a:ext cx="1946247" cy="646331"/>
          </a:xfrm>
          <a:prstGeom prst="rect">
            <a:avLst/>
          </a:prstGeom>
          <a:noFill/>
        </p:spPr>
        <p:txBody>
          <a:bodyPr wrap="square" rtlCol="0">
            <a:spAutoFit/>
          </a:bodyPr>
          <a:lstStyle/>
          <a:p>
            <a:r>
              <a:rPr lang="es-ES" dirty="0"/>
              <a:t>Al darle a “</a:t>
            </a:r>
            <a:r>
              <a:rPr lang="es-ES" b="1" dirty="0"/>
              <a:t>Añadir Cliente Nuevo</a:t>
            </a:r>
            <a:r>
              <a:rPr lang="es-ES" dirty="0"/>
              <a:t>”:</a:t>
            </a:r>
          </a:p>
        </p:txBody>
      </p:sp>
      <p:pic>
        <p:nvPicPr>
          <p:cNvPr id="6" name="Imagen 5">
            <a:extLst>
              <a:ext uri="{FF2B5EF4-FFF2-40B4-BE49-F238E27FC236}">
                <a16:creationId xmlns:a16="http://schemas.microsoft.com/office/drawing/2014/main" id="{6A86BBCC-6488-4C2E-902F-CA156DBF776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4293" y="1557020"/>
            <a:ext cx="2982595" cy="5300980"/>
          </a:xfrm>
          <a:prstGeom prst="rect">
            <a:avLst/>
          </a:prstGeom>
          <a:noFill/>
          <a:ln>
            <a:noFill/>
          </a:ln>
        </p:spPr>
      </p:pic>
    </p:spTree>
    <p:extLst>
      <p:ext uri="{BB962C8B-B14F-4D97-AF65-F5344CB8AC3E}">
        <p14:creationId xmlns:p14="http://schemas.microsoft.com/office/powerpoint/2010/main" val="15560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836452C-B654-4203-898D-98037BFE912F}"/>
              </a:ext>
            </a:extLst>
          </p:cNvPr>
          <p:cNvSpPr txBox="1"/>
          <p:nvPr/>
        </p:nvSpPr>
        <p:spPr>
          <a:xfrm>
            <a:off x="604006" y="109057"/>
            <a:ext cx="10930855" cy="646331"/>
          </a:xfrm>
          <a:prstGeom prst="rect">
            <a:avLst/>
          </a:prstGeom>
          <a:noFill/>
        </p:spPr>
        <p:txBody>
          <a:bodyPr wrap="square" rtlCol="0">
            <a:spAutoFit/>
          </a:bodyPr>
          <a:lstStyle/>
          <a:p>
            <a:r>
              <a:rPr lang="es-ES" dirty="0"/>
              <a:t>Quedará algo así, le damos a “</a:t>
            </a:r>
            <a:r>
              <a:rPr lang="es-ES" b="1" dirty="0"/>
              <a:t>Agregar cliente</a:t>
            </a:r>
            <a:r>
              <a:rPr lang="es-ES" dirty="0"/>
              <a:t>” y nos volverá a la </a:t>
            </a:r>
            <a:r>
              <a:rPr lang="es-ES" b="1" dirty="0"/>
              <a:t>pantalla anterior </a:t>
            </a:r>
            <a:r>
              <a:rPr lang="es-ES" dirty="0"/>
              <a:t>de la tarea donde nos habrá cargado dentro del desplegable el nuevo cliente que hayamos añadido:</a:t>
            </a:r>
          </a:p>
        </p:txBody>
      </p:sp>
      <p:pic>
        <p:nvPicPr>
          <p:cNvPr id="9" name="Imagen 8">
            <a:extLst>
              <a:ext uri="{FF2B5EF4-FFF2-40B4-BE49-F238E27FC236}">
                <a16:creationId xmlns:a16="http://schemas.microsoft.com/office/drawing/2014/main" id="{B56E77BA-A88D-4848-96CE-C4C6CF8909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360" y="725141"/>
            <a:ext cx="3042422" cy="5407718"/>
          </a:xfrm>
          <a:prstGeom prst="rect">
            <a:avLst/>
          </a:prstGeom>
          <a:noFill/>
          <a:ln>
            <a:noFill/>
          </a:ln>
        </p:spPr>
      </p:pic>
      <p:pic>
        <p:nvPicPr>
          <p:cNvPr id="10" name="Imagen 9">
            <a:extLst>
              <a:ext uri="{FF2B5EF4-FFF2-40B4-BE49-F238E27FC236}">
                <a16:creationId xmlns:a16="http://schemas.microsoft.com/office/drawing/2014/main" id="{F4B79ADC-6EB2-4F93-81CC-24C023B9DA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79487" y="725141"/>
            <a:ext cx="3042808" cy="5407718"/>
          </a:xfrm>
          <a:prstGeom prst="rect">
            <a:avLst/>
          </a:prstGeom>
          <a:noFill/>
          <a:ln>
            <a:noFill/>
          </a:ln>
        </p:spPr>
      </p:pic>
    </p:spTree>
    <p:extLst>
      <p:ext uri="{BB962C8B-B14F-4D97-AF65-F5344CB8AC3E}">
        <p14:creationId xmlns:p14="http://schemas.microsoft.com/office/powerpoint/2010/main" val="346203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28DBBF-B4F3-488F-9403-CF529759AF00}"/>
              </a:ext>
            </a:extLst>
          </p:cNvPr>
          <p:cNvSpPr txBox="1"/>
          <p:nvPr/>
        </p:nvSpPr>
        <p:spPr>
          <a:xfrm>
            <a:off x="201336" y="0"/>
            <a:ext cx="11467750" cy="2092881"/>
          </a:xfrm>
          <a:prstGeom prst="rect">
            <a:avLst/>
          </a:prstGeom>
          <a:noFill/>
        </p:spPr>
        <p:txBody>
          <a:bodyPr wrap="square" rtlCol="0">
            <a:spAutoFit/>
          </a:bodyPr>
          <a:lstStyle/>
          <a:p>
            <a:r>
              <a:rPr lang="es-ES" sz="1600" dirty="0"/>
              <a:t>Y una vez hecho todo esto le daremos a “</a:t>
            </a:r>
            <a:r>
              <a:rPr lang="es-ES" sz="1600" b="1" dirty="0"/>
              <a:t>Añadir Tarea</a:t>
            </a:r>
            <a:r>
              <a:rPr lang="es-ES" sz="1600" dirty="0"/>
              <a:t>” y se agregará al </a:t>
            </a:r>
            <a:r>
              <a:rPr lang="es-ES" sz="1600" dirty="0" err="1"/>
              <a:t>grid</a:t>
            </a:r>
            <a:r>
              <a:rPr lang="es-ES" sz="1600" dirty="0"/>
              <a:t> de la pantalla principal de Tareas con un color </a:t>
            </a:r>
            <a:r>
              <a:rPr lang="es-ES" sz="1600" dirty="0">
                <a:solidFill>
                  <a:srgbClr val="00B050"/>
                </a:solidFill>
              </a:rPr>
              <a:t>verde</a:t>
            </a:r>
            <a:r>
              <a:rPr lang="es-ES" sz="1600" dirty="0"/>
              <a:t>, esto significará que </a:t>
            </a:r>
            <a:r>
              <a:rPr lang="es-ES" sz="1600" b="1" dirty="0"/>
              <a:t>esa tarea aún está en curso </a:t>
            </a:r>
            <a:r>
              <a:rPr lang="es-ES" sz="1600" dirty="0"/>
              <a:t>y podemos </a:t>
            </a:r>
            <a:r>
              <a:rPr lang="es-ES" sz="1600" b="1" dirty="0"/>
              <a:t>añadir una nueva dirección </a:t>
            </a:r>
            <a:r>
              <a:rPr lang="es-ES" sz="1600" dirty="0"/>
              <a:t>a medida que vayamos </a:t>
            </a:r>
            <a:r>
              <a:rPr lang="es-ES" sz="1600" dirty="0" err="1"/>
              <a:t>llendo</a:t>
            </a:r>
            <a:r>
              <a:rPr lang="es-ES" sz="1600" dirty="0"/>
              <a:t> a diferentes lugares y </a:t>
            </a:r>
            <a:r>
              <a:rPr lang="es-ES" sz="1600" b="1" dirty="0"/>
              <a:t>registrando diferentes clientes</a:t>
            </a:r>
            <a:r>
              <a:rPr lang="es-ES" sz="1600" dirty="0"/>
              <a:t>. Por ejemplo si un trabajador empieza su jornada a las 8, comenzara la tarea con el cliente por defecto y luego irá añadiendo direcciones en cada lugar que vaya a entregar un paquete, </a:t>
            </a:r>
            <a:r>
              <a:rPr lang="es-ES" sz="1600" b="1" dirty="0"/>
              <a:t>registrará la ubicación actual y el cliente al que se le ha entregado</a:t>
            </a:r>
            <a:r>
              <a:rPr lang="es-ES" sz="1600" dirty="0"/>
              <a:t>, ya sea seleccionándolo del desplegable o creando uno nuevo con el botón.</a:t>
            </a:r>
          </a:p>
          <a:p>
            <a:r>
              <a:rPr lang="es-ES" sz="1600" dirty="0" err="1"/>
              <a:t>Clickando</a:t>
            </a:r>
            <a:r>
              <a:rPr lang="es-ES" sz="1600" dirty="0"/>
              <a:t> en una tarea en </a:t>
            </a:r>
            <a:r>
              <a:rPr lang="es-ES" sz="1600" dirty="0">
                <a:solidFill>
                  <a:srgbClr val="00B050"/>
                </a:solidFill>
              </a:rPr>
              <a:t>verde</a:t>
            </a:r>
            <a:r>
              <a:rPr lang="es-ES" sz="1600" dirty="0"/>
              <a:t> no terminada saldrá esto y podremos -&gt; </a:t>
            </a:r>
            <a:r>
              <a:rPr lang="es-ES" sz="1600" b="1" dirty="0"/>
              <a:t>añadir una dirección nueva asociada a un cliente o terminaremos la tarea (por ejemplo terminar jornada laboral).</a:t>
            </a:r>
          </a:p>
          <a:p>
            <a:endParaRPr lang="es-ES" dirty="0"/>
          </a:p>
        </p:txBody>
      </p:sp>
      <p:pic>
        <p:nvPicPr>
          <p:cNvPr id="3" name="Imagen 2">
            <a:extLst>
              <a:ext uri="{FF2B5EF4-FFF2-40B4-BE49-F238E27FC236}">
                <a16:creationId xmlns:a16="http://schemas.microsoft.com/office/drawing/2014/main" id="{3528AE63-4CA5-446D-A2F7-51710D848F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39823" y="1550616"/>
            <a:ext cx="2924962" cy="5199674"/>
          </a:xfrm>
          <a:prstGeom prst="rect">
            <a:avLst/>
          </a:prstGeom>
          <a:noFill/>
          <a:ln>
            <a:noFill/>
          </a:ln>
        </p:spPr>
      </p:pic>
    </p:spTree>
    <p:extLst>
      <p:ext uri="{BB962C8B-B14F-4D97-AF65-F5344CB8AC3E}">
        <p14:creationId xmlns:p14="http://schemas.microsoft.com/office/powerpoint/2010/main" val="153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A53944-D290-4B80-89B2-44D6D4DE2633}"/>
              </a:ext>
            </a:extLst>
          </p:cNvPr>
          <p:cNvSpPr txBox="1"/>
          <p:nvPr/>
        </p:nvSpPr>
        <p:spPr>
          <a:xfrm>
            <a:off x="494950" y="8389"/>
            <a:ext cx="10813410" cy="1754326"/>
          </a:xfrm>
          <a:prstGeom prst="rect">
            <a:avLst/>
          </a:prstGeom>
          <a:noFill/>
        </p:spPr>
        <p:txBody>
          <a:bodyPr wrap="square" rtlCol="0">
            <a:spAutoFit/>
          </a:bodyPr>
          <a:lstStyle/>
          <a:p>
            <a:r>
              <a:rPr lang="es-ES" dirty="0"/>
              <a:t>Podremos ver las tareas en </a:t>
            </a:r>
            <a:r>
              <a:rPr lang="es-ES" dirty="0">
                <a:solidFill>
                  <a:srgbClr val="00B050"/>
                </a:solidFill>
              </a:rPr>
              <a:t>verde</a:t>
            </a:r>
            <a:r>
              <a:rPr lang="es-ES" dirty="0"/>
              <a:t> que son las que están activas en ese momento y podemos ver las </a:t>
            </a:r>
            <a:r>
              <a:rPr lang="es-ES" dirty="0">
                <a:solidFill>
                  <a:srgbClr val="FF0000"/>
                </a:solidFill>
              </a:rPr>
              <a:t>rojas</a:t>
            </a:r>
            <a:r>
              <a:rPr lang="es-ES" dirty="0"/>
              <a:t> que serán las que han </a:t>
            </a:r>
            <a:r>
              <a:rPr lang="es-ES" b="1" dirty="0"/>
              <a:t>acabado</a:t>
            </a:r>
            <a:r>
              <a:rPr lang="es-ES" dirty="0"/>
              <a:t>, todo lo que ponemos aquí es un ejemplo:</a:t>
            </a:r>
          </a:p>
          <a:p>
            <a:r>
              <a:rPr lang="es-ES" dirty="0"/>
              <a:t>Aquí podemos ver un listado de </a:t>
            </a:r>
            <a:r>
              <a:rPr lang="es-ES" b="1" dirty="0"/>
              <a:t>tareas empezadas y acabadas</a:t>
            </a:r>
            <a:r>
              <a:rPr lang="es-ES" dirty="0"/>
              <a:t>, esto lo he hecho con el </a:t>
            </a:r>
            <a:r>
              <a:rPr lang="es-ES" b="1" dirty="0" err="1"/>
              <a:t>SuperAdministrador</a:t>
            </a:r>
            <a:r>
              <a:rPr lang="es-ES" dirty="0"/>
              <a:t> para ponerlo como prueba, pero normalmente los que registran tareas son los </a:t>
            </a:r>
            <a:r>
              <a:rPr lang="es-ES" b="1" dirty="0"/>
              <a:t>usuarios</a:t>
            </a:r>
            <a:r>
              <a:rPr lang="es-ES" dirty="0"/>
              <a:t> normales:</a:t>
            </a:r>
            <a:br>
              <a:rPr lang="es-ES" dirty="0"/>
            </a:br>
            <a:endParaRPr lang="es-ES" dirty="0"/>
          </a:p>
        </p:txBody>
      </p:sp>
      <p:pic>
        <p:nvPicPr>
          <p:cNvPr id="3" name="Imagen 2">
            <a:extLst>
              <a:ext uri="{FF2B5EF4-FFF2-40B4-BE49-F238E27FC236}">
                <a16:creationId xmlns:a16="http://schemas.microsoft.com/office/drawing/2014/main" id="{D77957DA-5221-4AD7-A3D4-E8FF1710F6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9588" y="1291904"/>
            <a:ext cx="2952040" cy="5247314"/>
          </a:xfrm>
          <a:prstGeom prst="rect">
            <a:avLst/>
          </a:prstGeom>
          <a:noFill/>
          <a:ln>
            <a:noFill/>
          </a:ln>
        </p:spPr>
      </p:pic>
    </p:spTree>
    <p:extLst>
      <p:ext uri="{BB962C8B-B14F-4D97-AF65-F5344CB8AC3E}">
        <p14:creationId xmlns:p14="http://schemas.microsoft.com/office/powerpoint/2010/main" val="129555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E654FD-19B0-4680-B4DB-3669F8E151CC}"/>
              </a:ext>
            </a:extLst>
          </p:cNvPr>
          <p:cNvSpPr txBox="1"/>
          <p:nvPr/>
        </p:nvSpPr>
        <p:spPr>
          <a:xfrm>
            <a:off x="436226" y="-158762"/>
            <a:ext cx="10964411" cy="1846659"/>
          </a:xfrm>
          <a:prstGeom prst="rect">
            <a:avLst/>
          </a:prstGeom>
          <a:noFill/>
        </p:spPr>
        <p:txBody>
          <a:bodyPr wrap="square" rtlCol="0">
            <a:spAutoFit/>
          </a:bodyPr>
          <a:lstStyle/>
          <a:p>
            <a:r>
              <a:rPr lang="es-ES" sz="1600" dirty="0"/>
              <a:t>Ahora metiéndonos con </a:t>
            </a:r>
            <a:r>
              <a:rPr lang="es-ES" sz="1600" b="1" dirty="0"/>
              <a:t>rol de “</a:t>
            </a:r>
            <a:r>
              <a:rPr lang="es-ES" sz="1600" b="1" dirty="0" err="1"/>
              <a:t>Admin</a:t>
            </a:r>
            <a:r>
              <a:rPr lang="es-ES" sz="1600" b="1" dirty="0"/>
              <a:t>”, </a:t>
            </a:r>
            <a:r>
              <a:rPr lang="es-ES" sz="1600" dirty="0"/>
              <a:t>somos un </a:t>
            </a:r>
            <a:r>
              <a:rPr lang="es-ES" sz="1600" b="1" dirty="0"/>
              <a:t>jefe</a:t>
            </a:r>
            <a:r>
              <a:rPr lang="es-ES" sz="1600" dirty="0"/>
              <a:t> que lleva varios </a:t>
            </a:r>
            <a:r>
              <a:rPr lang="es-ES" sz="1600" b="1" dirty="0"/>
              <a:t>usuarios</a:t>
            </a:r>
            <a:r>
              <a:rPr lang="es-ES" sz="1600" dirty="0"/>
              <a:t> y cada usuario lleva unos </a:t>
            </a:r>
            <a:r>
              <a:rPr lang="es-ES" sz="1600" b="1" dirty="0"/>
              <a:t>clientes</a:t>
            </a:r>
            <a:r>
              <a:rPr lang="es-ES" sz="1600" dirty="0"/>
              <a:t> concretos que pertenecen a unas </a:t>
            </a:r>
            <a:r>
              <a:rPr lang="es-ES" sz="1600" b="1" dirty="0"/>
              <a:t>direcciones</a:t>
            </a:r>
            <a:r>
              <a:rPr lang="es-ES" sz="1600" dirty="0"/>
              <a:t> que hayamos registrado </a:t>
            </a:r>
            <a:r>
              <a:rPr lang="es-ES" sz="1600" b="1" dirty="0"/>
              <a:t>dentro de una tarea</a:t>
            </a:r>
            <a:r>
              <a:rPr lang="es-ES" sz="1600" dirty="0"/>
              <a:t>. Para ello hay un botón cuando te metes siendo un jefe que es </a:t>
            </a:r>
            <a:r>
              <a:rPr lang="es-ES" sz="1600" b="1" dirty="0"/>
              <a:t>para filtrar por usuario y por los clientes del usuario</a:t>
            </a:r>
            <a:r>
              <a:rPr lang="es-ES" sz="1600" dirty="0"/>
              <a:t>. Para ello hemos desarrollado </a:t>
            </a:r>
            <a:r>
              <a:rPr lang="es-ES" sz="1600" b="1" dirty="0"/>
              <a:t>dos desplegables en cascada</a:t>
            </a:r>
            <a:r>
              <a:rPr lang="es-ES" sz="1600" dirty="0"/>
              <a:t>, primero seleccionaremos en el </a:t>
            </a:r>
            <a:r>
              <a:rPr lang="es-ES" sz="1600" b="1" dirty="0"/>
              <a:t>primer desplegable el usuario </a:t>
            </a:r>
            <a:r>
              <a:rPr lang="es-ES" sz="1600" dirty="0"/>
              <a:t>por el que queremos filtrar y en el segundo </a:t>
            </a:r>
            <a:r>
              <a:rPr lang="es-ES" sz="1600" b="1" dirty="0"/>
              <a:t>se nos habrán cargado los clientes de ese usuario</a:t>
            </a:r>
            <a:r>
              <a:rPr lang="es-ES" sz="1600" dirty="0"/>
              <a:t>, seleccionaremos uno y </a:t>
            </a:r>
            <a:r>
              <a:rPr lang="es-ES" sz="1600" dirty="0" err="1"/>
              <a:t>clickaremos</a:t>
            </a:r>
            <a:r>
              <a:rPr lang="es-ES" sz="1600" dirty="0"/>
              <a:t> en </a:t>
            </a:r>
            <a:r>
              <a:rPr lang="es-ES" sz="1600" b="1" dirty="0"/>
              <a:t>“Buscar”</a:t>
            </a:r>
            <a:r>
              <a:rPr lang="es-ES" sz="1600" dirty="0"/>
              <a:t>, nos encontrará la actividad realizada por ese </a:t>
            </a:r>
            <a:r>
              <a:rPr lang="es-ES" sz="1600" i="1" dirty="0"/>
              <a:t>usuario/empleado </a:t>
            </a:r>
            <a:r>
              <a:rPr lang="es-ES" sz="1600" dirty="0"/>
              <a:t>para un determinado cliente:</a:t>
            </a:r>
          </a:p>
          <a:p>
            <a:endParaRPr lang="es-ES" dirty="0"/>
          </a:p>
        </p:txBody>
      </p:sp>
      <p:pic>
        <p:nvPicPr>
          <p:cNvPr id="3" name="Imagen 2">
            <a:extLst>
              <a:ext uri="{FF2B5EF4-FFF2-40B4-BE49-F238E27FC236}">
                <a16:creationId xmlns:a16="http://schemas.microsoft.com/office/drawing/2014/main" id="{A6588A39-1E12-4052-8993-26D0880DBD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0976" y="1529135"/>
            <a:ext cx="2849672" cy="5064340"/>
          </a:xfrm>
          <a:prstGeom prst="rect">
            <a:avLst/>
          </a:prstGeom>
          <a:noFill/>
          <a:ln>
            <a:noFill/>
          </a:ln>
        </p:spPr>
      </p:pic>
      <p:pic>
        <p:nvPicPr>
          <p:cNvPr id="4" name="Imagen 3">
            <a:extLst>
              <a:ext uri="{FF2B5EF4-FFF2-40B4-BE49-F238E27FC236}">
                <a16:creationId xmlns:a16="http://schemas.microsoft.com/office/drawing/2014/main" id="{EFF39162-0AE9-409A-ADB7-F7C598A10C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93451" y="1529135"/>
            <a:ext cx="2952928" cy="5178655"/>
          </a:xfrm>
          <a:prstGeom prst="rect">
            <a:avLst/>
          </a:prstGeom>
          <a:noFill/>
          <a:ln>
            <a:noFill/>
          </a:ln>
        </p:spPr>
      </p:pic>
      <p:sp>
        <p:nvSpPr>
          <p:cNvPr id="5" name="CuadroTexto 4">
            <a:extLst>
              <a:ext uri="{FF2B5EF4-FFF2-40B4-BE49-F238E27FC236}">
                <a16:creationId xmlns:a16="http://schemas.microsoft.com/office/drawing/2014/main" id="{D0B707BD-72BA-400E-B5BC-A61B9DBE40C7}"/>
              </a:ext>
            </a:extLst>
          </p:cNvPr>
          <p:cNvSpPr txBox="1"/>
          <p:nvPr/>
        </p:nvSpPr>
        <p:spPr>
          <a:xfrm>
            <a:off x="8397380" y="1252299"/>
            <a:ext cx="2650921" cy="4801314"/>
          </a:xfrm>
          <a:prstGeom prst="rect">
            <a:avLst/>
          </a:prstGeom>
          <a:noFill/>
        </p:spPr>
        <p:txBody>
          <a:bodyPr wrap="square" rtlCol="0">
            <a:spAutoFit/>
          </a:bodyPr>
          <a:lstStyle/>
          <a:p>
            <a:r>
              <a:rPr lang="es-ES" dirty="0"/>
              <a:t>**NOTA: Para que el jefe conozca cuando ha fichado el repartidor filtrará por el cliente “</a:t>
            </a:r>
            <a:r>
              <a:rPr lang="es-ES" b="1" dirty="0"/>
              <a:t>Default </a:t>
            </a:r>
            <a:r>
              <a:rPr lang="es-ES" b="1" dirty="0" err="1"/>
              <a:t>client</a:t>
            </a:r>
            <a:r>
              <a:rPr lang="es-ES" dirty="0" err="1"/>
              <a:t>”que</a:t>
            </a:r>
            <a:r>
              <a:rPr lang="es-ES" dirty="0"/>
              <a:t> no es un cliente real pero le sirve al jefe para saber la hora a la que empezó su jornada. Otra cosa es que </a:t>
            </a:r>
          </a:p>
          <a:p>
            <a:r>
              <a:rPr lang="es-ES" b="1" dirty="0"/>
              <a:t>cada día </a:t>
            </a:r>
            <a:r>
              <a:rPr lang="es-ES" dirty="0"/>
              <a:t>el empresario debería hacer una limpieza de las direcciones registradas de los clientes para poder consultar día a </a:t>
            </a:r>
            <a:r>
              <a:rPr lang="es-ES" dirty="0" err="1"/>
              <a:t>dia</a:t>
            </a:r>
            <a:r>
              <a:rPr lang="es-ES" dirty="0"/>
              <a:t> esas direcciones.</a:t>
            </a:r>
          </a:p>
          <a:p>
            <a:r>
              <a:rPr lang="es-ES" dirty="0"/>
              <a:t>Desde base de datos – PHPMYADMIN</a:t>
            </a:r>
          </a:p>
        </p:txBody>
      </p:sp>
    </p:spTree>
    <p:extLst>
      <p:ext uri="{BB962C8B-B14F-4D97-AF65-F5344CB8AC3E}">
        <p14:creationId xmlns:p14="http://schemas.microsoft.com/office/powerpoint/2010/main" val="117418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44BEF-D258-43BF-B632-6213D0BDAAFD}"/>
              </a:ext>
            </a:extLst>
          </p:cNvPr>
          <p:cNvSpPr>
            <a:spLocks noGrp="1"/>
          </p:cNvSpPr>
          <p:nvPr>
            <p:ph type="title"/>
          </p:nvPr>
        </p:nvSpPr>
        <p:spPr>
          <a:xfrm>
            <a:off x="1258632" y="804519"/>
            <a:ext cx="10108450" cy="1049235"/>
          </a:xfrm>
        </p:spPr>
        <p:txBody>
          <a:bodyPr/>
          <a:lstStyle/>
          <a:p>
            <a:r>
              <a:rPr lang="es-ES" dirty="0"/>
              <a:t>1. Herramientas utilizadas para el desarrollo</a:t>
            </a:r>
          </a:p>
        </p:txBody>
      </p:sp>
      <p:sp>
        <p:nvSpPr>
          <p:cNvPr id="3" name="CuadroTexto 2">
            <a:extLst>
              <a:ext uri="{FF2B5EF4-FFF2-40B4-BE49-F238E27FC236}">
                <a16:creationId xmlns:a16="http://schemas.microsoft.com/office/drawing/2014/main" id="{AAF36252-D999-439E-8E32-01C725735093}"/>
              </a:ext>
            </a:extLst>
          </p:cNvPr>
          <p:cNvSpPr txBox="1"/>
          <p:nvPr/>
        </p:nvSpPr>
        <p:spPr>
          <a:xfrm>
            <a:off x="1115736" y="2055303"/>
            <a:ext cx="9714451" cy="2585323"/>
          </a:xfrm>
          <a:prstGeom prst="rect">
            <a:avLst/>
          </a:prstGeom>
          <a:noFill/>
        </p:spPr>
        <p:txBody>
          <a:bodyPr wrap="square" rtlCol="0">
            <a:spAutoFit/>
          </a:bodyPr>
          <a:lstStyle/>
          <a:p>
            <a:r>
              <a:rPr lang="es-ES" dirty="0"/>
              <a:t>Se han utilizado los siguientes programas:</a:t>
            </a:r>
          </a:p>
          <a:p>
            <a:endParaRPr lang="es-ES" dirty="0"/>
          </a:p>
          <a:p>
            <a:pPr marL="342900" indent="-342900">
              <a:buAutoNum type="arabicPeriod"/>
            </a:pPr>
            <a:r>
              <a:rPr lang="es-ES" dirty="0"/>
              <a:t>Visual Studio 2017</a:t>
            </a:r>
          </a:p>
          <a:p>
            <a:pPr marL="342900" indent="-342900">
              <a:buAutoNum type="arabicPeriod"/>
            </a:pPr>
            <a:r>
              <a:rPr lang="es-ES" dirty="0"/>
              <a:t>Paquetes de compatibilidad Desarrollo </a:t>
            </a:r>
            <a:r>
              <a:rPr lang="es-ES" dirty="0" err="1"/>
              <a:t>Movil</a:t>
            </a:r>
            <a:r>
              <a:rPr lang="es-ES" dirty="0"/>
              <a:t> -&gt; </a:t>
            </a:r>
            <a:r>
              <a:rPr lang="es-ES" dirty="0" err="1"/>
              <a:t>Xamarin</a:t>
            </a:r>
            <a:r>
              <a:rPr lang="es-ES" dirty="0"/>
              <a:t> API .NET</a:t>
            </a:r>
          </a:p>
          <a:p>
            <a:pPr marL="342900" indent="-342900">
              <a:buAutoNum type="arabicPeriod"/>
            </a:pPr>
            <a:r>
              <a:rPr lang="es-ES" dirty="0"/>
              <a:t>SDK ANDROID</a:t>
            </a:r>
          </a:p>
          <a:p>
            <a:pPr marL="342900" indent="-342900">
              <a:buAutoNum type="arabicPeriod"/>
            </a:pPr>
            <a:r>
              <a:rPr lang="es-ES" dirty="0"/>
              <a:t>API </a:t>
            </a:r>
            <a:r>
              <a:rPr lang="es-ES" dirty="0" err="1"/>
              <a:t>Emulator</a:t>
            </a:r>
            <a:r>
              <a:rPr lang="es-ES" dirty="0"/>
              <a:t> 21 a la 24 (</a:t>
            </a:r>
            <a:r>
              <a:rPr lang="es-ES" dirty="0" err="1"/>
              <a:t>minima</a:t>
            </a:r>
            <a:r>
              <a:rPr lang="es-ES" dirty="0"/>
              <a:t> versión 4.1 y máxima 6.1)</a:t>
            </a:r>
          </a:p>
          <a:p>
            <a:pPr marL="342900" indent="-342900">
              <a:buAutoNum type="arabicPeriod"/>
            </a:pPr>
            <a:r>
              <a:rPr lang="es-ES" dirty="0"/>
              <a:t>MYSQL-PHPMYADMIN en servidor en la nube </a:t>
            </a:r>
            <a:r>
              <a:rPr lang="es-ES" dirty="0">
                <a:hlinkClick r:id="rId2"/>
              </a:rPr>
              <a:t>https://mysql8.db4free.net/phpMyAdmin</a:t>
            </a:r>
            <a:endParaRPr lang="es-ES" dirty="0"/>
          </a:p>
          <a:p>
            <a:pPr marL="342900" indent="-342900">
              <a:buAutoNum type="arabicPeriod"/>
            </a:pPr>
            <a:r>
              <a:rPr lang="es-ES" dirty="0"/>
              <a:t>Móvil propio para realizar pruebas y depuración</a:t>
            </a:r>
          </a:p>
          <a:p>
            <a:pPr marL="342900" indent="-342900">
              <a:buAutoNum type="arabicPeriod"/>
            </a:pPr>
            <a:endParaRPr lang="es-ES" dirty="0"/>
          </a:p>
        </p:txBody>
      </p:sp>
      <p:sp>
        <p:nvSpPr>
          <p:cNvPr id="4" name="CuadroTexto 3">
            <a:extLst>
              <a:ext uri="{FF2B5EF4-FFF2-40B4-BE49-F238E27FC236}">
                <a16:creationId xmlns:a16="http://schemas.microsoft.com/office/drawing/2014/main" id="{EFE42BFD-5E76-419D-AFFC-E754D83EF4D1}"/>
              </a:ext>
            </a:extLst>
          </p:cNvPr>
          <p:cNvSpPr txBox="1"/>
          <p:nvPr/>
        </p:nvSpPr>
        <p:spPr>
          <a:xfrm>
            <a:off x="394282" y="4842175"/>
            <a:ext cx="10435905" cy="646331"/>
          </a:xfrm>
          <a:prstGeom prst="rect">
            <a:avLst/>
          </a:prstGeom>
          <a:noFill/>
        </p:spPr>
        <p:txBody>
          <a:bodyPr wrap="square" rtlCol="0">
            <a:spAutoFit/>
          </a:bodyPr>
          <a:lstStyle/>
          <a:p>
            <a:r>
              <a:rPr lang="es-ES" dirty="0"/>
              <a:t>** Lenguaje utilizado: C# en plataforma .NET pero es Mono, ya que la estructura de los objetos se basa en el     lenguaje de programación de JAVA.</a:t>
            </a:r>
          </a:p>
        </p:txBody>
      </p:sp>
    </p:spTree>
    <p:extLst>
      <p:ext uri="{BB962C8B-B14F-4D97-AF65-F5344CB8AC3E}">
        <p14:creationId xmlns:p14="http://schemas.microsoft.com/office/powerpoint/2010/main" val="345334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8896A78-4C42-497E-AB22-2395FB9EF1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891" y="913075"/>
            <a:ext cx="2739281" cy="4872518"/>
          </a:xfrm>
          <a:prstGeom prst="rect">
            <a:avLst/>
          </a:prstGeom>
          <a:noFill/>
          <a:ln>
            <a:noFill/>
          </a:ln>
        </p:spPr>
      </p:pic>
      <p:pic>
        <p:nvPicPr>
          <p:cNvPr id="3" name="Imagen 2">
            <a:extLst>
              <a:ext uri="{FF2B5EF4-FFF2-40B4-BE49-F238E27FC236}">
                <a16:creationId xmlns:a16="http://schemas.microsoft.com/office/drawing/2014/main" id="{5D7CFACD-9E54-4770-9661-486A9DB3C0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68563" y="902349"/>
            <a:ext cx="2762222" cy="4908800"/>
          </a:xfrm>
          <a:prstGeom prst="rect">
            <a:avLst/>
          </a:prstGeom>
          <a:noFill/>
          <a:ln>
            <a:noFill/>
          </a:ln>
        </p:spPr>
      </p:pic>
      <p:pic>
        <p:nvPicPr>
          <p:cNvPr id="4" name="Imagen 3">
            <a:extLst>
              <a:ext uri="{FF2B5EF4-FFF2-40B4-BE49-F238E27FC236}">
                <a16:creationId xmlns:a16="http://schemas.microsoft.com/office/drawing/2014/main" id="{C48E4C2C-B9BC-4514-9E6B-CF7E19D0CA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54723" y="902349"/>
            <a:ext cx="2767664" cy="4919526"/>
          </a:xfrm>
          <a:prstGeom prst="rect">
            <a:avLst/>
          </a:prstGeom>
          <a:noFill/>
          <a:ln>
            <a:noFill/>
          </a:ln>
        </p:spPr>
      </p:pic>
      <p:pic>
        <p:nvPicPr>
          <p:cNvPr id="5" name="Imagen 4">
            <a:extLst>
              <a:ext uri="{FF2B5EF4-FFF2-40B4-BE49-F238E27FC236}">
                <a16:creationId xmlns:a16="http://schemas.microsoft.com/office/drawing/2014/main" id="{3A26ADA9-5B27-4111-B10C-505CCC06E3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116777" y="902349"/>
            <a:ext cx="2748052" cy="4883244"/>
          </a:xfrm>
          <a:prstGeom prst="rect">
            <a:avLst/>
          </a:prstGeom>
          <a:noFill/>
          <a:ln>
            <a:noFill/>
          </a:ln>
        </p:spPr>
      </p:pic>
      <p:sp>
        <p:nvSpPr>
          <p:cNvPr id="6" name="CuadroTexto 5">
            <a:extLst>
              <a:ext uri="{FF2B5EF4-FFF2-40B4-BE49-F238E27FC236}">
                <a16:creationId xmlns:a16="http://schemas.microsoft.com/office/drawing/2014/main" id="{94987112-0639-449C-B362-C8429FE475E7}"/>
              </a:ext>
            </a:extLst>
          </p:cNvPr>
          <p:cNvSpPr txBox="1"/>
          <p:nvPr/>
        </p:nvSpPr>
        <p:spPr>
          <a:xfrm>
            <a:off x="570451" y="117446"/>
            <a:ext cx="10654019" cy="646331"/>
          </a:xfrm>
          <a:prstGeom prst="rect">
            <a:avLst/>
          </a:prstGeom>
          <a:noFill/>
        </p:spPr>
        <p:txBody>
          <a:bodyPr wrap="square" rtlCol="0">
            <a:spAutoFit/>
          </a:bodyPr>
          <a:lstStyle/>
          <a:p>
            <a:r>
              <a:rPr lang="es-ES" dirty="0"/>
              <a:t>En función de qué usuario hayamos seleccionado en el desplegable cargará en el otro los clientes de ese, éstos son los resultados:</a:t>
            </a:r>
          </a:p>
        </p:txBody>
      </p:sp>
    </p:spTree>
    <p:extLst>
      <p:ext uri="{BB962C8B-B14F-4D97-AF65-F5344CB8AC3E}">
        <p14:creationId xmlns:p14="http://schemas.microsoft.com/office/powerpoint/2010/main" val="109032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BF408-0FFE-4E0F-ABC9-D7FAF3B49B55}"/>
              </a:ext>
            </a:extLst>
          </p:cNvPr>
          <p:cNvSpPr>
            <a:spLocks noGrp="1"/>
          </p:cNvSpPr>
          <p:nvPr>
            <p:ph type="title"/>
          </p:nvPr>
        </p:nvSpPr>
        <p:spPr>
          <a:xfrm>
            <a:off x="2089142" y="854853"/>
            <a:ext cx="9603275" cy="1049235"/>
          </a:xfrm>
        </p:spPr>
        <p:txBody>
          <a:bodyPr/>
          <a:lstStyle/>
          <a:p>
            <a:r>
              <a:rPr lang="es-ES" dirty="0"/>
              <a:t>2. EXPLICACIÓN FUNCIONAL DE LA APP</a:t>
            </a:r>
          </a:p>
        </p:txBody>
      </p:sp>
      <p:sp>
        <p:nvSpPr>
          <p:cNvPr id="4" name="CuadroTexto 3">
            <a:extLst>
              <a:ext uri="{FF2B5EF4-FFF2-40B4-BE49-F238E27FC236}">
                <a16:creationId xmlns:a16="http://schemas.microsoft.com/office/drawing/2014/main" id="{11719548-2082-4DCD-A59C-38B90F93186E}"/>
              </a:ext>
            </a:extLst>
          </p:cNvPr>
          <p:cNvSpPr txBox="1"/>
          <p:nvPr/>
        </p:nvSpPr>
        <p:spPr>
          <a:xfrm>
            <a:off x="1023457" y="2114026"/>
            <a:ext cx="10668960" cy="3416320"/>
          </a:xfrm>
          <a:prstGeom prst="rect">
            <a:avLst/>
          </a:prstGeom>
          <a:noFill/>
        </p:spPr>
        <p:txBody>
          <a:bodyPr wrap="square" rtlCol="0">
            <a:spAutoFit/>
          </a:bodyPr>
          <a:lstStyle/>
          <a:p>
            <a:r>
              <a:rPr lang="es-ES" dirty="0"/>
              <a:t>La app está orientada a empresas de transporte de paquetería para diferentes ubicaciones. Un repartidor empieza su jornada a una determinada hora y en cada parada/establecimiento va a registrar los datos personales de la persona que se le entrega ese paquete junto con su dirección que se registrará gracias a las biométricas del lugar donde se encuentre el repartidor y podrá registrar tantas direcciones como pedidos haya y cuando haya finalizado su jornada laboral podrá terminar la tarea y finalizar su día. Todo esto bajo la supervisión de su jefe que tendrá un panel de administrador (gestión de usuarios, sacar informes por usuario y por cliente) para manejar a sus empleados/usuarios de esa empresa que se haya dado de alta, el encargado de dar de alta empresas y gestionar usuarios “Jefes/Administradores” es un único usuario que es el “</a:t>
            </a:r>
            <a:r>
              <a:rPr lang="es-ES" dirty="0" err="1"/>
              <a:t>SuperAdministrador</a:t>
            </a:r>
            <a:r>
              <a:rPr lang="es-ES" dirty="0"/>
              <a:t>/</a:t>
            </a:r>
            <a:r>
              <a:rPr lang="es-ES" dirty="0" err="1"/>
              <a:t>SuperJefe</a:t>
            </a:r>
            <a:r>
              <a:rPr lang="es-ES" dirty="0"/>
              <a:t>” y podrá realizar todas las acciones de la aplicación.</a:t>
            </a:r>
            <a:br>
              <a:rPr lang="es-ES" dirty="0"/>
            </a:br>
            <a:r>
              <a:rPr lang="es-ES" dirty="0"/>
              <a:t>El objetivo de esta app es mantener un control de horario, ubicaciones y clientes por las que ha pasado un determinado usuario-repartidor para tener un control del trabajo realizado por cada empleado y poder llevar labores de gestión dentro de la empresa utilizando una app móvil.</a:t>
            </a:r>
          </a:p>
        </p:txBody>
      </p:sp>
    </p:spTree>
    <p:extLst>
      <p:ext uri="{BB962C8B-B14F-4D97-AF65-F5344CB8AC3E}">
        <p14:creationId xmlns:p14="http://schemas.microsoft.com/office/powerpoint/2010/main" val="378253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A123D-6359-4025-B5BD-90267336E07B}"/>
              </a:ext>
            </a:extLst>
          </p:cNvPr>
          <p:cNvSpPr>
            <a:spLocks noGrp="1"/>
          </p:cNvSpPr>
          <p:nvPr>
            <p:ph type="title"/>
          </p:nvPr>
        </p:nvSpPr>
        <p:spPr>
          <a:xfrm>
            <a:off x="2466647" y="787741"/>
            <a:ext cx="9603275" cy="1049235"/>
          </a:xfrm>
        </p:spPr>
        <p:txBody>
          <a:bodyPr/>
          <a:lstStyle/>
          <a:p>
            <a:r>
              <a:rPr lang="es-ES" dirty="0"/>
              <a:t>3. EXPLICACIÓN TÉCNICA DE LA APP</a:t>
            </a:r>
          </a:p>
        </p:txBody>
      </p:sp>
      <p:sp>
        <p:nvSpPr>
          <p:cNvPr id="3" name="CuadroTexto 2">
            <a:extLst>
              <a:ext uri="{FF2B5EF4-FFF2-40B4-BE49-F238E27FC236}">
                <a16:creationId xmlns:a16="http://schemas.microsoft.com/office/drawing/2014/main" id="{E73EC763-4769-4537-B669-62CAAB1AC6BA}"/>
              </a:ext>
            </a:extLst>
          </p:cNvPr>
          <p:cNvSpPr txBox="1"/>
          <p:nvPr/>
        </p:nvSpPr>
        <p:spPr>
          <a:xfrm>
            <a:off x="1350627" y="1971413"/>
            <a:ext cx="9714452" cy="2862322"/>
          </a:xfrm>
          <a:prstGeom prst="rect">
            <a:avLst/>
          </a:prstGeom>
          <a:noFill/>
        </p:spPr>
        <p:txBody>
          <a:bodyPr wrap="square" rtlCol="0">
            <a:spAutoFit/>
          </a:bodyPr>
          <a:lstStyle/>
          <a:p>
            <a:r>
              <a:rPr lang="es-ES" dirty="0"/>
              <a:t>Ha sido desarrollado con C# en tecnología .NET, pero a través de XAMARIN API, no hay que confundirlo con XAMARIN FORMS, ya que el que utilizamos es el </a:t>
            </a:r>
            <a:r>
              <a:rPr lang="es-ES" b="1" dirty="0" err="1"/>
              <a:t>core</a:t>
            </a:r>
            <a:r>
              <a:rPr lang="es-ES" b="1" dirty="0"/>
              <a:t> de la aplicación</a:t>
            </a:r>
            <a:r>
              <a:rPr lang="es-ES" dirty="0"/>
              <a:t> se desarrolla de manera </a:t>
            </a:r>
            <a:r>
              <a:rPr lang="es-ES" b="1" dirty="0"/>
              <a:t>común</a:t>
            </a:r>
            <a:r>
              <a:rPr lang="es-ES" dirty="0"/>
              <a:t> a todas las plataformas, pero la parte gráfica mantiene los componentes nativos de cada una de ellas. En cambio con XAMARIN FORMS lo realiza a nivel multiplataforma y podemos compartir entre las diferentes plataformas (Android, iOS, Windows) la interfaz de usuario y el código. A continuación voy a explicar como ha sido desarrollado de una manera resumida y el patrón que he utilizado para desarrollarla, con algunas capturas de partes de código para explicar la parte técnica de la aplicación sin entrar en tantos detalles como se ve en el código real de la aplicación.</a:t>
            </a:r>
          </a:p>
          <a:p>
            <a:r>
              <a:rPr lang="es-ES" dirty="0"/>
              <a:t>Además, explicaré la estructura de carpetas y lo que contiene cada una de manera resumida.</a:t>
            </a:r>
          </a:p>
        </p:txBody>
      </p:sp>
    </p:spTree>
    <p:extLst>
      <p:ext uri="{BB962C8B-B14F-4D97-AF65-F5344CB8AC3E}">
        <p14:creationId xmlns:p14="http://schemas.microsoft.com/office/powerpoint/2010/main" val="336590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65D22-3E06-4B43-A292-5126853B98E3}"/>
              </a:ext>
            </a:extLst>
          </p:cNvPr>
          <p:cNvSpPr>
            <a:spLocks noGrp="1"/>
          </p:cNvSpPr>
          <p:nvPr>
            <p:ph type="title"/>
          </p:nvPr>
        </p:nvSpPr>
        <p:spPr/>
        <p:txBody>
          <a:bodyPr/>
          <a:lstStyle/>
          <a:p>
            <a:r>
              <a:rPr lang="es-ES" dirty="0"/>
              <a:t>3.1. LÓGICA DE PASO DE PANTALLAS - </a:t>
            </a:r>
            <a:r>
              <a:rPr lang="es-ES" dirty="0" err="1"/>
              <a:t>INTENTs</a:t>
            </a:r>
            <a:endParaRPr lang="es-ES" dirty="0"/>
          </a:p>
        </p:txBody>
      </p:sp>
      <p:sp>
        <p:nvSpPr>
          <p:cNvPr id="3" name="CuadroTexto 2">
            <a:extLst>
              <a:ext uri="{FF2B5EF4-FFF2-40B4-BE49-F238E27FC236}">
                <a16:creationId xmlns:a16="http://schemas.microsoft.com/office/drawing/2014/main" id="{AC7A23CE-0164-4E29-9453-43EA0186D007}"/>
              </a:ext>
            </a:extLst>
          </p:cNvPr>
          <p:cNvSpPr txBox="1"/>
          <p:nvPr/>
        </p:nvSpPr>
        <p:spPr>
          <a:xfrm>
            <a:off x="1451579" y="2038525"/>
            <a:ext cx="9603275" cy="1077218"/>
          </a:xfrm>
          <a:prstGeom prst="rect">
            <a:avLst/>
          </a:prstGeom>
          <a:noFill/>
        </p:spPr>
        <p:txBody>
          <a:bodyPr wrap="square" rtlCol="0">
            <a:spAutoFit/>
          </a:bodyPr>
          <a:lstStyle/>
          <a:p>
            <a:r>
              <a:rPr lang="es-ES" sz="1600" dirty="0"/>
              <a:t>Lo primero tendremos que decir que lo hemos desarrollado pantalla por pantalla, primero creamos un .</a:t>
            </a:r>
            <a:r>
              <a:rPr lang="es-ES" sz="1600" dirty="0" err="1"/>
              <a:t>axml</a:t>
            </a:r>
            <a:r>
              <a:rPr lang="es-ES" sz="1600" dirty="0"/>
              <a:t> arrastrando unos controles determinados (</a:t>
            </a:r>
            <a:r>
              <a:rPr lang="es-ES" sz="1600" dirty="0" err="1"/>
              <a:t>TextView</a:t>
            </a:r>
            <a:r>
              <a:rPr lang="es-ES" sz="1600" dirty="0"/>
              <a:t>, </a:t>
            </a:r>
            <a:r>
              <a:rPr lang="es-ES" sz="1600" dirty="0" err="1"/>
              <a:t>EditText</a:t>
            </a:r>
            <a:r>
              <a:rPr lang="es-ES" sz="1600" dirty="0"/>
              <a:t>, </a:t>
            </a:r>
            <a:r>
              <a:rPr lang="es-ES" sz="1600" dirty="0" err="1"/>
              <a:t>Spinner</a:t>
            </a:r>
            <a:r>
              <a:rPr lang="es-ES" sz="1600" dirty="0"/>
              <a:t>, etc.) y luego creamos una </a:t>
            </a:r>
            <a:r>
              <a:rPr lang="es-ES" sz="1600" dirty="0" err="1"/>
              <a:t>Activity.cs</a:t>
            </a:r>
            <a:r>
              <a:rPr lang="es-ES" sz="1600" dirty="0"/>
              <a:t> que irá conectada a esa vista .</a:t>
            </a:r>
            <a:r>
              <a:rPr lang="es-ES" sz="1600" dirty="0" err="1"/>
              <a:t>axml</a:t>
            </a:r>
            <a:r>
              <a:rPr lang="es-ES" sz="1600" dirty="0"/>
              <a:t>, en esa </a:t>
            </a:r>
            <a:r>
              <a:rPr lang="es-ES" sz="1600" dirty="0" err="1"/>
              <a:t>Activity</a:t>
            </a:r>
            <a:r>
              <a:rPr lang="es-ES" sz="1600" dirty="0"/>
              <a:t> vamos a localizar los controles mediante una instrucción llamada “</a:t>
            </a:r>
            <a:r>
              <a:rPr lang="es-ES" sz="1600" dirty="0" err="1"/>
              <a:t>FindViewById</a:t>
            </a:r>
            <a:r>
              <a:rPr lang="es-ES" sz="1600" dirty="0"/>
              <a:t>” y con ello poder interactuar entre ellos, un ejemplo es la pantalla de inicio:</a:t>
            </a:r>
          </a:p>
        </p:txBody>
      </p:sp>
      <p:pic>
        <p:nvPicPr>
          <p:cNvPr id="4" name="Imagen 3">
            <a:extLst>
              <a:ext uri="{FF2B5EF4-FFF2-40B4-BE49-F238E27FC236}">
                <a16:creationId xmlns:a16="http://schemas.microsoft.com/office/drawing/2014/main" id="{19888D82-4A30-4426-B15D-D7B2514FB596}"/>
              </a:ext>
            </a:extLst>
          </p:cNvPr>
          <p:cNvPicPr>
            <a:picLocks noChangeAspect="1"/>
          </p:cNvPicPr>
          <p:nvPr/>
        </p:nvPicPr>
        <p:blipFill>
          <a:blip r:embed="rId2"/>
          <a:stretch>
            <a:fillRect/>
          </a:stretch>
        </p:blipFill>
        <p:spPr>
          <a:xfrm>
            <a:off x="1451579" y="3208076"/>
            <a:ext cx="5172032" cy="834754"/>
          </a:xfrm>
          <a:prstGeom prst="rect">
            <a:avLst/>
          </a:prstGeom>
        </p:spPr>
      </p:pic>
      <p:sp>
        <p:nvSpPr>
          <p:cNvPr id="5" name="CuadroTexto 4">
            <a:extLst>
              <a:ext uri="{FF2B5EF4-FFF2-40B4-BE49-F238E27FC236}">
                <a16:creationId xmlns:a16="http://schemas.microsoft.com/office/drawing/2014/main" id="{48130535-31A6-4E8E-AC00-3F84813B6738}"/>
              </a:ext>
            </a:extLst>
          </p:cNvPr>
          <p:cNvSpPr txBox="1"/>
          <p:nvPr/>
        </p:nvSpPr>
        <p:spPr>
          <a:xfrm>
            <a:off x="1392856" y="4007164"/>
            <a:ext cx="9538282" cy="830997"/>
          </a:xfrm>
          <a:prstGeom prst="rect">
            <a:avLst/>
          </a:prstGeom>
          <a:noFill/>
        </p:spPr>
        <p:txBody>
          <a:bodyPr wrap="square" rtlCol="0">
            <a:spAutoFit/>
          </a:bodyPr>
          <a:lstStyle/>
          <a:p>
            <a:r>
              <a:rPr lang="es-ES" sz="1600" dirty="0"/>
              <a:t>En la primera instrucción se dice qué vista se quiere pintar, en este caso la </a:t>
            </a:r>
            <a:r>
              <a:rPr lang="es-ES" sz="1600" dirty="0" err="1"/>
              <a:t>Layout</a:t>
            </a:r>
            <a:r>
              <a:rPr lang="es-ES" sz="1600" dirty="0"/>
              <a:t> llamada </a:t>
            </a:r>
            <a:r>
              <a:rPr lang="es-ES" sz="1600" dirty="0" err="1"/>
              <a:t>Main</a:t>
            </a:r>
            <a:r>
              <a:rPr lang="es-ES" sz="1600" dirty="0"/>
              <a:t> y luego se localizan los elementos que nos interesan para poder interactuar entre ellos, como por ejemplo al </a:t>
            </a:r>
            <a:r>
              <a:rPr lang="es-ES" sz="1600" dirty="0" err="1"/>
              <a:t>clickar</a:t>
            </a:r>
            <a:r>
              <a:rPr lang="es-ES" sz="1600" dirty="0"/>
              <a:t> sobre el texto nos lleve a una </a:t>
            </a:r>
            <a:r>
              <a:rPr lang="es-ES" sz="1600" dirty="0" err="1"/>
              <a:t>Activity</a:t>
            </a:r>
            <a:r>
              <a:rPr lang="es-ES" sz="1600" dirty="0"/>
              <a:t> que cargará otra vista distinta, se pueden pasar parámetros con:</a:t>
            </a:r>
          </a:p>
        </p:txBody>
      </p:sp>
      <p:pic>
        <p:nvPicPr>
          <p:cNvPr id="6" name="Imagen 5">
            <a:extLst>
              <a:ext uri="{FF2B5EF4-FFF2-40B4-BE49-F238E27FC236}">
                <a16:creationId xmlns:a16="http://schemas.microsoft.com/office/drawing/2014/main" id="{4798141D-717B-4C5D-B900-FE06698115F2}"/>
              </a:ext>
            </a:extLst>
          </p:cNvPr>
          <p:cNvPicPr>
            <a:picLocks noChangeAspect="1"/>
          </p:cNvPicPr>
          <p:nvPr/>
        </p:nvPicPr>
        <p:blipFill>
          <a:blip r:embed="rId3"/>
          <a:stretch>
            <a:fillRect/>
          </a:stretch>
        </p:blipFill>
        <p:spPr>
          <a:xfrm>
            <a:off x="6921289" y="3208076"/>
            <a:ext cx="4252848" cy="852148"/>
          </a:xfrm>
          <a:prstGeom prst="rect">
            <a:avLst/>
          </a:prstGeom>
        </p:spPr>
      </p:pic>
      <p:pic>
        <p:nvPicPr>
          <p:cNvPr id="8" name="Imagen 7">
            <a:extLst>
              <a:ext uri="{FF2B5EF4-FFF2-40B4-BE49-F238E27FC236}">
                <a16:creationId xmlns:a16="http://schemas.microsoft.com/office/drawing/2014/main" id="{57DD157D-AAE7-4840-B45F-AACF0F6468CC}"/>
              </a:ext>
            </a:extLst>
          </p:cNvPr>
          <p:cNvPicPr>
            <a:picLocks noChangeAspect="1"/>
          </p:cNvPicPr>
          <p:nvPr/>
        </p:nvPicPr>
        <p:blipFill>
          <a:blip r:embed="rId4"/>
          <a:stretch>
            <a:fillRect/>
          </a:stretch>
        </p:blipFill>
        <p:spPr>
          <a:xfrm>
            <a:off x="1451579" y="4832475"/>
            <a:ext cx="3105150" cy="209550"/>
          </a:xfrm>
          <a:prstGeom prst="rect">
            <a:avLst/>
          </a:prstGeom>
        </p:spPr>
      </p:pic>
      <p:sp>
        <p:nvSpPr>
          <p:cNvPr id="9" name="CuadroTexto 8">
            <a:extLst>
              <a:ext uri="{FF2B5EF4-FFF2-40B4-BE49-F238E27FC236}">
                <a16:creationId xmlns:a16="http://schemas.microsoft.com/office/drawing/2014/main" id="{4C4DBC4A-F92A-487F-9833-C607FA4645BA}"/>
              </a:ext>
            </a:extLst>
          </p:cNvPr>
          <p:cNvSpPr txBox="1"/>
          <p:nvPr/>
        </p:nvSpPr>
        <p:spPr>
          <a:xfrm>
            <a:off x="1451579" y="5117284"/>
            <a:ext cx="9143716" cy="338554"/>
          </a:xfrm>
          <a:prstGeom prst="rect">
            <a:avLst/>
          </a:prstGeom>
          <a:noFill/>
        </p:spPr>
        <p:txBody>
          <a:bodyPr wrap="square" rtlCol="0">
            <a:spAutoFit/>
          </a:bodyPr>
          <a:lstStyle/>
          <a:p>
            <a:r>
              <a:rPr lang="es-ES" sz="1600" dirty="0"/>
              <a:t>Y recoger en la siguiente </a:t>
            </a:r>
            <a:r>
              <a:rPr lang="es-ES" sz="1600" dirty="0" err="1"/>
              <a:t>Activity</a:t>
            </a:r>
            <a:r>
              <a:rPr lang="es-ES" sz="1600" dirty="0"/>
              <a:t> el parámetro enviado de la pantalla anterior con:</a:t>
            </a:r>
          </a:p>
        </p:txBody>
      </p:sp>
      <p:pic>
        <p:nvPicPr>
          <p:cNvPr id="10" name="Imagen 9">
            <a:extLst>
              <a:ext uri="{FF2B5EF4-FFF2-40B4-BE49-F238E27FC236}">
                <a16:creationId xmlns:a16="http://schemas.microsoft.com/office/drawing/2014/main" id="{41E03C81-C612-4C6C-B102-86D24722C0E5}"/>
              </a:ext>
            </a:extLst>
          </p:cNvPr>
          <p:cNvPicPr>
            <a:picLocks noChangeAspect="1"/>
          </p:cNvPicPr>
          <p:nvPr/>
        </p:nvPicPr>
        <p:blipFill>
          <a:blip r:embed="rId5"/>
          <a:stretch>
            <a:fillRect/>
          </a:stretch>
        </p:blipFill>
        <p:spPr>
          <a:xfrm>
            <a:off x="1451579" y="5574495"/>
            <a:ext cx="5048250" cy="257175"/>
          </a:xfrm>
          <a:prstGeom prst="rect">
            <a:avLst/>
          </a:prstGeom>
        </p:spPr>
      </p:pic>
    </p:spTree>
    <p:extLst>
      <p:ext uri="{BB962C8B-B14F-4D97-AF65-F5344CB8AC3E}">
        <p14:creationId xmlns:p14="http://schemas.microsoft.com/office/powerpoint/2010/main" val="259139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6DE3B-404C-470C-BAD5-AA80AE8B1BD1}"/>
              </a:ext>
            </a:extLst>
          </p:cNvPr>
          <p:cNvSpPr>
            <a:spLocks noGrp="1"/>
          </p:cNvSpPr>
          <p:nvPr>
            <p:ph type="title"/>
          </p:nvPr>
        </p:nvSpPr>
        <p:spPr/>
        <p:txBody>
          <a:bodyPr/>
          <a:lstStyle/>
          <a:p>
            <a:r>
              <a:rPr lang="es-ES" dirty="0"/>
              <a:t>3.2. MÉTODOS QUE ATACAN A BASE DE DATOS</a:t>
            </a:r>
          </a:p>
        </p:txBody>
      </p:sp>
      <p:sp>
        <p:nvSpPr>
          <p:cNvPr id="3" name="CuadroTexto 2">
            <a:extLst>
              <a:ext uri="{FF2B5EF4-FFF2-40B4-BE49-F238E27FC236}">
                <a16:creationId xmlns:a16="http://schemas.microsoft.com/office/drawing/2014/main" id="{F552E171-9E27-4C81-A56B-B4FC3AFC8712}"/>
              </a:ext>
            </a:extLst>
          </p:cNvPr>
          <p:cNvSpPr txBox="1"/>
          <p:nvPr/>
        </p:nvSpPr>
        <p:spPr>
          <a:xfrm>
            <a:off x="1451579" y="2038525"/>
            <a:ext cx="9603275" cy="1569660"/>
          </a:xfrm>
          <a:prstGeom prst="rect">
            <a:avLst/>
          </a:prstGeom>
          <a:noFill/>
        </p:spPr>
        <p:txBody>
          <a:bodyPr wrap="square" rtlCol="0">
            <a:spAutoFit/>
          </a:bodyPr>
          <a:lstStyle/>
          <a:p>
            <a:r>
              <a:rPr lang="es-ES" sz="1600" dirty="0"/>
              <a:t>Tenemos que recordar que atacamos a una base de datos MySQL en la nube y que la aplicación tendrá que acceder a las tablas de esa base de datos y consultar, modificar, insertar y borrar datos de la base de datos. Para ello hemos cargado las referencias para MySQL (MySql.Data.CF y </a:t>
            </a:r>
            <a:r>
              <a:rPr lang="es-ES" sz="1600" dirty="0" err="1"/>
              <a:t>System.Data</a:t>
            </a:r>
            <a:r>
              <a:rPr lang="es-ES" sz="1600" dirty="0"/>
              <a:t>) en el proyecto y en cada pantalla hacemos los métodos necesarios para consultar, insertar, modificar o borrar y pintar esos datos en pantalla, ya sea en forma de mensajes, ventanas o interactuando con el formulario. Dejo un ejemplo de la cadena de conexión que usamos en todos los métodos y la estructura y los objetos que utilizamos:</a:t>
            </a:r>
          </a:p>
        </p:txBody>
      </p:sp>
      <p:pic>
        <p:nvPicPr>
          <p:cNvPr id="5" name="Imagen 4">
            <a:extLst>
              <a:ext uri="{FF2B5EF4-FFF2-40B4-BE49-F238E27FC236}">
                <a16:creationId xmlns:a16="http://schemas.microsoft.com/office/drawing/2014/main" id="{D8FDB2EF-94B0-4813-A8A6-4D8B45DD732C}"/>
              </a:ext>
            </a:extLst>
          </p:cNvPr>
          <p:cNvPicPr>
            <a:picLocks noChangeAspect="1"/>
          </p:cNvPicPr>
          <p:nvPr/>
        </p:nvPicPr>
        <p:blipFill>
          <a:blip r:embed="rId2"/>
          <a:stretch>
            <a:fillRect/>
          </a:stretch>
        </p:blipFill>
        <p:spPr>
          <a:xfrm>
            <a:off x="0" y="3608185"/>
            <a:ext cx="12192000" cy="223133"/>
          </a:xfrm>
          <a:prstGeom prst="rect">
            <a:avLst/>
          </a:prstGeom>
        </p:spPr>
      </p:pic>
      <p:pic>
        <p:nvPicPr>
          <p:cNvPr id="6" name="Imagen 5">
            <a:extLst>
              <a:ext uri="{FF2B5EF4-FFF2-40B4-BE49-F238E27FC236}">
                <a16:creationId xmlns:a16="http://schemas.microsoft.com/office/drawing/2014/main" id="{DEAB4643-21BD-47E4-943C-39E9DE6DC199}"/>
              </a:ext>
            </a:extLst>
          </p:cNvPr>
          <p:cNvPicPr>
            <a:picLocks noChangeAspect="1"/>
          </p:cNvPicPr>
          <p:nvPr/>
        </p:nvPicPr>
        <p:blipFill>
          <a:blip r:embed="rId3"/>
          <a:stretch>
            <a:fillRect/>
          </a:stretch>
        </p:blipFill>
        <p:spPr>
          <a:xfrm>
            <a:off x="0" y="3831318"/>
            <a:ext cx="6106386" cy="2210580"/>
          </a:xfrm>
          <a:prstGeom prst="rect">
            <a:avLst/>
          </a:prstGeom>
        </p:spPr>
      </p:pic>
    </p:spTree>
    <p:extLst>
      <p:ext uri="{BB962C8B-B14F-4D97-AF65-F5344CB8AC3E}">
        <p14:creationId xmlns:p14="http://schemas.microsoft.com/office/powerpoint/2010/main" val="31780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67666-E83A-47F4-8919-DF86B0151BAC}"/>
              </a:ext>
            </a:extLst>
          </p:cNvPr>
          <p:cNvSpPr>
            <a:spLocks noGrp="1"/>
          </p:cNvSpPr>
          <p:nvPr>
            <p:ph type="title"/>
          </p:nvPr>
        </p:nvSpPr>
        <p:spPr>
          <a:xfrm>
            <a:off x="2407924" y="703851"/>
            <a:ext cx="9603275" cy="1049235"/>
          </a:xfrm>
        </p:spPr>
        <p:txBody>
          <a:bodyPr/>
          <a:lstStyle/>
          <a:p>
            <a:r>
              <a:rPr lang="es-ES" dirty="0"/>
              <a:t>3.3. BIOMETRICAS IMPLEMENTADAS</a:t>
            </a:r>
          </a:p>
        </p:txBody>
      </p:sp>
      <p:sp>
        <p:nvSpPr>
          <p:cNvPr id="3" name="CuadroTexto 2">
            <a:extLst>
              <a:ext uri="{FF2B5EF4-FFF2-40B4-BE49-F238E27FC236}">
                <a16:creationId xmlns:a16="http://schemas.microsoft.com/office/drawing/2014/main" id="{1AE589E4-A4B4-4EDF-86B4-43838C980954}"/>
              </a:ext>
            </a:extLst>
          </p:cNvPr>
          <p:cNvSpPr txBox="1"/>
          <p:nvPr/>
        </p:nvSpPr>
        <p:spPr>
          <a:xfrm>
            <a:off x="1375794" y="1859340"/>
            <a:ext cx="9603275" cy="1569660"/>
          </a:xfrm>
          <a:prstGeom prst="rect">
            <a:avLst/>
          </a:prstGeom>
          <a:noFill/>
        </p:spPr>
        <p:txBody>
          <a:bodyPr wrap="square" rtlCol="0">
            <a:spAutoFit/>
          </a:bodyPr>
          <a:lstStyle/>
          <a:p>
            <a:r>
              <a:rPr lang="es-ES" sz="1600" dirty="0"/>
              <a:t>La biométrica usa GPS a través del </a:t>
            </a:r>
            <a:r>
              <a:rPr lang="es-ES" sz="1600" dirty="0" err="1"/>
              <a:t>Wi</a:t>
            </a:r>
            <a:r>
              <a:rPr lang="es-ES" sz="1600" dirty="0"/>
              <a:t>-Fi, el medio que se necesita para que ésta aplicación funcione es un móvil con acceso a Internet. La biométrica implementada es cuando creas una nueva tarea o quieres añadir una dirección a una tarea existente, siempre te registrará donde te encuentres, sea cual sea la parte del mundo, incluyendo un botón que nos llevará a la API de Google de nuestro móvil Android diciéndonos donde nos encontramos en el mapa. Todo ello desarrollado bajo unos permisos que le tenemos que establecer a la app en el fichero de Manifiesto de Android:</a:t>
            </a:r>
          </a:p>
        </p:txBody>
      </p:sp>
      <p:pic>
        <p:nvPicPr>
          <p:cNvPr id="4" name="Imagen 3">
            <a:extLst>
              <a:ext uri="{FF2B5EF4-FFF2-40B4-BE49-F238E27FC236}">
                <a16:creationId xmlns:a16="http://schemas.microsoft.com/office/drawing/2014/main" id="{F7F9068B-1154-4891-90AF-5BAB6D2B1B64}"/>
              </a:ext>
            </a:extLst>
          </p:cNvPr>
          <p:cNvPicPr>
            <a:picLocks noChangeAspect="1"/>
          </p:cNvPicPr>
          <p:nvPr/>
        </p:nvPicPr>
        <p:blipFill>
          <a:blip r:embed="rId2"/>
          <a:stretch>
            <a:fillRect/>
          </a:stretch>
        </p:blipFill>
        <p:spPr>
          <a:xfrm>
            <a:off x="7978605" y="3808688"/>
            <a:ext cx="3260522" cy="1285622"/>
          </a:xfrm>
          <a:prstGeom prst="rect">
            <a:avLst/>
          </a:prstGeom>
        </p:spPr>
      </p:pic>
      <p:sp>
        <p:nvSpPr>
          <p:cNvPr id="7" name="CuadroTexto 6">
            <a:extLst>
              <a:ext uri="{FF2B5EF4-FFF2-40B4-BE49-F238E27FC236}">
                <a16:creationId xmlns:a16="http://schemas.microsoft.com/office/drawing/2014/main" id="{3CE04D5F-C04B-463C-9946-357B7A9D8702}"/>
              </a:ext>
            </a:extLst>
          </p:cNvPr>
          <p:cNvSpPr txBox="1"/>
          <p:nvPr/>
        </p:nvSpPr>
        <p:spPr>
          <a:xfrm>
            <a:off x="1375794" y="3808688"/>
            <a:ext cx="6333689" cy="2062103"/>
          </a:xfrm>
          <a:prstGeom prst="rect">
            <a:avLst/>
          </a:prstGeom>
          <a:noFill/>
        </p:spPr>
        <p:txBody>
          <a:bodyPr wrap="square" rtlCol="0">
            <a:spAutoFit/>
          </a:bodyPr>
          <a:lstStyle/>
          <a:p>
            <a:r>
              <a:rPr lang="es-ES" sz="1600" dirty="0"/>
              <a:t>Para implementar la biométrica en una pantalla hay que usar la interfaz “</a:t>
            </a:r>
            <a:r>
              <a:rPr lang="es-ES" sz="1600" dirty="0" err="1"/>
              <a:t>ILocationListener</a:t>
            </a:r>
            <a:r>
              <a:rPr lang="es-ES" sz="1600" dirty="0"/>
              <a:t>” que se heredará en esa clase y obligará a la implementación de unos métodos que pondremos a continuación y que son de vital importancia para que nos localice dentro de la aplicación y nos inserte en la base de datos la dirección actual, latitud, longitud y distancia topográfica.  A continuación muestro una parte del código para explicarla y poder llegar a un entendimiento técnico de la implementación de biométricas.</a:t>
            </a:r>
          </a:p>
        </p:txBody>
      </p:sp>
    </p:spTree>
    <p:extLst>
      <p:ext uri="{BB962C8B-B14F-4D97-AF65-F5344CB8AC3E}">
        <p14:creationId xmlns:p14="http://schemas.microsoft.com/office/powerpoint/2010/main" val="175724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AD60A6-5609-4B8C-B131-5E99C7B6B0D2}"/>
              </a:ext>
            </a:extLst>
          </p:cNvPr>
          <p:cNvPicPr>
            <a:picLocks noChangeAspect="1"/>
          </p:cNvPicPr>
          <p:nvPr/>
        </p:nvPicPr>
        <p:blipFill>
          <a:blip r:embed="rId2"/>
          <a:stretch>
            <a:fillRect/>
          </a:stretch>
        </p:blipFill>
        <p:spPr>
          <a:xfrm>
            <a:off x="0" y="819579"/>
            <a:ext cx="6649672" cy="4091106"/>
          </a:xfrm>
          <a:prstGeom prst="rect">
            <a:avLst/>
          </a:prstGeom>
        </p:spPr>
      </p:pic>
      <p:sp>
        <p:nvSpPr>
          <p:cNvPr id="3" name="CuadroTexto 2">
            <a:extLst>
              <a:ext uri="{FF2B5EF4-FFF2-40B4-BE49-F238E27FC236}">
                <a16:creationId xmlns:a16="http://schemas.microsoft.com/office/drawing/2014/main" id="{A4337676-1CF2-4148-9F93-18003DF36CF5}"/>
              </a:ext>
            </a:extLst>
          </p:cNvPr>
          <p:cNvSpPr txBox="1"/>
          <p:nvPr/>
        </p:nvSpPr>
        <p:spPr>
          <a:xfrm>
            <a:off x="1233182" y="209725"/>
            <a:ext cx="9689284" cy="646331"/>
          </a:xfrm>
          <a:prstGeom prst="rect">
            <a:avLst/>
          </a:prstGeom>
          <a:noFill/>
        </p:spPr>
        <p:txBody>
          <a:bodyPr wrap="square" rtlCol="0">
            <a:spAutoFit/>
          </a:bodyPr>
          <a:lstStyle/>
          <a:p>
            <a:r>
              <a:rPr lang="es-ES" dirty="0"/>
              <a:t>Aquí se muestra para que se localice el Wifi y que detecte el proveedor del internet para poder asignarlo en los métodos que obliga a implementar la interfaz.</a:t>
            </a:r>
          </a:p>
        </p:txBody>
      </p:sp>
      <p:pic>
        <p:nvPicPr>
          <p:cNvPr id="4" name="Imagen 3">
            <a:extLst>
              <a:ext uri="{FF2B5EF4-FFF2-40B4-BE49-F238E27FC236}">
                <a16:creationId xmlns:a16="http://schemas.microsoft.com/office/drawing/2014/main" id="{DE2C5480-9675-4C00-9A40-E1B3CFC08C73}"/>
              </a:ext>
            </a:extLst>
          </p:cNvPr>
          <p:cNvPicPr>
            <a:picLocks noChangeAspect="1"/>
          </p:cNvPicPr>
          <p:nvPr/>
        </p:nvPicPr>
        <p:blipFill>
          <a:blip r:embed="rId3"/>
          <a:stretch>
            <a:fillRect/>
          </a:stretch>
        </p:blipFill>
        <p:spPr>
          <a:xfrm>
            <a:off x="0" y="4874208"/>
            <a:ext cx="4669874" cy="1983792"/>
          </a:xfrm>
          <a:prstGeom prst="rect">
            <a:avLst/>
          </a:prstGeom>
        </p:spPr>
      </p:pic>
      <p:pic>
        <p:nvPicPr>
          <p:cNvPr id="5" name="Imagen 4">
            <a:extLst>
              <a:ext uri="{FF2B5EF4-FFF2-40B4-BE49-F238E27FC236}">
                <a16:creationId xmlns:a16="http://schemas.microsoft.com/office/drawing/2014/main" id="{F4233CFB-CC96-443F-A09A-DF8F65737656}"/>
              </a:ext>
            </a:extLst>
          </p:cNvPr>
          <p:cNvPicPr>
            <a:picLocks noChangeAspect="1"/>
          </p:cNvPicPr>
          <p:nvPr/>
        </p:nvPicPr>
        <p:blipFill>
          <a:blip r:embed="rId4"/>
          <a:stretch>
            <a:fillRect/>
          </a:stretch>
        </p:blipFill>
        <p:spPr>
          <a:xfrm>
            <a:off x="4907561" y="819579"/>
            <a:ext cx="7285264" cy="5218842"/>
          </a:xfrm>
          <a:prstGeom prst="rect">
            <a:avLst/>
          </a:prstGeom>
        </p:spPr>
      </p:pic>
    </p:spTree>
    <p:extLst>
      <p:ext uri="{BB962C8B-B14F-4D97-AF65-F5344CB8AC3E}">
        <p14:creationId xmlns:p14="http://schemas.microsoft.com/office/powerpoint/2010/main" val="12761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F947D-32A9-45E4-B80A-5B4230B688F1}"/>
              </a:ext>
            </a:extLst>
          </p:cNvPr>
          <p:cNvSpPr>
            <a:spLocks noGrp="1"/>
          </p:cNvSpPr>
          <p:nvPr>
            <p:ph type="title"/>
          </p:nvPr>
        </p:nvSpPr>
        <p:spPr>
          <a:xfrm>
            <a:off x="2936430" y="779352"/>
            <a:ext cx="9603275" cy="1049235"/>
          </a:xfrm>
        </p:spPr>
        <p:txBody>
          <a:bodyPr/>
          <a:lstStyle/>
          <a:p>
            <a:r>
              <a:rPr lang="es-ES" dirty="0"/>
              <a:t>4. FUNCIONAMIENTO DE LA APP</a:t>
            </a:r>
          </a:p>
        </p:txBody>
      </p:sp>
      <p:sp>
        <p:nvSpPr>
          <p:cNvPr id="3" name="CuadroTexto 2">
            <a:extLst>
              <a:ext uri="{FF2B5EF4-FFF2-40B4-BE49-F238E27FC236}">
                <a16:creationId xmlns:a16="http://schemas.microsoft.com/office/drawing/2014/main" id="{AEF225CD-BFEB-4948-AD73-69CBEE5FCE13}"/>
              </a:ext>
            </a:extLst>
          </p:cNvPr>
          <p:cNvSpPr txBox="1"/>
          <p:nvPr/>
        </p:nvSpPr>
        <p:spPr>
          <a:xfrm>
            <a:off x="1350627" y="1828587"/>
            <a:ext cx="2373446" cy="4031873"/>
          </a:xfrm>
          <a:prstGeom prst="rect">
            <a:avLst/>
          </a:prstGeom>
          <a:noFill/>
        </p:spPr>
        <p:txBody>
          <a:bodyPr wrap="square" rtlCol="0">
            <a:spAutoFit/>
          </a:bodyPr>
          <a:lstStyle/>
          <a:p>
            <a:r>
              <a:rPr lang="es-ES" sz="1600" dirty="0"/>
              <a:t>Ahora vamos a explicar paso a paso el funcionamiento de la app a nivel usuario, para poder enseñar todo lo que hace.</a:t>
            </a:r>
          </a:p>
          <a:p>
            <a:r>
              <a:rPr lang="es-ES" sz="1600" dirty="0"/>
              <a:t>Lo primero nos encontramos con la pantalla de inicio con el titulo de la aplicación y un “</a:t>
            </a:r>
            <a:r>
              <a:rPr lang="es-ES" sz="1600" b="1" dirty="0" err="1"/>
              <a:t>Loguéate</a:t>
            </a:r>
            <a:r>
              <a:rPr lang="es-ES" sz="1600" dirty="0"/>
              <a:t>” que servirá para que cuando pulsemos nos lleve a la pantalla de </a:t>
            </a:r>
            <a:r>
              <a:rPr lang="es-ES" sz="1600" dirty="0" err="1"/>
              <a:t>Logueo</a:t>
            </a:r>
            <a:r>
              <a:rPr lang="es-ES" sz="1600" dirty="0"/>
              <a:t> de usuarios. Y entraremos con un usuario con rol  “</a:t>
            </a:r>
            <a:r>
              <a:rPr lang="es-ES" sz="1600" b="1" dirty="0" err="1"/>
              <a:t>SuperAdmin</a:t>
            </a:r>
            <a:r>
              <a:rPr lang="es-ES" sz="1600" dirty="0"/>
              <a:t>”.</a:t>
            </a:r>
          </a:p>
        </p:txBody>
      </p:sp>
      <p:pic>
        <p:nvPicPr>
          <p:cNvPr id="4" name="Imagen 3">
            <a:extLst>
              <a:ext uri="{FF2B5EF4-FFF2-40B4-BE49-F238E27FC236}">
                <a16:creationId xmlns:a16="http://schemas.microsoft.com/office/drawing/2014/main" id="{8191058E-2C81-4BF4-AA20-F4DB49D62DEC}"/>
              </a:ext>
            </a:extLst>
          </p:cNvPr>
          <p:cNvPicPr>
            <a:picLocks noChangeAspect="1"/>
          </p:cNvPicPr>
          <p:nvPr/>
        </p:nvPicPr>
        <p:blipFill>
          <a:blip r:embed="rId2"/>
          <a:stretch>
            <a:fillRect/>
          </a:stretch>
        </p:blipFill>
        <p:spPr>
          <a:xfrm>
            <a:off x="3722553" y="1861889"/>
            <a:ext cx="2434966" cy="4328827"/>
          </a:xfrm>
          <a:prstGeom prst="rect">
            <a:avLst/>
          </a:prstGeom>
        </p:spPr>
      </p:pic>
      <p:pic>
        <p:nvPicPr>
          <p:cNvPr id="5" name="Imagen 4">
            <a:extLst>
              <a:ext uri="{FF2B5EF4-FFF2-40B4-BE49-F238E27FC236}">
                <a16:creationId xmlns:a16="http://schemas.microsoft.com/office/drawing/2014/main" id="{3CBEFFAF-2895-4D4E-821D-584448CD6DF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791" y="1861889"/>
            <a:ext cx="2554552" cy="4404628"/>
          </a:xfrm>
          <a:prstGeom prst="rect">
            <a:avLst/>
          </a:prstGeom>
          <a:noFill/>
          <a:ln>
            <a:noFill/>
          </a:ln>
        </p:spPr>
      </p:pic>
    </p:spTree>
    <p:extLst>
      <p:ext uri="{BB962C8B-B14F-4D97-AF65-F5344CB8AC3E}">
        <p14:creationId xmlns:p14="http://schemas.microsoft.com/office/powerpoint/2010/main" val="71907298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169</TotalTime>
  <Words>1782</Words>
  <Application>Microsoft Office PowerPoint</Application>
  <PresentationFormat>Panorámica</PresentationFormat>
  <Paragraphs>51</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Gill Sans MT</vt:lpstr>
      <vt:lpstr>Galería</vt:lpstr>
      <vt:lpstr>PROYECTO DE FIN DE GRADO SUPERIOR DAM </vt:lpstr>
      <vt:lpstr>1. Herramientas utilizadas para el desarrollo</vt:lpstr>
      <vt:lpstr>2. EXPLICACIÓN FUNCIONAL DE LA APP</vt:lpstr>
      <vt:lpstr>3. EXPLICACIÓN TÉCNICA DE LA APP</vt:lpstr>
      <vt:lpstr>3.1. LÓGICA DE PASO DE PANTALLAS - INTENTs</vt:lpstr>
      <vt:lpstr>3.2. MÉTODOS QUE ATACAN A BASE DE DATOS</vt:lpstr>
      <vt:lpstr>3.3. BIOMETRICAS IMPLEMENTADAS</vt:lpstr>
      <vt:lpstr>Presentación de PowerPoint</vt:lpstr>
      <vt:lpstr>4. FUNCIONAMIENTO DE LA APP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FIN DE GRADO SUPERIOR DAM</dc:title>
  <dc:creator>G2</dc:creator>
  <cp:lastModifiedBy>G2</cp:lastModifiedBy>
  <cp:revision>20</cp:revision>
  <dcterms:created xsi:type="dcterms:W3CDTF">2018-03-21T14:56:53Z</dcterms:created>
  <dcterms:modified xsi:type="dcterms:W3CDTF">2018-03-22T09:31:15Z</dcterms:modified>
</cp:coreProperties>
</file>