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0" r:id="rId4"/>
    <p:sldId id="262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5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nsultant\Google%20Drive%20(bratt@proelhospitalar.com.br)\Consultoria%20BRATT\BI%20Proel%20e%20SWE\Dashboard_Layouts\Exemplos_Cal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nsultant\Google%20Drive%20(bratt@proelhospitalar.com.br)\Consultoria%20BRATT\BI%20Proel%20e%20SWE\Dashboard_Layouts\Exemplos_Calc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nsultant\Google%20Drive%20(bratt@proelhospitalar.com.br)\Consultoria%20BRATT\BI%20Proel%20e%20SWE\Dashboard_Layouts\Exemplos_Calc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nsultant\Google%20Drive%20(bratt@proelhospitalar.com.br)\Consultoria%20BRATT\BI%20Proel%20e%20SWE\Dashboard_Layouts\Exemplos_Cal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nsultant\Google%20Drive%20(bratt@proelhospitalar.com.br)\Consultoria%20BRATT\BI%20Proel%20e%20SWE\Dashboard_Layouts\CadastrosClient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nsultant\Google%20Drive%20(bratt@proelhospitalar.com.br)\Consultoria%20BRATT\BI%20Proel%20e%20SWE\Dashboard_Layouts\CadastrosClient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nsultant\Google%20Drive%20(bratt@proelhospitalar.com.br)\Consultoria%20BRATT\BI%20Proel%20e%20SWE\Dashboard_Layouts\Exemplos_Calc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nsultant\Google%20Drive%20(bratt@proelhospitalar.com.br)\Consultoria%20BRATT\BI%20Proel%20e%20SWE\Dashboard_Layouts\Exemplos_Calc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nsultant\Google%20Drive%20(bratt@proelhospitalar.com.br)\Consultoria%20BRATT\BI%20Proel%20e%20SWE\Dashboard_Layouts\Exemplos_Calc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nsultant\Google%20Drive%20(bratt@proelhospitalar.com.br)\Consultoria%20BRATT\BI%20Proel%20e%20SWE\Dashboard_Layouts\Exemplos_Calc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10 Produtos</a:t>
            </a:r>
            <a:r>
              <a:rPr lang="en-US" baseline="0"/>
              <a:t> (RS)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'Comer Client'!$F$6</c:f>
              <c:strCache>
                <c:ptCount val="1"/>
                <c:pt idx="0">
                  <c:v>558698,47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'Comer Client'!$E$7:$E$16</c:f>
              <c:strCache>
                <c:ptCount val="10"/>
                <c:pt idx="0">
                  <c:v>PRODUTO 1</c:v>
                </c:pt>
                <c:pt idx="1">
                  <c:v>PRODUTO 2</c:v>
                </c:pt>
                <c:pt idx="2">
                  <c:v>PRODUTO 3</c:v>
                </c:pt>
                <c:pt idx="3">
                  <c:v>PRODUTO 4</c:v>
                </c:pt>
                <c:pt idx="4">
                  <c:v>PRODUTO 5</c:v>
                </c:pt>
                <c:pt idx="5">
                  <c:v>PRODUTO 6</c:v>
                </c:pt>
                <c:pt idx="6">
                  <c:v>PRODUTO 7</c:v>
                </c:pt>
                <c:pt idx="7">
                  <c:v>PRODUTO 8</c:v>
                </c:pt>
                <c:pt idx="8">
                  <c:v>PRODUTO 9</c:v>
                </c:pt>
                <c:pt idx="9">
                  <c:v>PRODUTO 10</c:v>
                </c:pt>
              </c:strCache>
            </c:strRef>
          </c:cat>
          <c:val>
            <c:numRef>
              <c:f>'Comer Client'!$F$7:$F$16</c:f>
              <c:numCache>
                <c:formatCode>General</c:formatCode>
                <c:ptCount val="10"/>
                <c:pt idx="0">
                  <c:v>167609.541</c:v>
                </c:pt>
                <c:pt idx="1">
                  <c:v>167609.541</c:v>
                </c:pt>
                <c:pt idx="2">
                  <c:v>111739.694</c:v>
                </c:pt>
                <c:pt idx="3">
                  <c:v>39108.892899999999</c:v>
                </c:pt>
                <c:pt idx="4">
                  <c:v>33521.908199999998</c:v>
                </c:pt>
                <c:pt idx="5">
                  <c:v>11173.9694</c:v>
                </c:pt>
                <c:pt idx="6">
                  <c:v>11173.9694</c:v>
                </c:pt>
                <c:pt idx="7">
                  <c:v>5586.9847</c:v>
                </c:pt>
                <c:pt idx="8">
                  <c:v>5586.9847</c:v>
                </c:pt>
                <c:pt idx="9">
                  <c:v>5586.9847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A9-4E44-83F6-A53937B2A3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05970815"/>
        <c:axId val="1005974143"/>
      </c:barChart>
      <c:catAx>
        <c:axId val="100597081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05974143"/>
        <c:crosses val="autoZero"/>
        <c:auto val="1"/>
        <c:lblAlgn val="ctr"/>
        <c:lblOffset val="100"/>
        <c:noMultiLvlLbl val="0"/>
      </c:catAx>
      <c:valAx>
        <c:axId val="1005974143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005970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Faturamento</a:t>
            </a:r>
            <a:r>
              <a:rPr lang="pt-BR" baseline="0"/>
              <a:t> e Recebimento</a:t>
            </a:r>
            <a:endParaRPr lang="pt-B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'Comer Client'!$E$18</c:f>
              <c:strCache>
                <c:ptCount val="1"/>
                <c:pt idx="0">
                  <c:v>Faturamento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'Comer Client'!$D$19:$D$30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'Comer Client'!$E$19:$E$30</c:f>
              <c:numCache>
                <c:formatCode>_("R$"* #,##0.00_);_("R$"* \(#,##0.00\);_("R$"* "-"??_);_(@_)</c:formatCode>
                <c:ptCount val="12"/>
                <c:pt idx="0">
                  <c:v>987456</c:v>
                </c:pt>
                <c:pt idx="1">
                  <c:v>258741</c:v>
                </c:pt>
                <c:pt idx="2">
                  <c:v>236985</c:v>
                </c:pt>
                <c:pt idx="3">
                  <c:v>159874</c:v>
                </c:pt>
                <c:pt idx="4">
                  <c:v>134697</c:v>
                </c:pt>
                <c:pt idx="5">
                  <c:v>16472</c:v>
                </c:pt>
                <c:pt idx="6">
                  <c:v>364187</c:v>
                </c:pt>
                <c:pt idx="7">
                  <c:v>951742</c:v>
                </c:pt>
                <c:pt idx="8">
                  <c:v>654239</c:v>
                </c:pt>
                <c:pt idx="9">
                  <c:v>847169</c:v>
                </c:pt>
                <c:pt idx="10">
                  <c:v>252148</c:v>
                </c:pt>
                <c:pt idx="11">
                  <c:v>336985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03-43DF-93E0-8B9155DFF972}"/>
            </c:ext>
          </c:extLst>
        </c:ser>
        <c:ser>
          <c:idx val="1"/>
          <c:order val="1"/>
          <c:tx>
            <c:strRef>
              <c:f>'Comer Client'!$F$18</c:f>
              <c:strCache>
                <c:ptCount val="1"/>
                <c:pt idx="0">
                  <c:v>Recebimento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'Comer Client'!$D$19:$D$30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'Comer Client'!$F$19:$F$30</c:f>
              <c:numCache>
                <c:formatCode>"R$"\ #,##0.00</c:formatCode>
                <c:ptCount val="12"/>
                <c:pt idx="0">
                  <c:v>125478</c:v>
                </c:pt>
                <c:pt idx="1">
                  <c:v>165587</c:v>
                </c:pt>
                <c:pt idx="2">
                  <c:v>1544</c:v>
                </c:pt>
                <c:pt idx="3">
                  <c:v>3298</c:v>
                </c:pt>
                <c:pt idx="4">
                  <c:v>31548</c:v>
                </c:pt>
                <c:pt idx="5">
                  <c:v>95874</c:v>
                </c:pt>
                <c:pt idx="6">
                  <c:v>33254</c:v>
                </c:pt>
                <c:pt idx="7">
                  <c:v>22144</c:v>
                </c:pt>
                <c:pt idx="8">
                  <c:v>98547</c:v>
                </c:pt>
                <c:pt idx="9">
                  <c:v>12548</c:v>
                </c:pt>
                <c:pt idx="10">
                  <c:v>46189</c:v>
                </c:pt>
                <c:pt idx="11">
                  <c:v>99514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03-43DF-93E0-8B9155DFF9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0751615"/>
        <c:axId val="1110751199"/>
      </c:barChart>
      <c:catAx>
        <c:axId val="11107516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10751199"/>
        <c:crosses val="autoZero"/>
        <c:auto val="1"/>
        <c:lblAlgn val="ctr"/>
        <c:lblOffset val="100"/>
        <c:noMultiLvlLbl val="0"/>
      </c:catAx>
      <c:valAx>
        <c:axId val="1110751199"/>
        <c:scaling>
          <c:orientation val="minMax"/>
        </c:scaling>
        <c:delete val="1"/>
        <c:axPos val="l"/>
        <c:numFmt formatCode="_(&quot;R$&quot;* #,##0.00_);_(&quot;R$&quot;* \(#,##0.00\);_(&quot;R$&quot;* &quot;-&quot;??_);_(@_)" sourceLinked="1"/>
        <c:majorTickMark val="none"/>
        <c:minorTickMark val="none"/>
        <c:tickLblPos val="nextTo"/>
        <c:crossAx val="1110751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Contas</a:t>
            </a:r>
            <a:r>
              <a:rPr lang="pt-BR" baseline="0"/>
              <a:t> Recebidas x Contas Pagas</a:t>
            </a:r>
            <a:endParaRPr lang="pt-B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Financeiro!$A$2</c:f>
              <c:strCache>
                <c:ptCount val="1"/>
                <c:pt idx="0">
                  <c:v>Contas pagas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Financeiro!$B$1:$M$1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Financeiro!$B$2:$M$2</c:f>
              <c:numCache>
                <c:formatCode>"R$"\ #,##0.00</c:formatCode>
                <c:ptCount val="12"/>
                <c:pt idx="0">
                  <c:v>-14785</c:v>
                </c:pt>
                <c:pt idx="1">
                  <c:v>-32000</c:v>
                </c:pt>
                <c:pt idx="2">
                  <c:v>-22000</c:v>
                </c:pt>
                <c:pt idx="3">
                  <c:v>-125000</c:v>
                </c:pt>
                <c:pt idx="4">
                  <c:v>-65987</c:v>
                </c:pt>
                <c:pt idx="5">
                  <c:v>-32000</c:v>
                </c:pt>
                <c:pt idx="6">
                  <c:v>-15987</c:v>
                </c:pt>
                <c:pt idx="7">
                  <c:v>-32478</c:v>
                </c:pt>
                <c:pt idx="8">
                  <c:v>-36987</c:v>
                </c:pt>
                <c:pt idx="9">
                  <c:v>-12345</c:v>
                </c:pt>
                <c:pt idx="10">
                  <c:v>-41875</c:v>
                </c:pt>
                <c:pt idx="11">
                  <c:v>-87423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A2-4862-8758-DA8F39DDB69D}"/>
            </c:ext>
          </c:extLst>
        </c:ser>
        <c:ser>
          <c:idx val="1"/>
          <c:order val="1"/>
          <c:tx>
            <c:strRef>
              <c:f>Financeiro!$A$3</c:f>
              <c:strCache>
                <c:ptCount val="1"/>
                <c:pt idx="0">
                  <c:v>Contas Recebidas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Financeiro!$B$1:$M$1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Financeiro!$B$3:$M$3</c:f>
              <c:numCache>
                <c:formatCode>"R$"\ #,##0.00</c:formatCode>
                <c:ptCount val="12"/>
                <c:pt idx="0">
                  <c:v>50000</c:v>
                </c:pt>
                <c:pt idx="1">
                  <c:v>4000</c:v>
                </c:pt>
                <c:pt idx="2">
                  <c:v>20000</c:v>
                </c:pt>
                <c:pt idx="3">
                  <c:v>98542</c:v>
                </c:pt>
                <c:pt idx="4">
                  <c:v>78000</c:v>
                </c:pt>
                <c:pt idx="5">
                  <c:v>62000</c:v>
                </c:pt>
                <c:pt idx="6">
                  <c:v>26547</c:v>
                </c:pt>
                <c:pt idx="7">
                  <c:v>12589</c:v>
                </c:pt>
                <c:pt idx="8">
                  <c:v>45698</c:v>
                </c:pt>
                <c:pt idx="9">
                  <c:v>41236</c:v>
                </c:pt>
                <c:pt idx="10">
                  <c:v>34852</c:v>
                </c:pt>
                <c:pt idx="11">
                  <c:v>42398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A2-4862-8758-DA8F39DDB6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966526191"/>
        <c:axId val="966526607"/>
      </c:barChart>
      <c:lineChart>
        <c:grouping val="standard"/>
        <c:varyColors val="0"/>
        <c:ser>
          <c:idx val="2"/>
          <c:order val="2"/>
          <c:tx>
            <c:strRef>
              <c:f>Financeiro!$A$6</c:f>
              <c:strCache>
                <c:ptCount val="1"/>
                <c:pt idx="0">
                  <c:v>Contas à Pagar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Financeiro!$B$6:$M$6</c:f>
              <c:numCache>
                <c:formatCode>"R$"\ #,##0.00</c:formatCode>
                <c:ptCount val="12"/>
                <c:pt idx="0">
                  <c:v>-17742</c:v>
                </c:pt>
                <c:pt idx="1">
                  <c:v>-38400</c:v>
                </c:pt>
                <c:pt idx="2">
                  <c:v>-26400</c:v>
                </c:pt>
                <c:pt idx="3">
                  <c:v>-100000</c:v>
                </c:pt>
                <c:pt idx="4">
                  <c:v>-79184.399999999994</c:v>
                </c:pt>
                <c:pt idx="5">
                  <c:v>-38400</c:v>
                </c:pt>
                <c:pt idx="6">
                  <c:v>-19184.399999999998</c:v>
                </c:pt>
                <c:pt idx="7">
                  <c:v>-38973.599999999999</c:v>
                </c:pt>
                <c:pt idx="8">
                  <c:v>-44384.4</c:v>
                </c:pt>
                <c:pt idx="9">
                  <c:v>-14814</c:v>
                </c:pt>
                <c:pt idx="10">
                  <c:v>-50250</c:v>
                </c:pt>
                <c:pt idx="11">
                  <c:v>-104907.59999999999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FEA2-4862-8758-DA8F39DDB69D}"/>
            </c:ext>
          </c:extLst>
        </c:ser>
        <c:ser>
          <c:idx val="3"/>
          <c:order val="3"/>
          <c:tx>
            <c:strRef>
              <c:f>Financeiro!$A$7</c:f>
              <c:strCache>
                <c:ptCount val="1"/>
                <c:pt idx="0">
                  <c:v>Contas à Receber</c:v>
                </c:pt>
              </c:strCache>
            </c:strRef>
          </c:tx>
          <c:spPr>
            <a:ln w="28575" cap="rnd">
              <a:solidFill>
                <a:schemeClr val="accent6">
                  <a:lumMod val="40000"/>
                  <a:lumOff val="60000"/>
                </a:schemeClr>
              </a:solidFill>
              <a:prstDash val="sysDash"/>
              <a:round/>
              <a:tailEnd type="none"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c:spPr>
          </c:marker>
          <c:val>
            <c:numRef>
              <c:f>Financeiro!$B$7:$M$7</c:f>
              <c:numCache>
                <c:formatCode>"R$"\ #,##0.00</c:formatCode>
                <c:ptCount val="12"/>
                <c:pt idx="0">
                  <c:v>62000</c:v>
                </c:pt>
                <c:pt idx="1">
                  <c:v>4960</c:v>
                </c:pt>
                <c:pt idx="2">
                  <c:v>24800</c:v>
                </c:pt>
                <c:pt idx="3">
                  <c:v>53489.54</c:v>
                </c:pt>
                <c:pt idx="4">
                  <c:v>96720</c:v>
                </c:pt>
                <c:pt idx="5">
                  <c:v>76880</c:v>
                </c:pt>
                <c:pt idx="6">
                  <c:v>32918.28</c:v>
                </c:pt>
                <c:pt idx="7">
                  <c:v>15610.36</c:v>
                </c:pt>
                <c:pt idx="8">
                  <c:v>56665.52</c:v>
                </c:pt>
                <c:pt idx="9">
                  <c:v>51132.639999999999</c:v>
                </c:pt>
                <c:pt idx="10">
                  <c:v>43216.480000000003</c:v>
                </c:pt>
                <c:pt idx="11">
                  <c:v>52573.52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FEA2-4862-8758-DA8F39DDB6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6526191"/>
        <c:axId val="966526607"/>
      </c:lineChart>
      <c:catAx>
        <c:axId val="9665261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66526607"/>
        <c:crosses val="autoZero"/>
        <c:auto val="1"/>
        <c:lblAlgn val="ctr"/>
        <c:lblOffset val="100"/>
        <c:noMultiLvlLbl val="0"/>
      </c:catAx>
      <c:valAx>
        <c:axId val="966526607"/>
        <c:scaling>
          <c:orientation val="minMax"/>
        </c:scaling>
        <c:delete val="0"/>
        <c:axPos val="l"/>
        <c:numFmt formatCode="&quot;R$&quot;\ 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66526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Receita Bruta x Lucro Bruto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Empresas!$C$2</c:f>
              <c:strCache>
                <c:ptCount val="1"/>
                <c:pt idx="0">
                  <c:v>RECEITA BRUTA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Empresas!$A$3:$A$14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Empresas!$C$3:$C$14</c:f>
              <c:numCache>
                <c:formatCode>"R$"\ #,##0.00</c:formatCode>
                <c:ptCount val="12"/>
                <c:pt idx="0">
                  <c:v>125000</c:v>
                </c:pt>
                <c:pt idx="1">
                  <c:v>365874</c:v>
                </c:pt>
                <c:pt idx="2">
                  <c:v>456321</c:v>
                </c:pt>
                <c:pt idx="3">
                  <c:v>158745</c:v>
                </c:pt>
                <c:pt idx="4">
                  <c:v>155587</c:v>
                </c:pt>
                <c:pt idx="5">
                  <c:v>163987</c:v>
                </c:pt>
                <c:pt idx="6">
                  <c:v>94268</c:v>
                </c:pt>
                <c:pt idx="7">
                  <c:v>746985</c:v>
                </c:pt>
                <c:pt idx="8">
                  <c:v>995522</c:v>
                </c:pt>
                <c:pt idx="9">
                  <c:v>33258</c:v>
                </c:pt>
                <c:pt idx="10">
                  <c:v>148752</c:v>
                </c:pt>
                <c:pt idx="11">
                  <c:v>212369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3C-46EA-A223-BD694547F19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576850383"/>
        <c:axId val="576849551"/>
      </c:barChart>
      <c:lineChart>
        <c:grouping val="standard"/>
        <c:varyColors val="0"/>
        <c:ser>
          <c:idx val="1"/>
          <c:order val="1"/>
          <c:tx>
            <c:strRef>
              <c:f>Empresas!$E$2</c:f>
              <c:strCache>
                <c:ptCount val="1"/>
                <c:pt idx="0">
                  <c:v>Lucro Bruto</c:v>
                </c:pt>
              </c:strCache>
            </c:strRef>
          </c:tx>
          <c:spPr>
            <a:ln w="2540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Empresas!$A$3:$A$14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Empresas!$E$3:$E$14</c:f>
              <c:numCache>
                <c:formatCode>"R$"\ #,##0.00</c:formatCode>
                <c:ptCount val="12"/>
                <c:pt idx="0">
                  <c:v>43750</c:v>
                </c:pt>
                <c:pt idx="1">
                  <c:v>65857.320000000007</c:v>
                </c:pt>
                <c:pt idx="2">
                  <c:v>250976.55</c:v>
                </c:pt>
                <c:pt idx="3">
                  <c:v>95247</c:v>
                </c:pt>
                <c:pt idx="4">
                  <c:v>65346.540000000008</c:v>
                </c:pt>
                <c:pt idx="5">
                  <c:v>57395.45</c:v>
                </c:pt>
                <c:pt idx="6">
                  <c:v>32993.799999999996</c:v>
                </c:pt>
                <c:pt idx="7">
                  <c:v>261444.75</c:v>
                </c:pt>
                <c:pt idx="8">
                  <c:v>348432.69999999995</c:v>
                </c:pt>
                <c:pt idx="9">
                  <c:v>11640.3</c:v>
                </c:pt>
                <c:pt idx="10">
                  <c:v>52063.199999999997</c:v>
                </c:pt>
                <c:pt idx="11">
                  <c:v>74329.149999999994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3C-46EA-A223-BD694547F1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6850383"/>
        <c:axId val="576849551"/>
      </c:lineChart>
      <c:valAx>
        <c:axId val="576849551"/>
        <c:scaling>
          <c:orientation val="minMax"/>
        </c:scaling>
        <c:delete val="1"/>
        <c:axPos val="l"/>
        <c:numFmt formatCode="&quot;R$&quot;\ #,##0.00" sourceLinked="1"/>
        <c:majorTickMark val="out"/>
        <c:minorTickMark val="none"/>
        <c:tickLblPos val="nextTo"/>
        <c:crossAx val="576850383"/>
        <c:crosses val="autoZero"/>
        <c:crossBetween val="between"/>
      </c:valAx>
      <c:catAx>
        <c:axId val="5768503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7684955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Participação</a:t>
            </a:r>
            <a:r>
              <a:rPr lang="pt-BR" baseline="0"/>
              <a:t> no Faturamento</a:t>
            </a:r>
            <a:endParaRPr lang="pt-B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2022480605648664"/>
          <c:y val="0.20863516370779067"/>
          <c:w val="0.63205587577719335"/>
          <c:h val="0.67383383834233967"/>
        </c:manualLayout>
      </c:layout>
      <c:pieChart>
        <c:varyColors val="1"/>
        <c:ser>
          <c:idx val="0"/>
          <c:order val="0"/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explosion val="9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CAB-42A9-BD71-FC44F3CCAB21}"/>
              </c:ext>
            </c:extLst>
          </c:dPt>
          <c:dPt>
            <c:idx val="1"/>
            <c:bubble3D val="0"/>
            <c:explosion val="19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CAB-42A9-BD71-FC44F3CCAB21}"/>
              </c:ext>
            </c:extLst>
          </c:dPt>
          <c:dPt>
            <c:idx val="2"/>
            <c:bubble3D val="0"/>
            <c:explosion val="19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CAB-42A9-BD71-FC44F3CCAB21}"/>
              </c:ext>
            </c:extLst>
          </c:dPt>
          <c:dPt>
            <c:idx val="3"/>
            <c:bubble3D val="0"/>
            <c:explosion val="5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CAB-42A9-BD71-FC44F3CCAB21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Empresas!$A$21:$A$24</c:f>
              <c:strCache>
                <c:ptCount val="4"/>
                <c:pt idx="0">
                  <c:v>Empresa 1</c:v>
                </c:pt>
                <c:pt idx="1">
                  <c:v>Empresa 2</c:v>
                </c:pt>
                <c:pt idx="2">
                  <c:v>Empresa 3</c:v>
                </c:pt>
                <c:pt idx="3">
                  <c:v>Empresa 4</c:v>
                </c:pt>
              </c:strCache>
            </c:strRef>
          </c:cat>
          <c:val>
            <c:numRef>
              <c:f>Empresas!$B$21:$B$24</c:f>
              <c:numCache>
                <c:formatCode>"R$"\ #,##0.00</c:formatCode>
                <c:ptCount val="4"/>
                <c:pt idx="0">
                  <c:v>4791449.59</c:v>
                </c:pt>
                <c:pt idx="1">
                  <c:v>1570112.11</c:v>
                </c:pt>
                <c:pt idx="2">
                  <c:v>349649.86</c:v>
                </c:pt>
                <c:pt idx="3">
                  <c:v>291191.64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CAB-42A9-BD71-FC44F3CCAB2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Faturamento</a:t>
            </a:r>
            <a:r>
              <a:rPr lang="pt-BR" baseline="0" dirty="0"/>
              <a:t> Por Classe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5.1894502228826155E-2"/>
          <c:y val="0.39225447007115927"/>
          <c:w val="0.89621099554234773"/>
          <c:h val="0.4721124369236464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AC7-4D8D-8ACC-B3A5C07F1D6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AC7-4D8D-8ACC-B3A5C07F1D67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CC0B5A5F-5BAF-4364-8522-9C45DA538454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9C31E491-02FF-4A78-8B2B-396DA866319D}" type="VALUE">
                      <a:rPr lang="en-US"/>
                      <a:pPr/>
                      <a:t>[VALOR]</a:t>
                    </a:fld>
                    <a:endParaRPr lang="pt-BR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9109583952451715"/>
                      <c:h val="0.2744436551667940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FAC7-4D8D-8ACC-B3A5C07F1D67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B2E2C5B-DB50-4BF0-9E84-271C2AE120A1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1581C39E-B129-46D5-B582-047E088A010D}" type="VALUE">
                      <a:rPr lang="en-US"/>
                      <a:pPr/>
                      <a:t>[VALOR]</a:t>
                    </a:fld>
                    <a:endParaRPr lang="pt-BR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43355497771173857"/>
                      <c:h val="0.2744436551667940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FAC7-4D8D-8ACC-B3A5C07F1D67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6DE2A90A-4CFD-44F8-A7A9-36E3AF6230A7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CE5C597F-CFD4-49CC-827C-08925414BFC6}" type="VALUE">
                      <a:rPr lang="en-US"/>
                      <a:pPr/>
                      <a:t>[VALOR]</a:t>
                    </a:fld>
                    <a:endParaRPr lang="pt-BR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9190676077265976"/>
                      <c:h val="0.2744436551667940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FAC7-4D8D-8ACC-B3A5C07F1D6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Empresas!$A$27:$A$29</c:f>
              <c:strCache>
                <c:ptCount val="3"/>
                <c:pt idx="0">
                  <c:v>Serviços</c:v>
                </c:pt>
                <c:pt idx="1">
                  <c:v>Vendas</c:v>
                </c:pt>
                <c:pt idx="2">
                  <c:v>Alugueis</c:v>
                </c:pt>
              </c:strCache>
            </c:strRef>
          </c:cat>
          <c:val>
            <c:numRef>
              <c:f>Empresas!$B$27:$B$29</c:f>
              <c:numCache>
                <c:formatCode>"R$"\ #,##0.00</c:formatCode>
                <c:ptCount val="3"/>
                <c:pt idx="0">
                  <c:v>3300947.63</c:v>
                </c:pt>
                <c:pt idx="1">
                  <c:v>1447473.96</c:v>
                </c:pt>
                <c:pt idx="2">
                  <c:v>11400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Empresas!$C$27:$C$29</c15:f>
                <c15:dlblRangeCache>
                  <c:ptCount val="3"/>
                  <c:pt idx="0">
                    <c:v>69,4%</c:v>
                  </c:pt>
                  <c:pt idx="1">
                    <c:v>30,4%</c:v>
                  </c:pt>
                  <c:pt idx="2">
                    <c:v>0,2%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FAC7-4D8D-8ACC-B3A5C07F1D6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73412448"/>
        <c:axId val="573402464"/>
      </c:barChart>
      <c:catAx>
        <c:axId val="573412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73402464"/>
        <c:crosses val="autoZero"/>
        <c:auto val="1"/>
        <c:lblAlgn val="ctr"/>
        <c:lblOffset val="100"/>
        <c:noMultiLvlLbl val="0"/>
      </c:catAx>
      <c:valAx>
        <c:axId val="573402464"/>
        <c:scaling>
          <c:orientation val="minMax"/>
        </c:scaling>
        <c:delete val="1"/>
        <c:axPos val="l"/>
        <c:numFmt formatCode="&quot;R$&quot;\ #,##0.00" sourceLinked="1"/>
        <c:majorTickMark val="none"/>
        <c:minorTickMark val="none"/>
        <c:tickLblPos val="nextTo"/>
        <c:crossAx val="573412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Faturamento:</a:t>
            </a:r>
            <a:r>
              <a:rPr lang="en-US" baseline="0"/>
              <a:t> Tipo de Cliente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36154818116732579"/>
          <c:y val="0.22713377791469971"/>
          <c:w val="0.41762047422610121"/>
          <c:h val="0.72924855448314874"/>
        </c:manualLayout>
      </c:layout>
      <c:pieChart>
        <c:varyColors val="1"/>
        <c:ser>
          <c:idx val="0"/>
          <c:order val="0"/>
          <c:tx>
            <c:strRef>
              <c:f>Comercial!$B$2</c:f>
              <c:strCache>
                <c:ptCount val="1"/>
                <c:pt idx="0">
                  <c:v>Faturamento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explosion val="8"/>
          <c:dPt>
            <c:idx val="0"/>
            <c:bubble3D val="0"/>
            <c:explosion val="6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D77-45E2-AA5B-454C74BE7F3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D77-45E2-AA5B-454C74BE7F3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D77-45E2-AA5B-454C74BE7F3B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Comercial!$A$3:$A$5</c:f>
              <c:strCache>
                <c:ptCount val="3"/>
                <c:pt idx="0">
                  <c:v>Público</c:v>
                </c:pt>
                <c:pt idx="1">
                  <c:v>Privado</c:v>
                </c:pt>
                <c:pt idx="2">
                  <c:v>PF</c:v>
                </c:pt>
              </c:strCache>
            </c:strRef>
          </c:cat>
          <c:val>
            <c:numRef>
              <c:f>Comercial!$B$3:$B$5</c:f>
              <c:numCache>
                <c:formatCode>"R$"\ #,##0.00</c:formatCode>
                <c:ptCount val="3"/>
                <c:pt idx="0">
                  <c:v>500000</c:v>
                </c:pt>
                <c:pt idx="1">
                  <c:v>250000</c:v>
                </c:pt>
                <c:pt idx="2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D77-45E2-AA5B-454C74BE7F3B}"/>
            </c:ext>
          </c:extLst>
        </c:ser>
        <c:ser>
          <c:idx val="1"/>
          <c:order val="1"/>
          <c:tx>
            <c:strRef>
              <c:f>Comercial!$C$2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DD77-45E2-AA5B-454C74BE7F3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DD77-45E2-AA5B-454C74BE7F3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DD77-45E2-AA5B-454C74BE7F3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Comercial!$A$3:$A$5</c:f>
              <c:strCache>
                <c:ptCount val="3"/>
                <c:pt idx="0">
                  <c:v>Público</c:v>
                </c:pt>
                <c:pt idx="1">
                  <c:v>Privado</c:v>
                </c:pt>
                <c:pt idx="2">
                  <c:v>PF</c:v>
                </c:pt>
              </c:strCache>
            </c:strRef>
          </c:cat>
          <c:val>
            <c:numRef>
              <c:f>Comercial!$C$3:$C$5</c:f>
              <c:numCache>
                <c:formatCode>0%</c:formatCode>
                <c:ptCount val="3"/>
                <c:pt idx="0">
                  <c:v>0.65616797900262469</c:v>
                </c:pt>
                <c:pt idx="1">
                  <c:v>0.32808398950131235</c:v>
                </c:pt>
                <c:pt idx="2">
                  <c:v>1.5748031496062992E-2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DD77-45E2-AA5B-454C74BE7F3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485076026183007"/>
          <c:y val="0.24087368640520801"/>
          <c:w val="0.13402683076503477"/>
          <c:h val="0.469308222680703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Ticket </a:t>
            </a:r>
            <a:r>
              <a:rPr lang="pt-BR" dirty="0" smtClean="0"/>
              <a:t>Médio (R$)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Comercial!$E$2</c:f>
              <c:strCache>
                <c:ptCount val="1"/>
                <c:pt idx="0">
                  <c:v>Ticket Médio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240-41EA-8042-97EA3DBE2F82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240-41EA-8042-97EA3DBE2F82}"/>
              </c:ext>
            </c:extLst>
          </c:dPt>
          <c:dLbls>
            <c:dLbl>
              <c:idx val="0"/>
              <c:layout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9965175917051221"/>
                      <c:h val="0.1278105165177244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2583-4999-A6E5-EB398536ACF8}"/>
                </c:ext>
              </c:extLst>
            </c:dLbl>
            <c:dLbl>
              <c:idx val="1"/>
              <c:layout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488800703872642"/>
                      <c:h val="0.1228890488042964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C240-41EA-8042-97EA3DBE2F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>
                      <a:noFill/>
                    </a:ln>
                    <a:effectLst/>
                  </c:spPr>
                </c15:leaderLines>
              </c:ext>
            </c:extLst>
          </c:dLbls>
          <c:cat>
            <c:strRef>
              <c:f>Comercial!$A$3:$A$5</c:f>
              <c:strCache>
                <c:ptCount val="3"/>
                <c:pt idx="0">
                  <c:v>Público</c:v>
                </c:pt>
                <c:pt idx="1">
                  <c:v>Privado</c:v>
                </c:pt>
                <c:pt idx="2">
                  <c:v>PF</c:v>
                </c:pt>
              </c:strCache>
            </c:strRef>
          </c:cat>
          <c:val>
            <c:numRef>
              <c:f>Comercial!$E$3:$E$5</c:f>
              <c:numCache>
                <c:formatCode>"R$"\ #,##0.00</c:formatCode>
                <c:ptCount val="3"/>
                <c:pt idx="0">
                  <c:v>125</c:v>
                </c:pt>
                <c:pt idx="1">
                  <c:v>138.88888888888889</c:v>
                </c:pt>
                <c:pt idx="2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40-41EA-8042-97EA3DBE2F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962937136"/>
        <c:axId val="962930896"/>
      </c:barChart>
      <c:catAx>
        <c:axId val="9629371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62930896"/>
        <c:crosses val="autoZero"/>
        <c:auto val="1"/>
        <c:lblAlgn val="ctr"/>
        <c:lblOffset val="100"/>
        <c:noMultiLvlLbl val="0"/>
      </c:catAx>
      <c:valAx>
        <c:axId val="962930896"/>
        <c:scaling>
          <c:orientation val="minMax"/>
        </c:scaling>
        <c:delete val="1"/>
        <c:axPos val="b"/>
        <c:numFmt formatCode="&quot;R$&quot;\ #,##0.00" sourceLinked="1"/>
        <c:majorTickMark val="out"/>
        <c:minorTickMark val="none"/>
        <c:tickLblPos val="nextTo"/>
        <c:crossAx val="962937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Top 10 </a:t>
            </a:r>
            <a:r>
              <a:rPr lang="pt-BR" dirty="0" smtClean="0"/>
              <a:t>Clientes (R$)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Comercial!$F$15</c:f>
              <c:strCache>
                <c:ptCount val="1"/>
                <c:pt idx="0">
                  <c:v>Faturamento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Comercial!$E$16:$E$25</c:f>
              <c:strCache>
                <c:ptCount val="10"/>
                <c:pt idx="0">
                  <c:v>CLIENTE 1</c:v>
                </c:pt>
                <c:pt idx="1">
                  <c:v>CLIENTE 2</c:v>
                </c:pt>
                <c:pt idx="2">
                  <c:v>CLIENTE 3</c:v>
                </c:pt>
                <c:pt idx="3">
                  <c:v>CLIENTE 4</c:v>
                </c:pt>
                <c:pt idx="4">
                  <c:v>CLIENTE 5</c:v>
                </c:pt>
                <c:pt idx="5">
                  <c:v>CLIENTE 6</c:v>
                </c:pt>
                <c:pt idx="6">
                  <c:v>CLIENTE 7</c:v>
                </c:pt>
                <c:pt idx="7">
                  <c:v>CLIENTE 8</c:v>
                </c:pt>
                <c:pt idx="8">
                  <c:v>CLIENTE 9</c:v>
                </c:pt>
                <c:pt idx="9">
                  <c:v>CLIENTE 10</c:v>
                </c:pt>
              </c:strCache>
            </c:strRef>
          </c:cat>
          <c:val>
            <c:numRef>
              <c:f>Comercial!$F$16:$F$25</c:f>
              <c:numCache>
                <c:formatCode>"R$"\ #,##0.00</c:formatCode>
                <c:ptCount val="10"/>
                <c:pt idx="0">
                  <c:v>548630</c:v>
                </c:pt>
                <c:pt idx="1">
                  <c:v>95411</c:v>
                </c:pt>
                <c:pt idx="2">
                  <c:v>43384</c:v>
                </c:pt>
                <c:pt idx="3">
                  <c:v>15487</c:v>
                </c:pt>
                <c:pt idx="4">
                  <c:v>12477</c:v>
                </c:pt>
                <c:pt idx="5">
                  <c:v>11554</c:v>
                </c:pt>
                <c:pt idx="6">
                  <c:v>10987</c:v>
                </c:pt>
                <c:pt idx="7">
                  <c:v>9874</c:v>
                </c:pt>
                <c:pt idx="8">
                  <c:v>8321</c:v>
                </c:pt>
                <c:pt idx="9">
                  <c:v>5875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06-4D3E-B578-D5EC9AB0E3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12274671"/>
        <c:axId val="1112276335"/>
      </c:barChart>
      <c:catAx>
        <c:axId val="1112274671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12276335"/>
        <c:crosses val="autoZero"/>
        <c:auto val="1"/>
        <c:lblAlgn val="ctr"/>
        <c:lblOffset val="100"/>
        <c:noMultiLvlLbl val="0"/>
      </c:catAx>
      <c:valAx>
        <c:axId val="1112276335"/>
        <c:scaling>
          <c:orientation val="minMax"/>
        </c:scaling>
        <c:delete val="1"/>
        <c:axPos val="t"/>
        <c:numFmt formatCode="&quot;R$&quot;\ #,##0.00" sourceLinked="1"/>
        <c:majorTickMark val="none"/>
        <c:minorTickMark val="none"/>
        <c:tickLblPos val="nextTo"/>
        <c:crossAx val="11122746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Comercial!$F$33</c:f>
          <c:strCache>
            <c:ptCount val="1"/>
            <c:pt idx="0">
              <c:v>Base Ativa de Clientes</c:v>
            </c:pt>
          </c:strCache>
        </c:strRef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Comercial!$G$34</c:f>
              <c:strCache>
                <c:ptCount val="1"/>
                <c:pt idx="0">
                  <c:v>Pub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Comercial!$F$35:$F$46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Comercial!$G$35:$G$46</c:f>
              <c:numCache>
                <c:formatCode>General</c:formatCode>
                <c:ptCount val="12"/>
                <c:pt idx="0">
                  <c:v>10</c:v>
                </c:pt>
                <c:pt idx="1">
                  <c:v>10</c:v>
                </c:pt>
                <c:pt idx="2">
                  <c:v>20</c:v>
                </c:pt>
                <c:pt idx="3">
                  <c:v>15</c:v>
                </c:pt>
                <c:pt idx="4">
                  <c:v>10</c:v>
                </c:pt>
                <c:pt idx="5">
                  <c:v>12</c:v>
                </c:pt>
                <c:pt idx="6">
                  <c:v>8</c:v>
                </c:pt>
                <c:pt idx="7">
                  <c:v>10</c:v>
                </c:pt>
                <c:pt idx="8">
                  <c:v>20</c:v>
                </c:pt>
                <c:pt idx="9">
                  <c:v>22</c:v>
                </c:pt>
                <c:pt idx="10">
                  <c:v>5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35-40FE-A39B-2A8ADC387051}"/>
            </c:ext>
          </c:extLst>
        </c:ser>
        <c:ser>
          <c:idx val="1"/>
          <c:order val="1"/>
          <c:tx>
            <c:strRef>
              <c:f>Comercial!$H$34</c:f>
              <c:strCache>
                <c:ptCount val="1"/>
                <c:pt idx="0">
                  <c:v>Prv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Comercial!$F$35:$F$46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Comercial!$H$35:$H$46</c:f>
              <c:numCache>
                <c:formatCode>General</c:formatCode>
                <c:ptCount val="12"/>
                <c:pt idx="0">
                  <c:v>10</c:v>
                </c:pt>
                <c:pt idx="1">
                  <c:v>9</c:v>
                </c:pt>
                <c:pt idx="2">
                  <c:v>10</c:v>
                </c:pt>
                <c:pt idx="3">
                  <c:v>9</c:v>
                </c:pt>
                <c:pt idx="4">
                  <c:v>8</c:v>
                </c:pt>
                <c:pt idx="5">
                  <c:v>7</c:v>
                </c:pt>
                <c:pt idx="6">
                  <c:v>10</c:v>
                </c:pt>
                <c:pt idx="7">
                  <c:v>15</c:v>
                </c:pt>
                <c:pt idx="8">
                  <c:v>20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35-40FE-A39B-2A8ADC387051}"/>
            </c:ext>
          </c:extLst>
        </c:ser>
        <c:ser>
          <c:idx val="2"/>
          <c:order val="2"/>
          <c:tx>
            <c:strRef>
              <c:f>Comercial!$I$34</c:f>
              <c:strCache>
                <c:ptCount val="1"/>
                <c:pt idx="0">
                  <c:v>PF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Comercial!$F$35:$F$46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Comercial!$I$35:$I$46</c:f>
              <c:numCache>
                <c:formatCode>General</c:formatCode>
                <c:ptCount val="12"/>
                <c:pt idx="0">
                  <c:v>2</c:v>
                </c:pt>
                <c:pt idx="1">
                  <c:v>5</c:v>
                </c:pt>
                <c:pt idx="2">
                  <c:v>3</c:v>
                </c:pt>
                <c:pt idx="3">
                  <c:v>5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1</c:v>
                </c:pt>
                <c:pt idx="8">
                  <c:v>2</c:v>
                </c:pt>
                <c:pt idx="9">
                  <c:v>3</c:v>
                </c:pt>
                <c:pt idx="10">
                  <c:v>5</c:v>
                </c:pt>
                <c:pt idx="1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35-40FE-A39B-2A8ADC38705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218271119"/>
        <c:axId val="1218272367"/>
      </c:barChart>
      <c:catAx>
        <c:axId val="1218271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18272367"/>
        <c:crosses val="autoZero"/>
        <c:auto val="1"/>
        <c:lblAlgn val="ctr"/>
        <c:lblOffset val="100"/>
        <c:noMultiLvlLbl val="0"/>
      </c:catAx>
      <c:valAx>
        <c:axId val="1218272367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218271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Top 10 Produtos (Qnt)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'Comer Client'!$E$7:$E$16</c:f>
              <c:strCache>
                <c:ptCount val="10"/>
                <c:pt idx="0">
                  <c:v>PRODUTO 1</c:v>
                </c:pt>
                <c:pt idx="1">
                  <c:v>PRODUTO 2</c:v>
                </c:pt>
                <c:pt idx="2">
                  <c:v>PRODUTO 3</c:v>
                </c:pt>
                <c:pt idx="3">
                  <c:v>PRODUTO 4</c:v>
                </c:pt>
                <c:pt idx="4">
                  <c:v>PRODUTO 5</c:v>
                </c:pt>
                <c:pt idx="5">
                  <c:v>PRODUTO 6</c:v>
                </c:pt>
                <c:pt idx="6">
                  <c:v>PRODUTO 7</c:v>
                </c:pt>
                <c:pt idx="7">
                  <c:v>PRODUTO 8</c:v>
                </c:pt>
                <c:pt idx="8">
                  <c:v>PRODUTO 9</c:v>
                </c:pt>
                <c:pt idx="9">
                  <c:v>PRODUTO 10</c:v>
                </c:pt>
              </c:strCache>
            </c:strRef>
          </c:cat>
          <c:val>
            <c:numRef>
              <c:f>'Comer Client'!$H$7:$H$16</c:f>
              <c:numCache>
                <c:formatCode>General</c:formatCode>
                <c:ptCount val="10"/>
                <c:pt idx="0">
                  <c:v>658</c:v>
                </c:pt>
                <c:pt idx="1">
                  <c:v>254</c:v>
                </c:pt>
                <c:pt idx="2">
                  <c:v>123</c:v>
                </c:pt>
                <c:pt idx="3">
                  <c:v>54</c:v>
                </c:pt>
                <c:pt idx="4">
                  <c:v>26</c:v>
                </c:pt>
                <c:pt idx="5">
                  <c:v>25</c:v>
                </c:pt>
                <c:pt idx="6">
                  <c:v>20</c:v>
                </c:pt>
                <c:pt idx="7">
                  <c:v>18</c:v>
                </c:pt>
                <c:pt idx="8">
                  <c:v>15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99-41BA-8E9B-8360F2AAD9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038735519"/>
        <c:axId val="1038736351"/>
      </c:barChart>
      <c:catAx>
        <c:axId val="103873551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38736351"/>
        <c:crosses val="autoZero"/>
        <c:auto val="1"/>
        <c:lblAlgn val="ctr"/>
        <c:lblOffset val="100"/>
        <c:noMultiLvlLbl val="0"/>
      </c:catAx>
      <c:valAx>
        <c:axId val="1038736351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038735519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bg1"/>
    </cs:fontRef>
    <cs:defRPr sz="900" kern="1200"/>
    <cs:bodyPr lIns="38100" tIns="19050" rIns="38100" bIns="19050">
      <a:spAutoFit/>
    </cs:bodyPr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  <a:lumOff val="10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5CEC-ED3D-4D42-BDD3-48931417B85B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6C81-0F95-40D4-90C2-2F3856FEB0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42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5CEC-ED3D-4D42-BDD3-48931417B85B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6C81-0F95-40D4-90C2-2F3856FEB0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5CEC-ED3D-4D42-BDD3-48931417B85B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6C81-0F95-40D4-90C2-2F3856FEB0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33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5CEC-ED3D-4D42-BDD3-48931417B85B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6C81-0F95-40D4-90C2-2F3856FEB0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5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5CEC-ED3D-4D42-BDD3-48931417B85B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6C81-0F95-40D4-90C2-2F3856FEB0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17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5CEC-ED3D-4D42-BDD3-48931417B85B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6C81-0F95-40D4-90C2-2F3856FEB0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11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5CEC-ED3D-4D42-BDD3-48931417B85B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6C81-0F95-40D4-90C2-2F3856FEB0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06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5CEC-ED3D-4D42-BDD3-48931417B85B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6C81-0F95-40D4-90C2-2F3856FEB0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17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5CEC-ED3D-4D42-BDD3-48931417B85B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6C81-0F95-40D4-90C2-2F3856FEB0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61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5CEC-ED3D-4D42-BDD3-48931417B85B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6C81-0F95-40D4-90C2-2F3856FEB0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73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5CEC-ED3D-4D42-BDD3-48931417B85B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6C81-0F95-40D4-90C2-2F3856FEB0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50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75CEC-ED3D-4D42-BDD3-48931417B85B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B6C81-0F95-40D4-90C2-2F3856FEB0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12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0" y="-13763"/>
            <a:ext cx="12191999" cy="6871763"/>
            <a:chOff x="0" y="-13763"/>
            <a:chExt cx="12191999" cy="6871763"/>
          </a:xfrm>
        </p:grpSpPr>
        <p:grpSp>
          <p:nvGrpSpPr>
            <p:cNvPr id="95" name="Agrupar 94"/>
            <p:cNvGrpSpPr/>
            <p:nvPr/>
          </p:nvGrpSpPr>
          <p:grpSpPr>
            <a:xfrm>
              <a:off x="0" y="-13763"/>
              <a:ext cx="12191999" cy="6871763"/>
              <a:chOff x="0" y="0"/>
              <a:chExt cx="12191999" cy="6871763"/>
            </a:xfrm>
          </p:grpSpPr>
          <p:sp>
            <p:nvSpPr>
              <p:cNvPr id="103" name="Retângulo 102"/>
              <p:cNvSpPr/>
              <p:nvPr/>
            </p:nvSpPr>
            <p:spPr>
              <a:xfrm>
                <a:off x="0" y="0"/>
                <a:ext cx="12191999" cy="6871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4" name="Agrupar 103"/>
              <p:cNvGrpSpPr/>
              <p:nvPr/>
            </p:nvGrpSpPr>
            <p:grpSpPr>
              <a:xfrm>
                <a:off x="0" y="13763"/>
                <a:ext cx="12191999" cy="6858000"/>
                <a:chOff x="0" y="0"/>
                <a:chExt cx="12191999" cy="685800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05" name="Retângulo 104"/>
                <p:cNvSpPr/>
                <p:nvPr/>
              </p:nvSpPr>
              <p:spPr>
                <a:xfrm>
                  <a:off x="0" y="0"/>
                  <a:ext cx="12191999" cy="839289"/>
                </a:xfrm>
                <a:prstGeom prst="rect">
                  <a:avLst/>
                </a:prstGeom>
                <a:gradFill flip="none" rotWithShape="1">
                  <a:gsLst>
                    <a:gs pos="76000">
                      <a:schemeClr val="accent1">
                        <a:lumMod val="20000"/>
                        <a:lumOff val="80000"/>
                      </a:schemeClr>
                    </a:gs>
                    <a:gs pos="35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Retângulo 105"/>
                <p:cNvSpPr/>
                <p:nvPr/>
              </p:nvSpPr>
              <p:spPr>
                <a:xfrm rot="5400000">
                  <a:off x="-2882900" y="2882900"/>
                  <a:ext cx="6858000" cy="1092200"/>
                </a:xfrm>
                <a:prstGeom prst="rect">
                  <a:avLst/>
                </a:prstGeom>
                <a:gradFill flip="none" rotWithShape="1">
                  <a:gsLst>
                    <a:gs pos="76000">
                      <a:schemeClr val="accent1">
                        <a:lumMod val="20000"/>
                        <a:lumOff val="80000"/>
                      </a:schemeClr>
                    </a:gs>
                    <a:gs pos="35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Retângulo Arredondado 106"/>
                <p:cNvSpPr/>
                <p:nvPr/>
              </p:nvSpPr>
              <p:spPr>
                <a:xfrm>
                  <a:off x="0" y="0"/>
                  <a:ext cx="2011680" cy="8530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9" name="Retângulo 98"/>
            <p:cNvSpPr/>
            <p:nvPr/>
          </p:nvSpPr>
          <p:spPr>
            <a:xfrm>
              <a:off x="3904013" y="126339"/>
              <a:ext cx="86225" cy="6355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96" name="Imagem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78" y="74928"/>
            <a:ext cx="1012807" cy="750598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3251198" y="959730"/>
            <a:ext cx="5524502" cy="3138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8921930" y="959730"/>
            <a:ext cx="2998026" cy="3138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2" name="Gráfico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0253178"/>
              </p:ext>
            </p:extLst>
          </p:nvPr>
        </p:nvGraphicFramePr>
        <p:xfrm>
          <a:off x="8921930" y="977551"/>
          <a:ext cx="3235437" cy="3000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tângulo 22"/>
          <p:cNvSpPr/>
          <p:nvPr/>
        </p:nvSpPr>
        <p:spPr>
          <a:xfrm>
            <a:off x="3251197" y="4232693"/>
            <a:ext cx="5524503" cy="2468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4" name="Gráfico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0113681"/>
              </p:ext>
            </p:extLst>
          </p:nvPr>
        </p:nvGraphicFramePr>
        <p:xfrm>
          <a:off x="3429000" y="4343563"/>
          <a:ext cx="5137730" cy="2212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Gráfico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3087601"/>
              </p:ext>
            </p:extLst>
          </p:nvPr>
        </p:nvGraphicFramePr>
        <p:xfrm>
          <a:off x="3251199" y="1003049"/>
          <a:ext cx="3505201" cy="3072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7" name="Retângulo 26"/>
          <p:cNvSpPr/>
          <p:nvPr/>
        </p:nvSpPr>
        <p:spPr>
          <a:xfrm>
            <a:off x="8921930" y="4243601"/>
            <a:ext cx="2998025" cy="2468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6" name="Gráfico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3053586"/>
              </p:ext>
            </p:extLst>
          </p:nvPr>
        </p:nvGraphicFramePr>
        <p:xfrm>
          <a:off x="9017000" y="4343562"/>
          <a:ext cx="2692000" cy="2172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21" name="Agrupar 20"/>
          <p:cNvGrpSpPr/>
          <p:nvPr/>
        </p:nvGrpSpPr>
        <p:grpSpPr>
          <a:xfrm>
            <a:off x="6616820" y="1267035"/>
            <a:ext cx="1534215" cy="903489"/>
            <a:chOff x="352826" y="1301341"/>
            <a:chExt cx="1534215" cy="5442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tângulo 19"/>
            <p:cNvSpPr/>
            <p:nvPr/>
          </p:nvSpPr>
          <p:spPr>
            <a:xfrm>
              <a:off x="352826" y="1301341"/>
              <a:ext cx="1534215" cy="32848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Média Margem Bruta</a:t>
              </a:r>
              <a:endParaRPr lang="pt-BR" sz="1400" dirty="0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352826" y="1629823"/>
              <a:ext cx="1534215" cy="2157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ysClr val="windowText" lastClr="000000"/>
                  </a:solidFill>
                </a:rPr>
                <a:t>35%</a:t>
              </a:r>
              <a:endParaRPr lang="pt-BR" sz="1200" dirty="0"/>
            </a:p>
          </p:txBody>
        </p:sp>
      </p:grpSp>
      <p:grpSp>
        <p:nvGrpSpPr>
          <p:cNvPr id="87" name="Agrupar 86"/>
          <p:cNvGrpSpPr/>
          <p:nvPr/>
        </p:nvGrpSpPr>
        <p:grpSpPr>
          <a:xfrm>
            <a:off x="6616820" y="2416331"/>
            <a:ext cx="1534215" cy="737012"/>
            <a:chOff x="352826" y="1301341"/>
            <a:chExt cx="1534215" cy="4439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8" name="Retângulo 87"/>
            <p:cNvSpPr/>
            <p:nvPr/>
          </p:nvSpPr>
          <p:spPr>
            <a:xfrm>
              <a:off x="352826" y="1301341"/>
              <a:ext cx="1534215" cy="23405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Mark-up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362321" y="1529534"/>
              <a:ext cx="1524719" cy="2157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2,112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90" name="Retângulo 89"/>
          <p:cNvSpPr/>
          <p:nvPr/>
        </p:nvSpPr>
        <p:spPr>
          <a:xfrm>
            <a:off x="1192975" y="977551"/>
            <a:ext cx="1928038" cy="5723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8" name="Agrupar 77"/>
          <p:cNvGrpSpPr/>
          <p:nvPr/>
        </p:nvGrpSpPr>
        <p:grpSpPr>
          <a:xfrm>
            <a:off x="1287423" y="2040647"/>
            <a:ext cx="1784391" cy="544278"/>
            <a:chOff x="352826" y="1301341"/>
            <a:chExt cx="1534215" cy="5442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9" name="Retângulo 78"/>
            <p:cNvSpPr/>
            <p:nvPr/>
          </p:nvSpPr>
          <p:spPr>
            <a:xfrm>
              <a:off x="352826" y="1301341"/>
              <a:ext cx="1534215" cy="2344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Recebido</a:t>
              </a:r>
              <a:endParaRPr lang="pt-BR" sz="1400" dirty="0"/>
            </a:p>
          </p:txBody>
        </p:sp>
        <p:sp>
          <p:nvSpPr>
            <p:cNvPr id="80" name="Retângulo 79"/>
            <p:cNvSpPr/>
            <p:nvPr/>
          </p:nvSpPr>
          <p:spPr>
            <a:xfrm>
              <a:off x="352826" y="1554391"/>
              <a:ext cx="1534215" cy="291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ysClr val="windowText" lastClr="000000"/>
                  </a:solidFill>
                </a:rPr>
                <a:t>R</a:t>
              </a:r>
              <a:r>
                <a:rPr lang="pt-BR" sz="1200" dirty="0">
                  <a:solidFill>
                    <a:sysClr val="windowText" lastClr="000000"/>
                  </a:solidFill>
                </a:rPr>
                <a:t>$ </a:t>
              </a:r>
              <a:r>
                <a:rPr lang="pt-BR" sz="1200" dirty="0" smtClean="0">
                  <a:solidFill>
                    <a:sysClr val="windowText" lastClr="000000"/>
                  </a:solidFill>
                </a:rPr>
                <a:t>447.623,00</a:t>
              </a:r>
              <a:endParaRPr lang="pt-BR" sz="1200" dirty="0"/>
            </a:p>
          </p:txBody>
        </p:sp>
      </p:grpSp>
      <p:grpSp>
        <p:nvGrpSpPr>
          <p:cNvPr id="81" name="Agrupar 80"/>
          <p:cNvGrpSpPr/>
          <p:nvPr/>
        </p:nvGrpSpPr>
        <p:grpSpPr>
          <a:xfrm>
            <a:off x="1286214" y="2965167"/>
            <a:ext cx="1785600" cy="544278"/>
            <a:chOff x="352826" y="1301341"/>
            <a:chExt cx="1578019" cy="5442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Retângulo 81"/>
            <p:cNvSpPr/>
            <p:nvPr/>
          </p:nvSpPr>
          <p:spPr>
            <a:xfrm>
              <a:off x="352826" y="1301341"/>
              <a:ext cx="1578019" cy="23441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ysClr val="windowText" lastClr="000000"/>
                  </a:solidFill>
                </a:rPr>
                <a:t>Lucro Bruto</a:t>
              </a:r>
              <a:endParaRPr lang="pt-BR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352826" y="1554391"/>
              <a:ext cx="1578019" cy="291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ysClr val="windowText" lastClr="000000"/>
                  </a:solidFill>
                </a:rPr>
                <a:t>R</a:t>
              </a:r>
              <a:r>
                <a:rPr lang="pt-BR" sz="1200" dirty="0">
                  <a:solidFill>
                    <a:sysClr val="windowText" lastClr="000000"/>
                  </a:solidFill>
                </a:rPr>
                <a:t>$ </a:t>
              </a:r>
              <a:r>
                <a:rPr lang="pt-BR" sz="1200" dirty="0" smtClean="0">
                  <a:solidFill>
                    <a:sysClr val="windowText" lastClr="000000"/>
                  </a:solidFill>
                </a:rPr>
                <a:t>156.668,05</a:t>
              </a:r>
              <a:endParaRPr lang="pt-BR" sz="1200" dirty="0"/>
            </a:p>
          </p:txBody>
        </p:sp>
      </p:grpSp>
      <p:grpSp>
        <p:nvGrpSpPr>
          <p:cNvPr id="84" name="Agrupar 83"/>
          <p:cNvGrpSpPr/>
          <p:nvPr/>
        </p:nvGrpSpPr>
        <p:grpSpPr>
          <a:xfrm>
            <a:off x="1275068" y="3889687"/>
            <a:ext cx="1796746" cy="924900"/>
            <a:chOff x="352827" y="920718"/>
            <a:chExt cx="1633000" cy="9249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85" name="Retângulo 84"/>
            <p:cNvSpPr/>
            <p:nvPr/>
          </p:nvSpPr>
          <p:spPr>
            <a:xfrm>
              <a:off x="362957" y="920718"/>
              <a:ext cx="1622870" cy="65938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Endividamento Simples (Total à/Total à Receber)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86" name="Retângulo 85"/>
            <p:cNvSpPr/>
            <p:nvPr/>
          </p:nvSpPr>
          <p:spPr>
            <a:xfrm>
              <a:off x="352827" y="1569555"/>
              <a:ext cx="1622870" cy="2760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ysClr val="windowText" lastClr="000000"/>
                  </a:solidFill>
                </a:rPr>
                <a:t>R</a:t>
              </a:r>
              <a:r>
                <a:rPr lang="pt-BR" sz="1200" dirty="0">
                  <a:solidFill>
                    <a:sysClr val="windowText" lastClr="000000"/>
                  </a:solidFill>
                </a:rPr>
                <a:t>$ </a:t>
              </a:r>
              <a:r>
                <a:rPr lang="pt-BR" sz="1200" dirty="0" smtClean="0">
                  <a:solidFill>
                    <a:sysClr val="windowText" lastClr="000000"/>
                  </a:solidFill>
                </a:rPr>
                <a:t>156.668,05</a:t>
              </a:r>
              <a:endParaRPr lang="pt-BR" sz="1200" dirty="0"/>
            </a:p>
          </p:txBody>
        </p:sp>
      </p:grpSp>
      <p:grpSp>
        <p:nvGrpSpPr>
          <p:cNvPr id="91" name="Agrupar 90"/>
          <p:cNvGrpSpPr/>
          <p:nvPr/>
        </p:nvGrpSpPr>
        <p:grpSpPr>
          <a:xfrm>
            <a:off x="1286214" y="5194829"/>
            <a:ext cx="1785600" cy="544278"/>
            <a:chOff x="352826" y="1301341"/>
            <a:chExt cx="1578019" cy="5442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2" name="Retângulo 91"/>
            <p:cNvSpPr/>
            <p:nvPr/>
          </p:nvSpPr>
          <p:spPr>
            <a:xfrm>
              <a:off x="352826" y="1301341"/>
              <a:ext cx="1578019" cy="23441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Valor em Estoque: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352826" y="1554391"/>
              <a:ext cx="1578019" cy="291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ysClr val="windowText" lastClr="000000"/>
                  </a:solidFill>
                </a:rPr>
                <a:t>R</a:t>
              </a:r>
              <a:r>
                <a:rPr lang="pt-BR" sz="1200" dirty="0">
                  <a:solidFill>
                    <a:sysClr val="windowText" lastClr="000000"/>
                  </a:solidFill>
                </a:rPr>
                <a:t>$ </a:t>
              </a:r>
              <a:r>
                <a:rPr lang="pt-BR" sz="1200" dirty="0" smtClean="0">
                  <a:solidFill>
                    <a:sysClr val="windowText" lastClr="000000"/>
                  </a:solidFill>
                </a:rPr>
                <a:t>75.487,12</a:t>
              </a:r>
              <a:endParaRPr lang="pt-BR" sz="1200" dirty="0"/>
            </a:p>
          </p:txBody>
        </p:sp>
      </p:grpSp>
      <p:grpSp>
        <p:nvGrpSpPr>
          <p:cNvPr id="108" name="Agrupar 107"/>
          <p:cNvGrpSpPr/>
          <p:nvPr/>
        </p:nvGrpSpPr>
        <p:grpSpPr>
          <a:xfrm>
            <a:off x="1287423" y="1296188"/>
            <a:ext cx="1784391" cy="544278"/>
            <a:chOff x="352826" y="1301341"/>
            <a:chExt cx="1534215" cy="5442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9" name="Retângulo 108"/>
            <p:cNvSpPr/>
            <p:nvPr/>
          </p:nvSpPr>
          <p:spPr>
            <a:xfrm>
              <a:off x="352826" y="1301341"/>
              <a:ext cx="1534215" cy="23441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Faturamento</a:t>
              </a:r>
              <a:endParaRPr lang="pt-BR" sz="1400" dirty="0"/>
            </a:p>
          </p:txBody>
        </p:sp>
        <p:sp>
          <p:nvSpPr>
            <p:cNvPr id="110" name="Retângulo 109"/>
            <p:cNvSpPr/>
            <p:nvPr/>
          </p:nvSpPr>
          <p:spPr>
            <a:xfrm>
              <a:off x="352826" y="1554391"/>
              <a:ext cx="1534215" cy="291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ysClr val="windowText" lastClr="000000"/>
                  </a:solidFill>
                </a:rPr>
                <a:t>R$ 558.698,47</a:t>
              </a:r>
              <a:endParaRPr lang="pt-BR" sz="1200" dirty="0"/>
            </a:p>
          </p:txBody>
        </p:sp>
      </p:grpSp>
      <p:grpSp>
        <p:nvGrpSpPr>
          <p:cNvPr id="47" name="Agrupar 46"/>
          <p:cNvGrpSpPr/>
          <p:nvPr/>
        </p:nvGrpSpPr>
        <p:grpSpPr>
          <a:xfrm>
            <a:off x="8228167" y="233054"/>
            <a:ext cx="3731427" cy="386652"/>
            <a:chOff x="8228167" y="233054"/>
            <a:chExt cx="3731427" cy="386652"/>
          </a:xfrm>
        </p:grpSpPr>
        <p:grpSp>
          <p:nvGrpSpPr>
            <p:cNvPr id="48" name="Agrupar 47"/>
            <p:cNvGrpSpPr/>
            <p:nvPr/>
          </p:nvGrpSpPr>
          <p:grpSpPr>
            <a:xfrm>
              <a:off x="8228167" y="233054"/>
              <a:ext cx="1798974" cy="386652"/>
              <a:chOff x="8531465" y="233054"/>
              <a:chExt cx="1798974" cy="386652"/>
            </a:xfrm>
          </p:grpSpPr>
          <p:sp>
            <p:nvSpPr>
              <p:cNvPr id="52" name="Retângulo 51"/>
              <p:cNvSpPr/>
              <p:nvPr/>
            </p:nvSpPr>
            <p:spPr>
              <a:xfrm>
                <a:off x="8531465" y="233054"/>
                <a:ext cx="920269" cy="38665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2"/>
                    </a:solidFill>
                  </a:rPr>
                  <a:t>Meses:</a:t>
                </a:r>
                <a:endParaRPr lang="pt-BR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3" name="Retângulo 52"/>
              <p:cNvSpPr/>
              <p:nvPr/>
            </p:nvSpPr>
            <p:spPr>
              <a:xfrm>
                <a:off x="9410170" y="233054"/>
                <a:ext cx="920269" cy="38665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2"/>
                    </a:solidFill>
                  </a:rPr>
                  <a:t>Todos</a:t>
                </a:r>
                <a:endParaRPr lang="pt-BR" b="1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49" name="Agrupar 48"/>
            <p:cNvGrpSpPr/>
            <p:nvPr/>
          </p:nvGrpSpPr>
          <p:grpSpPr>
            <a:xfrm>
              <a:off x="10160620" y="233054"/>
              <a:ext cx="1798974" cy="386652"/>
              <a:chOff x="8531465" y="233054"/>
              <a:chExt cx="1798974" cy="386652"/>
            </a:xfrm>
          </p:grpSpPr>
          <p:sp>
            <p:nvSpPr>
              <p:cNvPr id="50" name="Retângulo 49"/>
              <p:cNvSpPr/>
              <p:nvPr/>
            </p:nvSpPr>
            <p:spPr>
              <a:xfrm>
                <a:off x="8531465" y="233054"/>
                <a:ext cx="920269" cy="38665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2"/>
                    </a:solidFill>
                  </a:rPr>
                  <a:t>Ano:</a:t>
                </a:r>
                <a:endParaRPr lang="pt-BR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1" name="Retângulo 50"/>
              <p:cNvSpPr/>
              <p:nvPr/>
            </p:nvSpPr>
            <p:spPr>
              <a:xfrm>
                <a:off x="9410170" y="233054"/>
                <a:ext cx="920269" cy="38665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2"/>
                    </a:solidFill>
                  </a:rPr>
                  <a:t>2020</a:t>
                </a:r>
                <a:endParaRPr lang="pt-BR" b="1" dirty="0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60" name="Retângulo 59"/>
          <p:cNvSpPr/>
          <p:nvPr/>
        </p:nvSpPr>
        <p:spPr>
          <a:xfrm>
            <a:off x="2167868" y="63575"/>
            <a:ext cx="1576147" cy="386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Empresas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1" name="Retângulo 60"/>
          <p:cNvSpPr/>
          <p:nvPr/>
        </p:nvSpPr>
        <p:spPr>
          <a:xfrm>
            <a:off x="2167868" y="403730"/>
            <a:ext cx="1576147" cy="386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</a:rPr>
              <a:t>Macro</a:t>
            </a:r>
            <a:endParaRPr lang="pt-BR" sz="1600" dirty="0">
              <a:solidFill>
                <a:schemeClr val="bg1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4127523" y="210404"/>
            <a:ext cx="1798974" cy="386652"/>
            <a:chOff x="5747610" y="210404"/>
            <a:chExt cx="1798974" cy="386652"/>
          </a:xfrm>
        </p:grpSpPr>
        <p:sp>
          <p:nvSpPr>
            <p:cNvPr id="62" name="Retângulo 61"/>
            <p:cNvSpPr/>
            <p:nvPr/>
          </p:nvSpPr>
          <p:spPr>
            <a:xfrm>
              <a:off x="5747610" y="210404"/>
              <a:ext cx="920269" cy="38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Filial: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6626315" y="210404"/>
              <a:ext cx="920269" cy="3866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2"/>
                  </a:solidFill>
                </a:rPr>
                <a:t>Todas</a:t>
              </a:r>
              <a:endParaRPr lang="pt-BR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5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Agrupar 57"/>
          <p:cNvGrpSpPr/>
          <p:nvPr/>
        </p:nvGrpSpPr>
        <p:grpSpPr>
          <a:xfrm>
            <a:off x="0" y="-13763"/>
            <a:ext cx="12191999" cy="6871763"/>
            <a:chOff x="0" y="-13763"/>
            <a:chExt cx="12191999" cy="6871763"/>
          </a:xfrm>
        </p:grpSpPr>
        <p:grpSp>
          <p:nvGrpSpPr>
            <p:cNvPr id="59" name="Agrupar 58"/>
            <p:cNvGrpSpPr/>
            <p:nvPr/>
          </p:nvGrpSpPr>
          <p:grpSpPr>
            <a:xfrm>
              <a:off x="0" y="-13763"/>
              <a:ext cx="12191999" cy="6871763"/>
              <a:chOff x="0" y="0"/>
              <a:chExt cx="12191999" cy="6871763"/>
            </a:xfrm>
          </p:grpSpPr>
          <p:sp>
            <p:nvSpPr>
              <p:cNvPr id="61" name="Retângulo 60"/>
              <p:cNvSpPr/>
              <p:nvPr/>
            </p:nvSpPr>
            <p:spPr>
              <a:xfrm>
                <a:off x="0" y="0"/>
                <a:ext cx="12191999" cy="6871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2" name="Agrupar 61"/>
              <p:cNvGrpSpPr/>
              <p:nvPr/>
            </p:nvGrpSpPr>
            <p:grpSpPr>
              <a:xfrm>
                <a:off x="0" y="13763"/>
                <a:ext cx="12191999" cy="6858000"/>
                <a:chOff x="0" y="0"/>
                <a:chExt cx="12191999" cy="685800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5" name="Retângulo 64"/>
                <p:cNvSpPr/>
                <p:nvPr/>
              </p:nvSpPr>
              <p:spPr>
                <a:xfrm>
                  <a:off x="0" y="0"/>
                  <a:ext cx="12191999" cy="839289"/>
                </a:xfrm>
                <a:prstGeom prst="rect">
                  <a:avLst/>
                </a:prstGeom>
                <a:gradFill flip="none" rotWithShape="1">
                  <a:gsLst>
                    <a:gs pos="76000">
                      <a:schemeClr val="accent1">
                        <a:lumMod val="20000"/>
                        <a:lumOff val="80000"/>
                      </a:schemeClr>
                    </a:gs>
                    <a:gs pos="35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 65"/>
                <p:cNvSpPr/>
                <p:nvPr/>
              </p:nvSpPr>
              <p:spPr>
                <a:xfrm rot="5400000">
                  <a:off x="-2882900" y="2882900"/>
                  <a:ext cx="6858000" cy="1092200"/>
                </a:xfrm>
                <a:prstGeom prst="rect">
                  <a:avLst/>
                </a:prstGeom>
                <a:gradFill flip="none" rotWithShape="1">
                  <a:gsLst>
                    <a:gs pos="76000">
                      <a:schemeClr val="accent1">
                        <a:lumMod val="20000"/>
                        <a:lumOff val="80000"/>
                      </a:schemeClr>
                    </a:gs>
                    <a:gs pos="35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 Arredondado 66"/>
                <p:cNvSpPr/>
                <p:nvPr/>
              </p:nvSpPr>
              <p:spPr>
                <a:xfrm>
                  <a:off x="0" y="0"/>
                  <a:ext cx="2011680" cy="8530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60" name="Retângulo 59"/>
            <p:cNvSpPr/>
            <p:nvPr/>
          </p:nvSpPr>
          <p:spPr>
            <a:xfrm>
              <a:off x="3904013" y="126339"/>
              <a:ext cx="86225" cy="6355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9" name="Agrupar 38"/>
          <p:cNvGrpSpPr/>
          <p:nvPr/>
        </p:nvGrpSpPr>
        <p:grpSpPr>
          <a:xfrm>
            <a:off x="8228167" y="233054"/>
            <a:ext cx="3731427" cy="386652"/>
            <a:chOff x="8228167" y="233054"/>
            <a:chExt cx="3731427" cy="386652"/>
          </a:xfrm>
        </p:grpSpPr>
        <p:grpSp>
          <p:nvGrpSpPr>
            <p:cNvPr id="40" name="Agrupar 39"/>
            <p:cNvGrpSpPr/>
            <p:nvPr/>
          </p:nvGrpSpPr>
          <p:grpSpPr>
            <a:xfrm>
              <a:off x="8228167" y="233054"/>
              <a:ext cx="1798974" cy="386652"/>
              <a:chOff x="8531465" y="233054"/>
              <a:chExt cx="1798974" cy="386652"/>
            </a:xfrm>
          </p:grpSpPr>
          <p:sp>
            <p:nvSpPr>
              <p:cNvPr id="56" name="Retângulo 55"/>
              <p:cNvSpPr/>
              <p:nvPr/>
            </p:nvSpPr>
            <p:spPr>
              <a:xfrm>
                <a:off x="8531465" y="233054"/>
                <a:ext cx="920269" cy="38665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2"/>
                    </a:solidFill>
                  </a:rPr>
                  <a:t>Meses:</a:t>
                </a:r>
                <a:endParaRPr lang="pt-BR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7" name="Retângulo 56"/>
              <p:cNvSpPr/>
              <p:nvPr/>
            </p:nvSpPr>
            <p:spPr>
              <a:xfrm>
                <a:off x="9410170" y="233054"/>
                <a:ext cx="920269" cy="38665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2"/>
                    </a:solidFill>
                  </a:rPr>
                  <a:t>Todos</a:t>
                </a:r>
                <a:endParaRPr lang="pt-BR" b="1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45" name="Agrupar 44"/>
            <p:cNvGrpSpPr/>
            <p:nvPr/>
          </p:nvGrpSpPr>
          <p:grpSpPr>
            <a:xfrm>
              <a:off x="10160620" y="233054"/>
              <a:ext cx="1798974" cy="386652"/>
              <a:chOff x="8531465" y="233054"/>
              <a:chExt cx="1798974" cy="386652"/>
            </a:xfrm>
          </p:grpSpPr>
          <p:sp>
            <p:nvSpPr>
              <p:cNvPr id="46" name="Retângulo 45"/>
              <p:cNvSpPr/>
              <p:nvPr/>
            </p:nvSpPr>
            <p:spPr>
              <a:xfrm>
                <a:off x="8531465" y="233054"/>
                <a:ext cx="920269" cy="38665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2"/>
                    </a:solidFill>
                  </a:rPr>
                  <a:t>Ano:</a:t>
                </a:r>
                <a:endParaRPr lang="pt-BR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9410170" y="233054"/>
                <a:ext cx="920269" cy="38665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2"/>
                    </a:solidFill>
                  </a:rPr>
                  <a:t>2020</a:t>
                </a:r>
                <a:endParaRPr lang="pt-BR" b="1" dirty="0">
                  <a:solidFill>
                    <a:schemeClr val="tx2"/>
                  </a:solidFill>
                </a:endParaRPr>
              </a:p>
            </p:txBody>
          </p:sp>
        </p:grpSp>
      </p:grpSp>
      <p:pic>
        <p:nvPicPr>
          <p:cNvPr id="77" name="Imagem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78" y="74928"/>
            <a:ext cx="1012807" cy="750598"/>
          </a:xfrm>
          <a:prstGeom prst="rect">
            <a:avLst/>
          </a:prstGeom>
        </p:spPr>
      </p:pic>
      <p:sp>
        <p:nvSpPr>
          <p:cNvPr id="80" name="Retângulo 79"/>
          <p:cNvSpPr/>
          <p:nvPr/>
        </p:nvSpPr>
        <p:spPr>
          <a:xfrm>
            <a:off x="2167868" y="63575"/>
            <a:ext cx="1576147" cy="386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Comercial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1" name="Retângulo 80"/>
          <p:cNvSpPr/>
          <p:nvPr/>
        </p:nvSpPr>
        <p:spPr>
          <a:xfrm>
            <a:off x="2167868" y="403730"/>
            <a:ext cx="1576147" cy="386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</a:rPr>
              <a:t>Clientes</a:t>
            </a:r>
            <a:endParaRPr lang="pt-BR" sz="1600" dirty="0">
              <a:solidFill>
                <a:schemeClr val="bg1"/>
              </a:solidFill>
            </a:endParaRPr>
          </a:p>
        </p:txBody>
      </p:sp>
      <p:grpSp>
        <p:nvGrpSpPr>
          <p:cNvPr id="87" name="Agrupar 86"/>
          <p:cNvGrpSpPr/>
          <p:nvPr/>
        </p:nvGrpSpPr>
        <p:grpSpPr>
          <a:xfrm>
            <a:off x="4127523" y="210404"/>
            <a:ext cx="1798974" cy="386652"/>
            <a:chOff x="5747610" y="210404"/>
            <a:chExt cx="1798974" cy="386652"/>
          </a:xfrm>
        </p:grpSpPr>
        <p:sp>
          <p:nvSpPr>
            <p:cNvPr id="88" name="Retângulo 87"/>
            <p:cNvSpPr/>
            <p:nvPr/>
          </p:nvSpPr>
          <p:spPr>
            <a:xfrm>
              <a:off x="5747610" y="210404"/>
              <a:ext cx="920269" cy="38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Filial: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626315" y="210404"/>
              <a:ext cx="920269" cy="3866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2"/>
                  </a:solidFill>
                </a:rPr>
                <a:t>Todas</a:t>
              </a:r>
              <a:endParaRPr lang="pt-BR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82" name="Retângulo 81"/>
          <p:cNvSpPr/>
          <p:nvPr/>
        </p:nvSpPr>
        <p:spPr>
          <a:xfrm>
            <a:off x="3213930" y="945725"/>
            <a:ext cx="5440512" cy="3138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4" name="Gráfico 7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0145190"/>
              </p:ext>
            </p:extLst>
          </p:nvPr>
        </p:nvGraphicFramePr>
        <p:xfrm>
          <a:off x="2279341" y="1141145"/>
          <a:ext cx="4693120" cy="2892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" name="Gráfico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5363048"/>
              </p:ext>
            </p:extLst>
          </p:nvPr>
        </p:nvGraphicFramePr>
        <p:xfrm>
          <a:off x="6064751" y="1185292"/>
          <a:ext cx="2543642" cy="2580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Retângulo 33"/>
          <p:cNvSpPr/>
          <p:nvPr/>
        </p:nvSpPr>
        <p:spPr>
          <a:xfrm>
            <a:off x="8765375" y="959730"/>
            <a:ext cx="3154581" cy="3138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3" name="Gráfico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0165004"/>
              </p:ext>
            </p:extLst>
          </p:nvPr>
        </p:nvGraphicFramePr>
        <p:xfrm>
          <a:off x="8895942" y="1086107"/>
          <a:ext cx="3024014" cy="2778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7" name="Retângulo 36"/>
          <p:cNvSpPr/>
          <p:nvPr/>
        </p:nvSpPr>
        <p:spPr>
          <a:xfrm>
            <a:off x="3213929" y="4293342"/>
            <a:ext cx="5440513" cy="23888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6" name="Gráfico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920979"/>
              </p:ext>
            </p:extLst>
          </p:nvPr>
        </p:nvGraphicFramePr>
        <p:xfrm>
          <a:off x="3314700" y="4338338"/>
          <a:ext cx="5339742" cy="2343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8" name="Retângulo 37"/>
          <p:cNvSpPr/>
          <p:nvPr/>
        </p:nvSpPr>
        <p:spPr>
          <a:xfrm>
            <a:off x="8784809" y="4293341"/>
            <a:ext cx="3123143" cy="23888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4209" y="4764228"/>
            <a:ext cx="3016912" cy="1759176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9354057" y="4287496"/>
            <a:ext cx="2107783" cy="395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Clientes por Região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6" name="Retângulo 85"/>
          <p:cNvSpPr/>
          <p:nvPr/>
        </p:nvSpPr>
        <p:spPr>
          <a:xfrm>
            <a:off x="1174960" y="954758"/>
            <a:ext cx="1928038" cy="57273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9" name="Agrupar 68"/>
          <p:cNvGrpSpPr/>
          <p:nvPr/>
        </p:nvGrpSpPr>
        <p:grpSpPr>
          <a:xfrm>
            <a:off x="1260870" y="1353055"/>
            <a:ext cx="1784391" cy="544278"/>
            <a:chOff x="352826" y="1301341"/>
            <a:chExt cx="1534215" cy="5442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Retângulo 69"/>
            <p:cNvSpPr/>
            <p:nvPr/>
          </p:nvSpPr>
          <p:spPr>
            <a:xfrm>
              <a:off x="352826" y="1301341"/>
              <a:ext cx="1534215" cy="2344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Clientes Cadastrados</a:t>
              </a:r>
              <a:endParaRPr lang="pt-BR" sz="1400" dirty="0"/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352826" y="1554391"/>
              <a:ext cx="1534215" cy="291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ysClr val="windowText" lastClr="000000"/>
                  </a:solidFill>
                </a:rPr>
                <a:t>6000</a:t>
              </a:r>
              <a:endParaRPr lang="pt-BR" sz="1200" dirty="0"/>
            </a:p>
          </p:txBody>
        </p:sp>
      </p:grpSp>
      <p:grpSp>
        <p:nvGrpSpPr>
          <p:cNvPr id="72" name="Agrupar 71"/>
          <p:cNvGrpSpPr/>
          <p:nvPr/>
        </p:nvGrpSpPr>
        <p:grpSpPr>
          <a:xfrm>
            <a:off x="1260870" y="2561381"/>
            <a:ext cx="1784391" cy="544278"/>
            <a:chOff x="352826" y="1301341"/>
            <a:chExt cx="1534215" cy="5442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Retângulo 72"/>
            <p:cNvSpPr/>
            <p:nvPr/>
          </p:nvSpPr>
          <p:spPr>
            <a:xfrm>
              <a:off x="352826" y="1301341"/>
              <a:ext cx="1534215" cy="23441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Clientes Públicos</a:t>
              </a:r>
              <a:endParaRPr lang="pt-BR" sz="1400" dirty="0"/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352826" y="1554391"/>
              <a:ext cx="1534215" cy="291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ysClr val="windowText" lastClr="000000"/>
                  </a:solidFill>
                </a:rPr>
                <a:t>4000 (66%)</a:t>
              </a:r>
              <a:endParaRPr lang="pt-BR" sz="1200" dirty="0"/>
            </a:p>
          </p:txBody>
        </p:sp>
      </p:grpSp>
      <p:grpSp>
        <p:nvGrpSpPr>
          <p:cNvPr id="76" name="Agrupar 75"/>
          <p:cNvGrpSpPr/>
          <p:nvPr/>
        </p:nvGrpSpPr>
        <p:grpSpPr>
          <a:xfrm>
            <a:off x="1260870" y="3794060"/>
            <a:ext cx="1784391" cy="544278"/>
            <a:chOff x="352826" y="1301341"/>
            <a:chExt cx="1534215" cy="5442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8" name="Retângulo 77"/>
            <p:cNvSpPr/>
            <p:nvPr/>
          </p:nvSpPr>
          <p:spPr>
            <a:xfrm>
              <a:off x="352826" y="1301341"/>
              <a:ext cx="1534215" cy="23441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Clientes Privados</a:t>
              </a:r>
              <a:endParaRPr lang="pt-BR" sz="1400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352826" y="1554391"/>
              <a:ext cx="1534215" cy="291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ysClr val="windowText" lastClr="000000"/>
                  </a:solidFill>
                </a:rPr>
                <a:t>1800 (</a:t>
              </a:r>
              <a:r>
                <a:rPr lang="pt-BR" sz="1200" dirty="0" smtClean="0">
                  <a:solidFill>
                    <a:sysClr val="windowText" lastClr="000000"/>
                  </a:solidFill>
                </a:rPr>
                <a:t>30</a:t>
              </a:r>
              <a:r>
                <a:rPr lang="pt-BR" sz="1200" dirty="0" smtClean="0">
                  <a:solidFill>
                    <a:sysClr val="windowText" lastClr="000000"/>
                  </a:solidFill>
                </a:rPr>
                <a:t>%)</a:t>
              </a:r>
              <a:endParaRPr lang="pt-BR" sz="1200" dirty="0"/>
            </a:p>
          </p:txBody>
        </p:sp>
      </p:grpSp>
      <p:grpSp>
        <p:nvGrpSpPr>
          <p:cNvPr id="83" name="Agrupar 82"/>
          <p:cNvGrpSpPr/>
          <p:nvPr/>
        </p:nvGrpSpPr>
        <p:grpSpPr>
          <a:xfrm>
            <a:off x="1260870" y="5026740"/>
            <a:ext cx="1784391" cy="544278"/>
            <a:chOff x="352826" y="1301341"/>
            <a:chExt cx="1534215" cy="5442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4" name="Retângulo 83"/>
            <p:cNvSpPr/>
            <p:nvPr/>
          </p:nvSpPr>
          <p:spPr>
            <a:xfrm>
              <a:off x="352826" y="1301341"/>
              <a:ext cx="1534215" cy="23441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Clientes PF</a:t>
              </a:r>
              <a:endParaRPr lang="pt-BR" sz="1400" dirty="0"/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352826" y="1554391"/>
              <a:ext cx="1534215" cy="291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ysClr val="windowText" lastClr="000000"/>
                  </a:solidFill>
                </a:rPr>
                <a:t>2</a:t>
              </a:r>
              <a:r>
                <a:rPr lang="pt-BR" sz="1200" dirty="0" smtClean="0">
                  <a:solidFill>
                    <a:sysClr val="windowText" lastClr="000000"/>
                  </a:solidFill>
                </a:rPr>
                <a:t>00 (</a:t>
              </a:r>
              <a:r>
                <a:rPr lang="pt-BR" sz="1200" dirty="0" smtClean="0">
                  <a:solidFill>
                    <a:sysClr val="windowText" lastClr="000000"/>
                  </a:solidFill>
                </a:rPr>
                <a:t>3</a:t>
              </a:r>
              <a:r>
                <a:rPr lang="pt-BR" sz="1200" dirty="0" smtClean="0">
                  <a:solidFill>
                    <a:sysClr val="windowText" lastClr="000000"/>
                  </a:solidFill>
                </a:rPr>
                <a:t>%)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662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Agrupar 117"/>
          <p:cNvGrpSpPr/>
          <p:nvPr/>
        </p:nvGrpSpPr>
        <p:grpSpPr>
          <a:xfrm>
            <a:off x="0" y="-13763"/>
            <a:ext cx="12191999" cy="6871763"/>
            <a:chOff x="0" y="-13763"/>
            <a:chExt cx="12191999" cy="6871763"/>
          </a:xfrm>
        </p:grpSpPr>
        <p:grpSp>
          <p:nvGrpSpPr>
            <p:cNvPr id="128" name="Agrupar 127"/>
            <p:cNvGrpSpPr/>
            <p:nvPr/>
          </p:nvGrpSpPr>
          <p:grpSpPr>
            <a:xfrm>
              <a:off x="0" y="-13763"/>
              <a:ext cx="12191999" cy="6871763"/>
              <a:chOff x="0" y="0"/>
              <a:chExt cx="12191999" cy="6871763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0" y="0"/>
                <a:ext cx="12191999" cy="6871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1" name="Agrupar 140"/>
              <p:cNvGrpSpPr/>
              <p:nvPr/>
            </p:nvGrpSpPr>
            <p:grpSpPr>
              <a:xfrm>
                <a:off x="0" y="13763"/>
                <a:ext cx="12191999" cy="6858000"/>
                <a:chOff x="0" y="0"/>
                <a:chExt cx="12191999" cy="685800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2" name="Retângulo 141"/>
                <p:cNvSpPr/>
                <p:nvPr/>
              </p:nvSpPr>
              <p:spPr>
                <a:xfrm>
                  <a:off x="0" y="0"/>
                  <a:ext cx="12191999" cy="839289"/>
                </a:xfrm>
                <a:prstGeom prst="rect">
                  <a:avLst/>
                </a:prstGeom>
                <a:gradFill flip="none" rotWithShape="1">
                  <a:gsLst>
                    <a:gs pos="76000">
                      <a:schemeClr val="accent1">
                        <a:lumMod val="20000"/>
                        <a:lumOff val="80000"/>
                      </a:schemeClr>
                    </a:gs>
                    <a:gs pos="35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Retângulo 142"/>
                <p:cNvSpPr/>
                <p:nvPr/>
              </p:nvSpPr>
              <p:spPr>
                <a:xfrm rot="5400000">
                  <a:off x="-2882900" y="2882900"/>
                  <a:ext cx="6858000" cy="1092200"/>
                </a:xfrm>
                <a:prstGeom prst="rect">
                  <a:avLst/>
                </a:prstGeom>
                <a:gradFill flip="none" rotWithShape="1">
                  <a:gsLst>
                    <a:gs pos="76000">
                      <a:schemeClr val="accent1">
                        <a:lumMod val="20000"/>
                        <a:lumOff val="80000"/>
                      </a:schemeClr>
                    </a:gs>
                    <a:gs pos="35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Retângulo Arredondado 143"/>
                <p:cNvSpPr/>
                <p:nvPr/>
              </p:nvSpPr>
              <p:spPr>
                <a:xfrm>
                  <a:off x="0" y="0"/>
                  <a:ext cx="2011680" cy="8530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39" name="Retângulo 138"/>
            <p:cNvSpPr/>
            <p:nvPr/>
          </p:nvSpPr>
          <p:spPr>
            <a:xfrm>
              <a:off x="3904013" y="126339"/>
              <a:ext cx="86225" cy="6355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6" name="Retângulo 105"/>
          <p:cNvSpPr/>
          <p:nvPr/>
        </p:nvSpPr>
        <p:spPr>
          <a:xfrm>
            <a:off x="1174960" y="954758"/>
            <a:ext cx="1928038" cy="57273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/>
          <p:cNvSpPr/>
          <p:nvPr/>
        </p:nvSpPr>
        <p:spPr>
          <a:xfrm>
            <a:off x="3225799" y="4753271"/>
            <a:ext cx="5951965" cy="19869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/>
          <p:cNvSpPr/>
          <p:nvPr/>
        </p:nvSpPr>
        <p:spPr>
          <a:xfrm>
            <a:off x="9410170" y="938849"/>
            <a:ext cx="2549424" cy="5801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/>
          <p:cNvSpPr/>
          <p:nvPr/>
        </p:nvSpPr>
        <p:spPr>
          <a:xfrm>
            <a:off x="3209711" y="938847"/>
            <a:ext cx="5968053" cy="36537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90" name="Gráfico 8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3615070"/>
              </p:ext>
            </p:extLst>
          </p:nvPr>
        </p:nvGraphicFramePr>
        <p:xfrm>
          <a:off x="9485563" y="1210567"/>
          <a:ext cx="2398637" cy="2967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1" name="Gráfico 9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7775421"/>
              </p:ext>
            </p:extLst>
          </p:nvPr>
        </p:nvGraphicFramePr>
        <p:xfrm>
          <a:off x="3378198" y="4788353"/>
          <a:ext cx="5613402" cy="1951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464118"/>
              </p:ext>
            </p:extLst>
          </p:nvPr>
        </p:nvGraphicFramePr>
        <p:xfrm>
          <a:off x="3448048" y="2995138"/>
          <a:ext cx="5473702" cy="708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202">
                  <a:extLst>
                    <a:ext uri="{9D8B030D-6E8A-4147-A177-3AD203B41FA5}">
                      <a16:colId xmlns:a16="http://schemas.microsoft.com/office/drawing/2014/main" val="4258512455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603455365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14823101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55181813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509810999"/>
                    </a:ext>
                  </a:extLst>
                </a:gridCol>
              </a:tblGrid>
              <a:tr h="121657"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Últimas </a:t>
                      </a:r>
                      <a:r>
                        <a:rPr lang="pt-B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Operações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902685"/>
                  </a:ext>
                </a:extLst>
              </a:tr>
              <a:tr h="121657"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Nº NF-e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Nº NFS-e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OS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Recebimento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600686"/>
                  </a:ext>
                </a:extLst>
              </a:tr>
              <a:tr h="121657"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4528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1687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R$ 12.524,98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071558"/>
                  </a:ext>
                </a:extLst>
              </a:tr>
              <a:tr h="1216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15/07/2020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09/08/2020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10/09/2020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05/09/2020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775718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100887"/>
              </p:ext>
            </p:extLst>
          </p:nvPr>
        </p:nvGraphicFramePr>
        <p:xfrm>
          <a:off x="3378198" y="1948988"/>
          <a:ext cx="5749456" cy="939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867">
                  <a:extLst>
                    <a:ext uri="{9D8B030D-6E8A-4147-A177-3AD203B41FA5}">
                      <a16:colId xmlns:a16="http://schemas.microsoft.com/office/drawing/2014/main" val="3244474692"/>
                    </a:ext>
                  </a:extLst>
                </a:gridCol>
                <a:gridCol w="2307053">
                  <a:extLst>
                    <a:ext uri="{9D8B030D-6E8A-4147-A177-3AD203B41FA5}">
                      <a16:colId xmlns:a16="http://schemas.microsoft.com/office/drawing/2014/main" val="3460206042"/>
                    </a:ext>
                  </a:extLst>
                </a:gridCol>
                <a:gridCol w="439478">
                  <a:extLst>
                    <a:ext uri="{9D8B030D-6E8A-4147-A177-3AD203B41FA5}">
                      <a16:colId xmlns:a16="http://schemas.microsoft.com/office/drawing/2014/main" val="464779186"/>
                    </a:ext>
                  </a:extLst>
                </a:gridCol>
                <a:gridCol w="1930058">
                  <a:extLst>
                    <a:ext uri="{9D8B030D-6E8A-4147-A177-3AD203B41FA5}">
                      <a16:colId xmlns:a16="http://schemas.microsoft.com/office/drawing/2014/main" val="1379408675"/>
                    </a:ext>
                  </a:extLst>
                </a:gridCol>
              </a:tblGrid>
              <a:tr h="10899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Cod: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996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Nome Fantasia: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CNPJ: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4710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Endereço: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Tel</a:t>
                      </a:r>
                      <a:r>
                        <a:rPr lang="pt-B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5969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Classificação: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Tipo: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9553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Email</a:t>
                      </a:r>
                      <a:r>
                        <a:rPr lang="pt-B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(NF-e):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573550"/>
                  </a:ext>
                </a:extLst>
              </a:tr>
            </a:tbl>
          </a:graphicData>
        </a:graphic>
      </p:graphicFrame>
      <p:pic>
        <p:nvPicPr>
          <p:cNvPr id="44" name="Imagem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198" y="1066797"/>
            <a:ext cx="5867522" cy="773669"/>
          </a:xfrm>
          <a:prstGeom prst="rect">
            <a:avLst/>
          </a:prstGeom>
        </p:spPr>
      </p:pic>
      <p:grpSp>
        <p:nvGrpSpPr>
          <p:cNvPr id="93" name="Agrupar 92"/>
          <p:cNvGrpSpPr/>
          <p:nvPr/>
        </p:nvGrpSpPr>
        <p:grpSpPr>
          <a:xfrm>
            <a:off x="1271334" y="2132216"/>
            <a:ext cx="1784391" cy="544278"/>
            <a:chOff x="352826" y="1301341"/>
            <a:chExt cx="1534215" cy="5442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4" name="Retângulo 93"/>
            <p:cNvSpPr/>
            <p:nvPr/>
          </p:nvSpPr>
          <p:spPr>
            <a:xfrm>
              <a:off x="352826" y="1301341"/>
              <a:ext cx="1534215" cy="23441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Faturamento</a:t>
              </a:r>
              <a:endParaRPr lang="pt-BR" sz="1400" dirty="0"/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352826" y="1554391"/>
              <a:ext cx="1534215" cy="291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ysClr val="windowText" lastClr="000000"/>
                  </a:solidFill>
                </a:rPr>
                <a:t>R$ 558.698,47</a:t>
              </a:r>
              <a:endParaRPr lang="pt-BR" sz="1200" dirty="0"/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1271334" y="4691609"/>
            <a:ext cx="1784391" cy="995343"/>
            <a:chOff x="352826" y="1244530"/>
            <a:chExt cx="1534215" cy="9953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Retângulo 96"/>
            <p:cNvSpPr/>
            <p:nvPr/>
          </p:nvSpPr>
          <p:spPr>
            <a:xfrm>
              <a:off x="352826" y="1244530"/>
              <a:ext cx="1534215" cy="2912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OS</a:t>
              </a:r>
              <a:endParaRPr lang="pt-BR" sz="1400" dirty="0"/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352826" y="1554391"/>
              <a:ext cx="741255" cy="32623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bg1"/>
                  </a:solidFill>
                </a:rPr>
                <a:t>Fechadas</a:t>
              </a:r>
              <a:endParaRPr lang="pt-BR" sz="1200" dirty="0">
                <a:solidFill>
                  <a:schemeClr val="bg1"/>
                </a:solidFill>
              </a:endParaRPr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1119933" y="1554391"/>
              <a:ext cx="767108" cy="3262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bg1"/>
                  </a:solidFill>
                </a:rPr>
                <a:t>Aberta</a:t>
              </a:r>
              <a:endParaRPr lang="pt-BR" sz="1200" dirty="0">
                <a:solidFill>
                  <a:schemeClr val="bg1"/>
                </a:solidFill>
              </a:endParaRPr>
            </a:p>
          </p:txBody>
        </p:sp>
        <p:sp>
          <p:nvSpPr>
            <p:cNvPr id="104" name="Retângulo 103"/>
            <p:cNvSpPr/>
            <p:nvPr/>
          </p:nvSpPr>
          <p:spPr>
            <a:xfrm>
              <a:off x="352826" y="1913637"/>
              <a:ext cx="741255" cy="3262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ysClr val="windowText" lastClr="000000"/>
                  </a:solidFill>
                </a:rPr>
                <a:t>240</a:t>
              </a:r>
              <a:endParaRPr lang="pt-BR" sz="1200" dirty="0"/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1119933" y="1913637"/>
              <a:ext cx="767108" cy="3262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32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Agrupar 106"/>
          <p:cNvGrpSpPr/>
          <p:nvPr/>
        </p:nvGrpSpPr>
        <p:grpSpPr>
          <a:xfrm>
            <a:off x="1271334" y="2876675"/>
            <a:ext cx="1784391" cy="544278"/>
            <a:chOff x="352826" y="1301341"/>
            <a:chExt cx="1534215" cy="5442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8" name="Retângulo 107"/>
            <p:cNvSpPr/>
            <p:nvPr/>
          </p:nvSpPr>
          <p:spPr>
            <a:xfrm>
              <a:off x="352826" y="1301341"/>
              <a:ext cx="1534215" cy="2344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Recebido</a:t>
              </a:r>
              <a:endParaRPr lang="pt-BR" sz="1400" dirty="0"/>
            </a:p>
          </p:txBody>
        </p:sp>
        <p:sp>
          <p:nvSpPr>
            <p:cNvPr id="109" name="Retângulo 108"/>
            <p:cNvSpPr/>
            <p:nvPr/>
          </p:nvSpPr>
          <p:spPr>
            <a:xfrm>
              <a:off x="352826" y="1554391"/>
              <a:ext cx="1534215" cy="291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ysClr val="windowText" lastClr="000000"/>
                  </a:solidFill>
                </a:rPr>
                <a:t>R</a:t>
              </a:r>
              <a:r>
                <a:rPr lang="pt-BR" sz="1200" dirty="0">
                  <a:solidFill>
                    <a:sysClr val="windowText" lastClr="000000"/>
                  </a:solidFill>
                </a:rPr>
                <a:t>$ </a:t>
              </a:r>
              <a:r>
                <a:rPr lang="pt-BR" sz="1200" dirty="0" smtClean="0">
                  <a:solidFill>
                    <a:sysClr val="windowText" lastClr="000000"/>
                  </a:solidFill>
                </a:rPr>
                <a:t>447.623,00</a:t>
              </a:r>
              <a:endParaRPr lang="pt-BR" sz="1200" dirty="0"/>
            </a:p>
          </p:txBody>
        </p:sp>
      </p:grpSp>
      <p:grpSp>
        <p:nvGrpSpPr>
          <p:cNvPr id="119" name="Agrupar 118"/>
          <p:cNvGrpSpPr/>
          <p:nvPr/>
        </p:nvGrpSpPr>
        <p:grpSpPr>
          <a:xfrm>
            <a:off x="1271334" y="5966033"/>
            <a:ext cx="1784391" cy="544278"/>
            <a:chOff x="352826" y="1301341"/>
            <a:chExt cx="1534215" cy="5442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0" name="Retângulo 119"/>
            <p:cNvSpPr/>
            <p:nvPr/>
          </p:nvSpPr>
          <p:spPr>
            <a:xfrm>
              <a:off x="352826" y="1301341"/>
              <a:ext cx="1534215" cy="23441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Pedidos Em aberto</a:t>
              </a:r>
              <a:endParaRPr lang="pt-BR" sz="1400" dirty="0"/>
            </a:p>
          </p:txBody>
        </p:sp>
        <p:sp>
          <p:nvSpPr>
            <p:cNvPr id="121" name="Retângulo 120"/>
            <p:cNvSpPr/>
            <p:nvPr/>
          </p:nvSpPr>
          <p:spPr>
            <a:xfrm>
              <a:off x="352826" y="1554391"/>
              <a:ext cx="1534215" cy="291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ysClr val="windowText" lastClr="000000"/>
                  </a:solidFill>
                </a:rPr>
                <a:t>12</a:t>
              </a:r>
              <a:endParaRPr lang="pt-BR" sz="1200" dirty="0"/>
            </a:p>
          </p:txBody>
        </p:sp>
      </p:grpSp>
      <p:grpSp>
        <p:nvGrpSpPr>
          <p:cNvPr id="122" name="Agrupar 121"/>
          <p:cNvGrpSpPr/>
          <p:nvPr/>
        </p:nvGrpSpPr>
        <p:grpSpPr>
          <a:xfrm>
            <a:off x="1271334" y="3595466"/>
            <a:ext cx="1784391" cy="995343"/>
            <a:chOff x="352826" y="1244530"/>
            <a:chExt cx="1534215" cy="9953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3" name="Retângulo 122"/>
            <p:cNvSpPr/>
            <p:nvPr/>
          </p:nvSpPr>
          <p:spPr>
            <a:xfrm>
              <a:off x="352826" y="1244530"/>
              <a:ext cx="1534215" cy="2912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Emissões (</a:t>
              </a:r>
              <a:r>
                <a:rPr lang="pt-BR" sz="1400" dirty="0" err="1" smtClean="0"/>
                <a:t>Qnt</a:t>
              </a:r>
              <a:r>
                <a:rPr lang="pt-BR" sz="1400" dirty="0" smtClean="0"/>
                <a:t>)</a:t>
              </a:r>
              <a:endParaRPr lang="pt-BR" sz="1400" dirty="0"/>
            </a:p>
          </p:txBody>
        </p:sp>
        <p:sp>
          <p:nvSpPr>
            <p:cNvPr id="124" name="Retângulo 123"/>
            <p:cNvSpPr/>
            <p:nvPr/>
          </p:nvSpPr>
          <p:spPr>
            <a:xfrm>
              <a:off x="352826" y="1554391"/>
              <a:ext cx="741255" cy="32623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bg1"/>
                  </a:solidFill>
                </a:rPr>
                <a:t>NF-e</a:t>
              </a:r>
              <a:endParaRPr lang="pt-BR" sz="1200" dirty="0">
                <a:solidFill>
                  <a:schemeClr val="bg1"/>
                </a:solidFill>
              </a:endParaRPr>
            </a:p>
          </p:txBody>
        </p:sp>
        <p:sp>
          <p:nvSpPr>
            <p:cNvPr id="125" name="Retângulo 124"/>
            <p:cNvSpPr/>
            <p:nvPr/>
          </p:nvSpPr>
          <p:spPr>
            <a:xfrm>
              <a:off x="1119933" y="1554391"/>
              <a:ext cx="767108" cy="32623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bg1"/>
                  </a:solidFill>
                </a:rPr>
                <a:t>NFS-e</a:t>
              </a:r>
              <a:endParaRPr lang="pt-BR" sz="1200" dirty="0">
                <a:solidFill>
                  <a:schemeClr val="bg1"/>
                </a:solidFill>
              </a:endParaRPr>
            </a:p>
          </p:txBody>
        </p:sp>
        <p:sp>
          <p:nvSpPr>
            <p:cNvPr id="126" name="Retângulo 125"/>
            <p:cNvSpPr/>
            <p:nvPr/>
          </p:nvSpPr>
          <p:spPr>
            <a:xfrm>
              <a:off x="352826" y="1913637"/>
              <a:ext cx="741255" cy="3262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ysClr val="windowText" lastClr="000000"/>
                  </a:solidFill>
                </a:rPr>
                <a:t>147</a:t>
              </a:r>
              <a:endParaRPr lang="pt-BR" sz="1200" dirty="0"/>
            </a:p>
          </p:txBody>
        </p:sp>
        <p:sp>
          <p:nvSpPr>
            <p:cNvPr id="127" name="Retângulo 126"/>
            <p:cNvSpPr/>
            <p:nvPr/>
          </p:nvSpPr>
          <p:spPr>
            <a:xfrm>
              <a:off x="1119933" y="1913637"/>
              <a:ext cx="767108" cy="3262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215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0" name="Agrupar 129"/>
          <p:cNvGrpSpPr/>
          <p:nvPr/>
        </p:nvGrpSpPr>
        <p:grpSpPr>
          <a:xfrm>
            <a:off x="9546224" y="4244075"/>
            <a:ext cx="2262584" cy="544278"/>
            <a:chOff x="352826" y="1301341"/>
            <a:chExt cx="1534215" cy="5442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1" name="Retângulo 130"/>
            <p:cNvSpPr/>
            <p:nvPr/>
          </p:nvSpPr>
          <p:spPr>
            <a:xfrm>
              <a:off x="352826" y="1301341"/>
              <a:ext cx="1534215" cy="23441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Saldo Antecipado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352826" y="1554391"/>
              <a:ext cx="1534215" cy="291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ysClr val="windowText" lastClr="000000"/>
                  </a:solidFill>
                </a:rPr>
                <a:t>R</a:t>
              </a:r>
              <a:r>
                <a:rPr lang="pt-BR" sz="1200" dirty="0">
                  <a:solidFill>
                    <a:sysClr val="windowText" lastClr="000000"/>
                  </a:solidFill>
                </a:rPr>
                <a:t>$ </a:t>
              </a:r>
              <a:r>
                <a:rPr lang="pt-BR" sz="1200" dirty="0" smtClean="0">
                  <a:solidFill>
                    <a:sysClr val="windowText" lastClr="000000"/>
                  </a:solidFill>
                </a:rPr>
                <a:t>67.214,69</a:t>
              </a:r>
              <a:endParaRPr lang="pt-BR" sz="1200" dirty="0"/>
            </a:p>
          </p:txBody>
        </p:sp>
      </p:grpSp>
      <p:grpSp>
        <p:nvGrpSpPr>
          <p:cNvPr id="133" name="Agrupar 132"/>
          <p:cNvGrpSpPr/>
          <p:nvPr/>
        </p:nvGrpSpPr>
        <p:grpSpPr>
          <a:xfrm>
            <a:off x="9546224" y="5056728"/>
            <a:ext cx="2262583" cy="544278"/>
            <a:chOff x="352826" y="1301341"/>
            <a:chExt cx="1534215" cy="5442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4" name="Retângulo 133"/>
            <p:cNvSpPr/>
            <p:nvPr/>
          </p:nvSpPr>
          <p:spPr>
            <a:xfrm>
              <a:off x="352826" y="1301341"/>
              <a:ext cx="1534215" cy="2344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Títulos à Vencer</a:t>
              </a:r>
              <a:endParaRPr lang="pt-BR" sz="1400" dirty="0"/>
            </a:p>
          </p:txBody>
        </p:sp>
        <p:sp>
          <p:nvSpPr>
            <p:cNvPr id="135" name="Retângulo 134"/>
            <p:cNvSpPr/>
            <p:nvPr/>
          </p:nvSpPr>
          <p:spPr>
            <a:xfrm>
              <a:off x="352826" y="1554391"/>
              <a:ext cx="1534215" cy="291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ysClr val="windowText" lastClr="000000"/>
                  </a:solidFill>
                </a:rPr>
                <a:t>R</a:t>
              </a:r>
              <a:r>
                <a:rPr lang="pt-BR" sz="1200" dirty="0">
                  <a:solidFill>
                    <a:sysClr val="windowText" lastClr="000000"/>
                  </a:solidFill>
                </a:rPr>
                <a:t>$ </a:t>
              </a:r>
              <a:r>
                <a:rPr lang="pt-BR" sz="1200" dirty="0" smtClean="0">
                  <a:solidFill>
                    <a:sysClr val="windowText" lastClr="000000"/>
                  </a:solidFill>
                </a:rPr>
                <a:t>447.623,00</a:t>
              </a:r>
              <a:endParaRPr lang="pt-BR" sz="1200" dirty="0"/>
            </a:p>
          </p:txBody>
        </p:sp>
      </p:grpSp>
      <p:grpSp>
        <p:nvGrpSpPr>
          <p:cNvPr id="136" name="Agrupar 135"/>
          <p:cNvGrpSpPr/>
          <p:nvPr/>
        </p:nvGrpSpPr>
        <p:grpSpPr>
          <a:xfrm>
            <a:off x="9596333" y="5809588"/>
            <a:ext cx="2212473" cy="544278"/>
            <a:chOff x="352826" y="1301341"/>
            <a:chExt cx="1534215" cy="544278"/>
          </a:xfr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Retângulo 136"/>
            <p:cNvSpPr/>
            <p:nvPr/>
          </p:nvSpPr>
          <p:spPr>
            <a:xfrm>
              <a:off x="352826" y="1301341"/>
              <a:ext cx="1534215" cy="2344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Títulos Vencidos</a:t>
              </a:r>
              <a:endParaRPr lang="pt-BR" sz="1400" dirty="0"/>
            </a:p>
          </p:txBody>
        </p:sp>
        <p:sp>
          <p:nvSpPr>
            <p:cNvPr id="138" name="Retângulo 137"/>
            <p:cNvSpPr/>
            <p:nvPr/>
          </p:nvSpPr>
          <p:spPr>
            <a:xfrm>
              <a:off x="352826" y="1554391"/>
              <a:ext cx="1534215" cy="291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ysClr val="windowText" lastClr="000000"/>
                  </a:solidFill>
                </a:rPr>
                <a:t>R</a:t>
              </a:r>
              <a:r>
                <a:rPr lang="pt-BR" sz="1200" dirty="0">
                  <a:solidFill>
                    <a:sysClr val="windowText" lastClr="000000"/>
                  </a:solidFill>
                </a:rPr>
                <a:t>$ </a:t>
              </a:r>
              <a:r>
                <a:rPr lang="pt-BR" sz="1200" dirty="0" smtClean="0">
                  <a:solidFill>
                    <a:sysClr val="windowText" lastClr="000000"/>
                  </a:solidFill>
                </a:rPr>
                <a:t>1</a:t>
              </a:r>
              <a:r>
                <a:rPr lang="pt-BR" sz="1200" dirty="0" smtClean="0">
                  <a:solidFill>
                    <a:sysClr val="windowText" lastClr="000000"/>
                  </a:solidFill>
                </a:rPr>
                <a:t>.623,00</a:t>
              </a:r>
              <a:endParaRPr lang="pt-BR" sz="1200" dirty="0"/>
            </a:p>
          </p:txBody>
        </p:sp>
      </p:grpSp>
      <p:grpSp>
        <p:nvGrpSpPr>
          <p:cNvPr id="56" name="Agrupar 55"/>
          <p:cNvGrpSpPr/>
          <p:nvPr/>
        </p:nvGrpSpPr>
        <p:grpSpPr>
          <a:xfrm>
            <a:off x="1271334" y="1348252"/>
            <a:ext cx="1784391" cy="544278"/>
            <a:chOff x="352826" y="1301341"/>
            <a:chExt cx="1534215" cy="5442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" name="Retângulo 61"/>
            <p:cNvSpPr/>
            <p:nvPr/>
          </p:nvSpPr>
          <p:spPr>
            <a:xfrm>
              <a:off x="352826" y="1301341"/>
              <a:ext cx="1534215" cy="23441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Ticket Médio</a:t>
              </a:r>
              <a:endParaRPr lang="pt-BR" sz="1400" dirty="0"/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352826" y="1554391"/>
              <a:ext cx="1534215" cy="291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ysClr val="windowText" lastClr="000000"/>
                  </a:solidFill>
                </a:rPr>
                <a:t>R$ 5.247,65</a:t>
              </a:r>
              <a:endParaRPr lang="pt-BR" sz="1200" dirty="0"/>
            </a:p>
          </p:txBody>
        </p:sp>
      </p:grpSp>
      <p:grpSp>
        <p:nvGrpSpPr>
          <p:cNvPr id="145" name="Agrupar 144"/>
          <p:cNvGrpSpPr/>
          <p:nvPr/>
        </p:nvGrpSpPr>
        <p:grpSpPr>
          <a:xfrm>
            <a:off x="8228167" y="233054"/>
            <a:ext cx="3731427" cy="386652"/>
            <a:chOff x="8228167" y="233054"/>
            <a:chExt cx="3731427" cy="386652"/>
          </a:xfrm>
        </p:grpSpPr>
        <p:grpSp>
          <p:nvGrpSpPr>
            <p:cNvPr id="146" name="Agrupar 145"/>
            <p:cNvGrpSpPr/>
            <p:nvPr/>
          </p:nvGrpSpPr>
          <p:grpSpPr>
            <a:xfrm>
              <a:off x="8228167" y="233054"/>
              <a:ext cx="1798974" cy="386652"/>
              <a:chOff x="8531465" y="233054"/>
              <a:chExt cx="1798974" cy="386652"/>
            </a:xfrm>
          </p:grpSpPr>
          <p:sp>
            <p:nvSpPr>
              <p:cNvPr id="150" name="Retângulo 149"/>
              <p:cNvSpPr/>
              <p:nvPr/>
            </p:nvSpPr>
            <p:spPr>
              <a:xfrm>
                <a:off x="8531465" y="233054"/>
                <a:ext cx="920269" cy="38665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2"/>
                    </a:solidFill>
                  </a:rPr>
                  <a:t>Meses:</a:t>
                </a:r>
                <a:endParaRPr lang="pt-BR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1" name="Retângulo 150"/>
              <p:cNvSpPr/>
              <p:nvPr/>
            </p:nvSpPr>
            <p:spPr>
              <a:xfrm>
                <a:off x="9410170" y="233054"/>
                <a:ext cx="920269" cy="38665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2"/>
                    </a:solidFill>
                  </a:rPr>
                  <a:t>Todos</a:t>
                </a:r>
                <a:endParaRPr lang="pt-BR" b="1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47" name="Agrupar 146"/>
            <p:cNvGrpSpPr/>
            <p:nvPr/>
          </p:nvGrpSpPr>
          <p:grpSpPr>
            <a:xfrm>
              <a:off x="10160620" y="233054"/>
              <a:ext cx="1798974" cy="386652"/>
              <a:chOff x="8531465" y="233054"/>
              <a:chExt cx="1798974" cy="386652"/>
            </a:xfrm>
          </p:grpSpPr>
          <p:sp>
            <p:nvSpPr>
              <p:cNvPr id="148" name="Retângulo 147"/>
              <p:cNvSpPr/>
              <p:nvPr/>
            </p:nvSpPr>
            <p:spPr>
              <a:xfrm>
                <a:off x="8531465" y="233054"/>
                <a:ext cx="920269" cy="38665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2"/>
                    </a:solidFill>
                  </a:rPr>
                  <a:t>Ano:</a:t>
                </a:r>
                <a:endParaRPr lang="pt-BR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49" name="Retângulo 148"/>
              <p:cNvSpPr/>
              <p:nvPr/>
            </p:nvSpPr>
            <p:spPr>
              <a:xfrm>
                <a:off x="9410170" y="233054"/>
                <a:ext cx="920269" cy="38665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2"/>
                    </a:solidFill>
                  </a:rPr>
                  <a:t>2020</a:t>
                </a:r>
                <a:endParaRPr lang="pt-BR" b="1" dirty="0">
                  <a:solidFill>
                    <a:schemeClr val="tx2"/>
                  </a:solidFill>
                </a:endParaRPr>
              </a:p>
            </p:txBody>
          </p:sp>
        </p:grpSp>
      </p:grpSp>
      <p:pic>
        <p:nvPicPr>
          <p:cNvPr id="152" name="Imagem 1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78" y="74928"/>
            <a:ext cx="1012807" cy="750598"/>
          </a:xfrm>
          <a:prstGeom prst="rect">
            <a:avLst/>
          </a:prstGeom>
        </p:spPr>
      </p:pic>
      <p:sp>
        <p:nvSpPr>
          <p:cNvPr id="153" name="Retângulo 152"/>
          <p:cNvSpPr/>
          <p:nvPr/>
        </p:nvSpPr>
        <p:spPr>
          <a:xfrm>
            <a:off x="2167868" y="63575"/>
            <a:ext cx="1576147" cy="386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Comercial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54" name="Retângulo 153"/>
          <p:cNvSpPr/>
          <p:nvPr/>
        </p:nvSpPr>
        <p:spPr>
          <a:xfrm>
            <a:off x="2167868" y="403730"/>
            <a:ext cx="1576147" cy="386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</a:rPr>
              <a:t>Cliente</a:t>
            </a:r>
            <a:endParaRPr lang="pt-BR" sz="1600" dirty="0">
              <a:solidFill>
                <a:schemeClr val="bg1"/>
              </a:solidFill>
            </a:endParaRPr>
          </a:p>
        </p:txBody>
      </p:sp>
      <p:grpSp>
        <p:nvGrpSpPr>
          <p:cNvPr id="155" name="Agrupar 154"/>
          <p:cNvGrpSpPr/>
          <p:nvPr/>
        </p:nvGrpSpPr>
        <p:grpSpPr>
          <a:xfrm>
            <a:off x="4127523" y="210404"/>
            <a:ext cx="1798974" cy="386652"/>
            <a:chOff x="5747610" y="210404"/>
            <a:chExt cx="1798974" cy="386652"/>
          </a:xfrm>
        </p:grpSpPr>
        <p:sp>
          <p:nvSpPr>
            <p:cNvPr id="156" name="Retângulo 155"/>
            <p:cNvSpPr/>
            <p:nvPr/>
          </p:nvSpPr>
          <p:spPr>
            <a:xfrm>
              <a:off x="5747610" y="210404"/>
              <a:ext cx="920269" cy="38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Filial: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  <p:sp>
          <p:nvSpPr>
            <p:cNvPr id="157" name="Retângulo 156"/>
            <p:cNvSpPr/>
            <p:nvPr/>
          </p:nvSpPr>
          <p:spPr>
            <a:xfrm>
              <a:off x="6626315" y="210404"/>
              <a:ext cx="920269" cy="3866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2"/>
                  </a:solidFill>
                </a:rPr>
                <a:t>Todas</a:t>
              </a:r>
              <a:endParaRPr lang="pt-BR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234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Agrupar 110"/>
          <p:cNvGrpSpPr/>
          <p:nvPr/>
        </p:nvGrpSpPr>
        <p:grpSpPr>
          <a:xfrm>
            <a:off x="0" y="-13763"/>
            <a:ext cx="12191999" cy="6871763"/>
            <a:chOff x="0" y="-13763"/>
            <a:chExt cx="12191999" cy="6871763"/>
          </a:xfrm>
        </p:grpSpPr>
        <p:grpSp>
          <p:nvGrpSpPr>
            <p:cNvPr id="112" name="Agrupar 111"/>
            <p:cNvGrpSpPr/>
            <p:nvPr/>
          </p:nvGrpSpPr>
          <p:grpSpPr>
            <a:xfrm>
              <a:off x="0" y="-13763"/>
              <a:ext cx="12191999" cy="6871763"/>
              <a:chOff x="0" y="0"/>
              <a:chExt cx="12191999" cy="6871763"/>
            </a:xfrm>
          </p:grpSpPr>
          <p:sp>
            <p:nvSpPr>
              <p:cNvPr id="114" name="Retângulo 113"/>
              <p:cNvSpPr/>
              <p:nvPr/>
            </p:nvSpPr>
            <p:spPr>
              <a:xfrm>
                <a:off x="0" y="0"/>
                <a:ext cx="12191999" cy="6871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5" name="Agrupar 114"/>
              <p:cNvGrpSpPr/>
              <p:nvPr/>
            </p:nvGrpSpPr>
            <p:grpSpPr>
              <a:xfrm>
                <a:off x="0" y="13763"/>
                <a:ext cx="12191999" cy="6858000"/>
                <a:chOff x="0" y="0"/>
                <a:chExt cx="12191999" cy="685800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6" name="Retângulo 115"/>
                <p:cNvSpPr/>
                <p:nvPr/>
              </p:nvSpPr>
              <p:spPr>
                <a:xfrm>
                  <a:off x="0" y="0"/>
                  <a:ext cx="12191999" cy="839289"/>
                </a:xfrm>
                <a:prstGeom prst="rect">
                  <a:avLst/>
                </a:prstGeom>
                <a:gradFill flip="none" rotWithShape="1">
                  <a:gsLst>
                    <a:gs pos="76000">
                      <a:schemeClr val="accent1">
                        <a:lumMod val="20000"/>
                        <a:lumOff val="80000"/>
                      </a:schemeClr>
                    </a:gs>
                    <a:gs pos="35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" name="Retângulo 116"/>
                <p:cNvSpPr/>
                <p:nvPr/>
              </p:nvSpPr>
              <p:spPr>
                <a:xfrm rot="5400000">
                  <a:off x="-2882900" y="2882900"/>
                  <a:ext cx="6858000" cy="1092200"/>
                </a:xfrm>
                <a:prstGeom prst="rect">
                  <a:avLst/>
                </a:prstGeom>
                <a:gradFill flip="none" rotWithShape="1">
                  <a:gsLst>
                    <a:gs pos="76000">
                      <a:schemeClr val="accent1">
                        <a:lumMod val="20000"/>
                        <a:lumOff val="80000"/>
                      </a:schemeClr>
                    </a:gs>
                    <a:gs pos="35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Arredondado 117"/>
                <p:cNvSpPr/>
                <p:nvPr/>
              </p:nvSpPr>
              <p:spPr>
                <a:xfrm>
                  <a:off x="0" y="0"/>
                  <a:ext cx="2011680" cy="8530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13" name="Retângulo 112"/>
            <p:cNvSpPr/>
            <p:nvPr/>
          </p:nvSpPr>
          <p:spPr>
            <a:xfrm>
              <a:off x="3904013" y="126339"/>
              <a:ext cx="86225" cy="6355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Retângulo 18"/>
          <p:cNvSpPr/>
          <p:nvPr/>
        </p:nvSpPr>
        <p:spPr>
          <a:xfrm>
            <a:off x="3357153" y="940995"/>
            <a:ext cx="8582297" cy="325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254" y="1164354"/>
            <a:ext cx="6418420" cy="2963568"/>
          </a:xfrm>
          <a:prstGeom prst="rect">
            <a:avLst/>
          </a:prstGeom>
        </p:spPr>
      </p:pic>
      <p:sp>
        <p:nvSpPr>
          <p:cNvPr id="60" name="Retângulo 59"/>
          <p:cNvSpPr/>
          <p:nvPr/>
        </p:nvSpPr>
        <p:spPr>
          <a:xfrm>
            <a:off x="1199448" y="954758"/>
            <a:ext cx="1928038" cy="5785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1" name="Agrupar 60"/>
          <p:cNvGrpSpPr/>
          <p:nvPr/>
        </p:nvGrpSpPr>
        <p:grpSpPr>
          <a:xfrm>
            <a:off x="1286835" y="1415056"/>
            <a:ext cx="1784391" cy="544278"/>
            <a:chOff x="352826" y="1301341"/>
            <a:chExt cx="1534215" cy="5442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" name="Retângulo 61"/>
            <p:cNvSpPr/>
            <p:nvPr/>
          </p:nvSpPr>
          <p:spPr>
            <a:xfrm>
              <a:off x="352826" y="1301341"/>
              <a:ext cx="1534215" cy="2344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Pedidos Faturados</a:t>
              </a:r>
              <a:endParaRPr lang="pt-BR" sz="1400" dirty="0"/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352826" y="1554391"/>
              <a:ext cx="1534215" cy="291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ysClr val="windowText" lastClr="000000"/>
                  </a:solidFill>
                </a:rPr>
                <a:t>738</a:t>
              </a:r>
              <a:endParaRPr lang="pt-BR" sz="1200" dirty="0"/>
            </a:p>
          </p:txBody>
        </p:sp>
      </p:grpSp>
      <p:grpSp>
        <p:nvGrpSpPr>
          <p:cNvPr id="67" name="Agrupar 66"/>
          <p:cNvGrpSpPr/>
          <p:nvPr/>
        </p:nvGrpSpPr>
        <p:grpSpPr>
          <a:xfrm>
            <a:off x="1286835" y="2632956"/>
            <a:ext cx="1784391" cy="544278"/>
            <a:chOff x="352826" y="1301341"/>
            <a:chExt cx="1534215" cy="5442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Retângulo 67"/>
            <p:cNvSpPr/>
            <p:nvPr/>
          </p:nvSpPr>
          <p:spPr>
            <a:xfrm>
              <a:off x="352826" y="1301341"/>
              <a:ext cx="1534215" cy="2344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Propostas Emitidas</a:t>
              </a:r>
              <a:endParaRPr lang="pt-BR" sz="1400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352826" y="1554391"/>
              <a:ext cx="1534215" cy="291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ysClr val="windowText" lastClr="000000"/>
                  </a:solidFill>
                </a:rPr>
                <a:t>478</a:t>
              </a:r>
              <a:endParaRPr lang="pt-BR" sz="1200" dirty="0"/>
            </a:p>
          </p:txBody>
        </p:sp>
      </p:grpSp>
      <p:grpSp>
        <p:nvGrpSpPr>
          <p:cNvPr id="70" name="Agrupar 69"/>
          <p:cNvGrpSpPr/>
          <p:nvPr/>
        </p:nvGrpSpPr>
        <p:grpSpPr>
          <a:xfrm>
            <a:off x="1286835" y="3664781"/>
            <a:ext cx="1784391" cy="723667"/>
            <a:chOff x="352826" y="1301341"/>
            <a:chExt cx="1534215" cy="42358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1" name="Retângulo 70"/>
            <p:cNvSpPr/>
            <p:nvPr/>
          </p:nvSpPr>
          <p:spPr>
            <a:xfrm>
              <a:off x="352826" y="1301341"/>
              <a:ext cx="1534215" cy="23441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Propostas em Rascunho</a:t>
              </a:r>
              <a:endParaRPr lang="pt-BR" sz="1400" dirty="0"/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352826" y="1554391"/>
              <a:ext cx="1534215" cy="1705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ysClr val="windowText" lastClr="000000"/>
                  </a:solidFill>
                </a:rPr>
                <a:t>4</a:t>
              </a:r>
              <a:endParaRPr lang="pt-BR" sz="1200" dirty="0"/>
            </a:p>
          </p:txBody>
        </p:sp>
      </p:grpSp>
      <p:grpSp>
        <p:nvGrpSpPr>
          <p:cNvPr id="73" name="Agrupar 72"/>
          <p:cNvGrpSpPr/>
          <p:nvPr/>
        </p:nvGrpSpPr>
        <p:grpSpPr>
          <a:xfrm>
            <a:off x="1286835" y="4886278"/>
            <a:ext cx="1784391" cy="723667"/>
            <a:chOff x="352826" y="1301341"/>
            <a:chExt cx="1534215" cy="42358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4" name="Retângulo 73"/>
            <p:cNvSpPr/>
            <p:nvPr/>
          </p:nvSpPr>
          <p:spPr>
            <a:xfrm>
              <a:off x="352826" y="1301341"/>
              <a:ext cx="1534215" cy="2344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Propostas Canceladas</a:t>
              </a:r>
              <a:endParaRPr lang="pt-BR" sz="1400" dirty="0"/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352826" y="1554391"/>
              <a:ext cx="1534215" cy="1705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ysClr val="windowText" lastClr="000000"/>
                  </a:solidFill>
                </a:rPr>
                <a:t>69 (16%)</a:t>
              </a:r>
              <a:endParaRPr lang="pt-BR" sz="1200" dirty="0"/>
            </a:p>
          </p:txBody>
        </p:sp>
      </p:grpSp>
      <p:grpSp>
        <p:nvGrpSpPr>
          <p:cNvPr id="76" name="Agrupar 75"/>
          <p:cNvGrpSpPr/>
          <p:nvPr/>
        </p:nvGrpSpPr>
        <p:grpSpPr>
          <a:xfrm>
            <a:off x="9849642" y="1227043"/>
            <a:ext cx="1996148" cy="699514"/>
            <a:chOff x="352826" y="1301341"/>
            <a:chExt cx="1534215" cy="4558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Retângulo 76"/>
            <p:cNvSpPr/>
            <p:nvPr/>
          </p:nvSpPr>
          <p:spPr>
            <a:xfrm>
              <a:off x="352826" y="1301341"/>
              <a:ext cx="1534215" cy="2524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Pedidos Faturados Em Até 3 Dias</a:t>
              </a:r>
              <a:endParaRPr lang="pt-BR" sz="1400" dirty="0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352826" y="1554391"/>
              <a:ext cx="1534215" cy="202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ysClr val="windowText" lastClr="000000"/>
                  </a:solidFill>
                </a:rPr>
                <a:t>478 (65%)</a:t>
              </a:r>
              <a:endParaRPr lang="pt-BR" sz="1200" dirty="0"/>
            </a:p>
          </p:txBody>
        </p:sp>
      </p:grpSp>
      <p:grpSp>
        <p:nvGrpSpPr>
          <p:cNvPr id="79" name="Agrupar 78"/>
          <p:cNvGrpSpPr/>
          <p:nvPr/>
        </p:nvGrpSpPr>
        <p:grpSpPr>
          <a:xfrm>
            <a:off x="9849641" y="2167859"/>
            <a:ext cx="1996149" cy="699514"/>
            <a:chOff x="352826" y="1301341"/>
            <a:chExt cx="1716284" cy="4558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Retângulo 79"/>
            <p:cNvSpPr/>
            <p:nvPr/>
          </p:nvSpPr>
          <p:spPr>
            <a:xfrm>
              <a:off x="352826" y="1301341"/>
              <a:ext cx="1716284" cy="2524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Propostas em Rascunho mais de 5 dias</a:t>
              </a:r>
              <a:endParaRPr lang="pt-BR" sz="1400" dirty="0"/>
            </a:p>
          </p:txBody>
        </p:sp>
        <p:sp>
          <p:nvSpPr>
            <p:cNvPr id="81" name="Retângulo 80"/>
            <p:cNvSpPr/>
            <p:nvPr/>
          </p:nvSpPr>
          <p:spPr>
            <a:xfrm>
              <a:off x="352826" y="1574970"/>
              <a:ext cx="1716284" cy="1822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ysClr val="windowText" lastClr="000000"/>
                  </a:solidFill>
                </a:rPr>
                <a:t>15</a:t>
              </a:r>
              <a:endParaRPr lang="pt-BR" sz="120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442" y="4299226"/>
            <a:ext cx="8610600" cy="2371725"/>
          </a:xfrm>
          <a:prstGeom prst="rect">
            <a:avLst/>
          </a:prstGeom>
        </p:spPr>
      </p:pic>
      <p:grpSp>
        <p:nvGrpSpPr>
          <p:cNvPr id="119" name="Agrupar 118"/>
          <p:cNvGrpSpPr/>
          <p:nvPr/>
        </p:nvGrpSpPr>
        <p:grpSpPr>
          <a:xfrm>
            <a:off x="8228167" y="233054"/>
            <a:ext cx="3731427" cy="386652"/>
            <a:chOff x="8228167" y="233054"/>
            <a:chExt cx="3731427" cy="386652"/>
          </a:xfrm>
        </p:grpSpPr>
        <p:grpSp>
          <p:nvGrpSpPr>
            <p:cNvPr id="120" name="Agrupar 119"/>
            <p:cNvGrpSpPr/>
            <p:nvPr/>
          </p:nvGrpSpPr>
          <p:grpSpPr>
            <a:xfrm>
              <a:off x="8228167" y="233054"/>
              <a:ext cx="1798974" cy="386652"/>
              <a:chOff x="8531465" y="233054"/>
              <a:chExt cx="1798974" cy="386652"/>
            </a:xfrm>
          </p:grpSpPr>
          <p:sp>
            <p:nvSpPr>
              <p:cNvPr id="124" name="Retângulo 123"/>
              <p:cNvSpPr/>
              <p:nvPr/>
            </p:nvSpPr>
            <p:spPr>
              <a:xfrm>
                <a:off x="8531465" y="233054"/>
                <a:ext cx="920269" cy="38665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2"/>
                    </a:solidFill>
                  </a:rPr>
                  <a:t>Meses:</a:t>
                </a:r>
                <a:endParaRPr lang="pt-BR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5" name="Retângulo 124"/>
              <p:cNvSpPr/>
              <p:nvPr/>
            </p:nvSpPr>
            <p:spPr>
              <a:xfrm>
                <a:off x="9410170" y="233054"/>
                <a:ext cx="920269" cy="38665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2"/>
                    </a:solidFill>
                  </a:rPr>
                  <a:t>Todos</a:t>
                </a:r>
                <a:endParaRPr lang="pt-BR" b="1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21" name="Agrupar 120"/>
            <p:cNvGrpSpPr/>
            <p:nvPr/>
          </p:nvGrpSpPr>
          <p:grpSpPr>
            <a:xfrm>
              <a:off x="10160620" y="233054"/>
              <a:ext cx="1798974" cy="386652"/>
              <a:chOff x="8531465" y="233054"/>
              <a:chExt cx="1798974" cy="386652"/>
            </a:xfrm>
          </p:grpSpPr>
          <p:sp>
            <p:nvSpPr>
              <p:cNvPr id="122" name="Retângulo 121"/>
              <p:cNvSpPr/>
              <p:nvPr/>
            </p:nvSpPr>
            <p:spPr>
              <a:xfrm>
                <a:off x="8531465" y="233054"/>
                <a:ext cx="920269" cy="38665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2"/>
                    </a:solidFill>
                  </a:rPr>
                  <a:t>Ano:</a:t>
                </a:r>
                <a:endParaRPr lang="pt-BR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3" name="Retângulo 122"/>
              <p:cNvSpPr/>
              <p:nvPr/>
            </p:nvSpPr>
            <p:spPr>
              <a:xfrm>
                <a:off x="9410170" y="233054"/>
                <a:ext cx="920269" cy="38665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2"/>
                    </a:solidFill>
                  </a:rPr>
                  <a:t>2020</a:t>
                </a:r>
                <a:endParaRPr lang="pt-BR" b="1" dirty="0">
                  <a:solidFill>
                    <a:schemeClr val="tx2"/>
                  </a:solidFill>
                </a:endParaRPr>
              </a:p>
            </p:txBody>
          </p:sp>
        </p:grpSp>
      </p:grpSp>
      <p:pic>
        <p:nvPicPr>
          <p:cNvPr id="126" name="Imagem 1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78" y="74928"/>
            <a:ext cx="1012807" cy="750598"/>
          </a:xfrm>
          <a:prstGeom prst="rect">
            <a:avLst/>
          </a:prstGeom>
        </p:spPr>
      </p:pic>
      <p:sp>
        <p:nvSpPr>
          <p:cNvPr id="127" name="Retângulo 126"/>
          <p:cNvSpPr/>
          <p:nvPr/>
        </p:nvSpPr>
        <p:spPr>
          <a:xfrm>
            <a:off x="2167868" y="63575"/>
            <a:ext cx="1576147" cy="386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Comercial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28" name="Retângulo 127"/>
          <p:cNvSpPr/>
          <p:nvPr/>
        </p:nvSpPr>
        <p:spPr>
          <a:xfrm>
            <a:off x="2167868" y="403730"/>
            <a:ext cx="1576147" cy="386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</a:rPr>
              <a:t>Pedidos</a:t>
            </a:r>
            <a:endParaRPr lang="pt-BR" sz="1600" dirty="0">
              <a:solidFill>
                <a:schemeClr val="bg1"/>
              </a:solidFill>
            </a:endParaRPr>
          </a:p>
        </p:txBody>
      </p:sp>
      <p:grpSp>
        <p:nvGrpSpPr>
          <p:cNvPr id="129" name="Agrupar 128"/>
          <p:cNvGrpSpPr/>
          <p:nvPr/>
        </p:nvGrpSpPr>
        <p:grpSpPr>
          <a:xfrm>
            <a:off x="4127523" y="210404"/>
            <a:ext cx="1798974" cy="386652"/>
            <a:chOff x="5747610" y="210404"/>
            <a:chExt cx="1798974" cy="386652"/>
          </a:xfrm>
        </p:grpSpPr>
        <p:sp>
          <p:nvSpPr>
            <p:cNvPr id="130" name="Retângulo 129"/>
            <p:cNvSpPr/>
            <p:nvPr/>
          </p:nvSpPr>
          <p:spPr>
            <a:xfrm>
              <a:off x="5747610" y="210404"/>
              <a:ext cx="920269" cy="38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Filial: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  <p:sp>
          <p:nvSpPr>
            <p:cNvPr id="131" name="Retângulo 130"/>
            <p:cNvSpPr/>
            <p:nvPr/>
          </p:nvSpPr>
          <p:spPr>
            <a:xfrm>
              <a:off x="6626315" y="210404"/>
              <a:ext cx="920269" cy="3866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2"/>
                  </a:solidFill>
                </a:rPr>
                <a:t>Todas</a:t>
              </a:r>
              <a:endParaRPr lang="pt-BR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9" name="Agrupar 48"/>
          <p:cNvGrpSpPr/>
          <p:nvPr/>
        </p:nvGrpSpPr>
        <p:grpSpPr>
          <a:xfrm>
            <a:off x="9849641" y="3079243"/>
            <a:ext cx="1996149" cy="699514"/>
            <a:chOff x="352826" y="1301341"/>
            <a:chExt cx="1716284" cy="4558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Retângulo 49"/>
            <p:cNvSpPr/>
            <p:nvPr/>
          </p:nvSpPr>
          <p:spPr>
            <a:xfrm>
              <a:off x="352826" y="1301341"/>
              <a:ext cx="1716284" cy="252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Propostas Expiradas</a:t>
              </a:r>
              <a:endParaRPr lang="pt-BR" sz="1400" dirty="0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352826" y="1574970"/>
              <a:ext cx="1716284" cy="1822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ysClr val="windowText" lastClr="000000"/>
                  </a:solidFill>
                </a:rPr>
                <a:t>5</a:t>
              </a:r>
              <a:endParaRPr lang="pt-BR" sz="12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778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Agrupar 185"/>
          <p:cNvGrpSpPr/>
          <p:nvPr/>
        </p:nvGrpSpPr>
        <p:grpSpPr>
          <a:xfrm>
            <a:off x="0" y="-13763"/>
            <a:ext cx="12191999" cy="6871763"/>
            <a:chOff x="0" y="-13763"/>
            <a:chExt cx="12191999" cy="6871763"/>
          </a:xfrm>
        </p:grpSpPr>
        <p:grpSp>
          <p:nvGrpSpPr>
            <p:cNvPr id="187" name="Agrupar 186"/>
            <p:cNvGrpSpPr/>
            <p:nvPr/>
          </p:nvGrpSpPr>
          <p:grpSpPr>
            <a:xfrm>
              <a:off x="0" y="-13763"/>
              <a:ext cx="12191999" cy="6871763"/>
              <a:chOff x="0" y="0"/>
              <a:chExt cx="12191999" cy="6871763"/>
            </a:xfrm>
          </p:grpSpPr>
          <p:sp>
            <p:nvSpPr>
              <p:cNvPr id="189" name="Retângulo 188"/>
              <p:cNvSpPr/>
              <p:nvPr/>
            </p:nvSpPr>
            <p:spPr>
              <a:xfrm>
                <a:off x="0" y="0"/>
                <a:ext cx="12191999" cy="6871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0" name="Agrupar 189"/>
              <p:cNvGrpSpPr/>
              <p:nvPr/>
            </p:nvGrpSpPr>
            <p:grpSpPr>
              <a:xfrm>
                <a:off x="0" y="13763"/>
                <a:ext cx="12191999" cy="6858000"/>
                <a:chOff x="0" y="0"/>
                <a:chExt cx="12191999" cy="685800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91" name="Retângulo 190"/>
                <p:cNvSpPr/>
                <p:nvPr/>
              </p:nvSpPr>
              <p:spPr>
                <a:xfrm>
                  <a:off x="0" y="0"/>
                  <a:ext cx="12191999" cy="839289"/>
                </a:xfrm>
                <a:prstGeom prst="rect">
                  <a:avLst/>
                </a:prstGeom>
                <a:gradFill flip="none" rotWithShape="1">
                  <a:gsLst>
                    <a:gs pos="76000">
                      <a:schemeClr val="accent1">
                        <a:lumMod val="20000"/>
                        <a:lumOff val="80000"/>
                      </a:schemeClr>
                    </a:gs>
                    <a:gs pos="35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Retângulo 191"/>
                <p:cNvSpPr/>
                <p:nvPr/>
              </p:nvSpPr>
              <p:spPr>
                <a:xfrm rot="5400000">
                  <a:off x="-2882900" y="2882900"/>
                  <a:ext cx="6858000" cy="1092200"/>
                </a:xfrm>
                <a:prstGeom prst="rect">
                  <a:avLst/>
                </a:prstGeom>
                <a:gradFill flip="none" rotWithShape="1">
                  <a:gsLst>
                    <a:gs pos="76000">
                      <a:schemeClr val="accent1">
                        <a:lumMod val="20000"/>
                        <a:lumOff val="80000"/>
                      </a:schemeClr>
                    </a:gs>
                    <a:gs pos="35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 Arredondado 192"/>
                <p:cNvSpPr/>
                <p:nvPr/>
              </p:nvSpPr>
              <p:spPr>
                <a:xfrm>
                  <a:off x="0" y="0"/>
                  <a:ext cx="2011680" cy="8530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88" name="Retângulo 187"/>
            <p:cNvSpPr/>
            <p:nvPr/>
          </p:nvSpPr>
          <p:spPr>
            <a:xfrm>
              <a:off x="3904013" y="126339"/>
              <a:ext cx="86225" cy="6355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Retângulo 31"/>
          <p:cNvSpPr/>
          <p:nvPr/>
        </p:nvSpPr>
        <p:spPr>
          <a:xfrm>
            <a:off x="3396343" y="959730"/>
            <a:ext cx="8563428" cy="3138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3" name="Gráfico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3979"/>
              </p:ext>
            </p:extLst>
          </p:nvPr>
        </p:nvGraphicFramePr>
        <p:xfrm>
          <a:off x="3767597" y="1051897"/>
          <a:ext cx="7919467" cy="3045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6" name="Retângulo 45"/>
          <p:cNvSpPr/>
          <p:nvPr/>
        </p:nvSpPr>
        <p:spPr>
          <a:xfrm>
            <a:off x="3396343" y="4267734"/>
            <a:ext cx="3702099" cy="2477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/>
          <p:cNvSpPr/>
          <p:nvPr/>
        </p:nvSpPr>
        <p:spPr>
          <a:xfrm>
            <a:off x="8264507" y="4218197"/>
            <a:ext cx="3700800" cy="2527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tângulo 94"/>
          <p:cNvSpPr/>
          <p:nvPr/>
        </p:nvSpPr>
        <p:spPr>
          <a:xfrm>
            <a:off x="1199448" y="954758"/>
            <a:ext cx="1928038" cy="5785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6" name="Agrupar 95"/>
          <p:cNvGrpSpPr/>
          <p:nvPr/>
        </p:nvGrpSpPr>
        <p:grpSpPr>
          <a:xfrm>
            <a:off x="1340373" y="1637328"/>
            <a:ext cx="1639245" cy="979894"/>
            <a:chOff x="352826" y="1301341"/>
            <a:chExt cx="1409419" cy="3796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Retângulo 96"/>
            <p:cNvSpPr/>
            <p:nvPr/>
          </p:nvSpPr>
          <p:spPr>
            <a:xfrm>
              <a:off x="352826" y="1301341"/>
              <a:ext cx="1409419" cy="2344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Recebimentos (Previsto x Realizado)</a:t>
              </a:r>
              <a:endParaRPr lang="pt-BR" sz="1400" dirty="0"/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352826" y="1554391"/>
              <a:ext cx="926969" cy="126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ysClr val="windowText" lastClr="000000"/>
                  </a:solidFill>
                </a:rPr>
                <a:t>R$ 518.687,00</a:t>
              </a:r>
              <a:endParaRPr lang="pt-BR" sz="1200" dirty="0"/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1354930" y="1554391"/>
              <a:ext cx="407315" cy="126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ysClr val="windowText" lastClr="000000"/>
                  </a:solidFill>
                </a:rPr>
                <a:t>91%</a:t>
              </a:r>
              <a:endParaRPr lang="pt-BR" sz="1200" dirty="0"/>
            </a:p>
          </p:txBody>
        </p:sp>
      </p:grpSp>
      <p:grpSp>
        <p:nvGrpSpPr>
          <p:cNvPr id="100" name="Agrupar 99"/>
          <p:cNvGrpSpPr/>
          <p:nvPr/>
        </p:nvGrpSpPr>
        <p:grpSpPr>
          <a:xfrm>
            <a:off x="1340373" y="2805484"/>
            <a:ext cx="1639245" cy="1087083"/>
            <a:chOff x="352826" y="1301340"/>
            <a:chExt cx="1409419" cy="4066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1" name="Retângulo 100"/>
            <p:cNvSpPr/>
            <p:nvPr/>
          </p:nvSpPr>
          <p:spPr>
            <a:xfrm>
              <a:off x="352826" y="1301340"/>
              <a:ext cx="1409419" cy="2344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Pagamentos (Previsto x Realizado)</a:t>
              </a:r>
              <a:endParaRPr lang="pt-BR" sz="1400" dirty="0"/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352826" y="1554391"/>
              <a:ext cx="926969" cy="153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ysClr val="windowText" lastClr="000000"/>
                  </a:solidFill>
                </a:rPr>
                <a:t>R$ </a:t>
              </a:r>
              <a:r>
                <a:rPr lang="pt-BR" sz="1200" dirty="0" smtClean="0">
                  <a:solidFill>
                    <a:sysClr val="windowText" lastClr="000000"/>
                  </a:solidFill>
                </a:rPr>
                <a:t>515.862,00</a:t>
              </a:r>
              <a:endParaRPr lang="pt-BR" sz="1200" dirty="0"/>
            </a:p>
          </p:txBody>
        </p:sp>
        <p:sp>
          <p:nvSpPr>
            <p:cNvPr id="103" name="Retângulo 102"/>
            <p:cNvSpPr/>
            <p:nvPr/>
          </p:nvSpPr>
          <p:spPr>
            <a:xfrm>
              <a:off x="1354930" y="1554391"/>
              <a:ext cx="407315" cy="153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ysClr val="windowText" lastClr="000000"/>
                  </a:solidFill>
                </a:rPr>
                <a:t>86</a:t>
              </a:r>
              <a:r>
                <a:rPr lang="pt-BR" sz="1200" dirty="0" smtClean="0">
                  <a:solidFill>
                    <a:sysClr val="windowText" lastClr="000000"/>
                  </a:solidFill>
                </a:rPr>
                <a:t>%</a:t>
              </a:r>
              <a:endParaRPr lang="pt-BR" sz="1200" dirty="0"/>
            </a:p>
          </p:txBody>
        </p:sp>
      </p:grpSp>
      <p:grpSp>
        <p:nvGrpSpPr>
          <p:cNvPr id="104" name="Agrupar 103"/>
          <p:cNvGrpSpPr/>
          <p:nvPr/>
        </p:nvGrpSpPr>
        <p:grpSpPr>
          <a:xfrm>
            <a:off x="1241756" y="4211549"/>
            <a:ext cx="1784391" cy="731144"/>
            <a:chOff x="352826" y="1301341"/>
            <a:chExt cx="1534215" cy="4338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5" name="Retângulo 104"/>
            <p:cNvSpPr/>
            <p:nvPr/>
          </p:nvSpPr>
          <p:spPr>
            <a:xfrm>
              <a:off x="352826" y="1301341"/>
              <a:ext cx="1534215" cy="2344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ysClr val="windowText" lastClr="000000"/>
                  </a:solidFill>
                </a:rPr>
                <a:t>Recebimentos Em Aberto</a:t>
              </a:r>
              <a:endParaRPr lang="pt-BR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Retângulo 105"/>
            <p:cNvSpPr/>
            <p:nvPr/>
          </p:nvSpPr>
          <p:spPr>
            <a:xfrm>
              <a:off x="352826" y="1554391"/>
              <a:ext cx="1534215" cy="180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ysClr val="windowText" lastClr="000000"/>
                  </a:solidFill>
                </a:rPr>
                <a:t>R$154.842.80</a:t>
              </a:r>
              <a:endParaRPr lang="pt-BR" sz="1200" dirty="0"/>
            </a:p>
          </p:txBody>
        </p:sp>
      </p:grpSp>
      <p:grpSp>
        <p:nvGrpSpPr>
          <p:cNvPr id="107" name="Agrupar 106"/>
          <p:cNvGrpSpPr/>
          <p:nvPr/>
        </p:nvGrpSpPr>
        <p:grpSpPr>
          <a:xfrm>
            <a:off x="1264592" y="5273103"/>
            <a:ext cx="1784391" cy="731144"/>
            <a:chOff x="352826" y="1301341"/>
            <a:chExt cx="1534215" cy="4338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8" name="Retângulo 107"/>
            <p:cNvSpPr/>
            <p:nvPr/>
          </p:nvSpPr>
          <p:spPr>
            <a:xfrm>
              <a:off x="352826" y="1301341"/>
              <a:ext cx="1534215" cy="2344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ysClr val="windowText" lastClr="000000"/>
                  </a:solidFill>
                </a:rPr>
                <a:t>Pagamentos Em Aberto</a:t>
              </a:r>
              <a:endParaRPr lang="pt-BR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9" name="Retângulo 108"/>
            <p:cNvSpPr/>
            <p:nvPr/>
          </p:nvSpPr>
          <p:spPr>
            <a:xfrm>
              <a:off x="352826" y="1554391"/>
              <a:ext cx="1534215" cy="180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ysClr val="windowText" lastClr="000000"/>
                  </a:solidFill>
                </a:rPr>
                <a:t>R$6.817.25</a:t>
              </a:r>
              <a:endParaRPr lang="pt-BR" sz="1200" dirty="0"/>
            </a:p>
          </p:txBody>
        </p:sp>
      </p:grpSp>
      <p:grpSp>
        <p:nvGrpSpPr>
          <p:cNvPr id="110" name="Agrupar 109"/>
          <p:cNvGrpSpPr/>
          <p:nvPr/>
        </p:nvGrpSpPr>
        <p:grpSpPr>
          <a:xfrm>
            <a:off x="8459363" y="4381162"/>
            <a:ext cx="3362523" cy="731144"/>
            <a:chOff x="352826" y="1301341"/>
            <a:chExt cx="1534215" cy="4338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Retângulo 110"/>
            <p:cNvSpPr/>
            <p:nvPr/>
          </p:nvSpPr>
          <p:spPr>
            <a:xfrm>
              <a:off x="352826" y="1301341"/>
              <a:ext cx="1534215" cy="2344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ysClr val="windowText" lastClr="000000"/>
                  </a:solidFill>
                </a:rPr>
                <a:t>À Receber Vencidos</a:t>
              </a:r>
              <a:endParaRPr lang="pt-BR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2" name="Retângulo 111"/>
            <p:cNvSpPr/>
            <p:nvPr/>
          </p:nvSpPr>
          <p:spPr>
            <a:xfrm>
              <a:off x="352826" y="1554391"/>
              <a:ext cx="1534215" cy="180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ysClr val="windowText" lastClr="000000"/>
                  </a:solidFill>
                </a:rPr>
                <a:t>R$ </a:t>
              </a:r>
              <a:r>
                <a:rPr lang="pt-BR" sz="1200" dirty="0" smtClean="0">
                  <a:solidFill>
                    <a:sysClr val="windowText" lastClr="000000"/>
                  </a:solidFill>
                </a:rPr>
                <a:t>5.236,00</a:t>
              </a:r>
              <a:endParaRPr lang="pt-BR" sz="1200" dirty="0"/>
            </a:p>
          </p:txBody>
        </p:sp>
      </p:grpSp>
      <p:grpSp>
        <p:nvGrpSpPr>
          <p:cNvPr id="113" name="Agrupar 112"/>
          <p:cNvGrpSpPr/>
          <p:nvPr/>
        </p:nvGrpSpPr>
        <p:grpSpPr>
          <a:xfrm>
            <a:off x="8512679" y="5347408"/>
            <a:ext cx="3309207" cy="731144"/>
            <a:chOff x="352826" y="1301341"/>
            <a:chExt cx="1534215" cy="4338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4" name="Retângulo 113"/>
            <p:cNvSpPr/>
            <p:nvPr/>
          </p:nvSpPr>
          <p:spPr>
            <a:xfrm>
              <a:off x="352826" y="1301341"/>
              <a:ext cx="1534215" cy="2344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À Pagar Vencidos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115" name="Retângulo 114"/>
            <p:cNvSpPr/>
            <p:nvPr/>
          </p:nvSpPr>
          <p:spPr>
            <a:xfrm>
              <a:off x="352826" y="1554391"/>
              <a:ext cx="1534215" cy="180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ysClr val="windowText" lastClr="000000"/>
                  </a:solidFill>
                </a:rPr>
                <a:t>R$ </a:t>
              </a:r>
              <a:r>
                <a:rPr lang="pt-BR" sz="1200" dirty="0" smtClean="0">
                  <a:solidFill>
                    <a:sysClr val="windowText" lastClr="000000"/>
                  </a:solidFill>
                </a:rPr>
                <a:t>5.236,00</a:t>
              </a:r>
              <a:endParaRPr lang="pt-BR" sz="1200" dirty="0"/>
            </a:p>
          </p:txBody>
        </p:sp>
      </p:grpSp>
      <p:grpSp>
        <p:nvGrpSpPr>
          <p:cNvPr id="116" name="Agrupar 115"/>
          <p:cNvGrpSpPr/>
          <p:nvPr/>
        </p:nvGrpSpPr>
        <p:grpSpPr>
          <a:xfrm>
            <a:off x="7180702" y="4373173"/>
            <a:ext cx="1025688" cy="731143"/>
            <a:chOff x="352826" y="1301341"/>
            <a:chExt cx="1534215" cy="4338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7" name="Retângulo 116"/>
            <p:cNvSpPr/>
            <p:nvPr/>
          </p:nvSpPr>
          <p:spPr>
            <a:xfrm>
              <a:off x="352826" y="1301341"/>
              <a:ext cx="1534215" cy="23441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PMR (Dias)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118" name="Retângulo 117"/>
            <p:cNvSpPr/>
            <p:nvPr/>
          </p:nvSpPr>
          <p:spPr>
            <a:xfrm>
              <a:off x="352826" y="1554390"/>
              <a:ext cx="1534215" cy="180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10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9" name="Agrupar 118"/>
          <p:cNvGrpSpPr/>
          <p:nvPr/>
        </p:nvGrpSpPr>
        <p:grpSpPr>
          <a:xfrm>
            <a:off x="7187226" y="5245861"/>
            <a:ext cx="1025688" cy="731143"/>
            <a:chOff x="352826" y="1301341"/>
            <a:chExt cx="1534215" cy="4338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0" name="Retângulo 119"/>
            <p:cNvSpPr/>
            <p:nvPr/>
          </p:nvSpPr>
          <p:spPr>
            <a:xfrm>
              <a:off x="352826" y="1301341"/>
              <a:ext cx="1534215" cy="2344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PMP (Dias)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121" name="Retângulo 120"/>
            <p:cNvSpPr/>
            <p:nvPr/>
          </p:nvSpPr>
          <p:spPr>
            <a:xfrm>
              <a:off x="352826" y="1554390"/>
              <a:ext cx="1534215" cy="180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15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7" name="Agrupar 136"/>
          <p:cNvGrpSpPr/>
          <p:nvPr/>
        </p:nvGrpSpPr>
        <p:grpSpPr>
          <a:xfrm>
            <a:off x="3482673" y="4373173"/>
            <a:ext cx="1639245" cy="979894"/>
            <a:chOff x="352826" y="1301341"/>
            <a:chExt cx="1409419" cy="3796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8" name="Retângulo 137"/>
            <p:cNvSpPr/>
            <p:nvPr/>
          </p:nvSpPr>
          <p:spPr>
            <a:xfrm>
              <a:off x="352826" y="1301341"/>
              <a:ext cx="1409419" cy="2344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Recebimentos últimos </a:t>
              </a:r>
              <a:r>
                <a:rPr lang="pt-BR" sz="1400" u="sng" dirty="0" smtClean="0"/>
                <a:t>7 dias</a:t>
              </a:r>
              <a:endParaRPr lang="pt-BR" sz="1400" u="sng" dirty="0"/>
            </a:p>
          </p:txBody>
        </p:sp>
        <p:sp>
          <p:nvSpPr>
            <p:cNvPr id="143" name="Retângulo 142"/>
            <p:cNvSpPr/>
            <p:nvPr/>
          </p:nvSpPr>
          <p:spPr>
            <a:xfrm>
              <a:off x="352826" y="1554391"/>
              <a:ext cx="926969" cy="126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ysClr val="windowText" lastClr="000000"/>
                  </a:solidFill>
                </a:rPr>
                <a:t>R$ </a:t>
              </a:r>
              <a:r>
                <a:rPr lang="pt-BR" sz="1200" dirty="0" smtClean="0">
                  <a:solidFill>
                    <a:sysClr val="windowText" lastClr="000000"/>
                  </a:solidFill>
                </a:rPr>
                <a:t>25.000</a:t>
              </a:r>
              <a:endParaRPr lang="pt-BR" sz="1200" dirty="0"/>
            </a:p>
          </p:txBody>
        </p:sp>
        <p:sp>
          <p:nvSpPr>
            <p:cNvPr id="144" name="Retângulo 143"/>
            <p:cNvSpPr/>
            <p:nvPr/>
          </p:nvSpPr>
          <p:spPr>
            <a:xfrm>
              <a:off x="1354930" y="1554391"/>
              <a:ext cx="407315" cy="126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ysClr val="windowText" lastClr="000000"/>
                  </a:solidFill>
                </a:rPr>
                <a:t>82%</a:t>
              </a:r>
              <a:endParaRPr lang="pt-BR" sz="1200" dirty="0"/>
            </a:p>
          </p:txBody>
        </p:sp>
      </p:grpSp>
      <p:grpSp>
        <p:nvGrpSpPr>
          <p:cNvPr id="145" name="Agrupar 144"/>
          <p:cNvGrpSpPr/>
          <p:nvPr/>
        </p:nvGrpSpPr>
        <p:grpSpPr>
          <a:xfrm>
            <a:off x="5345501" y="4393253"/>
            <a:ext cx="1639245" cy="979894"/>
            <a:chOff x="352826" y="1301341"/>
            <a:chExt cx="1409419" cy="3796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6" name="Retângulo 145"/>
            <p:cNvSpPr/>
            <p:nvPr/>
          </p:nvSpPr>
          <p:spPr>
            <a:xfrm>
              <a:off x="352826" y="1301341"/>
              <a:ext cx="1409419" cy="2344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Recebimentos últimos </a:t>
              </a:r>
              <a:r>
                <a:rPr lang="pt-BR" sz="1400" u="sng" dirty="0" smtClean="0"/>
                <a:t>30 dias</a:t>
              </a:r>
              <a:endParaRPr lang="pt-BR" sz="1400" u="sng" dirty="0"/>
            </a:p>
          </p:txBody>
        </p:sp>
        <p:sp>
          <p:nvSpPr>
            <p:cNvPr id="147" name="Retângulo 146"/>
            <p:cNvSpPr/>
            <p:nvPr/>
          </p:nvSpPr>
          <p:spPr>
            <a:xfrm>
              <a:off x="352826" y="1554391"/>
              <a:ext cx="926969" cy="126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ysClr val="windowText" lastClr="000000"/>
                  </a:solidFill>
                </a:rPr>
                <a:t>R$ </a:t>
              </a:r>
              <a:r>
                <a:rPr lang="pt-BR" sz="1200" dirty="0" smtClean="0">
                  <a:solidFill>
                    <a:sysClr val="windowText" lastClr="000000"/>
                  </a:solidFill>
                </a:rPr>
                <a:t>118.867,00</a:t>
              </a:r>
              <a:endParaRPr lang="pt-BR" sz="1200" dirty="0"/>
            </a:p>
          </p:txBody>
        </p:sp>
        <p:sp>
          <p:nvSpPr>
            <p:cNvPr id="148" name="Retângulo 147"/>
            <p:cNvSpPr/>
            <p:nvPr/>
          </p:nvSpPr>
          <p:spPr>
            <a:xfrm>
              <a:off x="1354930" y="1554391"/>
              <a:ext cx="407315" cy="126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ysClr val="windowText" lastClr="000000"/>
                  </a:solidFill>
                </a:rPr>
                <a:t>88</a:t>
              </a:r>
              <a:r>
                <a:rPr lang="pt-BR" sz="1200" dirty="0" smtClean="0">
                  <a:solidFill>
                    <a:sysClr val="windowText" lastClr="000000"/>
                  </a:solidFill>
                </a:rPr>
                <a:t>%</a:t>
              </a:r>
              <a:endParaRPr lang="pt-BR" sz="1200" dirty="0"/>
            </a:p>
          </p:txBody>
        </p:sp>
      </p:grpSp>
      <p:grpSp>
        <p:nvGrpSpPr>
          <p:cNvPr id="149" name="Agrupar 148"/>
          <p:cNvGrpSpPr/>
          <p:nvPr/>
        </p:nvGrpSpPr>
        <p:grpSpPr>
          <a:xfrm>
            <a:off x="3482673" y="5588605"/>
            <a:ext cx="1639245" cy="979894"/>
            <a:chOff x="352826" y="1301341"/>
            <a:chExt cx="1409419" cy="3796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0" name="Retângulo 149"/>
            <p:cNvSpPr/>
            <p:nvPr/>
          </p:nvSpPr>
          <p:spPr>
            <a:xfrm>
              <a:off x="352826" y="1301341"/>
              <a:ext cx="1409419" cy="2344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Pagamentos últimos </a:t>
              </a:r>
              <a:r>
                <a:rPr lang="pt-BR" sz="1400" u="sng" dirty="0" smtClean="0"/>
                <a:t>7 dias</a:t>
              </a:r>
              <a:endParaRPr lang="pt-BR" sz="1400" u="sng" dirty="0"/>
            </a:p>
          </p:txBody>
        </p:sp>
        <p:sp>
          <p:nvSpPr>
            <p:cNvPr id="151" name="Retângulo 150"/>
            <p:cNvSpPr/>
            <p:nvPr/>
          </p:nvSpPr>
          <p:spPr>
            <a:xfrm>
              <a:off x="352826" y="1554391"/>
              <a:ext cx="926969" cy="126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ysClr val="windowText" lastClr="000000"/>
                  </a:solidFill>
                </a:rPr>
                <a:t>R$ 35.000,00</a:t>
              </a:r>
              <a:endParaRPr lang="pt-BR" sz="1200" dirty="0"/>
            </a:p>
          </p:txBody>
        </p:sp>
        <p:sp>
          <p:nvSpPr>
            <p:cNvPr id="152" name="Retângulo 151"/>
            <p:cNvSpPr/>
            <p:nvPr/>
          </p:nvSpPr>
          <p:spPr>
            <a:xfrm>
              <a:off x="1354930" y="1554391"/>
              <a:ext cx="407315" cy="126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ysClr val="windowText" lastClr="000000"/>
                  </a:solidFill>
                </a:rPr>
                <a:t>95%</a:t>
              </a:r>
              <a:endParaRPr lang="pt-BR" sz="1200" dirty="0"/>
            </a:p>
          </p:txBody>
        </p:sp>
      </p:grpSp>
      <p:grpSp>
        <p:nvGrpSpPr>
          <p:cNvPr id="153" name="Agrupar 152"/>
          <p:cNvGrpSpPr/>
          <p:nvPr/>
        </p:nvGrpSpPr>
        <p:grpSpPr>
          <a:xfrm>
            <a:off x="5345501" y="5608685"/>
            <a:ext cx="1639245" cy="979894"/>
            <a:chOff x="352826" y="1301341"/>
            <a:chExt cx="1409419" cy="3796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4" name="Retângulo 153"/>
            <p:cNvSpPr/>
            <p:nvPr/>
          </p:nvSpPr>
          <p:spPr>
            <a:xfrm>
              <a:off x="352826" y="1301341"/>
              <a:ext cx="1409419" cy="2344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Pagamentos últimos </a:t>
              </a:r>
              <a:r>
                <a:rPr lang="pt-BR" sz="1400" u="sng" dirty="0" smtClean="0"/>
                <a:t>30 dias</a:t>
              </a:r>
              <a:endParaRPr lang="pt-BR" sz="1400" u="sng" dirty="0"/>
            </a:p>
          </p:txBody>
        </p:sp>
        <p:sp>
          <p:nvSpPr>
            <p:cNvPr id="155" name="Retângulo 154"/>
            <p:cNvSpPr/>
            <p:nvPr/>
          </p:nvSpPr>
          <p:spPr>
            <a:xfrm>
              <a:off x="352826" y="1554391"/>
              <a:ext cx="926969" cy="126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ysClr val="windowText" lastClr="000000"/>
                  </a:solidFill>
                </a:rPr>
                <a:t>R$ </a:t>
              </a:r>
              <a:r>
                <a:rPr lang="pt-BR" sz="1200" dirty="0">
                  <a:solidFill>
                    <a:sysClr val="windowText" lastClr="000000"/>
                  </a:solidFill>
                </a:rPr>
                <a:t>8</a:t>
              </a:r>
              <a:r>
                <a:rPr lang="pt-BR" sz="1200" dirty="0" smtClean="0">
                  <a:solidFill>
                    <a:sysClr val="windowText" lastClr="000000"/>
                  </a:solidFill>
                </a:rPr>
                <a:t>5.862,00</a:t>
              </a:r>
              <a:endParaRPr lang="pt-BR" sz="1200" dirty="0"/>
            </a:p>
          </p:txBody>
        </p:sp>
        <p:sp>
          <p:nvSpPr>
            <p:cNvPr id="156" name="Retângulo 155"/>
            <p:cNvSpPr/>
            <p:nvPr/>
          </p:nvSpPr>
          <p:spPr>
            <a:xfrm>
              <a:off x="1354930" y="1554391"/>
              <a:ext cx="407315" cy="126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ysClr val="windowText" lastClr="000000"/>
                  </a:solidFill>
                </a:rPr>
                <a:t>90%</a:t>
              </a:r>
              <a:endParaRPr lang="pt-BR" sz="1200" dirty="0"/>
            </a:p>
          </p:txBody>
        </p:sp>
      </p:grpSp>
      <p:grpSp>
        <p:nvGrpSpPr>
          <p:cNvPr id="194" name="Agrupar 193"/>
          <p:cNvGrpSpPr/>
          <p:nvPr/>
        </p:nvGrpSpPr>
        <p:grpSpPr>
          <a:xfrm>
            <a:off x="8228167" y="233054"/>
            <a:ext cx="3731427" cy="386652"/>
            <a:chOff x="8228167" y="233054"/>
            <a:chExt cx="3731427" cy="386652"/>
          </a:xfrm>
        </p:grpSpPr>
        <p:grpSp>
          <p:nvGrpSpPr>
            <p:cNvPr id="195" name="Agrupar 194"/>
            <p:cNvGrpSpPr/>
            <p:nvPr/>
          </p:nvGrpSpPr>
          <p:grpSpPr>
            <a:xfrm>
              <a:off x="8228167" y="233054"/>
              <a:ext cx="1798974" cy="386652"/>
              <a:chOff x="8531465" y="233054"/>
              <a:chExt cx="1798974" cy="386652"/>
            </a:xfrm>
          </p:grpSpPr>
          <p:sp>
            <p:nvSpPr>
              <p:cNvPr id="199" name="Retângulo 198"/>
              <p:cNvSpPr/>
              <p:nvPr/>
            </p:nvSpPr>
            <p:spPr>
              <a:xfrm>
                <a:off x="8531465" y="233054"/>
                <a:ext cx="920269" cy="38665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2"/>
                    </a:solidFill>
                  </a:rPr>
                  <a:t>Meses:</a:t>
                </a:r>
                <a:endParaRPr lang="pt-BR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00" name="Retângulo 199"/>
              <p:cNvSpPr/>
              <p:nvPr/>
            </p:nvSpPr>
            <p:spPr>
              <a:xfrm>
                <a:off x="9410170" y="233054"/>
                <a:ext cx="920269" cy="38665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2"/>
                    </a:solidFill>
                  </a:rPr>
                  <a:t>Todos</a:t>
                </a:r>
                <a:endParaRPr lang="pt-BR" b="1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96" name="Agrupar 195"/>
            <p:cNvGrpSpPr/>
            <p:nvPr/>
          </p:nvGrpSpPr>
          <p:grpSpPr>
            <a:xfrm>
              <a:off x="10160620" y="233054"/>
              <a:ext cx="1798974" cy="386652"/>
              <a:chOff x="8531465" y="233054"/>
              <a:chExt cx="1798974" cy="386652"/>
            </a:xfrm>
          </p:grpSpPr>
          <p:sp>
            <p:nvSpPr>
              <p:cNvPr id="197" name="Retângulo 196"/>
              <p:cNvSpPr/>
              <p:nvPr/>
            </p:nvSpPr>
            <p:spPr>
              <a:xfrm>
                <a:off x="8531465" y="233054"/>
                <a:ext cx="920269" cy="38665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2"/>
                    </a:solidFill>
                  </a:rPr>
                  <a:t>Ano:</a:t>
                </a:r>
                <a:endParaRPr lang="pt-BR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98" name="Retângulo 197"/>
              <p:cNvSpPr/>
              <p:nvPr/>
            </p:nvSpPr>
            <p:spPr>
              <a:xfrm>
                <a:off x="9410170" y="233054"/>
                <a:ext cx="920269" cy="38665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2"/>
                    </a:solidFill>
                  </a:rPr>
                  <a:t>2020</a:t>
                </a:r>
                <a:endParaRPr lang="pt-BR" b="1" dirty="0">
                  <a:solidFill>
                    <a:schemeClr val="tx2"/>
                  </a:solidFill>
                </a:endParaRPr>
              </a:p>
            </p:txBody>
          </p:sp>
        </p:grpSp>
      </p:grpSp>
      <p:pic>
        <p:nvPicPr>
          <p:cNvPr id="201" name="Imagem 20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78" y="74928"/>
            <a:ext cx="1012807" cy="750598"/>
          </a:xfrm>
          <a:prstGeom prst="rect">
            <a:avLst/>
          </a:prstGeom>
        </p:spPr>
      </p:pic>
      <p:sp>
        <p:nvSpPr>
          <p:cNvPr id="202" name="Retângulo 201"/>
          <p:cNvSpPr/>
          <p:nvPr/>
        </p:nvSpPr>
        <p:spPr>
          <a:xfrm>
            <a:off x="2167868" y="63575"/>
            <a:ext cx="1576147" cy="386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Financeiro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3" name="Retângulo 202"/>
          <p:cNvSpPr/>
          <p:nvPr/>
        </p:nvSpPr>
        <p:spPr>
          <a:xfrm>
            <a:off x="2167868" y="403730"/>
            <a:ext cx="1576147" cy="386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Pagar &amp; Receber</a:t>
            </a:r>
            <a:endParaRPr lang="pt-BR" sz="1200" dirty="0">
              <a:solidFill>
                <a:schemeClr val="bg1"/>
              </a:solidFill>
            </a:endParaRPr>
          </a:p>
        </p:txBody>
      </p:sp>
      <p:grpSp>
        <p:nvGrpSpPr>
          <p:cNvPr id="204" name="Agrupar 203"/>
          <p:cNvGrpSpPr/>
          <p:nvPr/>
        </p:nvGrpSpPr>
        <p:grpSpPr>
          <a:xfrm>
            <a:off x="4127523" y="210404"/>
            <a:ext cx="1798974" cy="386652"/>
            <a:chOff x="5747610" y="210404"/>
            <a:chExt cx="1798974" cy="386652"/>
          </a:xfrm>
        </p:grpSpPr>
        <p:sp>
          <p:nvSpPr>
            <p:cNvPr id="205" name="Retângulo 204"/>
            <p:cNvSpPr/>
            <p:nvPr/>
          </p:nvSpPr>
          <p:spPr>
            <a:xfrm>
              <a:off x="5747610" y="210404"/>
              <a:ext cx="920269" cy="38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Filial: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  <p:sp>
          <p:nvSpPr>
            <p:cNvPr id="206" name="Retângulo 205"/>
            <p:cNvSpPr/>
            <p:nvPr/>
          </p:nvSpPr>
          <p:spPr>
            <a:xfrm>
              <a:off x="6626315" y="210404"/>
              <a:ext cx="920269" cy="3866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2"/>
                  </a:solidFill>
                </a:rPr>
                <a:t>Todas</a:t>
              </a:r>
              <a:endParaRPr lang="pt-BR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0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382</Words>
  <Application>Microsoft Office PowerPoint</Application>
  <PresentationFormat>Widescreen</PresentationFormat>
  <Paragraphs>171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Consultant</dc:creator>
  <cp:lastModifiedBy>Consultant</cp:lastModifiedBy>
  <cp:revision>128</cp:revision>
  <dcterms:created xsi:type="dcterms:W3CDTF">2020-09-15T14:38:04Z</dcterms:created>
  <dcterms:modified xsi:type="dcterms:W3CDTF">2020-09-18T13:31:22Z</dcterms:modified>
</cp:coreProperties>
</file>