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57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CF302-15C8-43C4-8090-7D9B8CB76DD6}" type="datetimeFigureOut">
              <a:rPr lang="fr-CH" smtClean="0"/>
              <a:t>11.06.2025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F0931-97B5-4C35-91F7-1A92545055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885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8D1E1-DA63-7806-C501-969F088A2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34DCC3-B216-1E9D-285C-10FA4BC0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7740A-B5BC-5C89-FF17-548DF540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26F-3169-43EF-8258-3650813714B1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5C7FA-7CC0-23FA-575C-641CD71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B0FD2-BEFA-3B21-D066-2D09F6E3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7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6B539-2382-E1F8-005D-C06349A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BA1852-C66E-B53C-E226-C775FAC1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16B99-62F7-3796-6952-4FF82599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640F-840C-4BF3-BCA9-94D2FBDACA12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828E7-1541-07B1-BCC8-FDD47AA2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E6520-EF09-F8D2-7FFD-82D6A63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06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04586C-711A-D7AD-9B94-72858A5B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AF2D-A002-16A4-971D-F6757D8D3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6992C-4370-7583-0541-B481E3F2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5A99-004B-479C-A7D6-FCF2ABD8B76A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1FDB62-CB6F-6BDF-8016-96CB218C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1A4111-BCEC-3AAC-880A-AB55C5BA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79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251B3-3BCE-E1C7-64E7-6A985FCC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6686C3-5DB6-286D-9042-B770E2A8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CFE8C-3966-0C4B-E94C-20C7689F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58D0-B6EC-4D87-A600-53641F527655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2D3D1-C69E-80BD-F507-588469C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44464-12BB-5205-4EA3-5B184526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7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6C3F6-0BD2-7BDB-9126-C2771065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64E4A-6293-EF42-5D2B-8CA22BD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11838-6A6B-3C14-781D-3CECD0A5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0BEA-64A2-40B2-99E2-3E4EAE1EAEE6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F6195-9AA3-6107-395C-244ED7A9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78680-B78D-5318-F821-0318130F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63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A9579-39CE-92DE-721A-ECB85CF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06C09-3C0F-1A95-495F-765C8B237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B0DD59-1039-BBC2-2DC5-8B8EF210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8EF2D-3B06-E809-8D3F-459CD07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4778-8311-4FAC-9BA3-F61D708A6E5D}" type="datetime1">
              <a:rPr lang="fr-CH" smtClean="0"/>
              <a:t>11.06.2025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7009AE-7CD1-F33C-C66C-1BB37894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B927C-E397-0B1F-38EC-E8AAED50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909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23311-7A7B-B59E-0AD9-A3715737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C8D65-1B82-2BDF-649F-5FCC337B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E1FC20-B4D4-FABA-8804-0B8B8ED0E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BDAD14-F9E9-6515-6B6A-728D45B0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0F327-1BDB-33E1-E3EB-501FD54C7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3D5B33-033D-71CC-1DEC-D94C37F4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C6CF-6354-418D-AF9B-0F9FF29398A4}" type="datetime1">
              <a:rPr lang="fr-CH" smtClean="0"/>
              <a:t>11.06.2025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23A464-7777-AE92-3F3A-C749925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0060F6-9CC2-077F-D963-80210D09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539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DB70A-77F8-699A-83DE-28C02690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298B66-A63C-A00E-600B-43D3AE01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866-A3AB-4D47-9EF5-1730751AC930}" type="datetime1">
              <a:rPr lang="fr-CH" smtClean="0"/>
              <a:t>11.06.2025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3EC20B-1FF5-8755-D438-2E59F52B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74872-0DCF-9D92-907B-CF1A7A42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7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CAB29D-5824-1230-4402-9969312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9C93-0DF7-4967-AF38-FCBFA43B730C}" type="datetime1">
              <a:rPr lang="fr-CH" smtClean="0"/>
              <a:t>11.06.2025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C0121C-D7F6-3E50-2627-AB44ADEA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2D1BC-13FF-7A66-88C2-595773B5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3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8EC6B-53AB-24A6-BC60-285A3DF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344CA-A27E-FE25-A190-B1CE16E5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17CDFE-F66E-F1AF-B464-9F50369D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E98A9-B402-A1CA-4CD0-FADAB50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120A-B405-4426-B881-32455037693B}" type="datetime1">
              <a:rPr lang="fr-CH" smtClean="0"/>
              <a:t>11.06.2025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6256AE-A9A0-B599-6FC0-61A233D6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EE03F4-BB7A-EB5F-3B31-78ED8937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33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CEDCA-6229-F7D1-396C-0D434EAD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B99630-1C9E-CB2B-A0D0-84A13FAD8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9AA96A-45A0-D038-FE35-C5741A7C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22325-30CA-BB4C-42A3-B1953F81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3229-F0DC-442B-A2FD-E996D38BC528}" type="datetime1">
              <a:rPr lang="fr-CH" smtClean="0"/>
              <a:t>11.06.2025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975C6-7019-09A9-2664-C6BCBD38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317A2D-3672-F142-254A-FFE28E8E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931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6C2C24-5F75-D69F-27BD-34D04778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E3EB8-98A1-1358-2596-D9203C98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DF0F4-4E46-A245-D085-7F22567D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D6D41-A7C7-407D-8A66-3A09DE85368B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C592A-656E-2A5B-26FE-4B5018AF2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9C8F8-DFB9-5EBC-FC84-5A6860A6C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06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10F20B-9284-A0A9-FF7E-786D6962CB32}"/>
              </a:ext>
            </a:extLst>
          </p:cNvPr>
          <p:cNvSpPr txBox="1"/>
          <p:nvPr/>
        </p:nvSpPr>
        <p:spPr>
          <a:xfrm>
            <a:off x="643466" y="753626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Google Cloud Vision API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B2435E-672C-3C99-6148-86BB953356C7}"/>
              </a:ext>
            </a:extLst>
          </p:cNvPr>
          <p:cNvSpPr txBox="1"/>
          <p:nvPr/>
        </p:nvSpPr>
        <p:spPr>
          <a:xfrm>
            <a:off x="643465" y="3849845"/>
            <a:ext cx="5334931" cy="218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Giovannetti, Charles, Bruzzese, </a:t>
            </a:r>
            <a:r>
              <a:rPr lang="en-US" sz="2400" dirty="0" err="1"/>
              <a:t>Khelfi</a:t>
            </a:r>
            <a:r>
              <a:rPr lang="en-US" sz="2400" dirty="0"/>
              <a:t> 12.06.2025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77C9CEC-D196-5086-5D22-A9B14141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5522" y="212938"/>
            <a:ext cx="5959610" cy="5959610"/>
          </a:xfrm>
          <a:prstGeom prst="rect">
            <a:avLst/>
          </a:prstGeom>
        </p:spPr>
      </p:pic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71F28D3F-E964-53E7-9C7E-E71B4420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91E-2320-4968-A224-3258627C467A}" type="datetime1">
              <a:rPr lang="fr-CH" smtClean="0"/>
              <a:t>11.06.2025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178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F0E5-2637-60C5-6B8E-789FFF383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71746D-089C-3AD5-B250-85E52B87E968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Le cas d’utilisation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D3801A99-E32F-575A-AC97-220CCD3B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10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D843ED4C-730F-841F-735D-08F4D110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81801CB2-C3E8-2033-4B85-6B91F6A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FF27A87-5F96-AA43-2BE4-1D05FC865E3B}"/>
              </a:ext>
            </a:extLst>
          </p:cNvPr>
          <p:cNvGrpSpPr/>
          <p:nvPr/>
        </p:nvGrpSpPr>
        <p:grpSpPr>
          <a:xfrm>
            <a:off x="2167962" y="2840232"/>
            <a:ext cx="7856075" cy="2143125"/>
            <a:chOff x="3213310" y="2834509"/>
            <a:chExt cx="7856075" cy="214312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C365B3-AF5C-CB11-A3D4-29C0281B3DA1}"/>
                </a:ext>
              </a:extLst>
            </p:cNvPr>
            <p:cNvGrpSpPr/>
            <p:nvPr/>
          </p:nvGrpSpPr>
          <p:grpSpPr>
            <a:xfrm>
              <a:off x="3213310" y="2834509"/>
              <a:ext cx="7856075" cy="2143125"/>
              <a:chOff x="3805471" y="2670085"/>
              <a:chExt cx="7856075" cy="2143125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B03213D8-1C80-EE94-7F04-2BE883F7F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1654" b="77808" l="9667" r="90778">
                            <a14:foregroundMark x1="55833" y1="41462" x2="54944" y2="41462"/>
                            <a14:foregroundMark x1="58444" y1="39654" x2="44389" y2="40538"/>
                            <a14:foregroundMark x1="44389" y1="40538" x2="48556" y2="42269"/>
                            <a14:foregroundMark x1="62278" y1="40231" x2="44056" y2="39423"/>
                            <a14:foregroundMark x1="44056" y1="39423" x2="44722" y2="45692"/>
                            <a14:foregroundMark x1="58778" y1="37192" x2="62278" y2="41038"/>
                            <a14:foregroundMark x1="61944" y1="38423" x2="61111" y2="40462"/>
                            <a14:foregroundMark x1="33056" y1="23077" x2="40667" y2="21654"/>
                            <a14:foregroundMark x1="90278" y1="39423" x2="90833" y2="40654"/>
                            <a14:foregroundMark x1="9722" y1="40846" x2="11778" y2="40654"/>
                            <a14:foregroundMark x1="34833" y1="77615" x2="48556" y2="77808"/>
                            <a14:foregroundMark x1="41222" y1="37615" x2="41556" y2="42269"/>
                          </a14:backgroundRemoval>
                        </a14:imgEffect>
                      </a14:imgLayer>
                    </a14:imgProps>
                  </a:ext>
                </a:extLst>
              </a:blip>
              <a:srcRect t="16162" b="16162"/>
              <a:stretch>
                <a:fillRect/>
              </a:stretch>
            </p:blipFill>
            <p:spPr>
              <a:xfrm>
                <a:off x="3805471" y="2670085"/>
                <a:ext cx="2192336" cy="2143125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D9613DDF-36C2-D298-08DD-F1190C7A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4629"/>
              <a:stretch>
                <a:fillRect/>
              </a:stretch>
            </p:blipFill>
            <p:spPr>
              <a:xfrm>
                <a:off x="8350575" y="3498266"/>
                <a:ext cx="3310971" cy="486761"/>
              </a:xfrm>
              <a:prstGeom prst="rect">
                <a:avLst/>
              </a:prstGeom>
            </p:spPr>
          </p:pic>
        </p:grpSp>
        <p:pic>
          <p:nvPicPr>
            <p:cNvPr id="39" name="Image 3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3D60351A-46E8-C373-31DE-98150B7BF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3582907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89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779EC-8977-F538-FC60-40F2BB47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1F5FEE5-7236-626E-26DB-37795073674F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Pourquoi c’est bien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100F569C-45AA-4D0D-D281-CF3ABAFA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11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CEE2407E-8C8C-89B9-498B-4DF5DAB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11610BA6-50F7-CDB3-F464-DC398900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11B416-D0F6-B268-B408-B7534A3E20FB}"/>
              </a:ext>
            </a:extLst>
          </p:cNvPr>
          <p:cNvGrpSpPr/>
          <p:nvPr/>
        </p:nvGrpSpPr>
        <p:grpSpPr>
          <a:xfrm>
            <a:off x="2149898" y="2521555"/>
            <a:ext cx="7892203" cy="2693739"/>
            <a:chOff x="3008169" y="2593983"/>
            <a:chExt cx="7892203" cy="26937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87BE565-633D-F85D-BEFD-1A42C40ADE3F}"/>
                </a:ext>
              </a:extLst>
            </p:cNvPr>
            <p:cNvGrpSpPr/>
            <p:nvPr/>
          </p:nvGrpSpPr>
          <p:grpSpPr>
            <a:xfrm>
              <a:off x="3008169" y="2593983"/>
              <a:ext cx="6175662" cy="646331"/>
              <a:chOff x="2968339" y="2782669"/>
              <a:chExt cx="6175662" cy="64633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6445D0B-7CF3-3C5A-7C70-8C259130AA55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5301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Prix attractifs</a:t>
                </a:r>
              </a:p>
            </p:txBody>
          </p:sp>
          <p:pic>
            <p:nvPicPr>
              <p:cNvPr id="6" name="Image 5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06F7C463-336B-7AF3-AF58-19FD0F77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65A2180A-185B-7C8D-0960-2896CF3D07DB}"/>
                </a:ext>
              </a:extLst>
            </p:cNvPr>
            <p:cNvGrpSpPr/>
            <p:nvPr/>
          </p:nvGrpSpPr>
          <p:grpSpPr>
            <a:xfrm>
              <a:off x="3008169" y="3617687"/>
              <a:ext cx="6175662" cy="646331"/>
              <a:chOff x="2968339" y="2782669"/>
              <a:chExt cx="6175662" cy="646331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A1A9C3E-9579-FC2B-1468-C88D5BD1B746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5301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Paiement à l’utilisation</a:t>
                </a:r>
              </a:p>
            </p:txBody>
          </p:sp>
          <p:pic>
            <p:nvPicPr>
              <p:cNvPr id="10" name="Image 9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53A53183-F895-D76A-5843-EFB67691E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BDCD285-2E37-E400-5DA2-50EECFC8238E}"/>
                </a:ext>
              </a:extLst>
            </p:cNvPr>
            <p:cNvGrpSpPr/>
            <p:nvPr/>
          </p:nvGrpSpPr>
          <p:grpSpPr>
            <a:xfrm>
              <a:off x="3008169" y="4641391"/>
              <a:ext cx="7892203" cy="646331"/>
              <a:chOff x="2968339" y="2782669"/>
              <a:chExt cx="7892203" cy="646331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99D940A-D488-6FC3-B859-FD8E3C77F9CF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70178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No train, </a:t>
                </a:r>
                <a:r>
                  <a:rPr lang="fr-FR" sz="3600" b="1" dirty="0" err="1"/>
                  <a:t>collect</a:t>
                </a:r>
                <a:r>
                  <a:rPr lang="fr-FR" sz="3600" b="1" dirty="0"/>
                  <a:t> or infrastructure</a:t>
                </a:r>
              </a:p>
            </p:txBody>
          </p:sp>
          <p:pic>
            <p:nvPicPr>
              <p:cNvPr id="14" name="Image 13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047C61E1-F160-CF44-3431-6FC705B9A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4982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67E90-EF0A-F147-C91C-FFEF452FD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EECDFB7-E1F8-8912-1533-06E17B3CC66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Mais…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CC8AAAE7-D53B-B75A-E925-431D5C5C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12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9B89018E-4B09-2355-8BA9-3898ADA2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A84779EB-5621-7FA8-4864-005002A9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9B8055-C89B-4504-8195-ABA9E5F31D3E}"/>
              </a:ext>
            </a:extLst>
          </p:cNvPr>
          <p:cNvGrpSpPr/>
          <p:nvPr/>
        </p:nvGrpSpPr>
        <p:grpSpPr>
          <a:xfrm>
            <a:off x="2149898" y="2521555"/>
            <a:ext cx="7892203" cy="2693739"/>
            <a:chOff x="3008169" y="2593983"/>
            <a:chExt cx="7892203" cy="26937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66C0C7A-FAFA-8332-48DB-E6B494CD7754}"/>
                </a:ext>
              </a:extLst>
            </p:cNvPr>
            <p:cNvGrpSpPr/>
            <p:nvPr/>
          </p:nvGrpSpPr>
          <p:grpSpPr>
            <a:xfrm>
              <a:off x="3008169" y="2593983"/>
              <a:ext cx="7202332" cy="646331"/>
              <a:chOff x="2968339" y="2782669"/>
              <a:chExt cx="7202332" cy="64633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00D09ED-E5E4-95FF-EAD9-6C76587283C2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63280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Données sensibles</a:t>
                </a:r>
              </a:p>
            </p:txBody>
          </p:sp>
          <p:pic>
            <p:nvPicPr>
              <p:cNvPr id="6" name="Image 5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8C181E43-52D8-F6FA-4CC3-E50004D8C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2319060-BFD7-B4CE-C938-E475698BD6B0}"/>
                </a:ext>
              </a:extLst>
            </p:cNvPr>
            <p:cNvGrpSpPr/>
            <p:nvPr/>
          </p:nvGrpSpPr>
          <p:grpSpPr>
            <a:xfrm>
              <a:off x="3008169" y="3617687"/>
              <a:ext cx="7017885" cy="646331"/>
              <a:chOff x="2968339" y="2782669"/>
              <a:chExt cx="7017885" cy="646331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8852087-7E33-746B-2587-1D90838C594D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6143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Formats d’images limités</a:t>
                </a:r>
              </a:p>
            </p:txBody>
          </p:sp>
          <p:pic>
            <p:nvPicPr>
              <p:cNvPr id="10" name="Image 9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E9E148E7-0D18-4944-6170-292103085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93E901F-1474-9C8D-F0C6-CE2CC30C4924}"/>
                </a:ext>
              </a:extLst>
            </p:cNvPr>
            <p:cNvGrpSpPr/>
            <p:nvPr/>
          </p:nvGrpSpPr>
          <p:grpSpPr>
            <a:xfrm>
              <a:off x="3008169" y="4641391"/>
              <a:ext cx="7892203" cy="646331"/>
              <a:chOff x="2968339" y="2782669"/>
              <a:chExt cx="7892203" cy="646331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A7E1012-72EA-1387-FD67-E3F2601A5834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70178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Temps de réponse plus long</a:t>
                </a:r>
              </a:p>
            </p:txBody>
          </p:sp>
          <p:pic>
            <p:nvPicPr>
              <p:cNvPr id="14" name="Image 13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4B1C719C-EEF5-61E3-055D-A9665A967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5218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21A27-B7EC-FB30-9342-A2F3DF870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41C67F7-08F4-2982-F800-A171113D51A0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Combien ça coûte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73B99837-5291-B1F0-9A29-06AA7A9D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13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03516FA7-F55D-7FA0-4D05-4D363FA0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E9297504-CAD4-F789-25B2-7BB7A5CF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848353B-825C-53EC-0522-9A43F3E5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73" y="2225913"/>
            <a:ext cx="8044653" cy="33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8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0E2BF-28C7-DC82-FE89-86D410BC5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522750-60D5-FDD2-9756-7E46C4000A42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Et dans notre cas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2A282493-F73D-F3A2-4907-B0E5C3C9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14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1579E549-2A33-5B2B-F57A-AB1AB334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BB675805-ECC9-C4CD-1973-106BC24B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2C5A3C6-ED47-8326-1034-D28C40CD5A7E}"/>
              </a:ext>
            </a:extLst>
          </p:cNvPr>
          <p:cNvGrpSpPr/>
          <p:nvPr/>
        </p:nvGrpSpPr>
        <p:grpSpPr>
          <a:xfrm>
            <a:off x="1802244" y="2289618"/>
            <a:ext cx="9378786" cy="2693739"/>
            <a:chOff x="3008169" y="2593983"/>
            <a:chExt cx="9378786" cy="26937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488988F1-DB76-B867-0ABE-E174BB78C081}"/>
                </a:ext>
              </a:extLst>
            </p:cNvPr>
            <p:cNvGrpSpPr/>
            <p:nvPr/>
          </p:nvGrpSpPr>
          <p:grpSpPr>
            <a:xfrm>
              <a:off x="3008169" y="2593983"/>
              <a:ext cx="6175662" cy="646331"/>
              <a:chOff x="2968339" y="2782669"/>
              <a:chExt cx="6175662" cy="646331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6177072-6DC0-E2E0-C73C-68F8A2C7C9B1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5301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5000 utilisateurs actifs</a:t>
                </a:r>
              </a:p>
            </p:txBody>
          </p:sp>
          <p:pic>
            <p:nvPicPr>
              <p:cNvPr id="12" name="Image 11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29A03674-3A56-038E-7D02-95E3B8F52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E6D6AA2-95FB-9A04-E452-F5D150FDA966}"/>
                </a:ext>
              </a:extLst>
            </p:cNvPr>
            <p:cNvGrpSpPr/>
            <p:nvPr/>
          </p:nvGrpSpPr>
          <p:grpSpPr>
            <a:xfrm>
              <a:off x="3008169" y="3617687"/>
              <a:ext cx="7857804" cy="646331"/>
              <a:chOff x="2968339" y="2782669"/>
              <a:chExt cx="7857804" cy="646331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035F4C9-6390-EFB4-148C-49351F3E61B0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6983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10 requêtes par mois / user</a:t>
                </a:r>
              </a:p>
            </p:txBody>
          </p:sp>
          <p:pic>
            <p:nvPicPr>
              <p:cNvPr id="10" name="Image 9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DED4C51C-3DFD-988E-9B3A-BA2E8451B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BAB2E477-2CCA-60B9-62B7-B967E9F185BF}"/>
                </a:ext>
              </a:extLst>
            </p:cNvPr>
            <p:cNvGrpSpPr/>
            <p:nvPr/>
          </p:nvGrpSpPr>
          <p:grpSpPr>
            <a:xfrm>
              <a:off x="3008169" y="4641391"/>
              <a:ext cx="9378786" cy="646331"/>
              <a:chOff x="2968339" y="2782669"/>
              <a:chExt cx="9378786" cy="646331"/>
            </a:xfrm>
          </p:grpSpPr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29CC885-18DB-86B8-3E91-2152A2CC83CB}"/>
                  </a:ext>
                </a:extLst>
              </p:cNvPr>
              <p:cNvSpPr txBox="1"/>
              <p:nvPr/>
            </p:nvSpPr>
            <p:spPr>
              <a:xfrm>
                <a:off x="3842657" y="2782669"/>
                <a:ext cx="8504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(5000*10*3) – 1000 = 149’000 à 0,0015$</a:t>
                </a:r>
              </a:p>
            </p:txBody>
          </p:sp>
          <p:pic>
            <p:nvPicPr>
              <p:cNvPr id="8" name="Image 7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8625C7A8-3761-7DE7-53B0-212DABA27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123BEFC-EB32-139D-ADDD-10132227DFDB}"/>
              </a:ext>
            </a:extLst>
          </p:cNvPr>
          <p:cNvSpPr txBox="1"/>
          <p:nvPr/>
        </p:nvSpPr>
        <p:spPr>
          <a:xfrm>
            <a:off x="4508715" y="5332646"/>
            <a:ext cx="317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6"/>
                </a:solidFill>
              </a:rPr>
              <a:t>223,5$ / mois </a:t>
            </a:r>
          </a:p>
        </p:txBody>
      </p:sp>
      <p:pic>
        <p:nvPicPr>
          <p:cNvPr id="15" name="Image 14" descr="Une image contenant gant&#10;&#10;Le contenu généré par l’IA peut être incorrect.">
            <a:extLst>
              <a:ext uri="{FF2B5EF4-FFF2-40B4-BE49-F238E27FC236}">
                <a16:creationId xmlns:a16="http://schemas.microsoft.com/office/drawing/2014/main" id="{16C62420-F9E2-21D2-25AE-7E04CE280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85" y="5288199"/>
            <a:ext cx="879463" cy="879463"/>
          </a:xfrm>
          <a:prstGeom prst="rect">
            <a:avLst/>
          </a:prstGeom>
        </p:spPr>
      </p:pic>
      <p:pic>
        <p:nvPicPr>
          <p:cNvPr id="17" name="Image 16" descr="Une image contenant gant&#10;&#10;Le contenu généré par l’IA peut être incorrect.">
            <a:extLst>
              <a:ext uri="{FF2B5EF4-FFF2-40B4-BE49-F238E27FC236}">
                <a16:creationId xmlns:a16="http://schemas.microsoft.com/office/drawing/2014/main" id="{0318B2E4-AC46-AB88-B7E8-7791090F5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51" y="5288200"/>
            <a:ext cx="879463" cy="8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46CDE-F191-1013-655C-82036797B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1E233EF-FDB2-7722-D7BF-42459975CFC2}"/>
              </a:ext>
            </a:extLst>
          </p:cNvPr>
          <p:cNvSpPr txBox="1"/>
          <p:nvPr/>
        </p:nvSpPr>
        <p:spPr>
          <a:xfrm>
            <a:off x="1974273" y="2921168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Merci :)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19E084CD-12E7-30FA-B7B5-070287F4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15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728F94C9-5A67-F40E-5ABE-EFA62174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C990BDF3-E25C-475C-01BF-B07C421A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</p:spTree>
    <p:extLst>
      <p:ext uri="{BB962C8B-B14F-4D97-AF65-F5344CB8AC3E}">
        <p14:creationId xmlns:p14="http://schemas.microsoft.com/office/powerpoint/2010/main" val="191697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C117-2B2D-656F-2F0C-983B8762D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2389CE-7C75-1A77-F0B1-919EBA9122FC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C’est quoi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476865B2-CBFA-94EF-BD17-761920C9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2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8F2BD9-67C5-6E99-56FC-A094C399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4A7ED-9C6C-F3D2-33C9-93FC753E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6BEABC-7068-77F6-8CF9-E1AB5D0D9ADA}"/>
              </a:ext>
            </a:extLst>
          </p:cNvPr>
          <p:cNvGrpSpPr/>
          <p:nvPr/>
        </p:nvGrpSpPr>
        <p:grpSpPr>
          <a:xfrm>
            <a:off x="3008169" y="2593983"/>
            <a:ext cx="6175662" cy="646331"/>
            <a:chOff x="2968339" y="2782669"/>
            <a:chExt cx="6175662" cy="6463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8F0D9DA-0782-A947-9DF6-FCAC64666099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Vision AI prête à l'emploi</a:t>
              </a:r>
            </a:p>
          </p:txBody>
        </p:sp>
        <p:pic>
          <p:nvPicPr>
            <p:cNvPr id="10" name="Image 9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8CEAF48F-BB51-1B6B-4F4F-8370340F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EF63383-FFFA-CBDF-E6A9-D206E568223D}"/>
              </a:ext>
            </a:extLst>
          </p:cNvPr>
          <p:cNvGrpSpPr/>
          <p:nvPr/>
        </p:nvGrpSpPr>
        <p:grpSpPr>
          <a:xfrm>
            <a:off x="3008169" y="3617687"/>
            <a:ext cx="6175662" cy="646331"/>
            <a:chOff x="2968339" y="2782669"/>
            <a:chExt cx="6175662" cy="64633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DBE0496-B24C-A8D3-375D-5E2B10600B25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Modèles pré-entrainés</a:t>
              </a:r>
            </a:p>
          </p:txBody>
        </p:sp>
        <p:pic>
          <p:nvPicPr>
            <p:cNvPr id="15" name="Image 14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91579071-2260-1F66-D568-D0E5AFED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AD867FD-EB9F-4369-5517-F4E47E90A6AD}"/>
              </a:ext>
            </a:extLst>
          </p:cNvPr>
          <p:cNvGrpSpPr/>
          <p:nvPr/>
        </p:nvGrpSpPr>
        <p:grpSpPr>
          <a:xfrm>
            <a:off x="3008169" y="4641391"/>
            <a:ext cx="6175662" cy="646331"/>
            <a:chOff x="2968339" y="2782669"/>
            <a:chExt cx="6175662" cy="64633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4ACBD4-0055-9CFC-AA61-5F9E2F70F928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Grande variété d’APIs</a:t>
              </a:r>
            </a:p>
          </p:txBody>
        </p:sp>
        <p:pic>
          <p:nvPicPr>
            <p:cNvPr id="19" name="Image 1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8E09CDCA-1A1D-F4CF-F2B7-5E8A6D83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72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ABA4-C707-DA46-1674-42CF9D59B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D970A1F-8BFF-0D64-ED75-CA8CAA0372F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OCR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388C5E73-F523-0E0B-163C-7FC6B8AA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3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98E94D-2E4E-90E3-79A3-0ACBFD67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67B0A-D4E7-BB2D-8AB4-EE18E42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C8BBECB-49AC-2ECB-8056-E39B2203742F}"/>
              </a:ext>
            </a:extLst>
          </p:cNvPr>
          <p:cNvGrpSpPr/>
          <p:nvPr/>
        </p:nvGrpSpPr>
        <p:grpSpPr>
          <a:xfrm>
            <a:off x="1598677" y="2339753"/>
            <a:ext cx="8994645" cy="3219216"/>
            <a:chOff x="1415144" y="2194610"/>
            <a:chExt cx="8994645" cy="3219216"/>
          </a:xfrm>
        </p:grpSpPr>
        <p:pic>
          <p:nvPicPr>
            <p:cNvPr id="7" name="Image 6" descr="Une image contenant texte, signalisation, signe, dessin humoristique&#10;&#10;Le contenu généré par l’IA peut être incorrect.">
              <a:extLst>
                <a:ext uri="{FF2B5EF4-FFF2-40B4-BE49-F238E27FC236}">
                  <a16:creationId xmlns:a16="http://schemas.microsoft.com/office/drawing/2014/main" id="{1B0DDA07-A3E5-36D6-6325-139D6096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144" y="2194610"/>
              <a:ext cx="4329940" cy="3219216"/>
            </a:xfrm>
            <a:prstGeom prst="rect">
              <a:avLst/>
            </a:prstGeom>
          </p:spPr>
        </p:pic>
        <p:pic>
          <p:nvPicPr>
            <p:cNvPr id="9" name="Image 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9401A542-35DB-EAFF-613C-16AEE0BD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071" y="3469165"/>
              <a:ext cx="591694" cy="646331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D46EDC7-107B-7A96-3DF8-6709AA411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8752" y="3481052"/>
              <a:ext cx="3261037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35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AB5E-7E9E-FD62-51D3-91117DD75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D2B994-EF30-A30F-6880-B656D4E6546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Points de repère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F0FE3822-3A84-704C-80A5-9BCCB6AE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4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CE3997-1C5C-D891-62D8-CC0CC7B3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5001E-0944-1668-38BF-D253DD0F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29A70F0-B257-F61B-328B-6840AA465F71}"/>
              </a:ext>
            </a:extLst>
          </p:cNvPr>
          <p:cNvGrpSpPr/>
          <p:nvPr/>
        </p:nvGrpSpPr>
        <p:grpSpPr>
          <a:xfrm>
            <a:off x="2452439" y="2222772"/>
            <a:ext cx="7287121" cy="3541033"/>
            <a:chOff x="2619123" y="2164715"/>
            <a:chExt cx="7287121" cy="3541033"/>
          </a:xfrm>
        </p:grpSpPr>
        <p:pic>
          <p:nvPicPr>
            <p:cNvPr id="2" name="Image 1" descr="Une image contenant ciel, texte, nuage, capture d’écran&#10;&#10;Le contenu généré par l’IA peut être incorrect.">
              <a:extLst>
                <a:ext uri="{FF2B5EF4-FFF2-40B4-BE49-F238E27FC236}">
                  <a16:creationId xmlns:a16="http://schemas.microsoft.com/office/drawing/2014/main" id="{5EC38D69-4AD6-D78A-DD0A-9344D6C4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893"/>
            <a:stretch>
              <a:fillRect/>
            </a:stretch>
          </p:blipFill>
          <p:spPr>
            <a:xfrm>
              <a:off x="2619123" y="2164715"/>
              <a:ext cx="2838953" cy="3541033"/>
            </a:xfrm>
            <a:prstGeom prst="rect">
              <a:avLst/>
            </a:prstGeom>
          </p:spPr>
        </p:pic>
        <p:pic>
          <p:nvPicPr>
            <p:cNvPr id="6" name="Image 5" descr="Une image contenant ciel, texte, nuage, capture d’écran&#10;&#10;Le contenu généré par l’IA peut être incorrect.">
              <a:extLst>
                <a:ext uri="{FF2B5EF4-FFF2-40B4-BE49-F238E27FC236}">
                  <a16:creationId xmlns:a16="http://schemas.microsoft.com/office/drawing/2014/main" id="{DDC9850D-946C-2F38-DA2D-5BAD9E9C2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86" t="13866" b="11489"/>
            <a:stretch>
              <a:fillRect/>
            </a:stretch>
          </p:blipFill>
          <p:spPr>
            <a:xfrm>
              <a:off x="6988209" y="2164715"/>
              <a:ext cx="2918035" cy="3541033"/>
            </a:xfrm>
            <a:prstGeom prst="rect">
              <a:avLst/>
            </a:prstGeom>
          </p:spPr>
        </p:pic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57BF8983-189D-E5C7-A1AC-AC3B080DD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295" y="3612065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1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78CDB-5E22-CFD4-B3E7-6401F275E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14F8898-5D78-96C5-9BF1-91BE42C8645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 logos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8ED0AAD4-64D9-28C1-6F03-1204CEDD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5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D38420-B0C4-0451-19BD-8141E576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B9EA6-3CE8-1717-8D28-D0E22FE7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pic>
        <p:nvPicPr>
          <p:cNvPr id="1026" name="Picture 2" descr="Logo Google avec annotation">
            <a:extLst>
              <a:ext uri="{FF2B5EF4-FFF2-40B4-BE49-F238E27FC236}">
                <a16:creationId xmlns:a16="http://schemas.microsoft.com/office/drawing/2014/main" id="{259B3840-0DDC-DCF8-5C01-74BA2058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15" y="2285545"/>
            <a:ext cx="8985570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1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3175C-9606-19F2-1024-5298AB41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41D64AB-AEA7-1B9D-FCF6-C5282EE2CDE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 thèmes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0697AA3D-A925-D2C4-1B64-202B57DA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6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EF1A8C-9825-CAC6-AB72-B7D5C87F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25B34F-988B-21A9-E979-560A1A8E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4F52C10-C114-AF0C-3AFB-C6A624559CC0}"/>
              </a:ext>
            </a:extLst>
          </p:cNvPr>
          <p:cNvGrpSpPr/>
          <p:nvPr/>
        </p:nvGrpSpPr>
        <p:grpSpPr>
          <a:xfrm>
            <a:off x="959038" y="2353616"/>
            <a:ext cx="10273924" cy="3147298"/>
            <a:chOff x="1220926" y="2324588"/>
            <a:chExt cx="10273924" cy="3147298"/>
          </a:xfrm>
        </p:grpSpPr>
        <p:pic>
          <p:nvPicPr>
            <p:cNvPr id="2050" name="Picture 2" descr="Image de la rue Ward du quartier Setagaya">
              <a:extLst>
                <a:ext uri="{FF2B5EF4-FFF2-40B4-BE49-F238E27FC236}">
                  <a16:creationId xmlns:a16="http://schemas.microsoft.com/office/drawing/2014/main" id="{7F4DD251-CCD6-AB9C-BFC5-39FBEAD1B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926" y="2324588"/>
              <a:ext cx="4720947" cy="314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AC89CB0-8250-5A22-63BD-76516007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6450" y="2759108"/>
              <a:ext cx="4348400" cy="2265425"/>
            </a:xfrm>
            <a:prstGeom prst="rect">
              <a:avLst/>
            </a:prstGeom>
          </p:spPr>
        </p:pic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5BFA88B0-DD9F-163B-296F-04D08D64B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314" y="3568654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6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1225-2ABF-7279-1B47-11886E1E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DB43F3-7845-9BC2-9244-28DCEC0D0A21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des couleurs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718BF6B3-44C1-3B93-5BDD-903FB37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7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4F7B0-AA76-2FB6-B4B0-A67B7448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6CF07-FBFB-CA36-9B4A-BCDB716C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24FE90C-E564-AA42-80A7-5F1558EFCDD9}"/>
              </a:ext>
            </a:extLst>
          </p:cNvPr>
          <p:cNvGrpSpPr/>
          <p:nvPr/>
        </p:nvGrpSpPr>
        <p:grpSpPr>
          <a:xfrm>
            <a:off x="1814026" y="2433445"/>
            <a:ext cx="8563947" cy="3052955"/>
            <a:chOff x="1747121" y="2404417"/>
            <a:chExt cx="8563947" cy="3052955"/>
          </a:xfrm>
        </p:grpSpPr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A2C1D3E4-A02A-0E07-6FDF-28B8998C4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514" y="3612197"/>
              <a:ext cx="591694" cy="646331"/>
            </a:xfrm>
            <a:prstGeom prst="rect">
              <a:avLst/>
            </a:prstGeom>
          </p:spPr>
        </p:pic>
        <p:pic>
          <p:nvPicPr>
            <p:cNvPr id="3074" name="Picture 2" descr="Image de Bali">
              <a:extLst>
                <a:ext uri="{FF2B5EF4-FFF2-40B4-BE49-F238E27FC236}">
                  <a16:creationId xmlns:a16="http://schemas.microsoft.com/office/drawing/2014/main" id="{118325B7-E97B-17D2-D0F2-70898834D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121" y="2404417"/>
              <a:ext cx="4582958" cy="3052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ouleurs dominantes détectées dans l&amp;#39;image de Bali">
              <a:extLst>
                <a:ext uri="{FF2B5EF4-FFF2-40B4-BE49-F238E27FC236}">
                  <a16:creationId xmlns:a16="http://schemas.microsoft.com/office/drawing/2014/main" id="{25ECBA85-BF07-D0B2-5058-9C09D307B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643" y="2519335"/>
              <a:ext cx="2638425" cy="280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257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48E3-38F6-9804-DD8D-4EA7B575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C73353A-7A2B-CB89-47DF-A40EC39FEF7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Localisation d’objets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5F20E156-8732-0CA8-C90B-53014CD8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8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4BB51A-96F7-CE95-C063-68034900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4B0F-EC47-2680-8ED9-F69F4C9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pic>
        <p:nvPicPr>
          <p:cNvPr id="7" name="Image 6" descr="Une image contenant Roue de vélo, roue, plein air, bâtiment&#10;&#10;Le contenu généré par l’IA peut être incorrect.">
            <a:extLst>
              <a:ext uri="{FF2B5EF4-FFF2-40B4-BE49-F238E27FC236}">
                <a16:creationId xmlns:a16="http://schemas.microsoft.com/office/drawing/2014/main" id="{97DC1C83-2F26-A0BD-0332-1E4CF9A26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21" y="2413721"/>
            <a:ext cx="4582958" cy="30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5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65F75-9C17-8BEA-4B01-D0AA576BA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A175F61-29FE-832D-67F4-726A74265C9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Le cas d’utilisation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F009FFAB-9A90-236A-3B00-F08D8B6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9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A914096B-B666-7AA4-E551-9EB7D93C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010EB32D-8D5F-9418-611F-1178211C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33109B-2857-C4B1-0307-3C6147CC1E24}"/>
              </a:ext>
            </a:extLst>
          </p:cNvPr>
          <p:cNvSpPr txBox="1"/>
          <p:nvPr/>
        </p:nvSpPr>
        <p:spPr>
          <a:xfrm>
            <a:off x="1141544" y="2224846"/>
            <a:ext cx="10157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fr-CH" dirty="0"/>
              <a:t>			Entreprise </a:t>
            </a:r>
            <a:r>
              <a:rPr lang="fr-CH" dirty="0" err="1"/>
              <a:t>Yalando</a:t>
            </a:r>
            <a:r>
              <a:rPr lang="fr-CH" dirty="0"/>
              <a:t>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Revente de vêtement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En ligne – </a:t>
            </a:r>
            <a:r>
              <a:rPr lang="fr-CH"/>
              <a:t>via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Automatisation des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9EB717-FA00-9BF9-992A-EB5A805C92D1}"/>
              </a:ext>
            </a:extLst>
          </p:cNvPr>
          <p:cNvSpPr txBox="1"/>
          <p:nvPr/>
        </p:nvSpPr>
        <p:spPr>
          <a:xfrm>
            <a:off x="1036708" y="5597060"/>
            <a:ext cx="685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*Toutes ressemblances avec une entreprise existante serait fortuite</a:t>
            </a:r>
          </a:p>
        </p:txBody>
      </p:sp>
    </p:spTree>
    <p:extLst>
      <p:ext uri="{BB962C8B-B14F-4D97-AF65-F5344CB8AC3E}">
        <p14:creationId xmlns:p14="http://schemas.microsoft.com/office/powerpoint/2010/main" val="1347849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176</Words>
  <Application>Microsoft Office PowerPoint</Application>
  <PresentationFormat>Grand écran</PresentationFormat>
  <Paragraphs>79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Aharoni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Giovannetti Ismael</dc:creator>
  <cp:lastModifiedBy>Bruzzese Vincent</cp:lastModifiedBy>
  <cp:revision>9</cp:revision>
  <dcterms:created xsi:type="dcterms:W3CDTF">2025-06-07T13:32:02Z</dcterms:created>
  <dcterms:modified xsi:type="dcterms:W3CDTF">2025-06-11T14:44:58Z</dcterms:modified>
</cp:coreProperties>
</file>