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3" r:id="rId7"/>
    <p:sldId id="262" r:id="rId8"/>
    <p:sldId id="264" r:id="rId9"/>
    <p:sldId id="265"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2" d="100"/>
          <a:sy n="82" d="100"/>
        </p:scale>
        <p:origin x="147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9/30/2025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9/30/2025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9/30/2025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9/30/2025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9/30/2025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9/30/2025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9/30/2025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9/30/2025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9/30/2025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Loan Default</a:t>
            </a:r>
            <a:r>
              <a:rPr lang="en-US" b="1" dirty="0" smtClean="0"/>
              <a:t> </a:t>
            </a:r>
            <a:r>
              <a:rPr lang="en-US" b="1" dirty="0"/>
              <a:t>Risk Prediction </a:t>
            </a:r>
            <a:r>
              <a:rPr lang="en-US" b="1" dirty="0" smtClean="0"/>
              <a:t>in </a:t>
            </a:r>
            <a:r>
              <a:rPr lang="en-US" b="1" dirty="0"/>
              <a:t>SACCOs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Problem Statement</a:t>
            </a:r>
          </a:p>
        </p:txBody>
      </p:sp>
      <p:sp>
        <p:nvSpPr>
          <p:cNvPr id="3" name="Content Placeholder 2"/>
          <p:cNvSpPr>
            <a:spLocks noGrp="1"/>
          </p:cNvSpPr>
          <p:nvPr>
            <p:ph idx="1"/>
          </p:nvPr>
        </p:nvSpPr>
        <p:spPr>
          <a:xfrm>
            <a:off x="578498" y="1600200"/>
            <a:ext cx="8229600" cy="4525963"/>
          </a:xfrm>
        </p:spPr>
        <p:txBody>
          <a:bodyPr>
            <a:normAutofit fontScale="70000" lnSpcReduction="20000"/>
          </a:bodyPr>
          <a:lstStyle/>
          <a:p>
            <a:r>
              <a:rPr lang="en-US" dirty="0"/>
              <a:t>Umurenge SACCOs rely on </a:t>
            </a:r>
            <a:r>
              <a:rPr lang="en-US" b="1" dirty="0"/>
              <a:t>manual and traditional methods</a:t>
            </a:r>
            <a:r>
              <a:rPr lang="en-US" dirty="0"/>
              <a:t> for assessing borrower creditworthiness.</a:t>
            </a:r>
          </a:p>
          <a:p>
            <a:r>
              <a:rPr lang="en-US" dirty="0"/>
              <a:t>These methods are </a:t>
            </a:r>
            <a:r>
              <a:rPr lang="en-US" b="1" dirty="0"/>
              <a:t>subjective, error-prone, and inefficient</a:t>
            </a:r>
            <a:r>
              <a:rPr lang="en-US" dirty="0"/>
              <a:t>, leading to poor decision-making.</a:t>
            </a:r>
          </a:p>
          <a:p>
            <a:r>
              <a:rPr lang="en-US" dirty="0"/>
              <a:t>As a result:</a:t>
            </a:r>
          </a:p>
          <a:p>
            <a:pPr lvl="1"/>
            <a:r>
              <a:rPr lang="en-US" dirty="0"/>
              <a:t>High-risk clients are sometimes granted loans, increasing </a:t>
            </a:r>
            <a:r>
              <a:rPr lang="en-US" b="1" dirty="0"/>
              <a:t>loan defaults</a:t>
            </a:r>
            <a:r>
              <a:rPr lang="en-US" dirty="0"/>
              <a:t>.</a:t>
            </a:r>
          </a:p>
          <a:p>
            <a:pPr lvl="1"/>
            <a:r>
              <a:rPr lang="en-US" dirty="0"/>
              <a:t>Eligible clients may be unfairly denied, reducing </a:t>
            </a:r>
            <a:r>
              <a:rPr lang="en-US" b="1" dirty="0"/>
              <a:t>trust and satisfaction</a:t>
            </a:r>
            <a:r>
              <a:rPr lang="en-US" dirty="0"/>
              <a:t>.</a:t>
            </a:r>
          </a:p>
          <a:p>
            <a:r>
              <a:rPr lang="en-US" dirty="0"/>
              <a:t>This creates challenges in </a:t>
            </a:r>
            <a:r>
              <a:rPr lang="en-US" b="1" dirty="0"/>
              <a:t>financial sustainability, efficiency, and credibility</a:t>
            </a:r>
            <a:r>
              <a:rPr lang="en-US" dirty="0"/>
              <a:t>.</a:t>
            </a:r>
          </a:p>
          <a:p>
            <a:r>
              <a:rPr lang="en-US" dirty="0"/>
              <a:t>There is a strong need for a </a:t>
            </a:r>
            <a:r>
              <a:rPr lang="en-US" b="1" dirty="0"/>
              <a:t>machine learning–based financial risk prediction model</a:t>
            </a:r>
            <a:r>
              <a:rPr lang="en-US" dirty="0"/>
              <a:t> to ensure accurate, objective, and data-driven credit risk assessment.</a:t>
            </a:r>
          </a:p>
          <a:p>
            <a:pPr marL="0" indent="0">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Dataset Description</a:t>
            </a:r>
          </a:p>
        </p:txBody>
      </p:sp>
      <p:sp>
        <p:nvSpPr>
          <p:cNvPr id="3" name="Content Placeholder 2"/>
          <p:cNvSpPr>
            <a:spLocks noGrp="1"/>
          </p:cNvSpPr>
          <p:nvPr>
            <p:ph idx="1"/>
          </p:nvPr>
        </p:nvSpPr>
        <p:spPr/>
        <p:txBody>
          <a:bodyPr/>
          <a:lstStyle/>
          <a:p>
            <a:r>
              <a:rPr dirty="0" smtClean="0"/>
              <a:t> </a:t>
            </a:r>
            <a:r>
              <a:rPr dirty="0"/>
              <a:t>Dataset size: 200 synthetic records.</a:t>
            </a:r>
          </a:p>
          <a:p>
            <a:r>
              <a:rPr dirty="0" smtClean="0"/>
              <a:t>Features</a:t>
            </a:r>
            <a:r>
              <a:rPr dirty="0"/>
              <a:t>: Gender, Marital Status, Education Level, Employment Status,</a:t>
            </a:r>
          </a:p>
          <a:p>
            <a:r>
              <a:rPr dirty="0"/>
              <a:t>  Income, Loan Amount, Loan Term, Past Repayment History, Credit Score.</a:t>
            </a:r>
          </a:p>
          <a:p>
            <a:r>
              <a:rPr dirty="0" smtClean="0"/>
              <a:t>Target</a:t>
            </a:r>
            <a:r>
              <a:rPr dirty="0"/>
              <a:t>: Loan Eligibility </a:t>
            </a:r>
            <a:r>
              <a:rPr dirty="0" smtClean="0"/>
              <a:t>(</a:t>
            </a:r>
            <a:r>
              <a:rPr lang="en-US" dirty="0"/>
              <a:t>1</a:t>
            </a:r>
            <a:r>
              <a:rPr dirty="0" smtClean="0"/>
              <a:t>/</a:t>
            </a:r>
            <a:r>
              <a:rPr lang="en-US" dirty="0" smtClean="0"/>
              <a:t>0</a:t>
            </a:r>
            <a:r>
              <a:rPr dirty="0" smtClean="0"/>
              <a:t>).</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EDA Findings</a:t>
            </a:r>
          </a:p>
        </p:txBody>
      </p:sp>
      <p:sp>
        <p:nvSpPr>
          <p:cNvPr id="3" name="Content Placeholder 2"/>
          <p:cNvSpPr>
            <a:spLocks noGrp="1"/>
          </p:cNvSpPr>
          <p:nvPr>
            <p:ph idx="1"/>
          </p:nvPr>
        </p:nvSpPr>
        <p:spPr/>
        <p:txBody>
          <a:bodyPr/>
          <a:lstStyle/>
          <a:p>
            <a:r>
              <a:rPr dirty="0" smtClean="0"/>
              <a:t>Demographics</a:t>
            </a:r>
            <a:r>
              <a:rPr dirty="0"/>
              <a:t>: Majority employed &amp; married.</a:t>
            </a:r>
          </a:p>
          <a:p>
            <a:r>
              <a:rPr dirty="0" smtClean="0"/>
              <a:t>Loan </a:t>
            </a:r>
            <a:r>
              <a:rPr dirty="0"/>
              <a:t>Patterns: Higher income → higher eligibility.</a:t>
            </a:r>
          </a:p>
          <a:p>
            <a:r>
              <a:rPr dirty="0" smtClean="0"/>
              <a:t> </a:t>
            </a:r>
            <a:r>
              <a:rPr dirty="0"/>
              <a:t>Repayment History: Strongest predictor.</a:t>
            </a:r>
          </a:p>
          <a:p>
            <a:r>
              <a:rPr dirty="0" smtClean="0"/>
              <a:t> </a:t>
            </a:r>
            <a:r>
              <a:rPr dirty="0"/>
              <a:t>Outliers in very high income &amp; loan amounts.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Feature Engineering</a:t>
            </a:r>
          </a:p>
        </p:txBody>
      </p:sp>
      <p:sp>
        <p:nvSpPr>
          <p:cNvPr id="3" name="Content Placeholder 2"/>
          <p:cNvSpPr>
            <a:spLocks noGrp="1"/>
          </p:cNvSpPr>
          <p:nvPr>
            <p:ph idx="1"/>
          </p:nvPr>
        </p:nvSpPr>
        <p:spPr/>
        <p:txBody>
          <a:bodyPr/>
          <a:lstStyle/>
          <a:p>
            <a:r>
              <a:rPr dirty="0" smtClean="0"/>
              <a:t> </a:t>
            </a:r>
            <a:r>
              <a:rPr dirty="0"/>
              <a:t>One-hot encoding for categorical features.</a:t>
            </a:r>
          </a:p>
          <a:p>
            <a:r>
              <a:rPr dirty="0" smtClean="0"/>
              <a:t> Standard</a:t>
            </a:r>
            <a:r>
              <a:rPr lang="en-US" dirty="0" smtClean="0"/>
              <a:t> </a:t>
            </a:r>
            <a:r>
              <a:rPr dirty="0" smtClean="0"/>
              <a:t>Scaler </a:t>
            </a:r>
            <a:r>
              <a:rPr dirty="0"/>
              <a:t>for numerical features.</a:t>
            </a:r>
          </a:p>
          <a:p>
            <a:r>
              <a:rPr dirty="0" smtClean="0"/>
              <a:t>Stratified </a:t>
            </a:r>
            <a:r>
              <a:rPr dirty="0"/>
              <a:t>split for balanced classes.</a:t>
            </a:r>
          </a:p>
          <a:p>
            <a:r>
              <a:rPr dirty="0" smtClean="0"/>
              <a:t> </a:t>
            </a:r>
            <a:r>
              <a:rPr dirty="0"/>
              <a:t>Justification: Fair model performance.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Modal building and Evaluation process</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sz="4000" dirty="0" smtClean="0"/>
              <a:t>In </a:t>
            </a:r>
            <a:r>
              <a:rPr lang="en-US" sz="4000" dirty="0"/>
              <a:t>this project, the model development process started with preparing the dataset by handling missing values, encoding categorical features, and scaling numerical variables to ensure consistency. Different machine learning algorithms such as Logistic Regression, Decision Trees, Random Forests, and Gradient Boosting were considered. Among these, </a:t>
            </a:r>
            <a:r>
              <a:rPr lang="en-US" sz="4000" b="1" dirty="0"/>
              <a:t>ensemble methods (Random Forest/Gradient Boosting)</a:t>
            </a:r>
            <a:r>
              <a:rPr lang="en-US" sz="4000" dirty="0"/>
              <a:t> provided the best balance between accuracy and robustness. </a:t>
            </a:r>
            <a:r>
              <a:rPr lang="en-US" sz="4000" dirty="0" err="1"/>
              <a:t>Hyperparameter</a:t>
            </a:r>
            <a:r>
              <a:rPr lang="en-US" sz="4000" dirty="0"/>
              <a:t> tuning was performed using techniques like Grid Search and Cross-Validation to optimize model performance. The trained model was then evaluated on a hold-out test dataset using metrics such as </a:t>
            </a:r>
            <a:r>
              <a:rPr lang="en-US" sz="4000" b="1" dirty="0"/>
              <a:t>accuracy, precision, recall, F1-score, and ROC-AUC</a:t>
            </a:r>
            <a:r>
              <a:rPr lang="en-US" sz="4000" dirty="0"/>
              <a:t> to ensure reliability. Finally, the best performing model was selected and saved for deployment in the </a:t>
            </a:r>
            <a:r>
              <a:rPr lang="en-US" sz="4000" dirty="0" err="1"/>
              <a:t>Streamlit</a:t>
            </a:r>
            <a:r>
              <a:rPr lang="en-US" sz="4000" dirty="0"/>
              <a:t> application to make real-time loan default predictions.</a:t>
            </a:r>
          </a:p>
          <a:p>
            <a:endParaRPr lang="en-US" dirty="0"/>
          </a:p>
        </p:txBody>
      </p:sp>
    </p:spTree>
    <p:extLst>
      <p:ext uri="{BB962C8B-B14F-4D97-AF65-F5344CB8AC3E}">
        <p14:creationId xmlns:p14="http://schemas.microsoft.com/office/powerpoint/2010/main" val="3363059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Conclusion &amp; Future Work</a:t>
            </a:r>
          </a:p>
        </p:txBody>
      </p:sp>
      <p:sp>
        <p:nvSpPr>
          <p:cNvPr id="3" name="Content Placeholder 2"/>
          <p:cNvSpPr>
            <a:spLocks noGrp="1"/>
          </p:cNvSpPr>
          <p:nvPr>
            <p:ph idx="1"/>
          </p:nvPr>
        </p:nvSpPr>
        <p:spPr/>
        <p:txBody>
          <a:bodyPr/>
          <a:lstStyle/>
          <a:p>
            <a:r>
              <a:rPr dirty="0" smtClean="0"/>
              <a:t> </a:t>
            </a:r>
            <a:r>
              <a:rPr dirty="0"/>
              <a:t>ML automates loan risk assessment.</a:t>
            </a:r>
          </a:p>
          <a:p>
            <a:r>
              <a:rPr dirty="0" smtClean="0"/>
              <a:t> </a:t>
            </a:r>
            <a:r>
              <a:rPr dirty="0"/>
              <a:t>Reduces errors &amp; saves time.</a:t>
            </a:r>
          </a:p>
          <a:p>
            <a:r>
              <a:rPr dirty="0" smtClean="0"/>
              <a:t>Future </a:t>
            </a:r>
            <a:r>
              <a:rPr dirty="0"/>
              <a:t>work:</a:t>
            </a:r>
          </a:p>
          <a:p>
            <a:r>
              <a:rPr dirty="0"/>
              <a:t>  </a:t>
            </a:r>
            <a:r>
              <a:rPr lang="en-US" dirty="0" smtClean="0"/>
              <a:t>-</a:t>
            </a:r>
            <a:r>
              <a:rPr dirty="0" smtClean="0"/>
              <a:t> </a:t>
            </a:r>
            <a:r>
              <a:rPr dirty="0"/>
              <a:t>Use larger real-world datasets.</a:t>
            </a:r>
          </a:p>
          <a:p>
            <a:r>
              <a:rPr dirty="0"/>
              <a:t>  </a:t>
            </a:r>
            <a:r>
              <a:rPr lang="en-US" dirty="0" smtClean="0"/>
              <a:t>-</a:t>
            </a:r>
            <a:r>
              <a:rPr dirty="0" smtClean="0"/>
              <a:t> </a:t>
            </a:r>
            <a:r>
              <a:rPr dirty="0"/>
              <a:t>Advanced models (</a:t>
            </a:r>
            <a:r>
              <a:rPr dirty="0" err="1"/>
              <a:t>XGBoost</a:t>
            </a:r>
            <a:r>
              <a:rPr dirty="0"/>
              <a:t>, Neural Nets).</a:t>
            </a:r>
          </a:p>
          <a:p>
            <a:r>
              <a:rPr dirty="0"/>
              <a:t>  </a:t>
            </a:r>
            <a:r>
              <a:rPr lang="en-US" dirty="0" smtClean="0"/>
              <a:t>-</a:t>
            </a:r>
            <a:r>
              <a:rPr dirty="0" smtClean="0"/>
              <a:t> </a:t>
            </a:r>
            <a:r>
              <a:rPr dirty="0"/>
              <a:t>Deploy as full SACCO web service.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 Deployment</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3402" y="1600200"/>
            <a:ext cx="6117196" cy="4525963"/>
          </a:xfrm>
        </p:spPr>
      </p:pic>
    </p:spTree>
    <p:extLst>
      <p:ext uri="{BB962C8B-B14F-4D97-AF65-F5344CB8AC3E}">
        <p14:creationId xmlns:p14="http://schemas.microsoft.com/office/powerpoint/2010/main" val="3664035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4188" y="1600200"/>
            <a:ext cx="7575624" cy="4525963"/>
          </a:xfrm>
        </p:spPr>
      </p:pic>
    </p:spTree>
    <p:extLst>
      <p:ext uri="{BB962C8B-B14F-4D97-AF65-F5344CB8AC3E}">
        <p14:creationId xmlns:p14="http://schemas.microsoft.com/office/powerpoint/2010/main" val="38596005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78</TotalTime>
  <Words>404</Words>
  <Application>Microsoft Office PowerPoint</Application>
  <PresentationFormat>On-screen Show (4:3)</PresentationFormat>
  <Paragraphs>34</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Loan Default Risk Prediction in SACCOs</vt:lpstr>
      <vt:lpstr>Problem Statement</vt:lpstr>
      <vt:lpstr>Dataset Description</vt:lpstr>
      <vt:lpstr>EDA Findings</vt:lpstr>
      <vt:lpstr>Feature Engineering</vt:lpstr>
      <vt:lpstr>Modal building and Evaluation process</vt:lpstr>
      <vt:lpstr>Conclusion &amp; Future Work</vt:lpstr>
      <vt:lpstr>Public Deployment</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Eligibility Prediction using Machine Learning for SACCOs</dc:title>
  <dc:subject/>
  <dc:creator>USER</dc:creator>
  <cp:keywords/>
  <dc:description>generated using python-pptx</dc:description>
  <cp:lastModifiedBy>USER</cp:lastModifiedBy>
  <cp:revision>7</cp:revision>
  <dcterms:created xsi:type="dcterms:W3CDTF">2013-01-27T09:14:16Z</dcterms:created>
  <dcterms:modified xsi:type="dcterms:W3CDTF">2025-09-30T12:53:35Z</dcterms:modified>
  <cp:category/>
</cp:coreProperties>
</file>