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02033E-2DE9-4F59-BFD1-807EBDF21903}">
  <a:tblStyle styleId="{3302033E-2DE9-4F59-BFD1-807EBDF21903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7" d="100"/>
          <a:sy n="167" d="100"/>
        </p:scale>
        <p:origin x="5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67346" y="482257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DSI SQL Workshop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March 10, 2016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dsiufl@gmail.com</a:t>
            </a:r>
          </a:p>
        </p:txBody>
      </p:sp>
      <p:pic>
        <p:nvPicPr>
          <p:cNvPr id="1026" name="Picture 2" descr="https://scontent-mia1-1.xx.fbcdn.net/hphotos-xat1/t31.0-8/11008628_10207764985458741_7546802729634245825_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354" y="1636529"/>
            <a:ext cx="4654581" cy="283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Welcome!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Thanks for coming tonight!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Please interact with your neighbors during the interactive portions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Please </a:t>
            </a:r>
            <a:r>
              <a:rPr lang="en" sz="3000" b="1" u="sng"/>
              <a:t>ask questions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will stick around after if you have any super specific questions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SQL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</a:t>
            </a:r>
            <a:r>
              <a:rPr lang="en" sz="2400"/>
              <a:t>tructured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Q</a:t>
            </a:r>
            <a:r>
              <a:rPr lang="en" sz="2400"/>
              <a:t>uery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L</a:t>
            </a:r>
            <a:r>
              <a:rPr lang="en" sz="2400"/>
              <a:t>anguage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SQL is used to manage (</a:t>
            </a:r>
            <a:r>
              <a:rPr lang="en" sz="2400" b="1"/>
              <a:t>store</a:t>
            </a:r>
            <a:r>
              <a:rPr lang="en" sz="2400"/>
              <a:t> and </a:t>
            </a:r>
            <a:r>
              <a:rPr lang="en" sz="2400" b="1"/>
              <a:t>access</a:t>
            </a:r>
            <a:r>
              <a:rPr lang="en" sz="2400"/>
              <a:t>) data held within relational database systems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Extent of the theory covered in this tutorial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Basic Commands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Questions center on organizing complex </a:t>
            </a:r>
            <a:r>
              <a:rPr lang="en" sz="2400" b="1" dirty="0"/>
              <a:t>joins</a:t>
            </a:r>
            <a:r>
              <a:rPr lang="en" sz="2400" dirty="0"/>
              <a:t>, </a:t>
            </a:r>
            <a:r>
              <a:rPr lang="en" sz="2400" b="1" dirty="0"/>
              <a:t>pivot</a:t>
            </a:r>
            <a:r>
              <a:rPr lang="en" sz="2400" dirty="0"/>
              <a:t> queries, </a:t>
            </a:r>
            <a:r>
              <a:rPr lang="en" sz="2400" b="1" dirty="0"/>
              <a:t>sum</a:t>
            </a:r>
            <a:r>
              <a:rPr lang="en" sz="2400" dirty="0"/>
              <a:t>(</a:t>
            </a:r>
            <a:r>
              <a:rPr lang="en" sz="2400" b="1" dirty="0"/>
              <a:t>case </a:t>
            </a:r>
            <a:r>
              <a:rPr lang="en" sz="2400" dirty="0"/>
              <a:t>when then) statements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How to optimize multiple joins into one join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Demonstrating knowledge of when/why </a:t>
            </a:r>
            <a:r>
              <a:rPr lang="en" sz="2400" b="1" dirty="0"/>
              <a:t>group by</a:t>
            </a:r>
            <a:r>
              <a:rPr lang="en" sz="2400" dirty="0"/>
              <a:t> is necessary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Schema 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071200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**This is a very simple schema created for the purpose of this tutorial, for this workshop we are working with a schema that is assumed to already exist</a:t>
            </a:r>
          </a:p>
        </p:txBody>
      </p:sp>
      <p:graphicFrame>
        <p:nvGraphicFramePr>
          <p:cNvPr id="86" name="Shape 86"/>
          <p:cNvGraphicFramePr/>
          <p:nvPr/>
        </p:nvGraphicFramePr>
        <p:xfrm>
          <a:off x="311700" y="2075875"/>
          <a:ext cx="1503375" cy="1584840"/>
        </p:xfrm>
        <a:graphic>
          <a:graphicData uri="http://schemas.openxmlformats.org/drawingml/2006/table">
            <a:tbl>
              <a:tblPr>
                <a:noFill/>
                <a:tableStyleId>{3302033E-2DE9-4F59-BFD1-807EBDF21903}</a:tableStyleId>
              </a:tblPr>
              <a:tblGrid>
                <a:gridCol w="150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6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Tables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regions</a:t>
                      </a: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employees</a:t>
                      </a: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employee_sales</a:t>
                      </a: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7" name="Shape 87"/>
          <p:cNvGraphicFramePr/>
          <p:nvPr/>
        </p:nvGraphicFramePr>
        <p:xfrm>
          <a:off x="6002875" y="2075875"/>
          <a:ext cx="3082425" cy="1584840"/>
        </p:xfrm>
        <a:graphic>
          <a:graphicData uri="http://schemas.openxmlformats.org/drawingml/2006/table">
            <a:tbl>
              <a:tblPr>
                <a:noFill/>
                <a:tableStyleId>{3302033E-2DE9-4F59-BFD1-807EBDF21903}</a:tableStyleId>
              </a:tblPr>
              <a:tblGrid>
                <a:gridCol w="159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employees</a:t>
                      </a:r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 type</a:t>
                      </a:r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employee_id</a:t>
                      </a: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int</a:t>
                      </a: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name</a:t>
                      </a: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varchar(string)</a:t>
                      </a: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region_id</a:t>
                      </a: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int</a:t>
                      </a: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8" name="Shape 88"/>
          <p:cNvGraphicFramePr/>
          <p:nvPr/>
        </p:nvGraphicFramePr>
        <p:xfrm>
          <a:off x="5039400" y="3804125"/>
          <a:ext cx="2426400" cy="1188630"/>
        </p:xfrm>
        <a:graphic>
          <a:graphicData uri="http://schemas.openxmlformats.org/drawingml/2006/table">
            <a:tbl>
              <a:tblPr>
                <a:noFill/>
                <a:tableStyleId>{3302033E-2DE9-4F59-BFD1-807EBDF21903}</a:tableStyleId>
              </a:tblPr>
              <a:tblGrid>
                <a:gridCol w="96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6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regions</a:t>
                      </a:r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 type</a:t>
                      </a:r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3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region_id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int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name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varchar(string)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9" name="Shape 89"/>
          <p:cNvGraphicFramePr/>
          <p:nvPr/>
        </p:nvGraphicFramePr>
        <p:xfrm>
          <a:off x="2043850" y="2075875"/>
          <a:ext cx="3511950" cy="1188630"/>
        </p:xfrm>
        <a:graphic>
          <a:graphicData uri="http://schemas.openxmlformats.org/drawingml/2006/table">
            <a:tbl>
              <a:tblPr>
                <a:noFill/>
                <a:tableStyleId>{3302033E-2DE9-4F59-BFD1-807EBDF21903}</a:tableStyleId>
              </a:tblPr>
              <a:tblGrid>
                <a:gridCol w="159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employee_sales</a:t>
                      </a:r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 type</a:t>
                      </a:r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employee_id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int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employee_sales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float/double precision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0" name="Shape 90"/>
          <p:cNvCxnSpPr/>
          <p:nvPr/>
        </p:nvCxnSpPr>
        <p:spPr>
          <a:xfrm>
            <a:off x="4272700" y="4392725"/>
            <a:ext cx="71999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1" name="Shape 91"/>
          <p:cNvCxnSpPr/>
          <p:nvPr/>
        </p:nvCxnSpPr>
        <p:spPr>
          <a:xfrm>
            <a:off x="4609400" y="3464600"/>
            <a:ext cx="13935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2" name="Shape 92"/>
          <p:cNvSpPr/>
          <p:nvPr/>
        </p:nvSpPr>
        <p:spPr>
          <a:xfrm>
            <a:off x="6002875" y="3268400"/>
            <a:ext cx="1637100" cy="39239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3" name="Shape 93"/>
          <p:cNvCxnSpPr/>
          <p:nvPr/>
        </p:nvCxnSpPr>
        <p:spPr>
          <a:xfrm flipH="1">
            <a:off x="4284199" y="3464600"/>
            <a:ext cx="325200" cy="9404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4" name="Shape 94"/>
          <p:cNvSpPr/>
          <p:nvPr/>
        </p:nvSpPr>
        <p:spPr>
          <a:xfrm>
            <a:off x="4992700" y="4196525"/>
            <a:ext cx="986700" cy="39239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917225" y="2468275"/>
            <a:ext cx="1637100" cy="392399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5924350" y="2468275"/>
            <a:ext cx="1637100" cy="392399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7" name="Shape 97"/>
          <p:cNvCxnSpPr>
            <a:stCxn id="95" idx="7"/>
          </p:cNvCxnSpPr>
          <p:nvPr/>
        </p:nvCxnSpPr>
        <p:spPr>
          <a:xfrm>
            <a:off x="3314577" y="2525740"/>
            <a:ext cx="2609700" cy="225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1321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Composing a SQL query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66572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The query will output a read-only record of information, may include calculations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-If you create columns within a query these columns are not inserted into the database, but are read-only in your query output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FROM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JOIN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WHERE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HAVING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PIVOT, CASE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1851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Print the contents of a table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568200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FROM employees;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Comments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It's </a:t>
            </a:r>
            <a:r>
              <a:rPr lang="en" b="1"/>
              <a:t>not</a:t>
            </a:r>
            <a:r>
              <a:rPr lang="en"/>
              <a:t> necessary to </a:t>
            </a:r>
            <a:r>
              <a:rPr lang="en" b="1"/>
              <a:t>capitalize</a:t>
            </a:r>
            <a:r>
              <a:rPr lang="en"/>
              <a:t> anything (i.e. select = SELECT)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Terminating character, semicolon (;) </a:t>
            </a:r>
            <a:r>
              <a:rPr lang="en" b="1"/>
              <a:t>is necessary </a:t>
            </a:r>
            <a:r>
              <a:rPr lang="en"/>
              <a:t>but not in pseudo code/whiteboarding questions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space is equal to a newline or tab, could have written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select * from employees;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to achieve same result, (format = convention)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means “print all columns”, is equivalent to listing column names separated by “,”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select employee_id, employee_name, region_id from employees;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Print the contents of a table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FROM employees;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Print the contents of a table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FROM employees;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output: 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650" y="1446807"/>
            <a:ext cx="1694375" cy="24799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Shape 123"/>
          <p:cNvGraphicFramePr/>
          <p:nvPr/>
        </p:nvGraphicFramePr>
        <p:xfrm>
          <a:off x="4726225" y="1017725"/>
          <a:ext cx="4265925" cy="3904188"/>
        </p:xfrm>
        <a:graphic>
          <a:graphicData uri="http://schemas.openxmlformats.org/drawingml/2006/table">
            <a:tbl>
              <a:tblPr>
                <a:noFill/>
                <a:tableStyleId>{3302033E-2DE9-4F59-BFD1-807EBDF21903}</a:tableStyleId>
              </a:tblPr>
              <a:tblGrid>
                <a:gridCol w="142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employee_id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employee_name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region_id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80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Ashu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0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Gerry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0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Chris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0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Kristy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0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Andrew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0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Samir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80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Eli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80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Rashida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80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Nacho 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On-screen Show (16:9)</PresentationFormat>
  <Paragraphs>112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Courier New</vt:lpstr>
      <vt:lpstr>simple-light-2</vt:lpstr>
      <vt:lpstr>PowerPoint Presentation</vt:lpstr>
      <vt:lpstr>Welcome!</vt:lpstr>
      <vt:lpstr>What is SQL</vt:lpstr>
      <vt:lpstr>Basic Commands</vt:lpstr>
      <vt:lpstr>Schema </vt:lpstr>
      <vt:lpstr>Composing a SQL query</vt:lpstr>
      <vt:lpstr>Print the contents of a table</vt:lpstr>
      <vt:lpstr>Print the contents of a table </vt:lpstr>
      <vt:lpstr>Print the contents of a table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Smyre</dc:creator>
  <cp:lastModifiedBy>Kyle Smyre</cp:lastModifiedBy>
  <cp:revision>1</cp:revision>
  <dcterms:modified xsi:type="dcterms:W3CDTF">2016-03-09T17:49:16Z</dcterms:modified>
</cp:coreProperties>
</file>