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</p:sldIdLst>
  <p:sldSz cy="8229600" cx="14630400"/>
  <p:notesSz cx="8229600" cy="14630400"/>
  <p:embeddedFontLst>
    <p:embeddedFont>
      <p:font typeface="Gelasio"/>
      <p:regular r:id="rId8"/>
      <p:bold r:id="rId9"/>
      <p:italic r:id="rId10"/>
      <p:boldItalic r:id="rId11"/>
    </p:embeddedFont>
    <p:embeddedFont>
      <p:font typeface="Gelasio SemiBol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elasio-boldItalic.fntdata"/><Relationship Id="rId10" Type="http://schemas.openxmlformats.org/officeDocument/2006/relationships/font" Target="fonts/Gelasio-italic.fntdata"/><Relationship Id="rId13" Type="http://schemas.openxmlformats.org/officeDocument/2006/relationships/font" Target="fonts/GelasioSemiBold-bold.fntdata"/><Relationship Id="rId12" Type="http://schemas.openxmlformats.org/officeDocument/2006/relationships/font" Target="fonts/Gelasio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elasio-bold.fntdata"/><Relationship Id="rId15" Type="http://schemas.openxmlformats.org/officeDocument/2006/relationships/font" Target="fonts/GelasioSemiBold-boldItalic.fntdata"/><Relationship Id="rId14" Type="http://schemas.openxmlformats.org/officeDocument/2006/relationships/font" Target="fonts/Gelasio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Gelasi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" name="Google Shape;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/>
          <p:nvPr/>
        </p:nvSpPr>
        <p:spPr>
          <a:xfrm>
            <a:off x="793790" y="3408878"/>
            <a:ext cx="732758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450"/>
              <a:buFont typeface="Gelasio SemiBold"/>
              <a:buNone/>
            </a:pPr>
            <a:r>
              <a:rPr b="1" i="0" lang="en-US" sz="445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Bitácora de Mitad de Ciclo</a:t>
            </a:r>
            <a:endParaRPr b="0" i="0" sz="4450" u="none" cap="none" strike="noStrike"/>
          </a:p>
        </p:txBody>
      </p:sp>
      <p:sp>
        <p:nvSpPr>
          <p:cNvPr id="27" name="Google Shape;27;p6"/>
          <p:cNvSpPr/>
          <p:nvPr/>
        </p:nvSpPr>
        <p:spPr>
          <a:xfrm>
            <a:off x="679378" y="5378869"/>
            <a:ext cx="755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Reflexión sobre avances, aprendizajes y emociones en el ciclo académico.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/>
          <p:nvPr/>
        </p:nvSpPr>
        <p:spPr>
          <a:xfrm>
            <a:off x="6280190" y="853083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450"/>
              <a:buFont typeface="Gelasio SemiBold"/>
              <a:buNone/>
            </a:pPr>
            <a:r>
              <a:rPr b="1" i="0" lang="en-US" sz="445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Aprendizajes, Retos y Emociones</a:t>
            </a:r>
            <a:endParaRPr b="0" i="0" sz="4450" u="none" cap="none" strike="noStrike"/>
          </a:p>
        </p:txBody>
      </p:sp>
      <p:sp>
        <p:nvSpPr>
          <p:cNvPr id="35" name="Google Shape;35;p7"/>
          <p:cNvSpPr/>
          <p:nvPr/>
        </p:nvSpPr>
        <p:spPr>
          <a:xfrm>
            <a:off x="6280190" y="261080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017306" y="268866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Aprendizajes</a:t>
            </a:r>
            <a:endParaRPr b="0" i="0" sz="2200" u="none" cap="none" strike="noStrike"/>
          </a:p>
        </p:txBody>
      </p:sp>
      <p:sp>
        <p:nvSpPr>
          <p:cNvPr id="37" name="Google Shape;37;p7"/>
          <p:cNvSpPr/>
          <p:nvPr/>
        </p:nvSpPr>
        <p:spPr>
          <a:xfrm>
            <a:off x="7017306" y="3179088"/>
            <a:ext cx="28994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Mejor priorización y toma de decisiones bajo presión</a:t>
            </a:r>
            <a:endParaRPr b="0" i="0" sz="1750" u="none" cap="none" strike="noStrike"/>
          </a:p>
        </p:txBody>
      </p:sp>
      <p:sp>
        <p:nvSpPr>
          <p:cNvPr id="38" name="Google Shape;38;p7"/>
          <p:cNvSpPr/>
          <p:nvPr/>
        </p:nvSpPr>
        <p:spPr>
          <a:xfrm>
            <a:off x="7017306" y="4040981"/>
            <a:ext cx="28994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Confianza aumentada para presentar ideas</a:t>
            </a:r>
            <a:endParaRPr b="0" i="0" sz="1750" u="none" cap="none" strike="noStrike"/>
          </a:p>
        </p:txBody>
      </p:sp>
      <p:sp>
        <p:nvSpPr>
          <p:cNvPr id="39" name="Google Shape;39;p7"/>
          <p:cNvSpPr/>
          <p:nvPr/>
        </p:nvSpPr>
        <p:spPr>
          <a:xfrm>
            <a:off x="10200203" y="261080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10937319" y="268866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Retos</a:t>
            </a:r>
            <a:endParaRPr b="0" i="0" sz="2200" u="none" cap="none" strike="noStrike"/>
          </a:p>
        </p:txBody>
      </p:sp>
      <p:sp>
        <p:nvSpPr>
          <p:cNvPr id="41" name="Google Shape;41;p7"/>
          <p:cNvSpPr/>
          <p:nvPr/>
        </p:nvSpPr>
        <p:spPr>
          <a:xfrm>
            <a:off x="10937319" y="3179088"/>
            <a:ext cx="289941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Gestión del tiempo: subestimar duración de tareas</a:t>
            </a:r>
            <a:endParaRPr b="0" i="0" sz="1750" u="none" cap="none" strike="noStrike"/>
          </a:p>
        </p:txBody>
      </p:sp>
      <p:sp>
        <p:nvSpPr>
          <p:cNvPr id="42" name="Google Shape;42;p7"/>
          <p:cNvSpPr/>
          <p:nvPr/>
        </p:nvSpPr>
        <p:spPr>
          <a:xfrm>
            <a:off x="10937319" y="4403884"/>
            <a:ext cx="289941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Dificultad para mantener motivación en semanas cargadas</a:t>
            </a:r>
            <a:endParaRPr b="0" i="0" sz="1750" u="none" cap="none" strike="noStrike"/>
          </a:p>
        </p:txBody>
      </p:sp>
      <p:sp>
        <p:nvSpPr>
          <p:cNvPr id="43" name="Google Shape;43;p7"/>
          <p:cNvSpPr/>
          <p:nvPr/>
        </p:nvSpPr>
        <p:spPr>
          <a:xfrm>
            <a:off x="6280190" y="5946219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7017306" y="602408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Emociones</a:t>
            </a:r>
            <a:endParaRPr b="0" i="0" sz="2200" u="none" cap="none" strike="noStrike"/>
          </a:p>
        </p:txBody>
      </p:sp>
      <p:sp>
        <p:nvSpPr>
          <p:cNvPr id="45" name="Google Shape;45;p7"/>
          <p:cNvSpPr/>
          <p:nvPr/>
        </p:nvSpPr>
        <p:spPr>
          <a:xfrm>
            <a:off x="7017306" y="6514505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Ansiedad, orgullo y satisfacción</a:t>
            </a:r>
            <a:endParaRPr b="0" i="0" sz="1750" u="none" cap="none" strike="noStrike"/>
          </a:p>
        </p:txBody>
      </p:sp>
      <p:sp>
        <p:nvSpPr>
          <p:cNvPr id="46" name="Google Shape;46;p7"/>
          <p:cNvSpPr/>
          <p:nvPr/>
        </p:nvSpPr>
        <p:spPr>
          <a:xfrm>
            <a:off x="7017306" y="7013496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Manejo con respiración consciente y pausas activas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6280190" y="1306711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450"/>
              <a:buFont typeface="Gelasio SemiBold"/>
              <a:buNone/>
            </a:pPr>
            <a:r>
              <a:rPr b="1" i="0" lang="en-US" sz="445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Plan de Acción y Compromisos</a:t>
            </a:r>
            <a:endParaRPr b="0" i="0" sz="4450" u="none" cap="none" strike="noStrike"/>
          </a:p>
        </p:txBody>
      </p:sp>
      <p:sp>
        <p:nvSpPr>
          <p:cNvPr id="54" name="Google Shape;54;p8"/>
          <p:cNvSpPr/>
          <p:nvPr/>
        </p:nvSpPr>
        <p:spPr>
          <a:xfrm>
            <a:off x="6280190" y="3064431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6790373" y="306443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Meta</a:t>
            </a:r>
            <a:endParaRPr b="0" i="0" sz="2200" u="none" cap="none" strike="noStrike"/>
          </a:p>
        </p:txBody>
      </p:sp>
      <p:sp>
        <p:nvSpPr>
          <p:cNvPr id="56" name="Google Shape;56;p8"/>
          <p:cNvSpPr/>
          <p:nvPr/>
        </p:nvSpPr>
        <p:spPr>
          <a:xfrm>
            <a:off x="6790373" y="3554849"/>
            <a:ext cx="704623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Equilibrar responsabilidades y bienestar emocional</a:t>
            </a:r>
            <a:endParaRPr b="0" i="0" sz="1750" u="none" cap="none" strike="noStrike"/>
          </a:p>
        </p:txBody>
      </p:sp>
      <p:sp>
        <p:nvSpPr>
          <p:cNvPr id="57" name="Google Shape;57;p8"/>
          <p:cNvSpPr/>
          <p:nvPr/>
        </p:nvSpPr>
        <p:spPr>
          <a:xfrm>
            <a:off x="6620351" y="4144566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7130534" y="41445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Hábito a fortalecer</a:t>
            </a:r>
            <a:endParaRPr b="0" i="0" sz="2200" u="none" cap="none" strike="noStrike"/>
          </a:p>
        </p:txBody>
      </p:sp>
      <p:sp>
        <p:nvSpPr>
          <p:cNvPr id="59" name="Google Shape;59;p8"/>
          <p:cNvSpPr/>
          <p:nvPr/>
        </p:nvSpPr>
        <p:spPr>
          <a:xfrm>
            <a:off x="7130534" y="4634984"/>
            <a:ext cx="670607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20 minutos diarios para planificar y priorizar tareas</a:t>
            </a:r>
            <a:endParaRPr b="0" i="0" sz="1750" u="none" cap="none" strike="noStrike"/>
          </a:p>
        </p:txBody>
      </p:sp>
      <p:sp>
        <p:nvSpPr>
          <p:cNvPr id="60" name="Google Shape;60;p8"/>
          <p:cNvSpPr/>
          <p:nvPr/>
        </p:nvSpPr>
        <p:spPr>
          <a:xfrm>
            <a:off x="6960632" y="5224701"/>
            <a:ext cx="170021" cy="853321"/>
          </a:xfrm>
          <a:prstGeom prst="roundRect">
            <a:avLst>
              <a:gd fmla="val 20012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7470815" y="5224701"/>
            <a:ext cx="310693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Compromiso personal</a:t>
            </a:r>
            <a:endParaRPr b="0" i="0" sz="2200" u="none" cap="none" strike="noStrike"/>
          </a:p>
        </p:txBody>
      </p:sp>
      <p:sp>
        <p:nvSpPr>
          <p:cNvPr id="62" name="Google Shape;62;p8"/>
          <p:cNvSpPr/>
          <p:nvPr/>
        </p:nvSpPr>
        <p:spPr>
          <a:xfrm>
            <a:off x="7470815" y="5715119"/>
            <a:ext cx="636579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Paciencia, descanso sin culpa y reconocimiento de logros</a:t>
            </a:r>
            <a:endParaRPr b="0" i="0" sz="1750" u="none" cap="none" strike="noStrike"/>
          </a:p>
        </p:txBody>
      </p:sp>
      <p:sp>
        <p:nvSpPr>
          <p:cNvPr id="63" name="Google Shape;63;p8"/>
          <p:cNvSpPr/>
          <p:nvPr/>
        </p:nvSpPr>
        <p:spPr>
          <a:xfrm>
            <a:off x="6280190" y="6559987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