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C1"/>
    <a:srgbClr val="ACCD26"/>
    <a:srgbClr val="03933C"/>
    <a:srgbClr val="30322A"/>
    <a:srgbClr val="32352C"/>
    <a:srgbClr val="D52A57"/>
    <a:srgbClr val="E1DFE2"/>
    <a:srgbClr val="FFFFFF"/>
    <a:srgbClr val="2F3229"/>
    <a:srgbClr val="1A2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FAB6E-7412-40DF-B5CC-05CC59893783}" v="2202" dt="2019-12-26T10:24:42.121"/>
    <p1510:client id="{F4734091-5FF3-4BB3-9A85-AEDDD05ECB18}" v="2" dt="2019-12-26T10:31:2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08" y="5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7820-820C-483F-B00F-A139175577DB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AB7A6-CA4A-4188-A3B0-854599B8C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9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AB7A6-CA4A-4188-A3B0-854599B8CF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pPr/>
              <a:t>30/11/2020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microsoft.com/office/2007/relationships/hdphoto" Target="../media/hdphoto7.wdp"/><Relationship Id="rId26" Type="http://schemas.microsoft.com/office/2007/relationships/hdphoto" Target="../media/hdphoto11.wdp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microsoft.com/office/2007/relationships/hdphoto" Target="../media/hdphoto8.wdp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10.wdp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microsoft.com/office/2007/relationships/hdphoto" Target="../media/hdphoto9.wdp"/><Relationship Id="rId27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B29FEF05-B7D0-4F93-B49F-56D15E3B5E59}"/>
              </a:ext>
            </a:extLst>
          </p:cNvPr>
          <p:cNvSpPr/>
          <p:nvPr/>
        </p:nvSpPr>
        <p:spPr>
          <a:xfrm>
            <a:off x="2260197" y="8579573"/>
            <a:ext cx="526460" cy="52646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40CA86CF-C9AD-437B-AA0E-AEE77EE5FC92}"/>
              </a:ext>
            </a:extLst>
          </p:cNvPr>
          <p:cNvSpPr/>
          <p:nvPr/>
        </p:nvSpPr>
        <p:spPr>
          <a:xfrm>
            <a:off x="2276685" y="5465197"/>
            <a:ext cx="526460" cy="52646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C4512B-0D18-4AAE-A70B-2B1B1981AEF7}"/>
              </a:ext>
            </a:extLst>
          </p:cNvPr>
          <p:cNvSpPr/>
          <p:nvPr/>
        </p:nvSpPr>
        <p:spPr>
          <a:xfrm>
            <a:off x="2485164" y="0"/>
            <a:ext cx="5077686" cy="1068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A4BCF03-CC81-43C1-99CF-9E73A3EF5A4D}"/>
              </a:ext>
            </a:extLst>
          </p:cNvPr>
          <p:cNvSpPr/>
          <p:nvPr/>
        </p:nvSpPr>
        <p:spPr>
          <a:xfrm>
            <a:off x="-49478" y="0"/>
            <a:ext cx="2534642" cy="10688638"/>
          </a:xfrm>
          <a:prstGeom prst="rect">
            <a:avLst/>
          </a:prstGeom>
          <a:solidFill>
            <a:srgbClr val="1A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D38D918E-FEF0-454A-B213-C00316B4EB3B}"/>
              </a:ext>
            </a:extLst>
          </p:cNvPr>
          <p:cNvSpPr/>
          <p:nvPr/>
        </p:nvSpPr>
        <p:spPr>
          <a:xfrm>
            <a:off x="10418" y="9164643"/>
            <a:ext cx="2373630" cy="368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CENTRES D’INTERET</a:t>
            </a:r>
            <a:endParaRPr lang="fr-FR" sz="1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  <p:pic>
        <p:nvPicPr>
          <p:cNvPr id="33" name="Picture 32" descr="C:\Users\YOUSSEF\AppData\Local\Microsoft\Windows\INetCache\Content.Word\world-icon-png-3014.png">
            <a:extLst>
              <a:ext uri="{FF2B5EF4-FFF2-40B4-BE49-F238E27FC236}">
                <a16:creationId xmlns:a16="http://schemas.microsoft.com/office/drawing/2014/main" xmlns="" id="{66C71E7E-0E5E-4064-857C-392429A72C48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8" y="9570567"/>
            <a:ext cx="363008" cy="36300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1D838A3-3C84-4C91-BC21-F019A19362FE}"/>
              </a:ext>
            </a:extLst>
          </p:cNvPr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005" t="-18692" r="-15090" b="-14558"/>
          <a:stretch/>
        </p:blipFill>
        <p:spPr bwMode="auto">
          <a:xfrm>
            <a:off x="808021" y="9567074"/>
            <a:ext cx="375814" cy="363008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03F244C-4A5E-4B49-927C-035E5D431FC6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9187" y="9596284"/>
            <a:ext cx="363008" cy="36300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A97C802F-E3CA-4467-80F8-67769A2948CA}"/>
              </a:ext>
            </a:extLst>
          </p:cNvPr>
          <p:cNvPicPr/>
          <p:nvPr/>
        </p:nvPicPr>
        <p:blipFill rotWithShape="1"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538" t="-14538" r="-9114" b="-9114"/>
          <a:stretch/>
        </p:blipFill>
        <p:spPr bwMode="auto">
          <a:xfrm>
            <a:off x="1892332" y="9600094"/>
            <a:ext cx="363008" cy="363008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9C5EA16-DA47-47F2-B377-CBC6DE42F886}"/>
              </a:ext>
            </a:extLst>
          </p:cNvPr>
          <p:cNvSpPr/>
          <p:nvPr/>
        </p:nvSpPr>
        <p:spPr>
          <a:xfrm>
            <a:off x="98239" y="10034650"/>
            <a:ext cx="670256" cy="231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  <a:endParaRPr lang="fr-FR" sz="9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3838432-98AC-4B41-A94F-5029A86DBD45}"/>
              </a:ext>
            </a:extLst>
          </p:cNvPr>
          <p:cNvSpPr/>
          <p:nvPr/>
        </p:nvSpPr>
        <p:spPr>
          <a:xfrm>
            <a:off x="679112" y="10033481"/>
            <a:ext cx="647700" cy="231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Voyage</a:t>
            </a:r>
            <a:endParaRPr lang="fr-FR" sz="9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ED1A7AE-0A7B-4AE0-86D7-F1459471A4BE}"/>
              </a:ext>
            </a:extLst>
          </p:cNvPr>
          <p:cNvSpPr/>
          <p:nvPr/>
        </p:nvSpPr>
        <p:spPr>
          <a:xfrm>
            <a:off x="1197734" y="10030597"/>
            <a:ext cx="647700" cy="231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Sport</a:t>
            </a:r>
            <a:endParaRPr lang="fr-FR" sz="90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90A21C1-901C-4622-BC9D-3EAB5DE734EB}"/>
              </a:ext>
            </a:extLst>
          </p:cNvPr>
          <p:cNvSpPr/>
          <p:nvPr/>
        </p:nvSpPr>
        <p:spPr>
          <a:xfrm>
            <a:off x="1755397" y="10033481"/>
            <a:ext cx="647700" cy="23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endParaRPr lang="fr-FR" sz="9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0EEEB3EA-1F32-4D4C-85E6-15629498285D}"/>
              </a:ext>
            </a:extLst>
          </p:cNvPr>
          <p:cNvSpPr/>
          <p:nvPr/>
        </p:nvSpPr>
        <p:spPr>
          <a:xfrm>
            <a:off x="155714" y="3666124"/>
            <a:ext cx="2142490" cy="659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6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OUTILS</a:t>
            </a:r>
            <a:endParaRPr lang="fr-FR" sz="105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6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INFORMATIQUES</a:t>
            </a:r>
            <a:r>
              <a:rPr lang="fr-FR" sz="1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fr-FR" sz="105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F802CB7-8A2F-4D64-9987-2FDD59E4253C}"/>
              </a:ext>
            </a:extLst>
          </p:cNvPr>
          <p:cNvSpPr/>
          <p:nvPr/>
        </p:nvSpPr>
        <p:spPr>
          <a:xfrm>
            <a:off x="175284" y="4436582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 smtClean="0"/>
              <a:t>Excel</a:t>
            </a:r>
            <a:endPara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8BF7853-8388-4AD7-950E-0DB4A2A82645}"/>
              </a:ext>
            </a:extLst>
          </p:cNvPr>
          <p:cNvSpPr/>
          <p:nvPr/>
        </p:nvSpPr>
        <p:spPr>
          <a:xfrm>
            <a:off x="147079" y="4670262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EE19E87-9DC5-4397-9490-6FD83620941F}"/>
              </a:ext>
            </a:extLst>
          </p:cNvPr>
          <p:cNvSpPr/>
          <p:nvPr/>
        </p:nvSpPr>
        <p:spPr>
          <a:xfrm>
            <a:off x="146443" y="4670261"/>
            <a:ext cx="1958011" cy="124029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5A3829C5-0E28-4E16-9247-9D49462F3038}"/>
              </a:ext>
            </a:extLst>
          </p:cNvPr>
          <p:cNvPicPr/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026" y="3259288"/>
            <a:ext cx="44386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8008416A-6F09-4680-99BA-5AC94035BD38}"/>
              </a:ext>
            </a:extLst>
          </p:cNvPr>
          <p:cNvSpPr/>
          <p:nvPr/>
        </p:nvSpPr>
        <p:spPr>
          <a:xfrm>
            <a:off x="182535" y="6667677"/>
            <a:ext cx="2142490" cy="329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6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LANGUES</a:t>
            </a:r>
            <a:endParaRPr lang="fr-FR" sz="105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9B70AE3-ABEB-4A86-A4A4-EF79BA0B5AE9}"/>
              </a:ext>
            </a:extLst>
          </p:cNvPr>
          <p:cNvSpPr/>
          <p:nvPr/>
        </p:nvSpPr>
        <p:spPr>
          <a:xfrm>
            <a:off x="163800" y="6950137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ARABE</a:t>
            </a:r>
            <a:endParaRPr lang="fr-FR" sz="110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5AFD6C0A-AA19-4AC8-8BE4-3C1E5AF2937B}"/>
              </a:ext>
            </a:extLst>
          </p:cNvPr>
          <p:cNvSpPr/>
          <p:nvPr/>
        </p:nvSpPr>
        <p:spPr>
          <a:xfrm>
            <a:off x="155714" y="7366182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ANGLAIS</a:t>
            </a:r>
            <a:endParaRPr lang="fr-FR" sz="1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8478EE3-6F29-4F8A-B743-DBA433527CE5}"/>
              </a:ext>
            </a:extLst>
          </p:cNvPr>
          <p:cNvSpPr/>
          <p:nvPr/>
        </p:nvSpPr>
        <p:spPr>
          <a:xfrm>
            <a:off x="118956" y="7782144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FRANCAIS</a:t>
            </a:r>
            <a:endParaRPr lang="fr-FR" sz="11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A7542EE0-2830-46A8-B744-6606FE5A2DCA}"/>
              </a:ext>
            </a:extLst>
          </p:cNvPr>
          <p:cNvPicPr/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4" y="6167666"/>
            <a:ext cx="431800" cy="43180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46EBC571-996C-4F5C-B322-954DB1314058}"/>
              </a:ext>
            </a:extLst>
          </p:cNvPr>
          <p:cNvSpPr/>
          <p:nvPr/>
        </p:nvSpPr>
        <p:spPr>
          <a:xfrm>
            <a:off x="2976875" y="8694423"/>
            <a:ext cx="2142490" cy="2965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1C7D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COMPETENCES</a:t>
            </a:r>
            <a:r>
              <a:rPr lang="fr-FR" sz="1100" dirty="0">
                <a:solidFill>
                  <a:srgbClr val="D52A57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BEFFA3B-1CB3-4356-A192-D2BDE6908A63}"/>
              </a:ext>
            </a:extLst>
          </p:cNvPr>
          <p:cNvSpPr>
            <a:spLocks/>
          </p:cNvSpPr>
          <p:nvPr/>
        </p:nvSpPr>
        <p:spPr>
          <a:xfrm>
            <a:off x="2865873" y="9046448"/>
            <a:ext cx="2579028" cy="113928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Logiciel </a:t>
            </a:r>
            <a:r>
              <a:rPr lang="fr-MA" sz="1200" b="1" dirty="0" err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cegid</a:t>
            </a: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/ MES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Contrôle de gestion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Gestion de base de données </a:t>
            </a: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clients/fournisseurs</a:t>
            </a:r>
            <a:endParaRPr lang="fr-MA" sz="1200" b="1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9" name="Picture 78" descr="C:\Users\YOUSSEF\AppData\Local\Microsoft\Windows\INetCache\Content.Word\work.png">
            <a:extLst>
              <a:ext uri="{FF2B5EF4-FFF2-40B4-BE49-F238E27FC236}">
                <a16:creationId xmlns:a16="http://schemas.microsoft.com/office/drawing/2014/main" xmlns="" id="{6E442C88-4850-4772-9398-3F2E9CAD1671}"/>
              </a:ext>
            </a:extLst>
          </p:cNvPr>
          <p:cNvPicPr/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44" y="8580731"/>
            <a:ext cx="526460" cy="49435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xmlns="" id="{0FE90689-8384-4A20-8899-F8A483F9117D}"/>
              </a:ext>
            </a:extLst>
          </p:cNvPr>
          <p:cNvSpPr>
            <a:spLocks noChangeAspect="1"/>
          </p:cNvSpPr>
          <p:nvPr/>
        </p:nvSpPr>
        <p:spPr>
          <a:xfrm>
            <a:off x="2336924" y="982913"/>
            <a:ext cx="288000" cy="28800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F4857587-500C-434D-8B3C-A03533D467FB}"/>
              </a:ext>
            </a:extLst>
          </p:cNvPr>
          <p:cNvSpPr>
            <a:spLocks noChangeAspect="1"/>
          </p:cNvSpPr>
          <p:nvPr/>
        </p:nvSpPr>
        <p:spPr>
          <a:xfrm>
            <a:off x="2331622" y="39537"/>
            <a:ext cx="288000" cy="28800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FCA68166-C7C8-4E81-A7A7-6D54A75593C6}"/>
              </a:ext>
            </a:extLst>
          </p:cNvPr>
          <p:cNvSpPr>
            <a:spLocks noChangeAspect="1"/>
          </p:cNvSpPr>
          <p:nvPr/>
        </p:nvSpPr>
        <p:spPr>
          <a:xfrm>
            <a:off x="2342706" y="341943"/>
            <a:ext cx="288000" cy="28800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87A39D20-613F-4407-8212-5D1B80F71A12}"/>
              </a:ext>
            </a:extLst>
          </p:cNvPr>
          <p:cNvPicPr/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8342" y="1033311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1AD09CA5-0E78-45AF-B2CF-398200E570E9}"/>
              </a:ext>
            </a:extLst>
          </p:cNvPr>
          <p:cNvPicPr/>
          <p:nvPr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3656" y="86816"/>
            <a:ext cx="180512" cy="18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ADCAF5AA-9AE3-4494-B060-77F9585BC54B}"/>
              </a:ext>
            </a:extLst>
          </p:cNvPr>
          <p:cNvPicPr/>
          <p:nvPr/>
        </p:nvPicPr>
        <p:blipFill>
          <a:blip r:embed="rId19" cstate="hq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1466" y="393213"/>
            <a:ext cx="190868" cy="1908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0F748C3-0926-4A5F-AB61-452737071900}"/>
              </a:ext>
            </a:extLst>
          </p:cNvPr>
          <p:cNvSpPr>
            <a:spLocks noChangeAspect="1"/>
          </p:cNvSpPr>
          <p:nvPr/>
        </p:nvSpPr>
        <p:spPr>
          <a:xfrm>
            <a:off x="2330173" y="656176"/>
            <a:ext cx="288000" cy="28800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79ED101-3708-4CE0-BC60-23CD4831585D}"/>
              </a:ext>
            </a:extLst>
          </p:cNvPr>
          <p:cNvPicPr/>
          <p:nvPr/>
        </p:nvPicPr>
        <p:blipFill>
          <a:blip r:embed="rId21" cstate="hq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1466" y="71025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15F7DE46-1A95-473B-8FD5-6C4982500DE7}"/>
              </a:ext>
            </a:extLst>
          </p:cNvPr>
          <p:cNvSpPr/>
          <p:nvPr/>
        </p:nvSpPr>
        <p:spPr>
          <a:xfrm>
            <a:off x="2578703" y="732521"/>
            <a:ext cx="1710249" cy="143289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 smtClean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25 </a:t>
            </a:r>
            <a:r>
              <a:rPr lang="fr-FR" sz="1100" dirty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ans</a:t>
            </a:r>
            <a:endParaRPr lang="fr-FR" sz="105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B918ACFE-2181-4AB0-9B83-ABFE60C0587C}"/>
              </a:ext>
            </a:extLst>
          </p:cNvPr>
          <p:cNvSpPr/>
          <p:nvPr/>
        </p:nvSpPr>
        <p:spPr>
          <a:xfrm>
            <a:off x="2580983" y="106735"/>
            <a:ext cx="1839206" cy="134493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fr-FR" sz="1100" dirty="0" smtClean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2126-55-97-81-14</a:t>
            </a:r>
            <a:endParaRPr lang="fr-FR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BDAF2A8E-67AC-4FB9-994F-87F8C1E6A789}"/>
              </a:ext>
            </a:extLst>
          </p:cNvPr>
          <p:cNvSpPr/>
          <p:nvPr/>
        </p:nvSpPr>
        <p:spPr>
          <a:xfrm>
            <a:off x="2580983" y="411167"/>
            <a:ext cx="2246165" cy="218776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dirty="0" smtClean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Ismailbenslama95@gmail.com</a:t>
            </a:r>
            <a:endParaRPr lang="fr-FR" sz="105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4AF881D-9D59-4B42-9089-9FC24B01B2D6}"/>
              </a:ext>
            </a:extLst>
          </p:cNvPr>
          <p:cNvSpPr/>
          <p:nvPr/>
        </p:nvSpPr>
        <p:spPr>
          <a:xfrm>
            <a:off x="2577477" y="997988"/>
            <a:ext cx="3375648" cy="273473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1100" dirty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AV HASSAN 2 IMM MAISAOUI NR </a:t>
            </a:r>
            <a:r>
              <a:rPr lang="nn-NO" sz="1100" dirty="0" smtClean="0">
                <a:solidFill>
                  <a:schemeClr val="tx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20/02, Tétouan</a:t>
            </a:r>
            <a:endParaRPr lang="en-US" sz="11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xmlns="" id="{1628A332-5183-407E-B247-8C9C8572F54D}"/>
              </a:ext>
            </a:extLst>
          </p:cNvPr>
          <p:cNvSpPr/>
          <p:nvPr/>
        </p:nvSpPr>
        <p:spPr>
          <a:xfrm>
            <a:off x="7270066" y="999573"/>
            <a:ext cx="304937" cy="1297521"/>
          </a:xfrm>
          <a:custGeom>
            <a:avLst/>
            <a:gdLst>
              <a:gd name="connsiteX0" fmla="*/ 98473 w 295412"/>
              <a:gd name="connsiteY0" fmla="*/ 0 h 1815144"/>
              <a:gd name="connsiteX1" fmla="*/ 295412 w 295412"/>
              <a:gd name="connsiteY1" fmla="*/ 0 h 1815144"/>
              <a:gd name="connsiteX2" fmla="*/ 295412 w 295412"/>
              <a:gd name="connsiteY2" fmla="*/ 1815144 h 1815144"/>
              <a:gd name="connsiteX3" fmla="*/ 98473 w 295412"/>
              <a:gd name="connsiteY3" fmla="*/ 1815144 h 1815144"/>
              <a:gd name="connsiteX4" fmla="*/ 0 w 295412"/>
              <a:gd name="connsiteY4" fmla="*/ 1716671 h 1815144"/>
              <a:gd name="connsiteX5" fmla="*/ 0 w 295412"/>
              <a:gd name="connsiteY5" fmla="*/ 98473 h 1815144"/>
              <a:gd name="connsiteX6" fmla="*/ 98473 w 295412"/>
              <a:gd name="connsiteY6" fmla="*/ 0 h 181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412" h="1815144">
                <a:moveTo>
                  <a:pt x="98473" y="0"/>
                </a:moveTo>
                <a:lnTo>
                  <a:pt x="295412" y="0"/>
                </a:lnTo>
                <a:lnTo>
                  <a:pt x="295412" y="1815144"/>
                </a:lnTo>
                <a:lnTo>
                  <a:pt x="98473" y="1815144"/>
                </a:lnTo>
                <a:cubicBezTo>
                  <a:pt x="44088" y="1815144"/>
                  <a:pt x="0" y="1771056"/>
                  <a:pt x="0" y="1716671"/>
                </a:cubicBezTo>
                <a:lnTo>
                  <a:pt x="0" y="98473"/>
                </a:lnTo>
                <a:cubicBezTo>
                  <a:pt x="0" y="44088"/>
                  <a:pt x="44088" y="0"/>
                  <a:pt x="98473" y="0"/>
                </a:cubicBezTo>
                <a:close/>
              </a:path>
            </a:pathLst>
          </a:cu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7A6D182D-2390-4CE5-9A5C-70B7EEEED17C}"/>
              </a:ext>
            </a:extLst>
          </p:cNvPr>
          <p:cNvSpPr/>
          <p:nvPr/>
        </p:nvSpPr>
        <p:spPr>
          <a:xfrm>
            <a:off x="2992232" y="5573253"/>
            <a:ext cx="3406704" cy="244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1C7D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FORMATIONS</a:t>
            </a:r>
            <a:endParaRPr lang="fr-FR" sz="1600" b="1" dirty="0">
              <a:solidFill>
                <a:srgbClr val="1C7DC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xmlns="" id="{0AFD0726-D4B8-489B-ABD1-4D946B848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72427"/>
              </p:ext>
            </p:extLst>
          </p:nvPr>
        </p:nvGraphicFramePr>
        <p:xfrm>
          <a:off x="2868724" y="5944283"/>
          <a:ext cx="4543348" cy="26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673">
                  <a:extLst>
                    <a:ext uri="{9D8B030D-6E8A-4147-A177-3AD203B41FA5}">
                      <a16:colId xmlns:a16="http://schemas.microsoft.com/office/drawing/2014/main" xmlns="" val="1175269204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xmlns="" val="3316831983"/>
                    </a:ext>
                  </a:extLst>
                </a:gridCol>
              </a:tblGrid>
              <a:tr h="487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2017-2019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Ecole Nationale de Commerce et de Gestion – Tanger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DCESS Bac+5 en Finances, Audit et Contrôle de Gestion.</a:t>
                      </a: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31171"/>
                  </a:ext>
                </a:extLst>
              </a:tr>
              <a:tr h="6375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2015-2016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kern="1200" noProof="0" dirty="0">
                          <a:solidFill>
                            <a:schemeClr val="tx1"/>
                          </a:solidFill>
                          <a:latin typeface="Open Sans"/>
                        </a:rPr>
                        <a:t>Université Abdelmalek Essaâdi, 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</a:rPr>
                        <a:t>Faculté </a:t>
                      </a:r>
                      <a:r>
                        <a:rPr lang="fr-FR" sz="1100" b="1" kern="1200" dirty="0" err="1" smtClean="0">
                          <a:solidFill>
                            <a:schemeClr val="tx1"/>
                          </a:solidFill>
                          <a:latin typeface="Open Sans"/>
                        </a:rPr>
                        <a:t>Polydisciplinaire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</a:rPr>
                        <a:t>, </a:t>
                      </a: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Open Sans"/>
                        </a:rPr>
                        <a:t>Tétouan</a:t>
                      </a: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  <a:p>
                      <a:pPr marL="264795" marR="0" lvl="0" indent="-857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Licence d´études fondamentales en </a:t>
                      </a: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Sciences</a:t>
                      </a:r>
                      <a:r>
                        <a:rPr lang="fr-FR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</a:t>
                      </a: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Économiques </a:t>
                      </a:r>
                      <a:r>
                        <a:rPr lang="fr-FR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 </a:t>
                      </a: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Gestion</a:t>
                      </a: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1610312"/>
                  </a:ext>
                </a:extLst>
              </a:tr>
              <a:tr h="45158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2016 - 2017</a:t>
                      </a: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kern="1200" noProof="0" dirty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Université Abdelmalek Essaâdi, </a:t>
                      </a:r>
                      <a:r>
                        <a:rPr lang="fr-FR" sz="1100" b="1" kern="1200" noProof="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Faculté </a:t>
                      </a:r>
                      <a:r>
                        <a:rPr lang="fr-FR" sz="1100" b="1" kern="1200" noProof="0" dirty="0" err="1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Polydisciplinaire</a:t>
                      </a:r>
                      <a:r>
                        <a:rPr lang="fr-FR" sz="1100" b="1" kern="1200" noProof="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b="1" kern="1200" noProof="0" dirty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Tétouan </a:t>
                      </a:r>
                      <a:endParaRPr lang="en-US" sz="1100" b="1" kern="1200" noProof="0" dirty="0">
                        <a:solidFill>
                          <a:schemeClr val="tx1"/>
                        </a:solidFill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264795" marR="0" lvl="0" indent="-857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fr-FR" sz="1100" b="1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Diplôme </a:t>
                      </a:r>
                      <a:r>
                        <a:rPr lang="fr-FR" sz="1100" b="1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d‘Études </a:t>
                      </a:r>
                      <a:r>
                        <a:rPr lang="fr-FR" sz="1100" b="1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</a:t>
                      </a:r>
                      <a:r>
                        <a:rPr lang="fr-FR" sz="1100" b="1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niversitaires Générales en Sciences Économiques et Gestion.</a:t>
                      </a:r>
                      <a:r>
                        <a:rPr lang="fr-FR" sz="1100" b="1" kern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9714031"/>
                  </a:ext>
                </a:extLst>
              </a:tr>
              <a:tr h="7031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2012-2013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Open Sans"/>
                        </a:rPr>
                        <a:t>Lycée : Hassan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</a:rPr>
                        <a:t>II, </a:t>
                      </a: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Open Sans"/>
                        </a:rPr>
                        <a:t>Tétouan</a:t>
                      </a:r>
                      <a:endParaRPr lang="en-US" dirty="0"/>
                    </a:p>
                    <a:p>
                      <a:pPr marL="26479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</a:rPr>
                        <a:t>Baccalauréat Sciences </a:t>
                      </a: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</a:rPr>
                        <a:t>Économiques et Gestion</a:t>
                      </a:r>
                      <a:endParaRPr lang="fr-FR" dirty="0"/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2821"/>
                  </a:ext>
                </a:extLst>
              </a:tr>
            </a:tbl>
          </a:graphicData>
        </a:graphic>
      </p:graphicFrame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A02F6FCC-C138-475F-9A00-A134B8F5B5B3}"/>
              </a:ext>
            </a:extLst>
          </p:cNvPr>
          <p:cNvPicPr/>
          <p:nvPr/>
        </p:nvPicPr>
        <p:blipFill>
          <a:blip r:embed="rId23" cstate="email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-15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95981" y="5473587"/>
            <a:ext cx="469511" cy="469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B4C41213-481E-449E-8582-7F56183395C6}"/>
              </a:ext>
            </a:extLst>
          </p:cNvPr>
          <p:cNvSpPr/>
          <p:nvPr/>
        </p:nvSpPr>
        <p:spPr>
          <a:xfrm>
            <a:off x="170917" y="4797712"/>
            <a:ext cx="2070100" cy="225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/>
              <a:t>Word</a:t>
            </a:r>
            <a:endParaRPr lang="fr-FR" sz="1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9E4C1C64-7530-4FEA-BBBF-3E2B94342487}"/>
              </a:ext>
            </a:extLst>
          </p:cNvPr>
          <p:cNvSpPr/>
          <p:nvPr/>
        </p:nvSpPr>
        <p:spPr>
          <a:xfrm>
            <a:off x="142712" y="5027970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9F94AC68-0A09-4179-B694-2C01194EFB9B}"/>
              </a:ext>
            </a:extLst>
          </p:cNvPr>
          <p:cNvSpPr/>
          <p:nvPr/>
        </p:nvSpPr>
        <p:spPr>
          <a:xfrm>
            <a:off x="132553" y="5027970"/>
            <a:ext cx="1906243" cy="112706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E68CDF03-AACC-4430-AEB3-79BC27BDB119}"/>
              </a:ext>
            </a:extLst>
          </p:cNvPr>
          <p:cNvSpPr/>
          <p:nvPr/>
        </p:nvSpPr>
        <p:spPr>
          <a:xfrm>
            <a:off x="166550" y="5151998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/>
              <a:t>Power- Point</a:t>
            </a:r>
            <a:endParaRPr lang="fr-FR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2102F157-A60A-4DC9-8A82-A487779D505D}"/>
              </a:ext>
            </a:extLst>
          </p:cNvPr>
          <p:cNvSpPr/>
          <p:nvPr/>
        </p:nvSpPr>
        <p:spPr>
          <a:xfrm>
            <a:off x="138345" y="5385678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44FAD8A7-6A4E-4DD5-895A-FDCD872BABE6}"/>
              </a:ext>
            </a:extLst>
          </p:cNvPr>
          <p:cNvSpPr/>
          <p:nvPr/>
        </p:nvSpPr>
        <p:spPr>
          <a:xfrm>
            <a:off x="128188" y="5390124"/>
            <a:ext cx="1699895" cy="123005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A1674060-4EFB-4CF3-94D2-DC09CC637B1A}"/>
              </a:ext>
            </a:extLst>
          </p:cNvPr>
          <p:cNvSpPr/>
          <p:nvPr/>
        </p:nvSpPr>
        <p:spPr>
          <a:xfrm>
            <a:off x="162183" y="5509706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/>
              <a:t>Access</a:t>
            </a:r>
            <a:endParaRPr lang="fr-FR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69B78648-2E2F-4A41-B2E2-AA11931CFB90}"/>
              </a:ext>
            </a:extLst>
          </p:cNvPr>
          <p:cNvSpPr/>
          <p:nvPr/>
        </p:nvSpPr>
        <p:spPr>
          <a:xfrm>
            <a:off x="133978" y="5743386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7F059DFD-6F8A-44F5-9EF0-3D7F8745443B}"/>
              </a:ext>
            </a:extLst>
          </p:cNvPr>
          <p:cNvSpPr/>
          <p:nvPr/>
        </p:nvSpPr>
        <p:spPr>
          <a:xfrm>
            <a:off x="133343" y="5738306"/>
            <a:ext cx="1095382" cy="132531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EEC03A16-9099-43B6-82B9-258D646E0A88}"/>
              </a:ext>
            </a:extLst>
          </p:cNvPr>
          <p:cNvSpPr/>
          <p:nvPr/>
        </p:nvSpPr>
        <p:spPr>
          <a:xfrm>
            <a:off x="125236" y="7197977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8D09966A-4158-4FCC-B222-12301EE697C7}"/>
              </a:ext>
            </a:extLst>
          </p:cNvPr>
          <p:cNvSpPr/>
          <p:nvPr/>
        </p:nvSpPr>
        <p:spPr>
          <a:xfrm>
            <a:off x="124600" y="7187213"/>
            <a:ext cx="2101213" cy="136715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052A0355-ADC3-4536-AD28-746B911BC62D}"/>
              </a:ext>
            </a:extLst>
          </p:cNvPr>
          <p:cNvSpPr/>
          <p:nvPr/>
        </p:nvSpPr>
        <p:spPr>
          <a:xfrm>
            <a:off x="118956" y="7623357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8A3FED40-F19C-4CEB-85DA-50FA2A7DA1B8}"/>
              </a:ext>
            </a:extLst>
          </p:cNvPr>
          <p:cNvSpPr/>
          <p:nvPr/>
        </p:nvSpPr>
        <p:spPr>
          <a:xfrm>
            <a:off x="118956" y="7623356"/>
            <a:ext cx="1709127" cy="126817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D3AF74EB-AEE8-4EC3-A89E-74FA767F37E2}"/>
              </a:ext>
            </a:extLst>
          </p:cNvPr>
          <p:cNvSpPr/>
          <p:nvPr/>
        </p:nvSpPr>
        <p:spPr>
          <a:xfrm>
            <a:off x="118956" y="8029794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9B65FAE4-9878-4400-B03E-F4450577CAE9}"/>
              </a:ext>
            </a:extLst>
          </p:cNvPr>
          <p:cNvSpPr/>
          <p:nvPr/>
        </p:nvSpPr>
        <p:spPr>
          <a:xfrm>
            <a:off x="98239" y="8029794"/>
            <a:ext cx="1940557" cy="121585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8D0D25BC-FFB6-4D74-88B2-8F7EB5975730}"/>
              </a:ext>
            </a:extLst>
          </p:cNvPr>
          <p:cNvPicPr/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676" y="8687770"/>
            <a:ext cx="431800" cy="431800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B4ACC424-D298-4137-B970-3CC5A3D7B75C}"/>
              </a:ext>
            </a:extLst>
          </p:cNvPr>
          <p:cNvSpPr/>
          <p:nvPr/>
        </p:nvSpPr>
        <p:spPr>
          <a:xfrm>
            <a:off x="118956" y="2198131"/>
            <a:ext cx="2191031" cy="875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BENSLAMA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ts val="2200"/>
              </a:lnSpc>
            </a:pPr>
            <a:r>
              <a:rPr lang="fr-MA" sz="2800" b="1" dirty="0" smtClean="0">
                <a:solidFill>
                  <a:srgbClr val="1C7D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ISMAIL</a:t>
            </a:r>
            <a:endParaRPr lang="fr-FR" sz="2800" b="1" dirty="0">
              <a:solidFill>
                <a:srgbClr val="1C7D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Text Box 5">
            <a:extLst>
              <a:ext uri="{FF2B5EF4-FFF2-40B4-BE49-F238E27FC236}">
                <a16:creationId xmlns:a16="http://schemas.microsoft.com/office/drawing/2014/main" xmlns="" id="{882CC751-E58D-4F35-B873-79149345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813" y="1265230"/>
            <a:ext cx="4394774" cy="107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fr-FR" sz="1100" dirty="0">
                <a:solidFill>
                  <a:srgbClr val="434C5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 Je suis un jeune </a:t>
            </a:r>
            <a:r>
              <a:rPr lang="fr-FR" sz="1100" dirty="0" smtClean="0">
                <a:solidFill>
                  <a:srgbClr val="434C5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diplômé, </a:t>
            </a:r>
            <a:r>
              <a:rPr lang="fr-FR" sz="1100" dirty="0">
                <a:solidFill>
                  <a:srgbClr val="434C5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motivé de travail et j’ai l’esprit du professionnalisme, </a:t>
            </a:r>
            <a:r>
              <a:rPr lang="fr-FR" sz="1100" dirty="0">
                <a:solidFill>
                  <a:srgbClr val="434C55"/>
                </a:solidFill>
                <a:latin typeface="Open Sans"/>
              </a:rPr>
              <a:t>directe, sérieux, et dynamique. Je m’intègre facilement à une équipe, tenant des objectifs et prenant des responsabilités.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fr-FR" sz="1100" dirty="0">
              <a:solidFill>
                <a:srgbClr val="434C55"/>
              </a:solidFill>
              <a:latin typeface="Open Sans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46" y="184614"/>
            <a:ext cx="1421927" cy="1828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5000" endPos="28000" dist="5000" dir="5400000" sy="-100000" algn="bl" rotWithShape="0"/>
          </a:effectLst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90066DAE-5F16-46AD-8D47-69CF4F1AD179}"/>
              </a:ext>
            </a:extLst>
          </p:cNvPr>
          <p:cNvSpPr/>
          <p:nvPr/>
        </p:nvSpPr>
        <p:spPr>
          <a:xfrm>
            <a:off x="2949717" y="2267795"/>
            <a:ext cx="3406704" cy="244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rgbClr val="1C7DC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EXPERIENCES</a:t>
            </a:r>
            <a:endParaRPr lang="fr-FR" sz="1600" b="1" dirty="0">
              <a:solidFill>
                <a:srgbClr val="1C7DC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EDF0614C-3C69-4016-9DCE-802F90E0E0F5}"/>
              </a:ext>
            </a:extLst>
          </p:cNvPr>
          <p:cNvSpPr/>
          <p:nvPr/>
        </p:nvSpPr>
        <p:spPr>
          <a:xfrm>
            <a:off x="2233748" y="2188878"/>
            <a:ext cx="526460" cy="526460"/>
          </a:xfrm>
          <a:prstGeom prst="ellipse">
            <a:avLst/>
          </a:prstGeom>
          <a:solidFill>
            <a:srgbClr val="1A22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4" name="Graphic 4" descr="Briefcase">
            <a:extLst>
              <a:ext uri="{FF2B5EF4-FFF2-40B4-BE49-F238E27FC236}">
                <a16:creationId xmlns:a16="http://schemas.microsoft.com/office/drawing/2014/main" xmlns="" id="{67D94F0E-9F6B-4316-9FBE-FD0C549E5B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2269426" y="2201056"/>
            <a:ext cx="409439" cy="466659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xmlns="" id="{6976A6DB-5686-4DBE-84D8-910C7EF28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62852"/>
              </p:ext>
            </p:extLst>
          </p:nvPr>
        </p:nvGraphicFramePr>
        <p:xfrm>
          <a:off x="2821323" y="2628775"/>
          <a:ext cx="4710070" cy="28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774">
                  <a:extLst>
                    <a:ext uri="{9D8B030D-6E8A-4147-A177-3AD203B41FA5}">
                      <a16:colId xmlns:a16="http://schemas.microsoft.com/office/drawing/2014/main" xmlns="" val="1175269204"/>
                    </a:ext>
                  </a:extLst>
                </a:gridCol>
                <a:gridCol w="2948296">
                  <a:extLst>
                    <a:ext uri="{9D8B030D-6E8A-4147-A177-3AD203B41FA5}">
                      <a16:colId xmlns:a16="http://schemas.microsoft.com/office/drawing/2014/main" xmlns="" val="3316831983"/>
                    </a:ext>
                  </a:extLst>
                </a:gridCol>
              </a:tblGrid>
              <a:tr h="80930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Mars</a:t>
                      </a:r>
                      <a:r>
                        <a:rPr lang="fr-FR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2019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Novembre</a:t>
                      </a:r>
                      <a:r>
                        <a:rPr lang="fr-FR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2020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MA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Société</a:t>
                      </a:r>
                      <a:r>
                        <a:rPr lang="fr-MA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TOP DEGREES - Tanger</a:t>
                      </a:r>
                      <a:endParaRPr lang="fr-FR" sz="1100" b="1" kern="1200" dirty="0" err="1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64795" marR="0" lvl="0" indent="-857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Contrôleur</a:t>
                      </a:r>
                      <a:r>
                        <a:rPr lang="fr-FR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gestion : Gestion de la trésorerie, Gestion des coûts, Analyse de la productivité, Détermination du processus</a:t>
                      </a:r>
                    </a:p>
                    <a:p>
                      <a:pPr marL="264795" marR="0" lvl="0" indent="-857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03531171"/>
                  </a:ext>
                </a:extLst>
              </a:tr>
              <a:tr h="17025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Septembre</a:t>
                      </a:r>
                      <a:r>
                        <a:rPr lang="fr-MA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2018 – Décembre 2018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MA" sz="1100" b="1" kern="1200" baseline="0" dirty="0" smtClean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Juin 2016 – Juillet 2016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MA" sz="1100" b="1" kern="1200" baseline="0" dirty="0" smtClean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MA" sz="1100" b="1" kern="1200" baseline="0" dirty="0" smtClean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MA" sz="1100" b="1" kern="1200" baseline="0" dirty="0" smtClean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Mars 2015 – Avril 2015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kern="1200" noProof="0" dirty="0" smtClean="0">
                          <a:solidFill>
                            <a:schemeClr val="tx1"/>
                          </a:solidFill>
                          <a:latin typeface="Open Sans"/>
                        </a:rPr>
                        <a:t>Société</a:t>
                      </a:r>
                      <a:r>
                        <a:rPr lang="fr-FR" sz="1100" b="1" kern="1200" baseline="0" noProof="0" dirty="0" smtClean="0">
                          <a:solidFill>
                            <a:schemeClr val="tx1"/>
                          </a:solidFill>
                          <a:latin typeface="Open Sans"/>
                        </a:rPr>
                        <a:t> TE-CONNECTIVITY - Tanger</a:t>
                      </a:r>
                      <a:r>
                        <a:rPr lang="fr-FR" sz="1100" b="1" kern="1200" dirty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  <a:p>
                      <a:pPr marL="264795" marR="0" lvl="0" indent="-85725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Stage de fin d’études en département</a:t>
                      </a:r>
                      <a:r>
                        <a:rPr lang="fr-FR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financier</a:t>
                      </a:r>
                      <a:endParaRPr lang="fr-MA" sz="1100" b="1" kern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07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kern="1200" noProof="0" dirty="0" smtClean="0">
                        <a:solidFill>
                          <a:schemeClr val="tx1"/>
                        </a:solidFill>
                        <a:latin typeface="Open San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1" kern="1200" noProof="0" dirty="0" smtClean="0">
                          <a:solidFill>
                            <a:schemeClr val="tx1"/>
                          </a:solidFill>
                          <a:latin typeface="Open Sans"/>
                          <a:ea typeface="+mn-ea"/>
                          <a:cs typeface="+mn-cs"/>
                        </a:rPr>
                        <a:t>Société AMENDIS- Tétouan</a:t>
                      </a:r>
                    </a:p>
                    <a:p>
                      <a:pPr marL="35052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Stage </a:t>
                      </a:r>
                      <a:r>
                        <a:rPr lang="fr-MA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d’observation,</a:t>
                      </a:r>
                      <a:r>
                        <a:rPr lang="fr-MA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adjoint au Chef Commercial</a:t>
                      </a:r>
                    </a:p>
                    <a:p>
                      <a:pPr marL="17907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MA" sz="1100" b="1" kern="1200" dirty="0" smtClean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MA" sz="1100" b="1" kern="120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Banqu</a:t>
                      </a:r>
                      <a:r>
                        <a:rPr lang="fr-MA" sz="1100" b="1" kern="1200" baseline="0" dirty="0" smtClean="0">
                          <a:solidFill>
                            <a:schemeClr val="tx1"/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 Populaire – Tétouan</a:t>
                      </a:r>
                    </a:p>
                    <a:p>
                      <a:pPr marL="35052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Stage </a:t>
                      </a:r>
                      <a:r>
                        <a:rPr lang="fr-MA" sz="11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d’observation,</a:t>
                      </a:r>
                      <a:r>
                        <a:rPr lang="fr-MA" sz="1100" b="1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Open Sans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Chargé Clientèle</a:t>
                      </a:r>
                    </a:p>
                    <a:p>
                      <a:pPr marL="17907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1" kern="1200" dirty="0" smtClean="0">
                        <a:solidFill>
                          <a:schemeClr val="tx1"/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07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fr-FR" sz="11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Open Sans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079" marR="73079" marT="36539" marB="365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1610312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BBF3B710-4B96-4D3A-BA6C-516E7A7A45C3}"/>
              </a:ext>
            </a:extLst>
          </p:cNvPr>
          <p:cNvSpPr/>
          <p:nvPr/>
        </p:nvSpPr>
        <p:spPr>
          <a:xfrm>
            <a:off x="118994" y="8182194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FFFF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ESPAGNOLE</a:t>
            </a:r>
            <a:endParaRPr lang="fr-FR" sz="11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1DDC724-6B04-4BD7-AA65-0A79B8CA20F7}"/>
              </a:ext>
            </a:extLst>
          </p:cNvPr>
          <p:cNvSpPr/>
          <p:nvPr/>
        </p:nvSpPr>
        <p:spPr>
          <a:xfrm>
            <a:off x="136369" y="8420318"/>
            <a:ext cx="1794093" cy="126816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8B33744F-411D-496E-B756-B71C937A4324}"/>
              </a:ext>
            </a:extLst>
          </p:cNvPr>
          <p:cNvSpPr/>
          <p:nvPr/>
        </p:nvSpPr>
        <p:spPr>
          <a:xfrm>
            <a:off x="118994" y="8420318"/>
            <a:ext cx="2089785" cy="12681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02204837-1DAF-432A-B20E-82C3D3A13C71}"/>
              </a:ext>
            </a:extLst>
          </p:cNvPr>
          <p:cNvSpPr/>
          <p:nvPr/>
        </p:nvSpPr>
        <p:spPr>
          <a:xfrm>
            <a:off x="117287" y="8420319"/>
            <a:ext cx="1111438" cy="126815"/>
          </a:xfrm>
          <a:prstGeom prst="rect">
            <a:avLst/>
          </a:prstGeom>
          <a:solidFill>
            <a:srgbClr val="1C7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5429" y="8995740"/>
            <a:ext cx="2117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Gestion de la </a:t>
            </a: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trésorerie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Gestion des </a:t>
            </a: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stocks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  <a:endParaRPr lang="fr-MA" sz="1200" b="1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MA" sz="1200" b="1" dirty="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Comptabilité générale</a:t>
            </a:r>
            <a:endParaRPr lang="fr-MA" sz="1200" b="1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fr-FR" sz="1200" b="1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144</Words>
  <Application>Microsoft Office PowerPoint</Application>
  <PresentationFormat>Personnalisé</PresentationFormat>
  <Paragraphs>83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Arial,Sans-Serif</vt:lpstr>
      <vt:lpstr>Calibri</vt:lpstr>
      <vt:lpstr>Open Sans</vt:lpstr>
      <vt:lpstr>Symbol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acer</cp:lastModifiedBy>
  <cp:revision>607</cp:revision>
  <dcterms:created xsi:type="dcterms:W3CDTF">2015-07-03T12:55:42Z</dcterms:created>
  <dcterms:modified xsi:type="dcterms:W3CDTF">2020-11-30T15:13:05Z</dcterms:modified>
</cp:coreProperties>
</file>