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48" r:id="rId2"/>
  </p:sldMasterIdLst>
  <p:sldIdLst>
    <p:sldId id="256" r:id="rId3"/>
    <p:sldId id="290" r:id="rId4"/>
    <p:sldId id="289" r:id="rId5"/>
    <p:sldId id="288" r:id="rId6"/>
    <p:sldId id="287" r:id="rId7"/>
    <p:sldId id="286" r:id="rId8"/>
    <p:sldId id="285" r:id="rId9"/>
    <p:sldId id="284" r:id="rId10"/>
    <p:sldId id="283" r:id="rId11"/>
    <p:sldId id="282" r:id="rId12"/>
    <p:sldId id="257" r:id="rId13"/>
    <p:sldId id="291" r:id="rId14"/>
    <p:sldId id="258" r:id="rId15"/>
    <p:sldId id="260" r:id="rId16"/>
    <p:sldId id="295" r:id="rId17"/>
    <p:sldId id="294" r:id="rId18"/>
    <p:sldId id="293" r:id="rId19"/>
    <p:sldId id="261" r:id="rId20"/>
    <p:sldId id="262" r:id="rId21"/>
    <p:sldId id="263" r:id="rId22"/>
    <p:sldId id="264" r:id="rId23"/>
    <p:sldId id="266" r:id="rId24"/>
    <p:sldId id="267" r:id="rId25"/>
    <p:sldId id="268" r:id="rId26"/>
    <p:sldId id="269" r:id="rId27"/>
    <p:sldId id="272" r:id="rId28"/>
    <p:sldId id="273" r:id="rId29"/>
    <p:sldId id="274" r:id="rId30"/>
    <p:sldId id="275" r:id="rId31"/>
    <p:sldId id="276" r:id="rId32"/>
    <p:sldId id="277" r:id="rId33"/>
    <p:sldId id="281" r:id="rId34"/>
    <p:sldId id="280"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EB442-6B63-376A-3D9D-24833738D25C}" v="453" dt="2021-11-03T17:03:24.096"/>
    <p1510:client id="{E131984C-8EBC-E765-F67F-D8CBB1BAB1D7}" v="517" dt="2021-11-03T17:04:45.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234B9-BEE6-4C90-A519-DE326A8A3145}"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76D4F412-92AD-49BE-B085-6FF8A6F77E55}">
      <dgm:prSet phldrT="[Text]" phldr="0"/>
      <dgm:spPr/>
      <dgm:t>
        <a:bodyPr/>
        <a:lstStyle/>
        <a:p>
          <a:r>
            <a:rPr lang="en-US" b="1">
              <a:latin typeface="Calibri Light" panose="020F0302020204030204"/>
            </a:rPr>
            <a:t>IDS</a:t>
          </a:r>
          <a:endParaRPr lang="en-US" b="1"/>
        </a:p>
      </dgm:t>
    </dgm:pt>
    <dgm:pt modelId="{FB661B4B-7029-41EF-8A25-C43C7BDBA5F8}" type="parTrans" cxnId="{40D66E1A-DE2D-440E-903B-55A1279EBD19}">
      <dgm:prSet/>
      <dgm:spPr/>
      <dgm:t>
        <a:bodyPr/>
        <a:lstStyle/>
        <a:p>
          <a:endParaRPr lang="en-US"/>
        </a:p>
      </dgm:t>
    </dgm:pt>
    <dgm:pt modelId="{885A8C8B-0E0C-465C-BA45-189CBEBD08CF}" type="sibTrans" cxnId="{40D66E1A-DE2D-440E-903B-55A1279EBD19}">
      <dgm:prSet/>
      <dgm:spPr/>
      <dgm:t>
        <a:bodyPr/>
        <a:lstStyle/>
        <a:p>
          <a:endParaRPr lang="en-US"/>
        </a:p>
      </dgm:t>
    </dgm:pt>
    <dgm:pt modelId="{3C2596A7-3533-4E42-9A6F-453E22840FD6}">
      <dgm:prSet phldrT="[Text]" phldr="0"/>
      <dgm:spPr/>
      <dgm:t>
        <a:bodyPr/>
        <a:lstStyle/>
        <a:p>
          <a:r>
            <a:rPr lang="en-US">
              <a:solidFill>
                <a:srgbClr val="FF0000"/>
              </a:solidFill>
              <a:latin typeface="Calibri Light" panose="020F0302020204030204"/>
            </a:rPr>
            <a:t>NIDS</a:t>
          </a:r>
          <a:endParaRPr lang="en-US">
            <a:solidFill>
              <a:srgbClr val="FF0000"/>
            </a:solidFill>
          </a:endParaRPr>
        </a:p>
      </dgm:t>
    </dgm:pt>
    <dgm:pt modelId="{0351090B-E7D7-4EC1-B4F9-01C3C60BDAAF}" type="parTrans" cxnId="{669B42ED-60B2-4573-823F-A5D299113FF2}">
      <dgm:prSet/>
      <dgm:spPr/>
      <dgm:t>
        <a:bodyPr/>
        <a:lstStyle/>
        <a:p>
          <a:endParaRPr lang="en-US"/>
        </a:p>
      </dgm:t>
    </dgm:pt>
    <dgm:pt modelId="{92B996F1-76BB-4815-B698-6FEA6CCD4693}" type="sibTrans" cxnId="{669B42ED-60B2-4573-823F-A5D299113FF2}">
      <dgm:prSet/>
      <dgm:spPr/>
      <dgm:t>
        <a:bodyPr/>
        <a:lstStyle/>
        <a:p>
          <a:endParaRPr lang="en-US"/>
        </a:p>
      </dgm:t>
    </dgm:pt>
    <dgm:pt modelId="{7BB9FDA0-98E3-49BC-B245-2DC1E317A14D}">
      <dgm:prSet phldrT="[Text]" phldr="0"/>
      <dgm:spPr/>
      <dgm:t>
        <a:bodyPr/>
        <a:lstStyle/>
        <a:p>
          <a:r>
            <a:rPr lang="en-US">
              <a:latin typeface="Calibri Light" panose="020F0302020204030204"/>
            </a:rPr>
            <a:t>SIDS</a:t>
          </a:r>
          <a:endParaRPr lang="en-US"/>
        </a:p>
      </dgm:t>
    </dgm:pt>
    <dgm:pt modelId="{B534E579-163D-4D16-9539-E83294EB5E05}" type="parTrans" cxnId="{BAA8439D-6030-41DA-A105-4A5E9E06A946}">
      <dgm:prSet/>
      <dgm:spPr/>
      <dgm:t>
        <a:bodyPr/>
        <a:lstStyle/>
        <a:p>
          <a:endParaRPr lang="en-US"/>
        </a:p>
      </dgm:t>
    </dgm:pt>
    <dgm:pt modelId="{C8E6F8C5-04B5-4F9B-96E1-AE34DE723F24}" type="sibTrans" cxnId="{BAA8439D-6030-41DA-A105-4A5E9E06A946}">
      <dgm:prSet/>
      <dgm:spPr/>
      <dgm:t>
        <a:bodyPr/>
        <a:lstStyle/>
        <a:p>
          <a:endParaRPr lang="en-US"/>
        </a:p>
      </dgm:t>
    </dgm:pt>
    <dgm:pt modelId="{252B785E-8C3E-4FCD-8C5F-0504068FB201}">
      <dgm:prSet phldrT="[Text]" phldr="0"/>
      <dgm:spPr/>
      <dgm:t>
        <a:bodyPr/>
        <a:lstStyle/>
        <a:p>
          <a:r>
            <a:rPr lang="en-US">
              <a:solidFill>
                <a:srgbClr val="FF0000"/>
              </a:solidFill>
              <a:latin typeface="Calibri Light" panose="020F0302020204030204"/>
            </a:rPr>
            <a:t>AIDS</a:t>
          </a:r>
          <a:endParaRPr lang="en-US">
            <a:solidFill>
              <a:srgbClr val="FF0000"/>
            </a:solidFill>
          </a:endParaRPr>
        </a:p>
      </dgm:t>
    </dgm:pt>
    <dgm:pt modelId="{0750AC4D-8715-43FA-9113-05C81DFD5E66}" type="parTrans" cxnId="{0F4DC096-981D-4A46-9D01-8FE6721BCDE2}">
      <dgm:prSet/>
      <dgm:spPr/>
      <dgm:t>
        <a:bodyPr/>
        <a:lstStyle/>
        <a:p>
          <a:endParaRPr lang="en-US"/>
        </a:p>
      </dgm:t>
    </dgm:pt>
    <dgm:pt modelId="{F40DFF29-B1F2-4AC7-BE9B-4A5547F6CB2D}" type="sibTrans" cxnId="{0F4DC096-981D-4A46-9D01-8FE6721BCDE2}">
      <dgm:prSet/>
      <dgm:spPr/>
      <dgm:t>
        <a:bodyPr/>
        <a:lstStyle/>
        <a:p>
          <a:endParaRPr lang="en-US"/>
        </a:p>
      </dgm:t>
    </dgm:pt>
    <dgm:pt modelId="{FE5BBC8C-1D82-49A2-BE03-91C05F004CCF}">
      <dgm:prSet phldrT="[Text]" phldr="0"/>
      <dgm:spPr/>
      <dgm:t>
        <a:bodyPr/>
        <a:lstStyle/>
        <a:p>
          <a:r>
            <a:rPr lang="en-US">
              <a:latin typeface="Calibri Light" panose="020F0302020204030204"/>
            </a:rPr>
            <a:t>SIDS+AIDS</a:t>
          </a:r>
          <a:endParaRPr lang="en-US"/>
        </a:p>
      </dgm:t>
    </dgm:pt>
    <dgm:pt modelId="{0C838EC6-3916-4037-88B8-14DF1397E01E}" type="parTrans" cxnId="{7B45EC8C-2FE1-4FB6-AC69-E98D6CAFA42E}">
      <dgm:prSet/>
      <dgm:spPr/>
      <dgm:t>
        <a:bodyPr/>
        <a:lstStyle/>
        <a:p>
          <a:endParaRPr lang="en-US"/>
        </a:p>
      </dgm:t>
    </dgm:pt>
    <dgm:pt modelId="{0DBE678C-0A31-4DF4-8B23-AF0A22655EA6}" type="sibTrans" cxnId="{7B45EC8C-2FE1-4FB6-AC69-E98D6CAFA42E}">
      <dgm:prSet/>
      <dgm:spPr/>
      <dgm:t>
        <a:bodyPr/>
        <a:lstStyle/>
        <a:p>
          <a:endParaRPr lang="en-US"/>
        </a:p>
      </dgm:t>
    </dgm:pt>
    <dgm:pt modelId="{CEF8A15A-1141-418C-908F-EC4DF48D10F3}">
      <dgm:prSet phldrT="[Text]" phldr="0"/>
      <dgm:spPr/>
      <dgm:t>
        <a:bodyPr/>
        <a:lstStyle/>
        <a:p>
          <a:r>
            <a:rPr lang="en-US">
              <a:latin typeface="Calibri Light" panose="020F0302020204030204"/>
            </a:rPr>
            <a:t>HIDS</a:t>
          </a:r>
          <a:endParaRPr lang="en-US"/>
        </a:p>
      </dgm:t>
    </dgm:pt>
    <dgm:pt modelId="{B97DEF09-A1D3-4F84-8C67-7F1A820D49EF}" type="parTrans" cxnId="{2ED73320-66E1-4DBB-B860-2886D7125673}">
      <dgm:prSet/>
      <dgm:spPr/>
      <dgm:t>
        <a:bodyPr/>
        <a:lstStyle/>
        <a:p>
          <a:endParaRPr lang="en-US"/>
        </a:p>
      </dgm:t>
    </dgm:pt>
    <dgm:pt modelId="{58696E20-2DBA-4893-8DD6-15293F8CC437}" type="sibTrans" cxnId="{2ED73320-66E1-4DBB-B860-2886D7125673}">
      <dgm:prSet/>
      <dgm:spPr/>
      <dgm:t>
        <a:bodyPr/>
        <a:lstStyle/>
        <a:p>
          <a:endParaRPr lang="en-US"/>
        </a:p>
      </dgm:t>
    </dgm:pt>
    <dgm:pt modelId="{ACED7475-E2DB-41AA-91C2-E6CE4CD3B57F}" type="pres">
      <dgm:prSet presAssocID="{809234B9-BEE6-4C90-A519-DE326A8A3145}" presName="diagram" presStyleCnt="0">
        <dgm:presLayoutVars>
          <dgm:chPref val="1"/>
          <dgm:dir/>
          <dgm:animOne val="branch"/>
          <dgm:animLvl val="lvl"/>
          <dgm:resizeHandles val="exact"/>
        </dgm:presLayoutVars>
      </dgm:prSet>
      <dgm:spPr/>
    </dgm:pt>
    <dgm:pt modelId="{D073D628-D84A-40EB-B63B-47EBA1FAEFF2}" type="pres">
      <dgm:prSet presAssocID="{76D4F412-92AD-49BE-B085-6FF8A6F77E55}" presName="root1" presStyleCnt="0"/>
      <dgm:spPr/>
    </dgm:pt>
    <dgm:pt modelId="{CD16EE35-C611-4889-8013-1FD8244C23D4}" type="pres">
      <dgm:prSet presAssocID="{76D4F412-92AD-49BE-B085-6FF8A6F77E55}" presName="LevelOneTextNode" presStyleLbl="node0" presStyleIdx="0" presStyleCnt="1">
        <dgm:presLayoutVars>
          <dgm:chPref val="3"/>
        </dgm:presLayoutVars>
      </dgm:prSet>
      <dgm:spPr/>
    </dgm:pt>
    <dgm:pt modelId="{01CDF08F-89A2-4074-BEEC-B6F49640B91D}" type="pres">
      <dgm:prSet presAssocID="{76D4F412-92AD-49BE-B085-6FF8A6F77E55}" presName="level2hierChild" presStyleCnt="0"/>
      <dgm:spPr/>
    </dgm:pt>
    <dgm:pt modelId="{9F923EED-9554-4953-88A4-22E6EAE020D0}" type="pres">
      <dgm:prSet presAssocID="{0351090B-E7D7-4EC1-B4F9-01C3C60BDAAF}" presName="conn2-1" presStyleLbl="parChTrans1D2" presStyleIdx="0" presStyleCnt="2"/>
      <dgm:spPr/>
    </dgm:pt>
    <dgm:pt modelId="{AA2AEC08-FE2F-4CF5-B4DC-54A0A3E942AA}" type="pres">
      <dgm:prSet presAssocID="{0351090B-E7D7-4EC1-B4F9-01C3C60BDAAF}" presName="connTx" presStyleLbl="parChTrans1D2" presStyleIdx="0" presStyleCnt="2"/>
      <dgm:spPr/>
    </dgm:pt>
    <dgm:pt modelId="{2D51CA24-E215-472C-82DC-CCD43396370F}" type="pres">
      <dgm:prSet presAssocID="{3C2596A7-3533-4E42-9A6F-453E22840FD6}" presName="root2" presStyleCnt="0"/>
      <dgm:spPr/>
    </dgm:pt>
    <dgm:pt modelId="{7211E632-580E-46F2-B2A0-A676AD0E5783}" type="pres">
      <dgm:prSet presAssocID="{3C2596A7-3533-4E42-9A6F-453E22840FD6}" presName="LevelTwoTextNode" presStyleLbl="node2" presStyleIdx="0" presStyleCnt="2">
        <dgm:presLayoutVars>
          <dgm:chPref val="3"/>
        </dgm:presLayoutVars>
      </dgm:prSet>
      <dgm:spPr/>
    </dgm:pt>
    <dgm:pt modelId="{B8007D94-29B8-4805-B5F2-DCF87843B80E}" type="pres">
      <dgm:prSet presAssocID="{3C2596A7-3533-4E42-9A6F-453E22840FD6}" presName="level3hierChild" presStyleCnt="0"/>
      <dgm:spPr/>
    </dgm:pt>
    <dgm:pt modelId="{DD2E0AE0-3506-403D-8736-2EC4F3FFEC73}" type="pres">
      <dgm:prSet presAssocID="{B534E579-163D-4D16-9539-E83294EB5E05}" presName="conn2-1" presStyleLbl="parChTrans1D3" presStyleIdx="0" presStyleCnt="3"/>
      <dgm:spPr/>
    </dgm:pt>
    <dgm:pt modelId="{E2020D2D-F7F3-4C67-B335-9B954DA3688E}" type="pres">
      <dgm:prSet presAssocID="{B534E579-163D-4D16-9539-E83294EB5E05}" presName="connTx" presStyleLbl="parChTrans1D3" presStyleIdx="0" presStyleCnt="3"/>
      <dgm:spPr/>
    </dgm:pt>
    <dgm:pt modelId="{545428D5-EA82-42D3-8094-CEEFDB8646FF}" type="pres">
      <dgm:prSet presAssocID="{7BB9FDA0-98E3-49BC-B245-2DC1E317A14D}" presName="root2" presStyleCnt="0"/>
      <dgm:spPr/>
    </dgm:pt>
    <dgm:pt modelId="{E5F7B95C-D757-4EAD-919A-FAB20EF7CDB0}" type="pres">
      <dgm:prSet presAssocID="{7BB9FDA0-98E3-49BC-B245-2DC1E317A14D}" presName="LevelTwoTextNode" presStyleLbl="node3" presStyleIdx="0" presStyleCnt="3">
        <dgm:presLayoutVars>
          <dgm:chPref val="3"/>
        </dgm:presLayoutVars>
      </dgm:prSet>
      <dgm:spPr/>
    </dgm:pt>
    <dgm:pt modelId="{11D4A6A3-46AB-4EED-BCA8-0B439985C53E}" type="pres">
      <dgm:prSet presAssocID="{7BB9FDA0-98E3-49BC-B245-2DC1E317A14D}" presName="level3hierChild" presStyleCnt="0"/>
      <dgm:spPr/>
    </dgm:pt>
    <dgm:pt modelId="{F94C03C5-EADD-4A73-8184-6B9D5055ADB1}" type="pres">
      <dgm:prSet presAssocID="{0750AC4D-8715-43FA-9113-05C81DFD5E66}" presName="conn2-1" presStyleLbl="parChTrans1D3" presStyleIdx="1" presStyleCnt="3"/>
      <dgm:spPr/>
    </dgm:pt>
    <dgm:pt modelId="{F248C1AD-B8D9-49D1-8B20-4237875C59A2}" type="pres">
      <dgm:prSet presAssocID="{0750AC4D-8715-43FA-9113-05C81DFD5E66}" presName="connTx" presStyleLbl="parChTrans1D3" presStyleIdx="1" presStyleCnt="3"/>
      <dgm:spPr/>
    </dgm:pt>
    <dgm:pt modelId="{EBF99DC2-69C4-4319-A060-B0040F77934C}" type="pres">
      <dgm:prSet presAssocID="{252B785E-8C3E-4FCD-8C5F-0504068FB201}" presName="root2" presStyleCnt="0"/>
      <dgm:spPr/>
    </dgm:pt>
    <dgm:pt modelId="{8ED5896B-F7DB-47C4-8031-25CDE2960054}" type="pres">
      <dgm:prSet presAssocID="{252B785E-8C3E-4FCD-8C5F-0504068FB201}" presName="LevelTwoTextNode" presStyleLbl="node3" presStyleIdx="1" presStyleCnt="3">
        <dgm:presLayoutVars>
          <dgm:chPref val="3"/>
        </dgm:presLayoutVars>
      </dgm:prSet>
      <dgm:spPr/>
    </dgm:pt>
    <dgm:pt modelId="{A1AB5E5B-9B1D-4A1F-AE37-ADAE7147ED66}" type="pres">
      <dgm:prSet presAssocID="{252B785E-8C3E-4FCD-8C5F-0504068FB201}" presName="level3hierChild" presStyleCnt="0"/>
      <dgm:spPr/>
    </dgm:pt>
    <dgm:pt modelId="{929064C9-DAAB-400B-8762-9EF3F93E2E0D}" type="pres">
      <dgm:prSet presAssocID="{0C838EC6-3916-4037-88B8-14DF1397E01E}" presName="conn2-1" presStyleLbl="parChTrans1D3" presStyleIdx="2" presStyleCnt="3"/>
      <dgm:spPr/>
    </dgm:pt>
    <dgm:pt modelId="{AEA9DF8D-9EBA-457B-8EB3-6C112E41634C}" type="pres">
      <dgm:prSet presAssocID="{0C838EC6-3916-4037-88B8-14DF1397E01E}" presName="connTx" presStyleLbl="parChTrans1D3" presStyleIdx="2" presStyleCnt="3"/>
      <dgm:spPr/>
    </dgm:pt>
    <dgm:pt modelId="{7C54525F-012F-43AF-AF9C-8336ADAA201A}" type="pres">
      <dgm:prSet presAssocID="{FE5BBC8C-1D82-49A2-BE03-91C05F004CCF}" presName="root2" presStyleCnt="0"/>
      <dgm:spPr/>
    </dgm:pt>
    <dgm:pt modelId="{B207EE9F-9207-4D3E-9855-943A87DB360A}" type="pres">
      <dgm:prSet presAssocID="{FE5BBC8C-1D82-49A2-BE03-91C05F004CCF}" presName="LevelTwoTextNode" presStyleLbl="node3" presStyleIdx="2" presStyleCnt="3">
        <dgm:presLayoutVars>
          <dgm:chPref val="3"/>
        </dgm:presLayoutVars>
      </dgm:prSet>
      <dgm:spPr/>
    </dgm:pt>
    <dgm:pt modelId="{F1E97E0C-CEEA-46BA-A4C8-17E3F70A92FC}" type="pres">
      <dgm:prSet presAssocID="{FE5BBC8C-1D82-49A2-BE03-91C05F004CCF}" presName="level3hierChild" presStyleCnt="0"/>
      <dgm:spPr/>
    </dgm:pt>
    <dgm:pt modelId="{D5BA709E-4F4D-4297-8E86-C2C2993D13BE}" type="pres">
      <dgm:prSet presAssocID="{B97DEF09-A1D3-4F84-8C67-7F1A820D49EF}" presName="conn2-1" presStyleLbl="parChTrans1D2" presStyleIdx="1" presStyleCnt="2"/>
      <dgm:spPr/>
    </dgm:pt>
    <dgm:pt modelId="{A2944357-791D-4355-BD08-8B1B3CF025DE}" type="pres">
      <dgm:prSet presAssocID="{B97DEF09-A1D3-4F84-8C67-7F1A820D49EF}" presName="connTx" presStyleLbl="parChTrans1D2" presStyleIdx="1" presStyleCnt="2"/>
      <dgm:spPr/>
    </dgm:pt>
    <dgm:pt modelId="{E4D864CB-2E0E-40F9-9311-DBE2FE7A2091}" type="pres">
      <dgm:prSet presAssocID="{CEF8A15A-1141-418C-908F-EC4DF48D10F3}" presName="root2" presStyleCnt="0"/>
      <dgm:spPr/>
    </dgm:pt>
    <dgm:pt modelId="{92B1070A-0366-4F29-911B-DB794B725D65}" type="pres">
      <dgm:prSet presAssocID="{CEF8A15A-1141-418C-908F-EC4DF48D10F3}" presName="LevelTwoTextNode" presStyleLbl="node2" presStyleIdx="1" presStyleCnt="2">
        <dgm:presLayoutVars>
          <dgm:chPref val="3"/>
        </dgm:presLayoutVars>
      </dgm:prSet>
      <dgm:spPr/>
    </dgm:pt>
    <dgm:pt modelId="{14ECA924-0D36-4F4D-9ED0-F019AAC43813}" type="pres">
      <dgm:prSet presAssocID="{CEF8A15A-1141-418C-908F-EC4DF48D10F3}" presName="level3hierChild" presStyleCnt="0"/>
      <dgm:spPr/>
    </dgm:pt>
  </dgm:ptLst>
  <dgm:cxnLst>
    <dgm:cxn modelId="{D3EE170C-D73A-4A98-BC2B-FC642F671486}" type="presOf" srcId="{809234B9-BEE6-4C90-A519-DE326A8A3145}" destId="{ACED7475-E2DB-41AA-91C2-E6CE4CD3B57F}" srcOrd="0" destOrd="0" presId="urn:microsoft.com/office/officeart/2005/8/layout/hierarchy2"/>
    <dgm:cxn modelId="{40D66E1A-DE2D-440E-903B-55A1279EBD19}" srcId="{809234B9-BEE6-4C90-A519-DE326A8A3145}" destId="{76D4F412-92AD-49BE-B085-6FF8A6F77E55}" srcOrd="0" destOrd="0" parTransId="{FB661B4B-7029-41EF-8A25-C43C7BDBA5F8}" sibTransId="{885A8C8B-0E0C-465C-BA45-189CBEBD08CF}"/>
    <dgm:cxn modelId="{2ED73320-66E1-4DBB-B860-2886D7125673}" srcId="{76D4F412-92AD-49BE-B085-6FF8A6F77E55}" destId="{CEF8A15A-1141-418C-908F-EC4DF48D10F3}" srcOrd="1" destOrd="0" parTransId="{B97DEF09-A1D3-4F84-8C67-7F1A820D49EF}" sibTransId="{58696E20-2DBA-4893-8DD6-15293F8CC437}"/>
    <dgm:cxn modelId="{70EA312F-BB6D-4CA8-A992-0A10CF1B6EE6}" type="presOf" srcId="{B97DEF09-A1D3-4F84-8C67-7F1A820D49EF}" destId="{D5BA709E-4F4D-4297-8E86-C2C2993D13BE}" srcOrd="0" destOrd="0" presId="urn:microsoft.com/office/officeart/2005/8/layout/hierarchy2"/>
    <dgm:cxn modelId="{FDB2B831-3487-4C4A-B6F7-9204306FC925}" type="presOf" srcId="{252B785E-8C3E-4FCD-8C5F-0504068FB201}" destId="{8ED5896B-F7DB-47C4-8031-25CDE2960054}" srcOrd="0" destOrd="0" presId="urn:microsoft.com/office/officeart/2005/8/layout/hierarchy2"/>
    <dgm:cxn modelId="{2A199F5D-8260-46B7-BFC7-C05EC4B7AFA7}" type="presOf" srcId="{FE5BBC8C-1D82-49A2-BE03-91C05F004CCF}" destId="{B207EE9F-9207-4D3E-9855-943A87DB360A}" srcOrd="0" destOrd="0" presId="urn:microsoft.com/office/officeart/2005/8/layout/hierarchy2"/>
    <dgm:cxn modelId="{56046A5F-090C-4F3D-81E6-96B30A64E792}" type="presOf" srcId="{B534E579-163D-4D16-9539-E83294EB5E05}" destId="{DD2E0AE0-3506-403D-8736-2EC4F3FFEC73}" srcOrd="0" destOrd="0" presId="urn:microsoft.com/office/officeart/2005/8/layout/hierarchy2"/>
    <dgm:cxn modelId="{6FE2EC54-00B1-41C4-869C-94166627EC2C}" type="presOf" srcId="{0750AC4D-8715-43FA-9113-05C81DFD5E66}" destId="{F248C1AD-B8D9-49D1-8B20-4237875C59A2}" srcOrd="1" destOrd="0" presId="urn:microsoft.com/office/officeart/2005/8/layout/hierarchy2"/>
    <dgm:cxn modelId="{D65D6257-81D1-4797-BFFC-FAB74A58C5D1}" type="presOf" srcId="{3C2596A7-3533-4E42-9A6F-453E22840FD6}" destId="{7211E632-580E-46F2-B2A0-A676AD0E5783}" srcOrd="0" destOrd="0" presId="urn:microsoft.com/office/officeart/2005/8/layout/hierarchy2"/>
    <dgm:cxn modelId="{7B45EC8C-2FE1-4FB6-AC69-E98D6CAFA42E}" srcId="{3C2596A7-3533-4E42-9A6F-453E22840FD6}" destId="{FE5BBC8C-1D82-49A2-BE03-91C05F004CCF}" srcOrd="2" destOrd="0" parTransId="{0C838EC6-3916-4037-88B8-14DF1397E01E}" sibTransId="{0DBE678C-0A31-4DF4-8B23-AF0A22655EA6}"/>
    <dgm:cxn modelId="{0F4DC096-981D-4A46-9D01-8FE6721BCDE2}" srcId="{3C2596A7-3533-4E42-9A6F-453E22840FD6}" destId="{252B785E-8C3E-4FCD-8C5F-0504068FB201}" srcOrd="1" destOrd="0" parTransId="{0750AC4D-8715-43FA-9113-05C81DFD5E66}" sibTransId="{F40DFF29-B1F2-4AC7-BE9B-4A5547F6CB2D}"/>
    <dgm:cxn modelId="{CC40119B-588C-4460-B651-8F9FDA9D6074}" type="presOf" srcId="{B534E579-163D-4D16-9539-E83294EB5E05}" destId="{E2020D2D-F7F3-4C67-B335-9B954DA3688E}" srcOrd="1" destOrd="0" presId="urn:microsoft.com/office/officeart/2005/8/layout/hierarchy2"/>
    <dgm:cxn modelId="{FEDF3E9D-110C-4381-8EF9-B5910AE57EDB}" type="presOf" srcId="{7BB9FDA0-98E3-49BC-B245-2DC1E317A14D}" destId="{E5F7B95C-D757-4EAD-919A-FAB20EF7CDB0}" srcOrd="0" destOrd="0" presId="urn:microsoft.com/office/officeart/2005/8/layout/hierarchy2"/>
    <dgm:cxn modelId="{BAA8439D-6030-41DA-A105-4A5E9E06A946}" srcId="{3C2596A7-3533-4E42-9A6F-453E22840FD6}" destId="{7BB9FDA0-98E3-49BC-B245-2DC1E317A14D}" srcOrd="0" destOrd="0" parTransId="{B534E579-163D-4D16-9539-E83294EB5E05}" sibTransId="{C8E6F8C5-04B5-4F9B-96E1-AE34DE723F24}"/>
    <dgm:cxn modelId="{30980FA6-A98A-4A1E-9ED5-4509FBFBECC7}" type="presOf" srcId="{76D4F412-92AD-49BE-B085-6FF8A6F77E55}" destId="{CD16EE35-C611-4889-8013-1FD8244C23D4}" srcOrd="0" destOrd="0" presId="urn:microsoft.com/office/officeart/2005/8/layout/hierarchy2"/>
    <dgm:cxn modelId="{135EEABB-B4A3-43BD-AE2B-60E0DB3FEFB5}" type="presOf" srcId="{0750AC4D-8715-43FA-9113-05C81DFD5E66}" destId="{F94C03C5-EADD-4A73-8184-6B9D5055ADB1}" srcOrd="0" destOrd="0" presId="urn:microsoft.com/office/officeart/2005/8/layout/hierarchy2"/>
    <dgm:cxn modelId="{7E7271DB-BF28-4084-AD48-E83100662E91}" type="presOf" srcId="{CEF8A15A-1141-418C-908F-EC4DF48D10F3}" destId="{92B1070A-0366-4F29-911B-DB794B725D65}" srcOrd="0" destOrd="0" presId="urn:microsoft.com/office/officeart/2005/8/layout/hierarchy2"/>
    <dgm:cxn modelId="{1098E0DB-02C9-4E85-98FD-02774EA5FE48}" type="presOf" srcId="{0351090B-E7D7-4EC1-B4F9-01C3C60BDAAF}" destId="{AA2AEC08-FE2F-4CF5-B4DC-54A0A3E942AA}" srcOrd="1" destOrd="0" presId="urn:microsoft.com/office/officeart/2005/8/layout/hierarchy2"/>
    <dgm:cxn modelId="{9A4AB1DE-5A1A-421B-955B-1690961E926F}" type="presOf" srcId="{0C838EC6-3916-4037-88B8-14DF1397E01E}" destId="{929064C9-DAAB-400B-8762-9EF3F93E2E0D}" srcOrd="0" destOrd="0" presId="urn:microsoft.com/office/officeart/2005/8/layout/hierarchy2"/>
    <dgm:cxn modelId="{669B42ED-60B2-4573-823F-A5D299113FF2}" srcId="{76D4F412-92AD-49BE-B085-6FF8A6F77E55}" destId="{3C2596A7-3533-4E42-9A6F-453E22840FD6}" srcOrd="0" destOrd="0" parTransId="{0351090B-E7D7-4EC1-B4F9-01C3C60BDAAF}" sibTransId="{92B996F1-76BB-4815-B698-6FEA6CCD4693}"/>
    <dgm:cxn modelId="{2EEC1BF2-228B-42EF-BADC-AE9F7E9BBF60}" type="presOf" srcId="{0C838EC6-3916-4037-88B8-14DF1397E01E}" destId="{AEA9DF8D-9EBA-457B-8EB3-6C112E41634C}" srcOrd="1" destOrd="0" presId="urn:microsoft.com/office/officeart/2005/8/layout/hierarchy2"/>
    <dgm:cxn modelId="{1A6B61F3-30F6-4E30-94BC-E1F370C331DE}" type="presOf" srcId="{B97DEF09-A1D3-4F84-8C67-7F1A820D49EF}" destId="{A2944357-791D-4355-BD08-8B1B3CF025DE}" srcOrd="1" destOrd="0" presId="urn:microsoft.com/office/officeart/2005/8/layout/hierarchy2"/>
    <dgm:cxn modelId="{D1573DFC-6A67-40AD-B8B6-B738843D7787}" type="presOf" srcId="{0351090B-E7D7-4EC1-B4F9-01C3C60BDAAF}" destId="{9F923EED-9554-4953-88A4-22E6EAE020D0}" srcOrd="0" destOrd="0" presId="urn:microsoft.com/office/officeart/2005/8/layout/hierarchy2"/>
    <dgm:cxn modelId="{E7C715BF-B0C0-4724-B3F3-8AC2F132C05C}" type="presParOf" srcId="{ACED7475-E2DB-41AA-91C2-E6CE4CD3B57F}" destId="{D073D628-D84A-40EB-B63B-47EBA1FAEFF2}" srcOrd="0" destOrd="0" presId="urn:microsoft.com/office/officeart/2005/8/layout/hierarchy2"/>
    <dgm:cxn modelId="{60D77052-6AC1-4B65-A0A7-EBCAA8D424BF}" type="presParOf" srcId="{D073D628-D84A-40EB-B63B-47EBA1FAEFF2}" destId="{CD16EE35-C611-4889-8013-1FD8244C23D4}" srcOrd="0" destOrd="0" presId="urn:microsoft.com/office/officeart/2005/8/layout/hierarchy2"/>
    <dgm:cxn modelId="{67403765-6461-4EDA-A145-239E5B67D8BF}" type="presParOf" srcId="{D073D628-D84A-40EB-B63B-47EBA1FAEFF2}" destId="{01CDF08F-89A2-4074-BEEC-B6F49640B91D}" srcOrd="1" destOrd="0" presId="urn:microsoft.com/office/officeart/2005/8/layout/hierarchy2"/>
    <dgm:cxn modelId="{A184D994-769E-4833-B571-3B3D800F7E31}" type="presParOf" srcId="{01CDF08F-89A2-4074-BEEC-B6F49640B91D}" destId="{9F923EED-9554-4953-88A4-22E6EAE020D0}" srcOrd="0" destOrd="0" presId="urn:microsoft.com/office/officeart/2005/8/layout/hierarchy2"/>
    <dgm:cxn modelId="{35326C55-8BDB-41C7-BAD4-05B69F1D7197}" type="presParOf" srcId="{9F923EED-9554-4953-88A4-22E6EAE020D0}" destId="{AA2AEC08-FE2F-4CF5-B4DC-54A0A3E942AA}" srcOrd="0" destOrd="0" presId="urn:microsoft.com/office/officeart/2005/8/layout/hierarchy2"/>
    <dgm:cxn modelId="{9DD3B072-E07C-48FF-9AE1-E0B8086BA23C}" type="presParOf" srcId="{01CDF08F-89A2-4074-BEEC-B6F49640B91D}" destId="{2D51CA24-E215-472C-82DC-CCD43396370F}" srcOrd="1" destOrd="0" presId="urn:microsoft.com/office/officeart/2005/8/layout/hierarchy2"/>
    <dgm:cxn modelId="{2D612D4D-4A6C-4C57-A023-2FBEC5E602D2}" type="presParOf" srcId="{2D51CA24-E215-472C-82DC-CCD43396370F}" destId="{7211E632-580E-46F2-B2A0-A676AD0E5783}" srcOrd="0" destOrd="0" presId="urn:microsoft.com/office/officeart/2005/8/layout/hierarchy2"/>
    <dgm:cxn modelId="{3777BD98-4C96-4FBD-BF2D-C7E67BB0DE3E}" type="presParOf" srcId="{2D51CA24-E215-472C-82DC-CCD43396370F}" destId="{B8007D94-29B8-4805-B5F2-DCF87843B80E}" srcOrd="1" destOrd="0" presId="urn:microsoft.com/office/officeart/2005/8/layout/hierarchy2"/>
    <dgm:cxn modelId="{C6FB4285-C5CE-4F91-92BE-BB335EB66466}" type="presParOf" srcId="{B8007D94-29B8-4805-B5F2-DCF87843B80E}" destId="{DD2E0AE0-3506-403D-8736-2EC4F3FFEC73}" srcOrd="0" destOrd="0" presId="urn:microsoft.com/office/officeart/2005/8/layout/hierarchy2"/>
    <dgm:cxn modelId="{60B42F3C-9D28-4354-96DF-D34A76D51117}" type="presParOf" srcId="{DD2E0AE0-3506-403D-8736-2EC4F3FFEC73}" destId="{E2020D2D-F7F3-4C67-B335-9B954DA3688E}" srcOrd="0" destOrd="0" presId="urn:microsoft.com/office/officeart/2005/8/layout/hierarchy2"/>
    <dgm:cxn modelId="{86E761D6-DBEB-409B-A6B3-380CC17264D3}" type="presParOf" srcId="{B8007D94-29B8-4805-B5F2-DCF87843B80E}" destId="{545428D5-EA82-42D3-8094-CEEFDB8646FF}" srcOrd="1" destOrd="0" presId="urn:microsoft.com/office/officeart/2005/8/layout/hierarchy2"/>
    <dgm:cxn modelId="{3BC72F49-1294-4E15-970F-F085B6AF2D91}" type="presParOf" srcId="{545428D5-EA82-42D3-8094-CEEFDB8646FF}" destId="{E5F7B95C-D757-4EAD-919A-FAB20EF7CDB0}" srcOrd="0" destOrd="0" presId="urn:microsoft.com/office/officeart/2005/8/layout/hierarchy2"/>
    <dgm:cxn modelId="{D015171C-45D9-4F92-8FAD-2D33FA121ED5}" type="presParOf" srcId="{545428D5-EA82-42D3-8094-CEEFDB8646FF}" destId="{11D4A6A3-46AB-4EED-BCA8-0B439985C53E}" srcOrd="1" destOrd="0" presId="urn:microsoft.com/office/officeart/2005/8/layout/hierarchy2"/>
    <dgm:cxn modelId="{A5F730CB-70FF-4262-AD45-8E11D9C5725C}" type="presParOf" srcId="{B8007D94-29B8-4805-B5F2-DCF87843B80E}" destId="{F94C03C5-EADD-4A73-8184-6B9D5055ADB1}" srcOrd="2" destOrd="0" presId="urn:microsoft.com/office/officeart/2005/8/layout/hierarchy2"/>
    <dgm:cxn modelId="{54BFC0B7-02CB-4273-96C7-399541B48419}" type="presParOf" srcId="{F94C03C5-EADD-4A73-8184-6B9D5055ADB1}" destId="{F248C1AD-B8D9-49D1-8B20-4237875C59A2}" srcOrd="0" destOrd="0" presId="urn:microsoft.com/office/officeart/2005/8/layout/hierarchy2"/>
    <dgm:cxn modelId="{41EBFE5B-4362-429B-8641-4E31295192F7}" type="presParOf" srcId="{B8007D94-29B8-4805-B5F2-DCF87843B80E}" destId="{EBF99DC2-69C4-4319-A060-B0040F77934C}" srcOrd="3" destOrd="0" presId="urn:microsoft.com/office/officeart/2005/8/layout/hierarchy2"/>
    <dgm:cxn modelId="{0D3D230F-7A39-42FD-938F-48FBA45BA980}" type="presParOf" srcId="{EBF99DC2-69C4-4319-A060-B0040F77934C}" destId="{8ED5896B-F7DB-47C4-8031-25CDE2960054}" srcOrd="0" destOrd="0" presId="urn:microsoft.com/office/officeart/2005/8/layout/hierarchy2"/>
    <dgm:cxn modelId="{849E75FF-6E51-44C3-A027-1E6868656DEA}" type="presParOf" srcId="{EBF99DC2-69C4-4319-A060-B0040F77934C}" destId="{A1AB5E5B-9B1D-4A1F-AE37-ADAE7147ED66}" srcOrd="1" destOrd="0" presId="urn:microsoft.com/office/officeart/2005/8/layout/hierarchy2"/>
    <dgm:cxn modelId="{322808FF-755C-4567-8C31-FEB7B68A62E4}" type="presParOf" srcId="{B8007D94-29B8-4805-B5F2-DCF87843B80E}" destId="{929064C9-DAAB-400B-8762-9EF3F93E2E0D}" srcOrd="4" destOrd="0" presId="urn:microsoft.com/office/officeart/2005/8/layout/hierarchy2"/>
    <dgm:cxn modelId="{2872FF3F-6897-402F-BCA8-1CCF2E75ABBF}" type="presParOf" srcId="{929064C9-DAAB-400B-8762-9EF3F93E2E0D}" destId="{AEA9DF8D-9EBA-457B-8EB3-6C112E41634C}" srcOrd="0" destOrd="0" presId="urn:microsoft.com/office/officeart/2005/8/layout/hierarchy2"/>
    <dgm:cxn modelId="{EA3A2572-57B5-400B-92AB-830C5692974A}" type="presParOf" srcId="{B8007D94-29B8-4805-B5F2-DCF87843B80E}" destId="{7C54525F-012F-43AF-AF9C-8336ADAA201A}" srcOrd="5" destOrd="0" presId="urn:microsoft.com/office/officeart/2005/8/layout/hierarchy2"/>
    <dgm:cxn modelId="{384CA968-A4C6-4806-B5F5-EF40E7495576}" type="presParOf" srcId="{7C54525F-012F-43AF-AF9C-8336ADAA201A}" destId="{B207EE9F-9207-4D3E-9855-943A87DB360A}" srcOrd="0" destOrd="0" presId="urn:microsoft.com/office/officeart/2005/8/layout/hierarchy2"/>
    <dgm:cxn modelId="{1B23A7A9-5992-4434-964C-48B65371B2D5}" type="presParOf" srcId="{7C54525F-012F-43AF-AF9C-8336ADAA201A}" destId="{F1E97E0C-CEEA-46BA-A4C8-17E3F70A92FC}" srcOrd="1" destOrd="0" presId="urn:microsoft.com/office/officeart/2005/8/layout/hierarchy2"/>
    <dgm:cxn modelId="{C83A2E80-A4CD-4CA8-85E1-267C97E97A6C}" type="presParOf" srcId="{01CDF08F-89A2-4074-BEEC-B6F49640B91D}" destId="{D5BA709E-4F4D-4297-8E86-C2C2993D13BE}" srcOrd="2" destOrd="0" presId="urn:microsoft.com/office/officeart/2005/8/layout/hierarchy2"/>
    <dgm:cxn modelId="{D501860E-2062-479C-BDE0-6EEF51FEE5A3}" type="presParOf" srcId="{D5BA709E-4F4D-4297-8E86-C2C2993D13BE}" destId="{A2944357-791D-4355-BD08-8B1B3CF025DE}" srcOrd="0" destOrd="0" presId="urn:microsoft.com/office/officeart/2005/8/layout/hierarchy2"/>
    <dgm:cxn modelId="{EE37EBC7-9B6C-489E-ABB8-1C13D63C2BC4}" type="presParOf" srcId="{01CDF08F-89A2-4074-BEEC-B6F49640B91D}" destId="{E4D864CB-2E0E-40F9-9311-DBE2FE7A2091}" srcOrd="3" destOrd="0" presId="urn:microsoft.com/office/officeart/2005/8/layout/hierarchy2"/>
    <dgm:cxn modelId="{D5D2CCE1-1C2E-46AA-AD21-9C78C85E8094}" type="presParOf" srcId="{E4D864CB-2E0E-40F9-9311-DBE2FE7A2091}" destId="{92B1070A-0366-4F29-911B-DB794B725D65}" srcOrd="0" destOrd="0" presId="urn:microsoft.com/office/officeart/2005/8/layout/hierarchy2"/>
    <dgm:cxn modelId="{FBA162C2-90E3-4DC9-9E71-EE72224DC5E4}" type="presParOf" srcId="{E4D864CB-2E0E-40F9-9311-DBE2FE7A2091}" destId="{14ECA924-0D36-4F4D-9ED0-F019AAC4381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6EE35-C611-4889-8013-1FD8244C23D4}">
      <dsp:nvSpPr>
        <dsp:cNvPr id="0" name=""/>
        <dsp:cNvSpPr/>
      </dsp:nvSpPr>
      <dsp:spPr>
        <a:xfrm>
          <a:off x="603829" y="1951316"/>
          <a:ext cx="2260282" cy="113014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b="1" kern="1200">
              <a:latin typeface="Calibri Light" panose="020F0302020204030204"/>
            </a:rPr>
            <a:t>IDS</a:t>
          </a:r>
          <a:endParaRPr lang="en-US" sz="4000" b="1" kern="1200"/>
        </a:p>
      </dsp:txBody>
      <dsp:txXfrm>
        <a:off x="636930" y="1984417"/>
        <a:ext cx="2194080" cy="1063939"/>
      </dsp:txXfrm>
    </dsp:sp>
    <dsp:sp modelId="{9F923EED-9554-4953-88A4-22E6EAE020D0}">
      <dsp:nvSpPr>
        <dsp:cNvPr id="0" name=""/>
        <dsp:cNvSpPr/>
      </dsp:nvSpPr>
      <dsp:spPr>
        <a:xfrm rot="19457599">
          <a:off x="2759459" y="2164225"/>
          <a:ext cx="1113418" cy="54492"/>
        </a:xfrm>
        <a:custGeom>
          <a:avLst/>
          <a:gdLst/>
          <a:ahLst/>
          <a:cxnLst/>
          <a:rect l="0" t="0" r="0" b="0"/>
          <a:pathLst>
            <a:path>
              <a:moveTo>
                <a:pt x="0" y="27246"/>
              </a:moveTo>
              <a:lnTo>
                <a:pt x="1113418" y="2724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8333" y="2163636"/>
        <a:ext cx="55670" cy="55670"/>
      </dsp:txXfrm>
    </dsp:sp>
    <dsp:sp modelId="{7211E632-580E-46F2-B2A0-A676AD0E5783}">
      <dsp:nvSpPr>
        <dsp:cNvPr id="0" name=""/>
        <dsp:cNvSpPr/>
      </dsp:nvSpPr>
      <dsp:spPr>
        <a:xfrm>
          <a:off x="3768225" y="1301485"/>
          <a:ext cx="2260282" cy="113014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solidFill>
                <a:srgbClr val="FF0000"/>
              </a:solidFill>
              <a:latin typeface="Calibri Light" panose="020F0302020204030204"/>
            </a:rPr>
            <a:t>NIDS</a:t>
          </a:r>
          <a:endParaRPr lang="en-US" sz="4000" kern="1200">
            <a:solidFill>
              <a:srgbClr val="FF0000"/>
            </a:solidFill>
          </a:endParaRPr>
        </a:p>
      </dsp:txBody>
      <dsp:txXfrm>
        <a:off x="3801326" y="1334586"/>
        <a:ext cx="2194080" cy="1063939"/>
      </dsp:txXfrm>
    </dsp:sp>
    <dsp:sp modelId="{DD2E0AE0-3506-403D-8736-2EC4F3FFEC73}">
      <dsp:nvSpPr>
        <dsp:cNvPr id="0" name=""/>
        <dsp:cNvSpPr/>
      </dsp:nvSpPr>
      <dsp:spPr>
        <a:xfrm rot="18289469">
          <a:off x="5688961" y="1189478"/>
          <a:ext cx="1583206" cy="54492"/>
        </a:xfrm>
        <a:custGeom>
          <a:avLst/>
          <a:gdLst/>
          <a:ahLst/>
          <a:cxnLst/>
          <a:rect l="0" t="0" r="0" b="0"/>
          <a:pathLst>
            <a:path>
              <a:moveTo>
                <a:pt x="0" y="27246"/>
              </a:moveTo>
              <a:lnTo>
                <a:pt x="1583206" y="2724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0984" y="1177144"/>
        <a:ext cx="79160" cy="79160"/>
      </dsp:txXfrm>
    </dsp:sp>
    <dsp:sp modelId="{E5F7B95C-D757-4EAD-919A-FAB20EF7CDB0}">
      <dsp:nvSpPr>
        <dsp:cNvPr id="0" name=""/>
        <dsp:cNvSpPr/>
      </dsp:nvSpPr>
      <dsp:spPr>
        <a:xfrm>
          <a:off x="6932620" y="1822"/>
          <a:ext cx="2260282" cy="113014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latin typeface="Calibri Light" panose="020F0302020204030204"/>
            </a:rPr>
            <a:t>SIDS</a:t>
          </a:r>
          <a:endParaRPr lang="en-US" sz="4000" kern="1200"/>
        </a:p>
      </dsp:txBody>
      <dsp:txXfrm>
        <a:off x="6965721" y="34923"/>
        <a:ext cx="2194080" cy="1063939"/>
      </dsp:txXfrm>
    </dsp:sp>
    <dsp:sp modelId="{F94C03C5-EADD-4A73-8184-6B9D5055ADB1}">
      <dsp:nvSpPr>
        <dsp:cNvPr id="0" name=""/>
        <dsp:cNvSpPr/>
      </dsp:nvSpPr>
      <dsp:spPr>
        <a:xfrm>
          <a:off x="6028507" y="1839309"/>
          <a:ext cx="904113" cy="54492"/>
        </a:xfrm>
        <a:custGeom>
          <a:avLst/>
          <a:gdLst/>
          <a:ahLst/>
          <a:cxnLst/>
          <a:rect l="0" t="0" r="0" b="0"/>
          <a:pathLst>
            <a:path>
              <a:moveTo>
                <a:pt x="0" y="27246"/>
              </a:moveTo>
              <a:lnTo>
                <a:pt x="904113" y="2724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57961" y="1843953"/>
        <a:ext cx="45205" cy="45205"/>
      </dsp:txXfrm>
    </dsp:sp>
    <dsp:sp modelId="{8ED5896B-F7DB-47C4-8031-25CDE2960054}">
      <dsp:nvSpPr>
        <dsp:cNvPr id="0" name=""/>
        <dsp:cNvSpPr/>
      </dsp:nvSpPr>
      <dsp:spPr>
        <a:xfrm>
          <a:off x="6932620" y="1301485"/>
          <a:ext cx="2260282" cy="113014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solidFill>
                <a:srgbClr val="FF0000"/>
              </a:solidFill>
              <a:latin typeface="Calibri Light" panose="020F0302020204030204"/>
            </a:rPr>
            <a:t>AIDS</a:t>
          </a:r>
          <a:endParaRPr lang="en-US" sz="4000" kern="1200">
            <a:solidFill>
              <a:srgbClr val="FF0000"/>
            </a:solidFill>
          </a:endParaRPr>
        </a:p>
      </dsp:txBody>
      <dsp:txXfrm>
        <a:off x="6965721" y="1334586"/>
        <a:ext cx="2194080" cy="1063939"/>
      </dsp:txXfrm>
    </dsp:sp>
    <dsp:sp modelId="{929064C9-DAAB-400B-8762-9EF3F93E2E0D}">
      <dsp:nvSpPr>
        <dsp:cNvPr id="0" name=""/>
        <dsp:cNvSpPr/>
      </dsp:nvSpPr>
      <dsp:spPr>
        <a:xfrm rot="3310531">
          <a:off x="5688961" y="2489141"/>
          <a:ext cx="1583206" cy="54492"/>
        </a:xfrm>
        <a:custGeom>
          <a:avLst/>
          <a:gdLst/>
          <a:ahLst/>
          <a:cxnLst/>
          <a:rect l="0" t="0" r="0" b="0"/>
          <a:pathLst>
            <a:path>
              <a:moveTo>
                <a:pt x="0" y="27246"/>
              </a:moveTo>
              <a:lnTo>
                <a:pt x="1583206" y="2724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0984" y="2476807"/>
        <a:ext cx="79160" cy="79160"/>
      </dsp:txXfrm>
    </dsp:sp>
    <dsp:sp modelId="{B207EE9F-9207-4D3E-9855-943A87DB360A}">
      <dsp:nvSpPr>
        <dsp:cNvPr id="0" name=""/>
        <dsp:cNvSpPr/>
      </dsp:nvSpPr>
      <dsp:spPr>
        <a:xfrm>
          <a:off x="6932620" y="2601147"/>
          <a:ext cx="2260282" cy="113014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latin typeface="Calibri Light" panose="020F0302020204030204"/>
            </a:rPr>
            <a:t>SIDS+AIDS</a:t>
          </a:r>
          <a:endParaRPr lang="en-US" sz="4000" kern="1200"/>
        </a:p>
      </dsp:txBody>
      <dsp:txXfrm>
        <a:off x="6965721" y="2634248"/>
        <a:ext cx="2194080" cy="1063939"/>
      </dsp:txXfrm>
    </dsp:sp>
    <dsp:sp modelId="{D5BA709E-4F4D-4297-8E86-C2C2993D13BE}">
      <dsp:nvSpPr>
        <dsp:cNvPr id="0" name=""/>
        <dsp:cNvSpPr/>
      </dsp:nvSpPr>
      <dsp:spPr>
        <a:xfrm rot="2142401">
          <a:off x="2759459" y="2814056"/>
          <a:ext cx="1113418" cy="54492"/>
        </a:xfrm>
        <a:custGeom>
          <a:avLst/>
          <a:gdLst/>
          <a:ahLst/>
          <a:cxnLst/>
          <a:rect l="0" t="0" r="0" b="0"/>
          <a:pathLst>
            <a:path>
              <a:moveTo>
                <a:pt x="0" y="27246"/>
              </a:moveTo>
              <a:lnTo>
                <a:pt x="1113418" y="2724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8333" y="2813467"/>
        <a:ext cx="55670" cy="55670"/>
      </dsp:txXfrm>
    </dsp:sp>
    <dsp:sp modelId="{92B1070A-0366-4F29-911B-DB794B725D65}">
      <dsp:nvSpPr>
        <dsp:cNvPr id="0" name=""/>
        <dsp:cNvSpPr/>
      </dsp:nvSpPr>
      <dsp:spPr>
        <a:xfrm>
          <a:off x="3768225" y="2601147"/>
          <a:ext cx="2260282" cy="113014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a:latin typeface="Calibri Light" panose="020F0302020204030204"/>
            </a:rPr>
            <a:t>HIDS</a:t>
          </a:r>
          <a:endParaRPr lang="en-US" sz="4000" kern="1200"/>
        </a:p>
      </dsp:txBody>
      <dsp:txXfrm>
        <a:off x="3801326" y="2634248"/>
        <a:ext cx="2194080" cy="10639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E9A1-57C9-4669-BEE8-268C3B763A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089D8F-10C6-4074-AE8E-40039F7281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0938BD-2A1F-41E1-952D-05992AE52AD3}"/>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5" name="Footer Placeholder 4">
            <a:extLst>
              <a:ext uri="{FF2B5EF4-FFF2-40B4-BE49-F238E27FC236}">
                <a16:creationId xmlns:a16="http://schemas.microsoft.com/office/drawing/2014/main" id="{9FFC6F8F-C452-4302-98EF-5B67D34EC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D142A-4C1C-457E-A8F5-C4DA5C8A11CD}"/>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28367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BD0C-DE04-457D-883F-156E574ABF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4DE968-65FB-4A84-A731-74C2F4ABD4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39F5F-5CFD-4F4B-A136-C4B4A69F556F}"/>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5" name="Footer Placeholder 4">
            <a:extLst>
              <a:ext uri="{FF2B5EF4-FFF2-40B4-BE49-F238E27FC236}">
                <a16:creationId xmlns:a16="http://schemas.microsoft.com/office/drawing/2014/main" id="{6AD7D2FE-654C-4615-84C9-D154BA8BA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74D6C-1E19-482E-882A-06214C7D0790}"/>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3542879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AEAFED-03ED-4D96-A8E8-6C0F954C5E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7414BA-00D9-4238-B976-0570835E17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4C9B0-917D-4CBF-A068-68F44E2AD0EC}"/>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5" name="Footer Placeholder 4">
            <a:extLst>
              <a:ext uri="{FF2B5EF4-FFF2-40B4-BE49-F238E27FC236}">
                <a16:creationId xmlns:a16="http://schemas.microsoft.com/office/drawing/2014/main" id="{E83AB094-393E-43CC-83D3-97FE39EA1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D210A-9788-4A21-8A17-CF1BB4D2242E}"/>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895780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0BB6-C3D5-418F-8293-7343476C3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EB089-B46C-497D-975E-AF1D17B5D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417B6C-E913-4C10-99E8-BC0E2F33FBEA}"/>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5" name="Footer Placeholder 4">
            <a:extLst>
              <a:ext uri="{FF2B5EF4-FFF2-40B4-BE49-F238E27FC236}">
                <a16:creationId xmlns:a16="http://schemas.microsoft.com/office/drawing/2014/main" id="{5428C784-CCEE-4C8F-9876-6F7BF2592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9A248-F16C-47A0-A163-B715B1BA21DF}"/>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18244921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DFC5-EC7F-463F-B997-8B02D4077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4F276-29B9-47C0-A790-A4B25BE81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B1F62-3EB2-418A-A38F-7A11F69B56CB}"/>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5" name="Footer Placeholder 4">
            <a:extLst>
              <a:ext uri="{FF2B5EF4-FFF2-40B4-BE49-F238E27FC236}">
                <a16:creationId xmlns:a16="http://schemas.microsoft.com/office/drawing/2014/main" id="{D40C23F9-4D96-4949-BC31-ED877BFEE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1F55C-B5AC-4A16-AF20-DE186EC74C22}"/>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324790601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8AF2-AB3A-4A1F-B111-834D032F7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019CD-1196-4ED8-AAB2-A3686DF42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236BF5-4EA9-4F9E-91E9-E37203D5DF54}"/>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5" name="Footer Placeholder 4">
            <a:extLst>
              <a:ext uri="{FF2B5EF4-FFF2-40B4-BE49-F238E27FC236}">
                <a16:creationId xmlns:a16="http://schemas.microsoft.com/office/drawing/2014/main" id="{20510856-44F9-4C5E-8043-16A303E00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F90CD-A341-46CA-A6FB-24642D801FEB}"/>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20688677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C9A2-D2F3-4A87-A8BA-52BEAAD3A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DBFB9-DF15-4853-AC51-1FFFF31D9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795DF-04C8-44E8-A82F-1893375FA6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E6316C-A4BC-4D87-BBD5-DE4ECC3A5757}"/>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6" name="Footer Placeholder 5">
            <a:extLst>
              <a:ext uri="{FF2B5EF4-FFF2-40B4-BE49-F238E27FC236}">
                <a16:creationId xmlns:a16="http://schemas.microsoft.com/office/drawing/2014/main" id="{1C1EAFC7-5F3C-4B42-B397-BF9BC53BE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CB3EA7-3465-4CBE-AE16-041A40942D1C}"/>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39429192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8182-DE42-4C13-8636-E7AEBE797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2A37C3-F5AC-45E9-A40A-C981A5D333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181D14-60AF-44B6-A629-E6C4FA942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846F7B-4EB1-4CE1-8CF5-3ECEA7F51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E2D28A-5F03-4E13-BEC4-6439047AFB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C54F02-27F1-440E-8921-05934F8D63DB}"/>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8" name="Footer Placeholder 7">
            <a:extLst>
              <a:ext uri="{FF2B5EF4-FFF2-40B4-BE49-F238E27FC236}">
                <a16:creationId xmlns:a16="http://schemas.microsoft.com/office/drawing/2014/main" id="{11A52730-4E4F-4DBE-A021-B5F90ADC37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B4B4EE-FAF8-4469-B4D0-E085526AE389}"/>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305271635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8F25-3699-4DB8-8AF1-154E33C2A3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B96732-048A-4CB7-9615-9824BFCE27D8}"/>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4" name="Footer Placeholder 3">
            <a:extLst>
              <a:ext uri="{FF2B5EF4-FFF2-40B4-BE49-F238E27FC236}">
                <a16:creationId xmlns:a16="http://schemas.microsoft.com/office/drawing/2014/main" id="{E25BC72F-B9AD-48B3-881B-D20DE9B10A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AE03C4-944A-466D-B553-DC40AD1CBA1F}"/>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51427253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D6077-5212-4C68-B8C1-79BE5CDD628E}"/>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3" name="Footer Placeholder 2">
            <a:extLst>
              <a:ext uri="{FF2B5EF4-FFF2-40B4-BE49-F238E27FC236}">
                <a16:creationId xmlns:a16="http://schemas.microsoft.com/office/drawing/2014/main" id="{D2FA540C-F372-4FD4-9BDF-123EDFA5A7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B89699-F951-424D-995B-BA778232B886}"/>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2390133468"/>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AF4A7-DB50-4FFE-A997-4F4A7CC10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302A6F-0BF2-4F0E-BFE6-E8FF5D65E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C5F449-5BA1-48CE-A676-BF487F14F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F3D49-2199-4A17-AE45-C544F7FD6258}"/>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6" name="Footer Placeholder 5">
            <a:extLst>
              <a:ext uri="{FF2B5EF4-FFF2-40B4-BE49-F238E27FC236}">
                <a16:creationId xmlns:a16="http://schemas.microsoft.com/office/drawing/2014/main" id="{64310966-E701-4BE9-A763-AEE1556EE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D94A8-C0F4-4377-9A0D-468EB8ABA07B}"/>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15824068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4917-786B-46E4-B2CD-2B030625A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4E1F4-A512-4278-80C6-BBAFB6133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7870E-B5F6-4D2E-A910-C8FE5E0809FC}"/>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5" name="Footer Placeholder 4">
            <a:extLst>
              <a:ext uri="{FF2B5EF4-FFF2-40B4-BE49-F238E27FC236}">
                <a16:creationId xmlns:a16="http://schemas.microsoft.com/office/drawing/2014/main" id="{82BE71B2-083A-4124-96EF-E1173A8AB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09C40-97AD-4895-9C68-24D611264E7C}"/>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33610364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2D40-01CF-4C96-A688-A2ADC1AFE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1A9F8D-6359-44D0-A8A2-C49BE660E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452ED-3AD3-437E-9B60-AF4B9DBD0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C8D1F-C4FC-4F48-9687-7F470A96921D}"/>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6" name="Footer Placeholder 5">
            <a:extLst>
              <a:ext uri="{FF2B5EF4-FFF2-40B4-BE49-F238E27FC236}">
                <a16:creationId xmlns:a16="http://schemas.microsoft.com/office/drawing/2014/main" id="{73BAA55D-4F7A-4C07-B1BC-F38842143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776AD-CC7E-43E8-AC58-DD9DC2B66607}"/>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40204133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14C8-E4D7-465F-9E85-6004E59BAF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0096F0-8435-4E58-A3C6-9A1072C12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C15554-33DE-44FB-AC00-61F1A1508F33}"/>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5" name="Footer Placeholder 4">
            <a:extLst>
              <a:ext uri="{FF2B5EF4-FFF2-40B4-BE49-F238E27FC236}">
                <a16:creationId xmlns:a16="http://schemas.microsoft.com/office/drawing/2014/main" id="{EA2853F8-CA2A-4F4C-9EA5-E90775D44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66D42-4199-4AAC-BCB7-DF2E2BC058D5}"/>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30632761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7284D-3428-44B7-94DC-3A950D2758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FE605-ACFF-4C44-99F0-FC050DD2DC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F87E41-2404-401C-BEB1-E225F1C0BF17}"/>
              </a:ext>
            </a:extLst>
          </p:cNvPr>
          <p:cNvSpPr>
            <a:spLocks noGrp="1"/>
          </p:cNvSpPr>
          <p:nvPr>
            <p:ph type="dt" sz="half" idx="10"/>
          </p:nvPr>
        </p:nvSpPr>
        <p:spPr/>
        <p:txBody>
          <a:bodyPr/>
          <a:lstStyle/>
          <a:p>
            <a:fld id="{CCEE564A-79E9-454C-ADFC-C007C584B7E0}" type="datetimeFigureOut">
              <a:rPr lang="en-US" smtClean="0"/>
              <a:t>11/3/2021</a:t>
            </a:fld>
            <a:endParaRPr lang="en-US"/>
          </a:p>
        </p:txBody>
      </p:sp>
      <p:sp>
        <p:nvSpPr>
          <p:cNvPr id="5" name="Footer Placeholder 4">
            <a:extLst>
              <a:ext uri="{FF2B5EF4-FFF2-40B4-BE49-F238E27FC236}">
                <a16:creationId xmlns:a16="http://schemas.microsoft.com/office/drawing/2014/main" id="{A7008B07-26AA-49AF-BFFB-257210E51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F71C0-4469-4AB3-8087-A0A04BA073ED}"/>
              </a:ext>
            </a:extLst>
          </p:cNvPr>
          <p:cNvSpPr>
            <a:spLocks noGrp="1"/>
          </p:cNvSpPr>
          <p:nvPr>
            <p:ph type="sldNum" sz="quarter" idx="12"/>
          </p:nvPr>
        </p:nvSpPr>
        <p:spPr/>
        <p:txBody>
          <a:bodyPr/>
          <a:lstStyle/>
          <a:p>
            <a:fld id="{D86BB417-9BAA-4F0C-9A32-DCB317FE7609}" type="slidenum">
              <a:rPr lang="en-US" smtClean="0"/>
              <a:t>‹#›</a:t>
            </a:fld>
            <a:endParaRPr lang="en-US"/>
          </a:p>
        </p:txBody>
      </p:sp>
    </p:spTree>
    <p:extLst>
      <p:ext uri="{BB962C8B-B14F-4D97-AF65-F5344CB8AC3E}">
        <p14:creationId xmlns:p14="http://schemas.microsoft.com/office/powerpoint/2010/main" val="192529239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1B78-2606-412C-A977-AC45769526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25F99-BAD5-4945-ABA4-EBA91A56C5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751592-0904-4B5B-BA3B-831EE13A3A8B}"/>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5" name="Footer Placeholder 4">
            <a:extLst>
              <a:ext uri="{FF2B5EF4-FFF2-40B4-BE49-F238E27FC236}">
                <a16:creationId xmlns:a16="http://schemas.microsoft.com/office/drawing/2014/main" id="{43A8C827-630D-4947-ADF8-BBB88D114E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9E082-E211-4F56-96E8-48EA65DCA209}"/>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50891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D35E-5DF5-4611-BB2B-1902A04778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CDC39D-79C9-4A89-872F-A6DA7921DD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6BF09-F50D-4E59-814D-97AC9B6391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1B398A-40FE-43EE-BB4E-93DED6A9ACEF}"/>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6" name="Footer Placeholder 5">
            <a:extLst>
              <a:ext uri="{FF2B5EF4-FFF2-40B4-BE49-F238E27FC236}">
                <a16:creationId xmlns:a16="http://schemas.microsoft.com/office/drawing/2014/main" id="{195D6C80-FF83-4169-9106-AC860AFFF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56A6B-4AE5-4D84-B4D5-59FC0C02E803}"/>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3492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42AA-AEB5-4DCA-86EA-67FA525866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EBF61-EECB-469E-A4B0-9CFD2B414D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428C7E-C87C-4BDE-91AE-F7DAE91A6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743132-5F1C-4D28-ADFD-D7FA7EAC75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4D3364-11D1-4399-B852-0589DEDEFD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59FD2F-7DD0-408F-8D2F-B7D3A232C377}"/>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8" name="Footer Placeholder 7">
            <a:extLst>
              <a:ext uri="{FF2B5EF4-FFF2-40B4-BE49-F238E27FC236}">
                <a16:creationId xmlns:a16="http://schemas.microsoft.com/office/drawing/2014/main" id="{99351CA7-E0DA-4C8C-A509-5703406D43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DC26D5-A2AA-40E4-84CE-23FBEA19FE78}"/>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75502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DCCB-F813-4B3F-94AE-3104DC8748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60E4A-6E2A-4519-94FD-E205F26751EA}"/>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4" name="Footer Placeholder 3">
            <a:extLst>
              <a:ext uri="{FF2B5EF4-FFF2-40B4-BE49-F238E27FC236}">
                <a16:creationId xmlns:a16="http://schemas.microsoft.com/office/drawing/2014/main" id="{B42BCCB8-88DB-4126-B785-46C62AB8B6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6AE7BE-2371-429E-82E5-75F382721052}"/>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83079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5960F-C264-48DD-B36A-48FC7BF47B64}"/>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3" name="Footer Placeholder 2">
            <a:extLst>
              <a:ext uri="{FF2B5EF4-FFF2-40B4-BE49-F238E27FC236}">
                <a16:creationId xmlns:a16="http://schemas.microsoft.com/office/drawing/2014/main" id="{66028310-5BDD-4631-8DB4-BAD30D882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45BE79-ED31-4888-9508-66BC50E93C08}"/>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291517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BC54-662F-42E7-8808-F51147F43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90FE58-7784-461D-A532-C113EBD3F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0EC982-4D73-422C-AB5C-8C2FB4411C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4043D-8BDC-4999-9232-DFD0AD260529}"/>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6" name="Footer Placeholder 5">
            <a:extLst>
              <a:ext uri="{FF2B5EF4-FFF2-40B4-BE49-F238E27FC236}">
                <a16:creationId xmlns:a16="http://schemas.microsoft.com/office/drawing/2014/main" id="{F1205E04-E46C-4779-BDF3-2EE721857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FC8434-D39F-41BE-A2A1-8F5980F6A234}"/>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373055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D254-4A8E-4DAC-B646-7AC146E96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87513D-4C48-44ED-8D9F-8A3FBA464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C4C036-1202-48CC-8B5F-424A6C24E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076946-C9F3-4B77-BF13-96924C06D659}"/>
              </a:ext>
            </a:extLst>
          </p:cNvPr>
          <p:cNvSpPr>
            <a:spLocks noGrp="1"/>
          </p:cNvSpPr>
          <p:nvPr>
            <p:ph type="dt" sz="half" idx="10"/>
          </p:nvPr>
        </p:nvSpPr>
        <p:spPr/>
        <p:txBody>
          <a:bodyPr/>
          <a:lstStyle/>
          <a:p>
            <a:fld id="{131435E0-8564-488C-902F-8A510FB0A006}" type="datetimeFigureOut">
              <a:rPr lang="en-US" smtClean="0"/>
              <a:t>11/3/2021</a:t>
            </a:fld>
            <a:endParaRPr lang="en-US"/>
          </a:p>
        </p:txBody>
      </p:sp>
      <p:sp>
        <p:nvSpPr>
          <p:cNvPr id="6" name="Footer Placeholder 5">
            <a:extLst>
              <a:ext uri="{FF2B5EF4-FFF2-40B4-BE49-F238E27FC236}">
                <a16:creationId xmlns:a16="http://schemas.microsoft.com/office/drawing/2014/main" id="{D8208350-629B-4B9B-9E9E-B7350F0AA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83D1E-21E7-45F7-97F3-198D1A9F2733}"/>
              </a:ext>
            </a:extLst>
          </p:cNvPr>
          <p:cNvSpPr>
            <a:spLocks noGrp="1"/>
          </p:cNvSpPr>
          <p:nvPr>
            <p:ph type="sldNum" sz="quarter" idx="12"/>
          </p:nvPr>
        </p:nvSpPr>
        <p:spPr/>
        <p:txBody>
          <a:bodyPr/>
          <a:lstStyle/>
          <a:p>
            <a:fld id="{5D52DEBD-BABD-4C37-B497-4FB55B6B02D5}" type="slidenum">
              <a:rPr lang="en-US" smtClean="0"/>
              <a:t>‹#›</a:t>
            </a:fld>
            <a:endParaRPr lang="en-US"/>
          </a:p>
        </p:txBody>
      </p:sp>
    </p:spTree>
    <p:extLst>
      <p:ext uri="{BB962C8B-B14F-4D97-AF65-F5344CB8AC3E}">
        <p14:creationId xmlns:p14="http://schemas.microsoft.com/office/powerpoint/2010/main" val="346010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330D58-142E-4D65-81C2-94CB53455B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184D9-42CE-4ED1-9AD0-AE195BA76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55285-599B-4ABD-A8AC-0CF0BC8B0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435E0-8564-488C-902F-8A510FB0A006}" type="datetimeFigureOut">
              <a:rPr lang="en-US" smtClean="0"/>
              <a:t>11/3/2021</a:t>
            </a:fld>
            <a:endParaRPr lang="en-US"/>
          </a:p>
        </p:txBody>
      </p:sp>
      <p:sp>
        <p:nvSpPr>
          <p:cNvPr id="5" name="Footer Placeholder 4">
            <a:extLst>
              <a:ext uri="{FF2B5EF4-FFF2-40B4-BE49-F238E27FC236}">
                <a16:creationId xmlns:a16="http://schemas.microsoft.com/office/drawing/2014/main" id="{95FCC1C0-DA35-4914-AF7D-A82BD0F20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5FE39-825F-48B8-A09B-1320C28F97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2DEBD-BABD-4C37-B497-4FB55B6B02D5}" type="slidenum">
              <a:rPr lang="en-US" smtClean="0"/>
              <a:t>‹#›</a:t>
            </a:fld>
            <a:endParaRPr lang="en-US"/>
          </a:p>
        </p:txBody>
      </p:sp>
    </p:spTree>
    <p:extLst>
      <p:ext uri="{BB962C8B-B14F-4D97-AF65-F5344CB8AC3E}">
        <p14:creationId xmlns:p14="http://schemas.microsoft.com/office/powerpoint/2010/main" val="1669744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6CFEC6-B0B7-4C22-93DE-3110595CD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E1339A-DE4B-4DE1-BEFD-AE36D3D88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CD2AD-DA0A-46D7-A7CF-D0C2667D9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E564A-79E9-454C-ADFC-C007C584B7E0}" type="datetimeFigureOut">
              <a:rPr lang="en-US" smtClean="0"/>
              <a:t>11/3/2021</a:t>
            </a:fld>
            <a:endParaRPr lang="en-US"/>
          </a:p>
        </p:txBody>
      </p:sp>
      <p:sp>
        <p:nvSpPr>
          <p:cNvPr id="5" name="Footer Placeholder 4">
            <a:extLst>
              <a:ext uri="{FF2B5EF4-FFF2-40B4-BE49-F238E27FC236}">
                <a16:creationId xmlns:a16="http://schemas.microsoft.com/office/drawing/2014/main" id="{6D9578A2-0A6F-4F12-9D5E-69CB76CF4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DFB413-B430-4972-BD45-3942A22A8A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BB417-9BAA-4F0C-9A32-DCB317FE7609}" type="slidenum">
              <a:rPr lang="en-US" smtClean="0"/>
              <a:t>‹#›</a:t>
            </a:fld>
            <a:endParaRPr lang="en-US"/>
          </a:p>
        </p:txBody>
      </p:sp>
    </p:spTree>
    <p:extLst>
      <p:ext uri="{BB962C8B-B14F-4D97-AF65-F5344CB8AC3E}">
        <p14:creationId xmlns:p14="http://schemas.microsoft.com/office/powerpoint/2010/main" val="197876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3.nd.edu/~nchawl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189E-5D89-42A2-B735-D3C7C04A33F2}"/>
              </a:ext>
            </a:extLst>
          </p:cNvPr>
          <p:cNvSpPr>
            <a:spLocks noGrp="1"/>
          </p:cNvSpPr>
          <p:nvPr>
            <p:ph type="ctrTitle"/>
          </p:nvPr>
        </p:nvSpPr>
        <p:spPr/>
        <p:txBody>
          <a:bodyPr>
            <a:normAutofit fontScale="90000"/>
          </a:bodyPr>
          <a:lstStyle/>
          <a:p>
            <a:r>
              <a:rPr lang="en-US" b="1" dirty="0"/>
              <a:t>Network Intrusion Detection Combined Hybrid Sampling With Machine Learning</a:t>
            </a:r>
            <a:endParaRPr lang="en-US" dirty="0"/>
          </a:p>
        </p:txBody>
      </p:sp>
      <p:sp>
        <p:nvSpPr>
          <p:cNvPr id="3" name="Subtitle 2">
            <a:extLst>
              <a:ext uri="{FF2B5EF4-FFF2-40B4-BE49-F238E27FC236}">
                <a16:creationId xmlns:a16="http://schemas.microsoft.com/office/drawing/2014/main" id="{1662B639-9675-413C-BCBB-64D4FCE4FDCE}"/>
              </a:ext>
            </a:extLst>
          </p:cNvPr>
          <p:cNvSpPr>
            <a:spLocks noGrp="1"/>
          </p:cNvSpPr>
          <p:nvPr>
            <p:ph type="subTitle" idx="1"/>
          </p:nvPr>
        </p:nvSpPr>
        <p:spPr/>
        <p:txBody>
          <a:bodyPr vert="horz" lIns="91440" tIns="45720" rIns="91440" bIns="45720" rtlCol="0" anchor="t">
            <a:normAutofit/>
          </a:bodyPr>
          <a:lstStyle/>
          <a:p>
            <a:r>
              <a:rPr lang="en-US" dirty="0"/>
              <a:t>Md. Ismail Hossain (</a:t>
            </a:r>
            <a:r>
              <a:rPr lang="en-US" dirty="0">
                <a:ea typeface="+mn-lt"/>
                <a:cs typeface="+mn-lt"/>
              </a:rPr>
              <a:t>0421052092</a:t>
            </a:r>
            <a:r>
              <a:rPr lang="en-US" dirty="0"/>
              <a:t>)</a:t>
            </a:r>
          </a:p>
          <a:p>
            <a:r>
              <a:rPr lang="en-US" dirty="0"/>
              <a:t>Md. </a:t>
            </a:r>
            <a:r>
              <a:rPr lang="en-US" dirty="0" err="1"/>
              <a:t>Sadiqul</a:t>
            </a:r>
            <a:r>
              <a:rPr lang="en-US" dirty="0"/>
              <a:t> Amin (0421052106)</a:t>
            </a:r>
            <a:endParaRPr lang="en-US" dirty="0">
              <a:cs typeface="Calibri"/>
            </a:endParaRPr>
          </a:p>
          <a:p>
            <a:endParaRPr lang="en-US" dirty="0"/>
          </a:p>
        </p:txBody>
      </p:sp>
    </p:spTree>
    <p:extLst>
      <p:ext uri="{BB962C8B-B14F-4D97-AF65-F5344CB8AC3E}">
        <p14:creationId xmlns:p14="http://schemas.microsoft.com/office/powerpoint/2010/main" val="2260203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C1F4-9258-4B3E-A0B8-FF7521946E56}"/>
              </a:ext>
            </a:extLst>
          </p:cNvPr>
          <p:cNvSpPr>
            <a:spLocks noGrp="1"/>
          </p:cNvSpPr>
          <p:nvPr>
            <p:ph type="title"/>
          </p:nvPr>
        </p:nvSpPr>
        <p:spPr/>
        <p:txBody>
          <a:bodyPr/>
          <a:lstStyle/>
          <a:p>
            <a:r>
              <a:rPr lang="en-US" b="1">
                <a:cs typeface="Calibri Light"/>
              </a:rPr>
              <a:t>Previous Works</a:t>
            </a:r>
          </a:p>
        </p:txBody>
      </p:sp>
      <p:sp>
        <p:nvSpPr>
          <p:cNvPr id="3" name="Content Placeholder 2">
            <a:extLst>
              <a:ext uri="{FF2B5EF4-FFF2-40B4-BE49-F238E27FC236}">
                <a16:creationId xmlns:a16="http://schemas.microsoft.com/office/drawing/2014/main" id="{A997DFF7-A765-414F-907C-46583BDBD840}"/>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b="1">
                <a:ea typeface="+mn-lt"/>
                <a:cs typeface="+mn-lt"/>
              </a:rPr>
              <a:t>Knowledge based</a:t>
            </a:r>
            <a:endParaRPr lang="en-US"/>
          </a:p>
          <a:p>
            <a:r>
              <a:rPr lang="en-US">
                <a:ea typeface="+mn-lt"/>
                <a:cs typeface="+mn-lt"/>
              </a:rPr>
              <a:t>Defense Mechanisms Against Distributed Denial of Service (DDoS) </a:t>
            </a:r>
            <a:r>
              <a:rPr lang="en-US">
                <a:solidFill>
                  <a:srgbClr val="FF0000"/>
                </a:solidFill>
                <a:ea typeface="+mn-lt"/>
                <a:cs typeface="+mn-lt"/>
              </a:rPr>
              <a:t>Flooding Attacks</a:t>
            </a:r>
            <a:r>
              <a:rPr lang="en-US">
                <a:ea typeface="+mn-lt"/>
                <a:cs typeface="+mn-lt"/>
              </a:rPr>
              <a:t> </a:t>
            </a:r>
            <a:r>
              <a:rPr lang="en-US">
                <a:solidFill>
                  <a:schemeClr val="accent1"/>
                </a:solidFill>
                <a:ea typeface="+mn-lt"/>
                <a:cs typeface="+mn-lt"/>
              </a:rPr>
              <a:t>[7]</a:t>
            </a:r>
            <a:endParaRPr lang="en-US">
              <a:solidFill>
                <a:schemeClr val="accent1"/>
              </a:solidFill>
              <a:cs typeface="Calibri" panose="020F0502020204030204"/>
            </a:endParaRPr>
          </a:p>
          <a:p>
            <a:pPr marL="0" indent="0">
              <a:buNone/>
            </a:pPr>
            <a:endParaRPr lang="en-US">
              <a:solidFill>
                <a:srgbClr val="000000"/>
              </a:solidFill>
              <a:ea typeface="+mn-lt"/>
              <a:cs typeface="+mn-lt"/>
            </a:endParaRPr>
          </a:p>
          <a:p>
            <a:pPr marL="0" indent="0">
              <a:buNone/>
            </a:pPr>
            <a:r>
              <a:rPr lang="en-US" b="1">
                <a:ea typeface="+mn-lt"/>
                <a:cs typeface="+mn-lt"/>
              </a:rPr>
              <a:t>Machine Learning based</a:t>
            </a:r>
          </a:p>
          <a:p>
            <a:r>
              <a:rPr lang="en-US">
                <a:ea typeface="+mn-lt"/>
                <a:cs typeface="+mn-lt"/>
              </a:rPr>
              <a:t>Combination of </a:t>
            </a:r>
            <a:r>
              <a:rPr lang="en-US">
                <a:solidFill>
                  <a:srgbClr val="FF0000"/>
                </a:solidFill>
                <a:ea typeface="+mn-lt"/>
                <a:cs typeface="+mn-lt"/>
              </a:rPr>
              <a:t>genetic fuzzy systems and pairwise learning</a:t>
            </a:r>
            <a:r>
              <a:rPr lang="en-US">
                <a:ea typeface="+mn-lt"/>
                <a:cs typeface="+mn-lt"/>
              </a:rPr>
              <a:t> for improving detection rates on Intrusion Detection Systems </a:t>
            </a:r>
            <a:r>
              <a:rPr lang="en-US">
                <a:solidFill>
                  <a:schemeClr val="accent1"/>
                </a:solidFill>
                <a:ea typeface="+mn-lt"/>
                <a:cs typeface="+mn-lt"/>
              </a:rPr>
              <a:t>[8]</a:t>
            </a:r>
          </a:p>
          <a:p>
            <a:r>
              <a:rPr lang="en-US">
                <a:ea typeface="+mn-lt"/>
                <a:cs typeface="+mn-lt"/>
              </a:rPr>
              <a:t>Novel hybrid intrusion detection method integrating anomaly detection with misuse detection </a:t>
            </a:r>
            <a:r>
              <a:rPr lang="en-US">
                <a:solidFill>
                  <a:schemeClr val="accent1"/>
                </a:solidFill>
                <a:ea typeface="+mn-lt"/>
                <a:cs typeface="+mn-lt"/>
              </a:rPr>
              <a:t>[9]</a:t>
            </a:r>
          </a:p>
          <a:p>
            <a:r>
              <a:rPr lang="en-US">
                <a:ea typeface="+mn-lt"/>
                <a:cs typeface="+mn-lt"/>
              </a:rPr>
              <a:t>Network Intrusion Detection Combined Hybrid Sampling With </a:t>
            </a:r>
            <a:r>
              <a:rPr lang="en-US">
                <a:solidFill>
                  <a:srgbClr val="FF0000"/>
                </a:solidFill>
                <a:ea typeface="+mn-lt"/>
                <a:cs typeface="+mn-lt"/>
              </a:rPr>
              <a:t>Deep Hierarchical Network</a:t>
            </a:r>
            <a:r>
              <a:rPr lang="en-US">
                <a:ea typeface="+mn-lt"/>
                <a:cs typeface="+mn-lt"/>
              </a:rPr>
              <a:t> </a:t>
            </a:r>
            <a:r>
              <a:rPr lang="en-US">
                <a:solidFill>
                  <a:schemeClr val="accent1"/>
                </a:solidFill>
                <a:ea typeface="+mn-lt"/>
                <a:cs typeface="+mn-lt"/>
              </a:rPr>
              <a:t>[10]</a:t>
            </a:r>
            <a:endParaRPr lang="en-US">
              <a:solidFill>
                <a:schemeClr val="accent1"/>
              </a:solidFill>
              <a:cs typeface="Calibri" panose="020F0502020204030204"/>
            </a:endParaRPr>
          </a:p>
          <a:p>
            <a:endParaRPr lang="en-US">
              <a:solidFill>
                <a:schemeClr val="accent1"/>
              </a:solidFill>
              <a:ea typeface="+mn-lt"/>
              <a:cs typeface="+mn-lt"/>
            </a:endParaRPr>
          </a:p>
        </p:txBody>
      </p:sp>
      <p:sp>
        <p:nvSpPr>
          <p:cNvPr id="4" name="Slide Number Placeholder 3">
            <a:extLst>
              <a:ext uri="{FF2B5EF4-FFF2-40B4-BE49-F238E27FC236}">
                <a16:creationId xmlns:a16="http://schemas.microsoft.com/office/drawing/2014/main" id="{95EAF12B-3080-4902-B17A-4813DD16F49B}"/>
              </a:ext>
            </a:extLst>
          </p:cNvPr>
          <p:cNvSpPr>
            <a:spLocks noGrp="1"/>
          </p:cNvSpPr>
          <p:nvPr>
            <p:ph type="sldNum" sz="quarter" idx="12"/>
          </p:nvPr>
        </p:nvSpPr>
        <p:spPr/>
        <p:txBody>
          <a:bodyPr/>
          <a:lstStyle/>
          <a:p>
            <a:fld id="{D86BB417-9BAA-4F0C-9A32-DCB317FE7609}" type="slidenum">
              <a:rPr lang="en-US" smtClean="0"/>
              <a:t>10</a:t>
            </a:fld>
            <a:endParaRPr lang="en-US"/>
          </a:p>
        </p:txBody>
      </p:sp>
    </p:spTree>
    <p:extLst>
      <p:ext uri="{BB962C8B-B14F-4D97-AF65-F5344CB8AC3E}">
        <p14:creationId xmlns:p14="http://schemas.microsoft.com/office/powerpoint/2010/main" val="232264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DB40-8707-46F0-8743-D2D366A31DDD}"/>
              </a:ext>
            </a:extLst>
          </p:cNvPr>
          <p:cNvSpPr>
            <a:spLocks noGrp="1"/>
          </p:cNvSpPr>
          <p:nvPr>
            <p:ph type="title"/>
          </p:nvPr>
        </p:nvSpPr>
        <p:spPr/>
        <p:txBody>
          <a:bodyPr/>
          <a:lstStyle/>
          <a:p>
            <a:r>
              <a:rPr lang="en-US" b="1" dirty="0"/>
              <a:t>Our Proposal</a:t>
            </a:r>
            <a:endParaRPr lang="en-US" dirty="0"/>
          </a:p>
        </p:txBody>
      </p:sp>
      <p:sp>
        <p:nvSpPr>
          <p:cNvPr id="3" name="Content Placeholder 2">
            <a:extLst>
              <a:ext uri="{FF2B5EF4-FFF2-40B4-BE49-F238E27FC236}">
                <a16:creationId xmlns:a16="http://schemas.microsoft.com/office/drawing/2014/main" id="{83418168-A27C-4A34-B804-3D4A0FECE36F}"/>
              </a:ext>
            </a:extLst>
          </p:cNvPr>
          <p:cNvSpPr>
            <a:spLocks noGrp="1"/>
          </p:cNvSpPr>
          <p:nvPr>
            <p:ph idx="1"/>
          </p:nvPr>
        </p:nvSpPr>
        <p:spPr/>
        <p:txBody>
          <a:bodyPr vert="horz" lIns="91440" tIns="45720" rIns="91440" bIns="45720" rtlCol="0" anchor="t">
            <a:normAutofit/>
          </a:bodyPr>
          <a:lstStyle/>
          <a:p>
            <a:pPr marL="0" indent="0" algn="just">
              <a:buNone/>
            </a:pPr>
            <a:r>
              <a:rPr lang="en-US" dirty="0"/>
              <a:t>In our proposed method we will use </a:t>
            </a:r>
            <a:r>
              <a:rPr lang="en-US" b="1" dirty="0"/>
              <a:t>hybrid sampling </a:t>
            </a:r>
            <a:r>
              <a:rPr lang="en-US" dirty="0"/>
              <a:t>on our data set to make our dataset balanced then we will </a:t>
            </a:r>
            <a:r>
              <a:rPr lang="en-US" b="1" dirty="0"/>
              <a:t>use different machine learning models and compare them</a:t>
            </a:r>
            <a:r>
              <a:rPr lang="en-US" dirty="0"/>
              <a:t>. Our goal is to </a:t>
            </a:r>
            <a:r>
              <a:rPr lang="en-US" b="1" dirty="0"/>
              <a:t>improve the accuracy and time complexity.</a:t>
            </a:r>
            <a:endParaRPr lang="en-US">
              <a:cs typeface="Calibri" panose="020F0502020204030204"/>
            </a:endParaRPr>
          </a:p>
          <a:p>
            <a:pPr marL="0" indent="0">
              <a:buNone/>
            </a:pPr>
            <a:endParaRPr lang="en-US" b="1" dirty="0"/>
          </a:p>
          <a:p>
            <a:pPr marL="0" indent="0">
              <a:buNone/>
            </a:pPr>
            <a:r>
              <a:rPr lang="en-US" b="1" dirty="0"/>
              <a:t>    	</a:t>
            </a:r>
          </a:p>
          <a:p>
            <a:pPr marL="0" indent="0">
              <a:buNone/>
            </a:pPr>
            <a:endParaRPr lang="en-US" b="1" dirty="0"/>
          </a:p>
          <a:p>
            <a:endParaRPr lang="en-US" dirty="0"/>
          </a:p>
        </p:txBody>
      </p:sp>
      <p:sp>
        <p:nvSpPr>
          <p:cNvPr id="4" name="Rectangle 3">
            <a:extLst>
              <a:ext uri="{FF2B5EF4-FFF2-40B4-BE49-F238E27FC236}">
                <a16:creationId xmlns:a16="http://schemas.microsoft.com/office/drawing/2014/main" id="{6E772141-E019-45B6-819E-4F5776B22BA3}"/>
              </a:ext>
            </a:extLst>
          </p:cNvPr>
          <p:cNvSpPr/>
          <p:nvPr/>
        </p:nvSpPr>
        <p:spPr>
          <a:xfrm>
            <a:off x="2320506" y="3933645"/>
            <a:ext cx="1526875" cy="982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solidFill>
                  <a:schemeClr val="tx1"/>
                </a:solidFill>
              </a:rPr>
              <a:t>Data set</a:t>
            </a:r>
            <a:endParaRPr lang="en-US" sz="2800">
              <a:solidFill>
                <a:schemeClr val="tx1"/>
              </a:solidFill>
              <a:cs typeface="Calibri"/>
            </a:endParaRPr>
          </a:p>
        </p:txBody>
      </p:sp>
      <p:sp>
        <p:nvSpPr>
          <p:cNvPr id="5" name="Arrow: Right 4">
            <a:extLst>
              <a:ext uri="{FF2B5EF4-FFF2-40B4-BE49-F238E27FC236}">
                <a16:creationId xmlns:a16="http://schemas.microsoft.com/office/drawing/2014/main" id="{8BDA8308-ADDD-4175-88AD-BEE4C3086DA7}"/>
              </a:ext>
            </a:extLst>
          </p:cNvPr>
          <p:cNvSpPr/>
          <p:nvPr/>
        </p:nvSpPr>
        <p:spPr>
          <a:xfrm>
            <a:off x="3950899" y="41823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66590E-1B9B-49D6-9EC2-617130186B89}"/>
              </a:ext>
            </a:extLst>
          </p:cNvPr>
          <p:cNvSpPr/>
          <p:nvPr/>
        </p:nvSpPr>
        <p:spPr>
          <a:xfrm>
            <a:off x="5155721" y="3933644"/>
            <a:ext cx="1526875" cy="982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solidFill>
                  <a:schemeClr val="tx1"/>
                </a:solidFill>
              </a:rPr>
              <a:t>Hybrid Sampling</a:t>
            </a:r>
            <a:endParaRPr lang="en-US" sz="2800">
              <a:solidFill>
                <a:schemeClr val="tx1"/>
              </a:solidFill>
              <a:cs typeface="Calibri"/>
            </a:endParaRPr>
          </a:p>
        </p:txBody>
      </p:sp>
      <p:sp>
        <p:nvSpPr>
          <p:cNvPr id="7" name="Rectangle 6">
            <a:extLst>
              <a:ext uri="{FF2B5EF4-FFF2-40B4-BE49-F238E27FC236}">
                <a16:creationId xmlns:a16="http://schemas.microsoft.com/office/drawing/2014/main" id="{D155B4B1-6B6D-4DF6-8C63-49AC147EDD4B}"/>
              </a:ext>
            </a:extLst>
          </p:cNvPr>
          <p:cNvSpPr/>
          <p:nvPr/>
        </p:nvSpPr>
        <p:spPr>
          <a:xfrm>
            <a:off x="8004624" y="3717983"/>
            <a:ext cx="1742535" cy="1413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solidFill>
                  <a:schemeClr val="tx1"/>
                </a:solidFill>
              </a:rPr>
              <a:t>Machine Learning Model</a:t>
            </a:r>
            <a:endParaRPr lang="en-US" sz="2800">
              <a:solidFill>
                <a:schemeClr val="tx1"/>
              </a:solidFill>
              <a:cs typeface="Calibri"/>
            </a:endParaRPr>
          </a:p>
        </p:txBody>
      </p:sp>
      <p:sp>
        <p:nvSpPr>
          <p:cNvPr id="8" name="Arrow: Right 7">
            <a:extLst>
              <a:ext uri="{FF2B5EF4-FFF2-40B4-BE49-F238E27FC236}">
                <a16:creationId xmlns:a16="http://schemas.microsoft.com/office/drawing/2014/main" id="{19C02EFB-4731-4349-B234-4E044E5C7E41}"/>
              </a:ext>
            </a:extLst>
          </p:cNvPr>
          <p:cNvSpPr/>
          <p:nvPr/>
        </p:nvSpPr>
        <p:spPr>
          <a:xfrm>
            <a:off x="6847562" y="41823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439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C479-8C06-401A-A159-792DE880798F}"/>
              </a:ext>
            </a:extLst>
          </p:cNvPr>
          <p:cNvSpPr>
            <a:spLocks noGrp="1"/>
          </p:cNvSpPr>
          <p:nvPr>
            <p:ph type="title"/>
          </p:nvPr>
        </p:nvSpPr>
        <p:spPr/>
        <p:txBody>
          <a:bodyPr/>
          <a:lstStyle/>
          <a:p>
            <a:r>
              <a:rPr lang="en-US" b="1">
                <a:cs typeface="Calibri Light"/>
              </a:rPr>
              <a:t>Novelty</a:t>
            </a:r>
          </a:p>
        </p:txBody>
      </p:sp>
      <p:sp>
        <p:nvSpPr>
          <p:cNvPr id="3" name="Content Placeholder 2">
            <a:extLst>
              <a:ext uri="{FF2B5EF4-FFF2-40B4-BE49-F238E27FC236}">
                <a16:creationId xmlns:a16="http://schemas.microsoft.com/office/drawing/2014/main" id="{7BE68F32-3F5D-4D31-90D7-31CD4C50F782}"/>
              </a:ext>
            </a:extLst>
          </p:cNvPr>
          <p:cNvSpPr>
            <a:spLocks noGrp="1"/>
          </p:cNvSpPr>
          <p:nvPr>
            <p:ph idx="1"/>
          </p:nvPr>
        </p:nvSpPr>
        <p:spPr/>
        <p:txBody>
          <a:bodyPr vert="horz" lIns="91440" tIns="45720" rIns="91440" bIns="45720" rtlCol="0" anchor="t">
            <a:normAutofit/>
          </a:bodyPr>
          <a:lstStyle/>
          <a:p>
            <a:r>
              <a:rPr lang="en-US" dirty="0">
                <a:cs typeface="Calibri"/>
              </a:rPr>
              <a:t>Currently existing research shows that using machine learning model on hybrid sampling achieved accuracy is &lt;= 82% </a:t>
            </a:r>
            <a:r>
              <a:rPr lang="en-US" dirty="0">
                <a:solidFill>
                  <a:schemeClr val="accent1"/>
                </a:solidFill>
                <a:cs typeface="Calibri"/>
              </a:rPr>
              <a:t>[3]</a:t>
            </a:r>
          </a:p>
          <a:p>
            <a:r>
              <a:rPr lang="en-US" dirty="0">
                <a:cs typeface="Calibri"/>
              </a:rPr>
              <a:t>Using CNN model on hybrid sampling data set accuracy was achieved 81.95%</a:t>
            </a:r>
            <a:r>
              <a:rPr lang="en-US" dirty="0">
                <a:solidFill>
                  <a:schemeClr val="accent1"/>
                </a:solidFill>
                <a:cs typeface="Calibri"/>
              </a:rPr>
              <a:t>[3]</a:t>
            </a:r>
            <a:endParaRPr lang="en-US" sz="1400">
              <a:solidFill>
                <a:schemeClr val="accent1"/>
              </a:solidFill>
              <a:cs typeface="Calibri"/>
            </a:endParaRPr>
          </a:p>
          <a:p>
            <a:r>
              <a:rPr lang="en-US" dirty="0">
                <a:cs typeface="Calibri"/>
              </a:rPr>
              <a:t>Using hybrid sampling on dataset and trained </a:t>
            </a:r>
            <a:r>
              <a:rPr lang="en-US" dirty="0" err="1">
                <a:cs typeface="Calibri"/>
              </a:rPr>
              <a:t>BiLSTM</a:t>
            </a:r>
            <a:r>
              <a:rPr lang="en-US" dirty="0">
                <a:cs typeface="Calibri"/>
              </a:rPr>
              <a:t> model on that dataset the accuracy was achieved 75.08%</a:t>
            </a:r>
            <a:r>
              <a:rPr lang="en-US" dirty="0">
                <a:solidFill>
                  <a:schemeClr val="accent1"/>
                </a:solidFill>
                <a:cs typeface="Calibri"/>
              </a:rPr>
              <a:t>[3]</a:t>
            </a:r>
          </a:p>
          <a:p>
            <a:r>
              <a:rPr lang="en-US" dirty="0">
                <a:ea typeface="+mn-lt"/>
                <a:cs typeface="+mn-lt"/>
              </a:rPr>
              <a:t>We will try to improve the existing accuracy and after that we will compare our result with previous work. </a:t>
            </a:r>
            <a:endParaRPr lang="en-US" b="1" dirty="0">
              <a:solidFill>
                <a:srgbClr val="000000"/>
              </a:solidFill>
              <a:cs typeface="Calibri"/>
            </a:endParaRPr>
          </a:p>
          <a:p>
            <a:pPr marL="0" indent="0">
              <a:buNone/>
            </a:pPr>
            <a:endParaRPr lang="en-US">
              <a:solidFill>
                <a:schemeClr val="accent1"/>
              </a:solidFill>
              <a:cs typeface="Calibri"/>
            </a:endParaRPr>
          </a:p>
        </p:txBody>
      </p:sp>
      <p:sp>
        <p:nvSpPr>
          <p:cNvPr id="4" name="Slide Number Placeholder 3">
            <a:extLst>
              <a:ext uri="{FF2B5EF4-FFF2-40B4-BE49-F238E27FC236}">
                <a16:creationId xmlns:a16="http://schemas.microsoft.com/office/drawing/2014/main" id="{C871DFF7-A4F5-42D2-BF6A-5F7C6B5A3588}"/>
              </a:ext>
            </a:extLst>
          </p:cNvPr>
          <p:cNvSpPr>
            <a:spLocks noGrp="1"/>
          </p:cNvSpPr>
          <p:nvPr>
            <p:ph type="sldNum" sz="quarter" idx="12"/>
          </p:nvPr>
        </p:nvSpPr>
        <p:spPr/>
        <p:txBody>
          <a:bodyPr/>
          <a:lstStyle/>
          <a:p>
            <a:fld id="{D86BB417-9BAA-4F0C-9A32-DCB317FE7609}" type="slidenum">
              <a:rPr lang="en-US" smtClean="0"/>
              <a:t>16</a:t>
            </a:fld>
            <a:endParaRPr lang="en-US"/>
          </a:p>
        </p:txBody>
      </p:sp>
    </p:spTree>
    <p:extLst>
      <p:ext uri="{BB962C8B-B14F-4D97-AF65-F5344CB8AC3E}">
        <p14:creationId xmlns:p14="http://schemas.microsoft.com/office/powerpoint/2010/main" val="101841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D03F-F427-4C3B-9F00-870134CEB650}"/>
              </a:ext>
            </a:extLst>
          </p:cNvPr>
          <p:cNvSpPr>
            <a:spLocks noGrp="1"/>
          </p:cNvSpPr>
          <p:nvPr>
            <p:ph type="title"/>
          </p:nvPr>
        </p:nvSpPr>
        <p:spPr/>
        <p:txBody>
          <a:bodyPr/>
          <a:lstStyle/>
          <a:p>
            <a:r>
              <a:rPr lang="en-US" b="1" dirty="0"/>
              <a:t>Our Work</a:t>
            </a:r>
            <a:endParaRPr lang="en-US" b="1" dirty="0">
              <a:cs typeface="Calibri Light"/>
            </a:endParaRPr>
          </a:p>
        </p:txBody>
      </p:sp>
      <p:sp>
        <p:nvSpPr>
          <p:cNvPr id="3" name="Content Placeholder 2">
            <a:extLst>
              <a:ext uri="{FF2B5EF4-FFF2-40B4-BE49-F238E27FC236}">
                <a16:creationId xmlns:a16="http://schemas.microsoft.com/office/drawing/2014/main" id="{5E95D1FE-4772-4AE6-9E86-13BA18D07C27}"/>
              </a:ext>
            </a:extLst>
          </p:cNvPr>
          <p:cNvSpPr>
            <a:spLocks noGrp="1"/>
          </p:cNvSpPr>
          <p:nvPr>
            <p:ph idx="1"/>
          </p:nvPr>
        </p:nvSpPr>
        <p:spPr/>
        <p:txBody>
          <a:bodyPr vert="horz" lIns="91440" tIns="45720" rIns="91440" bIns="45720" rtlCol="0" anchor="t">
            <a:normAutofit/>
          </a:bodyPr>
          <a:lstStyle/>
          <a:p>
            <a:r>
              <a:rPr lang="en-US"/>
              <a:t>Data Set: NSL KDD</a:t>
            </a:r>
            <a:endParaRPr lang="en-US">
              <a:cs typeface="Calibri"/>
            </a:endParaRPr>
          </a:p>
          <a:p>
            <a:r>
              <a:rPr lang="en-US"/>
              <a:t>Hybrid Sampling: (SMOTE + OSS)</a:t>
            </a:r>
            <a:endParaRPr lang="en-US">
              <a:cs typeface="Calibri"/>
            </a:endParaRPr>
          </a:p>
          <a:p>
            <a:r>
              <a:rPr lang="en-US"/>
              <a:t>Machine Learning Model: Support Vector Machine (SVM)</a:t>
            </a:r>
            <a:endParaRPr lang="en-US">
              <a:cs typeface="Calibri"/>
            </a:endParaRPr>
          </a:p>
        </p:txBody>
      </p:sp>
      <p:sp>
        <p:nvSpPr>
          <p:cNvPr id="4" name="Rectangle 3">
            <a:extLst>
              <a:ext uri="{FF2B5EF4-FFF2-40B4-BE49-F238E27FC236}">
                <a16:creationId xmlns:a16="http://schemas.microsoft.com/office/drawing/2014/main" id="{D49F3F51-8173-4BDF-825D-9A7747BA61BE}"/>
              </a:ext>
            </a:extLst>
          </p:cNvPr>
          <p:cNvSpPr/>
          <p:nvPr/>
        </p:nvSpPr>
        <p:spPr>
          <a:xfrm>
            <a:off x="1423358" y="3867510"/>
            <a:ext cx="2018581" cy="10222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solidFill>
                  <a:schemeClr val="tx1"/>
                </a:solidFill>
              </a:rPr>
              <a:t>Data Set </a:t>
            </a:r>
            <a:endParaRPr lang="en-US" sz="2800">
              <a:solidFill>
                <a:schemeClr val="tx1"/>
              </a:solidFill>
              <a:cs typeface="Calibri"/>
            </a:endParaRPr>
          </a:p>
          <a:p>
            <a:pPr algn="ctr"/>
            <a:r>
              <a:rPr lang="en-US" sz="2800">
                <a:solidFill>
                  <a:schemeClr val="tx1"/>
                </a:solidFill>
              </a:rPr>
              <a:t>(NSL KDD)</a:t>
            </a:r>
            <a:endParaRPr lang="en-US" sz="2800">
              <a:solidFill>
                <a:schemeClr val="tx1"/>
              </a:solidFill>
              <a:cs typeface="Calibri"/>
            </a:endParaRPr>
          </a:p>
        </p:txBody>
      </p:sp>
      <p:sp>
        <p:nvSpPr>
          <p:cNvPr id="5" name="Arrow: Right 4">
            <a:extLst>
              <a:ext uri="{FF2B5EF4-FFF2-40B4-BE49-F238E27FC236}">
                <a16:creationId xmlns:a16="http://schemas.microsoft.com/office/drawing/2014/main" id="{8014B20E-DE2F-4E8C-92F0-EB60D2154426}"/>
              </a:ext>
            </a:extLst>
          </p:cNvPr>
          <p:cNvSpPr/>
          <p:nvPr/>
        </p:nvSpPr>
        <p:spPr>
          <a:xfrm>
            <a:off x="3634597" y="41363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0AEF57C-4A21-4BE0-B357-3FEF55D760FE}"/>
              </a:ext>
            </a:extLst>
          </p:cNvPr>
          <p:cNvSpPr/>
          <p:nvPr/>
        </p:nvSpPr>
        <p:spPr>
          <a:xfrm>
            <a:off x="4690644" y="3479322"/>
            <a:ext cx="2018581" cy="1812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solidFill>
                  <a:schemeClr val="tx1"/>
                </a:solidFill>
              </a:rPr>
              <a:t>Hybrid Sampling</a:t>
            </a:r>
            <a:endParaRPr lang="en-US" sz="2800">
              <a:solidFill>
                <a:schemeClr val="tx1"/>
              </a:solidFill>
              <a:cs typeface="Calibri"/>
            </a:endParaRPr>
          </a:p>
          <a:p>
            <a:pPr algn="ctr"/>
            <a:r>
              <a:rPr lang="en-US" sz="2800">
                <a:solidFill>
                  <a:schemeClr val="tx1"/>
                </a:solidFill>
              </a:rPr>
              <a:t>(SMOTE + OSS)</a:t>
            </a:r>
            <a:endParaRPr lang="en-US" sz="2800">
              <a:solidFill>
                <a:schemeClr val="tx1"/>
              </a:solidFill>
              <a:cs typeface="Calibri"/>
            </a:endParaRPr>
          </a:p>
        </p:txBody>
      </p:sp>
      <p:sp>
        <p:nvSpPr>
          <p:cNvPr id="7" name="Arrow: Right 6">
            <a:extLst>
              <a:ext uri="{FF2B5EF4-FFF2-40B4-BE49-F238E27FC236}">
                <a16:creationId xmlns:a16="http://schemas.microsoft.com/office/drawing/2014/main" id="{6D9DD2FD-9D6E-4BC2-8F6C-2C5517AE6B5F}"/>
              </a:ext>
            </a:extLst>
          </p:cNvPr>
          <p:cNvSpPr/>
          <p:nvPr/>
        </p:nvSpPr>
        <p:spPr>
          <a:xfrm>
            <a:off x="6916260" y="409317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EB3073-6626-4CDF-9D8A-0F5C8BBE7837}"/>
              </a:ext>
            </a:extLst>
          </p:cNvPr>
          <p:cNvSpPr/>
          <p:nvPr/>
        </p:nvSpPr>
        <p:spPr>
          <a:xfrm>
            <a:off x="7986685" y="3536831"/>
            <a:ext cx="2464279" cy="1683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rPr>
              <a:t>Machine Learning Model</a:t>
            </a:r>
            <a:endParaRPr lang="en-US" sz="2800" dirty="0">
              <a:solidFill>
                <a:schemeClr val="tx1"/>
              </a:solidFill>
              <a:cs typeface="Calibri"/>
            </a:endParaRPr>
          </a:p>
          <a:p>
            <a:pPr algn="ctr"/>
            <a:r>
              <a:rPr lang="en-US" sz="2800" dirty="0">
                <a:solidFill>
                  <a:schemeClr val="tx1"/>
                </a:solidFill>
              </a:rPr>
              <a:t>(SVM &amp; CART)</a:t>
            </a:r>
            <a:endParaRPr lang="en-US" sz="2800" dirty="0">
              <a:solidFill>
                <a:schemeClr val="tx1"/>
              </a:solidFill>
              <a:cs typeface="Calibri"/>
            </a:endParaRPr>
          </a:p>
        </p:txBody>
      </p:sp>
    </p:spTree>
    <p:extLst>
      <p:ext uri="{BB962C8B-B14F-4D97-AF65-F5344CB8AC3E}">
        <p14:creationId xmlns:p14="http://schemas.microsoft.com/office/powerpoint/2010/main" val="1665910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B1C9-3CD6-463C-BFBD-4D6260A7EEEA}"/>
              </a:ext>
            </a:extLst>
          </p:cNvPr>
          <p:cNvSpPr>
            <a:spLocks noGrp="1"/>
          </p:cNvSpPr>
          <p:nvPr>
            <p:ph type="title"/>
          </p:nvPr>
        </p:nvSpPr>
        <p:spPr/>
        <p:txBody>
          <a:bodyPr/>
          <a:lstStyle/>
          <a:p>
            <a:r>
              <a:rPr lang="en-US" b="1" dirty="0"/>
              <a:t>Our Work</a:t>
            </a:r>
            <a:endParaRPr lang="en-US" b="1" dirty="0">
              <a:cs typeface="Calibri Light"/>
            </a:endParaRPr>
          </a:p>
        </p:txBody>
      </p:sp>
      <p:sp>
        <p:nvSpPr>
          <p:cNvPr id="3" name="Content Placeholder 2">
            <a:extLst>
              <a:ext uri="{FF2B5EF4-FFF2-40B4-BE49-F238E27FC236}">
                <a16:creationId xmlns:a16="http://schemas.microsoft.com/office/drawing/2014/main" id="{A8893E02-A675-409D-9783-CABFEFA7FB1F}"/>
              </a:ext>
            </a:extLst>
          </p:cNvPr>
          <p:cNvSpPr>
            <a:spLocks noGrp="1"/>
          </p:cNvSpPr>
          <p:nvPr>
            <p:ph idx="1"/>
          </p:nvPr>
        </p:nvSpPr>
        <p:spPr>
          <a:xfrm>
            <a:off x="838200" y="1560580"/>
            <a:ext cx="10515600" cy="5297419"/>
          </a:xfrm>
        </p:spPr>
        <p:txBody>
          <a:bodyPr/>
          <a:lstStyle/>
          <a:p>
            <a:pPr marL="0" indent="0">
              <a:buNone/>
            </a:pPr>
            <a:r>
              <a:rPr lang="en-US" b="1" dirty="0"/>
              <a:t>Hybrid Sampling</a:t>
            </a:r>
          </a:p>
          <a:p>
            <a:pPr marL="0" indent="0">
              <a:buNone/>
            </a:pPr>
            <a:endParaRPr lang="en-US" b="1" dirty="0"/>
          </a:p>
          <a:p>
            <a:pPr marL="0" indent="0">
              <a:buNone/>
            </a:pPr>
            <a:endParaRPr lang="en-US" dirty="0"/>
          </a:p>
        </p:txBody>
      </p:sp>
      <p:sp>
        <p:nvSpPr>
          <p:cNvPr id="4" name="Oval 3">
            <a:extLst>
              <a:ext uri="{FF2B5EF4-FFF2-40B4-BE49-F238E27FC236}">
                <a16:creationId xmlns:a16="http://schemas.microsoft.com/office/drawing/2014/main" id="{5AFD5EA4-3F6F-43B2-AC44-09D389E93616}"/>
              </a:ext>
            </a:extLst>
          </p:cNvPr>
          <p:cNvSpPr/>
          <p:nvPr/>
        </p:nvSpPr>
        <p:spPr>
          <a:xfrm>
            <a:off x="5330127" y="1861651"/>
            <a:ext cx="1497495" cy="72887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Data set</a:t>
            </a:r>
            <a:br>
              <a:rPr lang="en-US" sz="1400" dirty="0">
                <a:solidFill>
                  <a:sysClr val="windowText" lastClr="000000"/>
                </a:solidFill>
              </a:rPr>
            </a:br>
            <a:r>
              <a:rPr lang="en-US" sz="1400" dirty="0">
                <a:solidFill>
                  <a:sysClr val="windowText" lastClr="000000"/>
                </a:solidFill>
              </a:rPr>
              <a:t>NSL KDD</a:t>
            </a:r>
          </a:p>
        </p:txBody>
      </p:sp>
      <p:sp>
        <p:nvSpPr>
          <p:cNvPr id="5" name="Arrow: Right 4">
            <a:extLst>
              <a:ext uri="{FF2B5EF4-FFF2-40B4-BE49-F238E27FC236}">
                <a16:creationId xmlns:a16="http://schemas.microsoft.com/office/drawing/2014/main" id="{D1110C99-3BA5-4D42-AA8F-01D5554EF2BD}"/>
              </a:ext>
            </a:extLst>
          </p:cNvPr>
          <p:cNvSpPr/>
          <p:nvPr/>
        </p:nvSpPr>
        <p:spPr>
          <a:xfrm rot="7429441">
            <a:off x="5052050" y="2834977"/>
            <a:ext cx="673915" cy="208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FE03BC5-F7C1-468B-BBAE-F59CA89741C2}"/>
              </a:ext>
            </a:extLst>
          </p:cNvPr>
          <p:cNvSpPr/>
          <p:nvPr/>
        </p:nvSpPr>
        <p:spPr>
          <a:xfrm rot="2511670">
            <a:off x="6164095" y="2799161"/>
            <a:ext cx="673701" cy="208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5DB51FD-16F3-4ACF-AA02-0E4630097965}"/>
              </a:ext>
            </a:extLst>
          </p:cNvPr>
          <p:cNvSpPr/>
          <p:nvPr/>
        </p:nvSpPr>
        <p:spPr>
          <a:xfrm>
            <a:off x="4264709" y="3287154"/>
            <a:ext cx="1386653" cy="6199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Majority</a:t>
            </a:r>
          </a:p>
        </p:txBody>
      </p:sp>
      <p:sp>
        <p:nvSpPr>
          <p:cNvPr id="9" name="Oval 8">
            <a:extLst>
              <a:ext uri="{FF2B5EF4-FFF2-40B4-BE49-F238E27FC236}">
                <a16:creationId xmlns:a16="http://schemas.microsoft.com/office/drawing/2014/main" id="{EC0D39D2-1E3D-486A-9AF1-349CD25F4A8E}"/>
              </a:ext>
            </a:extLst>
          </p:cNvPr>
          <p:cNvSpPr/>
          <p:nvPr/>
        </p:nvSpPr>
        <p:spPr>
          <a:xfrm>
            <a:off x="6128004" y="3308079"/>
            <a:ext cx="1497495" cy="61991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Minority</a:t>
            </a:r>
          </a:p>
        </p:txBody>
      </p:sp>
      <p:sp>
        <p:nvSpPr>
          <p:cNvPr id="10" name="Rectangle: Rounded Corners 9">
            <a:extLst>
              <a:ext uri="{FF2B5EF4-FFF2-40B4-BE49-F238E27FC236}">
                <a16:creationId xmlns:a16="http://schemas.microsoft.com/office/drawing/2014/main" id="{B2C8D08A-0386-4D90-8383-0E22E7E0CB16}"/>
              </a:ext>
            </a:extLst>
          </p:cNvPr>
          <p:cNvSpPr/>
          <p:nvPr/>
        </p:nvSpPr>
        <p:spPr>
          <a:xfrm>
            <a:off x="4271572" y="4471821"/>
            <a:ext cx="1232453" cy="57128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rPr>
              <a:t>Under Sampling</a:t>
            </a:r>
            <a:br>
              <a:rPr lang="en-US" sz="1200" dirty="0">
                <a:solidFill>
                  <a:schemeClr val="tx1"/>
                </a:solidFill>
              </a:rPr>
            </a:br>
            <a:r>
              <a:rPr lang="en-US" sz="1200" dirty="0">
                <a:solidFill>
                  <a:schemeClr val="tx1"/>
                </a:solidFill>
              </a:rPr>
              <a:t>(OSS)</a:t>
            </a:r>
            <a:endParaRPr lang="en-US" sz="1200" dirty="0">
              <a:solidFill>
                <a:schemeClr val="tx1"/>
              </a:solidFill>
              <a:cs typeface="Calibri"/>
            </a:endParaRPr>
          </a:p>
        </p:txBody>
      </p:sp>
      <p:sp>
        <p:nvSpPr>
          <p:cNvPr id="11" name="Rectangle: Rounded Corners 10">
            <a:extLst>
              <a:ext uri="{FF2B5EF4-FFF2-40B4-BE49-F238E27FC236}">
                <a16:creationId xmlns:a16="http://schemas.microsoft.com/office/drawing/2014/main" id="{445DA826-4B5A-4B12-B4E9-DD36C4102225}"/>
              </a:ext>
            </a:extLst>
          </p:cNvPr>
          <p:cNvSpPr/>
          <p:nvPr/>
        </p:nvSpPr>
        <p:spPr>
          <a:xfrm>
            <a:off x="6429058" y="4457777"/>
            <a:ext cx="1232453" cy="57128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rPr>
              <a:t>Over Sampling</a:t>
            </a:r>
          </a:p>
          <a:p>
            <a:pPr algn="ctr"/>
            <a:r>
              <a:rPr lang="en-US" sz="1200" dirty="0">
                <a:solidFill>
                  <a:schemeClr val="tx1"/>
                </a:solidFill>
                <a:cs typeface="Calibri"/>
              </a:rPr>
              <a:t>(SMOTE)</a:t>
            </a:r>
          </a:p>
        </p:txBody>
      </p:sp>
      <p:sp>
        <p:nvSpPr>
          <p:cNvPr id="12" name="Arrow: Down 11">
            <a:extLst>
              <a:ext uri="{FF2B5EF4-FFF2-40B4-BE49-F238E27FC236}">
                <a16:creationId xmlns:a16="http://schemas.microsoft.com/office/drawing/2014/main" id="{D74AE5FA-5450-41A7-8DCE-19E7A4A522A1}"/>
              </a:ext>
            </a:extLst>
          </p:cNvPr>
          <p:cNvSpPr/>
          <p:nvPr/>
        </p:nvSpPr>
        <p:spPr>
          <a:xfrm>
            <a:off x="4800076" y="4008965"/>
            <a:ext cx="175445" cy="376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F00C10C5-F7ED-4B46-9750-DF8381953545}"/>
              </a:ext>
            </a:extLst>
          </p:cNvPr>
          <p:cNvSpPr/>
          <p:nvPr/>
        </p:nvSpPr>
        <p:spPr>
          <a:xfrm>
            <a:off x="6941727" y="3991592"/>
            <a:ext cx="175445" cy="3765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1A4712A3-DD78-4EB2-9E28-FFFEAF604F3C}"/>
              </a:ext>
            </a:extLst>
          </p:cNvPr>
          <p:cNvCxnSpPr>
            <a:cxnSpLocks/>
            <a:stCxn id="10" idx="2"/>
          </p:cNvCxnSpPr>
          <p:nvPr/>
        </p:nvCxnSpPr>
        <p:spPr>
          <a:xfrm flipH="1">
            <a:off x="4887798" y="5043107"/>
            <a:ext cx="1" cy="506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A8C0EFC-0449-44BF-B805-63669315073D}"/>
              </a:ext>
            </a:extLst>
          </p:cNvPr>
          <p:cNvCxnSpPr>
            <a:cxnSpLocks/>
          </p:cNvCxnSpPr>
          <p:nvPr/>
        </p:nvCxnSpPr>
        <p:spPr>
          <a:xfrm flipV="1">
            <a:off x="4887799" y="5608938"/>
            <a:ext cx="2480410" cy="4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2A7F5A-0DE0-4E12-8516-434B568AA89B}"/>
              </a:ext>
            </a:extLst>
          </p:cNvPr>
          <p:cNvCxnSpPr>
            <a:cxnSpLocks/>
          </p:cNvCxnSpPr>
          <p:nvPr/>
        </p:nvCxnSpPr>
        <p:spPr>
          <a:xfrm>
            <a:off x="7354957" y="5100950"/>
            <a:ext cx="0" cy="47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3C77075-0C1E-469A-A669-B231F61BB4B2}"/>
              </a:ext>
            </a:extLst>
          </p:cNvPr>
          <p:cNvCxnSpPr>
            <a:cxnSpLocks/>
          </p:cNvCxnSpPr>
          <p:nvPr/>
        </p:nvCxnSpPr>
        <p:spPr>
          <a:xfrm>
            <a:off x="6142381" y="5608938"/>
            <a:ext cx="14377" cy="371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E23A2313-DE2B-41B3-BFD7-0CA814023F7F}"/>
              </a:ext>
            </a:extLst>
          </p:cNvPr>
          <p:cNvSpPr/>
          <p:nvPr/>
        </p:nvSpPr>
        <p:spPr>
          <a:xfrm>
            <a:off x="5190062" y="5991955"/>
            <a:ext cx="1791817" cy="642092"/>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Balanced Dataset</a:t>
            </a:r>
          </a:p>
        </p:txBody>
      </p:sp>
      <p:sp>
        <p:nvSpPr>
          <p:cNvPr id="7" name="Slide Number Placeholder 6">
            <a:extLst>
              <a:ext uri="{FF2B5EF4-FFF2-40B4-BE49-F238E27FC236}">
                <a16:creationId xmlns:a16="http://schemas.microsoft.com/office/drawing/2014/main" id="{99003575-9211-4FA3-8D1F-5D3E6F1CAF18}"/>
              </a:ext>
            </a:extLst>
          </p:cNvPr>
          <p:cNvSpPr>
            <a:spLocks noGrp="1"/>
          </p:cNvSpPr>
          <p:nvPr>
            <p:ph type="sldNum" sz="quarter" idx="12"/>
          </p:nvPr>
        </p:nvSpPr>
        <p:spPr/>
        <p:txBody>
          <a:bodyPr/>
          <a:lstStyle/>
          <a:p>
            <a:fld id="{D86BB417-9BAA-4F0C-9A32-DCB317FE7609}" type="slidenum">
              <a:rPr lang="en-US" smtClean="0"/>
              <a:t>13</a:t>
            </a:fld>
            <a:endParaRPr lang="en-US"/>
          </a:p>
        </p:txBody>
      </p:sp>
    </p:spTree>
    <p:extLst>
      <p:ext uri="{BB962C8B-B14F-4D97-AF65-F5344CB8AC3E}">
        <p14:creationId xmlns:p14="http://schemas.microsoft.com/office/powerpoint/2010/main" val="787933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3ACC-8526-4893-BF48-68ACB4A1C25C}"/>
              </a:ext>
            </a:extLst>
          </p:cNvPr>
          <p:cNvSpPr>
            <a:spLocks noGrp="1"/>
          </p:cNvSpPr>
          <p:nvPr>
            <p:ph type="title"/>
          </p:nvPr>
        </p:nvSpPr>
        <p:spPr/>
        <p:txBody>
          <a:bodyPr/>
          <a:lstStyle/>
          <a:p>
            <a:r>
              <a:rPr lang="en-US" b="1"/>
              <a:t>Methodology</a:t>
            </a:r>
            <a:endParaRPr lang="en-US" b="1">
              <a:cs typeface="Calibri Light"/>
            </a:endParaRPr>
          </a:p>
        </p:txBody>
      </p:sp>
      <p:sp>
        <p:nvSpPr>
          <p:cNvPr id="3" name="Content Placeholder 2">
            <a:extLst>
              <a:ext uri="{FF2B5EF4-FFF2-40B4-BE49-F238E27FC236}">
                <a16:creationId xmlns:a16="http://schemas.microsoft.com/office/drawing/2014/main" id="{7FF8B518-3C9C-47F3-8EE8-22D96F9599DB}"/>
              </a:ext>
            </a:extLst>
          </p:cNvPr>
          <p:cNvSpPr>
            <a:spLocks noGrp="1"/>
          </p:cNvSpPr>
          <p:nvPr>
            <p:ph idx="1"/>
          </p:nvPr>
        </p:nvSpPr>
        <p:spPr/>
        <p:txBody>
          <a:bodyPr vert="horz" lIns="91440" tIns="45720" rIns="91440" bIns="45720" rtlCol="0" anchor="t">
            <a:normAutofit/>
          </a:bodyPr>
          <a:lstStyle/>
          <a:p>
            <a:r>
              <a:rPr lang="en-US"/>
              <a:t>First, we will perform hybrid sampling in our data set to make our data set balanced.</a:t>
            </a:r>
          </a:p>
          <a:p>
            <a:r>
              <a:rPr lang="en-US"/>
              <a:t>Then we will train different Machine learning model.</a:t>
            </a:r>
          </a:p>
          <a:p>
            <a:r>
              <a:rPr lang="en-US"/>
              <a:t>Test our models.</a:t>
            </a:r>
          </a:p>
          <a:p>
            <a:r>
              <a:rPr lang="en-US"/>
              <a:t>We observe the performance of these models.</a:t>
            </a:r>
          </a:p>
          <a:p>
            <a:r>
              <a:rPr lang="en-US"/>
              <a:t>Select the most accurate model.</a:t>
            </a:r>
          </a:p>
          <a:p>
            <a:endParaRPr lang="en-US"/>
          </a:p>
        </p:txBody>
      </p:sp>
      <p:sp>
        <p:nvSpPr>
          <p:cNvPr id="4" name="Slide Number Placeholder 3">
            <a:extLst>
              <a:ext uri="{FF2B5EF4-FFF2-40B4-BE49-F238E27FC236}">
                <a16:creationId xmlns:a16="http://schemas.microsoft.com/office/drawing/2014/main" id="{E56A69ED-353C-469F-A52C-2C8AEE807920}"/>
              </a:ext>
            </a:extLst>
          </p:cNvPr>
          <p:cNvSpPr>
            <a:spLocks noGrp="1"/>
          </p:cNvSpPr>
          <p:nvPr>
            <p:ph type="sldNum" sz="quarter" idx="12"/>
          </p:nvPr>
        </p:nvSpPr>
        <p:spPr/>
        <p:txBody>
          <a:bodyPr/>
          <a:lstStyle/>
          <a:p>
            <a:fld id="{D86BB417-9BAA-4F0C-9A32-DCB317FE7609}" type="slidenum">
              <a:rPr lang="en-US" smtClean="0"/>
              <a:t>12</a:t>
            </a:fld>
            <a:endParaRPr lang="en-US"/>
          </a:p>
        </p:txBody>
      </p:sp>
    </p:spTree>
    <p:extLst>
      <p:ext uri="{BB962C8B-B14F-4D97-AF65-F5344CB8AC3E}">
        <p14:creationId xmlns:p14="http://schemas.microsoft.com/office/powerpoint/2010/main" val="805461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41C0-5397-406D-9C33-3DAE475B375D}"/>
              </a:ext>
            </a:extLst>
          </p:cNvPr>
          <p:cNvSpPr>
            <a:spLocks noGrp="1"/>
          </p:cNvSpPr>
          <p:nvPr>
            <p:ph type="title"/>
          </p:nvPr>
        </p:nvSpPr>
        <p:spPr/>
        <p:txBody>
          <a:bodyPr/>
          <a:lstStyle/>
          <a:p>
            <a:r>
              <a:rPr lang="en-US" b="1"/>
              <a:t>Methodology</a:t>
            </a:r>
            <a:endParaRPr lang="en-US" b="1">
              <a:cs typeface="Calibri Light"/>
            </a:endParaRPr>
          </a:p>
        </p:txBody>
      </p:sp>
      <p:sp>
        <p:nvSpPr>
          <p:cNvPr id="3" name="Content Placeholder 2">
            <a:extLst>
              <a:ext uri="{FF2B5EF4-FFF2-40B4-BE49-F238E27FC236}">
                <a16:creationId xmlns:a16="http://schemas.microsoft.com/office/drawing/2014/main" id="{14CAEC71-365F-4D8B-866F-96E603A00DEA}"/>
              </a:ext>
            </a:extLst>
          </p:cNvPr>
          <p:cNvSpPr>
            <a:spLocks noGrp="1"/>
          </p:cNvSpPr>
          <p:nvPr>
            <p:ph idx="1"/>
          </p:nvPr>
        </p:nvSpPr>
        <p:spPr>
          <a:xfrm>
            <a:off x="358935" y="1348547"/>
            <a:ext cx="11847442" cy="5701610"/>
          </a:xfrm>
        </p:spPr>
        <p:txBody>
          <a:bodyPr vert="horz" lIns="91440" tIns="45720" rIns="91440" bIns="45720" rtlCol="0" anchor="t">
            <a:normAutofit/>
          </a:bodyPr>
          <a:lstStyle/>
          <a:p>
            <a:pPr marL="0" indent="0">
              <a:buNone/>
            </a:pPr>
            <a:r>
              <a:rPr lang="en-US" b="1" u="sng"/>
              <a:t>Plan A (Support Vector Machine)</a:t>
            </a:r>
          </a:p>
        </p:txBody>
      </p:sp>
      <p:pic>
        <p:nvPicPr>
          <p:cNvPr id="7" name="Picture 6">
            <a:extLst>
              <a:ext uri="{FF2B5EF4-FFF2-40B4-BE49-F238E27FC236}">
                <a16:creationId xmlns:a16="http://schemas.microsoft.com/office/drawing/2014/main" id="{7EE31804-90A5-407E-BA77-C55024F1C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157" y="2239954"/>
            <a:ext cx="4563112" cy="4515480"/>
          </a:xfrm>
          <a:prstGeom prst="rect">
            <a:avLst/>
          </a:prstGeom>
        </p:spPr>
      </p:pic>
      <p:sp>
        <p:nvSpPr>
          <p:cNvPr id="11" name="Rectangle 10">
            <a:extLst>
              <a:ext uri="{FF2B5EF4-FFF2-40B4-BE49-F238E27FC236}">
                <a16:creationId xmlns:a16="http://schemas.microsoft.com/office/drawing/2014/main" id="{C9551561-0C55-4DF5-B295-6456D204C0F9}"/>
              </a:ext>
            </a:extLst>
          </p:cNvPr>
          <p:cNvSpPr/>
          <p:nvPr/>
        </p:nvSpPr>
        <p:spPr>
          <a:xfrm>
            <a:off x="2425148" y="2239953"/>
            <a:ext cx="3856382" cy="4515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Rectangle 11">
            <a:extLst>
              <a:ext uri="{FF2B5EF4-FFF2-40B4-BE49-F238E27FC236}">
                <a16:creationId xmlns:a16="http://schemas.microsoft.com/office/drawing/2014/main" id="{674BEEF7-4C3C-4DA9-BECC-9A2C24A5A35C}"/>
              </a:ext>
            </a:extLst>
          </p:cNvPr>
          <p:cNvSpPr/>
          <p:nvPr/>
        </p:nvSpPr>
        <p:spPr>
          <a:xfrm>
            <a:off x="7828723" y="3649890"/>
            <a:ext cx="1381538" cy="5695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Training data</a:t>
            </a:r>
          </a:p>
        </p:txBody>
      </p:sp>
      <p:sp>
        <p:nvSpPr>
          <p:cNvPr id="13" name="Rectangle 12">
            <a:extLst>
              <a:ext uri="{FF2B5EF4-FFF2-40B4-BE49-F238E27FC236}">
                <a16:creationId xmlns:a16="http://schemas.microsoft.com/office/drawing/2014/main" id="{96F2DE69-56D4-4B37-9CB8-D5716B36C083}"/>
              </a:ext>
            </a:extLst>
          </p:cNvPr>
          <p:cNvSpPr/>
          <p:nvPr/>
        </p:nvSpPr>
        <p:spPr>
          <a:xfrm>
            <a:off x="9973397" y="3629844"/>
            <a:ext cx="1952471" cy="5695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ML model</a:t>
            </a:r>
          </a:p>
          <a:p>
            <a:pPr algn="ctr"/>
            <a:r>
              <a:rPr lang="en-US">
                <a:solidFill>
                  <a:schemeClr val="tx1"/>
                </a:solidFill>
              </a:rPr>
              <a:t>SVM</a:t>
            </a:r>
          </a:p>
        </p:txBody>
      </p:sp>
      <p:cxnSp>
        <p:nvCxnSpPr>
          <p:cNvPr id="15" name="Straight Arrow Connector 14">
            <a:extLst>
              <a:ext uri="{FF2B5EF4-FFF2-40B4-BE49-F238E27FC236}">
                <a16:creationId xmlns:a16="http://schemas.microsoft.com/office/drawing/2014/main" id="{6E49E0C2-9028-46C1-B0AE-5DE5D9D061BA}"/>
              </a:ext>
            </a:extLst>
          </p:cNvPr>
          <p:cNvCxnSpPr>
            <a:cxnSpLocks/>
            <a:stCxn id="12" idx="3"/>
            <a:endCxn id="13" idx="1"/>
          </p:cNvCxnSpPr>
          <p:nvPr/>
        </p:nvCxnSpPr>
        <p:spPr>
          <a:xfrm flipV="1">
            <a:off x="9210261" y="3914598"/>
            <a:ext cx="763136" cy="20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BDF40DF6-5B26-494F-A062-FD302AA96747}"/>
              </a:ext>
            </a:extLst>
          </p:cNvPr>
          <p:cNvSpPr/>
          <p:nvPr/>
        </p:nvSpPr>
        <p:spPr>
          <a:xfrm>
            <a:off x="7762462" y="3163223"/>
            <a:ext cx="4386470" cy="1542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26">
            <a:extLst>
              <a:ext uri="{FF2B5EF4-FFF2-40B4-BE49-F238E27FC236}">
                <a16:creationId xmlns:a16="http://schemas.microsoft.com/office/drawing/2014/main" id="{DEE75825-5921-4ADB-9578-7D3C009BD1D8}"/>
              </a:ext>
            </a:extLst>
          </p:cNvPr>
          <p:cNvCxnSpPr>
            <a:cxnSpLocks/>
            <a:endCxn id="18" idx="1"/>
          </p:cNvCxnSpPr>
          <p:nvPr/>
        </p:nvCxnSpPr>
        <p:spPr>
          <a:xfrm flipV="1">
            <a:off x="5278730" y="3934644"/>
            <a:ext cx="2483732" cy="24556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626948F-7EFF-43FF-997A-D8BAA509A8D3}"/>
              </a:ext>
            </a:extLst>
          </p:cNvPr>
          <p:cNvSpPr txBox="1"/>
          <p:nvPr/>
        </p:nvSpPr>
        <p:spPr>
          <a:xfrm>
            <a:off x="8362119" y="3214181"/>
            <a:ext cx="1764723" cy="369332"/>
          </a:xfrm>
          <a:prstGeom prst="rect">
            <a:avLst/>
          </a:prstGeom>
          <a:noFill/>
        </p:spPr>
        <p:txBody>
          <a:bodyPr wrap="square" rtlCol="0">
            <a:spAutoFit/>
          </a:bodyPr>
          <a:lstStyle/>
          <a:p>
            <a:r>
              <a:rPr lang="en-US"/>
              <a:t>Model Training</a:t>
            </a:r>
          </a:p>
        </p:txBody>
      </p:sp>
      <p:sp>
        <p:nvSpPr>
          <p:cNvPr id="30" name="Rectangle 29">
            <a:extLst>
              <a:ext uri="{FF2B5EF4-FFF2-40B4-BE49-F238E27FC236}">
                <a16:creationId xmlns:a16="http://schemas.microsoft.com/office/drawing/2014/main" id="{9D2C4EC4-CFBC-46CA-AB33-C0EC27D82238}"/>
              </a:ext>
            </a:extLst>
          </p:cNvPr>
          <p:cNvSpPr/>
          <p:nvPr/>
        </p:nvSpPr>
        <p:spPr>
          <a:xfrm>
            <a:off x="7886096" y="5668189"/>
            <a:ext cx="1381538" cy="5695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Test Data</a:t>
            </a:r>
          </a:p>
        </p:txBody>
      </p:sp>
      <p:sp>
        <p:nvSpPr>
          <p:cNvPr id="31" name="Rectangle 30">
            <a:extLst>
              <a:ext uri="{FF2B5EF4-FFF2-40B4-BE49-F238E27FC236}">
                <a16:creationId xmlns:a16="http://schemas.microsoft.com/office/drawing/2014/main" id="{734ABDEF-3EF8-4B55-8286-FB921733E429}"/>
              </a:ext>
            </a:extLst>
          </p:cNvPr>
          <p:cNvSpPr/>
          <p:nvPr/>
        </p:nvSpPr>
        <p:spPr>
          <a:xfrm>
            <a:off x="9973397" y="5668189"/>
            <a:ext cx="1952471" cy="5695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Classification result</a:t>
            </a:r>
          </a:p>
        </p:txBody>
      </p:sp>
      <p:sp>
        <p:nvSpPr>
          <p:cNvPr id="32" name="Rectangle 31">
            <a:extLst>
              <a:ext uri="{FF2B5EF4-FFF2-40B4-BE49-F238E27FC236}">
                <a16:creationId xmlns:a16="http://schemas.microsoft.com/office/drawing/2014/main" id="{F9BDEB38-3FF7-4B95-9546-4A0F0FED3B18}"/>
              </a:ext>
            </a:extLst>
          </p:cNvPr>
          <p:cNvSpPr/>
          <p:nvPr/>
        </p:nvSpPr>
        <p:spPr>
          <a:xfrm>
            <a:off x="7828724" y="5300869"/>
            <a:ext cx="4320208" cy="1192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A5BA05B-2855-4F4D-BE22-0B1BB0FBF3F3}"/>
              </a:ext>
            </a:extLst>
          </p:cNvPr>
          <p:cNvCxnSpPr>
            <a:cxnSpLocks/>
            <a:stCxn id="13" idx="2"/>
            <a:endCxn id="31" idx="0"/>
          </p:cNvCxnSpPr>
          <p:nvPr/>
        </p:nvCxnSpPr>
        <p:spPr>
          <a:xfrm>
            <a:off x="10949633" y="4199352"/>
            <a:ext cx="0" cy="146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8480D38-123F-4883-8534-E328AB21A8BF}"/>
              </a:ext>
            </a:extLst>
          </p:cNvPr>
          <p:cNvSpPr>
            <a:spLocks noGrp="1"/>
          </p:cNvSpPr>
          <p:nvPr>
            <p:ph type="sldNum" sz="quarter" idx="12"/>
          </p:nvPr>
        </p:nvSpPr>
        <p:spPr/>
        <p:txBody>
          <a:bodyPr/>
          <a:lstStyle/>
          <a:p>
            <a:fld id="{D86BB417-9BAA-4F0C-9A32-DCB317FE7609}" type="slidenum">
              <a:rPr lang="en-US" smtClean="0"/>
              <a:t>13</a:t>
            </a:fld>
            <a:endParaRPr lang="en-US"/>
          </a:p>
        </p:txBody>
      </p:sp>
    </p:spTree>
    <p:extLst>
      <p:ext uri="{BB962C8B-B14F-4D97-AF65-F5344CB8AC3E}">
        <p14:creationId xmlns:p14="http://schemas.microsoft.com/office/powerpoint/2010/main" val="415473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41C0-5397-406D-9C33-3DAE475B375D}"/>
              </a:ext>
            </a:extLst>
          </p:cNvPr>
          <p:cNvSpPr>
            <a:spLocks noGrp="1"/>
          </p:cNvSpPr>
          <p:nvPr>
            <p:ph type="title"/>
          </p:nvPr>
        </p:nvSpPr>
        <p:spPr/>
        <p:txBody>
          <a:bodyPr/>
          <a:lstStyle/>
          <a:p>
            <a:r>
              <a:rPr lang="en-US" b="1"/>
              <a:t>Methodology</a:t>
            </a:r>
            <a:endParaRPr lang="en-US" b="1">
              <a:cs typeface="Calibri Light"/>
            </a:endParaRPr>
          </a:p>
        </p:txBody>
      </p:sp>
      <p:sp>
        <p:nvSpPr>
          <p:cNvPr id="3" name="Content Placeholder 2">
            <a:extLst>
              <a:ext uri="{FF2B5EF4-FFF2-40B4-BE49-F238E27FC236}">
                <a16:creationId xmlns:a16="http://schemas.microsoft.com/office/drawing/2014/main" id="{14CAEC71-365F-4D8B-866F-96E603A00DEA}"/>
              </a:ext>
            </a:extLst>
          </p:cNvPr>
          <p:cNvSpPr>
            <a:spLocks noGrp="1"/>
          </p:cNvSpPr>
          <p:nvPr>
            <p:ph idx="1"/>
          </p:nvPr>
        </p:nvSpPr>
        <p:spPr>
          <a:xfrm>
            <a:off x="344558" y="1348547"/>
            <a:ext cx="11847442" cy="5701610"/>
          </a:xfrm>
        </p:spPr>
        <p:txBody>
          <a:bodyPr vert="horz" lIns="91440" tIns="45720" rIns="91440" bIns="45720" rtlCol="0" anchor="t">
            <a:normAutofit/>
          </a:bodyPr>
          <a:lstStyle/>
          <a:p>
            <a:pPr marL="0" indent="0">
              <a:buNone/>
            </a:pPr>
            <a:r>
              <a:rPr lang="en-US" b="1" u="sng"/>
              <a:t>Plan B (</a:t>
            </a:r>
            <a:r>
              <a:rPr lang="en-US" b="1" u="sng">
                <a:ea typeface="+mn-lt"/>
                <a:cs typeface="+mn-lt"/>
              </a:rPr>
              <a:t>Classification And Regression Trees)</a:t>
            </a:r>
            <a:endParaRPr lang="en-US" b="1" u="sng"/>
          </a:p>
        </p:txBody>
      </p:sp>
      <p:pic>
        <p:nvPicPr>
          <p:cNvPr id="7" name="Picture 6">
            <a:extLst>
              <a:ext uri="{FF2B5EF4-FFF2-40B4-BE49-F238E27FC236}">
                <a16:creationId xmlns:a16="http://schemas.microsoft.com/office/drawing/2014/main" id="{7EE31804-90A5-407E-BA77-C55024F1C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157" y="2239954"/>
            <a:ext cx="4563112" cy="4515480"/>
          </a:xfrm>
          <a:prstGeom prst="rect">
            <a:avLst/>
          </a:prstGeom>
        </p:spPr>
      </p:pic>
      <p:sp>
        <p:nvSpPr>
          <p:cNvPr id="11" name="Rectangle 10">
            <a:extLst>
              <a:ext uri="{FF2B5EF4-FFF2-40B4-BE49-F238E27FC236}">
                <a16:creationId xmlns:a16="http://schemas.microsoft.com/office/drawing/2014/main" id="{C9551561-0C55-4DF5-B295-6456D204C0F9}"/>
              </a:ext>
            </a:extLst>
          </p:cNvPr>
          <p:cNvSpPr/>
          <p:nvPr/>
        </p:nvSpPr>
        <p:spPr>
          <a:xfrm>
            <a:off x="2425148" y="2239953"/>
            <a:ext cx="3856382" cy="4515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2" name="Rectangle 11">
            <a:extLst>
              <a:ext uri="{FF2B5EF4-FFF2-40B4-BE49-F238E27FC236}">
                <a16:creationId xmlns:a16="http://schemas.microsoft.com/office/drawing/2014/main" id="{674BEEF7-4C3C-4DA9-BECC-9A2C24A5A35C}"/>
              </a:ext>
            </a:extLst>
          </p:cNvPr>
          <p:cNvSpPr/>
          <p:nvPr/>
        </p:nvSpPr>
        <p:spPr>
          <a:xfrm>
            <a:off x="7828723" y="3649890"/>
            <a:ext cx="1381538" cy="5695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Training data</a:t>
            </a:r>
          </a:p>
        </p:txBody>
      </p:sp>
      <p:sp>
        <p:nvSpPr>
          <p:cNvPr id="13" name="Rectangle 12">
            <a:extLst>
              <a:ext uri="{FF2B5EF4-FFF2-40B4-BE49-F238E27FC236}">
                <a16:creationId xmlns:a16="http://schemas.microsoft.com/office/drawing/2014/main" id="{96F2DE69-56D4-4B37-9CB8-D5716B36C083}"/>
              </a:ext>
            </a:extLst>
          </p:cNvPr>
          <p:cNvSpPr/>
          <p:nvPr/>
        </p:nvSpPr>
        <p:spPr>
          <a:xfrm>
            <a:off x="9973397" y="3629844"/>
            <a:ext cx="1952471" cy="5695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rPr>
              <a:t>ML model</a:t>
            </a:r>
          </a:p>
          <a:p>
            <a:pPr algn="ctr"/>
            <a:r>
              <a:rPr lang="en-US" dirty="0">
                <a:solidFill>
                  <a:schemeClr val="tx1"/>
                </a:solidFill>
              </a:rPr>
              <a:t>CART </a:t>
            </a:r>
            <a:endParaRPr lang="en-US">
              <a:solidFill>
                <a:schemeClr val="tx1"/>
              </a:solidFill>
              <a:cs typeface="Calibri"/>
            </a:endParaRPr>
          </a:p>
        </p:txBody>
      </p:sp>
      <p:cxnSp>
        <p:nvCxnSpPr>
          <p:cNvPr id="15" name="Straight Arrow Connector 14">
            <a:extLst>
              <a:ext uri="{FF2B5EF4-FFF2-40B4-BE49-F238E27FC236}">
                <a16:creationId xmlns:a16="http://schemas.microsoft.com/office/drawing/2014/main" id="{6E49E0C2-9028-46C1-B0AE-5DE5D9D061BA}"/>
              </a:ext>
            </a:extLst>
          </p:cNvPr>
          <p:cNvCxnSpPr>
            <a:cxnSpLocks/>
            <a:stCxn id="12" idx="3"/>
            <a:endCxn id="13" idx="1"/>
          </p:cNvCxnSpPr>
          <p:nvPr/>
        </p:nvCxnSpPr>
        <p:spPr>
          <a:xfrm flipV="1">
            <a:off x="9210261" y="3914598"/>
            <a:ext cx="763136" cy="20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BDF40DF6-5B26-494F-A062-FD302AA96747}"/>
              </a:ext>
            </a:extLst>
          </p:cNvPr>
          <p:cNvSpPr/>
          <p:nvPr/>
        </p:nvSpPr>
        <p:spPr>
          <a:xfrm>
            <a:off x="7762462" y="3163223"/>
            <a:ext cx="4386470" cy="1542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onnector: Elbow 26">
            <a:extLst>
              <a:ext uri="{FF2B5EF4-FFF2-40B4-BE49-F238E27FC236}">
                <a16:creationId xmlns:a16="http://schemas.microsoft.com/office/drawing/2014/main" id="{DEE75825-5921-4ADB-9578-7D3C009BD1D8}"/>
              </a:ext>
            </a:extLst>
          </p:cNvPr>
          <p:cNvCxnSpPr>
            <a:cxnSpLocks/>
            <a:endCxn id="18" idx="1"/>
          </p:cNvCxnSpPr>
          <p:nvPr/>
        </p:nvCxnSpPr>
        <p:spPr>
          <a:xfrm flipV="1">
            <a:off x="5278730" y="3934644"/>
            <a:ext cx="2483732" cy="24556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626948F-7EFF-43FF-997A-D8BAA509A8D3}"/>
              </a:ext>
            </a:extLst>
          </p:cNvPr>
          <p:cNvSpPr txBox="1"/>
          <p:nvPr/>
        </p:nvSpPr>
        <p:spPr>
          <a:xfrm>
            <a:off x="8362119" y="3214181"/>
            <a:ext cx="1764723" cy="369332"/>
          </a:xfrm>
          <a:prstGeom prst="rect">
            <a:avLst/>
          </a:prstGeom>
          <a:noFill/>
        </p:spPr>
        <p:txBody>
          <a:bodyPr wrap="square" rtlCol="0">
            <a:spAutoFit/>
          </a:bodyPr>
          <a:lstStyle/>
          <a:p>
            <a:r>
              <a:rPr lang="en-US"/>
              <a:t>Model Training</a:t>
            </a:r>
          </a:p>
        </p:txBody>
      </p:sp>
      <p:sp>
        <p:nvSpPr>
          <p:cNvPr id="30" name="Rectangle 29">
            <a:extLst>
              <a:ext uri="{FF2B5EF4-FFF2-40B4-BE49-F238E27FC236}">
                <a16:creationId xmlns:a16="http://schemas.microsoft.com/office/drawing/2014/main" id="{9D2C4EC4-CFBC-46CA-AB33-C0EC27D82238}"/>
              </a:ext>
            </a:extLst>
          </p:cNvPr>
          <p:cNvSpPr/>
          <p:nvPr/>
        </p:nvSpPr>
        <p:spPr>
          <a:xfrm>
            <a:off x="7886096" y="5668189"/>
            <a:ext cx="1381538" cy="5695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Test Data</a:t>
            </a:r>
          </a:p>
        </p:txBody>
      </p:sp>
      <p:sp>
        <p:nvSpPr>
          <p:cNvPr id="31" name="Rectangle 30">
            <a:extLst>
              <a:ext uri="{FF2B5EF4-FFF2-40B4-BE49-F238E27FC236}">
                <a16:creationId xmlns:a16="http://schemas.microsoft.com/office/drawing/2014/main" id="{734ABDEF-3EF8-4B55-8286-FB921733E429}"/>
              </a:ext>
            </a:extLst>
          </p:cNvPr>
          <p:cNvSpPr/>
          <p:nvPr/>
        </p:nvSpPr>
        <p:spPr>
          <a:xfrm>
            <a:off x="9973397" y="5668189"/>
            <a:ext cx="1952471" cy="56950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Classification result</a:t>
            </a:r>
          </a:p>
        </p:txBody>
      </p:sp>
      <p:sp>
        <p:nvSpPr>
          <p:cNvPr id="32" name="Rectangle 31">
            <a:extLst>
              <a:ext uri="{FF2B5EF4-FFF2-40B4-BE49-F238E27FC236}">
                <a16:creationId xmlns:a16="http://schemas.microsoft.com/office/drawing/2014/main" id="{F9BDEB38-3FF7-4B95-9546-4A0F0FED3B18}"/>
              </a:ext>
            </a:extLst>
          </p:cNvPr>
          <p:cNvSpPr/>
          <p:nvPr/>
        </p:nvSpPr>
        <p:spPr>
          <a:xfrm>
            <a:off x="7828724" y="5300869"/>
            <a:ext cx="4320208" cy="1192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0A5BA05B-2855-4F4D-BE22-0B1BB0FBF3F3}"/>
              </a:ext>
            </a:extLst>
          </p:cNvPr>
          <p:cNvCxnSpPr>
            <a:cxnSpLocks/>
            <a:stCxn id="13" idx="2"/>
            <a:endCxn id="31" idx="0"/>
          </p:cNvCxnSpPr>
          <p:nvPr/>
        </p:nvCxnSpPr>
        <p:spPr>
          <a:xfrm>
            <a:off x="10949633" y="4199352"/>
            <a:ext cx="0" cy="1468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655B692-B9FF-464B-A81A-2E73F3B2223F}"/>
              </a:ext>
            </a:extLst>
          </p:cNvPr>
          <p:cNvSpPr>
            <a:spLocks noGrp="1"/>
          </p:cNvSpPr>
          <p:nvPr>
            <p:ph type="sldNum" sz="quarter" idx="12"/>
          </p:nvPr>
        </p:nvSpPr>
        <p:spPr/>
        <p:txBody>
          <a:bodyPr/>
          <a:lstStyle/>
          <a:p>
            <a:fld id="{D86BB417-9BAA-4F0C-9A32-DCB317FE7609}" type="slidenum">
              <a:rPr lang="en-US" smtClean="0"/>
              <a:t>14</a:t>
            </a:fld>
            <a:endParaRPr lang="en-US"/>
          </a:p>
        </p:txBody>
      </p:sp>
    </p:spTree>
    <p:extLst>
      <p:ext uri="{BB962C8B-B14F-4D97-AF65-F5344CB8AC3E}">
        <p14:creationId xmlns:p14="http://schemas.microsoft.com/office/powerpoint/2010/main" val="161027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148B-E2E0-4843-B0F2-D02FC424B50B}"/>
              </a:ext>
            </a:extLst>
          </p:cNvPr>
          <p:cNvSpPr>
            <a:spLocks noGrp="1"/>
          </p:cNvSpPr>
          <p:nvPr>
            <p:ph type="title"/>
          </p:nvPr>
        </p:nvSpPr>
        <p:spPr/>
        <p:txBody>
          <a:bodyPr/>
          <a:lstStyle/>
          <a:p>
            <a:r>
              <a:rPr lang="en-US" b="1" dirty="0"/>
              <a:t>Data Set (NSL KDD)</a:t>
            </a:r>
            <a:endParaRPr lang="en-US" b="1" dirty="0">
              <a:cs typeface="Calibri Light"/>
            </a:endParaRPr>
          </a:p>
        </p:txBody>
      </p:sp>
      <p:sp>
        <p:nvSpPr>
          <p:cNvPr id="3" name="Content Placeholder 2">
            <a:extLst>
              <a:ext uri="{FF2B5EF4-FFF2-40B4-BE49-F238E27FC236}">
                <a16:creationId xmlns:a16="http://schemas.microsoft.com/office/drawing/2014/main" id="{71EA2BF5-2BD0-4718-92C0-8BEC8D4FCF5B}"/>
              </a:ext>
            </a:extLst>
          </p:cNvPr>
          <p:cNvSpPr>
            <a:spLocks noGrp="1"/>
          </p:cNvSpPr>
          <p:nvPr>
            <p:ph idx="1"/>
          </p:nvPr>
        </p:nvSpPr>
        <p:spPr/>
        <p:txBody>
          <a:bodyPr/>
          <a:lstStyle/>
          <a:p>
            <a:r>
              <a:rPr lang="en-US" dirty="0" err="1"/>
              <a:t>Kddcup.names</a:t>
            </a:r>
            <a:endParaRPr lang="en-US" dirty="0"/>
          </a:p>
          <a:p>
            <a:r>
              <a:rPr lang="en-US" dirty="0" err="1"/>
              <a:t>training_attack_types</a:t>
            </a:r>
            <a:endParaRPr lang="en-US" dirty="0"/>
          </a:p>
          <a:p>
            <a:r>
              <a:rPr lang="en-US" dirty="0"/>
              <a:t>KDDTrain+.txt</a:t>
            </a:r>
          </a:p>
        </p:txBody>
      </p:sp>
    </p:spTree>
    <p:extLst>
      <p:ext uri="{BB962C8B-B14F-4D97-AF65-F5344CB8AC3E}">
        <p14:creationId xmlns:p14="http://schemas.microsoft.com/office/powerpoint/2010/main" val="282246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9B92-05EA-4667-80DA-159AD86A1E8D}"/>
              </a:ext>
            </a:extLst>
          </p:cNvPr>
          <p:cNvSpPr>
            <a:spLocks noGrp="1"/>
          </p:cNvSpPr>
          <p:nvPr>
            <p:ph type="title"/>
          </p:nvPr>
        </p:nvSpPr>
        <p:spPr/>
        <p:txBody>
          <a:bodyPr/>
          <a:lstStyle/>
          <a:p>
            <a:r>
              <a:rPr lang="en-US" b="1" dirty="0"/>
              <a:t>Data Extraction</a:t>
            </a:r>
            <a:endParaRPr lang="en-US" b="1" dirty="0">
              <a:cs typeface="Calibri Light"/>
            </a:endParaRPr>
          </a:p>
        </p:txBody>
      </p:sp>
      <p:sp>
        <p:nvSpPr>
          <p:cNvPr id="3" name="Content Placeholder 2">
            <a:extLst>
              <a:ext uri="{FF2B5EF4-FFF2-40B4-BE49-F238E27FC236}">
                <a16:creationId xmlns:a16="http://schemas.microsoft.com/office/drawing/2014/main" id="{5F727E70-8976-4F54-8D7D-F7A95E49C8A5}"/>
              </a:ext>
            </a:extLst>
          </p:cNvPr>
          <p:cNvSpPr>
            <a:spLocks noGrp="1"/>
          </p:cNvSpPr>
          <p:nvPr>
            <p:ph idx="1"/>
          </p:nvPr>
        </p:nvSpPr>
        <p:spPr/>
        <p:txBody>
          <a:bodyPr vert="horz" lIns="91440" tIns="45720" rIns="91440" bIns="45720" rtlCol="0" anchor="t">
            <a:normAutofit lnSpcReduction="10000"/>
          </a:bodyPr>
          <a:lstStyle/>
          <a:p>
            <a:r>
              <a:rPr lang="en-US"/>
              <a:t>Fetching data</a:t>
            </a:r>
            <a:endParaRPr lang="en-US">
              <a:cs typeface="Calibri"/>
            </a:endParaRPr>
          </a:p>
          <a:p>
            <a:r>
              <a:rPr lang="en-US"/>
              <a:t>Load data: </a:t>
            </a:r>
            <a:endParaRPr lang="en-US">
              <a:cs typeface="Calibri"/>
            </a:endParaRPr>
          </a:p>
          <a:p>
            <a:pPr marL="0" indent="0">
              <a:buNone/>
            </a:pPr>
            <a:endParaRPr lang="en-US">
              <a:solidFill>
                <a:srgbClr val="000000"/>
              </a:solidFill>
              <a:latin typeface="Calibri" panose="020F0502020204030204"/>
              <a:cs typeface="Calibri" panose="020F0502020204030204"/>
            </a:endParaRPr>
          </a:p>
          <a:p>
            <a:pPr marL="0" indent="0">
              <a:buNone/>
            </a:pPr>
            <a:r>
              <a:rPr lang="en-US" b="0">
                <a:solidFill>
                  <a:srgbClr val="AF00DB"/>
                </a:solidFill>
                <a:effectLst/>
                <a:latin typeface="Courier New"/>
                <a:cs typeface="Courier New"/>
              </a:rPr>
              <a:t>from</a:t>
            </a:r>
            <a:r>
              <a:rPr lang="en-US" b="0">
                <a:solidFill>
                  <a:srgbClr val="000000"/>
                </a:solidFill>
                <a:effectLst/>
                <a:latin typeface="Courier New"/>
                <a:cs typeface="Courier New"/>
              </a:rPr>
              <a:t> </a:t>
            </a:r>
            <a:r>
              <a:rPr lang="en-US" b="0" err="1">
                <a:solidFill>
                  <a:srgbClr val="000000"/>
                </a:solidFill>
                <a:effectLst/>
                <a:latin typeface="Courier New"/>
                <a:cs typeface="Courier New"/>
              </a:rPr>
              <a:t>google.colab</a:t>
            </a:r>
            <a:r>
              <a:rPr lang="en-US" b="0">
                <a:solidFill>
                  <a:srgbClr val="000000"/>
                </a:solidFill>
                <a:effectLst/>
                <a:latin typeface="Courier New"/>
                <a:cs typeface="Courier New"/>
              </a:rPr>
              <a:t> </a:t>
            </a:r>
            <a:r>
              <a:rPr lang="en-US" b="0">
                <a:solidFill>
                  <a:srgbClr val="AF00DB"/>
                </a:solidFill>
                <a:effectLst/>
                <a:latin typeface="Courier New"/>
                <a:cs typeface="Courier New"/>
              </a:rPr>
              <a:t>import</a:t>
            </a:r>
            <a:r>
              <a:rPr lang="en-US" b="0">
                <a:solidFill>
                  <a:srgbClr val="000000"/>
                </a:solidFill>
                <a:effectLst/>
                <a:latin typeface="Courier New"/>
                <a:cs typeface="Courier New"/>
              </a:rPr>
              <a:t> files</a:t>
            </a:r>
            <a:br>
              <a:rPr lang="en-US" b="0">
                <a:effectLst/>
                <a:latin typeface="Courier New" panose="02070309020205020404" pitchFamily="49" charset="0"/>
              </a:rPr>
            </a:br>
            <a:r>
              <a:rPr lang="en-US" b="0">
                <a:solidFill>
                  <a:srgbClr val="000000"/>
                </a:solidFill>
                <a:effectLst/>
                <a:latin typeface="Courier New"/>
                <a:cs typeface="Courier New"/>
              </a:rPr>
              <a:t>uploaded = </a:t>
            </a:r>
            <a:r>
              <a:rPr lang="en-US" b="0" err="1">
                <a:solidFill>
                  <a:srgbClr val="000000"/>
                </a:solidFill>
                <a:effectLst/>
                <a:latin typeface="Courier New"/>
                <a:cs typeface="Courier New"/>
              </a:rPr>
              <a:t>files.upload</a:t>
            </a:r>
            <a:r>
              <a:rPr lang="en-US" b="0">
                <a:solidFill>
                  <a:srgbClr val="000000"/>
                </a:solidFill>
                <a:effectLst/>
                <a:latin typeface="Courier New"/>
                <a:cs typeface="Courier New"/>
              </a:rPr>
              <a:t>()</a:t>
            </a:r>
          </a:p>
          <a:p>
            <a:pPr marL="0" indent="0">
              <a:buNone/>
            </a:pPr>
            <a:endParaRPr lang="en-US" dirty="0"/>
          </a:p>
          <a:p>
            <a:r>
              <a:rPr lang="en-US"/>
              <a:t>Read Data:</a:t>
            </a:r>
            <a:endParaRPr lang="en-US">
              <a:cs typeface="Calibri" panose="020F0502020204030204"/>
            </a:endParaRPr>
          </a:p>
          <a:p>
            <a:pPr marL="0" indent="0">
              <a:buNone/>
            </a:pPr>
            <a:r>
              <a:rPr lang="en-US" b="0">
                <a:solidFill>
                  <a:srgbClr val="AF00DB"/>
                </a:solidFill>
                <a:effectLst/>
                <a:latin typeface="Courier New"/>
                <a:cs typeface="Courier New"/>
              </a:rPr>
              <a:t>with</a:t>
            </a:r>
            <a:r>
              <a:rPr lang="en-US" b="0">
                <a:solidFill>
                  <a:srgbClr val="000000"/>
                </a:solidFill>
                <a:effectLst/>
                <a:latin typeface="Courier New"/>
                <a:cs typeface="Courier New"/>
              </a:rPr>
              <a:t> </a:t>
            </a:r>
            <a:r>
              <a:rPr lang="en-US" b="0">
                <a:solidFill>
                  <a:srgbClr val="795E26"/>
                </a:solidFill>
                <a:effectLst/>
                <a:latin typeface="Courier New"/>
                <a:cs typeface="Courier New"/>
              </a:rPr>
              <a:t>open</a:t>
            </a:r>
            <a:r>
              <a:rPr lang="en-US" b="0">
                <a:solidFill>
                  <a:srgbClr val="000000"/>
                </a:solidFill>
                <a:effectLst/>
                <a:latin typeface="Courier New"/>
                <a:cs typeface="Courier New"/>
              </a:rPr>
              <a:t>(</a:t>
            </a:r>
            <a:r>
              <a:rPr lang="en-US" b="0">
                <a:solidFill>
                  <a:srgbClr val="A31515"/>
                </a:solidFill>
                <a:effectLst/>
                <a:latin typeface="Courier New"/>
                <a:cs typeface="Courier New"/>
              </a:rPr>
              <a:t>"</a:t>
            </a:r>
            <a:r>
              <a:rPr lang="en-US" b="0" err="1">
                <a:solidFill>
                  <a:srgbClr val="A31515"/>
                </a:solidFill>
                <a:effectLst/>
                <a:latin typeface="Courier New"/>
                <a:cs typeface="Courier New"/>
              </a:rPr>
              <a:t>training_attack_types</a:t>
            </a:r>
            <a:r>
              <a:rPr lang="en-US" b="0">
                <a:solidFill>
                  <a:srgbClr val="A31515"/>
                </a:solidFill>
                <a:effectLst/>
                <a:latin typeface="Courier New"/>
                <a:cs typeface="Courier New"/>
              </a:rPr>
              <a:t>"</a:t>
            </a:r>
            <a:r>
              <a:rPr lang="en-US" b="0">
                <a:solidFill>
                  <a:srgbClr val="000000"/>
                </a:solidFill>
                <a:effectLst/>
                <a:latin typeface="Courier New"/>
                <a:cs typeface="Courier New"/>
              </a:rPr>
              <a:t>, </a:t>
            </a:r>
            <a:r>
              <a:rPr lang="en-US" b="0">
                <a:solidFill>
                  <a:srgbClr val="A31515"/>
                </a:solidFill>
                <a:effectLst/>
                <a:latin typeface="Courier New"/>
                <a:cs typeface="Courier New"/>
              </a:rPr>
              <a:t>'r'</a:t>
            </a:r>
            <a:r>
              <a:rPr lang="en-US" b="0">
                <a:solidFill>
                  <a:srgbClr val="000000"/>
                </a:solidFill>
                <a:effectLst/>
                <a:latin typeface="Courier New"/>
                <a:cs typeface="Courier New"/>
              </a:rPr>
              <a:t>) </a:t>
            </a:r>
            <a:r>
              <a:rPr lang="en-US" b="0">
                <a:solidFill>
                  <a:srgbClr val="AF00DB"/>
                </a:solidFill>
                <a:effectLst/>
                <a:latin typeface="Courier New"/>
                <a:cs typeface="Courier New"/>
              </a:rPr>
              <a:t>as</a:t>
            </a:r>
            <a:r>
              <a:rPr lang="en-US" b="0">
                <a:solidFill>
                  <a:srgbClr val="000000"/>
                </a:solidFill>
                <a:effectLst/>
                <a:latin typeface="Courier New"/>
                <a:cs typeface="Courier New"/>
              </a:rPr>
              <a:t> f:</a:t>
            </a:r>
          </a:p>
          <a:p>
            <a:pPr marL="0" indent="0">
              <a:buNone/>
            </a:pPr>
            <a:r>
              <a:rPr lang="en-US" b="0">
                <a:solidFill>
                  <a:srgbClr val="795E26"/>
                </a:solidFill>
                <a:effectLst/>
                <a:latin typeface="Courier New"/>
                <a:cs typeface="Courier New"/>
              </a:rPr>
              <a:t>print</a:t>
            </a:r>
            <a:r>
              <a:rPr lang="en-US" b="0">
                <a:solidFill>
                  <a:srgbClr val="000000"/>
                </a:solidFill>
                <a:effectLst/>
                <a:latin typeface="Courier New"/>
                <a:cs typeface="Courier New"/>
              </a:rPr>
              <a:t>(</a:t>
            </a:r>
            <a:r>
              <a:rPr lang="en-US" b="0" err="1">
                <a:solidFill>
                  <a:srgbClr val="000000"/>
                </a:solidFill>
                <a:effectLst/>
                <a:latin typeface="Courier New"/>
                <a:cs typeface="Courier New"/>
              </a:rPr>
              <a:t>f.read</a:t>
            </a:r>
            <a:r>
              <a:rPr lang="en-US" b="0">
                <a:solidFill>
                  <a:srgbClr val="000000"/>
                </a:solidFill>
                <a:effectLst/>
                <a:latin typeface="Courier New"/>
                <a:cs typeface="Courier New"/>
              </a:rPr>
              <a:t>())</a:t>
            </a:r>
          </a:p>
          <a:p>
            <a:pPr marL="0" indent="0">
              <a:buNone/>
            </a:pPr>
            <a:endParaRPr lang="en-US" dirty="0"/>
          </a:p>
        </p:txBody>
      </p:sp>
    </p:spTree>
    <p:extLst>
      <p:ext uri="{BB962C8B-B14F-4D97-AF65-F5344CB8AC3E}">
        <p14:creationId xmlns:p14="http://schemas.microsoft.com/office/powerpoint/2010/main" val="59292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2EDA-0AE5-4A83-A317-57C5CF11E05A}"/>
              </a:ext>
            </a:extLst>
          </p:cNvPr>
          <p:cNvSpPr>
            <a:spLocks noGrp="1"/>
          </p:cNvSpPr>
          <p:nvPr>
            <p:ph type="title"/>
          </p:nvPr>
        </p:nvSpPr>
        <p:spPr/>
        <p:txBody>
          <a:bodyPr/>
          <a:lstStyle/>
          <a:p>
            <a:r>
              <a:rPr lang="en-US" b="1"/>
              <a:t>Outline</a:t>
            </a:r>
          </a:p>
        </p:txBody>
      </p:sp>
      <p:sp>
        <p:nvSpPr>
          <p:cNvPr id="3" name="Content Placeholder 2">
            <a:extLst>
              <a:ext uri="{FF2B5EF4-FFF2-40B4-BE49-F238E27FC236}">
                <a16:creationId xmlns:a16="http://schemas.microsoft.com/office/drawing/2014/main" id="{FBB0DB64-41DF-4789-A71A-14FBFF2207BE}"/>
              </a:ext>
            </a:extLst>
          </p:cNvPr>
          <p:cNvSpPr>
            <a:spLocks noGrp="1"/>
          </p:cNvSpPr>
          <p:nvPr>
            <p:ph idx="1"/>
          </p:nvPr>
        </p:nvSpPr>
        <p:spPr>
          <a:xfrm>
            <a:off x="838200" y="1825625"/>
            <a:ext cx="10515600" cy="3952323"/>
          </a:xfrm>
        </p:spPr>
        <p:txBody>
          <a:bodyPr vert="horz" lIns="91440" tIns="45720" rIns="91440" bIns="45720" rtlCol="0" anchor="t">
            <a:normAutofit fontScale="92500" lnSpcReduction="10000"/>
          </a:bodyPr>
          <a:lstStyle/>
          <a:p>
            <a:pPr marL="0" indent="0">
              <a:buNone/>
            </a:pPr>
            <a:r>
              <a:rPr lang="en-US"/>
              <a:t>1. Introduction</a:t>
            </a:r>
          </a:p>
          <a:p>
            <a:pPr marL="0" indent="0">
              <a:buNone/>
            </a:pPr>
            <a:r>
              <a:rPr lang="en-US"/>
              <a:t>2. Existing Work</a:t>
            </a:r>
          </a:p>
          <a:p>
            <a:pPr marL="0" indent="0">
              <a:buNone/>
            </a:pPr>
            <a:r>
              <a:rPr lang="en-US"/>
              <a:t>3. Our Proposal</a:t>
            </a:r>
            <a:endParaRPr lang="en-US">
              <a:cs typeface="Calibri"/>
            </a:endParaRPr>
          </a:p>
          <a:p>
            <a:pPr marL="0" indent="0">
              <a:buNone/>
            </a:pPr>
            <a:r>
              <a:rPr lang="en-US"/>
              <a:t>4. Data Set</a:t>
            </a:r>
            <a:endParaRPr lang="en-US">
              <a:cs typeface="Calibri" panose="020F0502020204030204"/>
            </a:endParaRPr>
          </a:p>
          <a:p>
            <a:pPr marL="0" indent="0">
              <a:buNone/>
            </a:pPr>
            <a:r>
              <a:rPr lang="en-US"/>
              <a:t>5. Methodology</a:t>
            </a:r>
            <a:endParaRPr lang="en-US">
              <a:cs typeface="Calibri" panose="020F0502020204030204"/>
            </a:endParaRPr>
          </a:p>
          <a:p>
            <a:pPr lvl="1"/>
            <a:r>
              <a:rPr lang="en-US"/>
              <a:t> Plan A</a:t>
            </a:r>
          </a:p>
          <a:p>
            <a:pPr lvl="1"/>
            <a:r>
              <a:rPr lang="en-US"/>
              <a:t> Plan B</a:t>
            </a:r>
          </a:p>
          <a:p>
            <a:pPr marL="0" indent="0">
              <a:buNone/>
            </a:pPr>
            <a:r>
              <a:rPr lang="en-US"/>
              <a:t>6. Conclusion</a:t>
            </a:r>
            <a:endParaRPr lang="en-US">
              <a:cs typeface="Calibri"/>
            </a:endParaRPr>
          </a:p>
          <a:p>
            <a:pPr marL="0" indent="0">
              <a:buNone/>
            </a:pPr>
            <a:r>
              <a:rPr lang="en-US"/>
              <a:t>7. Reference</a:t>
            </a:r>
            <a:endParaRPr lang="en-US">
              <a:cs typeface="Calibri" panose="020F0502020204030204"/>
            </a:endParaRPr>
          </a:p>
        </p:txBody>
      </p:sp>
      <p:sp>
        <p:nvSpPr>
          <p:cNvPr id="4" name="Slide Number Placeholder 3">
            <a:extLst>
              <a:ext uri="{FF2B5EF4-FFF2-40B4-BE49-F238E27FC236}">
                <a16:creationId xmlns:a16="http://schemas.microsoft.com/office/drawing/2014/main" id="{DB5F7805-E883-4899-AD42-16A5C9B66F1F}"/>
              </a:ext>
            </a:extLst>
          </p:cNvPr>
          <p:cNvSpPr>
            <a:spLocks noGrp="1"/>
          </p:cNvSpPr>
          <p:nvPr>
            <p:ph type="sldNum" sz="quarter" idx="12"/>
          </p:nvPr>
        </p:nvSpPr>
        <p:spPr/>
        <p:txBody>
          <a:bodyPr/>
          <a:lstStyle/>
          <a:p>
            <a:fld id="{D86BB417-9BAA-4F0C-9A32-DCB317FE7609}" type="slidenum">
              <a:rPr lang="en-US" smtClean="0"/>
              <a:t>2</a:t>
            </a:fld>
            <a:endParaRPr lang="en-US"/>
          </a:p>
        </p:txBody>
      </p:sp>
    </p:spTree>
    <p:extLst>
      <p:ext uri="{BB962C8B-B14F-4D97-AF65-F5344CB8AC3E}">
        <p14:creationId xmlns:p14="http://schemas.microsoft.com/office/powerpoint/2010/main" val="2585561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26CB-A564-46B5-BCC0-CDC3A6C5C3DB}"/>
              </a:ext>
            </a:extLst>
          </p:cNvPr>
          <p:cNvSpPr>
            <a:spLocks noGrp="1"/>
          </p:cNvSpPr>
          <p:nvPr>
            <p:ph type="title"/>
          </p:nvPr>
        </p:nvSpPr>
        <p:spPr/>
        <p:txBody>
          <a:bodyPr/>
          <a:lstStyle/>
          <a:p>
            <a:r>
              <a:rPr lang="en-US" b="1" dirty="0"/>
              <a:t>Data Extraction</a:t>
            </a:r>
            <a:endParaRPr lang="en-US" b="1" dirty="0">
              <a:cs typeface="Calibri Light"/>
            </a:endParaRPr>
          </a:p>
        </p:txBody>
      </p:sp>
      <p:sp>
        <p:nvSpPr>
          <p:cNvPr id="3" name="Content Placeholder 2">
            <a:extLst>
              <a:ext uri="{FF2B5EF4-FFF2-40B4-BE49-F238E27FC236}">
                <a16:creationId xmlns:a16="http://schemas.microsoft.com/office/drawing/2014/main" id="{FEEF5339-6087-4CEB-9599-A1A6287E07C7}"/>
              </a:ext>
            </a:extLst>
          </p:cNvPr>
          <p:cNvSpPr>
            <a:spLocks noGrp="1"/>
          </p:cNvSpPr>
          <p:nvPr>
            <p:ph idx="1"/>
          </p:nvPr>
        </p:nvSpPr>
        <p:spPr/>
        <p:txBody>
          <a:bodyPr vert="horz" lIns="91440" tIns="45720" rIns="91440" bIns="45720" rtlCol="0" anchor="t">
            <a:noAutofit/>
          </a:bodyPr>
          <a:lstStyle/>
          <a:p>
            <a:pPr marL="0" indent="0">
              <a:buNone/>
            </a:pPr>
            <a:r>
              <a:rPr lang="en-US" sz="2000" b="0" i="0">
                <a:effectLst/>
                <a:latin typeface="Inter"/>
              </a:rPr>
              <a:t>The data set doesn't include column names, so let's add them.</a:t>
            </a:r>
            <a:endParaRPr lang="en-US"/>
          </a:p>
          <a:p>
            <a:pPr marL="0" indent="0">
              <a:buNone/>
            </a:pPr>
            <a:r>
              <a:rPr lang="en-US" altLang="en-US" sz="2000">
                <a:latin typeface="Arial"/>
                <a:ea typeface="+mn-lt"/>
                <a:cs typeface="Arial"/>
              </a:rPr>
              <a:t>columns</a:t>
            </a:r>
            <a:r>
              <a:rPr lang="en-US" altLang="en-US" sz="2000">
                <a:latin typeface="Roboto Mono"/>
                <a:ea typeface="+mn-lt"/>
                <a:cs typeface="+mn-lt"/>
              </a:rPr>
              <a:t> </a:t>
            </a:r>
            <a:r>
              <a:rPr lang="en-US" altLang="en-US" sz="2000">
                <a:solidFill>
                  <a:srgbClr val="055BE0"/>
                </a:solidFill>
                <a:latin typeface="Arial"/>
                <a:ea typeface="+mn-lt"/>
                <a:cs typeface="Arial"/>
              </a:rPr>
              <a:t>=</a:t>
            </a:r>
            <a:r>
              <a:rPr lang="en-US" altLang="en-US" sz="2000">
                <a:latin typeface="Roboto Mono"/>
                <a:ea typeface="+mn-lt"/>
                <a:cs typeface="+mn-lt"/>
              </a:rPr>
              <a:t> ([</a:t>
            </a:r>
            <a:r>
              <a:rPr lang="en-US" altLang="en-US" sz="2000">
                <a:solidFill>
                  <a:srgbClr val="BB2323"/>
                </a:solidFill>
                <a:latin typeface="Roboto Mono"/>
                <a:ea typeface="+mn-lt"/>
                <a:cs typeface="+mn-lt"/>
              </a:rPr>
              <a:t>'duration'</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protocol</a:t>
            </a:r>
            <a:r>
              <a:rPr kumimoji="0" lang="en-US" altLang="en-US" sz="2000" b="0" i="0" u="none" strike="noStrike" cap="none" normalizeH="0" baseline="0" err="1">
                <a:ln>
                  <a:noFill/>
                </a:ln>
                <a:solidFill>
                  <a:srgbClr val="BB2323"/>
                </a:solidFill>
                <a:effectLst/>
                <a:latin typeface="Roboto Mono"/>
                <a:ea typeface="+mn-lt"/>
                <a:cs typeface="+mn-lt"/>
              </a:rPr>
              <a:t>_type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'service'</a:t>
            </a:r>
            <a:r>
              <a:rPr lang="en-US" altLang="en-US" sz="2000">
                <a:latin typeface="Roboto Mono"/>
                <a:ea typeface="+mn-lt"/>
                <a:cs typeface="+mn-lt"/>
              </a:rPr>
              <a:t> ,</a:t>
            </a:r>
            <a:r>
              <a:rPr lang="en-US" altLang="en-US" sz="2000">
                <a:solidFill>
                  <a:srgbClr val="BB2323"/>
                </a:solidFill>
                <a:latin typeface="Roboto Mono"/>
                <a:ea typeface="+mn-lt"/>
                <a:cs typeface="+mn-lt"/>
              </a:rPr>
              <a:t>'flag’</a:t>
            </a:r>
            <a:r>
              <a:rPr lang="en-US" altLang="en-US" sz="2000">
                <a:latin typeface="Roboto Mono"/>
                <a:ea typeface="+mn-lt"/>
                <a:cs typeface="+mn-lt"/>
              </a:rPr>
              <a:t> ,</a:t>
            </a:r>
            <a:br>
              <a:rPr lang="en-US" altLang="en-US" sz="2000">
                <a:latin typeface="Roboto Mono"/>
              </a:rPr>
            </a:b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src</a:t>
            </a:r>
            <a:r>
              <a:rPr kumimoji="0" lang="en-US" altLang="en-US" sz="2000" b="0" i="0" u="none" strike="noStrike" cap="none" normalizeH="0" baseline="0" err="1">
                <a:ln>
                  <a:noFill/>
                </a:ln>
                <a:solidFill>
                  <a:srgbClr val="BB2323"/>
                </a:solidFill>
                <a:effectLst/>
                <a:latin typeface="Roboto Mono"/>
                <a:ea typeface="+mn-lt"/>
                <a:cs typeface="+mn-lt"/>
              </a:rPr>
              <a:t>_bytes</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_bytes</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'land'</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wrong</a:t>
            </a:r>
            <a:r>
              <a:rPr kumimoji="0" lang="en-US" altLang="en-US" sz="2000" b="0" i="0" u="none" strike="noStrike" cap="none" normalizeH="0" baseline="0" err="1">
                <a:ln>
                  <a:noFill/>
                </a:ln>
                <a:solidFill>
                  <a:srgbClr val="BB2323"/>
                </a:solidFill>
                <a:effectLst/>
                <a:latin typeface="Roboto Mono"/>
                <a:ea typeface="+mn-lt"/>
                <a:cs typeface="+mn-lt"/>
              </a:rPr>
              <a:t>_fragment</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'urgent'</a:t>
            </a:r>
            <a:r>
              <a:rPr lang="en-US" altLang="en-US" sz="2000">
                <a:latin typeface="Roboto Mono"/>
                <a:ea typeface="+mn-lt"/>
                <a:cs typeface="+mn-lt"/>
              </a:rPr>
              <a:t> ,</a:t>
            </a:r>
            <a:r>
              <a:rPr lang="en-US" altLang="en-US" sz="2000">
                <a:solidFill>
                  <a:srgbClr val="BB2323"/>
                </a:solidFill>
                <a:latin typeface="Roboto Mono"/>
                <a:ea typeface="+mn-lt"/>
                <a:cs typeface="+mn-lt"/>
              </a:rPr>
              <a:t>'hot'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num</a:t>
            </a:r>
            <a:r>
              <a:rPr kumimoji="0" lang="en-US" altLang="en-US" sz="2000" b="0" i="0" u="none" strike="noStrike" cap="none" normalizeH="0" baseline="0" err="1">
                <a:ln>
                  <a:noFill/>
                </a:ln>
                <a:solidFill>
                  <a:srgbClr val="BB2323"/>
                </a:solidFill>
                <a:effectLst/>
                <a:latin typeface="Roboto Mono"/>
                <a:ea typeface="+mn-lt"/>
                <a:cs typeface="+mn-lt"/>
              </a:rPr>
              <a:t>_failed_logins</a:t>
            </a:r>
            <a:r>
              <a:rPr lang="en-US" altLang="en-US" sz="2000">
                <a:solidFill>
                  <a:srgbClr val="BB2323"/>
                </a:solidFill>
                <a:latin typeface="Roboto Mono"/>
                <a:ea typeface="+mn-lt"/>
                <a:cs typeface="+mn-lt"/>
              </a:rPr>
              <a:t>’</a:t>
            </a:r>
            <a:r>
              <a:rPr lang="en-US" altLang="en-US" sz="2000">
                <a:latin typeface="Roboto Mono"/>
                <a:ea typeface="+mn-lt"/>
                <a:cs typeface="+mn-lt"/>
              </a:rPr>
              <a:t> ,</a:t>
            </a:r>
            <a:br>
              <a:rPr lang="en-US" altLang="en-US" sz="2000">
                <a:latin typeface="Roboto Mono"/>
              </a:rPr>
            </a:b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logged</a:t>
            </a:r>
            <a:r>
              <a:rPr kumimoji="0" lang="en-US" altLang="en-US" sz="2000" b="0" i="0" u="none" strike="noStrike" cap="none" normalizeH="0" baseline="0" err="1">
                <a:ln>
                  <a:noFill/>
                </a:ln>
                <a:solidFill>
                  <a:srgbClr val="BB2323"/>
                </a:solidFill>
                <a:effectLst/>
                <a:latin typeface="Roboto Mono"/>
                <a:ea typeface="+mn-lt"/>
                <a:cs typeface="+mn-lt"/>
              </a:rPr>
              <a:t>_in</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num</a:t>
            </a:r>
            <a:r>
              <a:rPr kumimoji="0" lang="en-US" altLang="en-US" sz="2000" b="0" i="0" u="none" strike="noStrike" cap="none" normalizeH="0" baseline="0" err="1">
                <a:ln>
                  <a:noFill/>
                </a:ln>
                <a:solidFill>
                  <a:srgbClr val="BB2323"/>
                </a:solidFill>
                <a:effectLst/>
                <a:latin typeface="Roboto Mono"/>
                <a:ea typeface="+mn-lt"/>
                <a:cs typeface="+mn-lt"/>
              </a:rPr>
              <a:t>_compromised</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root</a:t>
            </a:r>
            <a:r>
              <a:rPr kumimoji="0" lang="en-US" altLang="en-US" sz="2000" b="0" i="0" u="none" strike="noStrike" cap="none" normalizeH="0" baseline="0" err="1">
                <a:ln>
                  <a:noFill/>
                </a:ln>
                <a:solidFill>
                  <a:srgbClr val="BB2323"/>
                </a:solidFill>
                <a:effectLst/>
                <a:latin typeface="Roboto Mono"/>
                <a:ea typeface="+mn-lt"/>
                <a:cs typeface="+mn-lt"/>
              </a:rPr>
              <a:t>_shell</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su</a:t>
            </a:r>
            <a:r>
              <a:rPr kumimoji="0" lang="en-US" altLang="en-US" sz="2000" b="0" i="0" u="none" strike="noStrike" cap="none" normalizeH="0" baseline="0" err="1">
                <a:ln>
                  <a:noFill/>
                </a:ln>
                <a:solidFill>
                  <a:srgbClr val="BB2323"/>
                </a:solidFill>
                <a:effectLst/>
                <a:latin typeface="Roboto Mono"/>
                <a:ea typeface="+mn-lt"/>
                <a:cs typeface="+mn-lt"/>
              </a:rPr>
              <a:t>_attempted</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num</a:t>
            </a:r>
            <a:r>
              <a:rPr kumimoji="0" lang="en-US" altLang="en-US" sz="2000" b="0" i="0" u="none" strike="noStrike" cap="none" normalizeH="0" baseline="0" err="1">
                <a:ln>
                  <a:noFill/>
                </a:ln>
                <a:solidFill>
                  <a:srgbClr val="BB2323"/>
                </a:solidFill>
                <a:effectLst/>
                <a:latin typeface="Roboto Mono"/>
                <a:ea typeface="+mn-lt"/>
                <a:cs typeface="+mn-lt"/>
              </a:rPr>
              <a:t>_root</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num</a:t>
            </a:r>
            <a:r>
              <a:rPr kumimoji="0" lang="en-US" altLang="en-US" sz="2000" b="0" i="0" u="none" strike="noStrike" cap="none" normalizeH="0" baseline="0" err="1">
                <a:ln>
                  <a:noFill/>
                </a:ln>
                <a:solidFill>
                  <a:srgbClr val="BB2323"/>
                </a:solidFill>
                <a:effectLst/>
                <a:latin typeface="Roboto Mono"/>
                <a:ea typeface="+mn-lt"/>
                <a:cs typeface="+mn-lt"/>
              </a:rPr>
              <a:t>_file_creations</a:t>
            </a:r>
            <a:r>
              <a:rPr lang="en-US" altLang="en-US" sz="2000">
                <a:solidFill>
                  <a:srgbClr val="BB2323"/>
                </a:solidFill>
                <a:latin typeface="Roboto Mono"/>
                <a:ea typeface="+mn-lt"/>
                <a:cs typeface="+mn-lt"/>
              </a:rPr>
              <a:t>’</a:t>
            </a:r>
            <a:r>
              <a:rPr lang="en-US" altLang="en-US" sz="2000">
                <a:latin typeface="Roboto Mono"/>
                <a:ea typeface="+mn-lt"/>
                <a:cs typeface="+mn-lt"/>
              </a:rPr>
              <a:t> ,</a:t>
            </a:r>
            <a:br>
              <a:rPr lang="en-US" altLang="en-US" sz="2000">
                <a:latin typeface="Roboto Mono"/>
              </a:rPr>
            </a:b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num</a:t>
            </a:r>
            <a:r>
              <a:rPr kumimoji="0" lang="en-US" altLang="en-US" sz="2000" b="0" i="0" u="none" strike="noStrike" cap="none" normalizeH="0" baseline="0" err="1">
                <a:ln>
                  <a:noFill/>
                </a:ln>
                <a:solidFill>
                  <a:srgbClr val="BB2323"/>
                </a:solidFill>
                <a:effectLst/>
                <a:latin typeface="Roboto Mono"/>
                <a:ea typeface="+mn-lt"/>
                <a:cs typeface="+mn-lt"/>
              </a:rPr>
              <a:t>_shells</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num</a:t>
            </a:r>
            <a:r>
              <a:rPr kumimoji="0" lang="en-US" altLang="en-US" sz="2000" b="0" i="0" u="none" strike="noStrike" cap="none" normalizeH="0" baseline="0" err="1">
                <a:ln>
                  <a:noFill/>
                </a:ln>
                <a:solidFill>
                  <a:srgbClr val="BB2323"/>
                </a:solidFill>
                <a:effectLst/>
                <a:latin typeface="Roboto Mono"/>
                <a:ea typeface="+mn-lt"/>
                <a:cs typeface="+mn-lt"/>
              </a:rPr>
              <a:t>_access_files</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num</a:t>
            </a:r>
            <a:r>
              <a:rPr kumimoji="0" lang="en-US" altLang="en-US" sz="2000" b="0" i="0" u="none" strike="noStrike" cap="none" normalizeH="0" baseline="0" err="1">
                <a:ln>
                  <a:noFill/>
                </a:ln>
                <a:solidFill>
                  <a:srgbClr val="BB2323"/>
                </a:solidFill>
                <a:effectLst/>
                <a:latin typeface="Roboto Mono"/>
                <a:ea typeface="+mn-lt"/>
                <a:cs typeface="+mn-lt"/>
              </a:rPr>
              <a:t>_outbound_cmds</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is</a:t>
            </a:r>
            <a:r>
              <a:rPr kumimoji="0" lang="en-US" altLang="en-US" sz="2000" b="0" i="0" u="none" strike="noStrike" cap="none" normalizeH="0" baseline="0" err="1">
                <a:ln>
                  <a:noFill/>
                </a:ln>
                <a:solidFill>
                  <a:srgbClr val="BB2323"/>
                </a:solidFill>
                <a:effectLst/>
                <a:latin typeface="Roboto Mono"/>
                <a:ea typeface="+mn-lt"/>
                <a:cs typeface="+mn-lt"/>
              </a:rPr>
              <a:t>_host_login</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is</a:t>
            </a:r>
            <a:r>
              <a:rPr kumimoji="0" lang="en-US" altLang="en-US" sz="2000" b="0" i="0" u="none" strike="noStrike" cap="none" normalizeH="0" baseline="0" err="1">
                <a:ln>
                  <a:noFill/>
                </a:ln>
                <a:solidFill>
                  <a:srgbClr val="BB2323"/>
                </a:solidFill>
                <a:effectLst/>
                <a:latin typeface="Roboto Mono"/>
                <a:ea typeface="+mn-lt"/>
                <a:cs typeface="+mn-lt"/>
              </a:rPr>
              <a:t>_guest_login</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'count’</a:t>
            </a:r>
            <a:r>
              <a:rPr lang="en-US" altLang="en-US" sz="2000">
                <a:latin typeface="Roboto Mono"/>
                <a:ea typeface="+mn-lt"/>
                <a:cs typeface="+mn-lt"/>
              </a:rPr>
              <a:t> ,</a:t>
            </a:r>
            <a:br>
              <a:rPr lang="en-US" altLang="en-US" sz="2000">
                <a:latin typeface="Roboto Mono"/>
              </a:rPr>
            </a:b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srv</a:t>
            </a:r>
            <a:r>
              <a:rPr kumimoji="0" lang="en-US" altLang="en-US" sz="2000" b="0" i="0" u="none" strike="noStrike" cap="none" normalizeH="0" baseline="0" err="1">
                <a:ln>
                  <a:noFill/>
                </a:ln>
                <a:solidFill>
                  <a:srgbClr val="BB2323"/>
                </a:solidFill>
                <a:effectLst/>
                <a:latin typeface="Roboto Mono"/>
                <a:ea typeface="+mn-lt"/>
                <a:cs typeface="+mn-lt"/>
              </a:rPr>
              <a:t>_count</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serror</a:t>
            </a:r>
            <a:r>
              <a:rPr kumimoji="0" lang="en-US" altLang="en-US" sz="2000" b="0" i="0" u="none" strike="noStrike" cap="none" normalizeH="0" baseline="0" err="1">
                <a:ln>
                  <a:noFill/>
                </a:ln>
                <a:solidFill>
                  <a:srgbClr val="BB2323"/>
                </a:solidFill>
                <a:effectLst/>
                <a:latin typeface="Roboto Mono"/>
                <a:ea typeface="+mn-lt"/>
                <a:cs typeface="+mn-lt"/>
              </a:rPr>
              <a:t>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srv</a:t>
            </a:r>
            <a:r>
              <a:rPr kumimoji="0" lang="en-US" altLang="en-US" sz="2000" b="0" i="0" u="none" strike="noStrike" cap="none" normalizeH="0" baseline="0" err="1">
                <a:ln>
                  <a:noFill/>
                </a:ln>
                <a:solidFill>
                  <a:srgbClr val="BB2323"/>
                </a:solidFill>
                <a:effectLst/>
                <a:latin typeface="Roboto Mono"/>
                <a:ea typeface="+mn-lt"/>
                <a:cs typeface="+mn-lt"/>
              </a:rPr>
              <a:t>_serror_rate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rerror</a:t>
            </a:r>
            <a:r>
              <a:rPr kumimoji="0" lang="en-US" altLang="en-US" sz="2000" b="0" i="0" u="none" strike="noStrike" cap="none" normalizeH="0" baseline="0" err="1">
                <a:ln>
                  <a:noFill/>
                </a:ln>
                <a:solidFill>
                  <a:srgbClr val="BB2323"/>
                </a:solidFill>
                <a:effectLst/>
                <a:latin typeface="Roboto Mono"/>
                <a:ea typeface="+mn-lt"/>
                <a:cs typeface="+mn-lt"/>
              </a:rPr>
              <a:t>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srv</a:t>
            </a:r>
            <a:r>
              <a:rPr kumimoji="0" lang="en-US" altLang="en-US" sz="2000" b="0" i="0" u="none" strike="noStrike" cap="none" normalizeH="0" baseline="0" err="1">
                <a:ln>
                  <a:noFill/>
                </a:ln>
                <a:solidFill>
                  <a:srgbClr val="BB2323"/>
                </a:solidFill>
                <a:effectLst/>
                <a:latin typeface="Roboto Mono"/>
                <a:ea typeface="+mn-lt"/>
                <a:cs typeface="+mn-lt"/>
              </a:rPr>
              <a:t>_rerror_rate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same</a:t>
            </a:r>
            <a:r>
              <a:rPr kumimoji="0" lang="en-US" altLang="en-US" sz="2000" b="0" i="0" u="none" strike="noStrike" cap="none" normalizeH="0" baseline="0" err="1">
                <a:ln>
                  <a:noFill/>
                </a:ln>
                <a:solidFill>
                  <a:srgbClr val="BB2323"/>
                </a:solidFill>
                <a:effectLst/>
                <a:latin typeface="Roboto Mono"/>
                <a:ea typeface="+mn-lt"/>
                <a:cs typeface="+mn-lt"/>
              </a:rPr>
              <a:t>_srv_rate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diff</a:t>
            </a:r>
            <a:r>
              <a:rPr kumimoji="0" lang="en-US" altLang="en-US" sz="2000" b="0" i="0" u="none" strike="noStrike" cap="none" normalizeH="0" baseline="0" err="1">
                <a:ln>
                  <a:noFill/>
                </a:ln>
                <a:solidFill>
                  <a:srgbClr val="BB2323"/>
                </a:solidFill>
                <a:effectLst/>
                <a:latin typeface="Roboto Mono"/>
                <a:ea typeface="+mn-lt"/>
                <a:cs typeface="+mn-lt"/>
              </a:rPr>
              <a:t>_srv_rate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srv</a:t>
            </a:r>
            <a:r>
              <a:rPr kumimoji="0" lang="en-US" altLang="en-US" sz="2000" b="0" i="0" u="none" strike="noStrike" cap="none" normalizeH="0" baseline="0" err="1">
                <a:ln>
                  <a:noFill/>
                </a:ln>
                <a:solidFill>
                  <a:srgbClr val="BB2323"/>
                </a:solidFill>
                <a:effectLst/>
                <a:latin typeface="Roboto Mono"/>
                <a:ea typeface="+mn-lt"/>
                <a:cs typeface="+mn-lt"/>
              </a:rPr>
              <a:t>_diff_host_rate</a:t>
            </a:r>
            <a:r>
              <a:rPr lang="en-US" altLang="en-US" sz="2000">
                <a:solidFill>
                  <a:srgbClr val="BB2323"/>
                </a:solidFill>
                <a:latin typeface="Roboto Mono"/>
                <a:ea typeface="+mn-lt"/>
                <a:cs typeface="+mn-lt"/>
              </a:rPr>
              <a:t>’</a:t>
            </a:r>
            <a:r>
              <a:rPr lang="en-US" altLang="en-US" sz="2000">
                <a:latin typeface="Roboto Mono"/>
                <a:ea typeface="+mn-lt"/>
                <a:cs typeface="+mn-lt"/>
              </a:rPr>
              <a:t> ,</a:t>
            </a:r>
            <a:br>
              <a:rPr lang="en-US" altLang="en-US" sz="2000">
                <a:latin typeface="Roboto Mono"/>
              </a:rPr>
            </a:b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_host_count</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_host_srv_count</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_host_same_srv_rate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_host_diff_srv_rate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_host_same_src_port_rate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_host_srv_diff_host_rate</a:t>
            </a:r>
            <a:r>
              <a:rPr lang="en-US" altLang="en-US" sz="2000">
                <a:solidFill>
                  <a:srgbClr val="BB2323"/>
                </a:solidFill>
                <a:latin typeface="Roboto Mono"/>
                <a:ea typeface="+mn-lt"/>
                <a:cs typeface="+mn-lt"/>
              </a:rPr>
              <a:t>’</a:t>
            </a:r>
            <a:r>
              <a:rPr lang="en-US" altLang="en-US" sz="2000">
                <a:latin typeface="Roboto Mono"/>
                <a:ea typeface="+mn-lt"/>
                <a:cs typeface="+mn-lt"/>
              </a:rPr>
              <a:t> ,</a:t>
            </a:r>
            <a:br>
              <a:rPr lang="en-US" altLang="en-US" sz="2000">
                <a:latin typeface="Roboto Mono"/>
              </a:rPr>
            </a:b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_host_serror_rate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_host_srv_serror_rate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_host_rerror_rate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
            </a:r>
            <a:r>
              <a:rPr lang="en-US" altLang="en-US" sz="2000" err="1">
                <a:solidFill>
                  <a:srgbClr val="BB2323"/>
                </a:solidFill>
                <a:latin typeface="Roboto Mono"/>
                <a:ea typeface="+mn-lt"/>
                <a:cs typeface="+mn-lt"/>
              </a:rPr>
              <a:t>dst</a:t>
            </a:r>
            <a:r>
              <a:rPr kumimoji="0" lang="en-US" altLang="en-US" sz="2000" b="0" i="0" u="none" strike="noStrike" cap="none" normalizeH="0" baseline="0" err="1">
                <a:ln>
                  <a:noFill/>
                </a:ln>
                <a:solidFill>
                  <a:srgbClr val="BB2323"/>
                </a:solidFill>
                <a:effectLst/>
                <a:latin typeface="Roboto Mono"/>
                <a:ea typeface="+mn-lt"/>
                <a:cs typeface="+mn-lt"/>
              </a:rPr>
              <a:t>_host_srv_rerror_rate</a:t>
            </a:r>
            <a:r>
              <a:rPr lang="en-US" altLang="en-US" sz="2000">
                <a:solidFill>
                  <a:srgbClr val="BB2323"/>
                </a:solidFill>
                <a:latin typeface="Roboto Mono"/>
                <a:ea typeface="+mn-lt"/>
                <a:cs typeface="+mn-lt"/>
              </a:rPr>
              <a:t>'</a:t>
            </a:r>
            <a:r>
              <a:rPr lang="en-US" altLang="en-US" sz="2000">
                <a:latin typeface="Roboto Mono"/>
                <a:ea typeface="+mn-lt"/>
                <a:cs typeface="+mn-lt"/>
              </a:rPr>
              <a:t> ,</a:t>
            </a:r>
            <a:r>
              <a:rPr lang="en-US" altLang="en-US" sz="2000">
                <a:solidFill>
                  <a:srgbClr val="BB2323"/>
                </a:solidFill>
                <a:latin typeface="Roboto Mono"/>
                <a:ea typeface="+mn-lt"/>
                <a:cs typeface="+mn-lt"/>
              </a:rPr>
              <a:t>'attack'</a:t>
            </a:r>
            <a:r>
              <a:rPr lang="en-US" altLang="en-US" sz="2000">
                <a:latin typeface="Roboto Mono"/>
                <a:ea typeface="+mn-lt"/>
                <a:cs typeface="+mn-lt"/>
              </a:rPr>
              <a:t> ,</a:t>
            </a:r>
            <a:r>
              <a:rPr lang="en-US" altLang="en-US" sz="2000">
                <a:solidFill>
                  <a:srgbClr val="BB2323"/>
                </a:solidFill>
                <a:latin typeface="Roboto Mono"/>
                <a:ea typeface="+mn-lt"/>
                <a:cs typeface="+mn-lt"/>
              </a:rPr>
              <a:t>'level’</a:t>
            </a:r>
            <a:r>
              <a:rPr lang="en-US" altLang="en-US" sz="2000">
                <a:latin typeface="Roboto Mono"/>
                <a:ea typeface="+mn-lt"/>
                <a:cs typeface="+mn-lt"/>
              </a:rPr>
              <a:t>]) </a:t>
            </a:r>
            <a:endParaRPr lang="en-US" sz="2000">
              <a:ea typeface="+mn-lt"/>
              <a:cs typeface="+mn-lt"/>
            </a:endParaRPr>
          </a:p>
          <a:p>
            <a:pPr marL="0" indent="0">
              <a:buNone/>
            </a:pPr>
            <a:endParaRPr lang="en-US" altLang="en-US" sz="2000">
              <a:latin typeface="Roboto Mono"/>
              <a:ea typeface="+mn-lt"/>
              <a:cs typeface="+mn-lt"/>
            </a:endParaRPr>
          </a:p>
          <a:p>
            <a:pPr marL="0" indent="0">
              <a:buNone/>
            </a:pPr>
            <a:r>
              <a:rPr lang="en-US" altLang="en-US" sz="2000" err="1">
                <a:latin typeface="Arial"/>
                <a:ea typeface="+mn-lt"/>
                <a:cs typeface="Arial"/>
              </a:rPr>
              <a:t>df</a:t>
            </a:r>
            <a:r>
              <a:rPr lang="en-US" altLang="en-US" sz="2000" err="1">
                <a:solidFill>
                  <a:srgbClr val="055BE0"/>
                </a:solidFill>
                <a:latin typeface="Arial"/>
                <a:ea typeface="+mn-lt"/>
                <a:cs typeface="Arial"/>
              </a:rPr>
              <a:t>.</a:t>
            </a:r>
            <a:r>
              <a:rPr lang="en-US" altLang="en-US" sz="2000" err="1">
                <a:latin typeface="Arial"/>
                <a:ea typeface="+mn-lt"/>
                <a:cs typeface="Arial"/>
              </a:rPr>
              <a:t>columns</a:t>
            </a:r>
            <a:r>
              <a:rPr lang="en-US" altLang="en-US" sz="2000">
                <a:latin typeface="Roboto Mono"/>
                <a:ea typeface="+mn-lt"/>
                <a:cs typeface="Calibri"/>
              </a:rPr>
              <a:t> </a:t>
            </a:r>
            <a:r>
              <a:rPr lang="en-US" altLang="en-US" sz="2000">
                <a:solidFill>
                  <a:srgbClr val="055BE0"/>
                </a:solidFill>
                <a:latin typeface="Arial"/>
                <a:ea typeface="+mn-lt"/>
                <a:cs typeface="Arial"/>
              </a:rPr>
              <a:t>=</a:t>
            </a:r>
            <a:r>
              <a:rPr lang="en-US" altLang="en-US" sz="2000">
                <a:latin typeface="Roboto Mono"/>
                <a:ea typeface="+mn-lt"/>
                <a:cs typeface="Calibri"/>
              </a:rPr>
              <a:t> </a:t>
            </a:r>
            <a:r>
              <a:rPr lang="en-US" altLang="en-US" sz="2000">
                <a:latin typeface="Arial"/>
                <a:ea typeface="+mn-lt"/>
                <a:cs typeface="Arial"/>
              </a:rPr>
              <a:t>columns</a:t>
            </a:r>
            <a:r>
              <a:rPr lang="en-US" altLang="en-US" sz="2000">
                <a:latin typeface="Roboto Mono"/>
                <a:ea typeface="+mn-lt"/>
                <a:cs typeface="Calibri"/>
              </a:rPr>
              <a:t> </a:t>
            </a:r>
            <a:r>
              <a:rPr lang="en-US" altLang="en-US" sz="2000" err="1">
                <a:latin typeface="Arial"/>
                <a:ea typeface="+mn-lt"/>
                <a:cs typeface="Arial"/>
              </a:rPr>
              <a:t>test_df</a:t>
            </a:r>
            <a:r>
              <a:rPr lang="en-US" altLang="en-US" sz="2000" err="1">
                <a:solidFill>
                  <a:srgbClr val="055BE0"/>
                </a:solidFill>
                <a:latin typeface="Arial"/>
                <a:ea typeface="+mn-lt"/>
                <a:cs typeface="Arial"/>
              </a:rPr>
              <a:t>.</a:t>
            </a:r>
            <a:r>
              <a:rPr lang="en-US" altLang="en-US" sz="2000" err="1">
                <a:latin typeface="Arial"/>
                <a:ea typeface="+mn-lt"/>
                <a:cs typeface="Arial"/>
              </a:rPr>
              <a:t>columns</a:t>
            </a:r>
            <a:r>
              <a:rPr lang="en-US" altLang="en-US" sz="2000">
                <a:latin typeface="Roboto Mono"/>
                <a:ea typeface="+mn-lt"/>
                <a:cs typeface="Calibri"/>
              </a:rPr>
              <a:t> </a:t>
            </a:r>
            <a:r>
              <a:rPr lang="en-US" altLang="en-US" sz="2000">
                <a:solidFill>
                  <a:srgbClr val="055BE0"/>
                </a:solidFill>
                <a:latin typeface="Arial"/>
                <a:ea typeface="+mn-lt"/>
                <a:cs typeface="Arial"/>
              </a:rPr>
              <a:t>=</a:t>
            </a:r>
            <a:r>
              <a:rPr lang="en-US" altLang="en-US" sz="2000">
                <a:latin typeface="Roboto Mono"/>
                <a:ea typeface="+mn-lt"/>
                <a:cs typeface="Calibri"/>
              </a:rPr>
              <a:t> </a:t>
            </a:r>
            <a:r>
              <a:rPr lang="en-US" altLang="en-US" sz="2000">
                <a:latin typeface="Arial"/>
                <a:ea typeface="+mn-lt"/>
                <a:cs typeface="Arial"/>
              </a:rPr>
              <a:t>columns</a:t>
            </a:r>
            <a:r>
              <a:rPr lang="en-US" altLang="en-US" sz="2000">
                <a:latin typeface="Calibri"/>
                <a:ea typeface="+mn-lt"/>
                <a:cs typeface="Calibri"/>
              </a:rPr>
              <a:t> </a:t>
            </a:r>
            <a:endParaRPr lang="en-US" altLang="en-US" sz="2000">
              <a:latin typeface="Arial"/>
              <a:ea typeface="+mn-lt"/>
              <a:cs typeface="Arial"/>
            </a:endParaRPr>
          </a:p>
          <a:p>
            <a:pPr marL="0" indent="0">
              <a:buNone/>
            </a:pPr>
            <a:endParaRPr lang="en-US" sz="2000">
              <a:cs typeface="Calibri"/>
            </a:endParaRPr>
          </a:p>
        </p:txBody>
      </p:sp>
      <p:sp>
        <p:nvSpPr>
          <p:cNvPr id="5" name="Rectangle 2">
            <a:extLst>
              <a:ext uri="{FF2B5EF4-FFF2-40B4-BE49-F238E27FC236}">
                <a16:creationId xmlns:a16="http://schemas.microsoft.com/office/drawing/2014/main" id="{2FED7999-BC94-4F76-95DC-E1CDE212EA76}"/>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9686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B03A-ED99-41D3-8A4E-50F25EEA2186}"/>
              </a:ext>
            </a:extLst>
          </p:cNvPr>
          <p:cNvSpPr>
            <a:spLocks noGrp="1"/>
          </p:cNvSpPr>
          <p:nvPr>
            <p:ph type="title"/>
          </p:nvPr>
        </p:nvSpPr>
        <p:spPr/>
        <p:txBody>
          <a:bodyPr/>
          <a:lstStyle/>
          <a:p>
            <a:r>
              <a:rPr lang="en-US" b="1" dirty="0"/>
              <a:t>Data Extraction</a:t>
            </a:r>
            <a:endParaRPr lang="en-US" b="1" dirty="0">
              <a:cs typeface="Calibri Light"/>
            </a:endParaRPr>
          </a:p>
        </p:txBody>
      </p:sp>
      <p:sp>
        <p:nvSpPr>
          <p:cNvPr id="3" name="Content Placeholder 2">
            <a:extLst>
              <a:ext uri="{FF2B5EF4-FFF2-40B4-BE49-F238E27FC236}">
                <a16:creationId xmlns:a16="http://schemas.microsoft.com/office/drawing/2014/main" id="{3439493E-65CC-43FA-A5AD-7EC7474738D4}"/>
              </a:ext>
            </a:extLst>
          </p:cNvPr>
          <p:cNvSpPr>
            <a:spLocks noGrp="1"/>
          </p:cNvSpPr>
          <p:nvPr>
            <p:ph idx="1"/>
          </p:nvPr>
        </p:nvSpPr>
        <p:spPr/>
        <p:txBody>
          <a:bodyPr/>
          <a:lstStyle/>
          <a:p>
            <a:r>
              <a:rPr lang="en-US" dirty="0"/>
              <a:t>Training data after adding class</a:t>
            </a:r>
          </a:p>
          <a:p>
            <a:pPr marL="0" indent="0">
              <a:buNone/>
            </a:pPr>
            <a:endParaRPr lang="en-US" dirty="0"/>
          </a:p>
        </p:txBody>
      </p:sp>
      <p:pic>
        <p:nvPicPr>
          <p:cNvPr id="5" name="Picture 4">
            <a:extLst>
              <a:ext uri="{FF2B5EF4-FFF2-40B4-BE49-F238E27FC236}">
                <a16:creationId xmlns:a16="http://schemas.microsoft.com/office/drawing/2014/main" id="{C1ED37D7-08F4-4D85-B8E3-DAA5D34A8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79" y="2984755"/>
            <a:ext cx="11178318" cy="3278004"/>
          </a:xfrm>
          <a:prstGeom prst="rect">
            <a:avLst/>
          </a:prstGeom>
        </p:spPr>
      </p:pic>
    </p:spTree>
    <p:extLst>
      <p:ext uri="{BB962C8B-B14F-4D97-AF65-F5344CB8AC3E}">
        <p14:creationId xmlns:p14="http://schemas.microsoft.com/office/powerpoint/2010/main" val="2287213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A4D5-9F75-4D63-A950-182EC09D73F8}"/>
              </a:ext>
            </a:extLst>
          </p:cNvPr>
          <p:cNvSpPr>
            <a:spLocks noGrp="1"/>
          </p:cNvSpPr>
          <p:nvPr>
            <p:ph type="title"/>
          </p:nvPr>
        </p:nvSpPr>
        <p:spPr/>
        <p:txBody>
          <a:bodyPr/>
          <a:lstStyle/>
          <a:p>
            <a:r>
              <a:rPr lang="en-US" b="1" dirty="0"/>
              <a:t>Data Preprocessing</a:t>
            </a:r>
            <a:endParaRPr lang="en-US" b="1" dirty="0">
              <a:cs typeface="Calibri Light"/>
            </a:endParaRPr>
          </a:p>
        </p:txBody>
      </p:sp>
      <p:sp>
        <p:nvSpPr>
          <p:cNvPr id="3" name="Content Placeholder 2">
            <a:extLst>
              <a:ext uri="{FF2B5EF4-FFF2-40B4-BE49-F238E27FC236}">
                <a16:creationId xmlns:a16="http://schemas.microsoft.com/office/drawing/2014/main" id="{F5355E73-543E-45FB-8A17-E1CE29CF3662}"/>
              </a:ext>
            </a:extLst>
          </p:cNvPr>
          <p:cNvSpPr>
            <a:spLocks noGrp="1"/>
          </p:cNvSpPr>
          <p:nvPr>
            <p:ph idx="1"/>
          </p:nvPr>
        </p:nvSpPr>
        <p:spPr/>
        <p:txBody>
          <a:bodyPr vert="horz" lIns="91440" tIns="45720" rIns="91440" bIns="45720" rtlCol="0" anchor="t">
            <a:normAutofit/>
          </a:bodyPr>
          <a:lstStyle/>
          <a:p>
            <a:r>
              <a:rPr lang="en-US" sz="2000" b="1" i="0" dirty="0">
                <a:solidFill>
                  <a:srgbClr val="273239"/>
                </a:solidFill>
                <a:effectLst/>
                <a:latin typeface="urw-din"/>
              </a:rPr>
              <a:t>Data Correlation – </a:t>
            </a:r>
            <a:r>
              <a:rPr lang="en-US" sz="2000" b="1" dirty="0">
                <a:solidFill>
                  <a:srgbClr val="273239"/>
                </a:solidFill>
                <a:latin typeface="urw-din"/>
              </a:rPr>
              <a:t>Found</a:t>
            </a:r>
            <a:r>
              <a:rPr lang="en-US" sz="2000" b="1" i="0" dirty="0">
                <a:solidFill>
                  <a:srgbClr val="273239"/>
                </a:solidFill>
                <a:effectLst/>
                <a:latin typeface="urw-din"/>
              </a:rPr>
              <a:t> the highly correlated variables using heatmap and ignore them for analysis.</a:t>
            </a:r>
          </a:p>
          <a:p>
            <a:endParaRPr lang="en-US" sz="2000" b="1">
              <a:solidFill>
                <a:srgbClr val="273239"/>
              </a:solidFill>
              <a:latin typeface="urw-din"/>
            </a:endParaRPr>
          </a:p>
          <a:p>
            <a:endParaRPr lang="en-US" sz="2000" b="1">
              <a:solidFill>
                <a:srgbClr val="273239"/>
              </a:solidFill>
              <a:latin typeface="urw-din"/>
            </a:endParaRPr>
          </a:p>
          <a:p>
            <a:endParaRPr lang="en-US" sz="2000">
              <a:cs typeface="Calibri"/>
            </a:endParaRPr>
          </a:p>
        </p:txBody>
      </p:sp>
      <p:pic>
        <p:nvPicPr>
          <p:cNvPr id="5" name="Picture 4">
            <a:extLst>
              <a:ext uri="{FF2B5EF4-FFF2-40B4-BE49-F238E27FC236}">
                <a16:creationId xmlns:a16="http://schemas.microsoft.com/office/drawing/2014/main" id="{C43A7BD6-C259-4BFF-A556-F7ED43A5F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328" y="2303253"/>
            <a:ext cx="7305205" cy="4543244"/>
          </a:xfrm>
          <a:prstGeom prst="rect">
            <a:avLst/>
          </a:prstGeom>
        </p:spPr>
      </p:pic>
    </p:spTree>
    <p:extLst>
      <p:ext uri="{BB962C8B-B14F-4D97-AF65-F5344CB8AC3E}">
        <p14:creationId xmlns:p14="http://schemas.microsoft.com/office/powerpoint/2010/main" val="97441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1C4F-D57B-4DD0-81BD-157C32242BF1}"/>
              </a:ext>
            </a:extLst>
          </p:cNvPr>
          <p:cNvSpPr>
            <a:spLocks noGrp="1"/>
          </p:cNvSpPr>
          <p:nvPr>
            <p:ph type="title"/>
          </p:nvPr>
        </p:nvSpPr>
        <p:spPr/>
        <p:txBody>
          <a:bodyPr/>
          <a:lstStyle/>
          <a:p>
            <a:r>
              <a:rPr lang="en-US" b="1" dirty="0"/>
              <a:t>Data Preprocessing</a:t>
            </a:r>
            <a:endParaRPr lang="en-US" b="1" dirty="0">
              <a:cs typeface="Calibri Light"/>
            </a:endParaRPr>
          </a:p>
        </p:txBody>
      </p:sp>
      <p:sp>
        <p:nvSpPr>
          <p:cNvPr id="3" name="Content Placeholder 2">
            <a:extLst>
              <a:ext uri="{FF2B5EF4-FFF2-40B4-BE49-F238E27FC236}">
                <a16:creationId xmlns:a16="http://schemas.microsoft.com/office/drawing/2014/main" id="{87998C09-815B-4C91-87EC-64F0618CAB24}"/>
              </a:ext>
            </a:extLst>
          </p:cNvPr>
          <p:cNvSpPr>
            <a:spLocks noGrp="1"/>
          </p:cNvSpPr>
          <p:nvPr>
            <p:ph idx="1"/>
          </p:nvPr>
        </p:nvSpPr>
        <p:spPr/>
        <p:txBody>
          <a:bodyPr vert="horz" lIns="91440" tIns="45720" rIns="91440" bIns="45720" rtlCol="0" anchor="t">
            <a:normAutofit/>
          </a:bodyPr>
          <a:lstStyle/>
          <a:p>
            <a:pPr marL="0" indent="0">
              <a:buNone/>
            </a:pPr>
            <a:r>
              <a:rPr lang="en-US"/>
              <a:t>Ignoring the </a:t>
            </a:r>
            <a:r>
              <a:rPr lang="en-US" i="0">
                <a:solidFill>
                  <a:srgbClr val="273239"/>
                </a:solidFill>
                <a:effectLst/>
                <a:latin typeface="urw-din"/>
              </a:rPr>
              <a:t>highly correlated variables</a:t>
            </a:r>
            <a:r>
              <a:rPr lang="en-US">
                <a:solidFill>
                  <a:srgbClr val="273239"/>
                </a:solidFill>
                <a:latin typeface="urw-din"/>
              </a:rPr>
              <a:t> </a:t>
            </a:r>
            <a:endParaRPr lang="en-US"/>
          </a:p>
          <a:p>
            <a:pPr marL="0" indent="0">
              <a:buNone/>
            </a:pPr>
            <a:endParaRPr lang="en-US">
              <a:solidFill>
                <a:srgbClr val="273239"/>
              </a:solidFill>
              <a:latin typeface="urw-din"/>
            </a:endParaRPr>
          </a:p>
          <a:p>
            <a:pPr marL="0" indent="0">
              <a:buNone/>
            </a:pPr>
            <a:endParaRPr lang="en-US">
              <a:cs typeface="Calibri"/>
            </a:endParaRPr>
          </a:p>
        </p:txBody>
      </p:sp>
      <p:pic>
        <p:nvPicPr>
          <p:cNvPr id="5" name="Picture 4">
            <a:extLst>
              <a:ext uri="{FF2B5EF4-FFF2-40B4-BE49-F238E27FC236}">
                <a16:creationId xmlns:a16="http://schemas.microsoft.com/office/drawing/2014/main" id="{F2C30FFA-0204-44A6-BE61-AC5D0018C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566" y="2467369"/>
            <a:ext cx="9129622" cy="4031196"/>
          </a:xfrm>
          <a:prstGeom prst="rect">
            <a:avLst/>
          </a:prstGeom>
        </p:spPr>
      </p:pic>
    </p:spTree>
    <p:extLst>
      <p:ext uri="{BB962C8B-B14F-4D97-AF65-F5344CB8AC3E}">
        <p14:creationId xmlns:p14="http://schemas.microsoft.com/office/powerpoint/2010/main" val="1710228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DEB2-54E4-4FE1-894A-B5F67C166D1F}"/>
              </a:ext>
            </a:extLst>
          </p:cNvPr>
          <p:cNvSpPr>
            <a:spLocks noGrp="1"/>
          </p:cNvSpPr>
          <p:nvPr>
            <p:ph type="title"/>
          </p:nvPr>
        </p:nvSpPr>
        <p:spPr/>
        <p:txBody>
          <a:bodyPr/>
          <a:lstStyle/>
          <a:p>
            <a:r>
              <a:rPr lang="en-US" b="1" dirty="0"/>
              <a:t>Feature Engineering</a:t>
            </a:r>
            <a:endParaRPr lang="en-US" b="1" dirty="0">
              <a:cs typeface="Calibri Light"/>
            </a:endParaRPr>
          </a:p>
        </p:txBody>
      </p:sp>
      <p:sp>
        <p:nvSpPr>
          <p:cNvPr id="3" name="Content Placeholder 2">
            <a:extLst>
              <a:ext uri="{FF2B5EF4-FFF2-40B4-BE49-F238E27FC236}">
                <a16:creationId xmlns:a16="http://schemas.microsoft.com/office/drawing/2014/main" id="{11C7DA19-0F4B-4B68-8DD6-30DE91037292}"/>
              </a:ext>
            </a:extLst>
          </p:cNvPr>
          <p:cNvSpPr>
            <a:spLocks noGrp="1"/>
          </p:cNvSpPr>
          <p:nvPr>
            <p:ph idx="1"/>
          </p:nvPr>
        </p:nvSpPr>
        <p:spPr/>
        <p:txBody>
          <a:bodyPr vert="horz" lIns="91440" tIns="45720" rIns="91440" bIns="45720" rtlCol="0" anchor="t">
            <a:normAutofit lnSpcReduction="10000"/>
          </a:bodyPr>
          <a:lstStyle/>
          <a:p>
            <a:pPr marL="0" indent="0">
              <a:buNone/>
            </a:pPr>
            <a:r>
              <a:rPr lang="en-US" sz="2000" b="1" i="0">
                <a:solidFill>
                  <a:srgbClr val="273239"/>
                </a:solidFill>
                <a:effectLst/>
                <a:latin typeface="urw-din"/>
              </a:rPr>
              <a:t>Feature Mapping – Apply feature mapping on features such as : ‘</a:t>
            </a:r>
            <a:r>
              <a:rPr lang="en-US" sz="2000" b="1" i="0" err="1">
                <a:solidFill>
                  <a:srgbClr val="273239"/>
                </a:solidFill>
                <a:effectLst/>
                <a:latin typeface="urw-din"/>
              </a:rPr>
              <a:t>protocol_type</a:t>
            </a:r>
            <a:r>
              <a:rPr lang="en-US" sz="2000" b="1" i="0">
                <a:solidFill>
                  <a:srgbClr val="273239"/>
                </a:solidFill>
                <a:effectLst/>
                <a:latin typeface="urw-din"/>
              </a:rPr>
              <a:t>’ &amp; ‘flag’.</a:t>
            </a:r>
            <a:endParaRPr lang="en-US" sz="2000"/>
          </a:p>
          <a:p>
            <a:endParaRPr lang="en-US" sz="1400" b="1" dirty="0">
              <a:solidFill>
                <a:srgbClr val="273239"/>
              </a:solidFill>
              <a:latin typeface="urw-din"/>
            </a:endParaRPr>
          </a:p>
          <a:p>
            <a:pPr marL="0" indent="0">
              <a:buNone/>
            </a:pPr>
            <a:r>
              <a:rPr lang="en-US" sz="2400" b="0">
                <a:solidFill>
                  <a:srgbClr val="008000"/>
                </a:solidFill>
                <a:effectLst/>
                <a:latin typeface="Courier New"/>
                <a:cs typeface="Courier New"/>
              </a:rPr>
              <a:t># </a:t>
            </a:r>
            <a:r>
              <a:rPr lang="en-US" sz="2400" b="0" err="1">
                <a:solidFill>
                  <a:srgbClr val="008000"/>
                </a:solidFill>
                <a:effectLst/>
                <a:latin typeface="Courier New"/>
                <a:cs typeface="Courier New"/>
              </a:rPr>
              <a:t>protocol_type</a:t>
            </a:r>
            <a:r>
              <a:rPr lang="en-US" sz="2400" b="0">
                <a:solidFill>
                  <a:srgbClr val="008000"/>
                </a:solidFill>
                <a:effectLst/>
                <a:latin typeface="Courier New"/>
                <a:cs typeface="Courier New"/>
              </a:rPr>
              <a:t> feature mapping</a:t>
            </a:r>
            <a:endParaRPr lang="en-US" sz="2400" b="0">
              <a:solidFill>
                <a:srgbClr val="000000"/>
              </a:solidFill>
              <a:effectLst/>
              <a:latin typeface="Courier New"/>
              <a:cs typeface="Courier New"/>
            </a:endParaRPr>
          </a:p>
          <a:p>
            <a:pPr marL="0" indent="0">
              <a:buNone/>
            </a:pPr>
            <a:r>
              <a:rPr lang="en-US" sz="2400" b="0" err="1">
                <a:solidFill>
                  <a:srgbClr val="000000"/>
                </a:solidFill>
                <a:effectLst/>
                <a:latin typeface="Courier New"/>
                <a:cs typeface="Courier New"/>
              </a:rPr>
              <a:t>pmap</a:t>
            </a:r>
            <a:r>
              <a:rPr lang="en-US" sz="2400" b="0">
                <a:solidFill>
                  <a:srgbClr val="000000"/>
                </a:solidFill>
                <a:effectLst/>
                <a:latin typeface="Courier New"/>
                <a:cs typeface="Courier New"/>
              </a:rPr>
              <a:t> = {</a:t>
            </a:r>
            <a:r>
              <a:rPr lang="en-US" sz="2400" b="0">
                <a:solidFill>
                  <a:srgbClr val="A31515"/>
                </a:solidFill>
                <a:effectLst/>
                <a:latin typeface="Courier New"/>
                <a:cs typeface="Courier New"/>
              </a:rPr>
              <a:t>'icmp'</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0</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'tcp'</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1</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'udp'</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2</a:t>
            </a:r>
            <a:r>
              <a:rPr lang="en-US" sz="2400" b="0">
                <a:solidFill>
                  <a:srgbClr val="000000"/>
                </a:solidFill>
                <a:effectLst/>
                <a:latin typeface="Courier New"/>
                <a:cs typeface="Courier New"/>
              </a:rPr>
              <a:t>}</a:t>
            </a:r>
          </a:p>
          <a:p>
            <a:pPr marL="0" indent="0">
              <a:buNone/>
            </a:pPr>
            <a:r>
              <a:rPr lang="en-US" sz="2400" b="0">
                <a:solidFill>
                  <a:srgbClr val="000000"/>
                </a:solidFill>
                <a:effectLst/>
                <a:latin typeface="Courier New"/>
                <a:cs typeface="Courier New"/>
              </a:rPr>
              <a:t>df[</a:t>
            </a:r>
            <a:r>
              <a:rPr lang="en-US" sz="2400" b="0">
                <a:solidFill>
                  <a:srgbClr val="A31515"/>
                </a:solidFill>
                <a:effectLst/>
                <a:latin typeface="Courier New"/>
                <a:cs typeface="Courier New"/>
              </a:rPr>
              <a:t>'</a:t>
            </a:r>
            <a:r>
              <a:rPr lang="en-US" sz="2400" b="0" err="1">
                <a:solidFill>
                  <a:srgbClr val="A31515"/>
                </a:solidFill>
                <a:effectLst/>
                <a:latin typeface="Courier New"/>
                <a:cs typeface="Courier New"/>
              </a:rPr>
              <a:t>protocol_type</a:t>
            </a:r>
            <a:r>
              <a:rPr lang="en-US" sz="2400" b="0">
                <a:solidFill>
                  <a:srgbClr val="A31515"/>
                </a:solidFill>
                <a:effectLst/>
                <a:latin typeface="Courier New"/>
                <a:cs typeface="Courier New"/>
              </a:rPr>
              <a:t>'</a:t>
            </a:r>
            <a:r>
              <a:rPr lang="en-US" sz="2400" b="0">
                <a:solidFill>
                  <a:srgbClr val="000000"/>
                </a:solidFill>
                <a:effectLst/>
                <a:latin typeface="Courier New"/>
                <a:cs typeface="Courier New"/>
              </a:rPr>
              <a:t>] = df[</a:t>
            </a:r>
            <a:r>
              <a:rPr lang="en-US" sz="2400" b="0">
                <a:solidFill>
                  <a:srgbClr val="A31515"/>
                </a:solidFill>
                <a:effectLst/>
                <a:latin typeface="Courier New"/>
                <a:cs typeface="Courier New"/>
              </a:rPr>
              <a:t>'</a:t>
            </a:r>
            <a:r>
              <a:rPr lang="en-US" sz="2400" b="0" err="1">
                <a:solidFill>
                  <a:srgbClr val="A31515"/>
                </a:solidFill>
                <a:effectLst/>
                <a:latin typeface="Courier New"/>
                <a:cs typeface="Courier New"/>
              </a:rPr>
              <a:t>protocol_type</a:t>
            </a:r>
            <a:r>
              <a:rPr lang="en-US" sz="2400" b="0">
                <a:solidFill>
                  <a:srgbClr val="A31515"/>
                </a:solidFill>
                <a:effectLst/>
                <a:latin typeface="Courier New"/>
                <a:cs typeface="Courier New"/>
              </a:rPr>
              <a:t>'</a:t>
            </a:r>
            <a:r>
              <a:rPr lang="en-US" sz="2400" b="0">
                <a:solidFill>
                  <a:srgbClr val="000000"/>
                </a:solidFill>
                <a:effectLst/>
                <a:latin typeface="Courier New"/>
                <a:cs typeface="Courier New"/>
              </a:rPr>
              <a:t>].</a:t>
            </a:r>
            <a:r>
              <a:rPr lang="en-US" sz="2400" b="0">
                <a:solidFill>
                  <a:srgbClr val="795E26"/>
                </a:solidFill>
                <a:effectLst/>
                <a:latin typeface="Courier New"/>
                <a:cs typeface="Courier New"/>
              </a:rPr>
              <a:t>map</a:t>
            </a:r>
            <a:r>
              <a:rPr lang="en-US" sz="2400" b="0">
                <a:solidFill>
                  <a:srgbClr val="000000"/>
                </a:solidFill>
                <a:effectLst/>
                <a:latin typeface="Courier New"/>
                <a:cs typeface="Courier New"/>
              </a:rPr>
              <a:t>(</a:t>
            </a:r>
            <a:r>
              <a:rPr lang="en-US" sz="2400" b="0" err="1">
                <a:solidFill>
                  <a:srgbClr val="000000"/>
                </a:solidFill>
                <a:effectLst/>
                <a:latin typeface="Courier New"/>
                <a:cs typeface="Courier New"/>
              </a:rPr>
              <a:t>pmap</a:t>
            </a:r>
            <a:r>
              <a:rPr lang="en-US" sz="2400" b="0">
                <a:solidFill>
                  <a:srgbClr val="000000"/>
                </a:solidFill>
                <a:effectLst/>
                <a:latin typeface="Courier New"/>
                <a:cs typeface="Courier New"/>
              </a:rPr>
              <a:t>)</a:t>
            </a:r>
          </a:p>
          <a:p>
            <a:pPr marL="0" indent="0">
              <a:buNone/>
            </a:pPr>
            <a:endParaRPr lang="en-US" sz="2400" b="1">
              <a:solidFill>
                <a:srgbClr val="273239"/>
              </a:solidFill>
              <a:latin typeface="urw-din"/>
            </a:endParaRPr>
          </a:p>
          <a:p>
            <a:pPr marL="0" indent="0">
              <a:buNone/>
            </a:pPr>
            <a:r>
              <a:rPr lang="en-US" sz="2400" b="0">
                <a:solidFill>
                  <a:srgbClr val="008000"/>
                </a:solidFill>
                <a:effectLst/>
                <a:latin typeface="Courier New"/>
                <a:cs typeface="Courier New"/>
              </a:rPr>
              <a:t># flag feature mapping</a:t>
            </a:r>
            <a:endParaRPr lang="en-US" sz="2400" b="0">
              <a:solidFill>
                <a:srgbClr val="000000"/>
              </a:solidFill>
              <a:effectLst/>
              <a:latin typeface="Courier New"/>
              <a:cs typeface="Courier New"/>
            </a:endParaRPr>
          </a:p>
          <a:p>
            <a:pPr marL="0" indent="0">
              <a:buNone/>
            </a:pPr>
            <a:r>
              <a:rPr lang="en-US" sz="2400" b="0" err="1">
                <a:solidFill>
                  <a:srgbClr val="000000"/>
                </a:solidFill>
                <a:effectLst/>
                <a:latin typeface="Courier New"/>
                <a:cs typeface="Courier New"/>
              </a:rPr>
              <a:t>fmap</a:t>
            </a:r>
            <a:r>
              <a:rPr lang="en-US" sz="2400" b="0">
                <a:solidFill>
                  <a:srgbClr val="000000"/>
                </a:solidFill>
                <a:effectLst/>
                <a:latin typeface="Courier New"/>
                <a:cs typeface="Courier New"/>
              </a:rPr>
              <a:t> = {</a:t>
            </a:r>
            <a:r>
              <a:rPr lang="en-US" sz="2400" b="0">
                <a:solidFill>
                  <a:srgbClr val="A31515"/>
                </a:solidFill>
                <a:effectLst/>
                <a:latin typeface="Courier New"/>
                <a:cs typeface="Courier New"/>
              </a:rPr>
              <a:t>'SF'</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0</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'S0'</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1</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'REJ'</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2</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'RSTR'</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3</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'RSTO'</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4</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'SH'</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5</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'S1'</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6</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'S2'</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7</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'RSTOS0'</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8</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'S3'</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9</a:t>
            </a:r>
            <a:r>
              <a:rPr lang="en-US" sz="2400" b="0">
                <a:solidFill>
                  <a:srgbClr val="000000"/>
                </a:solidFill>
                <a:effectLst/>
                <a:latin typeface="Courier New"/>
                <a:cs typeface="Courier New"/>
              </a:rPr>
              <a:t>, </a:t>
            </a:r>
            <a:r>
              <a:rPr lang="en-US" sz="2400" b="0">
                <a:solidFill>
                  <a:srgbClr val="A31515"/>
                </a:solidFill>
                <a:effectLst/>
                <a:latin typeface="Courier New"/>
                <a:cs typeface="Courier New"/>
              </a:rPr>
              <a:t>'OTH'</a:t>
            </a:r>
            <a:r>
              <a:rPr lang="en-US" sz="2400" b="0">
                <a:solidFill>
                  <a:srgbClr val="000000"/>
                </a:solidFill>
                <a:effectLst/>
                <a:latin typeface="Courier New"/>
                <a:cs typeface="Courier New"/>
              </a:rPr>
              <a:t>:</a:t>
            </a:r>
            <a:r>
              <a:rPr lang="en-US" sz="2400" b="0">
                <a:solidFill>
                  <a:srgbClr val="09885A"/>
                </a:solidFill>
                <a:effectLst/>
                <a:latin typeface="Courier New"/>
                <a:cs typeface="Courier New"/>
              </a:rPr>
              <a:t>10</a:t>
            </a:r>
            <a:r>
              <a:rPr lang="en-US" sz="2400" b="0">
                <a:solidFill>
                  <a:srgbClr val="000000"/>
                </a:solidFill>
                <a:effectLst/>
                <a:latin typeface="Courier New"/>
                <a:cs typeface="Courier New"/>
              </a:rPr>
              <a:t>}</a:t>
            </a:r>
          </a:p>
          <a:p>
            <a:pPr marL="0" indent="0">
              <a:buNone/>
            </a:pPr>
            <a:r>
              <a:rPr lang="en-US" sz="2400" b="0">
                <a:solidFill>
                  <a:srgbClr val="000000"/>
                </a:solidFill>
                <a:effectLst/>
                <a:latin typeface="Courier New"/>
                <a:cs typeface="Courier New"/>
              </a:rPr>
              <a:t>df[</a:t>
            </a:r>
            <a:r>
              <a:rPr lang="en-US" sz="2400" b="0">
                <a:solidFill>
                  <a:srgbClr val="A31515"/>
                </a:solidFill>
                <a:effectLst/>
                <a:latin typeface="Courier New"/>
                <a:cs typeface="Courier New"/>
              </a:rPr>
              <a:t>'flag'</a:t>
            </a:r>
            <a:r>
              <a:rPr lang="en-US" sz="2400" b="0">
                <a:solidFill>
                  <a:srgbClr val="000000"/>
                </a:solidFill>
                <a:effectLst/>
                <a:latin typeface="Courier New"/>
                <a:cs typeface="Courier New"/>
              </a:rPr>
              <a:t>] = df[</a:t>
            </a:r>
            <a:r>
              <a:rPr lang="en-US" sz="2400" b="0">
                <a:solidFill>
                  <a:srgbClr val="A31515"/>
                </a:solidFill>
                <a:effectLst/>
                <a:latin typeface="Courier New"/>
                <a:cs typeface="Courier New"/>
              </a:rPr>
              <a:t>'flag'</a:t>
            </a:r>
            <a:r>
              <a:rPr lang="en-US" sz="2400" b="0">
                <a:solidFill>
                  <a:srgbClr val="000000"/>
                </a:solidFill>
                <a:effectLst/>
                <a:latin typeface="Courier New"/>
                <a:cs typeface="Courier New"/>
              </a:rPr>
              <a:t>].</a:t>
            </a:r>
            <a:r>
              <a:rPr lang="en-US" sz="2400" b="0">
                <a:solidFill>
                  <a:srgbClr val="795E26"/>
                </a:solidFill>
                <a:effectLst/>
                <a:latin typeface="Courier New"/>
                <a:cs typeface="Courier New"/>
              </a:rPr>
              <a:t>map</a:t>
            </a:r>
            <a:r>
              <a:rPr lang="en-US" sz="2400" b="0">
                <a:solidFill>
                  <a:srgbClr val="000000"/>
                </a:solidFill>
                <a:effectLst/>
                <a:latin typeface="Courier New"/>
                <a:cs typeface="Courier New"/>
              </a:rPr>
              <a:t>(</a:t>
            </a:r>
            <a:r>
              <a:rPr lang="en-US" sz="2400" b="0" err="1">
                <a:solidFill>
                  <a:srgbClr val="000000"/>
                </a:solidFill>
                <a:effectLst/>
                <a:latin typeface="Courier New"/>
                <a:cs typeface="Courier New"/>
              </a:rPr>
              <a:t>fmap</a:t>
            </a:r>
            <a:r>
              <a:rPr lang="en-US" sz="2400" b="0">
                <a:solidFill>
                  <a:srgbClr val="000000"/>
                </a:solidFill>
                <a:effectLst/>
                <a:latin typeface="Courier New"/>
                <a:cs typeface="Courier New"/>
              </a:rPr>
              <a:t>)</a:t>
            </a:r>
          </a:p>
          <a:p>
            <a:pPr marL="0" indent="0">
              <a:buNone/>
            </a:pPr>
            <a:br>
              <a:rPr lang="en-US" sz="1050" b="0" dirty="0">
                <a:solidFill>
                  <a:srgbClr val="000000"/>
                </a:solidFill>
                <a:effectLst/>
                <a:latin typeface="Courier New" panose="02070309020205020404" pitchFamily="49" charset="0"/>
              </a:rPr>
            </a:br>
            <a:endParaRPr lang="en-US" sz="1050" b="0" dirty="0">
              <a:solidFill>
                <a:srgbClr val="000000"/>
              </a:solidFill>
              <a:effectLst/>
              <a:latin typeface="Courier New" panose="02070309020205020404" pitchFamily="49" charset="0"/>
            </a:endParaRPr>
          </a:p>
          <a:p>
            <a:pPr marL="0" indent="0">
              <a:buNone/>
            </a:pPr>
            <a:endParaRPr lang="en-US" sz="1400" dirty="0"/>
          </a:p>
        </p:txBody>
      </p:sp>
    </p:spTree>
    <p:extLst>
      <p:ext uri="{BB962C8B-B14F-4D97-AF65-F5344CB8AC3E}">
        <p14:creationId xmlns:p14="http://schemas.microsoft.com/office/powerpoint/2010/main" val="304184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36E6-54C5-4EDE-8113-7D3034DBE2C5}"/>
              </a:ext>
            </a:extLst>
          </p:cNvPr>
          <p:cNvSpPr>
            <a:spLocks noGrp="1"/>
          </p:cNvSpPr>
          <p:nvPr>
            <p:ph type="title"/>
          </p:nvPr>
        </p:nvSpPr>
        <p:spPr/>
        <p:txBody>
          <a:bodyPr/>
          <a:lstStyle/>
          <a:p>
            <a:r>
              <a:rPr lang="en-US" b="1" dirty="0"/>
              <a:t>Splitting the Data Set</a:t>
            </a:r>
            <a:endParaRPr lang="en-US" b="1" dirty="0">
              <a:cs typeface="Calibri Light"/>
            </a:endParaRPr>
          </a:p>
        </p:txBody>
      </p:sp>
      <p:sp>
        <p:nvSpPr>
          <p:cNvPr id="3" name="Content Placeholder 2">
            <a:extLst>
              <a:ext uri="{FF2B5EF4-FFF2-40B4-BE49-F238E27FC236}">
                <a16:creationId xmlns:a16="http://schemas.microsoft.com/office/drawing/2014/main" id="{B64E6F17-4A41-4B26-A3DE-0378B34401BC}"/>
              </a:ext>
            </a:extLst>
          </p:cNvPr>
          <p:cNvSpPr>
            <a:spLocks noGrp="1"/>
          </p:cNvSpPr>
          <p:nvPr>
            <p:ph idx="1"/>
          </p:nvPr>
        </p:nvSpPr>
        <p:spPr/>
        <p:txBody>
          <a:bodyPr vert="horz" lIns="91440" tIns="45720" rIns="91440" bIns="45720" rtlCol="0" anchor="t">
            <a:normAutofit/>
          </a:bodyPr>
          <a:lstStyle/>
          <a:p>
            <a:r>
              <a:rPr lang="en-US" dirty="0"/>
              <a:t>Train data set 67%</a:t>
            </a:r>
          </a:p>
          <a:p>
            <a:r>
              <a:rPr lang="en-US" dirty="0"/>
              <a:t>Test data set 33%</a:t>
            </a:r>
          </a:p>
          <a:p>
            <a:pPr marL="0" indent="0">
              <a:buNone/>
            </a:pPr>
            <a:endParaRPr lang="en-US">
              <a:cs typeface="Calibri" panose="020F0502020204030204"/>
            </a:endParaRPr>
          </a:p>
          <a:p>
            <a:pPr marL="0" indent="0">
              <a:buNone/>
            </a:pPr>
            <a:r>
              <a:rPr lang="en-US" sz="1800" b="0">
                <a:solidFill>
                  <a:srgbClr val="008000"/>
                </a:solidFill>
                <a:effectLst/>
                <a:latin typeface="Courier New"/>
                <a:cs typeface="Courier New"/>
              </a:rPr>
              <a:t># Split test and train data</a:t>
            </a:r>
            <a:endParaRPr lang="en-US" sz="1800" b="0">
              <a:solidFill>
                <a:srgbClr val="000000"/>
              </a:solidFill>
              <a:effectLst/>
              <a:latin typeface="Courier New"/>
              <a:cs typeface="Courier New"/>
            </a:endParaRPr>
          </a:p>
          <a:p>
            <a:pPr marL="0" indent="0">
              <a:buNone/>
            </a:pPr>
            <a:r>
              <a:rPr lang="en-US" sz="1800" b="0" err="1">
                <a:solidFill>
                  <a:srgbClr val="000000"/>
                </a:solidFill>
                <a:effectLst/>
                <a:latin typeface="Courier New"/>
                <a:cs typeface="Courier New"/>
              </a:rPr>
              <a:t>X_train</a:t>
            </a:r>
            <a:r>
              <a:rPr lang="en-US" sz="1800" b="0">
                <a:solidFill>
                  <a:srgbClr val="000000"/>
                </a:solidFill>
                <a:effectLst/>
                <a:latin typeface="Courier New"/>
                <a:cs typeface="Courier New"/>
              </a:rPr>
              <a:t>, </a:t>
            </a:r>
            <a:r>
              <a:rPr lang="en-US" sz="1800" b="0" err="1">
                <a:solidFill>
                  <a:srgbClr val="000000"/>
                </a:solidFill>
                <a:effectLst/>
                <a:latin typeface="Courier New"/>
                <a:cs typeface="Courier New"/>
              </a:rPr>
              <a:t>X_test</a:t>
            </a:r>
            <a:r>
              <a:rPr lang="en-US" sz="1800" b="0">
                <a:solidFill>
                  <a:srgbClr val="000000"/>
                </a:solidFill>
                <a:effectLst/>
                <a:latin typeface="Courier New"/>
                <a:cs typeface="Courier New"/>
              </a:rPr>
              <a:t>, </a:t>
            </a:r>
            <a:r>
              <a:rPr lang="en-US" sz="1800" b="0" err="1">
                <a:solidFill>
                  <a:srgbClr val="000000"/>
                </a:solidFill>
                <a:effectLst/>
                <a:latin typeface="Courier New"/>
                <a:cs typeface="Courier New"/>
              </a:rPr>
              <a:t>y_train</a:t>
            </a:r>
            <a:r>
              <a:rPr lang="en-US" sz="1800" b="0">
                <a:solidFill>
                  <a:srgbClr val="000000"/>
                </a:solidFill>
                <a:effectLst/>
                <a:latin typeface="Courier New"/>
                <a:cs typeface="Courier New"/>
              </a:rPr>
              <a:t>, </a:t>
            </a:r>
            <a:r>
              <a:rPr lang="en-US" sz="1800" b="0" err="1">
                <a:solidFill>
                  <a:srgbClr val="000000"/>
                </a:solidFill>
                <a:effectLst/>
                <a:latin typeface="Courier New"/>
                <a:cs typeface="Courier New"/>
              </a:rPr>
              <a:t>y_test</a:t>
            </a:r>
            <a:r>
              <a:rPr lang="en-US" sz="1800" b="0">
                <a:solidFill>
                  <a:srgbClr val="000000"/>
                </a:solidFill>
                <a:effectLst/>
                <a:latin typeface="Courier New"/>
                <a:cs typeface="Courier New"/>
              </a:rPr>
              <a:t> = </a:t>
            </a:r>
            <a:r>
              <a:rPr lang="en-US" sz="1800" b="0" err="1">
                <a:solidFill>
                  <a:srgbClr val="000000"/>
                </a:solidFill>
                <a:effectLst/>
                <a:latin typeface="Courier New"/>
                <a:cs typeface="Courier New"/>
              </a:rPr>
              <a:t>train_test_split</a:t>
            </a:r>
            <a:r>
              <a:rPr lang="en-US" sz="1800" b="0">
                <a:solidFill>
                  <a:srgbClr val="000000"/>
                </a:solidFill>
                <a:effectLst/>
                <a:latin typeface="Courier New"/>
                <a:cs typeface="Courier New"/>
              </a:rPr>
              <a:t>(X, y, </a:t>
            </a:r>
            <a:r>
              <a:rPr lang="en-US" sz="1800" b="0" err="1">
                <a:solidFill>
                  <a:srgbClr val="000000"/>
                </a:solidFill>
                <a:effectLst/>
                <a:latin typeface="Courier New"/>
                <a:cs typeface="Courier New"/>
              </a:rPr>
              <a:t>test_size</a:t>
            </a:r>
            <a:r>
              <a:rPr lang="en-US" sz="1800" b="0">
                <a:solidFill>
                  <a:srgbClr val="000000"/>
                </a:solidFill>
                <a:effectLst/>
                <a:latin typeface="Courier New"/>
                <a:cs typeface="Courier New"/>
              </a:rPr>
              <a:t> = </a:t>
            </a:r>
            <a:r>
              <a:rPr lang="en-US" sz="1800" b="0">
                <a:solidFill>
                  <a:srgbClr val="09885A"/>
                </a:solidFill>
                <a:effectLst/>
                <a:latin typeface="Courier New"/>
                <a:cs typeface="Courier New"/>
              </a:rPr>
              <a:t>0.33</a:t>
            </a:r>
            <a:r>
              <a:rPr lang="en-US" sz="1800" b="0">
                <a:solidFill>
                  <a:srgbClr val="000000"/>
                </a:solidFill>
                <a:effectLst/>
                <a:latin typeface="Courier New"/>
                <a:cs typeface="Courier New"/>
              </a:rPr>
              <a:t>, </a:t>
            </a:r>
            <a:r>
              <a:rPr lang="en-US" sz="1800" b="0" err="1">
                <a:solidFill>
                  <a:srgbClr val="000000"/>
                </a:solidFill>
                <a:effectLst/>
                <a:latin typeface="Courier New"/>
                <a:cs typeface="Courier New"/>
              </a:rPr>
              <a:t>random_state</a:t>
            </a:r>
            <a:r>
              <a:rPr lang="en-US" sz="1800" b="0">
                <a:solidFill>
                  <a:srgbClr val="000000"/>
                </a:solidFill>
                <a:effectLst/>
                <a:latin typeface="Courier New"/>
                <a:cs typeface="Courier New"/>
              </a:rPr>
              <a:t> = </a:t>
            </a:r>
            <a:r>
              <a:rPr lang="en-US" sz="1800" b="0">
                <a:solidFill>
                  <a:srgbClr val="09885A"/>
                </a:solidFill>
                <a:effectLst/>
                <a:latin typeface="Courier New"/>
                <a:cs typeface="Courier New"/>
              </a:rPr>
              <a:t>42</a:t>
            </a:r>
            <a:r>
              <a:rPr lang="en-US" sz="1800" b="0">
                <a:solidFill>
                  <a:srgbClr val="000000"/>
                </a:solidFill>
                <a:effectLst/>
                <a:latin typeface="Courier New"/>
                <a:cs typeface="Courier New"/>
              </a:rPr>
              <a:t>)</a:t>
            </a:r>
          </a:p>
          <a:p>
            <a:pPr marL="0" indent="0">
              <a:buNone/>
            </a:pPr>
            <a:r>
              <a:rPr lang="en-US" sz="1800" b="0">
                <a:solidFill>
                  <a:srgbClr val="795E26"/>
                </a:solidFill>
                <a:effectLst/>
                <a:latin typeface="Courier New"/>
                <a:cs typeface="Courier New"/>
              </a:rPr>
              <a:t>print</a:t>
            </a:r>
            <a:r>
              <a:rPr lang="en-US" sz="1800" b="0">
                <a:solidFill>
                  <a:srgbClr val="000000"/>
                </a:solidFill>
                <a:effectLst/>
                <a:latin typeface="Courier New"/>
                <a:cs typeface="Courier New"/>
              </a:rPr>
              <a:t>(</a:t>
            </a:r>
            <a:r>
              <a:rPr lang="en-US" sz="1800" b="0" err="1">
                <a:solidFill>
                  <a:srgbClr val="000000"/>
                </a:solidFill>
                <a:effectLst/>
                <a:latin typeface="Courier New"/>
                <a:cs typeface="Courier New"/>
              </a:rPr>
              <a:t>X_train.shape</a:t>
            </a:r>
            <a:r>
              <a:rPr lang="en-US" sz="1800" b="0">
                <a:solidFill>
                  <a:srgbClr val="000000"/>
                </a:solidFill>
                <a:effectLst/>
                <a:latin typeface="Courier New"/>
                <a:cs typeface="Courier New"/>
              </a:rPr>
              <a:t>, </a:t>
            </a:r>
            <a:r>
              <a:rPr lang="en-US" sz="1800" b="0" err="1">
                <a:solidFill>
                  <a:srgbClr val="000000"/>
                </a:solidFill>
                <a:effectLst/>
                <a:latin typeface="Courier New"/>
                <a:cs typeface="Courier New"/>
              </a:rPr>
              <a:t>X_test.shape</a:t>
            </a:r>
            <a:r>
              <a:rPr lang="en-US" sz="1800" b="0">
                <a:solidFill>
                  <a:srgbClr val="000000"/>
                </a:solidFill>
                <a:effectLst/>
                <a:latin typeface="Courier New"/>
                <a:cs typeface="Courier New"/>
              </a:rPr>
              <a:t>)</a:t>
            </a:r>
          </a:p>
          <a:p>
            <a:pPr marL="0" indent="0">
              <a:buNone/>
            </a:pPr>
            <a:r>
              <a:rPr lang="en-US" sz="1800" b="0">
                <a:solidFill>
                  <a:srgbClr val="795E26"/>
                </a:solidFill>
                <a:effectLst/>
                <a:latin typeface="Courier New"/>
                <a:cs typeface="Courier New"/>
              </a:rPr>
              <a:t>print</a:t>
            </a:r>
            <a:r>
              <a:rPr lang="en-US" sz="1800" b="0">
                <a:solidFill>
                  <a:srgbClr val="000000"/>
                </a:solidFill>
                <a:effectLst/>
                <a:latin typeface="Courier New"/>
                <a:cs typeface="Courier New"/>
              </a:rPr>
              <a:t>(</a:t>
            </a:r>
            <a:r>
              <a:rPr lang="en-US" sz="1800" b="0" err="1">
                <a:solidFill>
                  <a:srgbClr val="000000"/>
                </a:solidFill>
                <a:effectLst/>
                <a:latin typeface="Courier New"/>
                <a:cs typeface="Courier New"/>
              </a:rPr>
              <a:t>y_train.shape</a:t>
            </a:r>
            <a:r>
              <a:rPr lang="en-US" sz="1800" b="0">
                <a:solidFill>
                  <a:srgbClr val="000000"/>
                </a:solidFill>
                <a:effectLst/>
                <a:latin typeface="Courier New"/>
                <a:cs typeface="Courier New"/>
              </a:rPr>
              <a:t>, </a:t>
            </a:r>
            <a:r>
              <a:rPr lang="en-US" sz="1800" b="0" err="1">
                <a:solidFill>
                  <a:srgbClr val="000000"/>
                </a:solidFill>
                <a:effectLst/>
                <a:latin typeface="Courier New"/>
                <a:cs typeface="Courier New"/>
              </a:rPr>
              <a:t>y_test.shape</a:t>
            </a:r>
            <a:r>
              <a:rPr lang="en-US" sz="1800" b="0">
                <a:solidFill>
                  <a:srgbClr val="000000"/>
                </a:solidFill>
                <a:effectLst/>
                <a:latin typeface="Courier New"/>
                <a:cs typeface="Courier New"/>
              </a:rPr>
              <a:t>)</a:t>
            </a:r>
          </a:p>
          <a:p>
            <a:pPr marL="0" indent="0">
              <a:buNone/>
            </a:pPr>
            <a:endParaRPr lang="en-US" sz="1800">
              <a:solidFill>
                <a:srgbClr val="000000"/>
              </a:solidFill>
              <a:latin typeface="Courier New" panose="02070309020205020404" pitchFamily="49" charset="0"/>
              <a:cs typeface="Courier New"/>
            </a:endParaRPr>
          </a:p>
          <a:p>
            <a:pPr marL="0" indent="0">
              <a:buNone/>
            </a:pPr>
            <a:r>
              <a:rPr lang="en-US" sz="1800" b="0" i="0">
                <a:solidFill>
                  <a:srgbClr val="212121"/>
                </a:solidFill>
                <a:effectLst/>
                <a:latin typeface="Courier New"/>
                <a:cs typeface="Courier New"/>
              </a:rPr>
              <a:t>(125973, 32) (84401, 31) (41572, 31) (84401, 1) (41572, 1)</a:t>
            </a:r>
            <a:endParaRPr lang="en-US" sz="1800" b="0">
              <a:solidFill>
                <a:srgbClr val="000000"/>
              </a:solidFill>
              <a:effectLst/>
              <a:latin typeface="Courier New"/>
              <a:cs typeface="Courier New"/>
            </a:endParaRPr>
          </a:p>
          <a:p>
            <a:pPr marL="0" indent="0">
              <a:buNone/>
            </a:pPr>
            <a:endParaRPr lang="en-US">
              <a:cs typeface="Calibri" panose="020F0502020204030204"/>
            </a:endParaRPr>
          </a:p>
        </p:txBody>
      </p:sp>
    </p:spTree>
    <p:extLst>
      <p:ext uri="{BB962C8B-B14F-4D97-AF65-F5344CB8AC3E}">
        <p14:creationId xmlns:p14="http://schemas.microsoft.com/office/powerpoint/2010/main" val="2055791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7A5D-8457-4666-A9A5-E638BFA7A8FD}"/>
              </a:ext>
            </a:extLst>
          </p:cNvPr>
          <p:cNvSpPr>
            <a:spLocks noGrp="1"/>
          </p:cNvSpPr>
          <p:nvPr>
            <p:ph type="title"/>
          </p:nvPr>
        </p:nvSpPr>
        <p:spPr/>
        <p:txBody>
          <a:bodyPr>
            <a:normAutofit/>
          </a:bodyPr>
          <a:lstStyle/>
          <a:p>
            <a:pPr fontAlgn="base"/>
            <a:r>
              <a:rPr lang="en-US" dirty="0">
                <a:solidFill>
                  <a:srgbClr val="222222"/>
                </a:solidFill>
                <a:effectLst/>
                <a:latin typeface="Helvetica Neue"/>
              </a:rPr>
              <a:t>Synthetic Minority Oversampling Technique (SMOTE)</a:t>
            </a:r>
            <a:endParaRPr lang="en-US" dirty="0"/>
          </a:p>
        </p:txBody>
      </p:sp>
      <p:sp>
        <p:nvSpPr>
          <p:cNvPr id="3" name="Content Placeholder 2">
            <a:extLst>
              <a:ext uri="{FF2B5EF4-FFF2-40B4-BE49-F238E27FC236}">
                <a16:creationId xmlns:a16="http://schemas.microsoft.com/office/drawing/2014/main" id="{5F11C146-B900-4C75-95C2-81F8FAC77D00}"/>
              </a:ext>
            </a:extLst>
          </p:cNvPr>
          <p:cNvSpPr>
            <a:spLocks noGrp="1"/>
          </p:cNvSpPr>
          <p:nvPr>
            <p:ph idx="1"/>
          </p:nvPr>
        </p:nvSpPr>
        <p:spPr/>
        <p:txBody>
          <a:bodyPr vert="horz" lIns="91440" tIns="45720" rIns="91440" bIns="45720" rtlCol="0" anchor="t">
            <a:normAutofit/>
          </a:bodyPr>
          <a:lstStyle/>
          <a:p>
            <a:pPr algn="just"/>
            <a:r>
              <a:rPr lang="en-US" b="0" i="0" u="none" strike="noStrike">
                <a:effectLst/>
                <a:hlinkClick r:id="rId2">
                  <a:extLst>
                    <a:ext uri="{A12FA001-AC4F-418D-AE19-62706E023703}">
                      <ahyp:hlinkClr xmlns:ahyp="http://schemas.microsoft.com/office/drawing/2018/hyperlinkcolor" val="tx"/>
                    </a:ext>
                  </a:extLst>
                </a:hlinkClick>
              </a:rPr>
              <a:t>Nitesh Chawla</a:t>
            </a:r>
            <a:r>
              <a:rPr lang="en-US" b="0" i="0">
                <a:effectLst/>
              </a:rPr>
              <a:t>, et al. in their 2002 paper </a:t>
            </a:r>
            <a:endParaRPr lang="en-US">
              <a:cs typeface="Calibri" panose="020F0502020204030204"/>
            </a:endParaRPr>
          </a:p>
          <a:p>
            <a:pPr algn="just"/>
            <a:r>
              <a:rPr lang="en-US"/>
              <a:t>In Imbalance data set </a:t>
            </a:r>
            <a:r>
              <a:rPr lang="en-US" b="0" i="0">
                <a:effectLst/>
              </a:rPr>
              <a:t>too few examples of the minority class for a model to effectively learn the decision boundary.</a:t>
            </a:r>
            <a:endParaRPr lang="en-US" b="0" i="0">
              <a:effectLst/>
              <a:cs typeface="Calibri"/>
            </a:endParaRPr>
          </a:p>
          <a:p>
            <a:pPr algn="just"/>
            <a:r>
              <a:rPr lang="en-US">
                <a:cs typeface="Calibri"/>
              </a:rPr>
              <a:t>One</a:t>
            </a:r>
            <a:r>
              <a:rPr lang="en-US" b="0" i="0">
                <a:effectLst/>
                <a:cs typeface="Calibri"/>
              </a:rPr>
              <a:t> way to solve this problem is to oversample the examples in the minority class. This can be achieved by simply duplicating examples from the minority class in the training dataset prior to fitting a model. This can balance the class distribution but does not provide any additional information to the model.</a:t>
            </a: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679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7936-5ACF-4243-A175-6BB25F35080B}"/>
              </a:ext>
            </a:extLst>
          </p:cNvPr>
          <p:cNvSpPr>
            <a:spLocks noGrp="1"/>
          </p:cNvSpPr>
          <p:nvPr>
            <p:ph type="title"/>
          </p:nvPr>
        </p:nvSpPr>
        <p:spPr/>
        <p:txBody>
          <a:bodyPr/>
          <a:lstStyle/>
          <a:p>
            <a:r>
              <a:rPr lang="en-US" b="1" dirty="0"/>
              <a:t>One Sided Selection (OSS)</a:t>
            </a:r>
            <a:endParaRPr lang="en-US" b="1" dirty="0">
              <a:cs typeface="Calibri Light"/>
            </a:endParaRPr>
          </a:p>
        </p:txBody>
      </p:sp>
      <p:sp>
        <p:nvSpPr>
          <p:cNvPr id="3" name="Content Placeholder 2">
            <a:extLst>
              <a:ext uri="{FF2B5EF4-FFF2-40B4-BE49-F238E27FC236}">
                <a16:creationId xmlns:a16="http://schemas.microsoft.com/office/drawing/2014/main" id="{483479C7-FABF-4EC4-B405-A5A29A17AF93}"/>
              </a:ext>
            </a:extLst>
          </p:cNvPr>
          <p:cNvSpPr>
            <a:spLocks noGrp="1"/>
          </p:cNvSpPr>
          <p:nvPr>
            <p:ph idx="1"/>
          </p:nvPr>
        </p:nvSpPr>
        <p:spPr/>
        <p:txBody>
          <a:bodyPr vert="horz" lIns="91440" tIns="45720" rIns="91440" bIns="45720" rtlCol="0" anchor="t">
            <a:normAutofit/>
          </a:bodyPr>
          <a:lstStyle/>
          <a:p>
            <a:r>
              <a:rPr lang="en-US" dirty="0"/>
              <a:t>Under sampling technique</a:t>
            </a:r>
          </a:p>
          <a:p>
            <a:r>
              <a:rPr lang="en-US"/>
              <a:t>Uses</a:t>
            </a:r>
            <a:r>
              <a:rPr lang="en-US" dirty="0"/>
              <a:t> Tomek Links and the condensed Nearest Neighbor</a:t>
            </a:r>
          </a:p>
          <a:p>
            <a:r>
              <a:rPr lang="en-US"/>
              <a:t>Use</a:t>
            </a:r>
            <a:r>
              <a:rPr lang="en-US" b="0" i="0" dirty="0">
                <a:effectLst/>
              </a:rPr>
              <a:t> to remove redundant examples from the interior of the density of the majority class.</a:t>
            </a:r>
            <a:endParaRPr lang="en-US">
              <a:cs typeface="Calibri"/>
            </a:endParaRPr>
          </a:p>
        </p:txBody>
      </p:sp>
    </p:spTree>
    <p:extLst>
      <p:ext uri="{BB962C8B-B14F-4D97-AF65-F5344CB8AC3E}">
        <p14:creationId xmlns:p14="http://schemas.microsoft.com/office/powerpoint/2010/main" val="3128985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85F6-7704-4FAB-80BE-B146106E4C40}"/>
              </a:ext>
            </a:extLst>
          </p:cNvPr>
          <p:cNvSpPr>
            <a:spLocks noGrp="1"/>
          </p:cNvSpPr>
          <p:nvPr>
            <p:ph type="title"/>
          </p:nvPr>
        </p:nvSpPr>
        <p:spPr/>
        <p:txBody>
          <a:bodyPr/>
          <a:lstStyle/>
          <a:p>
            <a:r>
              <a:rPr lang="en-US" b="1" dirty="0"/>
              <a:t>Model Fit</a:t>
            </a:r>
            <a:endParaRPr lang="en-US" b="1" dirty="0">
              <a:cs typeface="Calibri Light"/>
            </a:endParaRPr>
          </a:p>
        </p:txBody>
      </p:sp>
      <p:sp>
        <p:nvSpPr>
          <p:cNvPr id="3" name="Content Placeholder 2">
            <a:extLst>
              <a:ext uri="{FF2B5EF4-FFF2-40B4-BE49-F238E27FC236}">
                <a16:creationId xmlns:a16="http://schemas.microsoft.com/office/drawing/2014/main" id="{BCE2C7FF-FB5C-4724-9BA5-5BEC278B1B19}"/>
              </a:ext>
            </a:extLst>
          </p:cNvPr>
          <p:cNvSpPr>
            <a:spLocks noGrp="1"/>
          </p:cNvSpPr>
          <p:nvPr>
            <p:ph idx="1"/>
          </p:nvPr>
        </p:nvSpPr>
        <p:spPr/>
        <p:txBody>
          <a:bodyPr vert="horz" lIns="91440" tIns="45720" rIns="91440" bIns="45720" rtlCol="0" anchor="t">
            <a:normAutofit fontScale="85000" lnSpcReduction="20000"/>
          </a:bodyPr>
          <a:lstStyle/>
          <a:p>
            <a:r>
              <a:rPr lang="en-US" dirty="0"/>
              <a:t>Support Vector Machine (SVM)</a:t>
            </a:r>
          </a:p>
          <a:p>
            <a:endParaRPr lang="en-US" dirty="0"/>
          </a:p>
          <a:p>
            <a:pPr marL="0" indent="0">
              <a:buNone/>
            </a:pPr>
            <a:r>
              <a:rPr lang="en-US" sz="2000" dirty="0">
                <a:solidFill>
                  <a:srgbClr val="008000"/>
                </a:solidFill>
                <a:latin typeface="Courier New"/>
                <a:cs typeface="Courier New"/>
              </a:rPr>
              <a:t>  </a:t>
            </a:r>
            <a:r>
              <a:rPr lang="en-US" sz="2000" b="0" dirty="0">
                <a:solidFill>
                  <a:srgbClr val="008000"/>
                </a:solidFill>
                <a:effectLst/>
                <a:latin typeface="Courier New"/>
                <a:cs typeface="Courier New"/>
              </a:rPr>
              <a:t>#SVM</a:t>
            </a:r>
            <a:endParaRPr lang="en-US" sz="2000" b="0" dirty="0">
              <a:solidFill>
                <a:srgbClr val="000000"/>
              </a:solidFill>
              <a:effectLst/>
              <a:latin typeface="Courier New"/>
              <a:cs typeface="Courier New"/>
            </a:endParaRPr>
          </a:p>
          <a:p>
            <a:pPr marL="0" indent="0">
              <a:buNone/>
            </a:pPr>
            <a:r>
              <a:rPr lang="en-US" sz="2000" dirty="0">
                <a:solidFill>
                  <a:srgbClr val="008000"/>
                </a:solidFill>
                <a:latin typeface="Courier New"/>
                <a:cs typeface="Courier New"/>
              </a:rPr>
              <a:t>  </a:t>
            </a:r>
            <a:r>
              <a:rPr lang="en-US" sz="2000" b="0" dirty="0">
                <a:solidFill>
                  <a:srgbClr val="008000"/>
                </a:solidFill>
                <a:effectLst/>
                <a:latin typeface="Courier New"/>
                <a:cs typeface="Courier New"/>
              </a:rPr>
              <a:t>#Import </a:t>
            </a:r>
            <a:r>
              <a:rPr lang="en-US" sz="2000" b="0" dirty="0" err="1">
                <a:solidFill>
                  <a:srgbClr val="008000"/>
                </a:solidFill>
                <a:effectLst/>
                <a:latin typeface="Courier New"/>
                <a:cs typeface="Courier New"/>
              </a:rPr>
              <a:t>svm</a:t>
            </a:r>
            <a:r>
              <a:rPr lang="en-US" sz="2000" b="0" dirty="0">
                <a:solidFill>
                  <a:srgbClr val="008000"/>
                </a:solidFill>
                <a:effectLst/>
                <a:latin typeface="Courier New"/>
                <a:cs typeface="Courier New"/>
              </a:rPr>
              <a:t> model</a:t>
            </a:r>
            <a:endParaRPr lang="en-US" sz="2000" b="0" dirty="0">
              <a:solidFill>
                <a:srgbClr val="000000"/>
              </a:solidFill>
              <a:effectLst/>
              <a:latin typeface="Courier New"/>
              <a:cs typeface="Courier New"/>
            </a:endParaRPr>
          </a:p>
          <a:p>
            <a:pPr marL="0" indent="0">
              <a:buNone/>
            </a:pPr>
            <a:r>
              <a:rPr lang="en-US" sz="2000" dirty="0">
                <a:solidFill>
                  <a:srgbClr val="AF00DB"/>
                </a:solidFill>
                <a:latin typeface="Courier New"/>
                <a:cs typeface="Courier New"/>
              </a:rPr>
              <a:t>  </a:t>
            </a:r>
            <a:r>
              <a:rPr lang="en-US" sz="2000" b="0" dirty="0">
                <a:solidFill>
                  <a:srgbClr val="AF00DB"/>
                </a:solidFill>
                <a:effectLst/>
                <a:latin typeface="Courier New"/>
                <a:cs typeface="Courier New"/>
              </a:rPr>
              <a:t>from</a:t>
            </a:r>
            <a:r>
              <a:rPr lang="en-US" sz="2000" b="0" dirty="0">
                <a:solidFill>
                  <a:srgbClr val="000000"/>
                </a:solidFill>
                <a:effectLst/>
                <a:latin typeface="Courier New"/>
                <a:cs typeface="Courier New"/>
              </a:rPr>
              <a:t> </a:t>
            </a:r>
            <a:r>
              <a:rPr lang="en-US" sz="2000" b="0" dirty="0" err="1">
                <a:solidFill>
                  <a:srgbClr val="000000"/>
                </a:solidFill>
                <a:effectLst/>
                <a:latin typeface="Courier New"/>
                <a:cs typeface="Courier New"/>
              </a:rPr>
              <a:t>sklearn</a:t>
            </a:r>
            <a:r>
              <a:rPr lang="en-US" sz="2000" b="0" dirty="0">
                <a:solidFill>
                  <a:srgbClr val="000000"/>
                </a:solidFill>
                <a:effectLst/>
                <a:latin typeface="Courier New"/>
                <a:cs typeface="Courier New"/>
              </a:rPr>
              <a:t> </a:t>
            </a:r>
            <a:r>
              <a:rPr lang="en-US" sz="2000" b="0" dirty="0">
                <a:solidFill>
                  <a:srgbClr val="AF00DB"/>
                </a:solidFill>
                <a:effectLst/>
                <a:latin typeface="Courier New"/>
                <a:cs typeface="Courier New"/>
              </a:rPr>
              <a:t>import</a:t>
            </a:r>
            <a:r>
              <a:rPr lang="en-US" sz="2000" b="0" dirty="0">
                <a:solidFill>
                  <a:srgbClr val="000000"/>
                </a:solidFill>
                <a:effectLst/>
                <a:latin typeface="Courier New"/>
                <a:cs typeface="Courier New"/>
              </a:rPr>
              <a:t> </a:t>
            </a:r>
            <a:r>
              <a:rPr lang="en-US" sz="2000" b="0" dirty="0" err="1">
                <a:solidFill>
                  <a:srgbClr val="000000"/>
                </a:solidFill>
                <a:effectLst/>
                <a:latin typeface="Courier New"/>
                <a:cs typeface="Courier New"/>
              </a:rPr>
              <a:t>svm</a:t>
            </a:r>
            <a:endParaRPr lang="en-US" sz="2000" b="0" dirty="0">
              <a:solidFill>
                <a:srgbClr val="000000"/>
              </a:solidFill>
              <a:effectLst/>
              <a:latin typeface="Courier New"/>
              <a:cs typeface="Courier New"/>
            </a:endParaRPr>
          </a:p>
          <a:p>
            <a:pPr marL="0" indent="0">
              <a:buNone/>
            </a:pPr>
            <a:br>
              <a:rPr lang="en-US" sz="2000" b="0" dirty="0">
                <a:effectLst/>
                <a:latin typeface="Courier New" panose="02070309020205020404" pitchFamily="49" charset="0"/>
              </a:rPr>
            </a:br>
            <a:r>
              <a:rPr lang="en-US" sz="2000" dirty="0">
                <a:solidFill>
                  <a:srgbClr val="008000"/>
                </a:solidFill>
                <a:latin typeface="Courier New"/>
                <a:cs typeface="Courier New"/>
              </a:rPr>
              <a:t>  </a:t>
            </a:r>
            <a:r>
              <a:rPr lang="en-US" sz="2000" b="0" dirty="0">
                <a:solidFill>
                  <a:srgbClr val="008000"/>
                </a:solidFill>
                <a:effectLst/>
                <a:latin typeface="Courier New"/>
                <a:cs typeface="Courier New"/>
              </a:rPr>
              <a:t>#Create a </a:t>
            </a:r>
            <a:r>
              <a:rPr lang="en-US" sz="2000" b="0" dirty="0" err="1">
                <a:solidFill>
                  <a:srgbClr val="008000"/>
                </a:solidFill>
                <a:effectLst/>
                <a:latin typeface="Courier New"/>
                <a:cs typeface="Courier New"/>
              </a:rPr>
              <a:t>svm</a:t>
            </a:r>
            <a:r>
              <a:rPr lang="en-US" sz="2000" b="0" dirty="0">
                <a:solidFill>
                  <a:srgbClr val="008000"/>
                </a:solidFill>
                <a:effectLst/>
                <a:latin typeface="Courier New"/>
                <a:cs typeface="Courier New"/>
              </a:rPr>
              <a:t> Classifier</a:t>
            </a:r>
            <a:endParaRPr lang="en-US" sz="2000" b="0" dirty="0">
              <a:solidFill>
                <a:srgbClr val="000000"/>
              </a:solidFill>
              <a:effectLst/>
              <a:latin typeface="Courier New"/>
              <a:cs typeface="Courier New"/>
            </a:endParaRPr>
          </a:p>
          <a:p>
            <a:pPr marL="0" indent="0">
              <a:buNone/>
            </a:pPr>
            <a:r>
              <a:rPr lang="en-US" sz="2000" dirty="0">
                <a:solidFill>
                  <a:srgbClr val="000000"/>
                </a:solidFill>
                <a:latin typeface="Courier New"/>
                <a:cs typeface="Courier New"/>
              </a:rPr>
              <a:t>  </a:t>
            </a:r>
            <a:r>
              <a:rPr lang="en-US" sz="2000" b="0" dirty="0" err="1">
                <a:solidFill>
                  <a:srgbClr val="000000"/>
                </a:solidFill>
                <a:effectLst/>
                <a:latin typeface="Courier New"/>
                <a:cs typeface="Courier New"/>
              </a:rPr>
              <a:t>clf</a:t>
            </a:r>
            <a:r>
              <a:rPr lang="en-US" sz="2000" b="0" dirty="0">
                <a:solidFill>
                  <a:srgbClr val="000000"/>
                </a:solidFill>
                <a:effectLst/>
                <a:latin typeface="Courier New"/>
                <a:cs typeface="Courier New"/>
              </a:rPr>
              <a:t> = </a:t>
            </a:r>
            <a:r>
              <a:rPr lang="en-US" sz="2000" b="0" dirty="0" err="1">
                <a:solidFill>
                  <a:srgbClr val="000000"/>
                </a:solidFill>
                <a:effectLst/>
                <a:latin typeface="Courier New"/>
                <a:cs typeface="Courier New"/>
              </a:rPr>
              <a:t>svm.SVC</a:t>
            </a:r>
            <a:r>
              <a:rPr lang="en-US" sz="2000" b="0" dirty="0">
                <a:solidFill>
                  <a:srgbClr val="000000"/>
                </a:solidFill>
                <a:effectLst/>
                <a:latin typeface="Courier New"/>
                <a:cs typeface="Courier New"/>
              </a:rPr>
              <a:t>(kernel=</a:t>
            </a:r>
            <a:r>
              <a:rPr lang="en-US" sz="2000" b="0" dirty="0">
                <a:solidFill>
                  <a:srgbClr val="A31515"/>
                </a:solidFill>
                <a:effectLst/>
                <a:latin typeface="Courier New"/>
                <a:cs typeface="Courier New"/>
              </a:rPr>
              <a:t>'linear'</a:t>
            </a:r>
            <a:r>
              <a:rPr lang="en-US" sz="2000" b="0" dirty="0">
                <a:solidFill>
                  <a:srgbClr val="000000"/>
                </a:solidFill>
                <a:effectLst/>
                <a:latin typeface="Courier New"/>
                <a:cs typeface="Courier New"/>
              </a:rPr>
              <a:t>) </a:t>
            </a:r>
            <a:r>
              <a:rPr lang="en-US" sz="2000" b="0" dirty="0">
                <a:solidFill>
                  <a:srgbClr val="008000"/>
                </a:solidFill>
                <a:effectLst/>
                <a:latin typeface="Courier New"/>
                <a:cs typeface="Courier New"/>
              </a:rPr>
              <a:t># Linear Kernel</a:t>
            </a:r>
            <a:endParaRPr lang="en-US" sz="2000" b="0" dirty="0">
              <a:solidFill>
                <a:srgbClr val="000000"/>
              </a:solidFill>
              <a:effectLst/>
              <a:latin typeface="Courier New"/>
              <a:cs typeface="Courier New"/>
            </a:endParaRPr>
          </a:p>
          <a:p>
            <a:pPr marL="0" indent="0">
              <a:buNone/>
            </a:pPr>
            <a:r>
              <a:rPr lang="en-US" sz="2000" dirty="0">
                <a:latin typeface="Courier New"/>
                <a:cs typeface="Courier New"/>
              </a:rPr>
              <a:t> </a:t>
            </a:r>
            <a:br>
              <a:rPr lang="en-US" sz="2000" dirty="0">
                <a:latin typeface="Courier New"/>
              </a:rPr>
            </a:br>
            <a:r>
              <a:rPr lang="en-US" sz="2000" dirty="0">
                <a:solidFill>
                  <a:srgbClr val="795E26"/>
                </a:solidFill>
                <a:latin typeface="Courier New"/>
                <a:cs typeface="Courier New"/>
              </a:rPr>
              <a:t>  </a:t>
            </a:r>
            <a:r>
              <a:rPr lang="en-US" sz="2000" b="0" dirty="0">
                <a:solidFill>
                  <a:srgbClr val="795E26"/>
                </a:solidFill>
                <a:effectLst/>
                <a:latin typeface="Courier New"/>
                <a:cs typeface="Courier New"/>
              </a:rPr>
              <a:t>print</a:t>
            </a:r>
            <a:r>
              <a:rPr lang="en-US" sz="2000" b="0" dirty="0">
                <a:solidFill>
                  <a:srgbClr val="000000"/>
                </a:solidFill>
                <a:effectLst/>
                <a:latin typeface="Courier New"/>
                <a:cs typeface="Courier New"/>
              </a:rPr>
              <a:t>(</a:t>
            </a:r>
            <a:r>
              <a:rPr lang="en-US" sz="2000" b="0" dirty="0" err="1">
                <a:solidFill>
                  <a:srgbClr val="000000"/>
                </a:solidFill>
                <a:effectLst/>
                <a:latin typeface="Courier New"/>
                <a:cs typeface="Courier New"/>
              </a:rPr>
              <a:t>y_train_hyb.shape</a:t>
            </a:r>
            <a:r>
              <a:rPr lang="en-US" sz="2000" b="0" dirty="0">
                <a:solidFill>
                  <a:srgbClr val="000000"/>
                </a:solidFill>
                <a:effectLst/>
                <a:latin typeface="Courier New"/>
                <a:cs typeface="Courier New"/>
              </a:rPr>
              <a:t>)</a:t>
            </a:r>
          </a:p>
          <a:p>
            <a:pPr marL="0" indent="0">
              <a:buNone/>
            </a:pPr>
            <a:r>
              <a:rPr lang="en-US" sz="2000" dirty="0">
                <a:solidFill>
                  <a:srgbClr val="795E26"/>
                </a:solidFill>
                <a:latin typeface="Courier New"/>
                <a:cs typeface="Courier New"/>
              </a:rPr>
              <a:t>  </a:t>
            </a:r>
            <a:r>
              <a:rPr lang="en-US" sz="2000" b="0" dirty="0">
                <a:solidFill>
                  <a:srgbClr val="795E26"/>
                </a:solidFill>
                <a:effectLst/>
                <a:latin typeface="Courier New"/>
                <a:cs typeface="Courier New"/>
              </a:rPr>
              <a:t>print</a:t>
            </a:r>
            <a:r>
              <a:rPr lang="en-US" sz="2000" b="0" dirty="0">
                <a:solidFill>
                  <a:srgbClr val="000000"/>
                </a:solidFill>
                <a:effectLst/>
                <a:latin typeface="Courier New"/>
                <a:cs typeface="Courier New"/>
              </a:rPr>
              <a:t>(</a:t>
            </a:r>
            <a:r>
              <a:rPr lang="en-US" sz="2000" b="0" dirty="0" err="1">
                <a:solidFill>
                  <a:srgbClr val="000000"/>
                </a:solidFill>
                <a:effectLst/>
                <a:latin typeface="Courier New"/>
                <a:cs typeface="Courier New"/>
              </a:rPr>
              <a:t>X_train_hyb.shape</a:t>
            </a:r>
            <a:r>
              <a:rPr lang="en-US" sz="2000" b="0" dirty="0">
                <a:solidFill>
                  <a:srgbClr val="000000"/>
                </a:solidFill>
                <a:effectLst/>
                <a:latin typeface="Courier New"/>
                <a:cs typeface="Courier New"/>
              </a:rPr>
              <a:t>)</a:t>
            </a:r>
          </a:p>
          <a:p>
            <a:pPr marL="0" indent="0">
              <a:buNone/>
            </a:pPr>
            <a:br>
              <a:rPr lang="en-US" sz="2000" b="0" dirty="0">
                <a:effectLst/>
                <a:latin typeface="Courier New" panose="02070309020205020404" pitchFamily="49" charset="0"/>
              </a:rPr>
            </a:br>
            <a:r>
              <a:rPr lang="en-US" sz="2000" dirty="0">
                <a:solidFill>
                  <a:srgbClr val="000000"/>
                </a:solidFill>
                <a:latin typeface="Courier New"/>
                <a:cs typeface="Courier New"/>
              </a:rPr>
              <a:t>  </a:t>
            </a:r>
            <a:r>
              <a:rPr lang="en-US" sz="2000" b="0" dirty="0" err="1">
                <a:solidFill>
                  <a:srgbClr val="000000"/>
                </a:solidFill>
                <a:effectLst/>
                <a:latin typeface="Courier New"/>
                <a:cs typeface="Courier New"/>
              </a:rPr>
              <a:t>start_time</a:t>
            </a:r>
            <a:r>
              <a:rPr lang="en-US" sz="2000" b="0" dirty="0">
                <a:solidFill>
                  <a:srgbClr val="000000"/>
                </a:solidFill>
                <a:effectLst/>
                <a:latin typeface="Courier New"/>
                <a:cs typeface="Courier New"/>
              </a:rPr>
              <a:t> = </a:t>
            </a:r>
            <a:r>
              <a:rPr lang="en-US" sz="2000" b="0" dirty="0" err="1">
                <a:solidFill>
                  <a:srgbClr val="000000"/>
                </a:solidFill>
                <a:effectLst/>
                <a:latin typeface="Courier New"/>
                <a:cs typeface="Courier New"/>
              </a:rPr>
              <a:t>time.time</a:t>
            </a:r>
            <a:r>
              <a:rPr lang="en-US" sz="2000" b="0" dirty="0">
                <a:solidFill>
                  <a:srgbClr val="000000"/>
                </a:solidFill>
                <a:effectLst/>
                <a:latin typeface="Courier New"/>
                <a:cs typeface="Courier New"/>
              </a:rPr>
              <a:t>()</a:t>
            </a:r>
          </a:p>
          <a:p>
            <a:pPr marL="0" indent="0">
              <a:buNone/>
            </a:pPr>
            <a:r>
              <a:rPr lang="en-US" sz="2000" dirty="0">
                <a:solidFill>
                  <a:srgbClr val="000000"/>
                </a:solidFill>
                <a:latin typeface="Courier New"/>
                <a:cs typeface="Courier New"/>
              </a:rPr>
              <a:t>  </a:t>
            </a:r>
            <a:r>
              <a:rPr lang="en-US" sz="2000" b="0" dirty="0" err="1">
                <a:solidFill>
                  <a:srgbClr val="000000"/>
                </a:solidFill>
                <a:effectLst/>
                <a:latin typeface="Courier New"/>
                <a:cs typeface="Courier New"/>
              </a:rPr>
              <a:t>clfg.fit</a:t>
            </a:r>
            <a:r>
              <a:rPr lang="en-US" sz="2000" b="0" dirty="0">
                <a:solidFill>
                  <a:srgbClr val="000000"/>
                </a:solidFill>
                <a:effectLst/>
                <a:latin typeface="Courier New"/>
                <a:cs typeface="Courier New"/>
              </a:rPr>
              <a:t>(</a:t>
            </a:r>
            <a:r>
              <a:rPr lang="en-US" sz="2000" b="0" dirty="0" err="1">
                <a:solidFill>
                  <a:srgbClr val="000000"/>
                </a:solidFill>
                <a:effectLst/>
                <a:latin typeface="Courier New"/>
                <a:cs typeface="Courier New"/>
              </a:rPr>
              <a:t>X_train_hyb</a:t>
            </a:r>
            <a:r>
              <a:rPr lang="en-US" sz="2000" b="0" dirty="0">
                <a:solidFill>
                  <a:srgbClr val="000000"/>
                </a:solidFill>
                <a:effectLst/>
                <a:latin typeface="Courier New"/>
                <a:cs typeface="Courier New"/>
              </a:rPr>
              <a:t>, </a:t>
            </a:r>
            <a:r>
              <a:rPr lang="en-US" sz="2000" b="0" dirty="0" err="1">
                <a:solidFill>
                  <a:srgbClr val="000000"/>
                </a:solidFill>
                <a:effectLst/>
                <a:latin typeface="Courier New"/>
                <a:cs typeface="Courier New"/>
              </a:rPr>
              <a:t>y_train_hyb.ravel</a:t>
            </a:r>
            <a:r>
              <a:rPr lang="en-US" sz="2000" b="0" dirty="0">
                <a:solidFill>
                  <a:srgbClr val="000000"/>
                </a:solidFill>
                <a:effectLst/>
                <a:latin typeface="Courier New"/>
                <a:cs typeface="Courier New"/>
              </a:rPr>
              <a:t>())</a:t>
            </a:r>
          </a:p>
          <a:p>
            <a:pPr marL="0" indent="0">
              <a:buNone/>
            </a:pPr>
            <a:endParaRPr lang="en-US" dirty="0"/>
          </a:p>
        </p:txBody>
      </p:sp>
    </p:spTree>
    <p:extLst>
      <p:ext uri="{BB962C8B-B14F-4D97-AF65-F5344CB8AC3E}">
        <p14:creationId xmlns:p14="http://schemas.microsoft.com/office/powerpoint/2010/main" val="2166044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AE07-2126-4734-9505-CDAA75B483E4}"/>
              </a:ext>
            </a:extLst>
          </p:cNvPr>
          <p:cNvSpPr>
            <a:spLocks noGrp="1"/>
          </p:cNvSpPr>
          <p:nvPr>
            <p:ph type="title"/>
          </p:nvPr>
        </p:nvSpPr>
        <p:spPr/>
        <p:txBody>
          <a:bodyPr/>
          <a:lstStyle/>
          <a:p>
            <a:r>
              <a:rPr lang="en-US" b="1" dirty="0"/>
              <a:t>Result</a:t>
            </a:r>
          </a:p>
        </p:txBody>
      </p:sp>
      <p:sp>
        <p:nvSpPr>
          <p:cNvPr id="3" name="Content Placeholder 2">
            <a:extLst>
              <a:ext uri="{FF2B5EF4-FFF2-40B4-BE49-F238E27FC236}">
                <a16:creationId xmlns:a16="http://schemas.microsoft.com/office/drawing/2014/main" id="{F16C334E-0125-4515-A797-BC4E1CA5D4DF}"/>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Calibri"/>
              <a:cs typeface="Calibri"/>
            </a:endParaRPr>
          </a:p>
          <a:p>
            <a:pPr marL="0" indent="0">
              <a:buNone/>
            </a:pPr>
            <a:endParaRPr lang="en-US" dirty="0"/>
          </a:p>
        </p:txBody>
      </p:sp>
      <p:graphicFrame>
        <p:nvGraphicFramePr>
          <p:cNvPr id="4" name="Table 4">
            <a:extLst>
              <a:ext uri="{FF2B5EF4-FFF2-40B4-BE49-F238E27FC236}">
                <a16:creationId xmlns:a16="http://schemas.microsoft.com/office/drawing/2014/main" id="{90B5A359-AF32-4132-8F4F-EEE58CBACF33}"/>
              </a:ext>
            </a:extLst>
          </p:cNvPr>
          <p:cNvGraphicFramePr>
            <a:graphicFrameLocks noGrp="1"/>
          </p:cNvGraphicFramePr>
          <p:nvPr>
            <p:extLst>
              <p:ext uri="{D42A27DB-BD31-4B8C-83A1-F6EECF244321}">
                <p14:modId xmlns:p14="http://schemas.microsoft.com/office/powerpoint/2010/main" val="2377308429"/>
              </p:ext>
            </p:extLst>
          </p:nvPr>
        </p:nvGraphicFramePr>
        <p:xfrm>
          <a:off x="790754" y="1825924"/>
          <a:ext cx="10350105" cy="4378182"/>
        </p:xfrm>
        <a:graphic>
          <a:graphicData uri="http://schemas.openxmlformats.org/drawingml/2006/table">
            <a:tbl>
              <a:tblPr firstRow="1" bandRow="1">
                <a:tableStyleId>{D7AC3CCA-C797-4891-BE02-D94E43425B78}</a:tableStyleId>
              </a:tblPr>
              <a:tblGrid>
                <a:gridCol w="3450035">
                  <a:extLst>
                    <a:ext uri="{9D8B030D-6E8A-4147-A177-3AD203B41FA5}">
                      <a16:colId xmlns:a16="http://schemas.microsoft.com/office/drawing/2014/main" val="3574854526"/>
                    </a:ext>
                  </a:extLst>
                </a:gridCol>
                <a:gridCol w="3450035">
                  <a:extLst>
                    <a:ext uri="{9D8B030D-6E8A-4147-A177-3AD203B41FA5}">
                      <a16:colId xmlns:a16="http://schemas.microsoft.com/office/drawing/2014/main" val="854540360"/>
                    </a:ext>
                  </a:extLst>
                </a:gridCol>
                <a:gridCol w="3450035">
                  <a:extLst>
                    <a:ext uri="{9D8B030D-6E8A-4147-A177-3AD203B41FA5}">
                      <a16:colId xmlns:a16="http://schemas.microsoft.com/office/drawing/2014/main" val="4264887766"/>
                    </a:ext>
                  </a:extLst>
                </a:gridCol>
              </a:tblGrid>
              <a:tr h="1106400">
                <a:tc>
                  <a:txBody>
                    <a:bodyPr/>
                    <a:lstStyle/>
                    <a:p>
                      <a:pPr algn="ctr"/>
                      <a:endParaRPr lang="en-US" sz="2400" dirty="0"/>
                    </a:p>
                  </a:txBody>
                  <a:tcPr anchor="ctr"/>
                </a:tc>
                <a:tc>
                  <a:txBody>
                    <a:bodyPr/>
                    <a:lstStyle/>
                    <a:p>
                      <a:pPr algn="ctr"/>
                      <a:r>
                        <a:rPr lang="en-US" sz="2400"/>
                        <a:t>SVM</a:t>
                      </a:r>
                      <a:endParaRPr lang="en-US" sz="2400" dirty="0"/>
                    </a:p>
                  </a:txBody>
                  <a:tcPr anchor="ctr"/>
                </a:tc>
                <a:tc>
                  <a:txBody>
                    <a:bodyPr/>
                    <a:lstStyle/>
                    <a:p>
                      <a:pPr algn="ctr"/>
                      <a:r>
                        <a:rPr lang="en-US" sz="2400"/>
                        <a:t>CART</a:t>
                      </a:r>
                      <a:endParaRPr lang="en-US" sz="2400" dirty="0"/>
                    </a:p>
                  </a:txBody>
                  <a:tcPr anchor="ctr"/>
                </a:tc>
                <a:extLst>
                  <a:ext uri="{0D108BD9-81ED-4DB2-BD59-A6C34878D82A}">
                    <a16:rowId xmlns:a16="http://schemas.microsoft.com/office/drawing/2014/main" val="1228898824"/>
                  </a:ext>
                </a:extLst>
              </a:tr>
              <a:tr h="1106400">
                <a:tc>
                  <a:txBody>
                    <a:bodyPr/>
                    <a:lstStyle/>
                    <a:p>
                      <a:pPr algn="ctr"/>
                      <a:r>
                        <a:rPr lang="en-US" sz="2400" b="1"/>
                        <a:t>Training Time</a:t>
                      </a:r>
                    </a:p>
                  </a:txBody>
                  <a:tcPr anchor="ctr"/>
                </a:tc>
                <a:tc>
                  <a:txBody>
                    <a:bodyPr/>
                    <a:lstStyle/>
                    <a:p>
                      <a:pPr lvl="0" algn="ctr">
                        <a:buNone/>
                      </a:pPr>
                      <a:r>
                        <a:rPr lang="en-US" sz="2400" b="0" i="0" u="none" strike="noStrike" noProof="0">
                          <a:latin typeface="Calibri"/>
                        </a:rPr>
                        <a:t>98.08201670646667</a:t>
                      </a:r>
                      <a:endParaRPr lang="en-US" sz="2400" dirty="0"/>
                    </a:p>
                  </a:txBody>
                  <a:tcPr anchor="ctr"/>
                </a:tc>
                <a:tc>
                  <a:txBody>
                    <a:bodyPr/>
                    <a:lstStyle/>
                    <a:p>
                      <a:pPr lvl="0" algn="ctr">
                        <a:buNone/>
                      </a:pPr>
                      <a:r>
                        <a:rPr lang="en-US" sz="2400" b="0" i="0" u="none" strike="noStrike" noProof="0">
                          <a:latin typeface="Calibri"/>
                        </a:rPr>
                        <a:t>0.735231876373291</a:t>
                      </a:r>
                      <a:endParaRPr lang="en-US" sz="2400" dirty="0"/>
                    </a:p>
                  </a:txBody>
                  <a:tcPr anchor="ctr"/>
                </a:tc>
                <a:extLst>
                  <a:ext uri="{0D108BD9-81ED-4DB2-BD59-A6C34878D82A}">
                    <a16:rowId xmlns:a16="http://schemas.microsoft.com/office/drawing/2014/main" val="3848555861"/>
                  </a:ext>
                </a:extLst>
              </a:tr>
              <a:tr h="1058982">
                <a:tc>
                  <a:txBody>
                    <a:bodyPr/>
                    <a:lstStyle/>
                    <a:p>
                      <a:pPr algn="ctr"/>
                      <a:r>
                        <a:rPr lang="en-US" sz="2400" b="1"/>
                        <a:t>Testing Time</a:t>
                      </a:r>
                    </a:p>
                  </a:txBody>
                  <a:tcPr anchor="ctr"/>
                </a:tc>
                <a:tc>
                  <a:txBody>
                    <a:bodyPr/>
                    <a:lstStyle/>
                    <a:p>
                      <a:pPr lvl="0" algn="ctr">
                        <a:buNone/>
                      </a:pPr>
                      <a:r>
                        <a:rPr lang="en-US" sz="2400" b="0" i="0" u="none" strike="noStrike" noProof="0">
                          <a:latin typeface="Calibri"/>
                        </a:rPr>
                        <a:t>14.745504379272461</a:t>
                      </a:r>
                      <a:endParaRPr lang="en-US" sz="2400" dirty="0"/>
                    </a:p>
                  </a:txBody>
                  <a:tcPr anchor="ctr"/>
                </a:tc>
                <a:tc>
                  <a:txBody>
                    <a:bodyPr/>
                    <a:lstStyle/>
                    <a:p>
                      <a:pPr lvl="0" algn="ctr">
                        <a:buNone/>
                      </a:pPr>
                      <a:r>
                        <a:rPr lang="en-US" sz="2400" b="0" i="0" u="none" strike="noStrike" noProof="0">
                          <a:latin typeface="Calibri"/>
                        </a:rPr>
                        <a:t>0.011311531066894531</a:t>
                      </a:r>
                      <a:endParaRPr lang="en-US" sz="2400" dirty="0"/>
                    </a:p>
                  </a:txBody>
                  <a:tcPr anchor="ctr"/>
                </a:tc>
                <a:extLst>
                  <a:ext uri="{0D108BD9-81ED-4DB2-BD59-A6C34878D82A}">
                    <a16:rowId xmlns:a16="http://schemas.microsoft.com/office/drawing/2014/main" val="1435180306"/>
                  </a:ext>
                </a:extLst>
              </a:tr>
              <a:tr h="1106400">
                <a:tc>
                  <a:txBody>
                    <a:bodyPr/>
                    <a:lstStyle/>
                    <a:p>
                      <a:pPr algn="ctr"/>
                      <a:r>
                        <a:rPr lang="en-US" sz="2400" b="1"/>
                        <a:t>Accuracy</a:t>
                      </a:r>
                    </a:p>
                  </a:txBody>
                  <a:tcPr anchor="ctr"/>
                </a:tc>
                <a:tc>
                  <a:txBody>
                    <a:bodyPr/>
                    <a:lstStyle/>
                    <a:p>
                      <a:pPr lvl="0" algn="ctr">
                        <a:buNone/>
                      </a:pPr>
                      <a:r>
                        <a:rPr lang="en-US" sz="2400" b="0" i="0" u="none" strike="noStrike" noProof="0">
                          <a:latin typeface="Calibri"/>
                        </a:rPr>
                        <a:t>0.953911286442798</a:t>
                      </a:r>
                      <a:endParaRPr lang="en-US" sz="2400" dirty="0"/>
                    </a:p>
                  </a:txBody>
                  <a:tcPr anchor="ctr"/>
                </a:tc>
                <a:tc>
                  <a:txBody>
                    <a:bodyPr/>
                    <a:lstStyle/>
                    <a:p>
                      <a:pPr lvl="0" algn="ctr">
                        <a:buNone/>
                      </a:pPr>
                      <a:r>
                        <a:rPr lang="en-US" sz="2400" b="0" i="0" u="none" strike="noStrike" noProof="0">
                          <a:latin typeface="Calibri"/>
                        </a:rPr>
                        <a:t>0.9950928509573752</a:t>
                      </a:r>
                      <a:endParaRPr lang="en-US" sz="2400" dirty="0"/>
                    </a:p>
                  </a:txBody>
                  <a:tcPr anchor="ctr"/>
                </a:tc>
                <a:extLst>
                  <a:ext uri="{0D108BD9-81ED-4DB2-BD59-A6C34878D82A}">
                    <a16:rowId xmlns:a16="http://schemas.microsoft.com/office/drawing/2014/main" val="3801562220"/>
                  </a:ext>
                </a:extLst>
              </a:tr>
            </a:tbl>
          </a:graphicData>
        </a:graphic>
      </p:graphicFrame>
    </p:spTree>
    <p:extLst>
      <p:ext uri="{BB962C8B-B14F-4D97-AF65-F5344CB8AC3E}">
        <p14:creationId xmlns:p14="http://schemas.microsoft.com/office/powerpoint/2010/main" val="2199320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0433-3BD3-4E3F-B9A1-1CF934CB5877}"/>
              </a:ext>
            </a:extLst>
          </p:cNvPr>
          <p:cNvSpPr>
            <a:spLocks noGrp="1"/>
          </p:cNvSpPr>
          <p:nvPr>
            <p:ph type="title"/>
          </p:nvPr>
        </p:nvSpPr>
        <p:spPr/>
        <p:txBody>
          <a:bodyPr/>
          <a:lstStyle/>
          <a:p>
            <a:r>
              <a:rPr lang="en-US" b="1"/>
              <a:t>Technical Terms</a:t>
            </a:r>
            <a:endParaRPr lang="en-US" b="1">
              <a:cs typeface="Calibri Light"/>
            </a:endParaRPr>
          </a:p>
        </p:txBody>
      </p:sp>
      <p:sp>
        <p:nvSpPr>
          <p:cNvPr id="3" name="Content Placeholder 2">
            <a:extLst>
              <a:ext uri="{FF2B5EF4-FFF2-40B4-BE49-F238E27FC236}">
                <a16:creationId xmlns:a16="http://schemas.microsoft.com/office/drawing/2014/main" id="{EFF63283-4D2D-47B9-A3AE-B7AFC3ADC59A}"/>
              </a:ext>
            </a:extLst>
          </p:cNvPr>
          <p:cNvSpPr>
            <a:spLocks noGrp="1"/>
          </p:cNvSpPr>
          <p:nvPr>
            <p:ph idx="1"/>
          </p:nvPr>
        </p:nvSpPr>
        <p:spPr>
          <a:xfrm>
            <a:off x="895709" y="1710606"/>
            <a:ext cx="10515600" cy="4351338"/>
          </a:xfrm>
        </p:spPr>
        <p:txBody>
          <a:bodyPr vert="horz" lIns="91440" tIns="45720" rIns="91440" bIns="45720" rtlCol="0" anchor="t">
            <a:normAutofit/>
          </a:bodyPr>
          <a:lstStyle/>
          <a:p>
            <a:pPr marL="514350" indent="-514350">
              <a:buAutoNum type="arabicPeriod"/>
            </a:pPr>
            <a:r>
              <a:rPr lang="en-US"/>
              <a:t>NIDS</a:t>
            </a:r>
          </a:p>
          <a:p>
            <a:pPr marL="514350" indent="-514350">
              <a:buAutoNum type="arabicPeriod"/>
            </a:pPr>
            <a:r>
              <a:rPr lang="en-US">
                <a:cs typeface="Calibri"/>
              </a:rPr>
              <a:t>AIDS</a:t>
            </a:r>
            <a:endParaRPr lang="en-US"/>
          </a:p>
          <a:p>
            <a:pPr marL="514350" indent="-514350">
              <a:buAutoNum type="arabicPeriod"/>
            </a:pPr>
            <a:r>
              <a:rPr lang="en-US"/>
              <a:t>Hybrid Sampling</a:t>
            </a:r>
          </a:p>
          <a:p>
            <a:pPr marL="514350" indent="-514350">
              <a:buAutoNum type="arabicPeriod"/>
            </a:pPr>
            <a:r>
              <a:rPr lang="en-US">
                <a:cs typeface="Calibri" panose="020F0502020204030204"/>
              </a:rPr>
              <a:t>SVM</a:t>
            </a:r>
          </a:p>
          <a:p>
            <a:pPr marL="514350" indent="-514350">
              <a:buAutoNum type="arabicPeriod"/>
            </a:pPr>
            <a:endParaRPr lang="en-US">
              <a:cs typeface="Calibri" panose="020F0502020204030204"/>
            </a:endParaRPr>
          </a:p>
          <a:p>
            <a:pPr marL="0" indent="0">
              <a:buNone/>
            </a:pPr>
            <a:endParaRPr lang="en-US">
              <a:cs typeface="Calibri" panose="020F0502020204030204"/>
            </a:endParaRPr>
          </a:p>
        </p:txBody>
      </p:sp>
      <p:sp>
        <p:nvSpPr>
          <p:cNvPr id="4" name="Slide Number Placeholder 3">
            <a:extLst>
              <a:ext uri="{FF2B5EF4-FFF2-40B4-BE49-F238E27FC236}">
                <a16:creationId xmlns:a16="http://schemas.microsoft.com/office/drawing/2014/main" id="{EE1E8BD9-A955-4836-A8F7-D97F4D2DCEB8}"/>
              </a:ext>
            </a:extLst>
          </p:cNvPr>
          <p:cNvSpPr>
            <a:spLocks noGrp="1"/>
          </p:cNvSpPr>
          <p:nvPr>
            <p:ph type="sldNum" sz="quarter" idx="12"/>
          </p:nvPr>
        </p:nvSpPr>
        <p:spPr/>
        <p:txBody>
          <a:bodyPr/>
          <a:lstStyle/>
          <a:p>
            <a:fld id="{D86BB417-9BAA-4F0C-9A32-DCB317FE7609}" type="slidenum">
              <a:rPr lang="en-US" smtClean="0"/>
              <a:t>3</a:t>
            </a:fld>
            <a:endParaRPr lang="en-US"/>
          </a:p>
        </p:txBody>
      </p:sp>
    </p:spTree>
    <p:extLst>
      <p:ext uri="{BB962C8B-B14F-4D97-AF65-F5344CB8AC3E}">
        <p14:creationId xmlns:p14="http://schemas.microsoft.com/office/powerpoint/2010/main" val="4142432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43B2-4000-48E6-A0B1-0225E4F42506}"/>
              </a:ext>
            </a:extLst>
          </p:cNvPr>
          <p:cNvSpPr>
            <a:spLocks noGrp="1"/>
          </p:cNvSpPr>
          <p:nvPr>
            <p:ph type="title"/>
          </p:nvPr>
        </p:nvSpPr>
        <p:spPr/>
        <p:txBody>
          <a:bodyPr/>
          <a:lstStyle/>
          <a:p>
            <a:r>
              <a:rPr lang="en-US" b="1" dirty="0"/>
              <a:t>Result Comparison</a:t>
            </a:r>
            <a:endParaRPr lang="en-US" b="1" dirty="0">
              <a:cs typeface="Calibri Light"/>
            </a:endParaRPr>
          </a:p>
        </p:txBody>
      </p:sp>
      <p:graphicFrame>
        <p:nvGraphicFramePr>
          <p:cNvPr id="7" name="Table 7">
            <a:extLst>
              <a:ext uri="{FF2B5EF4-FFF2-40B4-BE49-F238E27FC236}">
                <a16:creationId xmlns:a16="http://schemas.microsoft.com/office/drawing/2014/main" id="{B7E51B8D-D3EB-4B18-99E9-FFEA15F21533}"/>
              </a:ext>
            </a:extLst>
          </p:cNvPr>
          <p:cNvGraphicFramePr>
            <a:graphicFrameLocks noGrp="1"/>
          </p:cNvGraphicFramePr>
          <p:nvPr>
            <p:ph idx="1"/>
            <p:extLst>
              <p:ext uri="{D42A27DB-BD31-4B8C-83A1-F6EECF244321}">
                <p14:modId xmlns:p14="http://schemas.microsoft.com/office/powerpoint/2010/main" val="3594210588"/>
              </p:ext>
            </p:extLst>
          </p:nvPr>
        </p:nvGraphicFramePr>
        <p:xfrm>
          <a:off x="603849" y="1782792"/>
          <a:ext cx="10832391" cy="3965941"/>
        </p:xfrm>
        <a:graphic>
          <a:graphicData uri="http://schemas.openxmlformats.org/drawingml/2006/table">
            <a:tbl>
              <a:tblPr firstRow="1" bandRow="1">
                <a:tableStyleId>{7E9639D4-E3E2-4D34-9284-5A2195B3D0D7}</a:tableStyleId>
              </a:tblPr>
              <a:tblGrid>
                <a:gridCol w="2080132">
                  <a:extLst>
                    <a:ext uri="{9D8B030D-6E8A-4147-A177-3AD203B41FA5}">
                      <a16:colId xmlns:a16="http://schemas.microsoft.com/office/drawing/2014/main" val="2682149801"/>
                    </a:ext>
                  </a:extLst>
                </a:gridCol>
                <a:gridCol w="2838925">
                  <a:extLst>
                    <a:ext uri="{9D8B030D-6E8A-4147-A177-3AD203B41FA5}">
                      <a16:colId xmlns:a16="http://schemas.microsoft.com/office/drawing/2014/main" val="4173872627"/>
                    </a:ext>
                  </a:extLst>
                </a:gridCol>
                <a:gridCol w="2956667">
                  <a:extLst>
                    <a:ext uri="{9D8B030D-6E8A-4147-A177-3AD203B41FA5}">
                      <a16:colId xmlns:a16="http://schemas.microsoft.com/office/drawing/2014/main" val="3726230817"/>
                    </a:ext>
                  </a:extLst>
                </a:gridCol>
                <a:gridCol w="2956667">
                  <a:extLst>
                    <a:ext uri="{9D8B030D-6E8A-4147-A177-3AD203B41FA5}">
                      <a16:colId xmlns:a16="http://schemas.microsoft.com/office/drawing/2014/main" val="602058541"/>
                    </a:ext>
                  </a:extLst>
                </a:gridCol>
              </a:tblGrid>
              <a:tr h="763397">
                <a:tc>
                  <a:txBody>
                    <a:bodyPr/>
                    <a:lstStyle/>
                    <a:p>
                      <a:pPr algn="ctr"/>
                      <a:r>
                        <a:rPr lang="en-US" sz="2000" dirty="0"/>
                        <a:t>Feature</a:t>
                      </a:r>
                    </a:p>
                  </a:txBody>
                  <a:tcPr anchor="ctr"/>
                </a:tc>
                <a:tc>
                  <a:txBody>
                    <a:bodyPr/>
                    <a:lstStyle/>
                    <a:p>
                      <a:pPr algn="ctr"/>
                      <a:r>
                        <a:rPr lang="en-US" sz="2000" dirty="0"/>
                        <a:t>Existing work</a:t>
                      </a:r>
                    </a:p>
                  </a:txBody>
                  <a:tcPr anchor="ctr"/>
                </a:tc>
                <a:tc>
                  <a:txBody>
                    <a:bodyPr/>
                    <a:lstStyle/>
                    <a:p>
                      <a:pPr algn="ctr"/>
                      <a:r>
                        <a:rPr lang="en-US" sz="2000"/>
                        <a:t> Our work (SVM)</a:t>
                      </a:r>
                      <a:endParaRPr lang="en-US" sz="2000" dirty="0"/>
                    </a:p>
                  </a:txBody>
                  <a:tcPr anchor="ctr"/>
                </a:tc>
                <a:tc>
                  <a:txBody>
                    <a:bodyPr/>
                    <a:lstStyle/>
                    <a:p>
                      <a:pPr lvl="0" algn="ctr">
                        <a:lnSpc>
                          <a:spcPct val="100000"/>
                        </a:lnSpc>
                        <a:spcBef>
                          <a:spcPts val="0"/>
                        </a:spcBef>
                        <a:spcAft>
                          <a:spcPts val="0"/>
                        </a:spcAft>
                        <a:buNone/>
                      </a:pPr>
                      <a:r>
                        <a:rPr lang="en-US" sz="2000" u="none" strike="noStrike" noProof="0"/>
                        <a:t>Our work (CART)</a:t>
                      </a:r>
                    </a:p>
                  </a:txBody>
                  <a:tcPr anchor="ctr"/>
                </a:tc>
                <a:extLst>
                  <a:ext uri="{0D108BD9-81ED-4DB2-BD59-A6C34878D82A}">
                    <a16:rowId xmlns:a16="http://schemas.microsoft.com/office/drawing/2014/main" val="4238120056"/>
                  </a:ext>
                </a:extLst>
              </a:tr>
              <a:tr h="800636">
                <a:tc>
                  <a:txBody>
                    <a:bodyPr/>
                    <a:lstStyle/>
                    <a:p>
                      <a:pPr algn="ctr"/>
                      <a:r>
                        <a:rPr lang="en-US" sz="2000" dirty="0"/>
                        <a:t>Data set</a:t>
                      </a:r>
                    </a:p>
                  </a:txBody>
                  <a:tcPr anchor="ctr"/>
                </a:tc>
                <a:tc>
                  <a:txBody>
                    <a:bodyPr/>
                    <a:lstStyle/>
                    <a:p>
                      <a:pPr algn="ctr"/>
                      <a:r>
                        <a:rPr lang="en-US" sz="2000" dirty="0"/>
                        <a:t>NSL KDD</a:t>
                      </a:r>
                    </a:p>
                  </a:txBody>
                  <a:tcPr anchor="ctr"/>
                </a:tc>
                <a:tc>
                  <a:txBody>
                    <a:bodyPr/>
                    <a:lstStyle/>
                    <a:p>
                      <a:pPr algn="ctr"/>
                      <a:r>
                        <a:rPr lang="en-US" sz="2000" dirty="0"/>
                        <a:t>NSL KDD</a:t>
                      </a:r>
                    </a:p>
                  </a:txBody>
                  <a:tcPr anchor="ctr"/>
                </a:tc>
                <a:tc>
                  <a:txBody>
                    <a:bodyPr/>
                    <a:lstStyle/>
                    <a:p>
                      <a:pPr lvl="0" algn="ctr">
                        <a:lnSpc>
                          <a:spcPct val="100000"/>
                        </a:lnSpc>
                        <a:spcBef>
                          <a:spcPts val="0"/>
                        </a:spcBef>
                        <a:spcAft>
                          <a:spcPts val="0"/>
                        </a:spcAft>
                        <a:buNone/>
                      </a:pPr>
                      <a:r>
                        <a:rPr lang="en-US" sz="2000" u="none" strike="noStrike" noProof="0"/>
                        <a:t>NSL KDD</a:t>
                      </a:r>
                    </a:p>
                  </a:txBody>
                  <a:tcPr anchor="ctr"/>
                </a:tc>
                <a:extLst>
                  <a:ext uri="{0D108BD9-81ED-4DB2-BD59-A6C34878D82A}">
                    <a16:rowId xmlns:a16="http://schemas.microsoft.com/office/drawing/2014/main" val="1389863185"/>
                  </a:ext>
                </a:extLst>
              </a:tr>
              <a:tr h="800636">
                <a:tc>
                  <a:txBody>
                    <a:bodyPr/>
                    <a:lstStyle/>
                    <a:p>
                      <a:pPr algn="ctr"/>
                      <a:r>
                        <a:rPr lang="en-US" sz="2000" dirty="0"/>
                        <a:t>Sampling Technique</a:t>
                      </a:r>
                    </a:p>
                  </a:txBody>
                  <a:tcPr anchor="ctr"/>
                </a:tc>
                <a:tc>
                  <a:txBody>
                    <a:bodyPr/>
                    <a:lstStyle/>
                    <a:p>
                      <a:pPr algn="ctr"/>
                      <a:r>
                        <a:rPr lang="en-US" sz="2000" dirty="0"/>
                        <a:t>Hybrid Sampling(SMOTE + OSS)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Hybrid Sampling(SMOTE + OSS)</a:t>
                      </a:r>
                    </a:p>
                  </a:txBody>
                  <a:tcPr anchor="ctr"/>
                </a:tc>
                <a:tc>
                  <a:txBody>
                    <a:bodyPr/>
                    <a:lstStyle/>
                    <a:p>
                      <a:pPr lvl="0" algn="ctr">
                        <a:lnSpc>
                          <a:spcPct val="100000"/>
                        </a:lnSpc>
                        <a:spcBef>
                          <a:spcPts val="0"/>
                        </a:spcBef>
                        <a:spcAft>
                          <a:spcPts val="0"/>
                        </a:spcAft>
                        <a:buNone/>
                      </a:pPr>
                      <a:r>
                        <a:rPr lang="en-US" sz="2000" u="none" strike="noStrike" noProof="0"/>
                        <a:t>Hybrid Sampling(SMOTE + OSS)</a:t>
                      </a:r>
                    </a:p>
                  </a:txBody>
                  <a:tcPr anchor="ctr"/>
                </a:tc>
                <a:extLst>
                  <a:ext uri="{0D108BD9-81ED-4DB2-BD59-A6C34878D82A}">
                    <a16:rowId xmlns:a16="http://schemas.microsoft.com/office/drawing/2014/main" val="3988008560"/>
                  </a:ext>
                </a:extLst>
              </a:tr>
              <a:tr h="800636">
                <a:tc>
                  <a:txBody>
                    <a:bodyPr/>
                    <a:lstStyle/>
                    <a:p>
                      <a:pPr algn="ctr"/>
                      <a:r>
                        <a:rPr lang="en-US" sz="2000" dirty="0"/>
                        <a:t>ML model</a:t>
                      </a:r>
                    </a:p>
                  </a:txBody>
                  <a:tcPr anchor="ctr"/>
                </a:tc>
                <a:tc>
                  <a:txBody>
                    <a:bodyPr/>
                    <a:lstStyle/>
                    <a:p>
                      <a:pPr algn="ctr"/>
                      <a:r>
                        <a:rPr lang="en-US" sz="2000" dirty="0"/>
                        <a:t>CNN-</a:t>
                      </a:r>
                      <a:r>
                        <a:rPr lang="en-US" sz="2000" dirty="0" err="1"/>
                        <a:t>BiLSTM</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SVM</a:t>
                      </a:r>
                    </a:p>
                  </a:txBody>
                  <a:tcPr anchor="ctr"/>
                </a:tc>
                <a:tc>
                  <a:txBody>
                    <a:bodyPr/>
                    <a:lstStyle/>
                    <a:p>
                      <a:pPr marL="0" lvl="0" indent="0" algn="ctr" defTabSz="914400">
                        <a:lnSpc>
                          <a:spcPct val="100000"/>
                        </a:lnSpc>
                        <a:spcBef>
                          <a:spcPts val="0"/>
                        </a:spcBef>
                        <a:spcAft>
                          <a:spcPts val="0"/>
                        </a:spcAft>
                        <a:buNone/>
                        <a:tabLst/>
                        <a:defRPr/>
                      </a:pPr>
                      <a:r>
                        <a:rPr lang="en-US" sz="2000"/>
                        <a:t>CART</a:t>
                      </a:r>
                      <a:endParaRPr lang="en-US" sz="2000" dirty="0"/>
                    </a:p>
                  </a:txBody>
                  <a:tcPr anchor="ctr"/>
                </a:tc>
                <a:extLst>
                  <a:ext uri="{0D108BD9-81ED-4DB2-BD59-A6C34878D82A}">
                    <a16:rowId xmlns:a16="http://schemas.microsoft.com/office/drawing/2014/main" val="3232709270"/>
                  </a:ext>
                </a:extLst>
              </a:tr>
              <a:tr h="800636">
                <a:tc>
                  <a:txBody>
                    <a:bodyPr/>
                    <a:lstStyle/>
                    <a:p>
                      <a:pPr algn="ctr"/>
                      <a:r>
                        <a:rPr lang="en-US" sz="2000" dirty="0"/>
                        <a:t>Accuracy</a:t>
                      </a:r>
                    </a:p>
                  </a:txBody>
                  <a:tcPr anchor="ctr"/>
                </a:tc>
                <a:tc>
                  <a:txBody>
                    <a:bodyPr/>
                    <a:lstStyle/>
                    <a:p>
                      <a:pPr algn="ctr"/>
                      <a:r>
                        <a:rPr lang="en-US" sz="2000" dirty="0"/>
                        <a:t>84.95%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t>95.39%</a:t>
                      </a:r>
                    </a:p>
                  </a:txBody>
                  <a:tcPr anchor="ctr"/>
                </a:tc>
                <a:tc>
                  <a:txBody>
                    <a:bodyPr/>
                    <a:lstStyle/>
                    <a:p>
                      <a:pPr marL="0" lvl="0" indent="0" algn="ctr" defTabSz="914400">
                        <a:lnSpc>
                          <a:spcPct val="100000"/>
                        </a:lnSpc>
                        <a:spcBef>
                          <a:spcPts val="0"/>
                        </a:spcBef>
                        <a:spcAft>
                          <a:spcPts val="0"/>
                        </a:spcAft>
                        <a:buNone/>
                        <a:tabLst/>
                        <a:defRPr/>
                      </a:pPr>
                      <a:r>
                        <a:rPr lang="en-US" sz="2000"/>
                        <a:t>99.51%</a:t>
                      </a:r>
                      <a:endParaRPr lang="en-US" sz="2000" dirty="0"/>
                    </a:p>
                  </a:txBody>
                  <a:tcPr anchor="ctr"/>
                </a:tc>
                <a:extLst>
                  <a:ext uri="{0D108BD9-81ED-4DB2-BD59-A6C34878D82A}">
                    <a16:rowId xmlns:a16="http://schemas.microsoft.com/office/drawing/2014/main" val="2495204526"/>
                  </a:ext>
                </a:extLst>
              </a:tr>
            </a:tbl>
          </a:graphicData>
        </a:graphic>
      </p:graphicFrame>
    </p:spTree>
    <p:extLst>
      <p:ext uri="{BB962C8B-B14F-4D97-AF65-F5344CB8AC3E}">
        <p14:creationId xmlns:p14="http://schemas.microsoft.com/office/powerpoint/2010/main" val="2344581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6DC3-4E86-48A3-9D93-8E1FE41A65C3}"/>
              </a:ext>
            </a:extLst>
          </p:cNvPr>
          <p:cNvSpPr>
            <a:spLocks noGrp="1"/>
          </p:cNvSpPr>
          <p:nvPr>
            <p:ph type="title"/>
          </p:nvPr>
        </p:nvSpPr>
        <p:spPr/>
        <p:txBody>
          <a:bodyPr/>
          <a:lstStyle/>
          <a:p>
            <a:r>
              <a:rPr lang="en-US" b="1">
                <a:cs typeface="Calibri Light"/>
              </a:rPr>
              <a:t>Conclusion</a:t>
            </a:r>
          </a:p>
        </p:txBody>
      </p:sp>
      <p:sp>
        <p:nvSpPr>
          <p:cNvPr id="3" name="Content Placeholder 2">
            <a:extLst>
              <a:ext uri="{FF2B5EF4-FFF2-40B4-BE49-F238E27FC236}">
                <a16:creationId xmlns:a16="http://schemas.microsoft.com/office/drawing/2014/main" id="{27F38ED7-7E89-4C14-8595-A0DF7B25975D}"/>
              </a:ext>
            </a:extLst>
          </p:cNvPr>
          <p:cNvSpPr>
            <a:spLocks noGrp="1"/>
          </p:cNvSpPr>
          <p:nvPr>
            <p:ph idx="1"/>
          </p:nvPr>
        </p:nvSpPr>
        <p:spPr/>
        <p:txBody>
          <a:bodyPr vert="horz" lIns="91440" tIns="45720" rIns="91440" bIns="45720" rtlCol="0" anchor="t">
            <a:normAutofit/>
          </a:bodyPr>
          <a:lstStyle/>
          <a:p>
            <a:r>
              <a:rPr lang="en-US" dirty="0">
                <a:cs typeface="Calibri"/>
              </a:rPr>
              <a:t>Our trained model perform better than (CNN + </a:t>
            </a:r>
            <a:r>
              <a:rPr lang="en-US" dirty="0" err="1">
                <a:cs typeface="Calibri"/>
              </a:rPr>
              <a:t>BiLSTM</a:t>
            </a:r>
            <a:r>
              <a:rPr lang="en-US" dirty="0">
                <a:cs typeface="Calibri"/>
              </a:rPr>
              <a:t>)</a:t>
            </a:r>
            <a:endParaRPr lang="en-US">
              <a:cs typeface="Calibri"/>
            </a:endParaRPr>
          </a:p>
          <a:p>
            <a:r>
              <a:rPr lang="en-US" dirty="0">
                <a:cs typeface="Calibri"/>
              </a:rPr>
              <a:t>Our best result is </a:t>
            </a:r>
            <a:r>
              <a:rPr lang="en-US" dirty="0">
                <a:ea typeface="+mn-lt"/>
                <a:cs typeface="+mn-lt"/>
              </a:rPr>
              <a:t>99.51% accuracy which we got using CART decision tree.</a:t>
            </a:r>
            <a:endParaRPr lang="en-US">
              <a:ea typeface="+mn-lt"/>
              <a:cs typeface="+mn-lt"/>
            </a:endParaRPr>
          </a:p>
          <a:p>
            <a:r>
              <a:rPr lang="en-US" dirty="0">
                <a:cs typeface="Calibri"/>
              </a:rPr>
              <a:t>Our training time </a:t>
            </a:r>
            <a:r>
              <a:rPr lang="en-US">
                <a:cs typeface="Calibri"/>
              </a:rPr>
              <a:t>was</a:t>
            </a:r>
            <a:r>
              <a:rPr lang="en-US" dirty="0">
                <a:cs typeface="Calibri"/>
              </a:rPr>
              <a:t> also </a:t>
            </a:r>
            <a:r>
              <a:rPr lang="en-US" dirty="0">
                <a:ea typeface="+mn-lt"/>
                <a:cs typeface="+mn-lt"/>
              </a:rPr>
              <a:t>comparatively</a:t>
            </a:r>
            <a:r>
              <a:rPr lang="en-US" dirty="0">
                <a:cs typeface="Calibri"/>
              </a:rPr>
              <a:t> low maximum 98 seconds.</a:t>
            </a:r>
          </a:p>
          <a:p>
            <a:pPr marL="0" indent="0">
              <a:buNone/>
            </a:pPr>
            <a:endParaRPr lang="en-US" dirty="0">
              <a:cs typeface="Calibri"/>
            </a:endParaRPr>
          </a:p>
        </p:txBody>
      </p:sp>
    </p:spTree>
    <p:extLst>
      <p:ext uri="{BB962C8B-B14F-4D97-AF65-F5344CB8AC3E}">
        <p14:creationId xmlns:p14="http://schemas.microsoft.com/office/powerpoint/2010/main" val="3185504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EEE6-C808-44B0-83A1-FCE13F77374F}"/>
              </a:ext>
            </a:extLst>
          </p:cNvPr>
          <p:cNvSpPr>
            <a:spLocks noGrp="1"/>
          </p:cNvSpPr>
          <p:nvPr>
            <p:ph type="title"/>
          </p:nvPr>
        </p:nvSpPr>
        <p:spPr/>
        <p:txBody>
          <a:bodyPr/>
          <a:lstStyle/>
          <a:p>
            <a:r>
              <a:rPr lang="en-US" b="1"/>
              <a:t>Reference</a:t>
            </a:r>
            <a:endParaRPr lang="en-US" b="1">
              <a:cs typeface="Calibri Light"/>
            </a:endParaRPr>
          </a:p>
        </p:txBody>
      </p:sp>
      <p:sp>
        <p:nvSpPr>
          <p:cNvPr id="3" name="Content Placeholder 2">
            <a:extLst>
              <a:ext uri="{FF2B5EF4-FFF2-40B4-BE49-F238E27FC236}">
                <a16:creationId xmlns:a16="http://schemas.microsoft.com/office/drawing/2014/main" id="{DBB54FFA-546B-4079-A88B-F8DFDE266245}"/>
              </a:ext>
            </a:extLst>
          </p:cNvPr>
          <p:cNvSpPr>
            <a:spLocks noGrp="1"/>
          </p:cNvSpPr>
          <p:nvPr>
            <p:ph idx="1"/>
          </p:nvPr>
        </p:nvSpPr>
        <p:spPr>
          <a:xfrm>
            <a:off x="838199" y="1825624"/>
            <a:ext cx="11261035" cy="5032375"/>
          </a:xfrm>
        </p:spPr>
        <p:txBody>
          <a:bodyPr vert="horz" lIns="91440" tIns="45720" rIns="91440" bIns="45720" rtlCol="0" anchor="t">
            <a:normAutofit fontScale="92500" lnSpcReduction="20000"/>
          </a:bodyPr>
          <a:lstStyle/>
          <a:p>
            <a:pPr marL="0" indent="0">
              <a:buNone/>
            </a:pPr>
            <a:r>
              <a:rPr lang="en-US" b="1"/>
              <a:t>Data</a:t>
            </a:r>
            <a:r>
              <a:rPr lang="en-US"/>
              <a:t>:</a:t>
            </a:r>
          </a:p>
          <a:p>
            <a:pPr marL="0" indent="0">
              <a:buNone/>
            </a:pPr>
            <a:r>
              <a:rPr lang="en-US" sz="2600">
                <a:solidFill>
                  <a:schemeClr val="accent1"/>
                </a:solidFill>
              </a:rPr>
              <a:t>https://github.com/InitRoot/UNSW_NB15</a:t>
            </a:r>
            <a:endParaRPr lang="en-US" sz="2600">
              <a:solidFill>
                <a:schemeClr val="accent1"/>
              </a:solidFill>
              <a:cs typeface="Calibri"/>
            </a:endParaRPr>
          </a:p>
          <a:p>
            <a:pPr marL="0" indent="0">
              <a:buNone/>
            </a:pPr>
            <a:r>
              <a:rPr lang="en-US" sz="2600">
                <a:solidFill>
                  <a:schemeClr val="accent1"/>
                </a:solidFill>
              </a:rPr>
              <a:t>https://www.kaggle.com/hassan06/nslkdd</a:t>
            </a:r>
            <a:endParaRPr lang="en-US" sz="2600">
              <a:solidFill>
                <a:schemeClr val="accent1"/>
              </a:solidFill>
              <a:cs typeface="Calibri"/>
            </a:endParaRPr>
          </a:p>
          <a:p>
            <a:pPr marL="0" indent="0">
              <a:buNone/>
            </a:pPr>
            <a:endParaRPr lang="en-US"/>
          </a:p>
          <a:p>
            <a:pPr marL="0" indent="0">
              <a:buNone/>
            </a:pPr>
            <a:r>
              <a:rPr lang="en-US" b="1"/>
              <a:t>Paper</a:t>
            </a:r>
            <a:r>
              <a:rPr lang="en-US"/>
              <a:t>:</a:t>
            </a:r>
          </a:p>
          <a:p>
            <a:pPr marL="342900" indent="-342900">
              <a:buAutoNum type="arabicPeriod"/>
            </a:pPr>
            <a:r>
              <a:rPr lang="en-US" b="0" i="0" u="none" strike="noStrike" baseline="0">
                <a:latin typeface="TimesLTStd-Roman"/>
              </a:rPr>
              <a:t>D. </a:t>
            </a:r>
            <a:r>
              <a:rPr lang="en-US" b="0" i="0" u="none" strike="noStrike" baseline="0" err="1">
                <a:latin typeface="TimesLTStd-Roman"/>
              </a:rPr>
              <a:t>Papamartzivanos</a:t>
            </a:r>
            <a:r>
              <a:rPr lang="en-US" b="0" i="0" u="none" strike="noStrike" baseline="0">
                <a:latin typeface="TimesLTStd-Roman"/>
              </a:rPr>
              <a:t>, F. G. </a:t>
            </a:r>
            <a:r>
              <a:rPr lang="en-US" b="0" i="0" u="none" strike="noStrike" baseline="0" err="1">
                <a:latin typeface="TimesLTStd-Roman"/>
              </a:rPr>
              <a:t>Marmol</a:t>
            </a:r>
            <a:r>
              <a:rPr lang="en-US" b="0" i="0" u="none" strike="noStrike" baseline="0">
                <a:latin typeface="TimesLTStd-Roman"/>
              </a:rPr>
              <a:t>, and G. </a:t>
            </a:r>
            <a:r>
              <a:rPr lang="en-US" b="0" i="0" u="none" strike="noStrike" baseline="0" err="1">
                <a:latin typeface="TimesLTStd-Roman"/>
              </a:rPr>
              <a:t>Kambourakis</a:t>
            </a:r>
            <a:r>
              <a:rPr lang="en-US" b="0" i="0" u="none" strike="noStrike" baseline="0">
                <a:latin typeface="TimesLTStd-Roman"/>
              </a:rPr>
              <a:t>, ``Introducing deep learning self-adaptive misuse network intrusion detection systems,‘’</a:t>
            </a:r>
            <a:endParaRPr lang="en-US">
              <a:latin typeface="TimesLTStd-Roman"/>
            </a:endParaRPr>
          </a:p>
          <a:p>
            <a:pPr marL="0" indent="0">
              <a:buNone/>
            </a:pPr>
            <a:r>
              <a:rPr lang="nl-NL" i="1">
                <a:latin typeface="TimesLTStd-Italic"/>
              </a:rPr>
              <a:t>          </a:t>
            </a:r>
            <a:r>
              <a:rPr lang="nl-NL" b="0" i="1" u="none" strike="noStrike" baseline="0">
                <a:latin typeface="TimesLTStd-Italic"/>
              </a:rPr>
              <a:t>IEEE Access</a:t>
            </a:r>
            <a:r>
              <a:rPr lang="nl-NL" b="0" i="0" u="none" strike="noStrike" baseline="0">
                <a:latin typeface="TimesLTStd-Roman"/>
              </a:rPr>
              <a:t>, vol. 7, pp. 1354613560, 2019.</a:t>
            </a:r>
            <a:endParaRPr lang="nl-NL">
              <a:cs typeface="Calibri" panose="020F0502020204030204"/>
            </a:endParaRPr>
          </a:p>
          <a:p>
            <a:pPr marL="342900" indent="-342900">
              <a:buAutoNum type="arabicPeriod" startAt="2"/>
            </a:pPr>
            <a:r>
              <a:rPr lang="en-US" b="0" i="0" u="none" strike="noStrike" baseline="0">
                <a:latin typeface="TimesLTStd-Roman"/>
              </a:rPr>
              <a:t>S. M. </a:t>
            </a:r>
            <a:r>
              <a:rPr lang="en-US" b="0" i="0" u="none" strike="noStrike" baseline="0" err="1">
                <a:latin typeface="TimesLTStd-Roman"/>
              </a:rPr>
              <a:t>Kasongo</a:t>
            </a:r>
            <a:r>
              <a:rPr lang="en-US" b="0" i="0" u="none" strike="noStrike" baseline="0">
                <a:latin typeface="TimesLTStd-Roman"/>
              </a:rPr>
              <a:t> and Y. Sun, ``A deep learning method with </a:t>
            </a:r>
            <a:r>
              <a:rPr lang="en-US" b="0" i="0" u="none" strike="noStrike" baseline="0" err="1">
                <a:latin typeface="TimesLTStd-Roman"/>
              </a:rPr>
              <a:t>lter</a:t>
            </a:r>
            <a:r>
              <a:rPr lang="en-US" b="0" i="0" u="none" strike="noStrike" baseline="0">
                <a:latin typeface="TimesLTStd-Roman"/>
              </a:rPr>
              <a:t> based feature engineering for wireless intrusion detection system,''</a:t>
            </a:r>
            <a:r>
              <a:rPr lang="en-US">
                <a:latin typeface="TimesLTStd-Roman"/>
              </a:rPr>
              <a:t> </a:t>
            </a:r>
          </a:p>
          <a:p>
            <a:pPr marL="0" indent="0">
              <a:buNone/>
            </a:pPr>
            <a:r>
              <a:rPr lang="en-US" i="1">
                <a:latin typeface="TimesLTStd-Italic"/>
              </a:rPr>
              <a:t>           </a:t>
            </a:r>
            <a:r>
              <a:rPr lang="en-US" b="0" i="1" u="none" strike="noStrike" baseline="0">
                <a:latin typeface="TimesLTStd-Italic"/>
              </a:rPr>
              <a:t>IEEE</a:t>
            </a:r>
            <a:r>
              <a:rPr lang="en-US" i="1">
                <a:latin typeface="TimesLTStd-Italic"/>
              </a:rPr>
              <a:t>       </a:t>
            </a:r>
            <a:r>
              <a:rPr lang="en-US" b="0" i="1" u="none" strike="noStrike" baseline="0">
                <a:latin typeface="TimesLTStd-Italic"/>
              </a:rPr>
              <a:t> Access</a:t>
            </a:r>
            <a:r>
              <a:rPr lang="en-US" b="0" i="0" u="none" strike="noStrike" baseline="0">
                <a:latin typeface="TimesLTStd-Roman"/>
              </a:rPr>
              <a:t>, </a:t>
            </a:r>
            <a:r>
              <a:rPr lang="nl-NL" b="0" i="0" u="none" strike="noStrike" baseline="0">
                <a:latin typeface="TimesLTStd-Roman"/>
              </a:rPr>
              <a:t>vol. 7, pp. 3859738607, 2019.</a:t>
            </a:r>
            <a:endParaRPr lang="nl-NL">
              <a:cs typeface="Calibri" panose="020F0502020204030204"/>
            </a:endParaRPr>
          </a:p>
          <a:p>
            <a:pPr marL="342900" indent="-342900" algn="l">
              <a:buAutoNum type="arabicPeriod" startAt="3"/>
            </a:pPr>
            <a:r>
              <a:rPr lang="en-US" b="0" i="0" u="none" strike="noStrike" baseline="0">
                <a:latin typeface="FormataOTFCond-Md"/>
              </a:rPr>
              <a:t>Network Intrusion Detection Combined Hybrid Sampling With Deep Hierarchical Network </a:t>
            </a:r>
            <a:r>
              <a:rPr lang="en-US" b="0" i="0" u="none" strike="noStrike" baseline="0">
                <a:latin typeface="FormataOTFMd"/>
              </a:rPr>
              <a:t>KAIYUAN JIANG , WENYA WANG , AILI WANG , AND HAIBIN WU</a:t>
            </a:r>
          </a:p>
        </p:txBody>
      </p:sp>
      <p:sp>
        <p:nvSpPr>
          <p:cNvPr id="4" name="Slide Number Placeholder 3">
            <a:extLst>
              <a:ext uri="{FF2B5EF4-FFF2-40B4-BE49-F238E27FC236}">
                <a16:creationId xmlns:a16="http://schemas.microsoft.com/office/drawing/2014/main" id="{975A7DF5-C25C-4CEA-82BC-73C16FCF6D61}"/>
              </a:ext>
            </a:extLst>
          </p:cNvPr>
          <p:cNvSpPr>
            <a:spLocks noGrp="1"/>
          </p:cNvSpPr>
          <p:nvPr>
            <p:ph type="sldNum" sz="quarter" idx="12"/>
          </p:nvPr>
        </p:nvSpPr>
        <p:spPr/>
        <p:txBody>
          <a:bodyPr/>
          <a:lstStyle/>
          <a:p>
            <a:fld id="{D86BB417-9BAA-4F0C-9A32-DCB317FE7609}" type="slidenum">
              <a:rPr lang="en-US" smtClean="0"/>
              <a:t>28</a:t>
            </a:fld>
            <a:endParaRPr lang="en-US"/>
          </a:p>
        </p:txBody>
      </p:sp>
    </p:spTree>
    <p:extLst>
      <p:ext uri="{BB962C8B-B14F-4D97-AF65-F5344CB8AC3E}">
        <p14:creationId xmlns:p14="http://schemas.microsoft.com/office/powerpoint/2010/main" val="248078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EEE6-C808-44B0-83A1-FCE13F77374F}"/>
              </a:ext>
            </a:extLst>
          </p:cNvPr>
          <p:cNvSpPr>
            <a:spLocks noGrp="1"/>
          </p:cNvSpPr>
          <p:nvPr>
            <p:ph type="title"/>
          </p:nvPr>
        </p:nvSpPr>
        <p:spPr/>
        <p:txBody>
          <a:bodyPr/>
          <a:lstStyle/>
          <a:p>
            <a:r>
              <a:rPr lang="en-US" b="1"/>
              <a:t>Reference</a:t>
            </a:r>
          </a:p>
        </p:txBody>
      </p:sp>
      <p:sp>
        <p:nvSpPr>
          <p:cNvPr id="3" name="Content Placeholder 2">
            <a:extLst>
              <a:ext uri="{FF2B5EF4-FFF2-40B4-BE49-F238E27FC236}">
                <a16:creationId xmlns:a16="http://schemas.microsoft.com/office/drawing/2014/main" id="{DBB54FFA-546B-4079-A88B-F8DFDE266245}"/>
              </a:ext>
            </a:extLst>
          </p:cNvPr>
          <p:cNvSpPr>
            <a:spLocks noGrp="1"/>
          </p:cNvSpPr>
          <p:nvPr>
            <p:ph idx="1"/>
          </p:nvPr>
        </p:nvSpPr>
        <p:spPr>
          <a:xfrm>
            <a:off x="838199" y="1825624"/>
            <a:ext cx="11261035" cy="5032375"/>
          </a:xfrm>
        </p:spPr>
        <p:txBody>
          <a:bodyPr vert="horz" lIns="91440" tIns="45720" rIns="91440" bIns="45720" rtlCol="0" anchor="t">
            <a:normAutofit/>
          </a:bodyPr>
          <a:lstStyle/>
          <a:p>
            <a:pPr marL="0" indent="0">
              <a:buNone/>
            </a:pPr>
            <a:r>
              <a:rPr lang="en-US">
                <a:ea typeface="+mn-lt"/>
                <a:cs typeface="+mn-lt"/>
              </a:rPr>
              <a:t>4. An Anomaly Intrusion Detection System Using C5 Decision Tree Classifier</a:t>
            </a:r>
          </a:p>
          <a:p>
            <a:pPr marL="0" indent="0">
              <a:buNone/>
            </a:pPr>
            <a:r>
              <a:rPr lang="en-US">
                <a:ea typeface="+mn-lt"/>
                <a:cs typeface="+mn-lt"/>
              </a:rPr>
              <a:t>        Ansam Khraisat(B), Iqbal Gondal, and Peter Vamplew</a:t>
            </a:r>
          </a:p>
          <a:p>
            <a:pPr marL="0" indent="0">
              <a:buNone/>
            </a:pPr>
            <a:r>
              <a:rPr lang="en-US">
                <a:ea typeface="+mn-lt"/>
                <a:cs typeface="+mn-lt"/>
              </a:rPr>
              <a:t>5.  Tan Z, Jamdagni A, He X, Nanda P, Liu RP (2014) A system for denial-of-service attack detection based on multivariate correlation analysis. </a:t>
            </a:r>
          </a:p>
          <a:p>
            <a:pPr marL="0" indent="0">
              <a:buNone/>
            </a:pPr>
            <a:r>
              <a:rPr lang="en-US">
                <a:ea typeface="+mn-lt"/>
                <a:cs typeface="+mn-lt"/>
              </a:rPr>
              <a:t>       IEEE Transactions on Parallel and Distributed Systems 25(2):447–456</a:t>
            </a:r>
          </a:p>
          <a:p>
            <a:pPr marL="0" indent="0">
              <a:buNone/>
            </a:pPr>
            <a:r>
              <a:rPr lang="en-US">
                <a:ea typeface="+mn-lt"/>
                <a:cs typeface="+mn-lt"/>
              </a:rPr>
              <a:t>6. J. Camacho, A. Pérez-Villegas, P. García-Teodoro, and G. Maciá-Fernández, "PCA-   based multivariate statistical network monitoring for anomaly detection,"   </a:t>
            </a:r>
          </a:p>
          <a:p>
            <a:pPr marL="0" indent="0">
              <a:buNone/>
            </a:pPr>
            <a:r>
              <a:rPr lang="en-US">
                <a:ea typeface="+mn-lt"/>
                <a:cs typeface="+mn-lt"/>
              </a:rPr>
              <a:t>      Computers &amp; Security, vol. 59, pp. 118–137, 6// 2016</a:t>
            </a:r>
          </a:p>
          <a:p>
            <a:pPr marL="0" indent="0">
              <a:buNone/>
            </a:pPr>
            <a:endParaRPr lang="en-US">
              <a:ea typeface="+mn-lt"/>
              <a:cs typeface="+mn-lt"/>
            </a:endParaRPr>
          </a:p>
          <a:p>
            <a:pPr marL="0" indent="0">
              <a:buNone/>
            </a:pPr>
            <a:endParaRPr lang="en-US">
              <a:cs typeface="Calibri" panose="020F0502020204030204"/>
            </a:endParaRPr>
          </a:p>
        </p:txBody>
      </p:sp>
      <p:sp>
        <p:nvSpPr>
          <p:cNvPr id="4" name="Slide Number Placeholder 3">
            <a:extLst>
              <a:ext uri="{FF2B5EF4-FFF2-40B4-BE49-F238E27FC236}">
                <a16:creationId xmlns:a16="http://schemas.microsoft.com/office/drawing/2014/main" id="{7E7718BA-F13D-41F6-BEF8-D2903A2CF9CC}"/>
              </a:ext>
            </a:extLst>
          </p:cNvPr>
          <p:cNvSpPr>
            <a:spLocks noGrp="1"/>
          </p:cNvSpPr>
          <p:nvPr>
            <p:ph type="sldNum" sz="quarter" idx="12"/>
          </p:nvPr>
        </p:nvSpPr>
        <p:spPr/>
        <p:txBody>
          <a:bodyPr/>
          <a:lstStyle/>
          <a:p>
            <a:fld id="{D86BB417-9BAA-4F0C-9A32-DCB317FE7609}" type="slidenum">
              <a:rPr lang="en-US" smtClean="0"/>
              <a:t>29</a:t>
            </a:fld>
            <a:endParaRPr lang="en-US"/>
          </a:p>
        </p:txBody>
      </p:sp>
    </p:spTree>
    <p:extLst>
      <p:ext uri="{BB962C8B-B14F-4D97-AF65-F5344CB8AC3E}">
        <p14:creationId xmlns:p14="http://schemas.microsoft.com/office/powerpoint/2010/main" val="914056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EEE6-C808-44B0-83A1-FCE13F77374F}"/>
              </a:ext>
            </a:extLst>
          </p:cNvPr>
          <p:cNvSpPr>
            <a:spLocks noGrp="1"/>
          </p:cNvSpPr>
          <p:nvPr>
            <p:ph type="title"/>
          </p:nvPr>
        </p:nvSpPr>
        <p:spPr/>
        <p:txBody>
          <a:bodyPr/>
          <a:lstStyle/>
          <a:p>
            <a:r>
              <a:rPr lang="en-US" b="1"/>
              <a:t>Reference</a:t>
            </a:r>
          </a:p>
        </p:txBody>
      </p:sp>
      <p:sp>
        <p:nvSpPr>
          <p:cNvPr id="3" name="Content Placeholder 2">
            <a:extLst>
              <a:ext uri="{FF2B5EF4-FFF2-40B4-BE49-F238E27FC236}">
                <a16:creationId xmlns:a16="http://schemas.microsoft.com/office/drawing/2014/main" id="{DBB54FFA-546B-4079-A88B-F8DFDE266245}"/>
              </a:ext>
            </a:extLst>
          </p:cNvPr>
          <p:cNvSpPr>
            <a:spLocks noGrp="1"/>
          </p:cNvSpPr>
          <p:nvPr>
            <p:ph idx="1"/>
          </p:nvPr>
        </p:nvSpPr>
        <p:spPr>
          <a:xfrm>
            <a:off x="838199" y="1825624"/>
            <a:ext cx="11261035" cy="5032375"/>
          </a:xfrm>
        </p:spPr>
        <p:txBody>
          <a:bodyPr vert="horz" lIns="91440" tIns="45720" rIns="91440" bIns="45720" rtlCol="0" anchor="t">
            <a:normAutofit/>
          </a:bodyPr>
          <a:lstStyle/>
          <a:p>
            <a:pPr marL="0" indent="0">
              <a:buNone/>
            </a:pPr>
            <a:r>
              <a:rPr lang="en-US">
                <a:cs typeface="Calibri"/>
              </a:rPr>
              <a:t>7. </a:t>
            </a:r>
            <a:r>
              <a:rPr lang="en-US">
                <a:ea typeface="+mn-lt"/>
                <a:cs typeface="+mn-lt"/>
              </a:rPr>
              <a:t>Zargar J, Tipper (2013) A survey of defense mechanisms against distributed denial of service (DDoS) flooding attacks. </a:t>
            </a:r>
          </a:p>
          <a:p>
            <a:pPr marL="0" indent="0">
              <a:buNone/>
            </a:pPr>
            <a:r>
              <a:rPr lang="en-US">
                <a:ea typeface="+mn-lt"/>
                <a:cs typeface="+mn-lt"/>
              </a:rPr>
              <a:t>    IEEE Communications Surveys &amp; Tutorials 15(4):2046–2069</a:t>
            </a:r>
            <a:endParaRPr lang="en-US">
              <a:cs typeface="Calibri"/>
            </a:endParaRPr>
          </a:p>
          <a:p>
            <a:pPr marL="0" indent="0">
              <a:buNone/>
            </a:pPr>
            <a:r>
              <a:rPr lang="en-US">
                <a:latin typeface="Calibri" panose="020F0502020204030204"/>
                <a:cs typeface="Calibri"/>
              </a:rPr>
              <a:t>8. </a:t>
            </a:r>
            <a:r>
              <a:rPr lang="en-US">
                <a:ea typeface="+mn-lt"/>
                <a:cs typeface="+mn-lt"/>
              </a:rPr>
              <a:t>S. Elhag, A. Fernández, A. Bawakid, S. Alshomrani, and F. Herrera, "On the combination of genetic fuzzy systems and pairwise learning for improving detection rates on intrusion detection systems," </a:t>
            </a:r>
          </a:p>
          <a:p>
            <a:pPr marL="0" indent="0">
              <a:buNone/>
            </a:pPr>
            <a:r>
              <a:rPr lang="en-US">
                <a:ea typeface="+mn-lt"/>
                <a:cs typeface="+mn-lt"/>
              </a:rPr>
              <a:t>    Expert Syst Appl, vol. 42, no. 1, pp. 193–202, 1// 2015</a:t>
            </a:r>
            <a:endParaRPr lang="en-US">
              <a:latin typeface="Calibri" panose="020F0502020204030204"/>
              <a:cs typeface="Calibri"/>
            </a:endParaRPr>
          </a:p>
          <a:p>
            <a:pPr marL="0" indent="0">
              <a:buNone/>
            </a:pPr>
            <a:r>
              <a:rPr lang="en-US">
                <a:latin typeface="Calibri" panose="020F0502020204030204"/>
                <a:cs typeface="Calibri"/>
              </a:rPr>
              <a:t>9. </a:t>
            </a:r>
            <a:r>
              <a:rPr lang="en-US">
                <a:ea typeface="+mn-lt"/>
                <a:cs typeface="+mn-lt"/>
              </a:rPr>
              <a:t>G. Kim, S. Lee, and S. Kim, "A novel hybrid intrusion detection method</a:t>
            </a:r>
          </a:p>
          <a:p>
            <a:pPr>
              <a:buNone/>
            </a:pPr>
            <a:r>
              <a:rPr lang="en-US">
                <a:ea typeface="+mn-lt"/>
                <a:cs typeface="+mn-lt"/>
              </a:rPr>
              <a:t>integrating anomaly detection with misuse detection," </a:t>
            </a:r>
          </a:p>
          <a:p>
            <a:pPr>
              <a:buNone/>
            </a:pPr>
            <a:r>
              <a:rPr lang="en-US">
                <a:ea typeface="+mn-lt"/>
                <a:cs typeface="+mn-lt"/>
              </a:rPr>
              <a:t>    Expert Syst Appl, vol. 41, no. 4, Part 2, pp. 1690–1700, 2014/03/01/ 2014</a:t>
            </a:r>
          </a:p>
          <a:p>
            <a:pPr marL="0" indent="0">
              <a:buNone/>
            </a:pPr>
            <a:endParaRPr lang="en-US">
              <a:latin typeface="Calibri" panose="020F0502020204030204"/>
              <a:cs typeface="Calibri"/>
            </a:endParaRPr>
          </a:p>
          <a:p>
            <a:pPr marL="342900" indent="-342900">
              <a:buAutoNum type="arabicPeriod"/>
            </a:pPr>
            <a:endParaRPr lang="nl-NL" sz="1400">
              <a:latin typeface="TimesLTStd-Roman"/>
              <a:cs typeface="Calibri"/>
            </a:endParaRPr>
          </a:p>
          <a:p>
            <a:pPr marL="0" indent="0">
              <a:buNone/>
            </a:pPr>
            <a:endParaRPr lang="en-US">
              <a:cs typeface="Calibri" panose="020F0502020204030204"/>
            </a:endParaRPr>
          </a:p>
        </p:txBody>
      </p:sp>
      <p:sp>
        <p:nvSpPr>
          <p:cNvPr id="4" name="Slide Number Placeholder 3">
            <a:extLst>
              <a:ext uri="{FF2B5EF4-FFF2-40B4-BE49-F238E27FC236}">
                <a16:creationId xmlns:a16="http://schemas.microsoft.com/office/drawing/2014/main" id="{B8984348-BF86-4313-9AFC-2E4B08F3B078}"/>
              </a:ext>
            </a:extLst>
          </p:cNvPr>
          <p:cNvSpPr>
            <a:spLocks noGrp="1"/>
          </p:cNvSpPr>
          <p:nvPr>
            <p:ph type="sldNum" sz="quarter" idx="12"/>
          </p:nvPr>
        </p:nvSpPr>
        <p:spPr/>
        <p:txBody>
          <a:bodyPr/>
          <a:lstStyle/>
          <a:p>
            <a:fld id="{D86BB417-9BAA-4F0C-9A32-DCB317FE7609}" type="slidenum">
              <a:rPr lang="en-US" smtClean="0"/>
              <a:t>30</a:t>
            </a:fld>
            <a:endParaRPr lang="en-US"/>
          </a:p>
        </p:txBody>
      </p:sp>
    </p:spTree>
    <p:extLst>
      <p:ext uri="{BB962C8B-B14F-4D97-AF65-F5344CB8AC3E}">
        <p14:creationId xmlns:p14="http://schemas.microsoft.com/office/powerpoint/2010/main" val="24277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496B-3853-464C-9A52-E65C50A57461}"/>
              </a:ext>
            </a:extLst>
          </p:cNvPr>
          <p:cNvSpPr>
            <a:spLocks noGrp="1"/>
          </p:cNvSpPr>
          <p:nvPr>
            <p:ph type="title"/>
          </p:nvPr>
        </p:nvSpPr>
        <p:spPr/>
        <p:txBody>
          <a:bodyPr/>
          <a:lstStyle/>
          <a:p>
            <a:r>
              <a:rPr lang="en-US" b="1">
                <a:ea typeface="+mj-lt"/>
                <a:cs typeface="+mj-lt"/>
              </a:rPr>
              <a:t>Introduction</a:t>
            </a:r>
            <a:br>
              <a:rPr lang="en-US" sz="4000" b="1">
                <a:cs typeface="Calibri Light"/>
              </a:rPr>
            </a:br>
            <a:r>
              <a:rPr lang="en-US" sz="3200" b="1">
                <a:cs typeface="Calibri Light"/>
              </a:rPr>
              <a:t>Intrusion Detection System (IDS)</a:t>
            </a:r>
            <a:endParaRPr lang="en-US" sz="3200">
              <a:cs typeface="Calibri Light"/>
            </a:endParaRPr>
          </a:p>
        </p:txBody>
      </p:sp>
      <p:sp>
        <p:nvSpPr>
          <p:cNvPr id="3" name="Content Placeholder 2">
            <a:extLst>
              <a:ext uri="{FF2B5EF4-FFF2-40B4-BE49-F238E27FC236}">
                <a16:creationId xmlns:a16="http://schemas.microsoft.com/office/drawing/2014/main" id="{9B3F5460-88CD-4242-80DF-4FD80CA798CD}"/>
              </a:ext>
            </a:extLst>
          </p:cNvPr>
          <p:cNvSpPr>
            <a:spLocks noGrp="1"/>
          </p:cNvSpPr>
          <p:nvPr>
            <p:ph idx="1"/>
          </p:nvPr>
        </p:nvSpPr>
        <p:spPr>
          <a:xfrm>
            <a:off x="838200" y="2156304"/>
            <a:ext cx="10515600" cy="4351338"/>
          </a:xfrm>
        </p:spPr>
        <p:txBody>
          <a:bodyPr vert="horz" lIns="91440" tIns="45720" rIns="91440" bIns="45720" rtlCol="0" anchor="t">
            <a:normAutofit/>
          </a:bodyPr>
          <a:lstStyle/>
          <a:p>
            <a:pPr marL="0" indent="0" algn="just">
              <a:buNone/>
            </a:pPr>
            <a:r>
              <a:rPr lang="en-US">
                <a:ea typeface="+mn-lt"/>
                <a:cs typeface="+mn-lt"/>
              </a:rPr>
              <a:t>An intrusion detection system (IDS) is </a:t>
            </a:r>
            <a:r>
              <a:rPr lang="en-US" b="1">
                <a:ea typeface="+mn-lt"/>
                <a:cs typeface="+mn-lt"/>
              </a:rPr>
              <a:t>a device or software application that monitors a network for malicious activity or policy violations</a:t>
            </a:r>
            <a:r>
              <a:rPr lang="en-US">
                <a:ea typeface="+mn-lt"/>
                <a:cs typeface="+mn-lt"/>
              </a:rPr>
              <a:t>. Any malicious activity or violation is typically reported or collected centrally using a security information and event management system.</a:t>
            </a:r>
            <a:endParaRPr lang="en-US">
              <a:cs typeface="Calibri" panose="020F0502020204030204"/>
            </a:endParaRPr>
          </a:p>
        </p:txBody>
      </p:sp>
      <p:sp>
        <p:nvSpPr>
          <p:cNvPr id="4" name="Slide Number Placeholder 3">
            <a:extLst>
              <a:ext uri="{FF2B5EF4-FFF2-40B4-BE49-F238E27FC236}">
                <a16:creationId xmlns:a16="http://schemas.microsoft.com/office/drawing/2014/main" id="{7A7B109B-FF00-4314-8E46-850C20975F57}"/>
              </a:ext>
            </a:extLst>
          </p:cNvPr>
          <p:cNvSpPr>
            <a:spLocks noGrp="1"/>
          </p:cNvSpPr>
          <p:nvPr>
            <p:ph type="sldNum" sz="quarter" idx="12"/>
          </p:nvPr>
        </p:nvSpPr>
        <p:spPr/>
        <p:txBody>
          <a:bodyPr/>
          <a:lstStyle/>
          <a:p>
            <a:fld id="{D86BB417-9BAA-4F0C-9A32-DCB317FE7609}" type="slidenum">
              <a:rPr lang="en-US" smtClean="0"/>
              <a:t>4</a:t>
            </a:fld>
            <a:endParaRPr lang="en-US"/>
          </a:p>
        </p:txBody>
      </p:sp>
    </p:spTree>
    <p:extLst>
      <p:ext uri="{BB962C8B-B14F-4D97-AF65-F5344CB8AC3E}">
        <p14:creationId xmlns:p14="http://schemas.microsoft.com/office/powerpoint/2010/main" val="277977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C67F-9B1C-4316-B0EA-E89E9D3AD44A}"/>
              </a:ext>
            </a:extLst>
          </p:cNvPr>
          <p:cNvSpPr>
            <a:spLocks noGrp="1"/>
          </p:cNvSpPr>
          <p:nvPr>
            <p:ph type="title"/>
          </p:nvPr>
        </p:nvSpPr>
        <p:spPr/>
        <p:txBody>
          <a:bodyPr vert="horz" lIns="91440" tIns="45720" rIns="91440" bIns="45720" rtlCol="0" anchor="t">
            <a:normAutofit/>
          </a:bodyPr>
          <a:lstStyle/>
          <a:p>
            <a:r>
              <a:rPr lang="en-US" b="1">
                <a:ea typeface="+mj-lt"/>
                <a:cs typeface="+mj-lt"/>
              </a:rPr>
              <a:t>Introduction</a:t>
            </a:r>
            <a:br>
              <a:rPr lang="en-US" b="1">
                <a:ea typeface="+mj-lt"/>
                <a:cs typeface="+mj-lt"/>
              </a:rPr>
            </a:br>
            <a:r>
              <a:rPr lang="en-US" sz="3200" b="1">
                <a:ea typeface="+mj-lt"/>
                <a:cs typeface="+mj-lt"/>
              </a:rPr>
              <a:t>IDS Hierarchy</a:t>
            </a:r>
          </a:p>
          <a:p>
            <a:endParaRPr lang="en-US">
              <a:cs typeface="Calibri Light"/>
            </a:endParaRPr>
          </a:p>
        </p:txBody>
      </p:sp>
      <p:graphicFrame>
        <p:nvGraphicFramePr>
          <p:cNvPr id="4" name="Diagram 4">
            <a:extLst>
              <a:ext uri="{FF2B5EF4-FFF2-40B4-BE49-F238E27FC236}">
                <a16:creationId xmlns:a16="http://schemas.microsoft.com/office/drawing/2014/main" id="{4596EA9D-88DA-4A14-A361-23FD666D29CF}"/>
              </a:ext>
            </a:extLst>
          </p:cNvPr>
          <p:cNvGraphicFramePr>
            <a:graphicFrameLocks noGrp="1"/>
          </p:cNvGraphicFramePr>
          <p:nvPr>
            <p:ph idx="1"/>
            <p:extLst>
              <p:ext uri="{D42A27DB-BD31-4B8C-83A1-F6EECF244321}">
                <p14:modId xmlns:p14="http://schemas.microsoft.com/office/powerpoint/2010/main" val="2837452169"/>
              </p:ext>
            </p:extLst>
          </p:nvPr>
        </p:nvGraphicFramePr>
        <p:xfrm>
          <a:off x="1499558" y="2975813"/>
          <a:ext cx="9796733" cy="3733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04" name="Oval 503">
            <a:extLst>
              <a:ext uri="{FF2B5EF4-FFF2-40B4-BE49-F238E27FC236}">
                <a16:creationId xmlns:a16="http://schemas.microsoft.com/office/drawing/2014/main" id="{02C1F678-F18F-4949-A1A2-C5B1419183B1}"/>
              </a:ext>
            </a:extLst>
          </p:cNvPr>
          <p:cNvSpPr/>
          <p:nvPr/>
        </p:nvSpPr>
        <p:spPr>
          <a:xfrm>
            <a:off x="5394385" y="1907876"/>
            <a:ext cx="2113470" cy="9201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Detection</a:t>
            </a:r>
          </a:p>
          <a:p>
            <a:pPr algn="ctr"/>
            <a:r>
              <a:rPr lang="en-US">
                <a:cs typeface="Calibri"/>
              </a:rPr>
              <a:t>Source</a:t>
            </a:r>
          </a:p>
        </p:txBody>
      </p:sp>
      <p:sp>
        <p:nvSpPr>
          <p:cNvPr id="505" name="Oval 504">
            <a:extLst>
              <a:ext uri="{FF2B5EF4-FFF2-40B4-BE49-F238E27FC236}">
                <a16:creationId xmlns:a16="http://schemas.microsoft.com/office/drawing/2014/main" id="{1D9896AF-5426-4DB1-B473-DBA8143B327E}"/>
              </a:ext>
            </a:extLst>
          </p:cNvPr>
          <p:cNvSpPr/>
          <p:nvPr/>
        </p:nvSpPr>
        <p:spPr>
          <a:xfrm>
            <a:off x="8471139" y="1907875"/>
            <a:ext cx="2113470" cy="920150"/>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cs typeface="Calibri"/>
              </a:rPr>
              <a:t>Detection</a:t>
            </a:r>
          </a:p>
          <a:p>
            <a:pPr algn="ctr"/>
            <a:r>
              <a:rPr lang="en-US">
                <a:cs typeface="Calibri"/>
              </a:rPr>
              <a:t>Methods</a:t>
            </a:r>
            <a:endParaRPr lang="en-US"/>
          </a:p>
        </p:txBody>
      </p:sp>
      <p:sp>
        <p:nvSpPr>
          <p:cNvPr id="16" name="Slide Number Placeholder 15">
            <a:extLst>
              <a:ext uri="{FF2B5EF4-FFF2-40B4-BE49-F238E27FC236}">
                <a16:creationId xmlns:a16="http://schemas.microsoft.com/office/drawing/2014/main" id="{A63A9C61-2F01-4E07-80D5-75CDE7D7DB88}"/>
              </a:ext>
            </a:extLst>
          </p:cNvPr>
          <p:cNvSpPr>
            <a:spLocks noGrp="1"/>
          </p:cNvSpPr>
          <p:nvPr>
            <p:ph type="sldNum" sz="quarter" idx="12"/>
          </p:nvPr>
        </p:nvSpPr>
        <p:spPr/>
        <p:txBody>
          <a:bodyPr/>
          <a:lstStyle/>
          <a:p>
            <a:fld id="{D86BB417-9BAA-4F0C-9A32-DCB317FE7609}" type="slidenum">
              <a:rPr lang="en-US" smtClean="0"/>
              <a:t>5</a:t>
            </a:fld>
            <a:endParaRPr lang="en-US"/>
          </a:p>
        </p:txBody>
      </p:sp>
    </p:spTree>
    <p:extLst>
      <p:ext uri="{BB962C8B-B14F-4D97-AF65-F5344CB8AC3E}">
        <p14:creationId xmlns:p14="http://schemas.microsoft.com/office/powerpoint/2010/main" val="393714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7459-93C5-49DF-814D-EDC2BFA36B78}"/>
              </a:ext>
            </a:extLst>
          </p:cNvPr>
          <p:cNvSpPr>
            <a:spLocks noGrp="1"/>
          </p:cNvSpPr>
          <p:nvPr>
            <p:ph type="title"/>
          </p:nvPr>
        </p:nvSpPr>
        <p:spPr/>
        <p:txBody>
          <a:bodyPr>
            <a:normAutofit/>
          </a:bodyPr>
          <a:lstStyle/>
          <a:p>
            <a:r>
              <a:rPr lang="en-US" b="1"/>
              <a:t>Introduction</a:t>
            </a:r>
            <a:br>
              <a:rPr lang="en-US" sz="3200" b="1">
                <a:cs typeface="Calibri Light"/>
              </a:rPr>
            </a:br>
            <a:r>
              <a:rPr lang="en-US" sz="3200" b="1">
                <a:ea typeface="+mj-lt"/>
                <a:cs typeface="+mj-lt"/>
              </a:rPr>
              <a:t>Network-based  Intrusion Detection System (NIDS)</a:t>
            </a:r>
            <a:endParaRPr lang="en-US" sz="3200" b="1">
              <a:cs typeface="Calibri Light"/>
            </a:endParaRPr>
          </a:p>
        </p:txBody>
      </p:sp>
      <p:sp>
        <p:nvSpPr>
          <p:cNvPr id="3" name="Content Placeholder 2">
            <a:extLst>
              <a:ext uri="{FF2B5EF4-FFF2-40B4-BE49-F238E27FC236}">
                <a16:creationId xmlns:a16="http://schemas.microsoft.com/office/drawing/2014/main" id="{DBA09134-E5DF-4C14-A33F-7B8DFFA26DB0}"/>
              </a:ext>
            </a:extLst>
          </p:cNvPr>
          <p:cNvSpPr>
            <a:spLocks noGrp="1"/>
          </p:cNvSpPr>
          <p:nvPr>
            <p:ph idx="1"/>
          </p:nvPr>
        </p:nvSpPr>
        <p:spPr>
          <a:xfrm>
            <a:off x="838200" y="1696229"/>
            <a:ext cx="10515600" cy="4351338"/>
          </a:xfrm>
        </p:spPr>
        <p:txBody>
          <a:bodyPr vert="horz" lIns="91440" tIns="45720" rIns="91440" bIns="45720" rtlCol="0" anchor="t">
            <a:normAutofit/>
          </a:bodyPr>
          <a:lstStyle/>
          <a:p>
            <a:pPr marL="0" indent="0" algn="just">
              <a:buNone/>
            </a:pPr>
            <a:r>
              <a:rPr lang="en-US" i="0">
                <a:effectLst/>
                <a:latin typeface="NexusSans"/>
              </a:rPr>
              <a:t>A </a:t>
            </a:r>
            <a:r>
              <a:rPr lang="en-US">
                <a:latin typeface="NexusSans"/>
              </a:rPr>
              <a:t>network-based intrusion</a:t>
            </a:r>
            <a:r>
              <a:rPr lang="en-US" i="0">
                <a:effectLst/>
                <a:latin typeface="NexusSans"/>
              </a:rPr>
              <a:t> detection system (NIDS) detects malicious </a:t>
            </a:r>
            <a:r>
              <a:rPr lang="en-US" i="0">
                <a:solidFill>
                  <a:srgbClr val="000000"/>
                </a:solidFill>
                <a:effectLst/>
                <a:latin typeface="NexusSans"/>
              </a:rPr>
              <a:t>traffic</a:t>
            </a:r>
            <a:r>
              <a:rPr lang="en-US" i="0">
                <a:effectLst/>
                <a:latin typeface="NexusSans"/>
              </a:rPr>
              <a:t> on a network. NIDS usually require promiscuous network access in order to analyze all traffic, including all unicast traffic. </a:t>
            </a:r>
            <a:r>
              <a:rPr lang="en-US">
                <a:latin typeface="NexusSans"/>
              </a:rPr>
              <a:t>Generally, NIDS</a:t>
            </a:r>
            <a:r>
              <a:rPr lang="en-US" i="0">
                <a:effectLst/>
                <a:latin typeface="NexusSans"/>
              </a:rPr>
              <a:t> are </a:t>
            </a:r>
            <a:r>
              <a:rPr lang="en-US" b="1" i="0">
                <a:effectLst/>
                <a:latin typeface="NexusSans"/>
              </a:rPr>
              <a:t>passive devices </a:t>
            </a:r>
            <a:r>
              <a:rPr lang="en-US" i="0">
                <a:effectLst/>
                <a:latin typeface="NexusSans"/>
              </a:rPr>
              <a:t>that do not interfere with the traffic they monitor</a:t>
            </a:r>
            <a:r>
              <a:rPr lang="en-US">
                <a:latin typeface="NexusSans"/>
              </a:rPr>
              <a:t>.</a:t>
            </a:r>
            <a:endParaRPr lang="en-US">
              <a:latin typeface="NexusSans"/>
              <a:cs typeface="Calibri"/>
            </a:endParaRPr>
          </a:p>
        </p:txBody>
      </p:sp>
      <p:pic>
        <p:nvPicPr>
          <p:cNvPr id="4" name="Picture 4">
            <a:extLst>
              <a:ext uri="{FF2B5EF4-FFF2-40B4-BE49-F238E27FC236}">
                <a16:creationId xmlns:a16="http://schemas.microsoft.com/office/drawing/2014/main" id="{1C1D8DAA-189C-422A-BE6A-67BD97A9BACC}"/>
              </a:ext>
            </a:extLst>
          </p:cNvPr>
          <p:cNvPicPr>
            <a:picLocks noChangeAspect="1"/>
          </p:cNvPicPr>
          <p:nvPr/>
        </p:nvPicPr>
        <p:blipFill>
          <a:blip r:embed="rId2"/>
          <a:stretch>
            <a:fillRect/>
          </a:stretch>
        </p:blipFill>
        <p:spPr>
          <a:xfrm>
            <a:off x="4079036" y="4812448"/>
            <a:ext cx="3430078" cy="764336"/>
          </a:xfrm>
          <a:prstGeom prst="rect">
            <a:avLst/>
          </a:prstGeom>
        </p:spPr>
      </p:pic>
      <p:pic>
        <p:nvPicPr>
          <p:cNvPr id="8" name="Picture 5" descr="Logo&#10;&#10;Description automatically generated">
            <a:extLst>
              <a:ext uri="{FF2B5EF4-FFF2-40B4-BE49-F238E27FC236}">
                <a16:creationId xmlns:a16="http://schemas.microsoft.com/office/drawing/2014/main" id="{89B7DC3D-DE41-4ED8-9209-DBE0479E9FAF}"/>
              </a:ext>
            </a:extLst>
          </p:cNvPr>
          <p:cNvPicPr>
            <a:picLocks noChangeAspect="1"/>
          </p:cNvPicPr>
          <p:nvPr/>
        </p:nvPicPr>
        <p:blipFill>
          <a:blip r:embed="rId3"/>
          <a:stretch>
            <a:fillRect/>
          </a:stretch>
        </p:blipFill>
        <p:spPr>
          <a:xfrm>
            <a:off x="8196712" y="4620165"/>
            <a:ext cx="2685331" cy="1125747"/>
          </a:xfrm>
          <a:prstGeom prst="rect">
            <a:avLst/>
          </a:prstGeom>
        </p:spPr>
      </p:pic>
      <p:pic>
        <p:nvPicPr>
          <p:cNvPr id="10" name="Picture 6" descr="A picture containing text&#10;&#10;Description automatically generated">
            <a:extLst>
              <a:ext uri="{FF2B5EF4-FFF2-40B4-BE49-F238E27FC236}">
                <a16:creationId xmlns:a16="http://schemas.microsoft.com/office/drawing/2014/main" id="{F7FE8B95-95B0-4B25-9760-E7A4F4AA9725}"/>
              </a:ext>
            </a:extLst>
          </p:cNvPr>
          <p:cNvPicPr>
            <a:picLocks noChangeAspect="1"/>
          </p:cNvPicPr>
          <p:nvPr/>
        </p:nvPicPr>
        <p:blipFill>
          <a:blip r:embed="rId4"/>
          <a:stretch>
            <a:fillRect/>
          </a:stretch>
        </p:blipFill>
        <p:spPr>
          <a:xfrm>
            <a:off x="843951" y="4734824"/>
            <a:ext cx="2467154" cy="1068956"/>
          </a:xfrm>
          <a:prstGeom prst="rect">
            <a:avLst/>
          </a:prstGeom>
        </p:spPr>
      </p:pic>
      <p:sp>
        <p:nvSpPr>
          <p:cNvPr id="5" name="Slide Number Placeholder 4">
            <a:extLst>
              <a:ext uri="{FF2B5EF4-FFF2-40B4-BE49-F238E27FC236}">
                <a16:creationId xmlns:a16="http://schemas.microsoft.com/office/drawing/2014/main" id="{3825650C-E463-4E63-9FE6-F1F2833AEF8B}"/>
              </a:ext>
            </a:extLst>
          </p:cNvPr>
          <p:cNvSpPr>
            <a:spLocks noGrp="1"/>
          </p:cNvSpPr>
          <p:nvPr>
            <p:ph type="sldNum" sz="quarter" idx="12"/>
          </p:nvPr>
        </p:nvSpPr>
        <p:spPr/>
        <p:txBody>
          <a:bodyPr/>
          <a:lstStyle/>
          <a:p>
            <a:fld id="{D86BB417-9BAA-4F0C-9A32-DCB317FE7609}" type="slidenum">
              <a:rPr lang="en-US" smtClean="0"/>
              <a:t>6</a:t>
            </a:fld>
            <a:endParaRPr lang="en-US"/>
          </a:p>
        </p:txBody>
      </p:sp>
    </p:spTree>
    <p:extLst>
      <p:ext uri="{BB962C8B-B14F-4D97-AF65-F5344CB8AC3E}">
        <p14:creationId xmlns:p14="http://schemas.microsoft.com/office/powerpoint/2010/main" val="585844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DE27-808B-4B36-8A7D-2304CB5B50FB}"/>
              </a:ext>
            </a:extLst>
          </p:cNvPr>
          <p:cNvSpPr>
            <a:spLocks noGrp="1"/>
          </p:cNvSpPr>
          <p:nvPr>
            <p:ph type="title"/>
          </p:nvPr>
        </p:nvSpPr>
        <p:spPr/>
        <p:txBody>
          <a:bodyPr/>
          <a:lstStyle/>
          <a:p>
            <a:r>
              <a:rPr lang="en-US" b="1">
                <a:ea typeface="+mj-lt"/>
                <a:cs typeface="+mj-lt"/>
              </a:rPr>
              <a:t>Introduction</a:t>
            </a:r>
            <a:br>
              <a:rPr lang="en-US" b="1">
                <a:ea typeface="+mj-lt"/>
                <a:cs typeface="+mj-lt"/>
              </a:rPr>
            </a:br>
            <a:r>
              <a:rPr lang="en-US" sz="3200" b="1">
                <a:ea typeface="+mj-lt"/>
                <a:cs typeface="+mj-lt"/>
              </a:rPr>
              <a:t>NIDS</a:t>
            </a:r>
            <a:endParaRPr lang="en-US" sz="3200">
              <a:ea typeface="+mj-lt"/>
              <a:cs typeface="+mj-lt"/>
            </a:endParaRPr>
          </a:p>
        </p:txBody>
      </p:sp>
      <p:pic>
        <p:nvPicPr>
          <p:cNvPr id="4" name="Picture 4" descr="Diagram&#10;&#10;Description automatically generated">
            <a:extLst>
              <a:ext uri="{FF2B5EF4-FFF2-40B4-BE49-F238E27FC236}">
                <a16:creationId xmlns:a16="http://schemas.microsoft.com/office/drawing/2014/main" id="{1D62037F-49F4-4210-8A71-9D2B2EE6E7C0}"/>
              </a:ext>
            </a:extLst>
          </p:cNvPr>
          <p:cNvPicPr>
            <a:picLocks noGrp="1" noChangeAspect="1"/>
          </p:cNvPicPr>
          <p:nvPr>
            <p:ph idx="1"/>
          </p:nvPr>
        </p:nvPicPr>
        <p:blipFill>
          <a:blip r:embed="rId2"/>
          <a:stretch>
            <a:fillRect/>
          </a:stretch>
        </p:blipFill>
        <p:spPr>
          <a:xfrm>
            <a:off x="2275487" y="1766065"/>
            <a:ext cx="6634611" cy="3765969"/>
          </a:xfrm>
        </p:spPr>
      </p:pic>
      <p:sp>
        <p:nvSpPr>
          <p:cNvPr id="6" name="TextBox 5">
            <a:extLst>
              <a:ext uri="{FF2B5EF4-FFF2-40B4-BE49-F238E27FC236}">
                <a16:creationId xmlns:a16="http://schemas.microsoft.com/office/drawing/2014/main" id="{B4953DEE-5711-4F26-92EC-1189121A32C2}"/>
              </a:ext>
            </a:extLst>
          </p:cNvPr>
          <p:cNvSpPr txBox="1"/>
          <p:nvPr/>
        </p:nvSpPr>
        <p:spPr>
          <a:xfrm>
            <a:off x="1200151" y="5844037"/>
            <a:ext cx="99893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Atypical NIDS architecture. The NIDS sniffs the internal interface of the firewall in read-only mode and sends alerts to a NIDS Management server.</a:t>
            </a:r>
            <a:endParaRPr lang="en-US">
              <a:cs typeface="Calibri" panose="020F0502020204030204"/>
            </a:endParaRPr>
          </a:p>
        </p:txBody>
      </p:sp>
      <p:sp>
        <p:nvSpPr>
          <p:cNvPr id="3" name="Slide Number Placeholder 2">
            <a:extLst>
              <a:ext uri="{FF2B5EF4-FFF2-40B4-BE49-F238E27FC236}">
                <a16:creationId xmlns:a16="http://schemas.microsoft.com/office/drawing/2014/main" id="{0AC969C3-C1F8-4C4F-B395-BD975AE9F8D4}"/>
              </a:ext>
            </a:extLst>
          </p:cNvPr>
          <p:cNvSpPr>
            <a:spLocks noGrp="1"/>
          </p:cNvSpPr>
          <p:nvPr>
            <p:ph type="sldNum" sz="quarter" idx="12"/>
          </p:nvPr>
        </p:nvSpPr>
        <p:spPr/>
        <p:txBody>
          <a:bodyPr/>
          <a:lstStyle/>
          <a:p>
            <a:fld id="{D86BB417-9BAA-4F0C-9A32-DCB317FE7609}" type="slidenum">
              <a:rPr lang="en-US" smtClean="0"/>
              <a:t>7</a:t>
            </a:fld>
            <a:endParaRPr lang="en-US"/>
          </a:p>
        </p:txBody>
      </p:sp>
    </p:spTree>
    <p:extLst>
      <p:ext uri="{BB962C8B-B14F-4D97-AF65-F5344CB8AC3E}">
        <p14:creationId xmlns:p14="http://schemas.microsoft.com/office/powerpoint/2010/main" val="338846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EA503-7C8F-41BC-A8F0-534BE0DCB7E7}"/>
              </a:ext>
            </a:extLst>
          </p:cNvPr>
          <p:cNvSpPr>
            <a:spLocks noGrp="1"/>
          </p:cNvSpPr>
          <p:nvPr>
            <p:ph type="title"/>
          </p:nvPr>
        </p:nvSpPr>
        <p:spPr/>
        <p:txBody>
          <a:bodyPr>
            <a:normAutofit/>
          </a:bodyPr>
          <a:lstStyle/>
          <a:p>
            <a:r>
              <a:rPr lang="en-US" b="1">
                <a:ea typeface="+mj-lt"/>
                <a:cs typeface="+mj-lt"/>
              </a:rPr>
              <a:t>Introduction</a:t>
            </a:r>
            <a:br>
              <a:rPr lang="en-US" b="1">
                <a:ea typeface="+mj-lt"/>
                <a:cs typeface="+mj-lt"/>
              </a:rPr>
            </a:br>
            <a:r>
              <a:rPr lang="en-US" sz="3200" b="1">
                <a:ea typeface="+mj-lt"/>
                <a:cs typeface="+mj-lt"/>
              </a:rPr>
              <a:t>Anomaly-based Intrusion Detection System (AIDS)</a:t>
            </a:r>
            <a:endParaRPr lang="en-US" sz="3200">
              <a:cs typeface="Calibri Light"/>
            </a:endParaRPr>
          </a:p>
        </p:txBody>
      </p:sp>
      <p:sp>
        <p:nvSpPr>
          <p:cNvPr id="3" name="Content Placeholder 2">
            <a:extLst>
              <a:ext uri="{FF2B5EF4-FFF2-40B4-BE49-F238E27FC236}">
                <a16:creationId xmlns:a16="http://schemas.microsoft.com/office/drawing/2014/main" id="{DBCD5EBA-A881-471C-94B3-AE1D4CB1CED9}"/>
              </a:ext>
            </a:extLst>
          </p:cNvPr>
          <p:cNvSpPr>
            <a:spLocks noGrp="1"/>
          </p:cNvSpPr>
          <p:nvPr>
            <p:ph idx="1"/>
          </p:nvPr>
        </p:nvSpPr>
        <p:spPr>
          <a:xfrm>
            <a:off x="838200" y="1969399"/>
            <a:ext cx="10515600" cy="4351338"/>
          </a:xfrm>
        </p:spPr>
        <p:txBody>
          <a:bodyPr vert="horz" lIns="91440" tIns="45720" rIns="91440" bIns="45720" rtlCol="0" anchor="t">
            <a:normAutofit/>
          </a:bodyPr>
          <a:lstStyle/>
          <a:p>
            <a:pPr marL="0" indent="0" algn="just">
              <a:buNone/>
            </a:pPr>
            <a:r>
              <a:rPr lang="en-US">
                <a:ea typeface="+mn-lt"/>
                <a:cs typeface="+mn-lt"/>
              </a:rPr>
              <a:t>An anomaly-based intrusion detection system, is an intrusion detection system for detecting both network and computer intrusions and misuse by monitoring system activity and classifying it as either normal or anomalous.</a:t>
            </a:r>
            <a:endParaRPr lang="en-US">
              <a:cs typeface="Calibri" panose="020F0502020204030204"/>
            </a:endParaRPr>
          </a:p>
          <a:p>
            <a:endParaRPr lang="en-US">
              <a:cs typeface="Calibri" panose="020F0502020204030204"/>
            </a:endParaRPr>
          </a:p>
        </p:txBody>
      </p:sp>
      <p:sp>
        <p:nvSpPr>
          <p:cNvPr id="4" name="Slide Number Placeholder 3">
            <a:extLst>
              <a:ext uri="{FF2B5EF4-FFF2-40B4-BE49-F238E27FC236}">
                <a16:creationId xmlns:a16="http://schemas.microsoft.com/office/drawing/2014/main" id="{C2BC546F-B050-4556-A329-B85D610261D4}"/>
              </a:ext>
            </a:extLst>
          </p:cNvPr>
          <p:cNvSpPr>
            <a:spLocks noGrp="1"/>
          </p:cNvSpPr>
          <p:nvPr>
            <p:ph type="sldNum" sz="quarter" idx="12"/>
          </p:nvPr>
        </p:nvSpPr>
        <p:spPr/>
        <p:txBody>
          <a:bodyPr/>
          <a:lstStyle/>
          <a:p>
            <a:fld id="{D86BB417-9BAA-4F0C-9A32-DCB317FE7609}" type="slidenum">
              <a:rPr lang="en-US" smtClean="0"/>
              <a:t>8</a:t>
            </a:fld>
            <a:endParaRPr lang="en-US"/>
          </a:p>
        </p:txBody>
      </p:sp>
    </p:spTree>
    <p:extLst>
      <p:ext uri="{BB962C8B-B14F-4D97-AF65-F5344CB8AC3E}">
        <p14:creationId xmlns:p14="http://schemas.microsoft.com/office/powerpoint/2010/main" val="280715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C1F4-9258-4B3E-A0B8-FF7521946E56}"/>
              </a:ext>
            </a:extLst>
          </p:cNvPr>
          <p:cNvSpPr>
            <a:spLocks noGrp="1"/>
          </p:cNvSpPr>
          <p:nvPr>
            <p:ph type="title"/>
          </p:nvPr>
        </p:nvSpPr>
        <p:spPr/>
        <p:txBody>
          <a:bodyPr/>
          <a:lstStyle/>
          <a:p>
            <a:r>
              <a:rPr lang="en-US" b="1">
                <a:cs typeface="Calibri Light"/>
              </a:rPr>
              <a:t>Previous Works</a:t>
            </a:r>
          </a:p>
        </p:txBody>
      </p:sp>
      <p:sp>
        <p:nvSpPr>
          <p:cNvPr id="3" name="Content Placeholder 2">
            <a:extLst>
              <a:ext uri="{FF2B5EF4-FFF2-40B4-BE49-F238E27FC236}">
                <a16:creationId xmlns:a16="http://schemas.microsoft.com/office/drawing/2014/main" id="{A997DFF7-A765-414F-907C-46583BDBD840}"/>
              </a:ext>
            </a:extLst>
          </p:cNvPr>
          <p:cNvSpPr>
            <a:spLocks noGrp="1"/>
          </p:cNvSpPr>
          <p:nvPr>
            <p:ph idx="1"/>
          </p:nvPr>
        </p:nvSpPr>
        <p:spPr/>
        <p:txBody>
          <a:bodyPr vert="horz" lIns="91440" tIns="45720" rIns="91440" bIns="45720" rtlCol="0" anchor="t">
            <a:normAutofit/>
          </a:bodyPr>
          <a:lstStyle/>
          <a:p>
            <a:pPr marL="0" indent="0">
              <a:buNone/>
            </a:pPr>
            <a:r>
              <a:rPr lang="en-US" b="1">
                <a:ea typeface="+mn-lt"/>
                <a:cs typeface="+mn-lt"/>
              </a:rPr>
              <a:t>Statistical Based</a:t>
            </a:r>
            <a:endParaRPr lang="en-US"/>
          </a:p>
          <a:p>
            <a:r>
              <a:rPr lang="en-US">
                <a:ea typeface="+mn-lt"/>
                <a:cs typeface="+mn-lt"/>
              </a:rPr>
              <a:t>DoS attack detection system that uses multivariate correlation analysis (MCA) for accurate network traffic characterization by extracting the geometrical correlations between network traffic features. </a:t>
            </a:r>
            <a:r>
              <a:rPr lang="en-US">
                <a:solidFill>
                  <a:schemeClr val="accent1"/>
                </a:solidFill>
                <a:ea typeface="+mn-lt"/>
                <a:cs typeface="+mn-lt"/>
              </a:rPr>
              <a:t>[5]</a:t>
            </a:r>
            <a:endParaRPr lang="en-US" sz="1600">
              <a:solidFill>
                <a:schemeClr val="accent1"/>
              </a:solidFill>
              <a:ea typeface="+mn-lt"/>
              <a:cs typeface="+mn-lt"/>
            </a:endParaRPr>
          </a:p>
          <a:p>
            <a:r>
              <a:rPr lang="en-US"/>
              <a:t>PCA-based multivariate statistical network monitoring (MSPC) for anomaly detection. </a:t>
            </a:r>
            <a:r>
              <a:rPr lang="en-US">
                <a:solidFill>
                  <a:schemeClr val="accent1"/>
                </a:solidFill>
              </a:rPr>
              <a:t>[6]</a:t>
            </a:r>
            <a:endParaRPr lang="en-US">
              <a:solidFill>
                <a:schemeClr val="accent1"/>
              </a:solidFill>
              <a:ea typeface="+mn-lt"/>
              <a:cs typeface="+mn-lt"/>
            </a:endParaRPr>
          </a:p>
          <a:p>
            <a:endParaRPr lang="en-US">
              <a:ea typeface="+mn-lt"/>
              <a:cs typeface="+mn-lt"/>
            </a:endParaRPr>
          </a:p>
        </p:txBody>
      </p:sp>
      <p:sp>
        <p:nvSpPr>
          <p:cNvPr id="4" name="Slide Number Placeholder 3">
            <a:extLst>
              <a:ext uri="{FF2B5EF4-FFF2-40B4-BE49-F238E27FC236}">
                <a16:creationId xmlns:a16="http://schemas.microsoft.com/office/drawing/2014/main" id="{744A80CD-3B77-49F9-B29F-D86E70CE8673}"/>
              </a:ext>
            </a:extLst>
          </p:cNvPr>
          <p:cNvSpPr>
            <a:spLocks noGrp="1"/>
          </p:cNvSpPr>
          <p:nvPr>
            <p:ph type="sldNum" sz="quarter" idx="12"/>
          </p:nvPr>
        </p:nvSpPr>
        <p:spPr/>
        <p:txBody>
          <a:bodyPr/>
          <a:lstStyle/>
          <a:p>
            <a:fld id="{D86BB417-9BAA-4F0C-9A32-DCB317FE7609}" type="slidenum">
              <a:rPr lang="en-US" smtClean="0"/>
              <a:t>9</a:t>
            </a:fld>
            <a:endParaRPr lang="en-US"/>
          </a:p>
        </p:txBody>
      </p:sp>
    </p:spTree>
    <p:extLst>
      <p:ext uri="{BB962C8B-B14F-4D97-AF65-F5344CB8AC3E}">
        <p14:creationId xmlns:p14="http://schemas.microsoft.com/office/powerpoint/2010/main" val="3296834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1080</Words>
  <Application>Microsoft Office PowerPoint</Application>
  <PresentationFormat>Widescreen</PresentationFormat>
  <Paragraphs>128</Paragraphs>
  <Slides>34</Slides>
  <Notes>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Office Theme</vt:lpstr>
      <vt:lpstr>Office Theme</vt:lpstr>
      <vt:lpstr>Network Intrusion Detection Combined Hybrid Sampling With Machine Learning</vt:lpstr>
      <vt:lpstr>Outline</vt:lpstr>
      <vt:lpstr>Technical Terms</vt:lpstr>
      <vt:lpstr>Introduction Intrusion Detection System (IDS)</vt:lpstr>
      <vt:lpstr>Introduction IDS Hierarchy </vt:lpstr>
      <vt:lpstr>Introduction Network-based  Intrusion Detection System (NIDS)</vt:lpstr>
      <vt:lpstr>Introduction NIDS</vt:lpstr>
      <vt:lpstr>Introduction Anomaly-based Intrusion Detection System (AIDS)</vt:lpstr>
      <vt:lpstr>Previous Works</vt:lpstr>
      <vt:lpstr>Previous Works</vt:lpstr>
      <vt:lpstr>Our Proposal</vt:lpstr>
      <vt:lpstr>Novelty</vt:lpstr>
      <vt:lpstr>Our Work</vt:lpstr>
      <vt:lpstr>Our Work</vt:lpstr>
      <vt:lpstr>Methodology</vt:lpstr>
      <vt:lpstr>Methodology</vt:lpstr>
      <vt:lpstr>Methodology</vt:lpstr>
      <vt:lpstr>Data Set (NSL KDD)</vt:lpstr>
      <vt:lpstr>Data Extraction</vt:lpstr>
      <vt:lpstr>Data Extraction</vt:lpstr>
      <vt:lpstr>Data Extraction</vt:lpstr>
      <vt:lpstr>Data Preprocessing</vt:lpstr>
      <vt:lpstr>Data Preprocessing</vt:lpstr>
      <vt:lpstr>Feature Engineering</vt:lpstr>
      <vt:lpstr>Splitting the Data Set</vt:lpstr>
      <vt:lpstr>Synthetic Minority Oversampling Technique (SMOTE)</vt:lpstr>
      <vt:lpstr>One Sided Selection (OSS)</vt:lpstr>
      <vt:lpstr>Model Fit</vt:lpstr>
      <vt:lpstr>Result</vt:lpstr>
      <vt:lpstr>Result Comparison</vt:lpstr>
      <vt:lpstr>Conclusion</vt:lpstr>
      <vt:lpstr>Reference</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Intrusion Detection Combined Hybrid Sampling With Machine Learning</dc:title>
  <dc:creator>Ismail</dc:creator>
  <cp:lastModifiedBy>Ismail</cp:lastModifiedBy>
  <cp:revision>438</cp:revision>
  <dcterms:created xsi:type="dcterms:W3CDTF">2021-10-17T18:47:57Z</dcterms:created>
  <dcterms:modified xsi:type="dcterms:W3CDTF">2021-11-03T17:06:37Z</dcterms:modified>
</cp:coreProperties>
</file>