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BB6-C3D5-418F-8293-7343476C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B089-B46C-497D-975E-AF1D17B5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7B6C-E913-4C10-99E8-BC0E2F33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C784-CCEE-4C8F-9876-6F7BF25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A248-F16C-47A0-A163-B715B1B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14C8-E4D7-465F-9E85-6004E59B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96F0-8435-4E58-A3C6-9A1072C12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5554-33DE-44FB-AC00-61F1A15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53F8-CA2A-4F4C-9EA5-E90775D4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6D42-4199-4AAC-BCB7-DF2E2BC0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7284D-3428-44B7-94DC-3A950D275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E605-ACFF-4C44-99F0-FC050DD2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7E41-2404-401C-BEB1-E225F1C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8B07-26AA-49AF-BFFB-257210E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71C0-4469-4AB3-8087-A0A04BA0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DFC5-EC7F-463F-B997-8B02D407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F276-29B9-47C0-A790-A4B25BE8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1F62-3EB2-418A-A38F-7A11F69B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23F9-4D96-4949-BC31-ED877BF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F55C-B5AC-4A16-AF20-DE186EC7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8AF2-AB3A-4A1F-B111-834D032F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19CD-1196-4ED8-AAB2-A3686DF4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6BF5-4EA9-4F9E-91E9-E37203D5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0856-44F9-4C5E-8043-16A303E0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90CD-A341-46CA-A6FB-24642D80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C9A2-D2F3-4A87-A8BA-52BEAAD3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BFB9-DF15-4853-AC51-1FFFF31D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95DF-04C8-44E8-A82F-1893375F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316C-A4BC-4D87-BBD5-DE4ECC3A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EAFC7-5F3C-4B42-B397-BF9BC53B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3EA7-3465-4CBE-AE16-041A4094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8182-DE42-4C13-8636-E7AEBE79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37C3-F5AC-45E9-A40A-C981A5D3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81D14-60AF-44B6-A629-E6C4FA942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6F7B-4EB1-4CE1-8CF5-3ECEA7F5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2D28A-5F03-4E13-BEC4-6439047A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54F02-27F1-440E-8921-05934F8D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52730-4E4F-4DBE-A021-B5F90ADC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4B4EE-FAF8-4469-B4D0-E085526A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8F25-3699-4DB8-8AF1-154E33C2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96732-048A-4CB7-9615-9824BFCE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BC72F-B9AD-48B3-881B-D20DE9B1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E03C4-944A-466D-B553-DC40AD1C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D6077-5212-4C68-B8C1-79BE5CDD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A540C-F372-4FD4-9BDF-123EDFA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9699-F951-424D-995B-BA778232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F4A7-DB50-4FFE-A997-4F4A7CC1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2A6F-0BF2-4F0E-BFE6-E8FF5D65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F449-5BA1-48CE-A676-BF487F14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3D49-2199-4A17-AE45-C544F7FD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0966-E701-4BE9-A763-AEE1556E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D94A8-C0F4-4377-9A0D-468EB8AB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D40-01CF-4C96-A688-A2ADC1AF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A9F8D-6359-44D0-A8A2-C49BE660E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452ED-3AD3-437E-9B60-AF4B9DBD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8D1F-C4FC-4F48-9687-7F470A96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A55D-4F7A-4C07-B1BC-F3884214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776AD-CC7E-43E8-AC58-DD9DC2B6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FEC6-B0B7-4C22-93DE-3110595C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1339A-DE4B-4DE1-BEFD-AE36D3D8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D2AD-DA0A-46D7-A7CF-D0C2667D9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564A-79E9-454C-ADFC-C007C584B7E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78A2-0A6F-4F12-9D5E-69CB76CF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B413-B430-4972-BD45-3942A22A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B417-9BAA-4F0C-9A32-DCB317FE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590B-B1F5-4FEB-B29A-AE97547CA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Intrusion Detection Combined Hybrid Sampling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BB20E-2FEE-4882-B757-915569F9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Ismail Hossain</a:t>
            </a:r>
          </a:p>
          <a:p>
            <a:r>
              <a:rPr lang="en-US" dirty="0"/>
              <a:t>Md. </a:t>
            </a:r>
            <a:r>
              <a:rPr lang="en-US" dirty="0" err="1"/>
              <a:t>Sadiqul</a:t>
            </a:r>
            <a:r>
              <a:rPr lang="en-US" dirty="0"/>
              <a:t> Amin</a:t>
            </a:r>
          </a:p>
        </p:txBody>
      </p:sp>
    </p:spTree>
    <p:extLst>
      <p:ext uri="{BB962C8B-B14F-4D97-AF65-F5344CB8AC3E}">
        <p14:creationId xmlns:p14="http://schemas.microsoft.com/office/powerpoint/2010/main" val="322836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41C0-5397-406D-9C33-3DAE475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EC71-365F-4D8B-866F-96E603A0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348547"/>
            <a:ext cx="1184744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Plan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31804-90A5-407E-BA77-C55024F1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7" y="2239954"/>
            <a:ext cx="4563112" cy="4515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551561-0C55-4DF5-B295-6456D204C0F9}"/>
              </a:ext>
            </a:extLst>
          </p:cNvPr>
          <p:cNvSpPr/>
          <p:nvPr/>
        </p:nvSpPr>
        <p:spPr>
          <a:xfrm>
            <a:off x="2425148" y="2239953"/>
            <a:ext cx="3856382" cy="451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BEEF7-4C3C-4DA9-BECC-9A2C24A5A35C}"/>
              </a:ext>
            </a:extLst>
          </p:cNvPr>
          <p:cNvSpPr/>
          <p:nvPr/>
        </p:nvSpPr>
        <p:spPr>
          <a:xfrm>
            <a:off x="7828723" y="3649890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2DE69-56D4-4B37-9CB8-D5716B36C083}"/>
              </a:ext>
            </a:extLst>
          </p:cNvPr>
          <p:cNvSpPr/>
          <p:nvPr/>
        </p:nvSpPr>
        <p:spPr>
          <a:xfrm>
            <a:off x="9973397" y="3629844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SVM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9E0C2-9028-46C1-B0AE-5DE5D9D061B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210261" y="3914598"/>
            <a:ext cx="763136" cy="2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40DF6-5B26-494F-A062-FD302AA96747}"/>
              </a:ext>
            </a:extLst>
          </p:cNvPr>
          <p:cNvSpPr/>
          <p:nvPr/>
        </p:nvSpPr>
        <p:spPr>
          <a:xfrm>
            <a:off x="7762462" y="3163223"/>
            <a:ext cx="4386470" cy="154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E75825-5921-4ADB-9578-7D3C009BD1D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78730" y="3934644"/>
            <a:ext cx="2483732" cy="245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6948F-7EFF-43FF-997A-D8BAA509A8D3}"/>
              </a:ext>
            </a:extLst>
          </p:cNvPr>
          <p:cNvSpPr txBox="1"/>
          <p:nvPr/>
        </p:nvSpPr>
        <p:spPr>
          <a:xfrm>
            <a:off x="8362119" y="3214181"/>
            <a:ext cx="17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C4EC4-CFBC-46CA-AB33-C0EC27D82238}"/>
              </a:ext>
            </a:extLst>
          </p:cNvPr>
          <p:cNvSpPr/>
          <p:nvPr/>
        </p:nvSpPr>
        <p:spPr>
          <a:xfrm>
            <a:off x="7886096" y="5668189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ABDEF-3EF8-4B55-8286-FB921733E429}"/>
              </a:ext>
            </a:extLst>
          </p:cNvPr>
          <p:cNvSpPr/>
          <p:nvPr/>
        </p:nvSpPr>
        <p:spPr>
          <a:xfrm>
            <a:off x="9973397" y="5668189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result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BDEB38-3FF7-4B95-9546-4A0F0FED3B18}"/>
              </a:ext>
            </a:extLst>
          </p:cNvPr>
          <p:cNvSpPr/>
          <p:nvPr/>
        </p:nvSpPr>
        <p:spPr>
          <a:xfrm>
            <a:off x="7828724" y="5300869"/>
            <a:ext cx="4320208" cy="119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5BA05B-2855-4F4D-BE22-0B1BB0FBF3F3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10949633" y="4199352"/>
            <a:ext cx="0" cy="14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6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41C0-5397-406D-9C33-3DAE475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EC71-365F-4D8B-866F-96E603A0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348547"/>
            <a:ext cx="1184744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Plan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31804-90A5-407E-BA77-C55024F1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7" y="2239954"/>
            <a:ext cx="4563112" cy="4515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551561-0C55-4DF5-B295-6456D204C0F9}"/>
              </a:ext>
            </a:extLst>
          </p:cNvPr>
          <p:cNvSpPr/>
          <p:nvPr/>
        </p:nvSpPr>
        <p:spPr>
          <a:xfrm>
            <a:off x="2425148" y="2239953"/>
            <a:ext cx="3856382" cy="451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BEEF7-4C3C-4DA9-BECC-9A2C24A5A35C}"/>
              </a:ext>
            </a:extLst>
          </p:cNvPr>
          <p:cNvSpPr/>
          <p:nvPr/>
        </p:nvSpPr>
        <p:spPr>
          <a:xfrm>
            <a:off x="7828723" y="3649890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2DE69-56D4-4B37-9CB8-D5716B36C083}"/>
              </a:ext>
            </a:extLst>
          </p:cNvPr>
          <p:cNvSpPr/>
          <p:nvPr/>
        </p:nvSpPr>
        <p:spPr>
          <a:xfrm>
            <a:off x="9973397" y="3629844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9E0C2-9028-46C1-B0AE-5DE5D9D061B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210261" y="3914598"/>
            <a:ext cx="763136" cy="2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40DF6-5B26-494F-A062-FD302AA96747}"/>
              </a:ext>
            </a:extLst>
          </p:cNvPr>
          <p:cNvSpPr/>
          <p:nvPr/>
        </p:nvSpPr>
        <p:spPr>
          <a:xfrm>
            <a:off x="7762462" y="3163223"/>
            <a:ext cx="4386470" cy="154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E75825-5921-4ADB-9578-7D3C009BD1D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78730" y="3934644"/>
            <a:ext cx="2483732" cy="245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6948F-7EFF-43FF-997A-D8BAA509A8D3}"/>
              </a:ext>
            </a:extLst>
          </p:cNvPr>
          <p:cNvSpPr txBox="1"/>
          <p:nvPr/>
        </p:nvSpPr>
        <p:spPr>
          <a:xfrm>
            <a:off x="8362119" y="3214181"/>
            <a:ext cx="17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C4EC4-CFBC-46CA-AB33-C0EC27D82238}"/>
              </a:ext>
            </a:extLst>
          </p:cNvPr>
          <p:cNvSpPr/>
          <p:nvPr/>
        </p:nvSpPr>
        <p:spPr>
          <a:xfrm>
            <a:off x="7886096" y="5668189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ABDEF-3EF8-4B55-8286-FB921733E429}"/>
              </a:ext>
            </a:extLst>
          </p:cNvPr>
          <p:cNvSpPr/>
          <p:nvPr/>
        </p:nvSpPr>
        <p:spPr>
          <a:xfrm>
            <a:off x="9973397" y="5668189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result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BDEB38-3FF7-4B95-9546-4A0F0FED3B18}"/>
              </a:ext>
            </a:extLst>
          </p:cNvPr>
          <p:cNvSpPr/>
          <p:nvPr/>
        </p:nvSpPr>
        <p:spPr>
          <a:xfrm>
            <a:off x="7828724" y="5300869"/>
            <a:ext cx="4320208" cy="119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5BA05B-2855-4F4D-BE22-0B1BB0FBF3F3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10949633" y="4199352"/>
            <a:ext cx="0" cy="14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41C0-5397-406D-9C33-3DAE475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EC71-365F-4D8B-866F-96E603A0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348547"/>
            <a:ext cx="1184744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Plan 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31804-90A5-407E-BA77-C55024F1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7" y="2239954"/>
            <a:ext cx="4563112" cy="4515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551561-0C55-4DF5-B295-6456D204C0F9}"/>
              </a:ext>
            </a:extLst>
          </p:cNvPr>
          <p:cNvSpPr/>
          <p:nvPr/>
        </p:nvSpPr>
        <p:spPr>
          <a:xfrm>
            <a:off x="2425148" y="2239953"/>
            <a:ext cx="3856382" cy="451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BEEF7-4C3C-4DA9-BECC-9A2C24A5A35C}"/>
              </a:ext>
            </a:extLst>
          </p:cNvPr>
          <p:cNvSpPr/>
          <p:nvPr/>
        </p:nvSpPr>
        <p:spPr>
          <a:xfrm>
            <a:off x="7828723" y="3649890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2DE69-56D4-4B37-9CB8-D5716B36C083}"/>
              </a:ext>
            </a:extLst>
          </p:cNvPr>
          <p:cNvSpPr/>
          <p:nvPr/>
        </p:nvSpPr>
        <p:spPr>
          <a:xfrm>
            <a:off x="9973397" y="3629844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49E0C2-9028-46C1-B0AE-5DE5D9D061B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9210261" y="3914598"/>
            <a:ext cx="763136" cy="2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40DF6-5B26-494F-A062-FD302AA96747}"/>
              </a:ext>
            </a:extLst>
          </p:cNvPr>
          <p:cNvSpPr/>
          <p:nvPr/>
        </p:nvSpPr>
        <p:spPr>
          <a:xfrm>
            <a:off x="7762462" y="3163223"/>
            <a:ext cx="4386470" cy="154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E75825-5921-4ADB-9578-7D3C009BD1D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78730" y="3934644"/>
            <a:ext cx="2483732" cy="245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6948F-7EFF-43FF-997A-D8BAA509A8D3}"/>
              </a:ext>
            </a:extLst>
          </p:cNvPr>
          <p:cNvSpPr txBox="1"/>
          <p:nvPr/>
        </p:nvSpPr>
        <p:spPr>
          <a:xfrm>
            <a:off x="8362119" y="3214181"/>
            <a:ext cx="176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C4EC4-CFBC-46CA-AB33-C0EC27D82238}"/>
              </a:ext>
            </a:extLst>
          </p:cNvPr>
          <p:cNvSpPr/>
          <p:nvPr/>
        </p:nvSpPr>
        <p:spPr>
          <a:xfrm>
            <a:off x="7886096" y="5668189"/>
            <a:ext cx="1381538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4ABDEF-3EF8-4B55-8286-FB921733E429}"/>
              </a:ext>
            </a:extLst>
          </p:cNvPr>
          <p:cNvSpPr/>
          <p:nvPr/>
        </p:nvSpPr>
        <p:spPr>
          <a:xfrm>
            <a:off x="9973397" y="5668189"/>
            <a:ext cx="1952471" cy="569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result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BDEB38-3FF7-4B95-9546-4A0F0FED3B18}"/>
              </a:ext>
            </a:extLst>
          </p:cNvPr>
          <p:cNvSpPr/>
          <p:nvPr/>
        </p:nvSpPr>
        <p:spPr>
          <a:xfrm>
            <a:off x="7828724" y="5300869"/>
            <a:ext cx="4320208" cy="119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5BA05B-2855-4F4D-BE22-0B1BB0FBF3F3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10949633" y="4199352"/>
            <a:ext cx="0" cy="14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6EA7-54BF-4B55-A133-DBF62E6A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5224-6908-47E8-A7B1-1BE0CA73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testing we will compare our models and among them chose the best one based on </a:t>
            </a:r>
            <a:r>
              <a:rPr lang="en-US" b="1" dirty="0"/>
              <a:t>less time complexity and best 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0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E6-C808-44B0-83A1-FCE13F77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4FFA-546B-4079-A88B-F8DFDE26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103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https://github.com/InitRoot/UNSW_NB15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https://www.kaggle.com/hassan06/nslkdd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Paper:</a:t>
            </a:r>
          </a:p>
          <a:p>
            <a:pPr marL="342900" indent="-342900" algn="l">
              <a:buAutoNum type="arabicPeriod"/>
            </a:pPr>
            <a:r>
              <a:rPr lang="en-US" sz="1400" b="0" i="0" u="none" strike="noStrike" baseline="0" dirty="0">
                <a:latin typeface="TimesLTStd-Roman"/>
              </a:rPr>
              <a:t>D. </a:t>
            </a:r>
            <a:r>
              <a:rPr lang="en-US" sz="1400" b="0" i="0" u="none" strike="noStrike" baseline="0" dirty="0" err="1">
                <a:latin typeface="TimesLTStd-Roman"/>
              </a:rPr>
              <a:t>Papamartzivanos</a:t>
            </a:r>
            <a:r>
              <a:rPr lang="en-US" sz="1400" b="0" i="0" u="none" strike="noStrike" baseline="0" dirty="0">
                <a:latin typeface="TimesLTStd-Roman"/>
              </a:rPr>
              <a:t>, F. G. </a:t>
            </a:r>
            <a:r>
              <a:rPr lang="en-US" sz="1400" b="0" i="0" u="none" strike="noStrike" baseline="0" dirty="0" err="1">
                <a:latin typeface="TimesLTStd-Roman"/>
              </a:rPr>
              <a:t>Marmol</a:t>
            </a:r>
            <a:r>
              <a:rPr lang="en-US" sz="1400" b="0" i="0" u="none" strike="noStrike" baseline="0" dirty="0">
                <a:latin typeface="TimesLTStd-Roman"/>
              </a:rPr>
              <a:t>, and G. </a:t>
            </a:r>
            <a:r>
              <a:rPr lang="en-US" sz="1400" b="0" i="0" u="none" strike="noStrike" baseline="0" dirty="0" err="1">
                <a:latin typeface="TimesLTStd-Roman"/>
              </a:rPr>
              <a:t>Kambourakis</a:t>
            </a:r>
            <a:r>
              <a:rPr lang="en-US" sz="1400" b="0" i="0" u="none" strike="noStrike" baseline="0" dirty="0">
                <a:latin typeface="TimesLTStd-Roman"/>
              </a:rPr>
              <a:t>, ``Introducing deep learning self-adaptive misuse network intrusion detection systems,‘’ </a:t>
            </a:r>
            <a:r>
              <a:rPr lang="nl-NL" sz="1400" b="0" i="1" u="none" strike="noStrike" baseline="0" dirty="0">
                <a:latin typeface="TimesLTStd-Italic"/>
              </a:rPr>
              <a:t>IEEE Access</a:t>
            </a:r>
            <a:r>
              <a:rPr lang="nl-NL" sz="1400" b="0" i="0" u="none" strike="noStrike" baseline="0" dirty="0">
                <a:latin typeface="TimesLTStd-Roman"/>
              </a:rPr>
              <a:t>, vol. 7, pp. 1354613560, 2019.</a:t>
            </a:r>
          </a:p>
          <a:p>
            <a:pPr marL="342900" indent="-342900" algn="l">
              <a:buAutoNum type="arabicPeriod" startAt="2"/>
            </a:pPr>
            <a:r>
              <a:rPr lang="en-US" sz="1400" b="0" i="0" u="none" strike="noStrike" baseline="0" dirty="0">
                <a:latin typeface="TimesLTStd-Roman"/>
              </a:rPr>
              <a:t>S. M. </a:t>
            </a:r>
            <a:r>
              <a:rPr lang="en-US" sz="1400" b="0" i="0" u="none" strike="noStrike" baseline="0" dirty="0" err="1">
                <a:latin typeface="TimesLTStd-Roman"/>
              </a:rPr>
              <a:t>Kasongo</a:t>
            </a:r>
            <a:r>
              <a:rPr lang="en-US" sz="1400" b="0" i="0" u="none" strike="noStrike" baseline="0" dirty="0">
                <a:latin typeface="TimesLTStd-Roman"/>
              </a:rPr>
              <a:t> and Y. Sun, ``A deep learning method with </a:t>
            </a:r>
            <a:r>
              <a:rPr lang="en-US" sz="1400" b="0" i="0" u="none" strike="noStrike" baseline="0" dirty="0" err="1">
                <a:latin typeface="TimesLTStd-Roman"/>
              </a:rPr>
              <a:t>lter</a:t>
            </a:r>
            <a:r>
              <a:rPr lang="en-US" sz="1400" b="0" i="0" u="none" strike="noStrike" baseline="0" dirty="0">
                <a:latin typeface="TimesLTStd-Roman"/>
              </a:rPr>
              <a:t> based feature engineering for wireless intrusion detection system,'' </a:t>
            </a:r>
            <a:r>
              <a:rPr lang="en-US" sz="1400" b="0" i="1" u="none" strike="noStrike" baseline="0" dirty="0">
                <a:latin typeface="TimesLTStd-Italic"/>
              </a:rPr>
              <a:t>IEEE        Access</a:t>
            </a:r>
            <a:r>
              <a:rPr lang="en-US" sz="1400" b="0" i="0" u="none" strike="noStrike" baseline="0" dirty="0">
                <a:latin typeface="TimesLTStd-Roman"/>
              </a:rPr>
              <a:t>, </a:t>
            </a:r>
            <a:r>
              <a:rPr lang="nl-NL" sz="1400" b="0" i="0" u="none" strike="noStrike" baseline="0" dirty="0">
                <a:latin typeface="TimesLTStd-Roman"/>
              </a:rPr>
              <a:t>vol. 7, pp. 3859738607, 2019.</a:t>
            </a:r>
          </a:p>
          <a:p>
            <a:pPr marL="342900" indent="-342900" algn="l">
              <a:buAutoNum type="arabicPeriod" startAt="3"/>
            </a:pPr>
            <a:r>
              <a:rPr lang="en-US" sz="1400" b="0" i="0" u="none" strike="noStrike" baseline="0" dirty="0">
                <a:latin typeface="FormataOTFCond-Md"/>
              </a:rPr>
              <a:t>Network Intrusion Detection Combined Hybrid Sampling With Deep Hierarchical Network </a:t>
            </a:r>
            <a:r>
              <a:rPr lang="en-US" sz="1400" b="0" i="0" u="none" strike="noStrike" baseline="0" dirty="0">
                <a:latin typeface="FormataOTFMd"/>
              </a:rPr>
              <a:t>KAIYUAN JIANG , WENYA WANG , AILI WANG , AND HAIBIN WU</a:t>
            </a:r>
          </a:p>
          <a:p>
            <a:pPr marL="0" indent="0" algn="l">
              <a:buNone/>
            </a:pPr>
            <a:r>
              <a:rPr lang="en-US" sz="1500" b="1" i="0" u="none" strike="noStrike" baseline="0" dirty="0">
                <a:latin typeface="CMBX12"/>
              </a:rPr>
              <a:t>4.   An Anomaly Intrusion Detection System Using C5 Decision Tree Classifier</a:t>
            </a:r>
          </a:p>
          <a:p>
            <a:pPr marL="0" indent="0" algn="l">
              <a:buNone/>
            </a:pPr>
            <a:r>
              <a:rPr lang="en-US" sz="1500" b="0" i="0" u="none" strike="noStrike" baseline="0" dirty="0">
                <a:latin typeface="CMR10"/>
              </a:rPr>
              <a:t>        </a:t>
            </a:r>
            <a:r>
              <a:rPr lang="en-US" sz="1500" b="0" i="0" u="none" strike="noStrike" baseline="0" dirty="0" err="1">
                <a:latin typeface="CMR10"/>
              </a:rPr>
              <a:t>Ansam</a:t>
            </a:r>
            <a:r>
              <a:rPr lang="en-US" sz="1500" b="0" i="0" u="none" strike="noStrike" baseline="0" dirty="0">
                <a:latin typeface="CMR10"/>
              </a:rPr>
              <a:t> </a:t>
            </a:r>
            <a:r>
              <a:rPr lang="en-US" sz="1500" b="0" i="0" u="none" strike="noStrike" baseline="0" dirty="0" err="1">
                <a:latin typeface="CMR10"/>
              </a:rPr>
              <a:t>Khraisat</a:t>
            </a:r>
            <a:r>
              <a:rPr lang="en-US" sz="1500" b="0" i="0" u="none" strike="noStrike" baseline="0" dirty="0">
                <a:latin typeface="CMR7"/>
              </a:rPr>
              <a:t>(</a:t>
            </a:r>
            <a:r>
              <a:rPr lang="en-US" sz="1500" b="0" i="0" u="none" strike="noStrike" baseline="0" dirty="0">
                <a:latin typeface="MarVoSym"/>
              </a:rPr>
              <a:t>B</a:t>
            </a:r>
            <a:r>
              <a:rPr lang="en-US" sz="1500" b="0" i="0" u="none" strike="noStrike" baseline="0" dirty="0">
                <a:latin typeface="CMR7"/>
              </a:rPr>
              <a:t>)</a:t>
            </a:r>
            <a:r>
              <a:rPr lang="en-US" sz="1500" b="0" i="0" u="none" strike="noStrike" baseline="0" dirty="0">
                <a:latin typeface="CMR10"/>
              </a:rPr>
              <a:t>, Iqbal </a:t>
            </a:r>
            <a:r>
              <a:rPr lang="en-US" sz="1500" b="0" i="0" u="none" strike="noStrike" baseline="0" dirty="0" err="1">
                <a:latin typeface="CMR10"/>
              </a:rPr>
              <a:t>Gondal</a:t>
            </a:r>
            <a:r>
              <a:rPr lang="en-US" sz="1500" b="0" i="0" u="none" strike="noStrike" baseline="0" dirty="0">
                <a:latin typeface="CMR10"/>
              </a:rPr>
              <a:t>, and Peter </a:t>
            </a:r>
            <a:r>
              <a:rPr lang="en-US" sz="1500" b="0" i="0" u="none" strike="noStrike" baseline="0" dirty="0" err="1">
                <a:latin typeface="CMR10"/>
              </a:rPr>
              <a:t>Vamplew</a:t>
            </a:r>
            <a:endParaRPr lang="en-US" sz="1500" b="0" i="0" u="none" strike="noStrike" baseline="0" dirty="0">
              <a:latin typeface="CMR10"/>
            </a:endParaRPr>
          </a:p>
          <a:p>
            <a:pPr marL="0" indent="0" algn="l">
              <a:buNone/>
            </a:pP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2EDA-0AE5-4A83-A317-57C5CF11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DB64-41DF-4789-A71A-14FBFF22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2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Existing Work</a:t>
            </a:r>
          </a:p>
          <a:p>
            <a:pPr marL="0" indent="0">
              <a:buNone/>
            </a:pPr>
            <a:r>
              <a:rPr lang="en-US" dirty="0"/>
              <a:t>3. Our Proposal</a:t>
            </a:r>
          </a:p>
          <a:p>
            <a:pPr marL="0" indent="0">
              <a:buNone/>
            </a:pPr>
            <a:r>
              <a:rPr lang="en-US" dirty="0"/>
              <a:t>4. Application</a:t>
            </a:r>
          </a:p>
          <a:p>
            <a:pPr marL="0" indent="0">
              <a:buNone/>
            </a:pPr>
            <a:r>
              <a:rPr lang="en-US" dirty="0"/>
              <a:t>5. Data Set</a:t>
            </a:r>
          </a:p>
          <a:p>
            <a:pPr marL="0" indent="0">
              <a:buNone/>
            </a:pPr>
            <a:r>
              <a:rPr lang="en-US" dirty="0"/>
              <a:t>6. Methodology</a:t>
            </a:r>
          </a:p>
          <a:p>
            <a:pPr lvl="1"/>
            <a:r>
              <a:rPr lang="en-US" dirty="0"/>
              <a:t> Plan A</a:t>
            </a:r>
          </a:p>
          <a:p>
            <a:pPr lvl="1"/>
            <a:r>
              <a:rPr lang="en-US" dirty="0"/>
              <a:t> Plan B</a:t>
            </a:r>
          </a:p>
          <a:p>
            <a:pPr marL="0" indent="0">
              <a:buNone/>
            </a:pPr>
            <a:r>
              <a:rPr lang="en-US" dirty="0"/>
              <a:t>7. Conclusion</a:t>
            </a:r>
          </a:p>
          <a:p>
            <a:pPr marL="0" indent="0">
              <a:buNone/>
            </a:pPr>
            <a:r>
              <a:rPr lang="en-US" dirty="0"/>
              <a:t>8. Reference</a:t>
            </a:r>
          </a:p>
        </p:txBody>
      </p:sp>
    </p:spTree>
    <p:extLst>
      <p:ext uri="{BB962C8B-B14F-4D97-AF65-F5344CB8AC3E}">
        <p14:creationId xmlns:p14="http://schemas.microsoft.com/office/powerpoint/2010/main" val="385376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0433-3BD3-4E3F-B9A1-1CF934CB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3283-4D2D-47B9-A3AE-B7AFC3AD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NIDS</a:t>
            </a:r>
          </a:p>
          <a:p>
            <a:pPr marL="514350" indent="-514350">
              <a:buAutoNum type="arabicPeriod"/>
            </a:pPr>
            <a:r>
              <a:rPr lang="en-US" dirty="0"/>
              <a:t>Hybrid Sampling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7459-93C5-49DF-814D-EDC2BFA3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9134-E5DF-4C14-A33F-7B8DFFA2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NexusSans"/>
              </a:rPr>
              <a:t>NIDS</a:t>
            </a:r>
          </a:p>
          <a:p>
            <a:pPr marL="0" indent="0">
              <a:buNone/>
            </a:pPr>
            <a:r>
              <a:rPr lang="en-US" sz="1600" i="0" dirty="0">
                <a:effectLst/>
                <a:latin typeface="NexusSans"/>
              </a:rPr>
              <a:t>A network-based  intrusion detection system (NIDS) detects malicious traffic on a network. NIDS usually require promiscuous network access in order to analyze all traffic, including all unicast traffic. NIDS are </a:t>
            </a:r>
            <a:r>
              <a:rPr lang="en-US" sz="1600" b="1" i="0" dirty="0">
                <a:effectLst/>
                <a:latin typeface="NexusSans"/>
              </a:rPr>
              <a:t>passive devices </a:t>
            </a:r>
            <a:r>
              <a:rPr lang="en-US" sz="1600" i="0" dirty="0">
                <a:effectLst/>
                <a:latin typeface="NexusSans"/>
              </a:rPr>
              <a:t>that do not interfere with the traffic they monitor; Fig. shows a typical NIDS architecture. The NIDS sniffs the internal interface of the firewall in read-only mode and sends alerts to a NIDS Management server.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A4795-3702-427D-A1FC-28605E46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90" y="3285161"/>
            <a:ext cx="3633324" cy="20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1F72-2220-42EB-8658-B4CBCCE2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73C2-E021-45A1-994F-7CDF1940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In our proposed method we will use </a:t>
            </a:r>
            <a:r>
              <a:rPr lang="en-US" b="1" dirty="0"/>
              <a:t>hybrid sampling </a:t>
            </a:r>
            <a:r>
              <a:rPr lang="en-US" dirty="0"/>
              <a:t>on our data set to make our dataset balanced then we will </a:t>
            </a:r>
            <a:r>
              <a:rPr lang="en-US" b="1" dirty="0"/>
              <a:t>use different machine learning models and compare them</a:t>
            </a:r>
            <a:r>
              <a:rPr lang="en-US" dirty="0"/>
              <a:t>. Our goal is to </a:t>
            </a:r>
            <a:r>
              <a:rPr lang="en-US" b="1" dirty="0"/>
              <a:t>improve the accuracy and time complexity.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	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B1B17-CC91-46C7-997D-CB431E744FF0}"/>
              </a:ext>
            </a:extLst>
          </p:cNvPr>
          <p:cNvSpPr/>
          <p:nvPr/>
        </p:nvSpPr>
        <p:spPr>
          <a:xfrm>
            <a:off x="2333216" y="3977975"/>
            <a:ext cx="1696277" cy="622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4DD7C-AB4F-4F49-AA48-79DD0789E62E}"/>
              </a:ext>
            </a:extLst>
          </p:cNvPr>
          <p:cNvSpPr/>
          <p:nvPr/>
        </p:nvSpPr>
        <p:spPr>
          <a:xfrm>
            <a:off x="4901651" y="3951178"/>
            <a:ext cx="1696277" cy="622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Hybrid Sampling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1EE0E-1CE3-4DB5-84CB-799C7F7F0549}"/>
              </a:ext>
            </a:extLst>
          </p:cNvPr>
          <p:cNvSpPr/>
          <p:nvPr/>
        </p:nvSpPr>
        <p:spPr>
          <a:xfrm>
            <a:off x="7502387" y="3977975"/>
            <a:ext cx="1696277" cy="622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Learning 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A8AD1-455B-464B-B3DA-4020C460C0AC}"/>
              </a:ext>
            </a:extLst>
          </p:cNvPr>
          <p:cNvSpPr/>
          <p:nvPr/>
        </p:nvSpPr>
        <p:spPr>
          <a:xfrm>
            <a:off x="4061795" y="4172980"/>
            <a:ext cx="775253" cy="38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F47B68-9C3F-42B5-8558-01519F935B3E}"/>
              </a:ext>
            </a:extLst>
          </p:cNvPr>
          <p:cNvSpPr/>
          <p:nvPr/>
        </p:nvSpPr>
        <p:spPr>
          <a:xfrm>
            <a:off x="6662531" y="4096083"/>
            <a:ext cx="775253" cy="386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1C9-3CD6-463C-BFBD-4D6260A7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3E02-A675-409D-9783-CABFEFA7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0"/>
            <a:ext cx="10515600" cy="52974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Hybrid Sampling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FD5EA4-3F6F-43B2-AC44-09D389E93616}"/>
              </a:ext>
            </a:extLst>
          </p:cNvPr>
          <p:cNvSpPr/>
          <p:nvPr/>
        </p:nvSpPr>
        <p:spPr>
          <a:xfrm>
            <a:off x="5243863" y="2192330"/>
            <a:ext cx="1497495" cy="7288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set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110C99-3BA5-4D42-AA8F-01D5554EF2BD}"/>
              </a:ext>
            </a:extLst>
          </p:cNvPr>
          <p:cNvSpPr/>
          <p:nvPr/>
        </p:nvSpPr>
        <p:spPr>
          <a:xfrm rot="7429441">
            <a:off x="5167069" y="3151279"/>
            <a:ext cx="673915" cy="208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E03BC5-F7C1-468B-BBAE-F59CA89741C2}"/>
              </a:ext>
            </a:extLst>
          </p:cNvPr>
          <p:cNvSpPr/>
          <p:nvPr/>
        </p:nvSpPr>
        <p:spPr>
          <a:xfrm rot="2511670">
            <a:off x="6164095" y="3129840"/>
            <a:ext cx="673701" cy="208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DB51FD-16F3-4ACF-AA02-0E4630097965}"/>
              </a:ext>
            </a:extLst>
          </p:cNvPr>
          <p:cNvSpPr/>
          <p:nvPr/>
        </p:nvSpPr>
        <p:spPr>
          <a:xfrm>
            <a:off x="4322218" y="3560324"/>
            <a:ext cx="1386653" cy="6199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Majority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D39D2-1E3D-486A-9AF1-349CD25F4A8E}"/>
              </a:ext>
            </a:extLst>
          </p:cNvPr>
          <p:cNvSpPr/>
          <p:nvPr/>
        </p:nvSpPr>
        <p:spPr>
          <a:xfrm>
            <a:off x="6128004" y="3494985"/>
            <a:ext cx="1497495" cy="6199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Minority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C8D08A-0386-4D90-8383-0E22E7E0CB16}"/>
              </a:ext>
            </a:extLst>
          </p:cNvPr>
          <p:cNvSpPr/>
          <p:nvPr/>
        </p:nvSpPr>
        <p:spPr>
          <a:xfrm>
            <a:off x="4271572" y="4572463"/>
            <a:ext cx="1232453" cy="5712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Under sampling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5DA826-4B5A-4B12-B4E9-DD36C4102225}"/>
              </a:ext>
            </a:extLst>
          </p:cNvPr>
          <p:cNvSpPr/>
          <p:nvPr/>
        </p:nvSpPr>
        <p:spPr>
          <a:xfrm>
            <a:off x="6500945" y="4529664"/>
            <a:ext cx="1232453" cy="5712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Over sampling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74AE5FA-5450-41A7-8DCE-19E7A4A522A1}"/>
              </a:ext>
            </a:extLst>
          </p:cNvPr>
          <p:cNvSpPr/>
          <p:nvPr/>
        </p:nvSpPr>
        <p:spPr>
          <a:xfrm>
            <a:off x="4800076" y="4195871"/>
            <a:ext cx="175445" cy="376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0C10C5-F7ED-4B46-9750-DF8381953545}"/>
              </a:ext>
            </a:extLst>
          </p:cNvPr>
          <p:cNvSpPr/>
          <p:nvPr/>
        </p:nvSpPr>
        <p:spPr>
          <a:xfrm>
            <a:off x="6941727" y="4135366"/>
            <a:ext cx="175445" cy="376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4712A3-DD78-4EB2-9E28-FFFEAF604F3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887798" y="5143749"/>
            <a:ext cx="1" cy="50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8C0EFC-0449-44BF-B805-63669315073D}"/>
              </a:ext>
            </a:extLst>
          </p:cNvPr>
          <p:cNvCxnSpPr>
            <a:cxnSpLocks/>
          </p:cNvCxnSpPr>
          <p:nvPr/>
        </p:nvCxnSpPr>
        <p:spPr>
          <a:xfrm flipV="1">
            <a:off x="4887799" y="5608938"/>
            <a:ext cx="2480410" cy="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2A7F5A-0DE0-4E12-8516-434B568AA89B}"/>
              </a:ext>
            </a:extLst>
          </p:cNvPr>
          <p:cNvCxnSpPr>
            <a:cxnSpLocks/>
          </p:cNvCxnSpPr>
          <p:nvPr/>
        </p:nvCxnSpPr>
        <p:spPr>
          <a:xfrm>
            <a:off x="7354957" y="5100950"/>
            <a:ext cx="0" cy="47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C77075-0C1E-469A-A669-B231F61BB4B2}"/>
              </a:ext>
            </a:extLst>
          </p:cNvPr>
          <p:cNvCxnSpPr>
            <a:cxnSpLocks/>
          </p:cNvCxnSpPr>
          <p:nvPr/>
        </p:nvCxnSpPr>
        <p:spPr>
          <a:xfrm>
            <a:off x="6128004" y="5608938"/>
            <a:ext cx="0" cy="57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23A2313-DE2B-41B3-BFD7-0CA814023F7F}"/>
              </a:ext>
            </a:extLst>
          </p:cNvPr>
          <p:cNvSpPr/>
          <p:nvPr/>
        </p:nvSpPr>
        <p:spPr>
          <a:xfrm>
            <a:off x="5247571" y="6178861"/>
            <a:ext cx="1791817" cy="6420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7879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008A-0B40-41C7-A1B6-8027668D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E8EB-BA49-43E4-92C8-A06C337A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Algorithm: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SVM</a:t>
            </a:r>
          </a:p>
          <a:p>
            <a:pPr marL="514350" indent="-514350">
              <a:buAutoNum type="arabicPeriod"/>
            </a:pPr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1403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1764-8DA2-43F6-8346-50096D20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D102-B2FD-4974-BE82-148790B7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NSL-KDD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Link: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https://github.com/InitRoot/UNSW_NB15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https://www.kaggle.com/hassan06/nslkdd</a:t>
            </a:r>
          </a:p>
        </p:txBody>
      </p:sp>
    </p:spTree>
    <p:extLst>
      <p:ext uri="{BB962C8B-B14F-4D97-AF65-F5344CB8AC3E}">
        <p14:creationId xmlns:p14="http://schemas.microsoft.com/office/powerpoint/2010/main" val="20644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3ACC-8526-4893-BF48-68ACB4A1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B518-3C9C-47F3-8EE8-22D96F95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perform hybrid sampling in our data set to make our data set balanced.</a:t>
            </a:r>
          </a:p>
          <a:p>
            <a:r>
              <a:rPr lang="en-US" dirty="0"/>
              <a:t>Then we will train different Machine learning model.</a:t>
            </a:r>
          </a:p>
          <a:p>
            <a:r>
              <a:rPr lang="en-US" dirty="0"/>
              <a:t>Test our models.</a:t>
            </a:r>
          </a:p>
          <a:p>
            <a:r>
              <a:rPr lang="en-US" dirty="0"/>
              <a:t>We observe the performance of these models.</a:t>
            </a:r>
          </a:p>
          <a:p>
            <a:r>
              <a:rPr lang="en-US" dirty="0"/>
              <a:t>Select the most accurate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499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CMBX12</vt:lpstr>
      <vt:lpstr>CMR10</vt:lpstr>
      <vt:lpstr>CMR7</vt:lpstr>
      <vt:lpstr>FormataOTFCond-Md</vt:lpstr>
      <vt:lpstr>FormataOTFMd</vt:lpstr>
      <vt:lpstr>MarVoSym</vt:lpstr>
      <vt:lpstr>NexusSans</vt:lpstr>
      <vt:lpstr>TimesLTStd-Italic</vt:lpstr>
      <vt:lpstr>TimesLTStd-Roman</vt:lpstr>
      <vt:lpstr>Office Theme</vt:lpstr>
      <vt:lpstr>Network Intrusion Detection Combined Hybrid Sampling With Machine Learning</vt:lpstr>
      <vt:lpstr>Index</vt:lpstr>
      <vt:lpstr>Technical Terms</vt:lpstr>
      <vt:lpstr>Introduction</vt:lpstr>
      <vt:lpstr>Our Proposal</vt:lpstr>
      <vt:lpstr>Our Proposal</vt:lpstr>
      <vt:lpstr>Our Proposal</vt:lpstr>
      <vt:lpstr>Data set</vt:lpstr>
      <vt:lpstr>Methodology</vt:lpstr>
      <vt:lpstr>Methodology</vt:lpstr>
      <vt:lpstr>Methodology</vt:lpstr>
      <vt:lpstr>Methodology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Combined With Machine Learning</dc:title>
  <dc:creator>Ismail</dc:creator>
  <cp:lastModifiedBy>Ismail</cp:lastModifiedBy>
  <cp:revision>16</cp:revision>
  <dcterms:created xsi:type="dcterms:W3CDTF">2021-09-08T16:57:27Z</dcterms:created>
  <dcterms:modified xsi:type="dcterms:W3CDTF">2021-10-26T09:12:48Z</dcterms:modified>
</cp:coreProperties>
</file>