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9A1-57C9-4669-BEE8-268C3B763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89D8F-10C6-4074-AE8E-40039F728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0938BD-2A1F-41E1-952D-05992AE52AD3}"/>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9FFC6F8F-C452-4302-98EF-5B67D34EC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D142A-4C1C-457E-A8F5-C4DA5C8A11CD}"/>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28367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BD0C-DE04-457D-883F-156E574ABF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DE968-65FB-4A84-A731-74C2F4ABD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39F5F-5CFD-4F4B-A136-C4B4A69F556F}"/>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6AD7D2FE-654C-4615-84C9-D154BA8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74D6C-1E19-482E-882A-06214C7D0790}"/>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54287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AFED-03ED-4D96-A8E8-6C0F954C5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414BA-00D9-4238-B976-0570835E1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4C9B0-917D-4CBF-A068-68F44E2AD0EC}"/>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E83AB094-393E-43CC-83D3-97FE39EA1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D210A-9788-4A21-8A17-CF1BB4D2242E}"/>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89578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4917-786B-46E4-B2CD-2B030625A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4E1F4-A512-4278-80C6-BBAFB6133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7870E-B5F6-4D2E-A910-C8FE5E0809FC}"/>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82BE71B2-083A-4124-96EF-E1173A8A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09C40-97AD-4895-9C68-24D611264E7C}"/>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3610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1B78-2606-412C-A977-AC4576952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25F99-BAD5-4945-ABA4-EBA91A56C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51592-0904-4B5B-BA3B-831EE13A3A8B}"/>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43A8C827-630D-4947-ADF8-BBB88D114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9E082-E211-4F56-96E8-48EA65DCA209}"/>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50891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D35E-5DF5-4611-BB2B-1902A0477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C39D-79C9-4A89-872F-A6DA7921D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6BF09-F50D-4E59-814D-97AC9B639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B398A-40FE-43EE-BB4E-93DED6A9ACEF}"/>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6" name="Footer Placeholder 5">
            <a:extLst>
              <a:ext uri="{FF2B5EF4-FFF2-40B4-BE49-F238E27FC236}">
                <a16:creationId xmlns:a16="http://schemas.microsoft.com/office/drawing/2014/main" id="{195D6C80-FF83-4169-9106-AC860AFFF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56A6B-4AE5-4D84-B4D5-59FC0C02E803}"/>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349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42AA-AEB5-4DCA-86EA-67FA52586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EBF61-EECB-469E-A4B0-9CFD2B414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28C7E-C87C-4BDE-91AE-F7DAE91A6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43132-5F1C-4D28-ADFD-D7FA7EAC7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D3364-11D1-4399-B852-0589DEDEF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59FD2F-7DD0-408F-8D2F-B7D3A232C377}"/>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8" name="Footer Placeholder 7">
            <a:extLst>
              <a:ext uri="{FF2B5EF4-FFF2-40B4-BE49-F238E27FC236}">
                <a16:creationId xmlns:a16="http://schemas.microsoft.com/office/drawing/2014/main" id="{99351CA7-E0DA-4C8C-A509-5703406D4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C26D5-A2AA-40E4-84CE-23FBEA19FE78}"/>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75502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DCCB-F813-4B3F-94AE-3104DC8748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60E4A-6E2A-4519-94FD-E205F26751EA}"/>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4" name="Footer Placeholder 3">
            <a:extLst>
              <a:ext uri="{FF2B5EF4-FFF2-40B4-BE49-F238E27FC236}">
                <a16:creationId xmlns:a16="http://schemas.microsoft.com/office/drawing/2014/main" id="{B42BCCB8-88DB-4126-B785-46C62AB8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6AE7BE-2371-429E-82E5-75F382721052}"/>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83079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5960F-C264-48DD-B36A-48FC7BF47B64}"/>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3" name="Footer Placeholder 2">
            <a:extLst>
              <a:ext uri="{FF2B5EF4-FFF2-40B4-BE49-F238E27FC236}">
                <a16:creationId xmlns:a16="http://schemas.microsoft.com/office/drawing/2014/main" id="{66028310-5BDD-4631-8DB4-BAD30D882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45BE79-ED31-4888-9508-66BC50E93C08}"/>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91517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BC54-662F-42E7-8808-F51147F43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0FE58-7784-461D-A532-C113EBD3F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EC982-4D73-422C-AB5C-8C2FB4411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4043D-8BDC-4999-9232-DFD0AD260529}"/>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6" name="Footer Placeholder 5">
            <a:extLst>
              <a:ext uri="{FF2B5EF4-FFF2-40B4-BE49-F238E27FC236}">
                <a16:creationId xmlns:a16="http://schemas.microsoft.com/office/drawing/2014/main" id="{F1205E04-E46C-4779-BDF3-2EE72185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C8434-D39F-41BE-A2A1-8F5980F6A234}"/>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73055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D254-4A8E-4DAC-B646-7AC146E96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87513D-4C48-44ED-8D9F-8A3FBA464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C4C036-1202-48CC-8B5F-424A6C24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76946-C9F3-4B77-BF13-96924C06D659}"/>
              </a:ext>
            </a:extLst>
          </p:cNvPr>
          <p:cNvSpPr>
            <a:spLocks noGrp="1"/>
          </p:cNvSpPr>
          <p:nvPr>
            <p:ph type="dt" sz="half" idx="10"/>
          </p:nvPr>
        </p:nvSpPr>
        <p:spPr/>
        <p:txBody>
          <a:bodyPr/>
          <a:lstStyle/>
          <a:p>
            <a:fld id="{131435E0-8564-488C-902F-8A510FB0A006}" type="datetimeFigureOut">
              <a:rPr lang="en-US" smtClean="0"/>
              <a:t>10/26/2021</a:t>
            </a:fld>
            <a:endParaRPr lang="en-US"/>
          </a:p>
        </p:txBody>
      </p:sp>
      <p:sp>
        <p:nvSpPr>
          <p:cNvPr id="6" name="Footer Placeholder 5">
            <a:extLst>
              <a:ext uri="{FF2B5EF4-FFF2-40B4-BE49-F238E27FC236}">
                <a16:creationId xmlns:a16="http://schemas.microsoft.com/office/drawing/2014/main" id="{D8208350-629B-4B9B-9E9E-B7350F0A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83D1E-21E7-45F7-97F3-198D1A9F2733}"/>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4601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30D58-142E-4D65-81C2-94CB53455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184D9-42CE-4ED1-9AD0-AE195BA76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55285-599B-4ABD-A8AC-0CF0BC8B0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435E0-8564-488C-902F-8A510FB0A006}" type="datetimeFigureOut">
              <a:rPr lang="en-US" smtClean="0"/>
              <a:t>10/26/2021</a:t>
            </a:fld>
            <a:endParaRPr lang="en-US"/>
          </a:p>
        </p:txBody>
      </p:sp>
      <p:sp>
        <p:nvSpPr>
          <p:cNvPr id="5" name="Footer Placeholder 4">
            <a:extLst>
              <a:ext uri="{FF2B5EF4-FFF2-40B4-BE49-F238E27FC236}">
                <a16:creationId xmlns:a16="http://schemas.microsoft.com/office/drawing/2014/main" id="{95FCC1C0-DA35-4914-AF7D-A82BD0F20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5FE39-825F-48B8-A09B-1320C28F9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2DEBD-BABD-4C37-B497-4FB55B6B02D5}" type="slidenum">
              <a:rPr lang="en-US" smtClean="0"/>
              <a:t>‹#›</a:t>
            </a:fld>
            <a:endParaRPr lang="en-US"/>
          </a:p>
        </p:txBody>
      </p:sp>
    </p:spTree>
    <p:extLst>
      <p:ext uri="{BB962C8B-B14F-4D97-AF65-F5344CB8AC3E}">
        <p14:creationId xmlns:p14="http://schemas.microsoft.com/office/powerpoint/2010/main" val="166974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3.nd.edu/~nchawl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89E-5D89-42A2-B735-D3C7C04A33F2}"/>
              </a:ext>
            </a:extLst>
          </p:cNvPr>
          <p:cNvSpPr>
            <a:spLocks noGrp="1"/>
          </p:cNvSpPr>
          <p:nvPr>
            <p:ph type="ctrTitle"/>
          </p:nvPr>
        </p:nvSpPr>
        <p:spPr/>
        <p:txBody>
          <a:bodyPr>
            <a:normAutofit fontScale="90000"/>
          </a:bodyPr>
          <a:lstStyle/>
          <a:p>
            <a:r>
              <a:rPr lang="en-US" b="1" dirty="0"/>
              <a:t>Network Intrusion Detection Combined Hybrid Sampling With Machine Learning</a:t>
            </a:r>
            <a:endParaRPr lang="en-US" dirty="0"/>
          </a:p>
        </p:txBody>
      </p:sp>
      <p:sp>
        <p:nvSpPr>
          <p:cNvPr id="3" name="Subtitle 2">
            <a:extLst>
              <a:ext uri="{FF2B5EF4-FFF2-40B4-BE49-F238E27FC236}">
                <a16:creationId xmlns:a16="http://schemas.microsoft.com/office/drawing/2014/main" id="{1662B639-9675-413C-BCBB-64D4FCE4FDCE}"/>
              </a:ext>
            </a:extLst>
          </p:cNvPr>
          <p:cNvSpPr>
            <a:spLocks noGrp="1"/>
          </p:cNvSpPr>
          <p:nvPr>
            <p:ph type="subTitle" idx="1"/>
          </p:nvPr>
        </p:nvSpPr>
        <p:spPr/>
        <p:txBody>
          <a:bodyPr/>
          <a:lstStyle/>
          <a:p>
            <a:r>
              <a:rPr lang="en-US" dirty="0"/>
              <a:t>Md. Ismail Hossain</a:t>
            </a:r>
          </a:p>
          <a:p>
            <a:r>
              <a:rPr lang="en-US" dirty="0"/>
              <a:t>Md. </a:t>
            </a:r>
            <a:r>
              <a:rPr lang="en-US" dirty="0" err="1"/>
              <a:t>Sadiqul</a:t>
            </a:r>
            <a:r>
              <a:rPr lang="en-US" dirty="0"/>
              <a:t> Amin</a:t>
            </a:r>
          </a:p>
          <a:p>
            <a:endParaRPr lang="en-US" dirty="0"/>
          </a:p>
        </p:txBody>
      </p:sp>
    </p:spTree>
    <p:extLst>
      <p:ext uri="{BB962C8B-B14F-4D97-AF65-F5344CB8AC3E}">
        <p14:creationId xmlns:p14="http://schemas.microsoft.com/office/powerpoint/2010/main" val="226020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1C4F-D57B-4DD0-81BD-157C32242BF1}"/>
              </a:ext>
            </a:extLst>
          </p:cNvPr>
          <p:cNvSpPr>
            <a:spLocks noGrp="1"/>
          </p:cNvSpPr>
          <p:nvPr>
            <p:ph type="title"/>
          </p:nvPr>
        </p:nvSpPr>
        <p:spPr/>
        <p:txBody>
          <a:bodyPr/>
          <a:lstStyle/>
          <a:p>
            <a:r>
              <a:rPr lang="en-US" dirty="0"/>
              <a:t>Data Pre processing</a:t>
            </a:r>
          </a:p>
        </p:txBody>
      </p:sp>
      <p:sp>
        <p:nvSpPr>
          <p:cNvPr id="3" name="Content Placeholder 2">
            <a:extLst>
              <a:ext uri="{FF2B5EF4-FFF2-40B4-BE49-F238E27FC236}">
                <a16:creationId xmlns:a16="http://schemas.microsoft.com/office/drawing/2014/main" id="{87998C09-815B-4C91-87EC-64F0618CAB24}"/>
              </a:ext>
            </a:extLst>
          </p:cNvPr>
          <p:cNvSpPr>
            <a:spLocks noGrp="1"/>
          </p:cNvSpPr>
          <p:nvPr>
            <p:ph idx="1"/>
          </p:nvPr>
        </p:nvSpPr>
        <p:spPr/>
        <p:txBody>
          <a:bodyPr>
            <a:normAutofit/>
          </a:bodyPr>
          <a:lstStyle/>
          <a:p>
            <a:r>
              <a:rPr lang="en-US" sz="1400" dirty="0"/>
              <a:t>Ignoring the </a:t>
            </a:r>
            <a:r>
              <a:rPr lang="en-US" sz="1400" i="0" dirty="0">
                <a:solidFill>
                  <a:srgbClr val="273239"/>
                </a:solidFill>
                <a:effectLst/>
                <a:latin typeface="urw-din"/>
              </a:rPr>
              <a:t>highly correlated variables </a:t>
            </a:r>
          </a:p>
          <a:p>
            <a:endParaRPr lang="en-US" sz="1400" dirty="0">
              <a:solidFill>
                <a:srgbClr val="273239"/>
              </a:solidFill>
              <a:latin typeface="urw-din"/>
            </a:endParaRPr>
          </a:p>
          <a:p>
            <a:endParaRPr lang="en-US" sz="1400" dirty="0"/>
          </a:p>
        </p:txBody>
      </p:sp>
      <p:pic>
        <p:nvPicPr>
          <p:cNvPr id="5" name="Picture 4">
            <a:extLst>
              <a:ext uri="{FF2B5EF4-FFF2-40B4-BE49-F238E27FC236}">
                <a16:creationId xmlns:a16="http://schemas.microsoft.com/office/drawing/2014/main" id="{F2C30FFA-0204-44A6-BE61-AC5D0018C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321" y="2424237"/>
            <a:ext cx="8281358" cy="3657385"/>
          </a:xfrm>
          <a:prstGeom prst="rect">
            <a:avLst/>
          </a:prstGeom>
        </p:spPr>
      </p:pic>
    </p:spTree>
    <p:extLst>
      <p:ext uri="{BB962C8B-B14F-4D97-AF65-F5344CB8AC3E}">
        <p14:creationId xmlns:p14="http://schemas.microsoft.com/office/powerpoint/2010/main" val="171022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DEB2-54E4-4FE1-894A-B5F67C166D1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11C7DA19-0F4B-4B68-8DD6-30DE91037292}"/>
              </a:ext>
            </a:extLst>
          </p:cNvPr>
          <p:cNvSpPr>
            <a:spLocks noGrp="1"/>
          </p:cNvSpPr>
          <p:nvPr>
            <p:ph idx="1"/>
          </p:nvPr>
        </p:nvSpPr>
        <p:spPr/>
        <p:txBody>
          <a:bodyPr>
            <a:normAutofit/>
          </a:bodyPr>
          <a:lstStyle/>
          <a:p>
            <a:r>
              <a:rPr lang="en-US" sz="1400" b="1" i="0" dirty="0">
                <a:solidFill>
                  <a:srgbClr val="273239"/>
                </a:solidFill>
                <a:effectLst/>
                <a:latin typeface="urw-din"/>
              </a:rPr>
              <a:t>Feature Mapping – Apply feature mapping on features such as : ‘</a:t>
            </a:r>
            <a:r>
              <a:rPr lang="en-US" sz="1400" b="1" i="0" dirty="0" err="1">
                <a:solidFill>
                  <a:srgbClr val="273239"/>
                </a:solidFill>
                <a:effectLst/>
                <a:latin typeface="urw-din"/>
              </a:rPr>
              <a:t>protocol_type</a:t>
            </a:r>
            <a:r>
              <a:rPr lang="en-US" sz="1400" b="1" i="0" dirty="0">
                <a:solidFill>
                  <a:srgbClr val="273239"/>
                </a:solidFill>
                <a:effectLst/>
                <a:latin typeface="urw-din"/>
              </a:rPr>
              <a:t>’ &amp; ‘flag’.</a:t>
            </a:r>
          </a:p>
          <a:p>
            <a:endParaRPr lang="en-US" sz="1400" b="1" dirty="0">
              <a:solidFill>
                <a:srgbClr val="273239"/>
              </a:solidFill>
              <a:latin typeface="urw-din"/>
            </a:endParaRPr>
          </a:p>
          <a:p>
            <a:r>
              <a:rPr lang="en-US" sz="1050" b="0" dirty="0">
                <a:solidFill>
                  <a:srgbClr val="008000"/>
                </a:solidFill>
                <a:effectLst/>
                <a:latin typeface="Courier New" panose="02070309020205020404" pitchFamily="49" charset="0"/>
              </a:rPr>
              <a:t># </a:t>
            </a:r>
            <a:r>
              <a:rPr lang="en-US" sz="1050" b="0" dirty="0" err="1">
                <a:solidFill>
                  <a:srgbClr val="008000"/>
                </a:solidFill>
                <a:effectLst/>
                <a:latin typeface="Courier New" panose="02070309020205020404" pitchFamily="49" charset="0"/>
              </a:rPr>
              <a:t>protocol_type</a:t>
            </a:r>
            <a:r>
              <a:rPr lang="en-US" sz="1050" b="0" dirty="0">
                <a:solidFill>
                  <a:srgbClr val="008000"/>
                </a:solidFill>
                <a:effectLst/>
                <a:latin typeface="Courier New" panose="02070309020205020404" pitchFamily="49" charset="0"/>
              </a:rPr>
              <a:t> feature mapping</a:t>
            </a:r>
            <a:endParaRPr lang="en-US" sz="1050" b="0" dirty="0">
              <a:solidFill>
                <a:srgbClr val="000000"/>
              </a:solidFill>
              <a:effectLst/>
              <a:latin typeface="Courier New" panose="02070309020205020404" pitchFamily="49" charset="0"/>
            </a:endParaRPr>
          </a:p>
          <a:p>
            <a:r>
              <a:rPr lang="en-US" sz="1050" b="0" dirty="0" err="1">
                <a:solidFill>
                  <a:srgbClr val="000000"/>
                </a:solidFill>
                <a:effectLst/>
                <a:latin typeface="Courier New" panose="02070309020205020404" pitchFamily="49" charset="0"/>
              </a:rPr>
              <a:t>pmap</a:t>
            </a:r>
            <a:r>
              <a:rPr lang="en-US" sz="1050" b="0" dirty="0">
                <a:solidFill>
                  <a:srgbClr val="000000"/>
                </a:solidFill>
                <a:effectLst/>
                <a:latin typeface="Courier New" panose="02070309020205020404" pitchFamily="49" charset="0"/>
              </a:rPr>
              <a:t> = {</a:t>
            </a:r>
            <a:r>
              <a:rPr lang="en-US" sz="1050" b="0" dirty="0">
                <a:solidFill>
                  <a:srgbClr val="A31515"/>
                </a:solidFill>
                <a:effectLst/>
                <a:latin typeface="Courier New" panose="02070309020205020404" pitchFamily="49" charset="0"/>
              </a:rPr>
              <a:t>'icmp'</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0</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'tcp'</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1</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'udp'</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2</a:t>
            </a:r>
            <a:r>
              <a:rPr lang="en-US" sz="1050" b="0" dirty="0">
                <a:solidFill>
                  <a:srgbClr val="000000"/>
                </a:solidFill>
                <a:effectLst/>
                <a:latin typeface="Courier New" panose="02070309020205020404" pitchFamily="49" charset="0"/>
              </a:rPr>
              <a:t>}</a:t>
            </a:r>
          </a:p>
          <a:p>
            <a:r>
              <a:rPr lang="en-US" sz="1050" b="0" dirty="0">
                <a:solidFill>
                  <a:srgbClr val="000000"/>
                </a:solidFill>
                <a:effectLst/>
                <a:latin typeface="Courier New" panose="02070309020205020404" pitchFamily="49" charset="0"/>
              </a:rPr>
              <a:t>df[</a:t>
            </a:r>
            <a:r>
              <a:rPr lang="en-US" sz="1050" b="0" dirty="0">
                <a:solidFill>
                  <a:srgbClr val="A31515"/>
                </a:solidFill>
                <a:effectLst/>
                <a:latin typeface="Courier New" panose="02070309020205020404" pitchFamily="49" charset="0"/>
              </a:rPr>
              <a:t>'</a:t>
            </a:r>
            <a:r>
              <a:rPr lang="en-US" sz="1050" b="0" dirty="0" err="1">
                <a:solidFill>
                  <a:srgbClr val="A31515"/>
                </a:solidFill>
                <a:effectLst/>
                <a:latin typeface="Courier New" panose="02070309020205020404" pitchFamily="49" charset="0"/>
              </a:rPr>
              <a:t>protocol_type</a:t>
            </a:r>
            <a:r>
              <a:rPr lang="en-US" sz="1050" b="0" dirty="0">
                <a:solidFill>
                  <a:srgbClr val="A31515"/>
                </a:solidFill>
                <a:effectLst/>
                <a:latin typeface="Courier New" panose="02070309020205020404" pitchFamily="49" charset="0"/>
              </a:rPr>
              <a:t>'</a:t>
            </a:r>
            <a:r>
              <a:rPr lang="en-US" sz="1050" b="0" dirty="0">
                <a:solidFill>
                  <a:srgbClr val="000000"/>
                </a:solidFill>
                <a:effectLst/>
                <a:latin typeface="Courier New" panose="02070309020205020404" pitchFamily="49" charset="0"/>
              </a:rPr>
              <a:t>] = df[</a:t>
            </a:r>
            <a:r>
              <a:rPr lang="en-US" sz="1050" b="0" dirty="0">
                <a:solidFill>
                  <a:srgbClr val="A31515"/>
                </a:solidFill>
                <a:effectLst/>
                <a:latin typeface="Courier New" panose="02070309020205020404" pitchFamily="49" charset="0"/>
              </a:rPr>
              <a:t>'</a:t>
            </a:r>
            <a:r>
              <a:rPr lang="en-US" sz="1050" b="0" dirty="0" err="1">
                <a:solidFill>
                  <a:srgbClr val="A31515"/>
                </a:solidFill>
                <a:effectLst/>
                <a:latin typeface="Courier New" panose="02070309020205020404" pitchFamily="49" charset="0"/>
              </a:rPr>
              <a:t>protocol_type</a:t>
            </a:r>
            <a:r>
              <a:rPr lang="en-US" sz="1050" b="0" dirty="0">
                <a:solidFill>
                  <a:srgbClr val="A31515"/>
                </a:solidFill>
                <a:effectLst/>
                <a:latin typeface="Courier New" panose="02070309020205020404" pitchFamily="49" charset="0"/>
              </a:rPr>
              <a:t>'</a:t>
            </a:r>
            <a:r>
              <a:rPr lang="en-US" sz="1050" b="0" dirty="0">
                <a:solidFill>
                  <a:srgbClr val="000000"/>
                </a:solidFill>
                <a:effectLst/>
                <a:latin typeface="Courier New" panose="02070309020205020404" pitchFamily="49" charset="0"/>
              </a:rPr>
              <a:t>].</a:t>
            </a:r>
            <a:r>
              <a:rPr lang="en-US" sz="1050" b="0" dirty="0">
                <a:solidFill>
                  <a:srgbClr val="795E26"/>
                </a:solidFill>
                <a:effectLst/>
                <a:latin typeface="Courier New" panose="02070309020205020404" pitchFamily="49" charset="0"/>
              </a:rPr>
              <a:t>map</a:t>
            </a:r>
            <a:r>
              <a:rPr lang="en-US" sz="1050" b="0" dirty="0">
                <a:solidFill>
                  <a:srgbClr val="000000"/>
                </a:solidFill>
                <a:effectLst/>
                <a:latin typeface="Courier New" panose="02070309020205020404" pitchFamily="49" charset="0"/>
              </a:rPr>
              <a:t>(</a:t>
            </a:r>
            <a:r>
              <a:rPr lang="en-US" sz="1050" b="0" dirty="0" err="1">
                <a:solidFill>
                  <a:srgbClr val="000000"/>
                </a:solidFill>
                <a:effectLst/>
                <a:latin typeface="Courier New" panose="02070309020205020404" pitchFamily="49" charset="0"/>
              </a:rPr>
              <a:t>pmap</a:t>
            </a:r>
            <a:r>
              <a:rPr lang="en-US" sz="1050" b="0" dirty="0">
                <a:solidFill>
                  <a:srgbClr val="000000"/>
                </a:solidFill>
                <a:effectLst/>
                <a:latin typeface="Courier New" panose="02070309020205020404" pitchFamily="49" charset="0"/>
              </a:rPr>
              <a:t>)</a:t>
            </a:r>
          </a:p>
          <a:p>
            <a:pPr marL="0" indent="0">
              <a:buNone/>
            </a:pPr>
            <a:endParaRPr lang="en-US" sz="1400" b="1" dirty="0">
              <a:solidFill>
                <a:srgbClr val="273239"/>
              </a:solidFill>
              <a:latin typeface="urw-din"/>
            </a:endParaRPr>
          </a:p>
          <a:p>
            <a:r>
              <a:rPr lang="en-US" sz="1050" b="0" dirty="0">
                <a:solidFill>
                  <a:srgbClr val="008000"/>
                </a:solidFill>
                <a:effectLst/>
                <a:latin typeface="Courier New" panose="02070309020205020404" pitchFamily="49" charset="0"/>
              </a:rPr>
              <a:t># flag feature mapping</a:t>
            </a:r>
            <a:endParaRPr lang="en-US" sz="1050" b="0" dirty="0">
              <a:solidFill>
                <a:srgbClr val="000000"/>
              </a:solidFill>
              <a:effectLst/>
              <a:latin typeface="Courier New" panose="02070309020205020404" pitchFamily="49" charset="0"/>
            </a:endParaRPr>
          </a:p>
          <a:p>
            <a:r>
              <a:rPr lang="en-US" sz="1050" b="0" dirty="0" err="1">
                <a:solidFill>
                  <a:srgbClr val="000000"/>
                </a:solidFill>
                <a:effectLst/>
                <a:latin typeface="Courier New" panose="02070309020205020404" pitchFamily="49" charset="0"/>
              </a:rPr>
              <a:t>fmap</a:t>
            </a:r>
            <a:r>
              <a:rPr lang="en-US" sz="1050" b="0" dirty="0">
                <a:solidFill>
                  <a:srgbClr val="000000"/>
                </a:solidFill>
                <a:effectLst/>
                <a:latin typeface="Courier New" panose="02070309020205020404" pitchFamily="49" charset="0"/>
              </a:rPr>
              <a:t> = {</a:t>
            </a:r>
            <a:r>
              <a:rPr lang="en-US" sz="1050" b="0" dirty="0">
                <a:solidFill>
                  <a:srgbClr val="A31515"/>
                </a:solidFill>
                <a:effectLst/>
                <a:latin typeface="Courier New" panose="02070309020205020404" pitchFamily="49" charset="0"/>
              </a:rPr>
              <a:t>'SF'</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0</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'S0'</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1</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'REJ'</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2</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'RSTR'</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3</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'RSTO'</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4</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'SH'</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5</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'S1'</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6</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'S2'</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7</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'RSTOS0'</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8</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'S3'</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9</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'OTH'</a:t>
            </a:r>
            <a:r>
              <a:rPr lang="en-US" sz="1050" b="0" dirty="0">
                <a:solidFill>
                  <a:srgbClr val="000000"/>
                </a:solidFill>
                <a:effectLst/>
                <a:latin typeface="Courier New" panose="02070309020205020404" pitchFamily="49" charset="0"/>
              </a:rPr>
              <a:t>:</a:t>
            </a:r>
            <a:r>
              <a:rPr lang="en-US" sz="1050" b="0" dirty="0">
                <a:solidFill>
                  <a:srgbClr val="09885A"/>
                </a:solidFill>
                <a:effectLst/>
                <a:latin typeface="Courier New" panose="02070309020205020404" pitchFamily="49" charset="0"/>
              </a:rPr>
              <a:t>10</a:t>
            </a:r>
            <a:r>
              <a:rPr lang="en-US" sz="1050" b="0" dirty="0">
                <a:solidFill>
                  <a:srgbClr val="000000"/>
                </a:solidFill>
                <a:effectLst/>
                <a:latin typeface="Courier New" panose="02070309020205020404" pitchFamily="49" charset="0"/>
              </a:rPr>
              <a:t>}</a:t>
            </a:r>
          </a:p>
          <a:p>
            <a:r>
              <a:rPr lang="en-US" sz="1050" b="0" dirty="0">
                <a:solidFill>
                  <a:srgbClr val="000000"/>
                </a:solidFill>
                <a:effectLst/>
                <a:latin typeface="Courier New" panose="02070309020205020404" pitchFamily="49" charset="0"/>
              </a:rPr>
              <a:t>df[</a:t>
            </a:r>
            <a:r>
              <a:rPr lang="en-US" sz="1050" b="0" dirty="0">
                <a:solidFill>
                  <a:srgbClr val="A31515"/>
                </a:solidFill>
                <a:effectLst/>
                <a:latin typeface="Courier New" panose="02070309020205020404" pitchFamily="49" charset="0"/>
              </a:rPr>
              <a:t>'flag'</a:t>
            </a:r>
            <a:r>
              <a:rPr lang="en-US" sz="1050" b="0" dirty="0">
                <a:solidFill>
                  <a:srgbClr val="000000"/>
                </a:solidFill>
                <a:effectLst/>
                <a:latin typeface="Courier New" panose="02070309020205020404" pitchFamily="49" charset="0"/>
              </a:rPr>
              <a:t>] = df[</a:t>
            </a:r>
            <a:r>
              <a:rPr lang="en-US" sz="1050" b="0" dirty="0">
                <a:solidFill>
                  <a:srgbClr val="A31515"/>
                </a:solidFill>
                <a:effectLst/>
                <a:latin typeface="Courier New" panose="02070309020205020404" pitchFamily="49" charset="0"/>
              </a:rPr>
              <a:t>'flag'</a:t>
            </a:r>
            <a:r>
              <a:rPr lang="en-US" sz="1050" b="0" dirty="0">
                <a:solidFill>
                  <a:srgbClr val="000000"/>
                </a:solidFill>
                <a:effectLst/>
                <a:latin typeface="Courier New" panose="02070309020205020404" pitchFamily="49" charset="0"/>
              </a:rPr>
              <a:t>].</a:t>
            </a:r>
            <a:r>
              <a:rPr lang="en-US" sz="1050" b="0" dirty="0">
                <a:solidFill>
                  <a:srgbClr val="795E26"/>
                </a:solidFill>
                <a:effectLst/>
                <a:latin typeface="Courier New" panose="02070309020205020404" pitchFamily="49" charset="0"/>
              </a:rPr>
              <a:t>map</a:t>
            </a:r>
            <a:r>
              <a:rPr lang="en-US" sz="1050" b="0" dirty="0">
                <a:solidFill>
                  <a:srgbClr val="000000"/>
                </a:solidFill>
                <a:effectLst/>
                <a:latin typeface="Courier New" panose="02070309020205020404" pitchFamily="49" charset="0"/>
              </a:rPr>
              <a:t>(</a:t>
            </a:r>
            <a:r>
              <a:rPr lang="en-US" sz="1050" b="0" dirty="0" err="1">
                <a:solidFill>
                  <a:srgbClr val="000000"/>
                </a:solidFill>
                <a:effectLst/>
                <a:latin typeface="Courier New" panose="02070309020205020404" pitchFamily="49" charset="0"/>
              </a:rPr>
              <a:t>fmap</a:t>
            </a:r>
            <a:r>
              <a:rPr lang="en-US" sz="1050" b="0" dirty="0">
                <a:solidFill>
                  <a:srgbClr val="000000"/>
                </a:solidFill>
                <a:effectLst/>
                <a:latin typeface="Courier New" panose="02070309020205020404" pitchFamily="49" charset="0"/>
              </a:rPr>
              <a:t>)</a:t>
            </a:r>
          </a:p>
          <a:p>
            <a:pPr marL="0" indent="0">
              <a:buNone/>
            </a:pPr>
            <a:br>
              <a:rPr lang="en-US" sz="1050" b="0" dirty="0">
                <a:solidFill>
                  <a:srgbClr val="000000"/>
                </a:solidFill>
                <a:effectLst/>
                <a:latin typeface="Courier New" panose="02070309020205020404" pitchFamily="49" charset="0"/>
              </a:rPr>
            </a:br>
            <a:endParaRPr lang="en-US" sz="1050" b="0" dirty="0">
              <a:solidFill>
                <a:srgbClr val="000000"/>
              </a:solidFill>
              <a:effectLst/>
              <a:latin typeface="Courier New" panose="02070309020205020404" pitchFamily="49" charset="0"/>
            </a:endParaRPr>
          </a:p>
          <a:p>
            <a:pPr marL="0" indent="0">
              <a:buNone/>
            </a:pPr>
            <a:endParaRPr lang="en-US" sz="1400" dirty="0"/>
          </a:p>
        </p:txBody>
      </p:sp>
    </p:spTree>
    <p:extLst>
      <p:ext uri="{BB962C8B-B14F-4D97-AF65-F5344CB8AC3E}">
        <p14:creationId xmlns:p14="http://schemas.microsoft.com/office/powerpoint/2010/main" val="3041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36E6-54C5-4EDE-8113-7D3034DBE2C5}"/>
              </a:ext>
            </a:extLst>
          </p:cNvPr>
          <p:cNvSpPr>
            <a:spLocks noGrp="1"/>
          </p:cNvSpPr>
          <p:nvPr>
            <p:ph type="title"/>
          </p:nvPr>
        </p:nvSpPr>
        <p:spPr/>
        <p:txBody>
          <a:bodyPr/>
          <a:lstStyle/>
          <a:p>
            <a:r>
              <a:rPr lang="en-US" dirty="0"/>
              <a:t>Splitting the data set</a:t>
            </a:r>
          </a:p>
        </p:txBody>
      </p:sp>
      <p:sp>
        <p:nvSpPr>
          <p:cNvPr id="3" name="Content Placeholder 2">
            <a:extLst>
              <a:ext uri="{FF2B5EF4-FFF2-40B4-BE49-F238E27FC236}">
                <a16:creationId xmlns:a16="http://schemas.microsoft.com/office/drawing/2014/main" id="{B64E6F17-4A41-4B26-A3DE-0378B34401BC}"/>
              </a:ext>
            </a:extLst>
          </p:cNvPr>
          <p:cNvSpPr>
            <a:spLocks noGrp="1"/>
          </p:cNvSpPr>
          <p:nvPr>
            <p:ph idx="1"/>
          </p:nvPr>
        </p:nvSpPr>
        <p:spPr/>
        <p:txBody>
          <a:bodyPr/>
          <a:lstStyle/>
          <a:p>
            <a:r>
              <a:rPr lang="en-US" dirty="0"/>
              <a:t>Train data set 67%</a:t>
            </a:r>
          </a:p>
          <a:p>
            <a:r>
              <a:rPr lang="en-US" dirty="0"/>
              <a:t>Test data set 33%</a:t>
            </a:r>
          </a:p>
          <a:p>
            <a:endParaRPr lang="en-US" dirty="0"/>
          </a:p>
          <a:p>
            <a:r>
              <a:rPr lang="en-US" sz="1200" b="0" dirty="0">
                <a:solidFill>
                  <a:srgbClr val="008000"/>
                </a:solidFill>
                <a:effectLst/>
                <a:latin typeface="Courier New" panose="02070309020205020404" pitchFamily="49" charset="0"/>
              </a:rPr>
              <a:t># Split test and train data</a:t>
            </a:r>
            <a:endParaRPr lang="en-US" sz="1200" b="0" dirty="0">
              <a:solidFill>
                <a:srgbClr val="000000"/>
              </a:solidFill>
              <a:effectLst/>
              <a:latin typeface="Courier New" panose="02070309020205020404" pitchFamily="49" charset="0"/>
            </a:endParaRPr>
          </a:p>
          <a:p>
            <a:r>
              <a:rPr lang="en-US" sz="1200" b="0" dirty="0" err="1">
                <a:solidFill>
                  <a:srgbClr val="000000"/>
                </a:solidFill>
                <a:effectLst/>
                <a:latin typeface="Courier New" panose="02070309020205020404" pitchFamily="49" charset="0"/>
              </a:rPr>
              <a:t>X_train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X_test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y_test</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train_test_split</a:t>
            </a:r>
            <a:r>
              <a:rPr lang="en-US" sz="1200" b="0" dirty="0">
                <a:solidFill>
                  <a:srgbClr val="000000"/>
                </a:solidFill>
                <a:effectLst/>
                <a:latin typeface="Courier New" panose="02070309020205020404" pitchFamily="49" charset="0"/>
              </a:rPr>
              <a:t>(X, y, </a:t>
            </a:r>
            <a:r>
              <a:rPr lang="en-US" sz="1200" b="0" dirty="0" err="1">
                <a:solidFill>
                  <a:srgbClr val="000000"/>
                </a:solidFill>
                <a:effectLst/>
                <a:latin typeface="Courier New" panose="02070309020205020404" pitchFamily="49" charset="0"/>
              </a:rPr>
              <a:t>test_size</a:t>
            </a:r>
            <a:r>
              <a:rPr lang="en-US" sz="1200" b="0" dirty="0">
                <a:solidFill>
                  <a:srgbClr val="000000"/>
                </a:solidFill>
                <a:effectLst/>
                <a:latin typeface="Courier New" panose="02070309020205020404" pitchFamily="49" charset="0"/>
              </a:rPr>
              <a:t> = </a:t>
            </a:r>
            <a:r>
              <a:rPr lang="en-US" sz="1200" b="0" dirty="0">
                <a:solidFill>
                  <a:srgbClr val="09885A"/>
                </a:solidFill>
                <a:effectLst/>
                <a:latin typeface="Courier New" panose="02070309020205020404" pitchFamily="49" charset="0"/>
              </a:rPr>
              <a:t>0.33</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random_state</a:t>
            </a:r>
            <a:r>
              <a:rPr lang="en-US" sz="1200" b="0" dirty="0">
                <a:solidFill>
                  <a:srgbClr val="000000"/>
                </a:solidFill>
                <a:effectLst/>
                <a:latin typeface="Courier New" panose="02070309020205020404" pitchFamily="49" charset="0"/>
              </a:rPr>
              <a:t> = </a:t>
            </a:r>
            <a:r>
              <a:rPr lang="en-US" sz="1200" b="0" dirty="0">
                <a:solidFill>
                  <a:srgbClr val="09885A"/>
                </a:solidFill>
                <a:effectLst/>
                <a:latin typeface="Courier New" panose="02070309020205020404" pitchFamily="49" charset="0"/>
              </a:rPr>
              <a:t>42</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X_train.shape</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X_test.shape</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y_train.shape</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y_test.shape</a:t>
            </a:r>
            <a:r>
              <a:rPr lang="en-US" sz="1200" b="0" dirty="0">
                <a:solidFill>
                  <a:srgbClr val="000000"/>
                </a:solidFill>
                <a:effectLst/>
                <a:latin typeface="Courier New" panose="02070309020205020404" pitchFamily="49" charset="0"/>
              </a:rPr>
              <a:t>)</a:t>
            </a:r>
          </a:p>
          <a:p>
            <a:endParaRPr lang="en-US" sz="1200" dirty="0">
              <a:solidFill>
                <a:srgbClr val="000000"/>
              </a:solidFill>
              <a:latin typeface="Courier New" panose="02070309020205020404" pitchFamily="49" charset="0"/>
            </a:endParaRPr>
          </a:p>
          <a:p>
            <a:r>
              <a:rPr lang="en-US" sz="1000" b="0" i="0" dirty="0">
                <a:solidFill>
                  <a:srgbClr val="212121"/>
                </a:solidFill>
                <a:effectLst/>
                <a:latin typeface="Courier New" panose="02070309020205020404" pitchFamily="49" charset="0"/>
              </a:rPr>
              <a:t>(125973, 32) (84401, 31) (41572, 31) (84401, 1) (41572, 1)</a:t>
            </a:r>
            <a:endParaRPr lang="en-US" sz="1200"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05579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B1C9-3CD6-463C-BFBD-4D6260A7EEEA}"/>
              </a:ext>
            </a:extLst>
          </p:cNvPr>
          <p:cNvSpPr>
            <a:spLocks noGrp="1"/>
          </p:cNvSpPr>
          <p:nvPr>
            <p:ph type="title"/>
          </p:nvPr>
        </p:nvSpPr>
        <p:spPr/>
        <p:txBody>
          <a:bodyPr/>
          <a:lstStyle/>
          <a:p>
            <a:r>
              <a:rPr lang="en-US" b="1" dirty="0"/>
              <a:t>Hybrid sampling</a:t>
            </a:r>
            <a:endParaRPr lang="en-US" b="1" dirty="0">
              <a:cs typeface="Calibri Light"/>
            </a:endParaRPr>
          </a:p>
        </p:txBody>
      </p:sp>
      <p:sp>
        <p:nvSpPr>
          <p:cNvPr id="3" name="Content Placeholder 2">
            <a:extLst>
              <a:ext uri="{FF2B5EF4-FFF2-40B4-BE49-F238E27FC236}">
                <a16:creationId xmlns:a16="http://schemas.microsoft.com/office/drawing/2014/main" id="{A8893E02-A675-409D-9783-CABFEFA7FB1F}"/>
              </a:ext>
            </a:extLst>
          </p:cNvPr>
          <p:cNvSpPr>
            <a:spLocks noGrp="1"/>
          </p:cNvSpPr>
          <p:nvPr>
            <p:ph idx="1"/>
          </p:nvPr>
        </p:nvSpPr>
        <p:spPr>
          <a:xfrm>
            <a:off x="838200" y="1560580"/>
            <a:ext cx="10515600" cy="5297419"/>
          </a:xfrm>
        </p:spPr>
        <p:txBody>
          <a:bodyPr/>
          <a:lstStyle/>
          <a:p>
            <a:pPr marL="0" indent="0">
              <a:buNone/>
            </a:pPr>
            <a:r>
              <a:rPr lang="en-US" sz="1400" b="1" dirty="0"/>
              <a:t>Hybrid Sampling using  SMOTE and OSS</a:t>
            </a:r>
          </a:p>
          <a:p>
            <a:pPr marL="0" indent="0">
              <a:buNone/>
            </a:pPr>
            <a:endParaRPr lang="en-US" b="1" dirty="0"/>
          </a:p>
          <a:p>
            <a:pPr marL="0" indent="0">
              <a:buNone/>
            </a:pPr>
            <a:endParaRPr lang="en-US" dirty="0"/>
          </a:p>
        </p:txBody>
      </p:sp>
      <p:sp>
        <p:nvSpPr>
          <p:cNvPr id="4" name="Oval 3">
            <a:extLst>
              <a:ext uri="{FF2B5EF4-FFF2-40B4-BE49-F238E27FC236}">
                <a16:creationId xmlns:a16="http://schemas.microsoft.com/office/drawing/2014/main" id="{5AFD5EA4-3F6F-43B2-AC44-09D389E93616}"/>
              </a:ext>
            </a:extLst>
          </p:cNvPr>
          <p:cNvSpPr/>
          <p:nvPr/>
        </p:nvSpPr>
        <p:spPr>
          <a:xfrm>
            <a:off x="5330127" y="1861651"/>
            <a:ext cx="1497495" cy="72887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Data set</a:t>
            </a:r>
            <a:br>
              <a:rPr lang="en-US" sz="1400" dirty="0">
                <a:solidFill>
                  <a:sysClr val="windowText" lastClr="000000"/>
                </a:solidFill>
              </a:rPr>
            </a:br>
            <a:r>
              <a:rPr lang="en-US" sz="1400" dirty="0">
                <a:solidFill>
                  <a:sysClr val="windowText" lastClr="000000"/>
                </a:solidFill>
              </a:rPr>
              <a:t>NSL KDD</a:t>
            </a:r>
          </a:p>
        </p:txBody>
      </p:sp>
      <p:sp>
        <p:nvSpPr>
          <p:cNvPr id="5" name="Arrow: Right 4">
            <a:extLst>
              <a:ext uri="{FF2B5EF4-FFF2-40B4-BE49-F238E27FC236}">
                <a16:creationId xmlns:a16="http://schemas.microsoft.com/office/drawing/2014/main" id="{D1110C99-3BA5-4D42-AA8F-01D5554EF2BD}"/>
              </a:ext>
            </a:extLst>
          </p:cNvPr>
          <p:cNvSpPr/>
          <p:nvPr/>
        </p:nvSpPr>
        <p:spPr>
          <a:xfrm rot="7429441">
            <a:off x="5052050" y="2834977"/>
            <a:ext cx="673915" cy="208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FE03BC5-F7C1-468B-BBAE-F59CA89741C2}"/>
              </a:ext>
            </a:extLst>
          </p:cNvPr>
          <p:cNvSpPr/>
          <p:nvPr/>
        </p:nvSpPr>
        <p:spPr>
          <a:xfrm rot="2511670">
            <a:off x="6164095" y="2799161"/>
            <a:ext cx="673701" cy="208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DB51FD-16F3-4ACF-AA02-0E4630097965}"/>
              </a:ext>
            </a:extLst>
          </p:cNvPr>
          <p:cNvSpPr/>
          <p:nvPr/>
        </p:nvSpPr>
        <p:spPr>
          <a:xfrm>
            <a:off x="4264709" y="3287154"/>
            <a:ext cx="1386653"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Majority</a:t>
            </a:r>
          </a:p>
        </p:txBody>
      </p:sp>
      <p:sp>
        <p:nvSpPr>
          <p:cNvPr id="9" name="Oval 8">
            <a:extLst>
              <a:ext uri="{FF2B5EF4-FFF2-40B4-BE49-F238E27FC236}">
                <a16:creationId xmlns:a16="http://schemas.microsoft.com/office/drawing/2014/main" id="{EC0D39D2-1E3D-486A-9AF1-349CD25F4A8E}"/>
              </a:ext>
            </a:extLst>
          </p:cNvPr>
          <p:cNvSpPr/>
          <p:nvPr/>
        </p:nvSpPr>
        <p:spPr>
          <a:xfrm>
            <a:off x="6128004" y="3308079"/>
            <a:ext cx="1497495"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Minority</a:t>
            </a:r>
          </a:p>
        </p:txBody>
      </p:sp>
      <p:sp>
        <p:nvSpPr>
          <p:cNvPr id="10" name="Rectangle: Rounded Corners 9">
            <a:extLst>
              <a:ext uri="{FF2B5EF4-FFF2-40B4-BE49-F238E27FC236}">
                <a16:creationId xmlns:a16="http://schemas.microsoft.com/office/drawing/2014/main" id="{B2C8D08A-0386-4D90-8383-0E22E7E0CB16}"/>
              </a:ext>
            </a:extLst>
          </p:cNvPr>
          <p:cNvSpPr/>
          <p:nvPr/>
        </p:nvSpPr>
        <p:spPr>
          <a:xfrm>
            <a:off x="4271572" y="4471821"/>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Under Sampling</a:t>
            </a:r>
            <a:br>
              <a:rPr lang="en-US" sz="1200" dirty="0">
                <a:solidFill>
                  <a:schemeClr val="tx1"/>
                </a:solidFill>
              </a:rPr>
            </a:br>
            <a:r>
              <a:rPr lang="en-US" sz="1200" dirty="0">
                <a:solidFill>
                  <a:schemeClr val="tx1"/>
                </a:solidFill>
              </a:rPr>
              <a:t>(OSS)</a:t>
            </a:r>
            <a:endParaRPr lang="en-US" sz="1200" dirty="0">
              <a:solidFill>
                <a:schemeClr val="tx1"/>
              </a:solidFill>
              <a:cs typeface="Calibri"/>
            </a:endParaRPr>
          </a:p>
        </p:txBody>
      </p:sp>
      <p:sp>
        <p:nvSpPr>
          <p:cNvPr id="11" name="Rectangle: Rounded Corners 10">
            <a:extLst>
              <a:ext uri="{FF2B5EF4-FFF2-40B4-BE49-F238E27FC236}">
                <a16:creationId xmlns:a16="http://schemas.microsoft.com/office/drawing/2014/main" id="{445DA826-4B5A-4B12-B4E9-DD36C4102225}"/>
              </a:ext>
            </a:extLst>
          </p:cNvPr>
          <p:cNvSpPr/>
          <p:nvPr/>
        </p:nvSpPr>
        <p:spPr>
          <a:xfrm>
            <a:off x="6429058" y="4457777"/>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Over Sampling</a:t>
            </a:r>
          </a:p>
          <a:p>
            <a:pPr algn="ctr"/>
            <a:r>
              <a:rPr lang="en-US" sz="1200" dirty="0">
                <a:solidFill>
                  <a:schemeClr val="tx1"/>
                </a:solidFill>
                <a:cs typeface="Calibri"/>
              </a:rPr>
              <a:t>(SMOTE)</a:t>
            </a:r>
          </a:p>
        </p:txBody>
      </p:sp>
      <p:sp>
        <p:nvSpPr>
          <p:cNvPr id="12" name="Arrow: Down 11">
            <a:extLst>
              <a:ext uri="{FF2B5EF4-FFF2-40B4-BE49-F238E27FC236}">
                <a16:creationId xmlns:a16="http://schemas.microsoft.com/office/drawing/2014/main" id="{D74AE5FA-5450-41A7-8DCE-19E7A4A522A1}"/>
              </a:ext>
            </a:extLst>
          </p:cNvPr>
          <p:cNvSpPr/>
          <p:nvPr/>
        </p:nvSpPr>
        <p:spPr>
          <a:xfrm>
            <a:off x="4800076" y="4008965"/>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00C10C5-F7ED-4B46-9750-DF8381953545}"/>
              </a:ext>
            </a:extLst>
          </p:cNvPr>
          <p:cNvSpPr/>
          <p:nvPr/>
        </p:nvSpPr>
        <p:spPr>
          <a:xfrm>
            <a:off x="6941727" y="3991592"/>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A4712A3-DD78-4EB2-9E28-FFFEAF604F3C}"/>
              </a:ext>
            </a:extLst>
          </p:cNvPr>
          <p:cNvCxnSpPr>
            <a:cxnSpLocks/>
            <a:stCxn id="10" idx="2"/>
          </p:cNvCxnSpPr>
          <p:nvPr/>
        </p:nvCxnSpPr>
        <p:spPr>
          <a:xfrm flipH="1">
            <a:off x="4887798" y="5043107"/>
            <a:ext cx="1" cy="506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8C0EFC-0449-44BF-B805-63669315073D}"/>
              </a:ext>
            </a:extLst>
          </p:cNvPr>
          <p:cNvCxnSpPr>
            <a:cxnSpLocks/>
          </p:cNvCxnSpPr>
          <p:nvPr/>
        </p:nvCxnSpPr>
        <p:spPr>
          <a:xfrm flipV="1">
            <a:off x="4887799" y="5608938"/>
            <a:ext cx="2480410" cy="4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2A7F5A-0DE0-4E12-8516-434B568AA89B}"/>
              </a:ext>
            </a:extLst>
          </p:cNvPr>
          <p:cNvCxnSpPr>
            <a:cxnSpLocks/>
          </p:cNvCxnSpPr>
          <p:nvPr/>
        </p:nvCxnSpPr>
        <p:spPr>
          <a:xfrm>
            <a:off x="7354957" y="5100950"/>
            <a:ext cx="0" cy="47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C77075-0C1E-469A-A669-B231F61BB4B2}"/>
              </a:ext>
            </a:extLst>
          </p:cNvPr>
          <p:cNvCxnSpPr>
            <a:cxnSpLocks/>
          </p:cNvCxnSpPr>
          <p:nvPr/>
        </p:nvCxnSpPr>
        <p:spPr>
          <a:xfrm>
            <a:off x="6142381" y="5608938"/>
            <a:ext cx="14377" cy="37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23A2313-DE2B-41B3-BFD7-0CA814023F7F}"/>
              </a:ext>
            </a:extLst>
          </p:cNvPr>
          <p:cNvSpPr/>
          <p:nvPr/>
        </p:nvSpPr>
        <p:spPr>
          <a:xfrm>
            <a:off x="5190062" y="5991955"/>
            <a:ext cx="1791817" cy="64209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Balanced Dataset</a:t>
            </a:r>
          </a:p>
        </p:txBody>
      </p:sp>
      <p:sp>
        <p:nvSpPr>
          <p:cNvPr id="7" name="Slide Number Placeholder 6">
            <a:extLst>
              <a:ext uri="{FF2B5EF4-FFF2-40B4-BE49-F238E27FC236}">
                <a16:creationId xmlns:a16="http://schemas.microsoft.com/office/drawing/2014/main" id="{99003575-9211-4FA3-8D1F-5D3E6F1CAF18}"/>
              </a:ext>
            </a:extLst>
          </p:cNvPr>
          <p:cNvSpPr>
            <a:spLocks noGrp="1"/>
          </p:cNvSpPr>
          <p:nvPr>
            <p:ph type="sldNum" sz="quarter" idx="12"/>
          </p:nvPr>
        </p:nvSpPr>
        <p:spPr/>
        <p:txBody>
          <a:bodyPr/>
          <a:lstStyle/>
          <a:p>
            <a:fld id="{D86BB417-9BAA-4F0C-9A32-DCB317FE7609}" type="slidenum">
              <a:rPr lang="en-US" smtClean="0"/>
              <a:t>13</a:t>
            </a:fld>
            <a:endParaRPr lang="en-US"/>
          </a:p>
        </p:txBody>
      </p:sp>
    </p:spTree>
    <p:extLst>
      <p:ext uri="{BB962C8B-B14F-4D97-AF65-F5344CB8AC3E}">
        <p14:creationId xmlns:p14="http://schemas.microsoft.com/office/powerpoint/2010/main" val="17909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7A5D-8457-4666-A9A5-E638BFA7A8FD}"/>
              </a:ext>
            </a:extLst>
          </p:cNvPr>
          <p:cNvSpPr>
            <a:spLocks noGrp="1"/>
          </p:cNvSpPr>
          <p:nvPr>
            <p:ph type="title"/>
          </p:nvPr>
        </p:nvSpPr>
        <p:spPr/>
        <p:txBody>
          <a:bodyPr>
            <a:normAutofit/>
          </a:bodyPr>
          <a:lstStyle/>
          <a:p>
            <a:pPr fontAlgn="base"/>
            <a:r>
              <a:rPr lang="en-US" dirty="0">
                <a:solidFill>
                  <a:srgbClr val="222222"/>
                </a:solidFill>
                <a:effectLst/>
                <a:latin typeface="Helvetica Neue"/>
              </a:rPr>
              <a:t>Synthetic Minority Oversampling Technique (SMOTE)</a:t>
            </a:r>
            <a:endParaRPr lang="en-US" dirty="0"/>
          </a:p>
        </p:txBody>
      </p:sp>
      <p:sp>
        <p:nvSpPr>
          <p:cNvPr id="3" name="Content Placeholder 2">
            <a:extLst>
              <a:ext uri="{FF2B5EF4-FFF2-40B4-BE49-F238E27FC236}">
                <a16:creationId xmlns:a16="http://schemas.microsoft.com/office/drawing/2014/main" id="{5F11C146-B900-4C75-95C2-81F8FAC77D00}"/>
              </a:ext>
            </a:extLst>
          </p:cNvPr>
          <p:cNvSpPr>
            <a:spLocks noGrp="1"/>
          </p:cNvSpPr>
          <p:nvPr>
            <p:ph idx="1"/>
          </p:nvPr>
        </p:nvSpPr>
        <p:spPr/>
        <p:txBody>
          <a:bodyPr>
            <a:normAutofit/>
          </a:bodyPr>
          <a:lstStyle/>
          <a:p>
            <a:r>
              <a:rPr lang="en-US" sz="1050" b="0" i="0" dirty="0">
                <a:solidFill>
                  <a:srgbClr val="555555"/>
                </a:solidFill>
                <a:effectLst/>
                <a:latin typeface="Helvetica Neue"/>
              </a:rPr>
              <a:t> </a:t>
            </a:r>
            <a:r>
              <a:rPr lang="en-US" sz="2000" b="0" i="0" u="none" strike="noStrike" dirty="0">
                <a:effectLst/>
                <a:hlinkClick r:id="rId2">
                  <a:extLst>
                    <a:ext uri="{A12FA001-AC4F-418D-AE19-62706E023703}">
                      <ahyp:hlinkClr xmlns:ahyp="http://schemas.microsoft.com/office/drawing/2018/hyperlinkcolor" val="tx"/>
                    </a:ext>
                  </a:extLst>
                </a:hlinkClick>
              </a:rPr>
              <a:t>Nitesh Chawla</a:t>
            </a:r>
            <a:r>
              <a:rPr lang="en-US" sz="2000" b="0" i="0" dirty="0">
                <a:effectLst/>
              </a:rPr>
              <a:t>, et al. in their 2002 paper </a:t>
            </a:r>
            <a:endParaRPr lang="en-US" sz="2000" dirty="0"/>
          </a:p>
          <a:p>
            <a:r>
              <a:rPr lang="en-US" sz="2000" dirty="0"/>
              <a:t>In Imbalance data set </a:t>
            </a:r>
            <a:r>
              <a:rPr lang="en-US" sz="2000" b="0" i="0" dirty="0">
                <a:effectLst/>
              </a:rPr>
              <a:t>too few examples of the minority class for a model to effectively learn the decision boundary.</a:t>
            </a:r>
          </a:p>
          <a:p>
            <a:r>
              <a:rPr lang="en-US" sz="2000" b="0" i="0" dirty="0">
                <a:effectLst/>
                <a:cs typeface="Calibri" panose="020F0502020204030204" pitchFamily="34" charset="0"/>
              </a:rPr>
              <a:t>ne way to solve this problem is to oversample the examples in the minority class. This can be achieved by simply duplicating examples from the minority class in the training dataset prior to fitting a model. This can balance the class distribution but does not provide any additional information to the model.</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79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7936-5ACF-4243-A175-6BB25F35080B}"/>
              </a:ext>
            </a:extLst>
          </p:cNvPr>
          <p:cNvSpPr>
            <a:spLocks noGrp="1"/>
          </p:cNvSpPr>
          <p:nvPr>
            <p:ph type="title"/>
          </p:nvPr>
        </p:nvSpPr>
        <p:spPr/>
        <p:txBody>
          <a:bodyPr/>
          <a:lstStyle/>
          <a:p>
            <a:r>
              <a:rPr lang="en-US" dirty="0"/>
              <a:t>One sided selection (OSS)</a:t>
            </a:r>
          </a:p>
        </p:txBody>
      </p:sp>
      <p:sp>
        <p:nvSpPr>
          <p:cNvPr id="3" name="Content Placeholder 2">
            <a:extLst>
              <a:ext uri="{FF2B5EF4-FFF2-40B4-BE49-F238E27FC236}">
                <a16:creationId xmlns:a16="http://schemas.microsoft.com/office/drawing/2014/main" id="{483479C7-FABF-4EC4-B405-A5A29A17AF93}"/>
              </a:ext>
            </a:extLst>
          </p:cNvPr>
          <p:cNvSpPr>
            <a:spLocks noGrp="1"/>
          </p:cNvSpPr>
          <p:nvPr>
            <p:ph idx="1"/>
          </p:nvPr>
        </p:nvSpPr>
        <p:spPr/>
        <p:txBody>
          <a:bodyPr>
            <a:normAutofit/>
          </a:bodyPr>
          <a:lstStyle/>
          <a:p>
            <a:r>
              <a:rPr lang="en-US" dirty="0"/>
              <a:t>Under sampling technique</a:t>
            </a:r>
          </a:p>
          <a:p>
            <a:r>
              <a:rPr lang="en-US" dirty="0"/>
              <a:t>Use Tomek Links and the condensed Nearest Neighbor</a:t>
            </a:r>
          </a:p>
          <a:p>
            <a:r>
              <a:rPr lang="en-US" b="0" i="0" dirty="0">
                <a:effectLst/>
              </a:rPr>
              <a:t>us to remove redundant examples from the interior of the density of the majority class.</a:t>
            </a:r>
            <a:endParaRPr lang="en-US" dirty="0"/>
          </a:p>
        </p:txBody>
      </p:sp>
    </p:spTree>
    <p:extLst>
      <p:ext uri="{BB962C8B-B14F-4D97-AF65-F5344CB8AC3E}">
        <p14:creationId xmlns:p14="http://schemas.microsoft.com/office/powerpoint/2010/main" val="312898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85F6-7704-4FAB-80BE-B146106E4C40}"/>
              </a:ext>
            </a:extLst>
          </p:cNvPr>
          <p:cNvSpPr>
            <a:spLocks noGrp="1"/>
          </p:cNvSpPr>
          <p:nvPr>
            <p:ph type="title"/>
          </p:nvPr>
        </p:nvSpPr>
        <p:spPr/>
        <p:txBody>
          <a:bodyPr/>
          <a:lstStyle/>
          <a:p>
            <a:r>
              <a:rPr lang="en-US" dirty="0"/>
              <a:t>Model Fit</a:t>
            </a:r>
          </a:p>
        </p:txBody>
      </p:sp>
      <p:sp>
        <p:nvSpPr>
          <p:cNvPr id="3" name="Content Placeholder 2">
            <a:extLst>
              <a:ext uri="{FF2B5EF4-FFF2-40B4-BE49-F238E27FC236}">
                <a16:creationId xmlns:a16="http://schemas.microsoft.com/office/drawing/2014/main" id="{BCE2C7FF-FB5C-4724-9BA5-5BEC278B1B19}"/>
              </a:ext>
            </a:extLst>
          </p:cNvPr>
          <p:cNvSpPr>
            <a:spLocks noGrp="1"/>
          </p:cNvSpPr>
          <p:nvPr>
            <p:ph idx="1"/>
          </p:nvPr>
        </p:nvSpPr>
        <p:spPr/>
        <p:txBody>
          <a:bodyPr>
            <a:normAutofit fontScale="85000" lnSpcReduction="20000"/>
          </a:bodyPr>
          <a:lstStyle/>
          <a:p>
            <a:r>
              <a:rPr lang="en-US" dirty="0"/>
              <a:t>Support Vector Machine (SVM)</a:t>
            </a:r>
          </a:p>
          <a:p>
            <a:endParaRPr lang="en-US" dirty="0"/>
          </a:p>
          <a:p>
            <a:r>
              <a:rPr lang="en-US" sz="2000" b="0" dirty="0">
                <a:solidFill>
                  <a:srgbClr val="008000"/>
                </a:solidFill>
                <a:effectLst/>
                <a:latin typeface="Courier New" panose="02070309020205020404" pitchFamily="49" charset="0"/>
              </a:rPr>
              <a:t>#SVM</a:t>
            </a:r>
            <a:endParaRPr lang="en-US" sz="2000" b="0" dirty="0">
              <a:solidFill>
                <a:srgbClr val="000000"/>
              </a:solidFill>
              <a:effectLst/>
              <a:latin typeface="Courier New" panose="02070309020205020404" pitchFamily="49" charset="0"/>
            </a:endParaRPr>
          </a:p>
          <a:p>
            <a:r>
              <a:rPr lang="en-US" sz="2000" b="0" dirty="0">
                <a:solidFill>
                  <a:srgbClr val="008000"/>
                </a:solidFill>
                <a:effectLst/>
                <a:latin typeface="Courier New" panose="02070309020205020404" pitchFamily="49" charset="0"/>
              </a:rPr>
              <a:t>#Import </a:t>
            </a:r>
            <a:r>
              <a:rPr lang="en-US" sz="2000" b="0" dirty="0" err="1">
                <a:solidFill>
                  <a:srgbClr val="008000"/>
                </a:solidFill>
                <a:effectLst/>
                <a:latin typeface="Courier New" panose="02070309020205020404" pitchFamily="49" charset="0"/>
              </a:rPr>
              <a:t>svm</a:t>
            </a:r>
            <a:r>
              <a:rPr lang="en-US" sz="2000" b="0" dirty="0">
                <a:solidFill>
                  <a:srgbClr val="008000"/>
                </a:solidFill>
                <a:effectLst/>
                <a:latin typeface="Courier New" panose="02070309020205020404" pitchFamily="49" charset="0"/>
              </a:rPr>
              <a:t> model</a:t>
            </a:r>
            <a:endParaRPr lang="en-US" sz="2000" b="0" dirty="0">
              <a:solidFill>
                <a:srgbClr val="000000"/>
              </a:solidFill>
              <a:effectLst/>
              <a:latin typeface="Courier New" panose="02070309020205020404" pitchFamily="49" charset="0"/>
            </a:endParaRPr>
          </a:p>
          <a:p>
            <a:r>
              <a:rPr lang="en-US" sz="2000" b="0" dirty="0">
                <a:solidFill>
                  <a:srgbClr val="AF00DB"/>
                </a:solidFill>
                <a:effectLst/>
                <a:latin typeface="Courier New" panose="02070309020205020404" pitchFamily="49" charset="0"/>
              </a:rPr>
              <a:t>from</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sklearn</a:t>
            </a: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import</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svm</a:t>
            </a:r>
            <a:endParaRPr lang="en-US" sz="2000" b="0" dirty="0">
              <a:solidFill>
                <a:srgbClr val="000000"/>
              </a:solidFill>
              <a:effectLst/>
              <a:latin typeface="Courier New" panose="02070309020205020404" pitchFamily="49" charset="0"/>
            </a:endParaRPr>
          </a:p>
          <a:p>
            <a:br>
              <a:rPr lang="en-US" sz="2000" b="0" dirty="0">
                <a:solidFill>
                  <a:srgbClr val="000000"/>
                </a:solidFill>
                <a:effectLst/>
                <a:latin typeface="Courier New" panose="02070309020205020404" pitchFamily="49" charset="0"/>
              </a:rPr>
            </a:br>
            <a:r>
              <a:rPr lang="en-US" sz="2000" b="0" dirty="0">
                <a:solidFill>
                  <a:srgbClr val="008000"/>
                </a:solidFill>
                <a:effectLst/>
                <a:latin typeface="Courier New" panose="02070309020205020404" pitchFamily="49" charset="0"/>
              </a:rPr>
              <a:t>#Create a </a:t>
            </a:r>
            <a:r>
              <a:rPr lang="en-US" sz="2000" b="0" dirty="0" err="1">
                <a:solidFill>
                  <a:srgbClr val="008000"/>
                </a:solidFill>
                <a:effectLst/>
                <a:latin typeface="Courier New" panose="02070309020205020404" pitchFamily="49" charset="0"/>
              </a:rPr>
              <a:t>svm</a:t>
            </a:r>
            <a:r>
              <a:rPr lang="en-US" sz="2000" b="0" dirty="0">
                <a:solidFill>
                  <a:srgbClr val="008000"/>
                </a:solidFill>
                <a:effectLst/>
                <a:latin typeface="Courier New" panose="02070309020205020404" pitchFamily="49" charset="0"/>
              </a:rPr>
              <a:t> Classifier</a:t>
            </a:r>
            <a:endParaRPr lang="en-US" sz="2000" b="0" dirty="0">
              <a:solidFill>
                <a:srgbClr val="000000"/>
              </a:solidFill>
              <a:effectLst/>
              <a:latin typeface="Courier New" panose="02070309020205020404" pitchFamily="49" charset="0"/>
            </a:endParaRPr>
          </a:p>
          <a:p>
            <a:r>
              <a:rPr lang="en-US" sz="2000" b="0" dirty="0" err="1">
                <a:solidFill>
                  <a:srgbClr val="000000"/>
                </a:solidFill>
                <a:effectLst/>
                <a:latin typeface="Courier New" panose="02070309020205020404" pitchFamily="49" charset="0"/>
              </a:rPr>
              <a:t>clf</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svm.SVC</a:t>
            </a:r>
            <a:r>
              <a:rPr lang="en-US" sz="2000" b="0" dirty="0">
                <a:solidFill>
                  <a:srgbClr val="000000"/>
                </a:solidFill>
                <a:effectLst/>
                <a:latin typeface="Courier New" panose="02070309020205020404" pitchFamily="49" charset="0"/>
              </a:rPr>
              <a:t>(kernel=</a:t>
            </a:r>
            <a:r>
              <a:rPr lang="en-US" sz="2000" b="0" dirty="0">
                <a:solidFill>
                  <a:srgbClr val="A31515"/>
                </a:solidFill>
                <a:effectLst/>
                <a:latin typeface="Courier New" panose="02070309020205020404" pitchFamily="49" charset="0"/>
              </a:rPr>
              <a:t>'linear'</a:t>
            </a:r>
            <a:r>
              <a:rPr lang="en-US" sz="2000" b="0" dirty="0">
                <a:solidFill>
                  <a:srgbClr val="000000"/>
                </a:solidFill>
                <a:effectLst/>
                <a:latin typeface="Courier New" panose="02070309020205020404" pitchFamily="49" charset="0"/>
              </a:rPr>
              <a:t>) </a:t>
            </a:r>
            <a:r>
              <a:rPr lang="en-US" sz="2000" b="0" dirty="0">
                <a:solidFill>
                  <a:srgbClr val="008000"/>
                </a:solidFill>
                <a:effectLst/>
                <a:latin typeface="Courier New" panose="02070309020205020404" pitchFamily="49" charset="0"/>
              </a:rPr>
              <a:t># Linear Kernel</a:t>
            </a:r>
            <a:endParaRPr lang="en-US" sz="2000" b="0" dirty="0">
              <a:solidFill>
                <a:srgbClr val="000000"/>
              </a:solidFill>
              <a:effectLst/>
              <a:latin typeface="Courier New" panose="02070309020205020404" pitchFamily="49" charset="0"/>
            </a:endParaRPr>
          </a:p>
          <a:p>
            <a:br>
              <a:rPr lang="en-US" sz="2000" b="0" dirty="0">
                <a:solidFill>
                  <a:srgbClr val="000000"/>
                </a:solidFill>
                <a:effectLst/>
                <a:latin typeface="Courier New" panose="02070309020205020404" pitchFamily="49" charset="0"/>
              </a:rPr>
            </a:b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y_train_hyb.shape</a:t>
            </a:r>
            <a:r>
              <a:rPr lang="en-US" sz="2000" b="0" dirty="0">
                <a:solidFill>
                  <a:srgbClr val="000000"/>
                </a:solidFill>
                <a:effectLst/>
                <a:latin typeface="Courier New" panose="02070309020205020404" pitchFamily="49" charset="0"/>
              </a:rPr>
              <a:t>)</a:t>
            </a:r>
          </a:p>
          <a:p>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X_train_hyb.shape</a:t>
            </a:r>
            <a:r>
              <a:rPr lang="en-US" sz="2000" b="0" dirty="0">
                <a:solidFill>
                  <a:srgbClr val="000000"/>
                </a:solidFill>
                <a:effectLst/>
                <a:latin typeface="Courier New" panose="02070309020205020404" pitchFamily="49" charset="0"/>
              </a:rPr>
              <a:t>)</a:t>
            </a:r>
          </a:p>
          <a:p>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start_time</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time.time</a:t>
            </a:r>
            <a:r>
              <a:rPr lang="en-US" sz="2000" b="0" dirty="0">
                <a:solidFill>
                  <a:srgbClr val="000000"/>
                </a:solidFill>
                <a:effectLst/>
                <a:latin typeface="Courier New" panose="02070309020205020404" pitchFamily="49" charset="0"/>
              </a:rPr>
              <a:t>()</a:t>
            </a:r>
          </a:p>
          <a:p>
            <a:r>
              <a:rPr lang="en-US" sz="2000" b="0" dirty="0" err="1">
                <a:solidFill>
                  <a:srgbClr val="000000"/>
                </a:solidFill>
                <a:effectLst/>
                <a:latin typeface="Courier New" panose="02070309020205020404" pitchFamily="49" charset="0"/>
              </a:rPr>
              <a:t>clfg.fit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X_train_hyb</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y_train_hyb.ravel</a:t>
            </a:r>
            <a:r>
              <a:rPr lang="en-US" sz="2000" b="0" dirty="0">
                <a:solidFill>
                  <a:srgbClr val="000000"/>
                </a:solidFill>
                <a:effectLst/>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16604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AE07-2126-4734-9505-CDAA75B483E4}"/>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F16C334E-0125-4515-A797-BC4E1CA5D4DF}"/>
              </a:ext>
            </a:extLst>
          </p:cNvPr>
          <p:cNvSpPr>
            <a:spLocks noGrp="1"/>
          </p:cNvSpPr>
          <p:nvPr>
            <p:ph idx="1"/>
          </p:nvPr>
        </p:nvSpPr>
        <p:spPr/>
        <p:txBody>
          <a:bodyPr/>
          <a:lstStyle/>
          <a:p>
            <a:r>
              <a:rPr lang="en-US" dirty="0"/>
              <a:t>Time:</a:t>
            </a:r>
          </a:p>
          <a:p>
            <a:pPr marL="457200" lvl="1" indent="0">
              <a:buNone/>
            </a:pPr>
            <a:r>
              <a:rPr lang="en-US" sz="2000" b="0" i="0" dirty="0">
                <a:solidFill>
                  <a:srgbClr val="212121"/>
                </a:solidFill>
                <a:effectLst/>
                <a:latin typeface="Courier New" panose="02070309020205020404" pitchFamily="49" charset="0"/>
              </a:rPr>
              <a:t>Training time: 0.19417929649353027</a:t>
            </a:r>
          </a:p>
          <a:p>
            <a:pPr marL="457200" lvl="1" indent="0">
              <a:buNone/>
            </a:pPr>
            <a:r>
              <a:rPr lang="en-US" sz="2000" b="0" i="0" dirty="0">
                <a:solidFill>
                  <a:srgbClr val="212121"/>
                </a:solidFill>
                <a:effectLst/>
                <a:latin typeface="Courier New" panose="02070309020205020404" pitchFamily="49" charset="0"/>
              </a:rPr>
              <a:t>Testing time: 0.02473306655883789</a:t>
            </a:r>
            <a:endParaRPr lang="en-US" sz="2000" dirty="0"/>
          </a:p>
          <a:p>
            <a:r>
              <a:rPr lang="en-US" dirty="0"/>
              <a:t>Accuracy:</a:t>
            </a:r>
          </a:p>
          <a:p>
            <a:pPr marL="0" indent="0">
              <a:buNone/>
            </a:pPr>
            <a:r>
              <a:rPr lang="en-US" sz="2000" b="0" i="0" dirty="0">
                <a:solidFill>
                  <a:srgbClr val="212121"/>
                </a:solidFill>
                <a:effectLst/>
                <a:latin typeface="Courier New" panose="02070309020205020404" pitchFamily="49" charset="0"/>
              </a:rPr>
              <a:t>Train score is: 0.9003828866322624</a:t>
            </a:r>
          </a:p>
          <a:p>
            <a:pPr marL="0" indent="0">
              <a:buNone/>
            </a:pPr>
            <a:r>
              <a:rPr lang="en-US" sz="2000" b="0" i="0" dirty="0">
                <a:solidFill>
                  <a:srgbClr val="212121"/>
                </a:solidFill>
                <a:effectLst/>
                <a:latin typeface="Courier New" panose="02070309020205020404" pitchFamily="49" charset="0"/>
              </a:rPr>
              <a:t>Test score is: 0.8930049071490426</a:t>
            </a:r>
            <a:endParaRPr lang="en-US" sz="2000" dirty="0"/>
          </a:p>
          <a:p>
            <a:pPr marL="0" indent="0">
              <a:buNone/>
            </a:pPr>
            <a:endParaRPr lang="en-US" dirty="0"/>
          </a:p>
        </p:txBody>
      </p:sp>
    </p:spTree>
    <p:extLst>
      <p:ext uri="{BB962C8B-B14F-4D97-AF65-F5344CB8AC3E}">
        <p14:creationId xmlns:p14="http://schemas.microsoft.com/office/powerpoint/2010/main" val="219932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43B2-4000-48E6-A0B1-0225E4F42506}"/>
              </a:ext>
            </a:extLst>
          </p:cNvPr>
          <p:cNvSpPr>
            <a:spLocks noGrp="1"/>
          </p:cNvSpPr>
          <p:nvPr>
            <p:ph type="title"/>
          </p:nvPr>
        </p:nvSpPr>
        <p:spPr/>
        <p:txBody>
          <a:bodyPr/>
          <a:lstStyle/>
          <a:p>
            <a:r>
              <a:rPr lang="en-US" dirty="0"/>
              <a:t>Result comparison</a:t>
            </a:r>
          </a:p>
        </p:txBody>
      </p:sp>
      <p:graphicFrame>
        <p:nvGraphicFramePr>
          <p:cNvPr id="7" name="Table 7">
            <a:extLst>
              <a:ext uri="{FF2B5EF4-FFF2-40B4-BE49-F238E27FC236}">
                <a16:creationId xmlns:a16="http://schemas.microsoft.com/office/drawing/2014/main" id="{B7E51B8D-D3EB-4B18-99E9-FFEA15F21533}"/>
              </a:ext>
            </a:extLst>
          </p:cNvPr>
          <p:cNvGraphicFramePr>
            <a:graphicFrameLocks noGrp="1"/>
          </p:cNvGraphicFramePr>
          <p:nvPr>
            <p:ph idx="1"/>
            <p:extLst>
              <p:ext uri="{D42A27DB-BD31-4B8C-83A1-F6EECF244321}">
                <p14:modId xmlns:p14="http://schemas.microsoft.com/office/powerpoint/2010/main" val="3877512096"/>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682149801"/>
                    </a:ext>
                  </a:extLst>
                </a:gridCol>
                <a:gridCol w="3505199">
                  <a:extLst>
                    <a:ext uri="{9D8B030D-6E8A-4147-A177-3AD203B41FA5}">
                      <a16:colId xmlns:a16="http://schemas.microsoft.com/office/drawing/2014/main" val="4173872627"/>
                    </a:ext>
                  </a:extLst>
                </a:gridCol>
                <a:gridCol w="3505199">
                  <a:extLst>
                    <a:ext uri="{9D8B030D-6E8A-4147-A177-3AD203B41FA5}">
                      <a16:colId xmlns:a16="http://schemas.microsoft.com/office/drawing/2014/main" val="3726230817"/>
                    </a:ext>
                  </a:extLst>
                </a:gridCol>
              </a:tblGrid>
              <a:tr h="370840">
                <a:tc>
                  <a:txBody>
                    <a:bodyPr/>
                    <a:lstStyle/>
                    <a:p>
                      <a:r>
                        <a:rPr lang="en-US" dirty="0"/>
                        <a:t>Feature</a:t>
                      </a:r>
                    </a:p>
                  </a:txBody>
                  <a:tcPr/>
                </a:tc>
                <a:tc>
                  <a:txBody>
                    <a:bodyPr/>
                    <a:lstStyle/>
                    <a:p>
                      <a:r>
                        <a:rPr lang="en-US" dirty="0"/>
                        <a:t>Existing work</a:t>
                      </a:r>
                    </a:p>
                  </a:txBody>
                  <a:tcPr/>
                </a:tc>
                <a:tc>
                  <a:txBody>
                    <a:bodyPr/>
                    <a:lstStyle/>
                    <a:p>
                      <a:r>
                        <a:rPr lang="en-US" dirty="0"/>
                        <a:t> Our work</a:t>
                      </a:r>
                    </a:p>
                  </a:txBody>
                  <a:tcPr/>
                </a:tc>
                <a:extLst>
                  <a:ext uri="{0D108BD9-81ED-4DB2-BD59-A6C34878D82A}">
                    <a16:rowId xmlns:a16="http://schemas.microsoft.com/office/drawing/2014/main" val="4238120056"/>
                  </a:ext>
                </a:extLst>
              </a:tr>
              <a:tr h="370840">
                <a:tc>
                  <a:txBody>
                    <a:bodyPr/>
                    <a:lstStyle/>
                    <a:p>
                      <a:r>
                        <a:rPr lang="en-US" dirty="0"/>
                        <a:t>Data set</a:t>
                      </a:r>
                    </a:p>
                  </a:txBody>
                  <a:tcPr/>
                </a:tc>
                <a:tc>
                  <a:txBody>
                    <a:bodyPr/>
                    <a:lstStyle/>
                    <a:p>
                      <a:r>
                        <a:rPr lang="en-US" dirty="0"/>
                        <a:t>NSL KDD</a:t>
                      </a:r>
                    </a:p>
                  </a:txBody>
                  <a:tcPr/>
                </a:tc>
                <a:tc>
                  <a:txBody>
                    <a:bodyPr/>
                    <a:lstStyle/>
                    <a:p>
                      <a:r>
                        <a:rPr lang="en-US" dirty="0"/>
                        <a:t>NSL KDD</a:t>
                      </a:r>
                    </a:p>
                  </a:txBody>
                  <a:tcPr/>
                </a:tc>
                <a:extLst>
                  <a:ext uri="{0D108BD9-81ED-4DB2-BD59-A6C34878D82A}">
                    <a16:rowId xmlns:a16="http://schemas.microsoft.com/office/drawing/2014/main" val="1389863185"/>
                  </a:ext>
                </a:extLst>
              </a:tr>
              <a:tr h="370840">
                <a:tc>
                  <a:txBody>
                    <a:bodyPr/>
                    <a:lstStyle/>
                    <a:p>
                      <a:r>
                        <a:rPr lang="en-US" dirty="0"/>
                        <a:t>Sampling Technique</a:t>
                      </a:r>
                    </a:p>
                  </a:txBody>
                  <a:tcPr/>
                </a:tc>
                <a:tc>
                  <a:txBody>
                    <a:bodyPr/>
                    <a:lstStyle/>
                    <a:p>
                      <a:r>
                        <a:rPr lang="en-US" dirty="0"/>
                        <a:t>Hybrid Sampling(SMOTE + OSS)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Hybrid Sampling(SMOTE + OSS)</a:t>
                      </a:r>
                    </a:p>
                  </a:txBody>
                  <a:tcPr/>
                </a:tc>
                <a:extLst>
                  <a:ext uri="{0D108BD9-81ED-4DB2-BD59-A6C34878D82A}">
                    <a16:rowId xmlns:a16="http://schemas.microsoft.com/office/drawing/2014/main" val="3988008560"/>
                  </a:ext>
                </a:extLst>
              </a:tr>
              <a:tr h="370840">
                <a:tc>
                  <a:txBody>
                    <a:bodyPr/>
                    <a:lstStyle/>
                    <a:p>
                      <a:r>
                        <a:rPr lang="en-US" dirty="0"/>
                        <a:t>ML model</a:t>
                      </a:r>
                    </a:p>
                  </a:txBody>
                  <a:tcPr/>
                </a:tc>
                <a:tc>
                  <a:txBody>
                    <a:bodyPr/>
                    <a:lstStyle/>
                    <a:p>
                      <a:r>
                        <a:rPr lang="en-US" dirty="0"/>
                        <a:t>CNN-</a:t>
                      </a:r>
                      <a:r>
                        <a:rPr lang="en-US" dirty="0" err="1"/>
                        <a:t>BiLSTM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a:t>
                      </a:r>
                    </a:p>
                  </a:txBody>
                  <a:tcPr/>
                </a:tc>
                <a:extLst>
                  <a:ext uri="{0D108BD9-81ED-4DB2-BD59-A6C34878D82A}">
                    <a16:rowId xmlns:a16="http://schemas.microsoft.com/office/drawing/2014/main" val="3232709270"/>
                  </a:ext>
                </a:extLst>
              </a:tr>
              <a:tr h="370840">
                <a:tc>
                  <a:txBody>
                    <a:bodyPr/>
                    <a:lstStyle/>
                    <a:p>
                      <a:r>
                        <a:rPr lang="en-US" dirty="0"/>
                        <a:t>Accuracy</a:t>
                      </a:r>
                    </a:p>
                  </a:txBody>
                  <a:tcPr/>
                </a:tc>
                <a:tc>
                  <a:txBody>
                    <a:bodyPr/>
                    <a:lstStyle/>
                    <a:p>
                      <a:r>
                        <a:rPr lang="en-US" dirty="0"/>
                        <a:t>84.95%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89.30%</a:t>
                      </a:r>
                    </a:p>
                  </a:txBody>
                  <a:tcPr/>
                </a:tc>
                <a:extLst>
                  <a:ext uri="{0D108BD9-81ED-4DB2-BD59-A6C34878D82A}">
                    <a16:rowId xmlns:a16="http://schemas.microsoft.com/office/drawing/2014/main" val="2495204526"/>
                  </a:ext>
                </a:extLst>
              </a:tr>
            </a:tbl>
          </a:graphicData>
        </a:graphic>
      </p:graphicFrame>
    </p:spTree>
    <p:extLst>
      <p:ext uri="{BB962C8B-B14F-4D97-AF65-F5344CB8AC3E}">
        <p14:creationId xmlns:p14="http://schemas.microsoft.com/office/powerpoint/2010/main" val="234458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DB40-8707-46F0-8743-D2D366A31DDD}"/>
              </a:ext>
            </a:extLst>
          </p:cNvPr>
          <p:cNvSpPr>
            <a:spLocks noGrp="1"/>
          </p:cNvSpPr>
          <p:nvPr>
            <p:ph type="title"/>
          </p:nvPr>
        </p:nvSpPr>
        <p:spPr/>
        <p:txBody>
          <a:bodyPr/>
          <a:lstStyle/>
          <a:p>
            <a:r>
              <a:rPr lang="en-US" b="1" dirty="0"/>
              <a:t>Our Proposal</a:t>
            </a:r>
            <a:endParaRPr lang="en-US" dirty="0"/>
          </a:p>
        </p:txBody>
      </p:sp>
      <p:sp>
        <p:nvSpPr>
          <p:cNvPr id="3" name="Content Placeholder 2">
            <a:extLst>
              <a:ext uri="{FF2B5EF4-FFF2-40B4-BE49-F238E27FC236}">
                <a16:creationId xmlns:a16="http://schemas.microsoft.com/office/drawing/2014/main" id="{83418168-A27C-4A34-B804-3D4A0FECE36F}"/>
              </a:ext>
            </a:extLst>
          </p:cNvPr>
          <p:cNvSpPr>
            <a:spLocks noGrp="1"/>
          </p:cNvSpPr>
          <p:nvPr>
            <p:ph idx="1"/>
          </p:nvPr>
        </p:nvSpPr>
        <p:spPr/>
        <p:txBody>
          <a:bodyPr/>
          <a:lstStyle/>
          <a:p>
            <a:r>
              <a:rPr lang="en-US" dirty="0"/>
              <a:t>In our proposed method we will use </a:t>
            </a:r>
            <a:r>
              <a:rPr lang="en-US" b="1" dirty="0"/>
              <a:t>hybrid sampling </a:t>
            </a:r>
            <a:r>
              <a:rPr lang="en-US" dirty="0"/>
              <a:t>on our data set to make our dataset balanced then we will </a:t>
            </a:r>
            <a:r>
              <a:rPr lang="en-US" b="1" dirty="0"/>
              <a:t>use different machine learning models and compare them</a:t>
            </a:r>
            <a:r>
              <a:rPr lang="en-US" dirty="0"/>
              <a:t>. Our goal is to </a:t>
            </a:r>
            <a:r>
              <a:rPr lang="en-US" b="1" dirty="0"/>
              <a:t>improve the accuracy and time complexity.</a:t>
            </a:r>
          </a:p>
          <a:p>
            <a:pPr marL="0" indent="0">
              <a:buNone/>
            </a:pPr>
            <a:endParaRPr lang="en-US" b="1" dirty="0"/>
          </a:p>
          <a:p>
            <a:pPr marL="0" indent="0">
              <a:buNone/>
            </a:pPr>
            <a:r>
              <a:rPr lang="en-US" b="1" dirty="0"/>
              <a:t>    	</a:t>
            </a:r>
          </a:p>
          <a:p>
            <a:pPr marL="0" indent="0">
              <a:buNone/>
            </a:pPr>
            <a:endParaRPr lang="en-US" b="1" dirty="0"/>
          </a:p>
          <a:p>
            <a:endParaRPr lang="en-US" dirty="0"/>
          </a:p>
        </p:txBody>
      </p:sp>
      <p:sp>
        <p:nvSpPr>
          <p:cNvPr id="4" name="Rectangle 3">
            <a:extLst>
              <a:ext uri="{FF2B5EF4-FFF2-40B4-BE49-F238E27FC236}">
                <a16:creationId xmlns:a16="http://schemas.microsoft.com/office/drawing/2014/main" id="{6E772141-E019-45B6-819E-4F5776B22BA3}"/>
              </a:ext>
            </a:extLst>
          </p:cNvPr>
          <p:cNvSpPr/>
          <p:nvPr/>
        </p:nvSpPr>
        <p:spPr>
          <a:xfrm>
            <a:off x="2320506" y="3933645"/>
            <a:ext cx="1526875" cy="98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a:t>
            </a:r>
          </a:p>
        </p:txBody>
      </p:sp>
      <p:sp>
        <p:nvSpPr>
          <p:cNvPr id="5" name="Arrow: Right 4">
            <a:extLst>
              <a:ext uri="{FF2B5EF4-FFF2-40B4-BE49-F238E27FC236}">
                <a16:creationId xmlns:a16="http://schemas.microsoft.com/office/drawing/2014/main" id="{8BDA8308-ADDD-4175-88AD-BEE4C3086DA7}"/>
              </a:ext>
            </a:extLst>
          </p:cNvPr>
          <p:cNvSpPr/>
          <p:nvPr/>
        </p:nvSpPr>
        <p:spPr>
          <a:xfrm>
            <a:off x="3950899" y="41823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66590E-1B9B-49D6-9EC2-617130186B89}"/>
              </a:ext>
            </a:extLst>
          </p:cNvPr>
          <p:cNvSpPr/>
          <p:nvPr/>
        </p:nvSpPr>
        <p:spPr>
          <a:xfrm>
            <a:off x="5155721" y="3933644"/>
            <a:ext cx="1526875" cy="98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Hybrid Sampling</a:t>
            </a:r>
          </a:p>
        </p:txBody>
      </p:sp>
      <p:sp>
        <p:nvSpPr>
          <p:cNvPr id="7" name="Rectangle 6">
            <a:extLst>
              <a:ext uri="{FF2B5EF4-FFF2-40B4-BE49-F238E27FC236}">
                <a16:creationId xmlns:a16="http://schemas.microsoft.com/office/drawing/2014/main" id="{D155B4B1-6B6D-4DF6-8C63-49AC147EDD4B}"/>
              </a:ext>
            </a:extLst>
          </p:cNvPr>
          <p:cNvSpPr/>
          <p:nvPr/>
        </p:nvSpPr>
        <p:spPr>
          <a:xfrm>
            <a:off x="8033379" y="3933643"/>
            <a:ext cx="1526875" cy="98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 Model</a:t>
            </a:r>
          </a:p>
        </p:txBody>
      </p:sp>
      <p:sp>
        <p:nvSpPr>
          <p:cNvPr id="8" name="Arrow: Right 7">
            <a:extLst>
              <a:ext uri="{FF2B5EF4-FFF2-40B4-BE49-F238E27FC236}">
                <a16:creationId xmlns:a16="http://schemas.microsoft.com/office/drawing/2014/main" id="{19C02EFB-4731-4349-B234-4E044E5C7E41}"/>
              </a:ext>
            </a:extLst>
          </p:cNvPr>
          <p:cNvSpPr/>
          <p:nvPr/>
        </p:nvSpPr>
        <p:spPr>
          <a:xfrm>
            <a:off x="6847562" y="41823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43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D03F-F427-4C3B-9F00-870134CEB650}"/>
              </a:ext>
            </a:extLst>
          </p:cNvPr>
          <p:cNvSpPr>
            <a:spLocks noGrp="1"/>
          </p:cNvSpPr>
          <p:nvPr>
            <p:ph type="title"/>
          </p:nvPr>
        </p:nvSpPr>
        <p:spPr/>
        <p:txBody>
          <a:bodyPr/>
          <a:lstStyle/>
          <a:p>
            <a:r>
              <a:rPr lang="en-US" dirty="0"/>
              <a:t>Our Work</a:t>
            </a:r>
          </a:p>
        </p:txBody>
      </p:sp>
      <p:sp>
        <p:nvSpPr>
          <p:cNvPr id="3" name="Content Placeholder 2">
            <a:extLst>
              <a:ext uri="{FF2B5EF4-FFF2-40B4-BE49-F238E27FC236}">
                <a16:creationId xmlns:a16="http://schemas.microsoft.com/office/drawing/2014/main" id="{5E95D1FE-4772-4AE6-9E86-13BA18D07C27}"/>
              </a:ext>
            </a:extLst>
          </p:cNvPr>
          <p:cNvSpPr>
            <a:spLocks noGrp="1"/>
          </p:cNvSpPr>
          <p:nvPr>
            <p:ph idx="1"/>
          </p:nvPr>
        </p:nvSpPr>
        <p:spPr/>
        <p:txBody>
          <a:bodyPr>
            <a:normAutofit/>
          </a:bodyPr>
          <a:lstStyle/>
          <a:p>
            <a:r>
              <a:rPr lang="en-US" sz="2000" dirty="0"/>
              <a:t>Data Set: NSL KDD</a:t>
            </a:r>
          </a:p>
          <a:p>
            <a:r>
              <a:rPr lang="en-US" sz="2000" dirty="0"/>
              <a:t>Hybrid Sampling: (SMOTE + OSS)</a:t>
            </a:r>
          </a:p>
          <a:p>
            <a:r>
              <a:rPr lang="en-US" sz="2000" dirty="0"/>
              <a:t>Machine Learning Model: Support Vector Machine (SVM)</a:t>
            </a:r>
          </a:p>
        </p:txBody>
      </p:sp>
      <p:sp>
        <p:nvSpPr>
          <p:cNvPr id="4" name="Rectangle 3">
            <a:extLst>
              <a:ext uri="{FF2B5EF4-FFF2-40B4-BE49-F238E27FC236}">
                <a16:creationId xmlns:a16="http://schemas.microsoft.com/office/drawing/2014/main" id="{D49F3F51-8173-4BDF-825D-9A7747BA61BE}"/>
              </a:ext>
            </a:extLst>
          </p:cNvPr>
          <p:cNvSpPr/>
          <p:nvPr/>
        </p:nvSpPr>
        <p:spPr>
          <a:xfrm>
            <a:off x="1552754" y="3321170"/>
            <a:ext cx="2018581" cy="10222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 </a:t>
            </a:r>
          </a:p>
          <a:p>
            <a:pPr algn="ctr"/>
            <a:r>
              <a:rPr lang="en-US" dirty="0">
                <a:solidFill>
                  <a:schemeClr val="tx1"/>
                </a:solidFill>
              </a:rPr>
              <a:t>(NSL KDD)</a:t>
            </a:r>
          </a:p>
        </p:txBody>
      </p:sp>
      <p:sp>
        <p:nvSpPr>
          <p:cNvPr id="5" name="Arrow: Right 4">
            <a:extLst>
              <a:ext uri="{FF2B5EF4-FFF2-40B4-BE49-F238E27FC236}">
                <a16:creationId xmlns:a16="http://schemas.microsoft.com/office/drawing/2014/main" id="{8014B20E-DE2F-4E8C-92F0-EB60D2154426}"/>
              </a:ext>
            </a:extLst>
          </p:cNvPr>
          <p:cNvSpPr/>
          <p:nvPr/>
        </p:nvSpPr>
        <p:spPr>
          <a:xfrm>
            <a:off x="3648974" y="358996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AEF57C-4A21-4BE0-B357-3FEF55D760FE}"/>
              </a:ext>
            </a:extLst>
          </p:cNvPr>
          <p:cNvSpPr/>
          <p:nvPr/>
        </p:nvSpPr>
        <p:spPr>
          <a:xfrm>
            <a:off x="4705021" y="3234906"/>
            <a:ext cx="2018581" cy="10222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Hybrid Sampling</a:t>
            </a:r>
          </a:p>
          <a:p>
            <a:pPr algn="ctr"/>
            <a:r>
              <a:rPr lang="en-US" dirty="0">
                <a:solidFill>
                  <a:schemeClr val="tx1"/>
                </a:solidFill>
              </a:rPr>
              <a:t>(SMOTE + OSS)</a:t>
            </a:r>
          </a:p>
        </p:txBody>
      </p:sp>
      <p:sp>
        <p:nvSpPr>
          <p:cNvPr id="7" name="Arrow: Right 6">
            <a:extLst>
              <a:ext uri="{FF2B5EF4-FFF2-40B4-BE49-F238E27FC236}">
                <a16:creationId xmlns:a16="http://schemas.microsoft.com/office/drawing/2014/main" id="{6D9DD2FD-9D6E-4BC2-8F6C-2C5517AE6B5F}"/>
              </a:ext>
            </a:extLst>
          </p:cNvPr>
          <p:cNvSpPr/>
          <p:nvPr/>
        </p:nvSpPr>
        <p:spPr>
          <a:xfrm>
            <a:off x="6801241" y="350370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EB3073-6626-4CDF-9D8A-0F5C8BBE7837}"/>
              </a:ext>
            </a:extLst>
          </p:cNvPr>
          <p:cNvSpPr/>
          <p:nvPr/>
        </p:nvSpPr>
        <p:spPr>
          <a:xfrm>
            <a:off x="7857288" y="3234906"/>
            <a:ext cx="2018581" cy="10222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 Model</a:t>
            </a:r>
          </a:p>
          <a:p>
            <a:pPr algn="ctr"/>
            <a:r>
              <a:rPr lang="en-US" dirty="0">
                <a:solidFill>
                  <a:schemeClr val="tx1"/>
                </a:solidFill>
              </a:rPr>
              <a:t>(SVM)</a:t>
            </a:r>
          </a:p>
        </p:txBody>
      </p:sp>
    </p:spTree>
    <p:extLst>
      <p:ext uri="{BB962C8B-B14F-4D97-AF65-F5344CB8AC3E}">
        <p14:creationId xmlns:p14="http://schemas.microsoft.com/office/powerpoint/2010/main" val="166591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B1C9-3CD6-463C-BFBD-4D6260A7EEEA}"/>
              </a:ext>
            </a:extLst>
          </p:cNvPr>
          <p:cNvSpPr>
            <a:spLocks noGrp="1"/>
          </p:cNvSpPr>
          <p:nvPr>
            <p:ph type="title"/>
          </p:nvPr>
        </p:nvSpPr>
        <p:spPr/>
        <p:txBody>
          <a:bodyPr/>
          <a:lstStyle/>
          <a:p>
            <a:r>
              <a:rPr lang="en-US" b="1" dirty="0"/>
              <a:t>Our Work</a:t>
            </a:r>
            <a:endParaRPr lang="en-US" b="1" dirty="0">
              <a:cs typeface="Calibri Light"/>
            </a:endParaRPr>
          </a:p>
        </p:txBody>
      </p:sp>
      <p:sp>
        <p:nvSpPr>
          <p:cNvPr id="3" name="Content Placeholder 2">
            <a:extLst>
              <a:ext uri="{FF2B5EF4-FFF2-40B4-BE49-F238E27FC236}">
                <a16:creationId xmlns:a16="http://schemas.microsoft.com/office/drawing/2014/main" id="{A8893E02-A675-409D-9783-CABFEFA7FB1F}"/>
              </a:ext>
            </a:extLst>
          </p:cNvPr>
          <p:cNvSpPr>
            <a:spLocks noGrp="1"/>
          </p:cNvSpPr>
          <p:nvPr>
            <p:ph idx="1"/>
          </p:nvPr>
        </p:nvSpPr>
        <p:spPr>
          <a:xfrm>
            <a:off x="838200" y="1560580"/>
            <a:ext cx="10515600" cy="5297419"/>
          </a:xfrm>
        </p:spPr>
        <p:txBody>
          <a:bodyPr/>
          <a:lstStyle/>
          <a:p>
            <a:pPr marL="0" indent="0">
              <a:buNone/>
            </a:pPr>
            <a:r>
              <a:rPr lang="en-US" b="1" dirty="0"/>
              <a:t>Hybrid Sampling</a:t>
            </a:r>
          </a:p>
          <a:p>
            <a:pPr marL="0" indent="0">
              <a:buNone/>
            </a:pPr>
            <a:endParaRPr lang="en-US" b="1" dirty="0"/>
          </a:p>
          <a:p>
            <a:pPr marL="0" indent="0">
              <a:buNone/>
            </a:pPr>
            <a:endParaRPr lang="en-US" dirty="0"/>
          </a:p>
        </p:txBody>
      </p:sp>
      <p:sp>
        <p:nvSpPr>
          <p:cNvPr id="4" name="Oval 3">
            <a:extLst>
              <a:ext uri="{FF2B5EF4-FFF2-40B4-BE49-F238E27FC236}">
                <a16:creationId xmlns:a16="http://schemas.microsoft.com/office/drawing/2014/main" id="{5AFD5EA4-3F6F-43B2-AC44-09D389E93616}"/>
              </a:ext>
            </a:extLst>
          </p:cNvPr>
          <p:cNvSpPr/>
          <p:nvPr/>
        </p:nvSpPr>
        <p:spPr>
          <a:xfrm>
            <a:off x="5330127" y="1861651"/>
            <a:ext cx="1497495" cy="72887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Data set</a:t>
            </a:r>
            <a:br>
              <a:rPr lang="en-US" sz="1400" dirty="0">
                <a:solidFill>
                  <a:sysClr val="windowText" lastClr="000000"/>
                </a:solidFill>
              </a:rPr>
            </a:br>
            <a:r>
              <a:rPr lang="en-US" sz="1400" dirty="0">
                <a:solidFill>
                  <a:sysClr val="windowText" lastClr="000000"/>
                </a:solidFill>
              </a:rPr>
              <a:t>NSL KDD</a:t>
            </a:r>
          </a:p>
        </p:txBody>
      </p:sp>
      <p:sp>
        <p:nvSpPr>
          <p:cNvPr id="5" name="Arrow: Right 4">
            <a:extLst>
              <a:ext uri="{FF2B5EF4-FFF2-40B4-BE49-F238E27FC236}">
                <a16:creationId xmlns:a16="http://schemas.microsoft.com/office/drawing/2014/main" id="{D1110C99-3BA5-4D42-AA8F-01D5554EF2BD}"/>
              </a:ext>
            </a:extLst>
          </p:cNvPr>
          <p:cNvSpPr/>
          <p:nvPr/>
        </p:nvSpPr>
        <p:spPr>
          <a:xfrm rot="7429441">
            <a:off x="5052050" y="2834977"/>
            <a:ext cx="673915" cy="208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FE03BC5-F7C1-468B-BBAE-F59CA89741C2}"/>
              </a:ext>
            </a:extLst>
          </p:cNvPr>
          <p:cNvSpPr/>
          <p:nvPr/>
        </p:nvSpPr>
        <p:spPr>
          <a:xfrm rot="2511670">
            <a:off x="6164095" y="2799161"/>
            <a:ext cx="673701" cy="208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DB51FD-16F3-4ACF-AA02-0E4630097965}"/>
              </a:ext>
            </a:extLst>
          </p:cNvPr>
          <p:cNvSpPr/>
          <p:nvPr/>
        </p:nvSpPr>
        <p:spPr>
          <a:xfrm>
            <a:off x="4264709" y="3287154"/>
            <a:ext cx="1386653"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Majority</a:t>
            </a:r>
          </a:p>
        </p:txBody>
      </p:sp>
      <p:sp>
        <p:nvSpPr>
          <p:cNvPr id="9" name="Oval 8">
            <a:extLst>
              <a:ext uri="{FF2B5EF4-FFF2-40B4-BE49-F238E27FC236}">
                <a16:creationId xmlns:a16="http://schemas.microsoft.com/office/drawing/2014/main" id="{EC0D39D2-1E3D-486A-9AF1-349CD25F4A8E}"/>
              </a:ext>
            </a:extLst>
          </p:cNvPr>
          <p:cNvSpPr/>
          <p:nvPr/>
        </p:nvSpPr>
        <p:spPr>
          <a:xfrm>
            <a:off x="6128004" y="3308079"/>
            <a:ext cx="1497495"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Minority</a:t>
            </a:r>
          </a:p>
        </p:txBody>
      </p:sp>
      <p:sp>
        <p:nvSpPr>
          <p:cNvPr id="10" name="Rectangle: Rounded Corners 9">
            <a:extLst>
              <a:ext uri="{FF2B5EF4-FFF2-40B4-BE49-F238E27FC236}">
                <a16:creationId xmlns:a16="http://schemas.microsoft.com/office/drawing/2014/main" id="{B2C8D08A-0386-4D90-8383-0E22E7E0CB16}"/>
              </a:ext>
            </a:extLst>
          </p:cNvPr>
          <p:cNvSpPr/>
          <p:nvPr/>
        </p:nvSpPr>
        <p:spPr>
          <a:xfrm>
            <a:off x="4271572" y="4471821"/>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Under Sampling</a:t>
            </a:r>
            <a:br>
              <a:rPr lang="en-US" sz="1200" dirty="0">
                <a:solidFill>
                  <a:schemeClr val="tx1"/>
                </a:solidFill>
              </a:rPr>
            </a:br>
            <a:r>
              <a:rPr lang="en-US" sz="1200" dirty="0">
                <a:solidFill>
                  <a:schemeClr val="tx1"/>
                </a:solidFill>
              </a:rPr>
              <a:t>(OSS)</a:t>
            </a:r>
            <a:endParaRPr lang="en-US" sz="1200" dirty="0">
              <a:solidFill>
                <a:schemeClr val="tx1"/>
              </a:solidFill>
              <a:cs typeface="Calibri"/>
            </a:endParaRPr>
          </a:p>
        </p:txBody>
      </p:sp>
      <p:sp>
        <p:nvSpPr>
          <p:cNvPr id="11" name="Rectangle: Rounded Corners 10">
            <a:extLst>
              <a:ext uri="{FF2B5EF4-FFF2-40B4-BE49-F238E27FC236}">
                <a16:creationId xmlns:a16="http://schemas.microsoft.com/office/drawing/2014/main" id="{445DA826-4B5A-4B12-B4E9-DD36C4102225}"/>
              </a:ext>
            </a:extLst>
          </p:cNvPr>
          <p:cNvSpPr/>
          <p:nvPr/>
        </p:nvSpPr>
        <p:spPr>
          <a:xfrm>
            <a:off x="6429058" y="4457777"/>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Over Sampling</a:t>
            </a:r>
          </a:p>
          <a:p>
            <a:pPr algn="ctr"/>
            <a:r>
              <a:rPr lang="en-US" sz="1200" dirty="0">
                <a:solidFill>
                  <a:schemeClr val="tx1"/>
                </a:solidFill>
                <a:cs typeface="Calibri"/>
              </a:rPr>
              <a:t>(SMOTE)</a:t>
            </a:r>
          </a:p>
        </p:txBody>
      </p:sp>
      <p:sp>
        <p:nvSpPr>
          <p:cNvPr id="12" name="Arrow: Down 11">
            <a:extLst>
              <a:ext uri="{FF2B5EF4-FFF2-40B4-BE49-F238E27FC236}">
                <a16:creationId xmlns:a16="http://schemas.microsoft.com/office/drawing/2014/main" id="{D74AE5FA-5450-41A7-8DCE-19E7A4A522A1}"/>
              </a:ext>
            </a:extLst>
          </p:cNvPr>
          <p:cNvSpPr/>
          <p:nvPr/>
        </p:nvSpPr>
        <p:spPr>
          <a:xfrm>
            <a:off x="4800076" y="4008965"/>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00C10C5-F7ED-4B46-9750-DF8381953545}"/>
              </a:ext>
            </a:extLst>
          </p:cNvPr>
          <p:cNvSpPr/>
          <p:nvPr/>
        </p:nvSpPr>
        <p:spPr>
          <a:xfrm>
            <a:off x="6941727" y="3991592"/>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A4712A3-DD78-4EB2-9E28-FFFEAF604F3C}"/>
              </a:ext>
            </a:extLst>
          </p:cNvPr>
          <p:cNvCxnSpPr>
            <a:cxnSpLocks/>
            <a:stCxn id="10" idx="2"/>
          </p:cNvCxnSpPr>
          <p:nvPr/>
        </p:nvCxnSpPr>
        <p:spPr>
          <a:xfrm flipH="1">
            <a:off x="4887798" y="5043107"/>
            <a:ext cx="1" cy="506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8C0EFC-0449-44BF-B805-63669315073D}"/>
              </a:ext>
            </a:extLst>
          </p:cNvPr>
          <p:cNvCxnSpPr>
            <a:cxnSpLocks/>
          </p:cNvCxnSpPr>
          <p:nvPr/>
        </p:nvCxnSpPr>
        <p:spPr>
          <a:xfrm flipV="1">
            <a:off x="4887799" y="5608938"/>
            <a:ext cx="2480410" cy="4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2A7F5A-0DE0-4E12-8516-434B568AA89B}"/>
              </a:ext>
            </a:extLst>
          </p:cNvPr>
          <p:cNvCxnSpPr>
            <a:cxnSpLocks/>
          </p:cNvCxnSpPr>
          <p:nvPr/>
        </p:nvCxnSpPr>
        <p:spPr>
          <a:xfrm>
            <a:off x="7354957" y="5100950"/>
            <a:ext cx="0" cy="47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C77075-0C1E-469A-A669-B231F61BB4B2}"/>
              </a:ext>
            </a:extLst>
          </p:cNvPr>
          <p:cNvCxnSpPr>
            <a:cxnSpLocks/>
          </p:cNvCxnSpPr>
          <p:nvPr/>
        </p:nvCxnSpPr>
        <p:spPr>
          <a:xfrm>
            <a:off x="6142381" y="5608938"/>
            <a:ext cx="14377" cy="37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23A2313-DE2B-41B3-BFD7-0CA814023F7F}"/>
              </a:ext>
            </a:extLst>
          </p:cNvPr>
          <p:cNvSpPr/>
          <p:nvPr/>
        </p:nvSpPr>
        <p:spPr>
          <a:xfrm>
            <a:off x="5190062" y="5991955"/>
            <a:ext cx="1791817" cy="64209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Balanced Dataset</a:t>
            </a:r>
          </a:p>
        </p:txBody>
      </p:sp>
      <p:sp>
        <p:nvSpPr>
          <p:cNvPr id="7" name="Slide Number Placeholder 6">
            <a:extLst>
              <a:ext uri="{FF2B5EF4-FFF2-40B4-BE49-F238E27FC236}">
                <a16:creationId xmlns:a16="http://schemas.microsoft.com/office/drawing/2014/main" id="{99003575-9211-4FA3-8D1F-5D3E6F1CAF18}"/>
              </a:ext>
            </a:extLst>
          </p:cNvPr>
          <p:cNvSpPr>
            <a:spLocks noGrp="1"/>
          </p:cNvSpPr>
          <p:nvPr>
            <p:ph type="sldNum" sz="quarter" idx="12"/>
          </p:nvPr>
        </p:nvSpPr>
        <p:spPr/>
        <p:txBody>
          <a:bodyPr/>
          <a:lstStyle/>
          <a:p>
            <a:fld id="{D86BB417-9BAA-4F0C-9A32-DCB317FE7609}" type="slidenum">
              <a:rPr lang="en-US" smtClean="0"/>
              <a:t>4</a:t>
            </a:fld>
            <a:endParaRPr lang="en-US"/>
          </a:p>
        </p:txBody>
      </p:sp>
    </p:spTree>
    <p:extLst>
      <p:ext uri="{BB962C8B-B14F-4D97-AF65-F5344CB8AC3E}">
        <p14:creationId xmlns:p14="http://schemas.microsoft.com/office/powerpoint/2010/main" val="78793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148B-E2E0-4843-B0F2-D02FC424B50B}"/>
              </a:ext>
            </a:extLst>
          </p:cNvPr>
          <p:cNvSpPr>
            <a:spLocks noGrp="1"/>
          </p:cNvSpPr>
          <p:nvPr>
            <p:ph type="title"/>
          </p:nvPr>
        </p:nvSpPr>
        <p:spPr/>
        <p:txBody>
          <a:bodyPr/>
          <a:lstStyle/>
          <a:p>
            <a:r>
              <a:rPr lang="en-US" dirty="0"/>
              <a:t>Data Set (NSL KDD)</a:t>
            </a:r>
          </a:p>
        </p:txBody>
      </p:sp>
      <p:sp>
        <p:nvSpPr>
          <p:cNvPr id="3" name="Content Placeholder 2">
            <a:extLst>
              <a:ext uri="{FF2B5EF4-FFF2-40B4-BE49-F238E27FC236}">
                <a16:creationId xmlns:a16="http://schemas.microsoft.com/office/drawing/2014/main" id="{71EA2BF5-2BD0-4718-92C0-8BEC8D4FCF5B}"/>
              </a:ext>
            </a:extLst>
          </p:cNvPr>
          <p:cNvSpPr>
            <a:spLocks noGrp="1"/>
          </p:cNvSpPr>
          <p:nvPr>
            <p:ph idx="1"/>
          </p:nvPr>
        </p:nvSpPr>
        <p:spPr/>
        <p:txBody>
          <a:bodyPr/>
          <a:lstStyle/>
          <a:p>
            <a:r>
              <a:rPr lang="en-US" dirty="0" err="1"/>
              <a:t>Kddcup.names</a:t>
            </a:r>
            <a:endParaRPr lang="en-US" dirty="0"/>
          </a:p>
          <a:p>
            <a:r>
              <a:rPr lang="en-US" dirty="0" err="1"/>
              <a:t>training_attack_types</a:t>
            </a:r>
            <a:endParaRPr lang="en-US" dirty="0"/>
          </a:p>
          <a:p>
            <a:r>
              <a:rPr lang="en-US" dirty="0"/>
              <a:t>KDDTrain+.txt</a:t>
            </a:r>
          </a:p>
        </p:txBody>
      </p:sp>
    </p:spTree>
    <p:extLst>
      <p:ext uri="{BB962C8B-B14F-4D97-AF65-F5344CB8AC3E}">
        <p14:creationId xmlns:p14="http://schemas.microsoft.com/office/powerpoint/2010/main" val="282246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9B92-05EA-4667-80DA-159AD86A1E8D}"/>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5F727E70-8976-4F54-8D7D-F7A95E49C8A5}"/>
              </a:ext>
            </a:extLst>
          </p:cNvPr>
          <p:cNvSpPr>
            <a:spLocks noGrp="1"/>
          </p:cNvSpPr>
          <p:nvPr>
            <p:ph idx="1"/>
          </p:nvPr>
        </p:nvSpPr>
        <p:spPr/>
        <p:txBody>
          <a:bodyPr/>
          <a:lstStyle/>
          <a:p>
            <a:r>
              <a:rPr lang="en-US" sz="1400" dirty="0"/>
              <a:t>Fetching data</a:t>
            </a:r>
          </a:p>
          <a:p>
            <a:r>
              <a:rPr lang="en-US" sz="1400" dirty="0"/>
              <a:t>Load data: </a:t>
            </a:r>
          </a:p>
          <a:p>
            <a:pPr marL="0" indent="0">
              <a:buNone/>
            </a:pPr>
            <a:r>
              <a:rPr lang="en-US" sz="1100" b="0" dirty="0">
                <a:solidFill>
                  <a:srgbClr val="AF00DB"/>
                </a:solidFill>
                <a:effectLst/>
                <a:latin typeface="Courier New" panose="02070309020205020404" pitchFamily="49" charset="0"/>
              </a:rPr>
              <a:t>from</a:t>
            </a: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google.colab</a:t>
            </a:r>
            <a:r>
              <a:rPr lang="en-US" sz="1100" b="0" dirty="0">
                <a:solidFill>
                  <a:srgbClr val="000000"/>
                </a:solidFill>
                <a:effectLst/>
                <a:latin typeface="Courier New" panose="02070309020205020404" pitchFamily="49" charset="0"/>
              </a:rPr>
              <a:t> </a:t>
            </a:r>
            <a:r>
              <a:rPr lang="en-US" sz="1100" b="0" dirty="0">
                <a:solidFill>
                  <a:srgbClr val="AF00DB"/>
                </a:solidFill>
                <a:effectLst/>
                <a:latin typeface="Courier New" panose="02070309020205020404" pitchFamily="49" charset="0"/>
              </a:rPr>
              <a:t>import</a:t>
            </a:r>
            <a:r>
              <a:rPr lang="en-US" sz="1100" b="0" dirty="0">
                <a:solidFill>
                  <a:srgbClr val="000000"/>
                </a:solidFill>
                <a:effectLst/>
                <a:latin typeface="Courier New" panose="02070309020205020404" pitchFamily="49" charset="0"/>
              </a:rPr>
              <a:t> files</a:t>
            </a:r>
            <a:br>
              <a:rPr lang="en-US" sz="1100" b="0" dirty="0">
                <a:solidFill>
                  <a:srgbClr val="000000"/>
                </a:solidFill>
                <a:effectLst/>
                <a:latin typeface="Courier New" panose="02070309020205020404" pitchFamily="49" charset="0"/>
              </a:rPr>
            </a:br>
            <a:r>
              <a:rPr lang="en-US" sz="1100" b="0" dirty="0">
                <a:solidFill>
                  <a:srgbClr val="000000"/>
                </a:solidFill>
                <a:effectLst/>
                <a:latin typeface="Courier New" panose="02070309020205020404" pitchFamily="49" charset="0"/>
              </a:rPr>
              <a:t>uploaded = </a:t>
            </a:r>
            <a:r>
              <a:rPr lang="en-US" sz="1100" b="0" dirty="0" err="1">
                <a:solidFill>
                  <a:srgbClr val="000000"/>
                </a:solidFill>
                <a:effectLst/>
                <a:latin typeface="Courier New" panose="02070309020205020404" pitchFamily="49" charset="0"/>
              </a:rPr>
              <a:t>files.upload</a:t>
            </a:r>
            <a:r>
              <a:rPr lang="en-US" sz="1100" b="0" dirty="0">
                <a:solidFill>
                  <a:srgbClr val="000000"/>
                </a:solidFill>
                <a:effectLst/>
                <a:latin typeface="Courier New" panose="02070309020205020404" pitchFamily="49" charset="0"/>
              </a:rPr>
              <a:t>()</a:t>
            </a:r>
          </a:p>
          <a:p>
            <a:pPr marL="0" indent="0">
              <a:buNone/>
            </a:pPr>
            <a:endParaRPr lang="en-US" dirty="0"/>
          </a:p>
          <a:p>
            <a:pPr marL="0" indent="0">
              <a:buNone/>
            </a:pPr>
            <a:r>
              <a:rPr lang="en-US" sz="1400" dirty="0"/>
              <a:t>Read Data:</a:t>
            </a:r>
          </a:p>
          <a:p>
            <a:pPr marL="0" indent="0">
              <a:buNone/>
            </a:pPr>
            <a:r>
              <a:rPr lang="en-US" sz="1050" b="0" dirty="0">
                <a:solidFill>
                  <a:srgbClr val="AF00DB"/>
                </a:solidFill>
                <a:effectLst/>
                <a:latin typeface="Courier New" panose="02070309020205020404" pitchFamily="49" charset="0"/>
              </a:rPr>
              <a:t>with</a:t>
            </a:r>
            <a:r>
              <a:rPr lang="en-US" sz="1050" b="0" dirty="0">
                <a:solidFill>
                  <a:srgbClr val="000000"/>
                </a:solidFill>
                <a:effectLst/>
                <a:latin typeface="Courier New" panose="02070309020205020404" pitchFamily="49" charset="0"/>
              </a:rPr>
              <a:t> </a:t>
            </a:r>
            <a:r>
              <a:rPr lang="en-US" sz="1050" b="0" dirty="0">
                <a:solidFill>
                  <a:srgbClr val="795E26"/>
                </a:solidFill>
                <a:effectLst/>
                <a:latin typeface="Courier New" panose="02070309020205020404" pitchFamily="49" charset="0"/>
              </a:rPr>
              <a:t>open</a:t>
            </a:r>
            <a:r>
              <a:rPr lang="en-US" sz="1050" b="0" dirty="0">
                <a:solidFill>
                  <a:srgbClr val="000000"/>
                </a:solidFill>
                <a:effectLst/>
                <a:latin typeface="Courier New" panose="02070309020205020404" pitchFamily="49" charset="0"/>
              </a:rPr>
              <a:t>(</a:t>
            </a:r>
            <a:r>
              <a:rPr lang="en-US" sz="1050" b="0" dirty="0">
                <a:solidFill>
                  <a:srgbClr val="A31515"/>
                </a:solidFill>
                <a:effectLst/>
                <a:latin typeface="Courier New" panose="02070309020205020404" pitchFamily="49" charset="0"/>
              </a:rPr>
              <a:t>"</a:t>
            </a:r>
            <a:r>
              <a:rPr lang="en-US" sz="1050" b="0" dirty="0" err="1">
                <a:solidFill>
                  <a:srgbClr val="A31515"/>
                </a:solidFill>
                <a:effectLst/>
                <a:latin typeface="Courier New" panose="02070309020205020404" pitchFamily="49" charset="0"/>
              </a:rPr>
              <a:t>training_attack_types</a:t>
            </a:r>
            <a:r>
              <a:rPr lang="en-US" sz="1050" b="0" dirty="0">
                <a:solidFill>
                  <a:srgbClr val="A31515"/>
                </a:solidFill>
                <a:effectLst/>
                <a:latin typeface="Courier New" panose="02070309020205020404" pitchFamily="49" charset="0"/>
              </a:rPr>
              <a:t>"</a:t>
            </a:r>
            <a:r>
              <a:rPr lang="en-US" sz="1050" b="0" dirty="0">
                <a:solidFill>
                  <a:srgbClr val="000000"/>
                </a:solidFill>
                <a:effectLst/>
                <a:latin typeface="Courier New" panose="02070309020205020404" pitchFamily="49" charset="0"/>
              </a:rPr>
              <a:t>, </a:t>
            </a:r>
            <a:r>
              <a:rPr lang="en-US" sz="1050" b="0" dirty="0">
                <a:solidFill>
                  <a:srgbClr val="A31515"/>
                </a:solidFill>
                <a:effectLst/>
                <a:latin typeface="Courier New" panose="02070309020205020404" pitchFamily="49" charset="0"/>
              </a:rPr>
              <a:t>'r'</a:t>
            </a:r>
            <a:r>
              <a:rPr lang="en-US" sz="1050" b="0" dirty="0">
                <a:solidFill>
                  <a:srgbClr val="000000"/>
                </a:solidFill>
                <a:effectLst/>
                <a:latin typeface="Courier New" panose="02070309020205020404" pitchFamily="49" charset="0"/>
              </a:rPr>
              <a:t>) </a:t>
            </a:r>
            <a:r>
              <a:rPr lang="en-US" sz="1050" b="0" dirty="0">
                <a:solidFill>
                  <a:srgbClr val="AF00DB"/>
                </a:solidFill>
                <a:effectLst/>
                <a:latin typeface="Courier New" panose="02070309020205020404" pitchFamily="49" charset="0"/>
              </a:rPr>
              <a:t>as</a:t>
            </a:r>
            <a:r>
              <a:rPr lang="en-US" sz="1050" b="0" dirty="0">
                <a:solidFill>
                  <a:srgbClr val="000000"/>
                </a:solidFill>
                <a:effectLst/>
                <a:latin typeface="Courier New" panose="02070309020205020404" pitchFamily="49" charset="0"/>
              </a:rPr>
              <a:t> f:</a:t>
            </a:r>
          </a:p>
          <a:p>
            <a:pPr marL="0" indent="0">
              <a:buNone/>
            </a:pPr>
            <a:r>
              <a:rPr lang="en-US" sz="1050" b="0" dirty="0">
                <a:solidFill>
                  <a:srgbClr val="795E26"/>
                </a:solidFill>
                <a:effectLst/>
                <a:latin typeface="Courier New" panose="02070309020205020404" pitchFamily="49" charset="0"/>
              </a:rPr>
              <a:t>print</a:t>
            </a:r>
            <a:r>
              <a:rPr lang="en-US" sz="1050" b="0" dirty="0">
                <a:solidFill>
                  <a:srgbClr val="000000"/>
                </a:solidFill>
                <a:effectLst/>
                <a:latin typeface="Courier New" panose="02070309020205020404" pitchFamily="49" charset="0"/>
              </a:rPr>
              <a:t>(</a:t>
            </a:r>
            <a:r>
              <a:rPr lang="en-US" sz="1050" b="0" dirty="0" err="1">
                <a:solidFill>
                  <a:srgbClr val="000000"/>
                </a:solidFill>
                <a:effectLst/>
                <a:latin typeface="Courier New" panose="02070309020205020404" pitchFamily="49" charset="0"/>
              </a:rPr>
              <a:t>f.read</a:t>
            </a:r>
            <a:r>
              <a:rPr lang="en-US" sz="1050" b="0" dirty="0">
                <a:solidFill>
                  <a:srgbClr val="000000"/>
                </a:solidFill>
                <a:effectLst/>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59292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26CB-A564-46B5-BCC0-CDC3A6C5C3DB}"/>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FEEF5339-6087-4CEB-9599-A1A6287E07C7}"/>
              </a:ext>
            </a:extLst>
          </p:cNvPr>
          <p:cNvSpPr>
            <a:spLocks noGrp="1"/>
          </p:cNvSpPr>
          <p:nvPr>
            <p:ph idx="1"/>
          </p:nvPr>
        </p:nvSpPr>
        <p:spPr/>
        <p:txBody>
          <a:bodyPr>
            <a:normAutofit/>
          </a:bodyPr>
          <a:lstStyle/>
          <a:p>
            <a:r>
              <a:rPr lang="en-US" sz="1400" b="0" i="0" dirty="0">
                <a:effectLst/>
                <a:latin typeface="Inter"/>
              </a:rPr>
              <a:t>The data set doesn't include column names, so let's add them.</a:t>
            </a:r>
          </a:p>
          <a:p>
            <a:pPr marL="0" indent="0">
              <a:buNone/>
            </a:pPr>
            <a:r>
              <a:rPr kumimoji="0" lang="en-US" altLang="en-US" sz="1100" b="0" i="0" u="none" strike="noStrike" cap="none" normalizeH="0" baseline="0" dirty="0">
                <a:ln>
                  <a:noFill/>
                </a:ln>
                <a:solidFill>
                  <a:schemeClr val="tx1"/>
                </a:solidFill>
                <a:effectLst/>
                <a:latin typeface="Arial" panose="020B0604020202020204" pitchFamily="34" charset="0"/>
              </a:rPr>
              <a:t>columns</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055BE0"/>
                </a:solidFill>
                <a:effectLst/>
                <a:latin typeface="Arial" panose="020B0604020202020204" pitchFamily="34"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'duration'</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protocol_type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'service'</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'flag’</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src_bytes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dst_bytes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'land'</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wrong_fragment</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'urgent'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'hot'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num_failed_logins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logged_in</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num_compromised</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root_shell</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su_attempted</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num_root</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num_file_creations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num_shells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num_access_files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num_outbound_cmds</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is_host_login</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is_guest_login</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'count’</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srv_count</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srv_serror_rate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rerror_rate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srv_rerror_rate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same_srv_rate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diff_srv_rate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srv_diff_host_rate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dst_host_count</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dst_host_srv_count</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dst_host_same_srv_rate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dst_host_diff_srv_rate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dst_host_same_src_port_rate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dst_host_srv_diff_host_rate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br>
              <a:rPr kumimoji="0" lang="en-US" altLang="en-US" sz="1100" b="0" i="0" u="none" strike="noStrike" cap="none" normalizeH="0" baseline="0" dirty="0">
                <a:ln>
                  <a:noFill/>
                </a:ln>
                <a:solidFill>
                  <a:schemeClr val="tx1"/>
                </a:solidFill>
                <a:effectLst/>
                <a:latin typeface="Roboto Mono" pitchFamily="2" charset="0"/>
              </a:rPr>
            </a:b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dst_host_srv_serror_rate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dst_host_rerror_rate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err="1">
                <a:ln>
                  <a:noFill/>
                </a:ln>
                <a:solidFill>
                  <a:srgbClr val="BB2323"/>
                </a:solidFill>
                <a:effectLst/>
                <a:latin typeface="Roboto Mono" pitchFamily="2" charset="0"/>
              </a:rPr>
              <a:t>dst_host_srv_rerror_rate</a:t>
            </a:r>
            <a:r>
              <a:rPr kumimoji="0" lang="en-US" altLang="en-US" sz="1100" b="0" i="0" u="none" strike="noStrike" cap="none" normalizeH="0" baseline="0" dirty="0">
                <a:ln>
                  <a:noFill/>
                </a:ln>
                <a:solidFill>
                  <a:srgbClr val="BB2323"/>
                </a:solidFill>
                <a:effectLst/>
                <a:latin typeface="Roboto Mono" pitchFamily="2"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'attack'</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BB2323"/>
                </a:solidFill>
                <a:effectLst/>
                <a:latin typeface="Roboto Mono" pitchFamily="2" charset="0"/>
              </a:rPr>
              <a:t>'level’</a:t>
            </a:r>
            <a:r>
              <a:rPr kumimoji="0" lang="en-US" altLang="en-US" sz="1100" b="0" i="0" u="none" strike="noStrike" cap="none" normalizeH="0" baseline="0" dirty="0">
                <a:ln>
                  <a:noFill/>
                </a:ln>
                <a:solidFill>
                  <a:schemeClr val="tx1"/>
                </a:solidFill>
                <a:effectLst/>
                <a:latin typeface="Roboto Mono" pitchFamily="2" charset="0"/>
              </a:rPr>
              <a:t>]) </a:t>
            </a:r>
          </a:p>
          <a:p>
            <a:pPr marL="0" indent="0">
              <a:buNone/>
            </a:pPr>
            <a:endParaRPr lang="en-US" altLang="en-US" sz="1100" dirty="0">
              <a:latin typeface="Roboto Mono" pitchFamily="2" charset="0"/>
            </a:endParaRPr>
          </a:p>
          <a:p>
            <a:pPr marL="0" indent="0">
              <a:buNone/>
            </a:pPr>
            <a:r>
              <a:rPr kumimoji="0" lang="en-US" altLang="en-US" sz="1100" b="0" i="0" u="none" strike="noStrike" cap="none" normalizeH="0" baseline="0" dirty="0" err="1">
                <a:ln>
                  <a:noFill/>
                </a:ln>
                <a:solidFill>
                  <a:schemeClr val="tx1"/>
                </a:solidFill>
                <a:effectLst/>
                <a:latin typeface="Arial" panose="020B0604020202020204" pitchFamily="34" charset="0"/>
              </a:rPr>
              <a:t>df</a:t>
            </a:r>
            <a:r>
              <a:rPr kumimoji="0" lang="en-US" altLang="en-US" sz="1100" b="0" i="0" u="none" strike="noStrike" cap="none" normalizeH="0" baseline="0" dirty="0" err="1">
                <a:ln>
                  <a:noFill/>
                </a:ln>
                <a:solidFill>
                  <a:srgbClr val="055BE0"/>
                </a:solidFill>
                <a:effectLst/>
                <a:latin typeface="Arial" panose="020B0604020202020204" pitchFamily="34" charset="0"/>
              </a:rPr>
              <a:t>.</a:t>
            </a:r>
            <a:r>
              <a:rPr kumimoji="0" lang="en-US" altLang="en-US" sz="1100" b="0" i="0" u="none" strike="noStrike" cap="none" normalizeH="0" baseline="0" dirty="0" err="1">
                <a:ln>
                  <a:noFill/>
                </a:ln>
                <a:solidFill>
                  <a:schemeClr val="tx1"/>
                </a:solidFill>
                <a:effectLst/>
                <a:latin typeface="Arial" panose="020B0604020202020204" pitchFamily="34" charset="0"/>
              </a:rPr>
              <a:t>columns</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055BE0"/>
                </a:solidFill>
                <a:effectLst/>
                <a:latin typeface="Arial" panose="020B0604020202020204" pitchFamily="34"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columns</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err="1">
                <a:ln>
                  <a:noFill/>
                </a:ln>
                <a:solidFill>
                  <a:schemeClr val="tx1"/>
                </a:solidFill>
                <a:effectLst/>
                <a:latin typeface="Arial" panose="020B0604020202020204" pitchFamily="34" charset="0"/>
              </a:rPr>
              <a:t>test_df</a:t>
            </a:r>
            <a:r>
              <a:rPr kumimoji="0" lang="en-US" altLang="en-US" sz="1100" b="0" i="0" u="none" strike="noStrike" cap="none" normalizeH="0" baseline="0" dirty="0" err="1">
                <a:ln>
                  <a:noFill/>
                </a:ln>
                <a:solidFill>
                  <a:srgbClr val="055BE0"/>
                </a:solidFill>
                <a:effectLst/>
                <a:latin typeface="Arial" panose="020B0604020202020204" pitchFamily="34" charset="0"/>
              </a:rPr>
              <a:t>.</a:t>
            </a:r>
            <a:r>
              <a:rPr kumimoji="0" lang="en-US" altLang="en-US" sz="1100" b="0" i="0" u="none" strike="noStrike" cap="none" normalizeH="0" baseline="0" dirty="0" err="1">
                <a:ln>
                  <a:noFill/>
                </a:ln>
                <a:solidFill>
                  <a:schemeClr val="tx1"/>
                </a:solidFill>
                <a:effectLst/>
                <a:latin typeface="Arial" panose="020B0604020202020204" pitchFamily="34" charset="0"/>
              </a:rPr>
              <a:t>columns</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rgbClr val="055BE0"/>
                </a:solidFill>
                <a:effectLst/>
                <a:latin typeface="Arial" panose="020B0604020202020204" pitchFamily="34" charset="0"/>
              </a:rPr>
              <a:t>=</a:t>
            </a:r>
            <a:r>
              <a:rPr kumimoji="0" lang="en-US" altLang="en-US" sz="1100" b="0" i="0" u="none" strike="noStrike" cap="none" normalizeH="0" baseline="0" dirty="0">
                <a:ln>
                  <a:noFill/>
                </a:ln>
                <a:solidFill>
                  <a:schemeClr val="tx1"/>
                </a:solidFill>
                <a:effectLst/>
                <a:latin typeface="Roboto Mono" pitchFamily="2"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columns</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indent="0">
              <a:buNone/>
            </a:pPr>
            <a:endParaRPr lang="en-US" sz="1100" dirty="0"/>
          </a:p>
        </p:txBody>
      </p:sp>
      <p:sp>
        <p:nvSpPr>
          <p:cNvPr id="5" name="Rectangle 2">
            <a:extLst>
              <a:ext uri="{FF2B5EF4-FFF2-40B4-BE49-F238E27FC236}">
                <a16:creationId xmlns:a16="http://schemas.microsoft.com/office/drawing/2014/main" id="{2FED7999-BC94-4F76-95DC-E1CDE212EA76}"/>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8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B03A-ED99-41D3-8A4E-50F25EEA2186}"/>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3439493E-65CC-43FA-A5AD-7EC7474738D4}"/>
              </a:ext>
            </a:extLst>
          </p:cNvPr>
          <p:cNvSpPr>
            <a:spLocks noGrp="1"/>
          </p:cNvSpPr>
          <p:nvPr>
            <p:ph idx="1"/>
          </p:nvPr>
        </p:nvSpPr>
        <p:spPr/>
        <p:txBody>
          <a:bodyPr/>
          <a:lstStyle/>
          <a:p>
            <a:r>
              <a:rPr lang="en-US" dirty="0"/>
              <a:t>Training data after adding class</a:t>
            </a:r>
          </a:p>
          <a:p>
            <a:pPr marL="0" indent="0">
              <a:buNone/>
            </a:pPr>
            <a:endParaRPr lang="en-US" dirty="0"/>
          </a:p>
        </p:txBody>
      </p:sp>
      <p:pic>
        <p:nvPicPr>
          <p:cNvPr id="5" name="Picture 4">
            <a:extLst>
              <a:ext uri="{FF2B5EF4-FFF2-40B4-BE49-F238E27FC236}">
                <a16:creationId xmlns:a16="http://schemas.microsoft.com/office/drawing/2014/main" id="{C1ED37D7-08F4-4D85-B8E3-DAA5D34A8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783" y="3042264"/>
            <a:ext cx="9754961" cy="2343477"/>
          </a:xfrm>
          <a:prstGeom prst="rect">
            <a:avLst/>
          </a:prstGeom>
        </p:spPr>
      </p:pic>
    </p:spTree>
    <p:extLst>
      <p:ext uri="{BB962C8B-B14F-4D97-AF65-F5344CB8AC3E}">
        <p14:creationId xmlns:p14="http://schemas.microsoft.com/office/powerpoint/2010/main" val="228721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A4D5-9F75-4D63-A950-182EC09D73F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5355E73-543E-45FB-8A17-E1CE29CF3662}"/>
              </a:ext>
            </a:extLst>
          </p:cNvPr>
          <p:cNvSpPr>
            <a:spLocks noGrp="1"/>
          </p:cNvSpPr>
          <p:nvPr>
            <p:ph idx="1"/>
          </p:nvPr>
        </p:nvSpPr>
        <p:spPr/>
        <p:txBody>
          <a:bodyPr>
            <a:normAutofit/>
          </a:bodyPr>
          <a:lstStyle/>
          <a:p>
            <a:r>
              <a:rPr lang="en-US" sz="1400" b="1" i="0" dirty="0">
                <a:solidFill>
                  <a:srgbClr val="273239"/>
                </a:solidFill>
                <a:effectLst/>
                <a:latin typeface="urw-din"/>
              </a:rPr>
              <a:t>Data Correlation – Find the highly correlated variables using heatmap and ignore them for analysis.</a:t>
            </a:r>
          </a:p>
          <a:p>
            <a:endParaRPr lang="en-US" sz="1400" b="1" dirty="0">
              <a:solidFill>
                <a:srgbClr val="273239"/>
              </a:solidFill>
              <a:latin typeface="urw-din"/>
            </a:endParaRPr>
          </a:p>
          <a:p>
            <a:endParaRPr lang="en-US" sz="1400" b="1" dirty="0">
              <a:solidFill>
                <a:srgbClr val="273239"/>
              </a:solidFill>
              <a:latin typeface="urw-din"/>
            </a:endParaRPr>
          </a:p>
          <a:p>
            <a:endParaRPr lang="en-US" sz="1400" dirty="0"/>
          </a:p>
        </p:txBody>
      </p:sp>
      <p:pic>
        <p:nvPicPr>
          <p:cNvPr id="5" name="Picture 4">
            <a:extLst>
              <a:ext uri="{FF2B5EF4-FFF2-40B4-BE49-F238E27FC236}">
                <a16:creationId xmlns:a16="http://schemas.microsoft.com/office/drawing/2014/main" id="{C43A7BD6-C259-4BFF-A556-F7ED43A5F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328" y="2303253"/>
            <a:ext cx="5853092" cy="3623094"/>
          </a:xfrm>
          <a:prstGeom prst="rect">
            <a:avLst/>
          </a:prstGeom>
        </p:spPr>
      </p:pic>
    </p:spTree>
    <p:extLst>
      <p:ext uri="{BB962C8B-B14F-4D97-AF65-F5344CB8AC3E}">
        <p14:creationId xmlns:p14="http://schemas.microsoft.com/office/powerpoint/2010/main" val="97441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1080</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Helvetica Neue</vt:lpstr>
      <vt:lpstr>Inter</vt:lpstr>
      <vt:lpstr>Roboto Mono</vt:lpstr>
      <vt:lpstr>urw-din</vt:lpstr>
      <vt:lpstr>Office Theme</vt:lpstr>
      <vt:lpstr>Network Intrusion Detection Combined Hybrid Sampling With Machine Learning</vt:lpstr>
      <vt:lpstr>Our Proposal</vt:lpstr>
      <vt:lpstr>Our Work</vt:lpstr>
      <vt:lpstr>Our Work</vt:lpstr>
      <vt:lpstr>Data Set (NSL KDD)</vt:lpstr>
      <vt:lpstr>Data Extraction</vt:lpstr>
      <vt:lpstr>Data Extraction</vt:lpstr>
      <vt:lpstr>Data Extraction</vt:lpstr>
      <vt:lpstr>Data preprocessing</vt:lpstr>
      <vt:lpstr>Data Pre processing</vt:lpstr>
      <vt:lpstr>Feature engineering</vt:lpstr>
      <vt:lpstr>Splitting the data set</vt:lpstr>
      <vt:lpstr>Hybrid sampling</vt:lpstr>
      <vt:lpstr>Synthetic Minority Oversampling Technique (SMOTE)</vt:lpstr>
      <vt:lpstr>One sided selection (OSS)</vt:lpstr>
      <vt:lpstr>Model Fit</vt:lpstr>
      <vt:lpstr>Result</vt:lpstr>
      <vt:lpstr>Result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Combined Hybrid Sampling With Machine Learning</dc:title>
  <dc:creator>Ismail</dc:creator>
  <cp:lastModifiedBy>Ismail</cp:lastModifiedBy>
  <cp:revision>21</cp:revision>
  <dcterms:created xsi:type="dcterms:W3CDTF">2021-10-17T18:47:57Z</dcterms:created>
  <dcterms:modified xsi:type="dcterms:W3CDTF">2021-10-26T14:57:50Z</dcterms:modified>
</cp:coreProperties>
</file>