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6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9249B-5A71-44DF-93E9-5856C9AD5CD5}" type="datetimeFigureOut">
              <a:rPr lang="en-CA" smtClean="0"/>
              <a:t>05/03/2015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D62B3-8CF8-492A-A473-611D83B6CD6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636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B94E-6671-499B-A160-AF7609702497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269A-2A8E-4052-BA57-72F85DBC33A5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2D1A-85BE-4A36-AF0F-50450D775C24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CEB5-49BA-4FB0-B7FF-0BC05DEAFEA5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2CB9-EFFB-47D0-9D2E-9AF2DC0BB1D8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6FB1-4C07-49B5-96C5-5583818A1B8C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F5A1-23F9-42AD-9ED8-2561B2257235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4B55-0FB1-4FAF-BC65-4DA0ED1AC41D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6832-4999-43FA-B33D-3B465CAD7883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0CC5-5900-4ACA-AAA1-E075238FC5C4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8F22-0D7E-4CFE-8884-BD52631BFDD4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8DBEC97-1F22-4B0B-A488-7418A04CCCFF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crawler" TargetMode="External"/><Relationship Id="rId2" Type="http://schemas.openxmlformats.org/officeDocument/2006/relationships/hyperlink" Target="http://www.ai.mit.edu/courses/6.867-f04/lectures/lecture-13-h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WebCrawl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Ismail Vandeliwala (1000990475)</a:t>
            </a:r>
          </a:p>
          <a:p>
            <a:r>
              <a:rPr lang="en-US" dirty="0" smtClean="0"/>
              <a:t>03/06/2015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2286000"/>
            <a:ext cx="70527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latin typeface="Trebuchet MS" panose="020B0603020202020204" pitchFamily="34" charset="0"/>
              </a:rPr>
              <a:t>CSE 6339</a:t>
            </a:r>
          </a:p>
          <a:p>
            <a:r>
              <a:rPr lang="en-US" sz="6000" b="1" dirty="0" smtClean="0">
                <a:latin typeface="Trebuchet MS" panose="020B0603020202020204" pitchFamily="34" charset="0"/>
              </a:rPr>
              <a:t>Paper </a:t>
            </a:r>
            <a:r>
              <a:rPr lang="en-US" sz="6000" b="1" dirty="0" smtClean="0">
                <a:latin typeface="Trebuchet MS" panose="020B0603020202020204" pitchFamily="34" charset="0"/>
              </a:rPr>
              <a:t>Presentation</a:t>
            </a:r>
            <a:endParaRPr lang="en-CA" sz="6000" b="1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8939" y="62484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Chunk Representation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End system performance with BILOU and BIO schemes: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1080"/>
              </p:ext>
            </p:extLst>
          </p:nvPr>
        </p:nvGraphicFramePr>
        <p:xfrm>
          <a:off x="609600" y="25146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 Scheme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CoNLL03</a:t>
                      </a:r>
                      <a:r>
                        <a:rPr lang="en-US" baseline="0" dirty="0" smtClean="0"/>
                        <a:t> Test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CoNLL03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Dev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MUC7</a:t>
                      </a:r>
                      <a:r>
                        <a:rPr lang="en-US" baseline="0" dirty="0" smtClean="0"/>
                        <a:t> Test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MUC7 </a:t>
                      </a:r>
                      <a:r>
                        <a:rPr lang="en-US" dirty="0" err="1" smtClean="0"/>
                        <a:t>Dev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93.61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86.76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85.15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BILOU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90.57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93.28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88.09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85.62</a:t>
                      </a:r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1" y="4267200"/>
            <a:ext cx="8305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Conclusion: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Choice of encoding scheme has big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Less used BILOU significantly outperforms the widely adopted BIO tagging scheme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Inference algorithm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According to table 1, greedy policy performs well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Greedy decoding is over 100 times faster than Viterbi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	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>
                <a:latin typeface="Trebuchet MS" panose="020B0603020202020204" pitchFamily="34" charset="0"/>
              </a:rPr>
              <a:t>	</a:t>
            </a:r>
            <a:r>
              <a:rPr lang="en-US" sz="2400" dirty="0" smtClean="0">
                <a:latin typeface="Trebuchet MS" panose="020B0603020202020204" pitchFamily="34" charset="0"/>
              </a:rPr>
              <a:t>With BILOU, each encoding can take 21 states and 	hence greedy policy requires 21 comparisons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	While </a:t>
            </a:r>
            <a:r>
              <a:rPr lang="en-US" sz="2400" dirty="0">
                <a:latin typeface="Trebuchet MS" panose="020B0603020202020204" pitchFamily="34" charset="0"/>
              </a:rPr>
              <a:t>V</a:t>
            </a:r>
            <a:r>
              <a:rPr lang="en-US" sz="2400" dirty="0" smtClean="0">
                <a:latin typeface="Trebuchet MS" panose="020B0603020202020204" pitchFamily="34" charset="0"/>
              </a:rPr>
              <a:t>iterbi requires 21</a:t>
            </a:r>
            <a:r>
              <a:rPr lang="en-US" sz="2400" baseline="30000" dirty="0" smtClean="0">
                <a:latin typeface="Trebuchet MS" panose="020B0603020202020204" pitchFamily="34" charset="0"/>
              </a:rPr>
              <a:t>3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latin typeface="Trebuchet MS" panose="020B0603020202020204" pitchFamily="34" charset="0"/>
              </a:rPr>
              <a:t>comparisons.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Beam search and </a:t>
            </a:r>
            <a:r>
              <a:rPr lang="en-US" sz="2400" dirty="0">
                <a:latin typeface="Trebuchet MS" panose="020B0603020202020204" pitchFamily="34" charset="0"/>
              </a:rPr>
              <a:t>V</a:t>
            </a:r>
            <a:r>
              <a:rPr lang="en-US" sz="2400" dirty="0" smtClean="0">
                <a:latin typeface="Trebuchet MS" panose="020B0603020202020204" pitchFamily="34" charset="0"/>
              </a:rPr>
              <a:t>iterbi require transforming the predictions of classifiers to probabilities, incurring additional time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 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Non Local Features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Identical tokens should have identical label assignments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As per the 1</a:t>
            </a:r>
            <a:r>
              <a:rPr lang="en-US" sz="2400" baseline="30000" dirty="0" smtClean="0">
                <a:latin typeface="Trebuchet MS" panose="020B0603020202020204" pitchFamily="34" charset="0"/>
              </a:rPr>
              <a:t>st</a:t>
            </a:r>
            <a:r>
              <a:rPr lang="en-US" sz="2400" dirty="0" smtClean="0">
                <a:latin typeface="Trebuchet MS" panose="020B0603020202020204" pitchFamily="34" charset="0"/>
              </a:rPr>
              <a:t> example, all the occurrences of blinker are assigned the PER label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Lets say word Australia and Bank of Australia in the same document should be assigned LOC and ORG.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Context Aggregation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Features: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rebuchet MS" panose="020B0603020202020204" pitchFamily="34" charset="0"/>
              </a:rPr>
              <a:t>InitCaps</a:t>
            </a:r>
            <a:r>
              <a:rPr lang="en-US" sz="2400" dirty="0" smtClean="0">
                <a:latin typeface="Trebuchet MS" panose="020B0603020202020204" pitchFamily="34" charset="0"/>
              </a:rPr>
              <a:t> of Other </a:t>
            </a:r>
            <a:r>
              <a:rPr lang="en-US" sz="2400" dirty="0" err="1" smtClean="0">
                <a:latin typeface="Trebuchet MS" panose="020B0603020202020204" pitchFamily="34" charset="0"/>
              </a:rPr>
              <a:t>Occurences</a:t>
            </a:r>
            <a:r>
              <a:rPr lang="en-US" sz="2400" dirty="0" smtClean="0">
                <a:latin typeface="Trebuchet MS" panose="020B0603020202020204" pitchFamily="34" charset="0"/>
              </a:rPr>
              <a:t> (ICOC)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Corporate Suffixes and Person Prefixes of Other Occurrences (CSPP)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Acronyms (ACRO)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Sequence of Initial Caps (SOIC)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Unique Occurrences and Zone (UNIQ)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800" dirty="0">
                <a:latin typeface="Trebuchet MS" panose="020B0603020202020204" pitchFamily="34" charset="0"/>
              </a:rPr>
              <a:t>http://delivery.acm.org/10.1145/1080000/1072253/p25-chieu.pdf?ip=76.184.7.2&amp;id=1072253&amp;acc=OPEN&amp;key=4D4702B0C3E38B35%2E4D4702B0C3E38B35%2E4D4702B0C3E38B35%2E6D218144511F3437&amp;CFID=629194438&amp;CFTOKEN=39710684&amp;__acm__=1425525833_10188c4f6989e8a8cd4885a2bbeed202</a:t>
            </a:r>
          </a:p>
        </p:txBody>
      </p:sp>
    </p:spTree>
    <p:extLst>
      <p:ext uri="{BB962C8B-B14F-4D97-AF65-F5344CB8AC3E}">
        <p14:creationId xmlns:p14="http://schemas.microsoft.com/office/powerpoint/2010/main" val="29859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Context Aggregation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1" y="1676400"/>
                <a:ext cx="8305799" cy="2438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rebuchet MS" panose="020B0603020202020204" pitchFamily="34" charset="0"/>
                  </a:rPr>
                  <a:t>Check for the same token if appears at several locations in the text, say x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i1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, x</a:t>
                </a:r>
                <a:r>
                  <a:rPr lang="en-US" sz="2400" baseline="-25000" dirty="0" smtClean="0">
                    <a:latin typeface="Trebuchet MS" panose="020B0603020202020204" pitchFamily="34" charset="0"/>
                  </a:rPr>
                  <a:t>i2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, … ,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x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iN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, for each instance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x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ij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, in addition to the context features </a:t>
                </a:r>
                <a:r>
                  <a:rPr lang="en-US" sz="2400" dirty="0" err="1" smtClean="0">
                    <a:latin typeface="Trebuchet MS" panose="020B0603020202020204" pitchFamily="34" charset="0"/>
                  </a:rPr>
                  <a:t>c</a:t>
                </a:r>
                <a:r>
                  <a:rPr lang="en-US" sz="2400" baseline="-25000" dirty="0" err="1" smtClean="0">
                    <a:latin typeface="Trebuchet MS" panose="020B0603020202020204" pitchFamily="34" charset="0"/>
                  </a:rPr>
                  <a:t>ij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 , aggregate the context across all instances within 200 tokens:</a:t>
                </a: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  <a:p>
                <a:pPr algn="ctr"/>
                <a:r>
                  <a:rPr lang="en-US" sz="2400" dirty="0" smtClean="0">
                    <a:latin typeface="Trebuchet MS" panose="020B0603020202020204" pitchFamily="34" charset="0"/>
                  </a:rPr>
                  <a:t>C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latin typeface="Trebuchet MS" panose="020B0603020202020204" pitchFamily="34" charset="0"/>
                  </a:rPr>
                  <a:t> </a:t>
                </a:r>
                <a:endParaRPr lang="en-US" sz="2400" baseline="-25000" dirty="0" smtClean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76400"/>
                <a:ext cx="8305799" cy="2438809"/>
              </a:xfrm>
              <a:prstGeom prst="rect">
                <a:avLst/>
              </a:prstGeom>
              <a:blipFill rotWithShape="1">
                <a:blip r:embed="rId2"/>
                <a:stretch>
                  <a:fillRect l="-1101" t="-2000" r="-2054" b="-1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Two Stage Prediction Aggregation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Apply baseline NER system and use the resulting predictions as features in second level of inference.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Features: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Token Majority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Entity Majority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Instead of document and corpus majority tags, use relative frequency of tags in 1000 token window</a:t>
            </a:r>
          </a:p>
        </p:txBody>
      </p:sp>
    </p:spTree>
    <p:extLst>
      <p:ext uri="{BB962C8B-B14F-4D97-AF65-F5344CB8AC3E}">
        <p14:creationId xmlns:p14="http://schemas.microsoft.com/office/powerpoint/2010/main" val="15873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Extended Prediction History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When we are making predictions for token instance 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</a:t>
            </a:r>
            <a:r>
              <a:rPr lang="en-US" sz="2400" dirty="0" smtClean="0">
                <a:latin typeface="Trebuchet MS" panose="020B0603020202020204" pitchFamily="34" charset="0"/>
              </a:rPr>
              <a:t> , we have already made predictions 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</a:rPr>
              <a:t> , … , 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i-1</a:t>
            </a:r>
            <a:r>
              <a:rPr lang="en-US" sz="2400" dirty="0" smtClean="0">
                <a:latin typeface="Trebuchet MS" panose="020B0603020202020204" pitchFamily="34" charset="0"/>
              </a:rPr>
              <a:t> for token instance 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</a:rPr>
              <a:t> </a:t>
            </a:r>
            <a:r>
              <a:rPr lang="en-US" sz="2400" dirty="0">
                <a:latin typeface="Trebuchet MS" panose="020B0603020202020204" pitchFamily="34" charset="0"/>
              </a:rPr>
              <a:t>, … , </a:t>
            </a:r>
            <a:r>
              <a:rPr lang="en-US" sz="2400" dirty="0" smtClean="0">
                <a:latin typeface="Trebuchet MS" panose="020B0603020202020204" pitchFamily="34" charset="0"/>
              </a:rPr>
              <a:t>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i-1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When making prediction for token instance 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</a:t>
            </a:r>
            <a:r>
              <a:rPr lang="en-US" sz="2400" dirty="0" smtClean="0">
                <a:latin typeface="Trebuchet MS" panose="020B0603020202020204" pitchFamily="34" charset="0"/>
              </a:rPr>
              <a:t> , we record the label assignment distribution for all token instances for the same token type in previous 1000 words.</a:t>
            </a:r>
          </a:p>
          <a:p>
            <a:endParaRPr lang="en-US" sz="2400" baseline="-250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If token instance is “Australia” and in previous 1000 tokens, the token type “Australia” was twice assigned the label L-ORG and three times the label U-LOC, then the prediction history feature will be: L-ORG: 2/5, U-LOC: 3/5</a:t>
            </a:r>
          </a:p>
        </p:txBody>
      </p:sp>
    </p:spTree>
    <p:extLst>
      <p:ext uri="{BB962C8B-B14F-4D97-AF65-F5344CB8AC3E}">
        <p14:creationId xmlns:p14="http://schemas.microsoft.com/office/powerpoint/2010/main" val="8094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External Knowledge – Unlabeled Text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676400"/>
            <a:ext cx="8305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Related to word class models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Hierarchically cluster words, producing a binary tree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/>
              <a:t>Friday Monday </a:t>
            </a:r>
            <a:r>
              <a:rPr lang="en-US" sz="2400" dirty="0" smtClean="0"/>
              <a:t>Thursday</a:t>
            </a:r>
          </a:p>
          <a:p>
            <a:r>
              <a:rPr lang="en-US" sz="2400" dirty="0" smtClean="0"/>
              <a:t>June </a:t>
            </a:r>
            <a:r>
              <a:rPr lang="en-US" sz="2400" dirty="0"/>
              <a:t>March July April </a:t>
            </a:r>
            <a:endParaRPr lang="en-US" sz="2400" dirty="0" smtClean="0"/>
          </a:p>
          <a:p>
            <a:r>
              <a:rPr lang="en-US" sz="2400" dirty="0" smtClean="0"/>
              <a:t>people </a:t>
            </a:r>
            <a:r>
              <a:rPr lang="en-US" sz="2400" dirty="0"/>
              <a:t>guys folks fellows </a:t>
            </a:r>
            <a:r>
              <a:rPr lang="en-US" sz="2400" dirty="0" smtClean="0"/>
              <a:t>CEOs</a:t>
            </a:r>
          </a:p>
          <a:p>
            <a:r>
              <a:rPr lang="en-US" sz="2400" dirty="0" smtClean="0"/>
              <a:t>down </a:t>
            </a:r>
            <a:r>
              <a:rPr lang="en-US" sz="2400" dirty="0"/>
              <a:t>backwards ashore sideways southward </a:t>
            </a:r>
            <a:r>
              <a:rPr lang="en-US" sz="2400" dirty="0" smtClean="0"/>
              <a:t>northward</a:t>
            </a:r>
          </a:p>
          <a:p>
            <a:r>
              <a:rPr lang="en-US" sz="2400" dirty="0" smtClean="0"/>
              <a:t>water </a:t>
            </a:r>
            <a:r>
              <a:rPr lang="en-US" sz="2400" dirty="0"/>
              <a:t>gas coal liquid acid</a:t>
            </a:r>
            <a:endParaRPr lang="en-US" sz="2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External Knowledge – Gazetteers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676400"/>
            <a:ext cx="8305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Gazetteers – dictionary look up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Example: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“</a:t>
            </a:r>
            <a:r>
              <a:rPr lang="en-CA" sz="2400" dirty="0"/>
              <a:t>Rare Jimi Hendrix song draft sells for almost $</a:t>
            </a:r>
            <a:r>
              <a:rPr lang="en-CA" sz="2400" dirty="0" smtClean="0"/>
              <a:t>17,000”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Convert candidate word name to Wikipedia entity name – </a:t>
            </a:r>
            <a:r>
              <a:rPr lang="en-US" sz="2400" dirty="0" err="1" smtClean="0">
                <a:latin typeface="Trebuchet MS" panose="020B0603020202020204" pitchFamily="34" charset="0"/>
              </a:rPr>
              <a:t>Jimi_Hendrix</a:t>
            </a:r>
            <a:r>
              <a:rPr lang="en-US" sz="2400" dirty="0" smtClean="0">
                <a:latin typeface="Trebuchet MS" panose="020B0603020202020204" pitchFamily="34" charset="0"/>
              </a:rPr>
              <a:t> and retrieve the article.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Wikipedia tag is B-guitarist and NE tag is B-PER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Used total 30 gazetteers</a:t>
            </a:r>
          </a:p>
        </p:txBody>
      </p:sp>
    </p:spTree>
    <p:extLst>
      <p:ext uri="{BB962C8B-B14F-4D97-AF65-F5344CB8AC3E}">
        <p14:creationId xmlns:p14="http://schemas.microsoft.com/office/powerpoint/2010/main" val="3667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837" y="25146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Local and Global Algorithms for Disambiguation to Wikipedia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- Lev Ratinov, Dan Roth, Dough Downey, Mike Anderson (2011)</a:t>
            </a:r>
            <a:endParaRPr lang="en-CA" sz="2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837" y="2514600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Design Challenges and Misconceptions in Named Entity Recognition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- Lev Ratinov, Den Roth 2009</a:t>
            </a:r>
            <a:endParaRPr lang="en-CA" sz="2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Introduction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676400"/>
            <a:ext cx="8305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Disambiguation refers to the removal of ambiguity by making something clear.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Wikification is the task of identifying and linking expressions in text to their referent Wikipedia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For example, given the input sentence “I am visiting friends in &lt;Chicago&gt;, the output should be “http://en.wikipedia.org/wiki/Chicago</a:t>
            </a:r>
          </a:p>
        </p:txBody>
      </p:sp>
    </p:spTree>
    <p:extLst>
      <p:ext uri="{BB962C8B-B14F-4D97-AF65-F5344CB8AC3E}">
        <p14:creationId xmlns:p14="http://schemas.microsoft.com/office/powerpoint/2010/main" val="6334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Problem Definition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676400"/>
            <a:ext cx="8305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Document d with a set of mentions M = {m1, …, </a:t>
            </a:r>
            <a:r>
              <a:rPr lang="en-US" sz="2400" dirty="0" err="1" smtClean="0">
                <a:latin typeface="Trebuchet MS" panose="020B0603020202020204" pitchFamily="34" charset="0"/>
              </a:rPr>
              <a:t>mN</a:t>
            </a:r>
            <a:r>
              <a:rPr lang="en-US" sz="2400" dirty="0" smtClean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Produce mapping from the set of mentions to the set of </a:t>
            </a:r>
            <a:r>
              <a:rPr lang="en-US" sz="2400" dirty="0">
                <a:latin typeface="Trebuchet MS" panose="020B0603020202020204" pitchFamily="34" charset="0"/>
              </a:rPr>
              <a:t>W</a:t>
            </a:r>
            <a:r>
              <a:rPr lang="en-US" sz="2400" dirty="0" smtClean="0">
                <a:latin typeface="Trebuchet MS" panose="020B0603020202020204" pitchFamily="34" charset="0"/>
              </a:rPr>
              <a:t>ikipedia titles W = {t1, …, </a:t>
            </a:r>
            <a:r>
              <a:rPr lang="en-US" sz="2400" dirty="0" err="1" smtClean="0">
                <a:latin typeface="Trebuchet MS" panose="020B0603020202020204" pitchFamily="34" charset="0"/>
              </a:rPr>
              <a:t>tW</a:t>
            </a:r>
            <a:r>
              <a:rPr lang="en-US" sz="2400" dirty="0" smtClean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Some mentions might corresponds to a concept without Wikipedia page which is recognized by adding null title to the set 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D2W (Disambiguation to Wikipedia) task can be visualized as finding a many-to-one matching on a 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10429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Local and global disambiguation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1" y="1676400"/>
                <a:ext cx="8305799" cy="414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Local D2W disambiguates each mention separately</a:t>
                </a: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𝑙𝑜𝑐𝑎𝑙</m:t>
                          </m:r>
                        </m:sub>
                        <m:sup/>
                      </m:sSub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∅(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0" dirty="0" smtClean="0">
                  <a:latin typeface="Trebuchet MS" panose="020B0603020202020204" pitchFamily="34" charset="0"/>
                </a:endParaRPr>
              </a:p>
              <a:p>
                <a:pPr algn="ctr"/>
                <a:endParaRPr lang="en-US" sz="2400" b="0" dirty="0" smtClean="0">
                  <a:latin typeface="Trebuchet MS" panose="020B0603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Global approach defines a coherent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>
                  <a:latin typeface="Trebuchet MS" panose="020B0603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∅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𝜓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2400" b="0" dirty="0" smtClean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76400"/>
                <a:ext cx="8305799" cy="4145879"/>
              </a:xfrm>
              <a:prstGeom prst="rect">
                <a:avLst/>
              </a:prstGeom>
              <a:blipFill rotWithShape="1">
                <a:blip r:embed="rId2"/>
                <a:stretch>
                  <a:fillRect l="-954" t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2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GLOW Architecture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1" y="1676400"/>
                <a:ext cx="8305799" cy="3943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GLOW (Global Wikification) evaluates local and global approaches for D2W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Trebuchet MS" panose="020B0603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rebuchet MS" panose="020B0603020202020204" pitchFamily="34" charset="0"/>
                  </a:rPr>
                  <a:t> are learned using Support Vector Machine over bootstrapped training data from </a:t>
                </a:r>
                <a:r>
                  <a:rPr lang="en-US" sz="2400" dirty="0">
                    <a:latin typeface="Trebuchet MS" panose="020B0603020202020204" pitchFamily="34" charset="0"/>
                  </a:rPr>
                  <a:t>W</a:t>
                </a:r>
                <a:r>
                  <a:rPr lang="en-US" sz="2400" dirty="0" smtClean="0">
                    <a:latin typeface="Trebuchet MS" panose="020B0603020202020204" pitchFamily="34" charset="0"/>
                  </a:rPr>
                  <a:t>ikipedia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Trebuchet MS" panose="020B0603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Glow is a two stage process: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Execute ranker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Execute Linker</a:t>
                </a:r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76400"/>
                <a:ext cx="8305799" cy="3943195"/>
              </a:xfrm>
              <a:prstGeom prst="rect">
                <a:avLst/>
              </a:prstGeom>
              <a:blipFill rotWithShape="1">
                <a:blip r:embed="rId2"/>
                <a:stretch>
                  <a:fillRect l="-954" t="-1236" r="-440" b="-24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3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GLOW Algorithm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676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Given document d and set of mentions 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Augment the set of mentions with all phrases in the document that could be linked to </a:t>
            </a:r>
            <a:r>
              <a:rPr lang="en-US" sz="2400" dirty="0">
                <a:latin typeface="Trebuchet MS" panose="020B0603020202020204" pitchFamily="34" charset="0"/>
              </a:rPr>
              <a:t>W</a:t>
            </a:r>
            <a:r>
              <a:rPr lang="en-US" sz="2400" dirty="0" smtClean="0">
                <a:latin typeface="Trebuchet MS" panose="020B0603020202020204" pitchFamily="34" charset="0"/>
              </a:rPr>
              <a:t>ikipedia but were not included in 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For each mention m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 </a:t>
            </a:r>
            <a:r>
              <a:rPr lang="en-US" sz="2400" dirty="0" smtClean="0">
                <a:latin typeface="Trebuchet MS" panose="020B0603020202020204" pitchFamily="34" charset="0"/>
              </a:rPr>
              <a:t> , construct a limited set of Wikipedia titles T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</a:t>
            </a:r>
            <a:r>
              <a:rPr lang="en-US" sz="2400" dirty="0" smtClean="0">
                <a:latin typeface="Trebuchet MS" panose="020B0603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Ranker outputs the most appropriate non null disambiguation </a:t>
            </a:r>
            <a:r>
              <a:rPr lang="en-US" sz="2400" dirty="0" err="1" smtClean="0">
                <a:latin typeface="Trebuchet MS" panose="020B0603020202020204" pitchFamily="34" charset="0"/>
              </a:rPr>
              <a:t>t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2400" dirty="0" smtClean="0">
                <a:latin typeface="Trebuchet MS" panose="020B0603020202020204" pitchFamily="34" charset="0"/>
              </a:rPr>
              <a:t> for each mention m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Linker decides whether the top-ranked disambiguation is correct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Disambiguation candidate generation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676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GLOW uses anchor-title index computed by crawling Wikipedia that maps each distinct hyperlink anchor text to its target Wikipedia titles.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Query anchor title index for given mention to retrieve disambiguation candidates.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Compute 2 local features: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P(</a:t>
            </a:r>
            <a:r>
              <a:rPr lang="en-US" sz="2400" dirty="0" err="1" smtClean="0">
                <a:latin typeface="Trebuchet MS" panose="020B0603020202020204" pitchFamily="34" charset="0"/>
              </a:rPr>
              <a:t>t|m</a:t>
            </a:r>
            <a:r>
              <a:rPr lang="en-US" sz="2400" dirty="0" smtClean="0">
                <a:latin typeface="Trebuchet MS" panose="020B0603020202020204" pitchFamily="34" charset="0"/>
              </a:rPr>
              <a:t>): Fraction of times the title t is the target page for an anchor text m.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P(t): Fraction of all the </a:t>
            </a:r>
            <a:r>
              <a:rPr lang="en-US" sz="2400" dirty="0">
                <a:latin typeface="Trebuchet MS" panose="020B0603020202020204" pitchFamily="34" charset="0"/>
              </a:rPr>
              <a:t>W</a:t>
            </a:r>
            <a:r>
              <a:rPr lang="en-US" sz="2400" dirty="0" smtClean="0">
                <a:latin typeface="Trebuchet MS" panose="020B0603020202020204" pitchFamily="34" charset="0"/>
              </a:rPr>
              <a:t>ikipedia articles that link to t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Local Features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295400"/>
            <a:ext cx="83057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It captures the intuition that given Wikipedia title t is more likely to be referred to by mention m appearing in a document d if the </a:t>
            </a:r>
            <a:r>
              <a:rPr lang="en-US" sz="2400" dirty="0">
                <a:latin typeface="Trebuchet MS" panose="020B0603020202020204" pitchFamily="34" charset="0"/>
              </a:rPr>
              <a:t>W</a:t>
            </a:r>
            <a:r>
              <a:rPr lang="en-US" sz="2400" dirty="0" smtClean="0">
                <a:latin typeface="Trebuchet MS" panose="020B0603020202020204" pitchFamily="34" charset="0"/>
              </a:rPr>
              <a:t>ikipedia page for t has high textual similarity to d, or if the context surrounding hyperlinks to t are similar to m’s context in d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Text(t) – top 200 token TF-IDF summary of the Wikipedia page t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Context(t) – top 200 token TF-IDF summary of the context within which t was hyperlinked to in Wikipedia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Text(m) – TF-IDF representation of document d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Context(m) – TF-IDF representation of a 100-token window around m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Local Features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295400"/>
            <a:ext cx="8305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Naïve / Re-weighted: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Cosine-</a:t>
            </a:r>
            <a:r>
              <a:rPr lang="en-US" sz="2400" dirty="0" err="1" smtClean="0">
                <a:latin typeface="Trebuchet MS" panose="020B0603020202020204" pitchFamily="34" charset="0"/>
              </a:rPr>
              <a:t>sim</a:t>
            </a:r>
            <a:r>
              <a:rPr lang="en-US" sz="2400" dirty="0" smtClean="0">
                <a:latin typeface="Trebuchet MS" panose="020B0603020202020204" pitchFamily="34" charset="0"/>
              </a:rPr>
              <a:t>(Text(t),Text(m))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Cosine-</a:t>
            </a:r>
            <a:r>
              <a:rPr lang="en-US" sz="2400" dirty="0" err="1">
                <a:latin typeface="Trebuchet MS" panose="020B0603020202020204" pitchFamily="34" charset="0"/>
              </a:rPr>
              <a:t>sim</a:t>
            </a:r>
            <a:r>
              <a:rPr lang="en-US" sz="2400" dirty="0">
                <a:latin typeface="Trebuchet MS" panose="020B0603020202020204" pitchFamily="34" charset="0"/>
              </a:rPr>
              <a:t>(Text(t</a:t>
            </a:r>
            <a:r>
              <a:rPr lang="en-US" sz="2400" dirty="0" smtClean="0">
                <a:latin typeface="Trebuchet MS" panose="020B0603020202020204" pitchFamily="34" charset="0"/>
              </a:rPr>
              <a:t>),Context(m))</a:t>
            </a:r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Cosine-</a:t>
            </a:r>
            <a:r>
              <a:rPr lang="en-US" sz="2400" dirty="0" err="1" smtClean="0">
                <a:latin typeface="Trebuchet MS" panose="020B0603020202020204" pitchFamily="34" charset="0"/>
              </a:rPr>
              <a:t>sim</a:t>
            </a:r>
            <a:r>
              <a:rPr lang="en-US" sz="2400" dirty="0" smtClean="0">
                <a:latin typeface="Trebuchet MS" panose="020B0603020202020204" pitchFamily="34" charset="0"/>
              </a:rPr>
              <a:t>(Context(t</a:t>
            </a:r>
            <a:r>
              <a:rPr lang="en-US" sz="2400" dirty="0">
                <a:latin typeface="Trebuchet MS" panose="020B0603020202020204" pitchFamily="34" charset="0"/>
              </a:rPr>
              <a:t>),Text(m</a:t>
            </a:r>
            <a:r>
              <a:rPr lang="en-US" sz="2400" dirty="0" smtClean="0">
                <a:latin typeface="Trebuchet MS" panose="020B0603020202020204" pitchFamily="34" charset="0"/>
              </a:rPr>
              <a:t>))</a:t>
            </a:r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Cosine-</a:t>
            </a:r>
            <a:r>
              <a:rPr lang="en-US" sz="2400" dirty="0" err="1" smtClean="0">
                <a:latin typeface="Trebuchet MS" panose="020B0603020202020204" pitchFamily="34" charset="0"/>
              </a:rPr>
              <a:t>sim</a:t>
            </a:r>
            <a:r>
              <a:rPr lang="en-US" sz="2400" dirty="0" smtClean="0">
                <a:latin typeface="Trebuchet MS" panose="020B0603020202020204" pitchFamily="34" charset="0"/>
              </a:rPr>
              <a:t>(Context(t),Context(m))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Global Features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1" y="1295400"/>
                <a:ext cx="8305799" cy="5192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rebuchet MS" panose="020B0603020202020204" pitchFamily="34" charset="0"/>
                  </a:rPr>
                  <a:t>Train a local disambiguation system and then use the prediction of that system as the disambiguation context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Trebuchet MS" panose="020B0603020202020204" pitchFamily="34" charset="0"/>
                </a:endParaRPr>
              </a:p>
              <a:p>
                <a:r>
                  <a:rPr lang="en-US" sz="2400" u="sng" dirty="0" smtClean="0">
                    <a:latin typeface="Trebuchet MS" panose="020B0603020202020204" pitchFamily="34" charset="0"/>
                  </a:rPr>
                  <a:t>Uses 2 relatedness measure:</a:t>
                </a: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  <a:p>
                <a:r>
                  <a:rPr lang="en-US" sz="2400" b="1" dirty="0" smtClean="0">
                    <a:latin typeface="Trebuchet MS" panose="020B0603020202020204" pitchFamily="34" charset="0"/>
                  </a:rPr>
                  <a:t>NGD (Normalized Google Distance)</a:t>
                </a:r>
              </a:p>
              <a:p>
                <a:pPr algn="ctr"/>
                <a:r>
                  <a:rPr lang="en-US" sz="2400" dirty="0" smtClean="0">
                    <a:latin typeface="Trebuchet MS" panose="020B0603020202020204" pitchFamily="34" charset="0"/>
                  </a:rPr>
                  <a:t>NGD(L1,L2)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𝐿𝑜𝑔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𝑀𝑎𝑥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𝐿𝑜𝑔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(|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1∩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2|)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𝐿𝑜𝑔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𝐿𝑜𝑔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𝑖𝑛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𝐿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 smtClean="0">
                  <a:latin typeface="Trebuchet MS" panose="020B0603020202020204" pitchFamily="34" charset="0"/>
                </a:endParaRPr>
              </a:p>
              <a:p>
                <a:r>
                  <a:rPr lang="en-US" sz="2400" dirty="0" smtClean="0">
                    <a:latin typeface="Trebuchet MS" panose="020B0603020202020204" pitchFamily="34" charset="0"/>
                  </a:rPr>
                  <a:t>Where L1,L2 are set of incoming links and W is collection of titles t1 and t2</a:t>
                </a: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  <a:p>
                <a:r>
                  <a:rPr lang="en-US" sz="2400" b="1" dirty="0" smtClean="0">
                    <a:latin typeface="Trebuchet MS" panose="020B0603020202020204" pitchFamily="34" charset="0"/>
                  </a:rPr>
                  <a:t>PMI(</a:t>
                </a:r>
                <a:r>
                  <a:rPr lang="en-US" sz="2400" b="1" dirty="0" err="1" smtClean="0">
                    <a:latin typeface="Trebuchet MS" panose="020B0603020202020204" pitchFamily="34" charset="0"/>
                  </a:rPr>
                  <a:t>Pontwise</a:t>
                </a:r>
                <a:r>
                  <a:rPr lang="en-US" sz="2400" b="1" dirty="0" smtClean="0">
                    <a:latin typeface="Trebuchet MS" panose="020B0603020202020204" pitchFamily="34" charset="0"/>
                  </a:rPr>
                  <a:t> Mutual information)</a:t>
                </a:r>
              </a:p>
              <a:p>
                <a:pPr algn="ctr"/>
                <a:r>
                  <a:rPr lang="en-US" sz="2400" dirty="0" smtClean="0">
                    <a:latin typeface="Trebuchet MS" panose="020B0603020202020204" pitchFamily="34" charset="0"/>
                  </a:rPr>
                  <a:t>PMI(L1,L2)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1∩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/|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295400"/>
                <a:ext cx="8305799" cy="5192383"/>
              </a:xfrm>
              <a:prstGeom prst="rect">
                <a:avLst/>
              </a:prstGeom>
              <a:blipFill rotWithShape="1">
                <a:blip r:embed="rId2"/>
                <a:stretch>
                  <a:fillRect l="-1101" t="-9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8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Global Features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295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Rather than taking sum of the relatedness score for function shown in slide 3, two features average and maximum are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Average is expected to give more information for many documents.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PMI(</a:t>
            </a:r>
            <a:r>
              <a:rPr lang="en-US" sz="2400" dirty="0" err="1" smtClean="0">
                <a:latin typeface="Trebuchet MS" panose="020B0603020202020204" pitchFamily="34" charset="0"/>
              </a:rPr>
              <a:t>InLinks</a:t>
            </a:r>
            <a:r>
              <a:rPr lang="en-US" sz="2400" dirty="0" smtClean="0">
                <a:latin typeface="Trebuchet MS" panose="020B0603020202020204" pitchFamily="34" charset="0"/>
              </a:rPr>
              <a:t>(</a:t>
            </a:r>
            <a:r>
              <a:rPr lang="en-US" sz="2400" dirty="0" err="1" smtClean="0">
                <a:latin typeface="Trebuchet MS" panose="020B0603020202020204" pitchFamily="34" charset="0"/>
              </a:rPr>
              <a:t>t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2400" dirty="0" smtClean="0">
                <a:latin typeface="Trebuchet MS" panose="020B0603020202020204" pitchFamily="34" charset="0"/>
              </a:rPr>
              <a:t>),</a:t>
            </a:r>
            <a:r>
              <a:rPr lang="en-US" sz="2400" dirty="0" err="1" smtClean="0">
                <a:latin typeface="Trebuchet MS" panose="020B0603020202020204" pitchFamily="34" charset="0"/>
              </a:rPr>
              <a:t>InLinks</a:t>
            </a:r>
            <a:r>
              <a:rPr lang="en-US" sz="2400" dirty="0" smtClean="0">
                <a:latin typeface="Trebuchet MS" panose="020B0603020202020204" pitchFamily="34" charset="0"/>
              </a:rPr>
              <a:t>(</a:t>
            </a:r>
            <a:r>
              <a:rPr lang="en-US" sz="2400" dirty="0" err="1" smtClean="0">
                <a:latin typeface="Trebuchet MS" panose="020B0603020202020204" pitchFamily="34" charset="0"/>
              </a:rPr>
              <a:t>t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j</a:t>
            </a:r>
            <a:r>
              <a:rPr lang="en-US" sz="2400" dirty="0" smtClean="0">
                <a:latin typeface="Trebuchet MS" panose="020B0603020202020204" pitchFamily="34" charset="0"/>
              </a:rPr>
              <a:t>))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NGD(</a:t>
            </a:r>
            <a:r>
              <a:rPr lang="en-US" sz="2400" dirty="0" err="1" smtClean="0">
                <a:latin typeface="Trebuchet MS" panose="020B0603020202020204" pitchFamily="34" charset="0"/>
              </a:rPr>
              <a:t>InLinks</a:t>
            </a:r>
            <a:r>
              <a:rPr lang="en-US" sz="2400" dirty="0" smtClean="0">
                <a:latin typeface="Trebuchet MS" panose="020B0603020202020204" pitchFamily="34" charset="0"/>
              </a:rPr>
              <a:t>(</a:t>
            </a:r>
            <a:r>
              <a:rPr lang="en-US" sz="2400" dirty="0" err="1" smtClean="0">
                <a:latin typeface="Trebuchet MS" panose="020B0603020202020204" pitchFamily="34" charset="0"/>
              </a:rPr>
              <a:t>t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2400" dirty="0">
                <a:latin typeface="Trebuchet MS" panose="020B0603020202020204" pitchFamily="34" charset="0"/>
              </a:rPr>
              <a:t>),</a:t>
            </a:r>
            <a:r>
              <a:rPr lang="en-US" sz="2400" dirty="0" err="1">
                <a:latin typeface="Trebuchet MS" panose="020B0603020202020204" pitchFamily="34" charset="0"/>
              </a:rPr>
              <a:t>InLinks</a:t>
            </a:r>
            <a:r>
              <a:rPr lang="en-US" sz="2400" dirty="0">
                <a:latin typeface="Trebuchet MS" panose="020B0603020202020204" pitchFamily="34" charset="0"/>
              </a:rPr>
              <a:t>(</a:t>
            </a:r>
            <a:r>
              <a:rPr lang="en-US" sz="2400" dirty="0" err="1">
                <a:latin typeface="Trebuchet MS" panose="020B0603020202020204" pitchFamily="34" charset="0"/>
              </a:rPr>
              <a:t>t</a:t>
            </a:r>
            <a:r>
              <a:rPr lang="en-US" sz="2400" baseline="-25000" dirty="0" err="1">
                <a:latin typeface="Trebuchet MS" panose="020B0603020202020204" pitchFamily="34" charset="0"/>
              </a:rPr>
              <a:t>j</a:t>
            </a:r>
            <a:r>
              <a:rPr lang="en-US" sz="2400" dirty="0" smtClean="0">
                <a:latin typeface="Trebuchet MS" panose="020B0603020202020204" pitchFamily="34" charset="0"/>
              </a:rPr>
              <a:t>))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PMI(</a:t>
            </a:r>
            <a:r>
              <a:rPr lang="en-US" sz="2400" dirty="0" err="1">
                <a:latin typeface="Trebuchet MS" panose="020B0603020202020204" pitchFamily="34" charset="0"/>
              </a:rPr>
              <a:t>Out</a:t>
            </a:r>
            <a:r>
              <a:rPr lang="en-US" sz="2400" dirty="0" err="1" smtClean="0">
                <a:latin typeface="Trebuchet MS" panose="020B0603020202020204" pitchFamily="34" charset="0"/>
              </a:rPr>
              <a:t>Links</a:t>
            </a:r>
            <a:r>
              <a:rPr lang="en-US" sz="2400" dirty="0" smtClean="0">
                <a:latin typeface="Trebuchet MS" panose="020B0603020202020204" pitchFamily="34" charset="0"/>
              </a:rPr>
              <a:t>(</a:t>
            </a:r>
            <a:r>
              <a:rPr lang="en-US" sz="2400" dirty="0" err="1" smtClean="0">
                <a:latin typeface="Trebuchet MS" panose="020B0603020202020204" pitchFamily="34" charset="0"/>
              </a:rPr>
              <a:t>t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2400" dirty="0" smtClean="0">
                <a:latin typeface="Trebuchet MS" panose="020B0603020202020204" pitchFamily="34" charset="0"/>
              </a:rPr>
              <a:t>),</a:t>
            </a:r>
            <a:r>
              <a:rPr lang="en-US" sz="2400" dirty="0" err="1" smtClean="0">
                <a:latin typeface="Trebuchet MS" panose="020B0603020202020204" pitchFamily="34" charset="0"/>
              </a:rPr>
              <a:t>OutLinks</a:t>
            </a:r>
            <a:r>
              <a:rPr lang="en-US" sz="2400" dirty="0" smtClean="0">
                <a:latin typeface="Trebuchet MS" panose="020B0603020202020204" pitchFamily="34" charset="0"/>
              </a:rPr>
              <a:t>(</a:t>
            </a:r>
            <a:r>
              <a:rPr lang="en-US" sz="2400" dirty="0" err="1" smtClean="0">
                <a:latin typeface="Trebuchet MS" panose="020B0603020202020204" pitchFamily="34" charset="0"/>
              </a:rPr>
              <a:t>t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j</a:t>
            </a:r>
            <a:r>
              <a:rPr lang="en-US" sz="2400" dirty="0">
                <a:latin typeface="Trebuchet MS" panose="020B0603020202020204" pitchFamily="34" charset="0"/>
              </a:rPr>
              <a:t>))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NGD(</a:t>
            </a:r>
            <a:r>
              <a:rPr lang="en-US" sz="2400" dirty="0" err="1">
                <a:latin typeface="Trebuchet MS" panose="020B0603020202020204" pitchFamily="34" charset="0"/>
              </a:rPr>
              <a:t>Out</a:t>
            </a:r>
            <a:r>
              <a:rPr lang="en-US" sz="2400" dirty="0" err="1" smtClean="0">
                <a:latin typeface="Trebuchet MS" panose="020B0603020202020204" pitchFamily="34" charset="0"/>
              </a:rPr>
              <a:t>Links</a:t>
            </a:r>
            <a:r>
              <a:rPr lang="en-US" sz="2400" dirty="0" smtClean="0">
                <a:latin typeface="Trebuchet MS" panose="020B0603020202020204" pitchFamily="34" charset="0"/>
              </a:rPr>
              <a:t>(</a:t>
            </a:r>
            <a:r>
              <a:rPr lang="en-US" sz="2400" dirty="0" err="1" smtClean="0">
                <a:latin typeface="Trebuchet MS" panose="020B0603020202020204" pitchFamily="34" charset="0"/>
              </a:rPr>
              <a:t>t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US" sz="2400" dirty="0" smtClean="0">
                <a:latin typeface="Trebuchet MS" panose="020B0603020202020204" pitchFamily="34" charset="0"/>
              </a:rPr>
              <a:t>),</a:t>
            </a:r>
            <a:r>
              <a:rPr lang="en-US" sz="2400" dirty="0" err="1" smtClean="0">
                <a:latin typeface="Trebuchet MS" panose="020B0603020202020204" pitchFamily="34" charset="0"/>
              </a:rPr>
              <a:t>OutLinks</a:t>
            </a:r>
            <a:r>
              <a:rPr lang="en-US" sz="2400" dirty="0" smtClean="0">
                <a:latin typeface="Trebuchet MS" panose="020B0603020202020204" pitchFamily="34" charset="0"/>
              </a:rPr>
              <a:t>(</a:t>
            </a:r>
            <a:r>
              <a:rPr lang="en-US" sz="2400" dirty="0" err="1" smtClean="0">
                <a:latin typeface="Trebuchet MS" panose="020B0603020202020204" pitchFamily="34" charset="0"/>
              </a:rPr>
              <a:t>t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j</a:t>
            </a:r>
            <a:r>
              <a:rPr lang="en-US" sz="2400" dirty="0" smtClean="0">
                <a:latin typeface="Trebuchet MS" panose="020B0603020202020204" pitchFamily="34" charset="0"/>
              </a:rPr>
              <a:t>))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Why NER?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Soccer – </a:t>
            </a:r>
            <a:r>
              <a:rPr lang="en-US" sz="2800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Blinker </a:t>
            </a:r>
            <a:r>
              <a:rPr lang="en-US" sz="2800" dirty="0" smtClean="0">
                <a:latin typeface="Trebuchet MS" panose="020B0603020202020204" pitchFamily="34" charset="0"/>
              </a:rPr>
              <a:t>ban lifted.</a:t>
            </a:r>
          </a:p>
          <a:p>
            <a:r>
              <a:rPr lang="en-US" sz="28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London</a:t>
            </a:r>
            <a:r>
              <a:rPr lang="en-US" sz="2800" dirty="0" smtClean="0">
                <a:latin typeface="Trebuchet MS" panose="020B0603020202020204" pitchFamily="34" charset="0"/>
              </a:rPr>
              <a:t> 1996-12-06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Dutch</a:t>
            </a:r>
            <a:r>
              <a:rPr lang="en-US" sz="2800" dirty="0" smtClean="0">
                <a:latin typeface="Trebuchet MS" panose="020B0603020202020204" pitchFamily="34" charset="0"/>
              </a:rPr>
              <a:t> forward </a:t>
            </a:r>
            <a:r>
              <a:rPr lang="en-US" sz="2800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Reggie Blinker</a:t>
            </a:r>
            <a:r>
              <a:rPr lang="en-US" sz="2800" dirty="0" smtClean="0">
                <a:latin typeface="Trebuchet MS" panose="020B0603020202020204" pitchFamily="34" charset="0"/>
              </a:rPr>
              <a:t> had his indefinite suspension lifted by </a:t>
            </a:r>
            <a:r>
              <a:rPr lang="en-US" sz="2800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FIFA</a:t>
            </a:r>
            <a:r>
              <a:rPr lang="en-US" sz="2800" dirty="0" smtClean="0">
                <a:latin typeface="Trebuchet MS" panose="020B0603020202020204" pitchFamily="34" charset="0"/>
              </a:rPr>
              <a:t> on Friday and was set to make his </a:t>
            </a:r>
            <a:r>
              <a:rPr lang="en-US" sz="2800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Sheffield Wednesday</a:t>
            </a:r>
            <a:r>
              <a:rPr lang="en-US" sz="2800" dirty="0" smtClean="0">
                <a:latin typeface="Trebuchet MS" panose="020B0603020202020204" pitchFamily="34" charset="0"/>
              </a:rPr>
              <a:t> comeback against </a:t>
            </a:r>
            <a:r>
              <a:rPr lang="en-US" sz="2800" dirty="0">
                <a:solidFill>
                  <a:srgbClr val="00B050"/>
                </a:solidFill>
                <a:latin typeface="Trebuchet MS" panose="020B0603020202020204" pitchFamily="34" charset="0"/>
              </a:rPr>
              <a:t>L</a:t>
            </a:r>
            <a:r>
              <a:rPr lang="en-US" sz="2800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iverpool</a:t>
            </a:r>
            <a:r>
              <a:rPr lang="en-US" sz="2800" dirty="0" smtClean="0">
                <a:latin typeface="Trebuchet MS" panose="020B0603020202020204" pitchFamily="34" charset="0"/>
              </a:rPr>
              <a:t> on Saturday. </a:t>
            </a:r>
            <a:r>
              <a:rPr lang="en-US" sz="2800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Blinker</a:t>
            </a:r>
            <a:r>
              <a:rPr lang="en-US" sz="2800" dirty="0" smtClean="0">
                <a:latin typeface="Trebuchet MS" panose="020B0603020202020204" pitchFamily="34" charset="0"/>
              </a:rPr>
              <a:t> missed his last 2 games after FIFA slapped a worldwide ban on him for appearing to sign contracts for both </a:t>
            </a:r>
            <a:r>
              <a:rPr lang="en-US" sz="2800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Wednesday</a:t>
            </a:r>
            <a:r>
              <a:rPr lang="en-US" sz="2800" dirty="0" smtClean="0">
                <a:latin typeface="Trebuchet MS" panose="020B0603020202020204" pitchFamily="34" charset="0"/>
              </a:rPr>
              <a:t> and </a:t>
            </a:r>
            <a:r>
              <a:rPr lang="en-US" sz="2800" dirty="0" err="1" smtClean="0">
                <a:solidFill>
                  <a:srgbClr val="00B050"/>
                </a:solidFill>
                <a:latin typeface="Trebuchet MS" panose="020B0603020202020204" pitchFamily="34" charset="0"/>
              </a:rPr>
              <a:t>Udinese</a:t>
            </a:r>
            <a:r>
              <a:rPr lang="en-US" sz="2800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latin typeface="Trebuchet MS" panose="020B0603020202020204" pitchFamily="34" charset="0"/>
              </a:rPr>
              <a:t>while he was playing for </a:t>
            </a:r>
            <a:r>
              <a:rPr lang="en-US" sz="2800" dirty="0" err="1" smtClean="0">
                <a:solidFill>
                  <a:srgbClr val="00B050"/>
                </a:solidFill>
                <a:latin typeface="Trebuchet MS" panose="020B0603020202020204" pitchFamily="34" charset="0"/>
              </a:rPr>
              <a:t>Feyenoord</a:t>
            </a:r>
            <a:r>
              <a:rPr lang="en-US" sz="2800" dirty="0" smtClean="0">
                <a:latin typeface="Trebuchet MS" panose="020B0603020202020204" pitchFamily="34" charset="0"/>
              </a:rPr>
              <a:t>.</a:t>
            </a:r>
            <a:endParaRPr lang="en-CA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Linker Features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295400"/>
            <a:ext cx="8305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Given the mention m and top ranked disambiguation t, the linker attempts to decide whether t is indeed the correct disambiguation of m.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Properties that can be included: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The confidence of ranker in t with respect to second best disambiguation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The percent of </a:t>
            </a:r>
            <a:r>
              <a:rPr lang="en-US" sz="2400" dirty="0">
                <a:latin typeface="Trebuchet MS" panose="020B0603020202020204" pitchFamily="34" charset="0"/>
              </a:rPr>
              <a:t>W</a:t>
            </a:r>
            <a:r>
              <a:rPr lang="en-US" sz="2400" dirty="0" smtClean="0">
                <a:latin typeface="Trebuchet MS" panose="020B0603020202020204" pitchFamily="34" charset="0"/>
              </a:rPr>
              <a:t>ikipedia titles in which m appears hyperlinked versus the percent of times m appears as plain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Whether m was detected by NER as named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How likely m is out of Wikipedia concept based on the counts in P(</a:t>
            </a:r>
            <a:r>
              <a:rPr lang="en-US" sz="2400" dirty="0" err="1" smtClean="0">
                <a:latin typeface="Trebuchet MS" panose="020B0603020202020204" pitchFamily="34" charset="0"/>
              </a:rPr>
              <a:t>t|m</a:t>
            </a:r>
            <a:r>
              <a:rPr lang="en-US" sz="2400" dirty="0" smtClean="0">
                <a:latin typeface="Trebuchet MS" panose="020B0603020202020204" pitchFamily="34" charset="0"/>
              </a:rPr>
              <a:t>)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Dataset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AQUAINT </a:t>
            </a:r>
            <a:r>
              <a:rPr lang="en-US" sz="2800" dirty="0" smtClean="0">
                <a:latin typeface="Trebuchet MS" panose="020B0603020202020204" pitchFamily="34" charset="0"/>
              </a:rPr>
              <a:t>- Subset of </a:t>
            </a:r>
            <a:r>
              <a:rPr lang="en-US" sz="2800" dirty="0" smtClean="0">
                <a:latin typeface="Trebuchet MS" panose="020B0603020202020204" pitchFamily="34" charset="0"/>
              </a:rPr>
              <a:t>AQUAINT corpus of newswire text</a:t>
            </a:r>
            <a:endParaRPr lang="en-US" sz="28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MSNBC </a:t>
            </a:r>
            <a:r>
              <a:rPr lang="en-US" sz="2800" dirty="0" smtClean="0">
                <a:latin typeface="Trebuchet MS" panose="020B0603020202020204" pitchFamily="34" charset="0"/>
              </a:rPr>
              <a:t>– </a:t>
            </a:r>
            <a:r>
              <a:rPr lang="en-US" sz="2800" dirty="0" smtClean="0">
                <a:latin typeface="Trebuchet MS" panose="020B0603020202020204" pitchFamily="34" charset="0"/>
              </a:rPr>
              <a:t>News data and focus on disambiguating named entities after running NER</a:t>
            </a:r>
            <a:endParaRPr lang="en-US" sz="28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ACE </a:t>
            </a:r>
            <a:r>
              <a:rPr lang="en-US" sz="2800" dirty="0" smtClean="0">
                <a:latin typeface="Trebuchet MS" panose="020B0603020202020204" pitchFamily="34" charset="0"/>
              </a:rPr>
              <a:t>– </a:t>
            </a:r>
            <a:r>
              <a:rPr lang="en-US" sz="2800" dirty="0" smtClean="0">
                <a:latin typeface="Trebuchet MS" panose="020B0603020202020204" pitchFamily="34" charset="0"/>
              </a:rPr>
              <a:t>Automatic Content Extraction data which has advantage that their mentions are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Wiki – Sample of paragraphs from Wikipedia pages. Mentions in this data corresponds to existing hyperlinks in Wikipedia text.</a:t>
            </a:r>
            <a:endParaRPr lang="en-CA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Results: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42456"/>
              </p:ext>
            </p:extLst>
          </p:nvPr>
        </p:nvGraphicFramePr>
        <p:xfrm>
          <a:off x="609600" y="1600200"/>
          <a:ext cx="7620000" cy="401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997273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MSNBC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AQUAINT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Wiki</a:t>
                      </a:r>
                      <a:endParaRPr lang="en-CA" dirty="0"/>
                    </a:p>
                  </a:txBody>
                  <a:tcPr/>
                </a:tc>
              </a:tr>
              <a:tr h="577785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Baseline: P(</a:t>
                      </a:r>
                      <a:r>
                        <a:rPr lang="en-US" dirty="0" err="1" smtClean="0"/>
                        <a:t>t|m</a:t>
                      </a:r>
                      <a:r>
                        <a:rPr lang="en-US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69.52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72.83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82.67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81.77</a:t>
                      </a:r>
                      <a:endParaRPr lang="en-CA" dirty="0"/>
                    </a:p>
                  </a:txBody>
                  <a:tcPr/>
                </a:tc>
              </a:tr>
              <a:tr h="577785">
                <a:tc>
                  <a:txBody>
                    <a:bodyPr/>
                    <a:lstStyle/>
                    <a:p>
                      <a:r>
                        <a:rPr lang="en-US" dirty="0" smtClean="0"/>
                        <a:t>GLOW Local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75.60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74.39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84.52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90.20</a:t>
                      </a:r>
                      <a:endParaRPr lang="en-CA" dirty="0"/>
                    </a:p>
                  </a:txBody>
                  <a:tcPr/>
                </a:tc>
              </a:tr>
              <a:tr h="577785">
                <a:tc>
                  <a:txBody>
                    <a:bodyPr/>
                    <a:lstStyle/>
                    <a:p>
                      <a:r>
                        <a:rPr lang="en-US" dirty="0" smtClean="0"/>
                        <a:t>GLOW Global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74.73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74.58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84.37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86.62</a:t>
                      </a:r>
                      <a:endParaRPr lang="en-CA" dirty="0"/>
                    </a:p>
                  </a:txBody>
                  <a:tcPr/>
                </a:tc>
              </a:tr>
              <a:tr h="577785">
                <a:tc>
                  <a:txBody>
                    <a:bodyPr/>
                    <a:lstStyle/>
                    <a:p>
                      <a:r>
                        <a:rPr lang="en-US" dirty="0" smtClean="0"/>
                        <a:t>GLOW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83.94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90.54</a:t>
                      </a:r>
                      <a:endParaRPr lang="en-CA" dirty="0"/>
                    </a:p>
                  </a:txBody>
                  <a:tcPr/>
                </a:tc>
              </a:tr>
              <a:tr h="577785">
                <a:tc>
                  <a:txBody>
                    <a:bodyPr/>
                    <a:lstStyle/>
                    <a:p>
                      <a:r>
                        <a:rPr lang="en-US" dirty="0" smtClean="0"/>
                        <a:t>M&amp;W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72.76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68.49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83.61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80.32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4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References: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rebuchet MS" panose="020B0603020202020204" pitchFamily="34" charset="0"/>
                <a:hlinkClick r:id="rId2"/>
              </a:rPr>
              <a:t>http://</a:t>
            </a:r>
            <a:r>
              <a:rPr lang="en-CA" sz="2400" dirty="0" smtClean="0">
                <a:latin typeface="Trebuchet MS" panose="020B0603020202020204" pitchFamily="34" charset="0"/>
                <a:hlinkClick r:id="rId2"/>
              </a:rPr>
              <a:t>www.ai.mit.edu/courses/6.867-f04/lectures/lecture-13-ho.pdf</a:t>
            </a:r>
            <a:endParaRPr lang="en-CA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rebuchet MS" panose="020B0603020202020204" pitchFamily="34" charset="0"/>
                <a:hlinkClick r:id="rId3"/>
              </a:rPr>
              <a:t>http://</a:t>
            </a:r>
            <a:r>
              <a:rPr lang="en-CA" sz="2400" dirty="0" smtClean="0">
                <a:latin typeface="Trebuchet MS" panose="020B0603020202020204" pitchFamily="34" charset="0"/>
                <a:hlinkClick r:id="rId3"/>
              </a:rPr>
              <a:t>en.wikipedia.org/wiki/Web_crawler</a:t>
            </a:r>
            <a:endParaRPr lang="en-CA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rebuchet MS" panose="020B0603020202020204" pitchFamily="34" charset="0"/>
                <a:hlinkClick r:id="rId4"/>
              </a:rPr>
              <a:t>http://</a:t>
            </a:r>
            <a:r>
              <a:rPr lang="en-CA" sz="2400" dirty="0" smtClean="0">
                <a:latin typeface="Trebuchet MS" panose="020B0603020202020204" pitchFamily="34" charset="0"/>
                <a:hlinkClick r:id="rId4"/>
              </a:rPr>
              <a:t>en.wikipedia.org/wiki/WebCrawler</a:t>
            </a:r>
            <a:endParaRPr lang="en-CA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 smtClean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Why NER?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Necessity of using prior knowledge and non local decisions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Need for external knowledge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Need for non local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How to represent text chunks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	</a:t>
            </a:r>
            <a:r>
              <a:rPr lang="en-US" sz="2400" dirty="0" smtClean="0">
                <a:latin typeface="Trebuchet MS" panose="020B0603020202020204" pitchFamily="34" charset="0"/>
              </a:rPr>
              <a:t>BILOU (Beginning, Inside and Last tokens of multi-token chunks, Unit length chunks and Outside)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	</a:t>
            </a:r>
            <a:r>
              <a:rPr lang="en-US" sz="2400" dirty="0" smtClean="0">
                <a:latin typeface="Trebuchet MS" panose="020B0603020202020204" pitchFamily="34" charset="0"/>
              </a:rPr>
              <a:t>BIO (Begin, Inside and Outside)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What inference algorithm to use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	</a:t>
            </a:r>
            <a:r>
              <a:rPr lang="en-US" sz="2400" dirty="0" smtClean="0">
                <a:latin typeface="Trebuchet MS" panose="020B0603020202020204" pitchFamily="34" charset="0"/>
              </a:rPr>
              <a:t>Naïve Greedy</a:t>
            </a:r>
            <a:r>
              <a:rPr lang="en-CA" sz="2400" dirty="0" smtClean="0">
                <a:latin typeface="Trebuchet MS" panose="020B0603020202020204" pitchFamily="34" charset="0"/>
              </a:rPr>
              <a:t>, Viterbi, Beam Search</a:t>
            </a:r>
            <a:endParaRPr lang="en-US" sz="2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Dataset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CoNLL03 - Subset of Reuters 1996 news corpus</a:t>
            </a:r>
          </a:p>
          <a:p>
            <a:endParaRPr lang="en-US" sz="28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MUC7 – Subset of North American News Text Corpora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Webpages – Collection of 20 webpages including personal, academic and computer science conference</a:t>
            </a:r>
            <a:endParaRPr lang="en-CA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Baseline system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NER viewed as sequential prediction problem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x = (x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</a:rPr>
              <a:t>.. </a:t>
            </a:r>
            <a:r>
              <a:rPr lang="en-US" sz="2400" dirty="0" err="1" smtClean="0">
                <a:latin typeface="Trebuchet MS" panose="020B0603020202020204" pitchFamily="34" charset="0"/>
              </a:rPr>
              <a:t>x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N</a:t>
            </a:r>
            <a:r>
              <a:rPr lang="en-US" sz="2400" dirty="0" smtClean="0">
                <a:latin typeface="Trebuchet MS" panose="020B0603020202020204" pitchFamily="34" charset="0"/>
              </a:rPr>
              <a:t>) be an input sequence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y = (y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</a:rPr>
              <a:t>..y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N</a:t>
            </a:r>
            <a:r>
              <a:rPr lang="en-US" sz="2400" dirty="0" smtClean="0">
                <a:latin typeface="Trebuchet MS" panose="020B0603020202020204" pitchFamily="34" charset="0"/>
              </a:rPr>
              <a:t>) be an output sequence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P(</a:t>
            </a:r>
            <a:r>
              <a:rPr lang="en-US" sz="2400" dirty="0" err="1" smtClean="0">
                <a:latin typeface="Trebuchet MS" panose="020B0603020202020204" pitchFamily="34" charset="0"/>
              </a:rPr>
              <a:t>y</a:t>
            </a:r>
            <a:r>
              <a:rPr lang="en-US" sz="24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CA" sz="2400" dirty="0">
                <a:latin typeface="Trebuchet MS" panose="020B0603020202020204" pitchFamily="34" charset="0"/>
              </a:rPr>
              <a:t> </a:t>
            </a:r>
            <a:r>
              <a:rPr lang="en-CA" sz="2400" dirty="0" smtClean="0">
                <a:latin typeface="Trebuchet MS" panose="020B0603020202020204" pitchFamily="34" charset="0"/>
              </a:rPr>
              <a:t>| x</a:t>
            </a:r>
            <a:r>
              <a:rPr lang="en-CA" sz="2400" baseline="-25000" dirty="0" smtClean="0">
                <a:latin typeface="Trebuchet MS" panose="020B0603020202020204" pitchFamily="34" charset="0"/>
              </a:rPr>
              <a:t>i-k</a:t>
            </a:r>
            <a:r>
              <a:rPr lang="en-CA" sz="2400" dirty="0" smtClean="0">
                <a:latin typeface="Trebuchet MS" panose="020B0603020202020204" pitchFamily="34" charset="0"/>
              </a:rPr>
              <a:t> … </a:t>
            </a:r>
            <a:r>
              <a:rPr lang="en-CA" sz="2400" dirty="0" err="1" smtClean="0">
                <a:latin typeface="Trebuchet MS" panose="020B0603020202020204" pitchFamily="34" charset="0"/>
              </a:rPr>
              <a:t>x</a:t>
            </a:r>
            <a:r>
              <a:rPr lang="en-CA" sz="2400" baseline="-25000" dirty="0" err="1" smtClean="0">
                <a:latin typeface="Trebuchet MS" panose="020B0603020202020204" pitchFamily="34" charset="0"/>
              </a:rPr>
              <a:t>i+l</a:t>
            </a:r>
            <a:r>
              <a:rPr lang="en-CA" sz="2400" dirty="0" smtClean="0">
                <a:latin typeface="Trebuchet MS" panose="020B0603020202020204" pitchFamily="34" charset="0"/>
              </a:rPr>
              <a:t> , </a:t>
            </a:r>
            <a:r>
              <a:rPr lang="en-CA" sz="2400" dirty="0" err="1" smtClean="0">
                <a:latin typeface="Trebuchet MS" panose="020B0603020202020204" pitchFamily="34" charset="0"/>
              </a:rPr>
              <a:t>y</a:t>
            </a:r>
            <a:r>
              <a:rPr lang="en-CA" sz="2400" baseline="-25000" dirty="0" err="1" smtClean="0">
                <a:latin typeface="Trebuchet MS" panose="020B0603020202020204" pitchFamily="34" charset="0"/>
              </a:rPr>
              <a:t>i</a:t>
            </a:r>
            <a:r>
              <a:rPr lang="en-CA" sz="2400" baseline="-25000" dirty="0" smtClean="0">
                <a:latin typeface="Trebuchet MS" panose="020B0603020202020204" pitchFamily="34" charset="0"/>
              </a:rPr>
              <a:t>-m</a:t>
            </a:r>
            <a:r>
              <a:rPr lang="en-CA" sz="2400" dirty="0" smtClean="0">
                <a:latin typeface="Trebuchet MS" panose="020B0603020202020204" pitchFamily="34" charset="0"/>
              </a:rPr>
              <a:t> … y</a:t>
            </a:r>
            <a:r>
              <a:rPr lang="en-CA" sz="2400" baseline="-25000" dirty="0" smtClean="0">
                <a:latin typeface="Trebuchet MS" panose="020B0603020202020204" pitchFamily="34" charset="0"/>
              </a:rPr>
              <a:t>i-1</a:t>
            </a:r>
            <a:r>
              <a:rPr lang="en-CA" sz="2400" dirty="0" smtClean="0">
                <a:latin typeface="Trebuchet MS" panose="020B0603020202020204" pitchFamily="34" charset="0"/>
              </a:rPr>
              <a:t> )</a:t>
            </a:r>
          </a:p>
          <a:p>
            <a:endParaRPr lang="en-US" sz="2400" baseline="-25000" dirty="0">
              <a:latin typeface="Trebuchet MS" panose="020B0603020202020204" pitchFamily="34" charset="0"/>
            </a:endParaRPr>
          </a:p>
          <a:p>
            <a:r>
              <a:rPr lang="en-US" sz="2400" dirty="0">
                <a:latin typeface="Trebuchet MS" panose="020B0603020202020204" pitchFamily="34" charset="0"/>
              </a:rPr>
              <a:t>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</a:rPr>
              <a:t> is predicted based on 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2</a:t>
            </a:r>
            <a:r>
              <a:rPr lang="en-US" sz="2400" dirty="0" smtClean="0">
                <a:latin typeface="Trebuchet MS" panose="020B0603020202020204" pitchFamily="34" charset="0"/>
              </a:rPr>
              <a:t> </a:t>
            </a:r>
            <a:r>
              <a:rPr lang="en-US" sz="2400" dirty="0">
                <a:latin typeface="Trebuchet MS" panose="020B0603020202020204" pitchFamily="34" charset="0"/>
              </a:rPr>
              <a:t>is predicted based on </a:t>
            </a:r>
            <a:r>
              <a:rPr lang="en-US" sz="2400" dirty="0" smtClean="0">
                <a:latin typeface="Trebuchet MS" panose="020B0603020202020204" pitchFamily="34" charset="0"/>
              </a:rPr>
              <a:t>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2</a:t>
            </a:r>
            <a:r>
              <a:rPr lang="en-US" sz="2400" dirty="0" smtClean="0">
                <a:latin typeface="Trebuchet MS" panose="020B0603020202020204" pitchFamily="34" charset="0"/>
              </a:rPr>
              <a:t> and {(x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</a:rPr>
              <a:t>,y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</a:rPr>
              <a:t>)} </a:t>
            </a:r>
            <a:endParaRPr lang="en-CA" sz="2400" baseline="-250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3</a:t>
            </a:r>
            <a:r>
              <a:rPr lang="en-US" sz="2400" dirty="0" smtClean="0">
                <a:latin typeface="Trebuchet MS" panose="020B0603020202020204" pitchFamily="34" charset="0"/>
              </a:rPr>
              <a:t> </a:t>
            </a:r>
            <a:r>
              <a:rPr lang="en-US" sz="2400" dirty="0">
                <a:latin typeface="Trebuchet MS" panose="020B0603020202020204" pitchFamily="34" charset="0"/>
              </a:rPr>
              <a:t>is predicted based on </a:t>
            </a:r>
            <a:r>
              <a:rPr lang="en-US" sz="2400" dirty="0" smtClean="0">
                <a:latin typeface="Trebuchet MS" panose="020B0603020202020204" pitchFamily="34" charset="0"/>
              </a:rPr>
              <a:t>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3</a:t>
            </a:r>
            <a:r>
              <a:rPr lang="en-US" sz="2400" dirty="0" smtClean="0">
                <a:latin typeface="Trebuchet MS" panose="020B0603020202020204" pitchFamily="34" charset="0"/>
              </a:rPr>
              <a:t> </a:t>
            </a:r>
            <a:r>
              <a:rPr lang="en-US" sz="2400" dirty="0">
                <a:latin typeface="Trebuchet MS" panose="020B0603020202020204" pitchFamily="34" charset="0"/>
              </a:rPr>
              <a:t>and {(x</a:t>
            </a:r>
            <a:r>
              <a:rPr 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sz="2400" dirty="0">
                <a:latin typeface="Trebuchet MS" panose="020B0603020202020204" pitchFamily="34" charset="0"/>
              </a:rPr>
              <a:t>,y</a:t>
            </a:r>
            <a:r>
              <a:rPr 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sz="2400" dirty="0" smtClean="0">
                <a:latin typeface="Trebuchet MS" panose="020B0603020202020204" pitchFamily="34" charset="0"/>
              </a:rPr>
              <a:t>),</a:t>
            </a:r>
            <a:r>
              <a:rPr lang="en-US" sz="2400" dirty="0">
                <a:latin typeface="Trebuchet MS" panose="020B0603020202020204" pitchFamily="34" charset="0"/>
              </a:rPr>
              <a:t> (</a:t>
            </a:r>
            <a:r>
              <a:rPr lang="en-US" sz="2400" dirty="0" smtClean="0">
                <a:latin typeface="Trebuchet MS" panose="020B0603020202020204" pitchFamily="34" charset="0"/>
              </a:rPr>
              <a:t>x</a:t>
            </a:r>
            <a:r>
              <a:rPr 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sz="2400" dirty="0" smtClean="0">
                <a:latin typeface="Trebuchet MS" panose="020B0603020202020204" pitchFamily="34" charset="0"/>
              </a:rPr>
              <a:t>,y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2</a:t>
            </a:r>
            <a:r>
              <a:rPr lang="en-US" sz="2400" dirty="0" smtClean="0">
                <a:latin typeface="Trebuchet MS" panose="020B0603020202020204" pitchFamily="34" charset="0"/>
              </a:rPr>
              <a:t>)} </a:t>
            </a:r>
          </a:p>
          <a:p>
            <a:endParaRPr lang="en-US" sz="2400" baseline="-250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Uses regularized averaged perceptron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Baseline system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Features: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Previous two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Current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 </a:t>
            </a:r>
            <a:r>
              <a:rPr lang="en-US" sz="2400" dirty="0" smtClean="0">
                <a:latin typeface="Trebuchet MS" panose="020B0603020202020204" pitchFamily="34" charset="0"/>
              </a:rPr>
              <a:t> word type (all capitalized, all digits, alpha numeric)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Prefix and suffix of 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Tokens in window c = (x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i-2 , </a:t>
            </a:r>
            <a:r>
              <a:rPr lang="en-US" sz="2400" dirty="0" smtClean="0">
                <a:latin typeface="Trebuchet MS" panose="020B0603020202020204" pitchFamily="34" charset="0"/>
              </a:rPr>
              <a:t>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i-1 , </a:t>
            </a:r>
            <a:r>
              <a:rPr lang="en-US" sz="2400" dirty="0" smtClean="0">
                <a:latin typeface="Trebuchet MS" panose="020B0603020202020204" pitchFamily="34" charset="0"/>
              </a:rPr>
              <a:t>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 , </a:t>
            </a:r>
            <a:r>
              <a:rPr lang="en-US" sz="2400" dirty="0" smtClean="0">
                <a:latin typeface="Trebuchet MS" panose="020B0603020202020204" pitchFamily="34" charset="0"/>
              </a:rPr>
              <a:t>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i+1</a:t>
            </a:r>
            <a:r>
              <a:rPr lang="en-US" sz="2400" dirty="0" smtClean="0">
                <a:latin typeface="Trebuchet MS" panose="020B0603020202020204" pitchFamily="34" charset="0"/>
              </a:rPr>
              <a:t> , x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i+2</a:t>
            </a:r>
            <a:r>
              <a:rPr lang="en-US" sz="2400" dirty="0" smtClean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Conjunction of c and y</a:t>
            </a:r>
            <a:r>
              <a:rPr lang="en-US" sz="2400" baseline="-25000" dirty="0" smtClean="0">
                <a:latin typeface="Trebuchet MS" panose="020B0603020202020204" pitchFamily="34" charset="0"/>
              </a:rPr>
              <a:t>i-1</a:t>
            </a:r>
            <a:endParaRPr lang="en-US" sz="2400" baseline="-25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Baseline system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Performance of different inference methods on CoNLL03 test data:</a:t>
            </a: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Table 1: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20412"/>
              </p:ext>
            </p:extLst>
          </p:nvPr>
        </p:nvGraphicFramePr>
        <p:xfrm>
          <a:off x="609600" y="3429000"/>
          <a:ext cx="7086600" cy="244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131466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 System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System</a:t>
                      </a:r>
                      <a:endParaRPr lang="en-CA" dirty="0"/>
                    </a:p>
                  </a:txBody>
                  <a:tcPr/>
                </a:tc>
              </a:tr>
              <a:tr h="519584">
                <a:tc>
                  <a:txBody>
                    <a:bodyPr/>
                    <a:lstStyle/>
                    <a:p>
                      <a:r>
                        <a:rPr lang="en-US" dirty="0" smtClean="0"/>
                        <a:t>Greedy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83.29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90.57</a:t>
                      </a:r>
                      <a:endParaRPr lang="en-CA" dirty="0"/>
                    </a:p>
                  </a:txBody>
                  <a:tcPr/>
                </a:tc>
              </a:tr>
              <a:tr h="519584">
                <a:tc>
                  <a:txBody>
                    <a:bodyPr/>
                    <a:lstStyle/>
                    <a:p>
                      <a:r>
                        <a:rPr lang="en-US" dirty="0" smtClean="0"/>
                        <a:t>Beam size</a:t>
                      </a:r>
                      <a:r>
                        <a:rPr lang="en-US" baseline="0" dirty="0" smtClean="0"/>
                        <a:t> = 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83.38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90.67</a:t>
                      </a:r>
                      <a:endParaRPr lang="en-CA" dirty="0"/>
                    </a:p>
                  </a:txBody>
                  <a:tcPr/>
                </a:tc>
              </a:tr>
              <a:tr h="519584">
                <a:tc>
                  <a:txBody>
                    <a:bodyPr/>
                    <a:lstStyle/>
                    <a:p>
                      <a:r>
                        <a:rPr lang="en-US" dirty="0" smtClean="0"/>
                        <a:t>Beam size =</a:t>
                      </a:r>
                      <a:r>
                        <a:rPr lang="en-US" baseline="0" dirty="0" smtClean="0"/>
                        <a:t> 100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83.38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90.67</a:t>
                      </a:r>
                      <a:endParaRPr lang="en-CA" dirty="0"/>
                    </a:p>
                  </a:txBody>
                  <a:tcPr/>
                </a:tc>
              </a:tr>
              <a:tr h="519584">
                <a:tc>
                  <a:txBody>
                    <a:bodyPr/>
                    <a:lstStyle/>
                    <a:p>
                      <a:r>
                        <a:rPr lang="en-US" dirty="0" smtClean="0"/>
                        <a:t>Viterbi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83.71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19" y="4896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Chunk Representation</a:t>
            </a:r>
            <a:endParaRPr lang="en-CA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72200"/>
            <a:ext cx="1315721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1676400"/>
            <a:ext cx="8305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Ismail is working as Teaching assistant for UTA at </a:t>
            </a:r>
            <a:r>
              <a:rPr lang="en-US" sz="2400" dirty="0">
                <a:latin typeface="Trebuchet MS" panose="020B0603020202020204" pitchFamily="34" charset="0"/>
              </a:rPr>
              <a:t>A</a:t>
            </a:r>
            <a:r>
              <a:rPr lang="en-US" sz="2400" dirty="0" smtClean="0">
                <a:latin typeface="Trebuchet MS" panose="020B0603020202020204" pitchFamily="34" charset="0"/>
              </a:rPr>
              <a:t>rlington, Texas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b="1" u="sng" dirty="0" smtClean="0">
                <a:latin typeface="Trebuchet MS" panose="020B0603020202020204" pitchFamily="34" charset="0"/>
              </a:rPr>
              <a:t>BIO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Ismail (I-PER), is .. </a:t>
            </a:r>
            <a:r>
              <a:rPr lang="en-US" sz="2400" dirty="0">
                <a:latin typeface="Trebuchet MS" panose="020B0603020202020204" pitchFamily="34" charset="0"/>
              </a:rPr>
              <a:t>f</a:t>
            </a:r>
            <a:r>
              <a:rPr lang="en-US" sz="2400" dirty="0" smtClean="0">
                <a:latin typeface="Trebuchet MS" panose="020B0603020202020204" pitchFamily="34" charset="0"/>
              </a:rPr>
              <a:t>or (O), UTA (I-ORG), at (O), Arlington (B-LOC), Texas (I-LOC) 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 smtClean="0">
              <a:latin typeface="Trebuchet MS" panose="020B0603020202020204" pitchFamily="34" charset="0"/>
            </a:endParaRPr>
          </a:p>
          <a:p>
            <a:r>
              <a:rPr lang="en-US" sz="2400" b="1" u="sng" dirty="0" smtClean="0">
                <a:latin typeface="Trebuchet MS" panose="020B0603020202020204" pitchFamily="34" charset="0"/>
              </a:rPr>
              <a:t>BILOU</a:t>
            </a:r>
            <a:endParaRPr lang="en-US" sz="2400" b="1" u="sng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r>
              <a:rPr lang="en-US" sz="2400" dirty="0">
                <a:latin typeface="Trebuchet MS" panose="020B0603020202020204" pitchFamily="34" charset="0"/>
              </a:rPr>
              <a:t>Ismail </a:t>
            </a:r>
            <a:r>
              <a:rPr lang="en-US" sz="2400" dirty="0" smtClean="0">
                <a:latin typeface="Trebuchet MS" panose="020B0603020202020204" pitchFamily="34" charset="0"/>
              </a:rPr>
              <a:t>(U-PER</a:t>
            </a:r>
            <a:r>
              <a:rPr lang="en-US" sz="2400" dirty="0">
                <a:latin typeface="Trebuchet MS" panose="020B0603020202020204" pitchFamily="34" charset="0"/>
              </a:rPr>
              <a:t>), is .. for (O), UTA </a:t>
            </a:r>
            <a:r>
              <a:rPr lang="en-US" sz="2400" dirty="0" smtClean="0">
                <a:latin typeface="Trebuchet MS" panose="020B0603020202020204" pitchFamily="34" charset="0"/>
              </a:rPr>
              <a:t>(U-ORG</a:t>
            </a:r>
            <a:r>
              <a:rPr lang="en-US" sz="2400" dirty="0">
                <a:latin typeface="Trebuchet MS" panose="020B0603020202020204" pitchFamily="34" charset="0"/>
              </a:rPr>
              <a:t>), at (O), Arlington (B-LOC), Texas </a:t>
            </a:r>
            <a:r>
              <a:rPr lang="en-US" sz="2400" dirty="0" smtClean="0">
                <a:latin typeface="Trebuchet MS" panose="020B0603020202020204" pitchFamily="34" charset="0"/>
              </a:rPr>
              <a:t>(L-LOC</a:t>
            </a:r>
            <a:r>
              <a:rPr lang="en-US" sz="2400" dirty="0"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13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1190</TotalTime>
  <Words>1809</Words>
  <Application>Microsoft Office PowerPoint</Application>
  <PresentationFormat>On-screen Show (4:3)</PresentationFormat>
  <Paragraphs>322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</dc:creator>
  <cp:lastModifiedBy>Ismail</cp:lastModifiedBy>
  <cp:revision>73</cp:revision>
  <dcterms:created xsi:type="dcterms:W3CDTF">2006-08-16T00:00:00Z</dcterms:created>
  <dcterms:modified xsi:type="dcterms:W3CDTF">2015-03-06T02:53:24Z</dcterms:modified>
</cp:coreProperties>
</file>