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7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24" r:id="rId50"/>
    <p:sldId id="325" r:id="rId51"/>
    <p:sldId id="32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6" r:id="rId60"/>
    <p:sldId id="314" r:id="rId61"/>
    <p:sldId id="31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258" r:id="rId70"/>
    <p:sldId id="327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6C66-668D-44AA-BFBA-7CFF31475474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A2382-EF93-46CA-8A01-994BD1621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8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A2382-EF93-46CA-8A01-994BD1621A8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11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ACAD-ADFC-4161-83FA-3184BBB90B20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FA14-D23D-4A0B-AF46-510FF5EEBA2B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A85B-978E-4881-B5F8-9379C4D7B8CF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F4B6-EAED-4668-AF36-A40757AF9081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1637-7EAD-4EE8-9519-40C86A780B67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87B-7E93-4B5B-8CC3-2D1F824E5792}" type="datetime1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EDD-D3BB-4024-9214-E8C27F53E77F}" type="datetime1">
              <a:rPr lang="en-CA" smtClean="0"/>
              <a:t>19/02/2015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C4B9-D24F-4555-BB9A-8D8E940E8920}" type="datetime1">
              <a:rPr lang="en-CA" smtClean="0"/>
              <a:t>19/02/2015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6287-B275-4A1D-9571-05E92B99BE01}" type="datetime1">
              <a:rPr lang="en-CA" smtClean="0"/>
              <a:t>19/02/2015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83E3-3DA5-4733-8A87-29454211C36E}" type="datetime1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8BE5-AABC-45EA-82E0-B12AE34F9B8A}" type="datetime1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044114-C29B-4767-8A26-3ECC8396AD5D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raph.facebook.com/me/friends?access_token=CAACEdEose0cBAJVuPtmVdxSXlrdmXZCZAtLZBxExzNwZCHfDvhUcNYzx9d4hMSv9LOIoeSNhyVngq4BToTyNc8FSXndMQJdwxf4JJpjZBbmpCKU8Wow8yE8yKPIvHIhAGMCZBAaNo0gXjQPxqoZAAv6V9dSQkOMLvZA8tO2Qo3nS7giDSxAO9Od7r0qYcSpDyYmIcAuvbGiJ1nhQyrX5SgvOsx6dqKARA0kZ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raph.facebook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.facebook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reconcile.freebaseapps.com/reconci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atalog.data.gov/dataset/crimes-one-year-prior-to-present-e171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continuum.io/download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refine.org/" TargetMode="External"/><Relationship Id="rId7" Type="http://schemas.openxmlformats.org/officeDocument/2006/relationships/hyperlink" Target="http://stackoverflow.com/" TargetMode="External"/><Relationship Id="rId2" Type="http://schemas.openxmlformats.org/officeDocument/2006/relationships/hyperlink" Target="http://vis.stanford.edu/wrang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ndas.pydata.org/pandas-docs/stable/tutorials.html" TargetMode="External"/><Relationship Id="rId5" Type="http://schemas.openxmlformats.org/officeDocument/2006/relationships/hyperlink" Target="http://blog.ouseful.info/2012/01/04/social-interest-positioning-visualising-facebook-friends-likes/" TargetMode="External"/><Relationship Id="rId4" Type="http://schemas.openxmlformats.org/officeDocument/2006/relationships/hyperlink" Target="https://developers.facebook.com/docs/graph-api/using-graph-api/v2.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29200"/>
            <a:ext cx="5637010" cy="882119"/>
          </a:xfrm>
        </p:spPr>
        <p:txBody>
          <a:bodyPr/>
          <a:lstStyle/>
          <a:p>
            <a:r>
              <a:rPr lang="en-US" dirty="0" smtClean="0"/>
              <a:t>Ismail Vandeliwala (1000990475)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		  CSE </a:t>
            </a:r>
            <a:r>
              <a:rPr lang="en-US" dirty="0"/>
              <a:t>6</a:t>
            </a:r>
            <a:r>
              <a:rPr lang="en-US" dirty="0" smtClean="0"/>
              <a:t>339 –</a:t>
            </a:r>
            <a:br>
              <a:rPr lang="en-US" dirty="0" smtClean="0"/>
            </a:br>
            <a:r>
              <a:rPr lang="en-US" dirty="0" smtClean="0"/>
              <a:t>Tutorial Presentation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1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Fill:</a:t>
            </a:r>
            <a:endParaRPr lang="en-CA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Fill up the column extract with undergraduate and graduate.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Click on the grey area of column extract 1 and select “Fill extract1 with values from above” from suggestions.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Similarly repeat the process for extract 2 with spring and extract with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Rename all the column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Delete top 2 rows.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508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11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Fill:</a:t>
            </a:r>
            <a:endParaRPr lang="en-CA" sz="2400" b="1" u="sng" dirty="0"/>
          </a:p>
        </p:txBody>
      </p:sp>
      <p:pic>
        <p:nvPicPr>
          <p:cNvPr id="7170" name="Picture 2" descr="D:\books\semester 5\Special topics in advanced DB\tutorial\wrangler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6800"/>
            <a:ext cx="822960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Fill:</a:t>
            </a:r>
            <a:endParaRPr lang="en-CA" sz="2400" b="1" u="sng" dirty="0"/>
          </a:p>
        </p:txBody>
      </p:sp>
      <p:pic>
        <p:nvPicPr>
          <p:cNvPr id="8194" name="Picture 2" descr="D:\books\semester 5\Special topics in advanced DB\tutorial\wrangler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599"/>
            <a:ext cx="8305800" cy="51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Get Course Data:</a:t>
            </a:r>
            <a:endParaRPr lang="en-CA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Now first extract if the class is a lecture or lab followed by section no, course name and course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Fill all the values in same column from above using fill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Rename all the new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Delete the columns where column “</a:t>
            </a:r>
            <a:r>
              <a:rPr lang="en-US" sz="2800" dirty="0" err="1" smtClean="0"/>
              <a:t>Section_No</a:t>
            </a:r>
            <a:r>
              <a:rPr lang="en-US" sz="2800" dirty="0" smtClean="0"/>
              <a:t> is null”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510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Get Course </a:t>
            </a:r>
            <a:r>
              <a:rPr lang="en-US" sz="2400" b="1" u="sng" dirty="0" smtClean="0"/>
              <a:t>Data:</a:t>
            </a:r>
            <a:endParaRPr lang="en-CA" sz="2400" b="1" u="sng" dirty="0"/>
          </a:p>
        </p:txBody>
      </p:sp>
      <p:pic>
        <p:nvPicPr>
          <p:cNvPr id="9218" name="Picture 2" descr="D:\books\semester 5\Special topics in advanced DB\tutorial\wrangler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5555"/>
            <a:ext cx="7924800" cy="22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books\semester 5\Special topics in advanced DB\tutorial\wrangler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4038600"/>
            <a:ext cx="516493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Get Course </a:t>
            </a:r>
            <a:r>
              <a:rPr lang="en-US" sz="2400" b="1" u="sng" dirty="0" smtClean="0"/>
              <a:t>Data:</a:t>
            </a:r>
            <a:endParaRPr lang="en-CA" sz="2400" b="1" u="sng" dirty="0"/>
          </a:p>
        </p:txBody>
      </p:sp>
      <p:pic>
        <p:nvPicPr>
          <p:cNvPr id="10242" name="Picture 2" descr="D:\books\semester 5\Special topics in advanced DB\tutorial\wrangler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1394"/>
            <a:ext cx="8305800" cy="44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prstClr val="black"/>
                </a:solidFill>
              </a:rPr>
              <a:t>Get Time: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Extract time and day information from below column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1267" name="Picture 3" descr="D:\books\semester 5\Special topics in advanced DB\tutorial\wrangler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4267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763" y="2817626"/>
            <a:ext cx="5759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Selection of PM or AM wont give proper suggestion.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Need to write our own query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1268" name="Picture 4" descr="D:\books\semester 5\Special topics in advanced DB\tutorial\wrangler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3463957"/>
            <a:ext cx="7730836" cy="270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</a:rPr>
              <a:t>Get Time: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31516"/>
            <a:ext cx="77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Select one of the suggestion and you will get an option to write query.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0946" y="18104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Write following query in after box: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“ </a:t>
            </a:r>
            <a:r>
              <a:rPr lang="en-US" dirty="0">
                <a:solidFill>
                  <a:prstClr val="black"/>
                </a:solidFill>
              </a:rPr>
              <a:t>- \d+:\</a:t>
            </a:r>
            <a:r>
              <a:rPr lang="en-US" dirty="0" smtClean="0">
                <a:solidFill>
                  <a:prstClr val="black"/>
                </a:solidFill>
              </a:rPr>
              <a:t>d+”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2290" name="Picture 2" descr="D:\books\semester 5\Special topics in advanced DB\tutorial\wrangler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89652"/>
            <a:ext cx="2990850" cy="30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books\semester 5\Special topics in advanced DB\tutorial\wrangler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549549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</a:rPr>
              <a:t>Get Time: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31516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Similarly extract other fields from time column and rename their names as start time and end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Also extract days of the classes.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3314" name="Picture 2" descr="D:\books\semester 5\Special topics in advanced DB\tutorial\wrangle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4846"/>
            <a:ext cx="853440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8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prstClr val="black"/>
                </a:solidFill>
              </a:rPr>
              <a:t>Export: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31516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Export the data in a csv file.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4338" name="Picture 2" descr="D:\books\semester 5\Special topics in advanced DB\tutorial\wrangler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53173"/>
            <a:ext cx="30384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books\semester 5\Special topics in advanced DB\tutorial\wrangler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48600" cy="39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8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133600" y="2743200"/>
            <a:ext cx="4747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/>
              <a:t>Data Wrangler</a:t>
            </a:r>
            <a:endParaRPr lang="en-CA" sz="5400" b="1" u="sng" dirty="0"/>
          </a:p>
        </p:txBody>
      </p:sp>
    </p:spTree>
    <p:extLst>
      <p:ext uri="{BB962C8B-B14F-4D97-AF65-F5344CB8AC3E}">
        <p14:creationId xmlns:p14="http://schemas.microsoft.com/office/powerpoint/2010/main" val="33098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64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What can I do with this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4478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After exporting in csv file, following question could be answered :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available in morning or evening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available on different days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taken by different professors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that happen in specific building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It all about filtering option in csv.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21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729345"/>
            <a:ext cx="41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>
                <a:solidFill>
                  <a:prstClr val="black"/>
                </a:solidFill>
              </a:rPr>
              <a:t>Open Refine</a:t>
            </a:r>
            <a:endParaRPr lang="en-CA" sz="5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312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What is Open Refine?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Clean </a:t>
            </a:r>
            <a:r>
              <a:rPr lang="en-US" sz="3600" dirty="0"/>
              <a:t>m</a:t>
            </a:r>
            <a:r>
              <a:rPr lang="en-US" sz="3600" dirty="0" smtClean="0"/>
              <a:t>essy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Transformation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Parsing data from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Adding data to dataset by fetching it from 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Augmentation of datasets with data from Freebase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6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Input Format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TSV,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Text file with custom separators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Google Spreadsheets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Google Fusion Tables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How to use:</a:t>
            </a:r>
            <a:endParaRPr lang="en-CA" sz="4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Download open </a:t>
            </a:r>
            <a:r>
              <a:rPr lang="en-US" sz="3200" dirty="0"/>
              <a:t>refine from http://openrefine.org/download.html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 Data from https://cse.uta.edu/current-students/2015/spring-2015-courses.php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Paste the data into text area and click Next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169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98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Clean and Transform Data:</a:t>
            </a:r>
            <a:endParaRPr lang="en-CA" sz="2400" b="1" u="sng" dirty="0"/>
          </a:p>
        </p:txBody>
      </p:sp>
      <p:pic>
        <p:nvPicPr>
          <p:cNvPr id="1026" name="Picture 2" descr="D:\books\semester 5\Special topics in advanced DB\tutorial\google refine\refin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0232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0273" y="13716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Load Data: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34717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26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Load Data: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5454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CSV / TSV / separator-based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0 in header field and click Create  Project</a:t>
            </a:r>
            <a:endParaRPr lang="en-CA" dirty="0"/>
          </a:p>
        </p:txBody>
      </p:sp>
      <p:pic>
        <p:nvPicPr>
          <p:cNvPr id="2050" name="Picture 2" descr="D:\books\semester 5\Special topics in advanced DB\tutorial\google refine\refin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905000"/>
            <a:ext cx="850935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Remove Empty Rows: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on column1 and choose text facet from facet option</a:t>
            </a:r>
            <a:endParaRPr lang="en-CA" dirty="0"/>
          </a:p>
        </p:txBody>
      </p:sp>
      <p:pic>
        <p:nvPicPr>
          <p:cNvPr id="4098" name="Picture 2" descr="D:\books\semester 5\Special topics in advanced DB\tutorial\google refine\refin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4548"/>
            <a:ext cx="7467600" cy="443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Remove Empty Rows: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767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blank from left facet options and mark all rows as star.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click on All column and remove all matching rows from edit </a:t>
            </a:r>
            <a:r>
              <a:rPr lang="en-US" dirty="0" smtClean="0"/>
              <a:t>rows</a:t>
            </a:r>
            <a:endParaRPr lang="en-US" dirty="0"/>
          </a:p>
        </p:txBody>
      </p:sp>
      <p:pic>
        <p:nvPicPr>
          <p:cNvPr id="5122" name="Picture 2" descr="D:\books\semester 5\Special topics in advanced DB\tutorial\google refine\refin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" y="1905000"/>
            <a:ext cx="799407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04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Year: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on column1 and select “Add column based on this column” from edit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an expression to get the year from colum1</a:t>
            </a:r>
            <a:endParaRPr lang="en-CA" dirty="0"/>
          </a:p>
        </p:txBody>
      </p:sp>
      <p:pic>
        <p:nvPicPr>
          <p:cNvPr id="3074" name="Picture 2" descr="D:\books\semester 5\Special topics in advanced DB\tutorial\google refine\refin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153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7040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What is Data Wrangler?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 tool for data cleaning and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Designed to spend less time manipulating data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Interactive transformation of real world messy data into data tables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7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409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Year and Semester: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 extract if the student is undergrad or grad using following query:</a:t>
            </a:r>
          </a:p>
          <a:p>
            <a:r>
              <a:rPr lang="en-US" dirty="0"/>
              <a:t>	if(</a:t>
            </a:r>
            <a:r>
              <a:rPr lang="en-US" dirty="0" err="1"/>
              <a:t>value.contains</a:t>
            </a:r>
            <a:r>
              <a:rPr lang="en-US" dirty="0"/>
              <a:t>("Courses"),substring(value,0,length(value) - 8</a:t>
            </a:r>
            <a:r>
              <a:rPr lang="en-US" dirty="0" smtClean="0"/>
              <a:t>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Semester using following query: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row.index</a:t>
            </a:r>
            <a:r>
              <a:rPr lang="en-US" dirty="0" smtClean="0"/>
              <a:t> == 1,substring(value,5,11),"")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491" y="2526222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 Columns:</a:t>
            </a:r>
            <a:endParaRPr lang="en-CA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24200"/>
            <a:ext cx="4094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Fill down all the new generated columns and delete unused columns.</a:t>
            </a:r>
          </a:p>
        </p:txBody>
      </p:sp>
      <p:pic>
        <p:nvPicPr>
          <p:cNvPr id="6146" name="Picture 2" descr="D:\books\semester 5\Special topics in advanced DB\tutorial\google refine\refin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60858"/>
            <a:ext cx="4191000" cy="35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31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 Columns:</a:t>
            </a:r>
            <a:endParaRPr lang="en-CA" sz="2400" b="1" u="sng" dirty="0"/>
          </a:p>
        </p:txBody>
      </p:sp>
      <p:pic>
        <p:nvPicPr>
          <p:cNvPr id="7170" name="Picture 2" descr="D:\books\semester 5\Special topics in advanced DB\tutorial\google refine\refin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9200"/>
            <a:ext cx="833205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Course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if the course has a lecture or lab:</a:t>
            </a:r>
          </a:p>
          <a:p>
            <a:r>
              <a:rPr lang="en-US" sz="2000" dirty="0"/>
              <a:t>	</a:t>
            </a:r>
            <a:r>
              <a:rPr lang="en-CA" sz="2000" dirty="0"/>
              <a:t>if(</a:t>
            </a:r>
            <a:r>
              <a:rPr lang="en-CA" sz="2000" dirty="0" err="1"/>
              <a:t>value.contains</a:t>
            </a:r>
            <a:r>
              <a:rPr lang="en-CA" sz="2000" dirty="0"/>
              <a:t>("-L"),substring(value,4,value.length</a:t>
            </a:r>
            <a:r>
              <a:rPr lang="en-CA" sz="2000" dirty="0" smtClean="0"/>
              <a:t>()),"")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section number:</a:t>
            </a:r>
          </a:p>
          <a:p>
            <a:r>
              <a:rPr lang="en-US" sz="2000" dirty="0" smtClean="0"/>
              <a:t>	if(</a:t>
            </a:r>
            <a:r>
              <a:rPr lang="en-US" sz="2000" dirty="0" err="1" smtClean="0"/>
              <a:t>value.contains</a:t>
            </a:r>
            <a:r>
              <a:rPr lang="en-US" sz="2000" dirty="0"/>
              <a:t>("-L"),substring(value,0,3</a:t>
            </a:r>
            <a:r>
              <a:rPr lang="en-US" sz="2000" dirty="0" smtClean="0"/>
              <a:t>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Course Name:</a:t>
            </a:r>
          </a:p>
          <a:p>
            <a:r>
              <a:rPr lang="en-US" sz="2000" dirty="0"/>
              <a:t>	if(</a:t>
            </a:r>
            <a:r>
              <a:rPr lang="en-US" sz="2000" dirty="0" err="1"/>
              <a:t>value.contains</a:t>
            </a:r>
            <a:r>
              <a:rPr lang="en-US" sz="2000" dirty="0"/>
              <a:t>("CSE"),substring(</a:t>
            </a:r>
            <a:r>
              <a:rPr lang="en-US" sz="2000" dirty="0" err="1"/>
              <a:t>value,indexOf</a:t>
            </a:r>
            <a:r>
              <a:rPr lang="en-US" sz="2000" dirty="0"/>
              <a:t>(value</a:t>
            </a:r>
            <a:r>
              <a:rPr lang="en-US" sz="2000" dirty="0" smtClean="0"/>
              <a:t>,"-	")+</a:t>
            </a:r>
            <a:r>
              <a:rPr lang="en-US" sz="2000" dirty="0"/>
              <a:t>1,value.length</a:t>
            </a:r>
            <a:r>
              <a:rPr lang="en-US" sz="2000" dirty="0" smtClean="0"/>
              <a:t>()),"")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Course Number:</a:t>
            </a:r>
          </a:p>
          <a:p>
            <a:r>
              <a:rPr lang="en-US" sz="2000" dirty="0"/>
              <a:t>	if(</a:t>
            </a:r>
            <a:r>
              <a:rPr lang="en-US" sz="2000" dirty="0" err="1"/>
              <a:t>value.contains</a:t>
            </a:r>
            <a:r>
              <a:rPr lang="en-US" sz="2000" dirty="0"/>
              <a:t>("CSE"),substring(value,0,8</a:t>
            </a:r>
            <a:r>
              <a:rPr lang="en-US" sz="2000" dirty="0" smtClean="0"/>
              <a:t>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Fill course number and course name</a:t>
            </a:r>
          </a:p>
        </p:txBody>
      </p:sp>
    </p:spTree>
    <p:extLst>
      <p:ext uri="{BB962C8B-B14F-4D97-AF65-F5344CB8AC3E}">
        <p14:creationId xmlns:p14="http://schemas.microsoft.com/office/powerpoint/2010/main" val="18926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Delete Rows: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Delete rows where Section </a:t>
            </a:r>
            <a:r>
              <a:rPr lang="en-US" sz="2000" dirty="0"/>
              <a:t>N</a:t>
            </a:r>
            <a:r>
              <a:rPr lang="en-US" sz="2000" dirty="0" smtClean="0"/>
              <a:t>o is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Left click on Section No and select text facet.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Select blank from left options and delete those rows.</a:t>
            </a:r>
          </a:p>
        </p:txBody>
      </p:sp>
      <p:pic>
        <p:nvPicPr>
          <p:cNvPr id="8194" name="Picture 2" descr="D:\books\semester 5\Special topics in advanced DB\tutorial\google refine\refin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7" y="2286000"/>
            <a:ext cx="8212423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760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Time and Building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End Am/Pm:</a:t>
            </a:r>
          </a:p>
          <a:p>
            <a:r>
              <a:rPr lang="en-US" sz="2000" dirty="0"/>
              <a:t>	</a:t>
            </a:r>
            <a:r>
              <a:rPr lang="en-CA" sz="2000" dirty="0"/>
              <a:t>substring(</a:t>
            </a:r>
            <a:r>
              <a:rPr lang="en-CA" sz="2000" dirty="0" err="1"/>
              <a:t>value,lastIndexOf</a:t>
            </a:r>
            <a:r>
              <a:rPr lang="en-CA" sz="2000" dirty="0"/>
              <a:t>(value,"0") + 1,value.length</a:t>
            </a:r>
            <a:r>
              <a:rPr lang="en-CA" sz="2000" dirty="0" smtClean="0"/>
              <a:t>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End Time:</a:t>
            </a:r>
          </a:p>
          <a:p>
            <a:r>
              <a:rPr lang="en-US" sz="2000" dirty="0"/>
              <a:t>	substring(</a:t>
            </a:r>
            <a:r>
              <a:rPr lang="en-US" sz="2000" dirty="0" err="1"/>
              <a:t>value,indexOf</a:t>
            </a:r>
            <a:r>
              <a:rPr lang="en-US" sz="2000" dirty="0"/>
              <a:t>(value,"-")+1,value.length() - 2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Extract </a:t>
            </a:r>
            <a:r>
              <a:rPr lang="en-US" sz="2000" dirty="0" smtClean="0"/>
              <a:t>Start </a:t>
            </a:r>
            <a:r>
              <a:rPr lang="en-US" sz="2000" dirty="0"/>
              <a:t>Am/Pm:</a:t>
            </a:r>
          </a:p>
          <a:p>
            <a:r>
              <a:rPr lang="en-US" sz="2000" dirty="0"/>
              <a:t>	</a:t>
            </a:r>
            <a:r>
              <a:rPr lang="en-CA" sz="2000" dirty="0"/>
              <a:t> substring(</a:t>
            </a:r>
            <a:r>
              <a:rPr lang="en-CA" sz="2000" dirty="0" err="1"/>
              <a:t>value,indexOf</a:t>
            </a:r>
            <a:r>
              <a:rPr lang="en-CA" sz="2000" dirty="0"/>
              <a:t>(value,"-") - 3,indexOf(value,"-"))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Extract </a:t>
            </a:r>
            <a:r>
              <a:rPr lang="en-US" sz="2000" dirty="0" smtClean="0"/>
              <a:t>Start </a:t>
            </a:r>
            <a:r>
              <a:rPr lang="en-US" sz="2000" dirty="0"/>
              <a:t>Time:</a:t>
            </a:r>
          </a:p>
          <a:p>
            <a:r>
              <a:rPr lang="en-US" sz="2000" dirty="0"/>
              <a:t>	 substring(</a:t>
            </a:r>
            <a:r>
              <a:rPr lang="en-US" sz="2000" dirty="0" err="1"/>
              <a:t>value,indexOf</a:t>
            </a:r>
            <a:r>
              <a:rPr lang="en-US" sz="2000" dirty="0"/>
              <a:t>(value," "),</a:t>
            </a:r>
            <a:r>
              <a:rPr lang="en-US" sz="2000" dirty="0" err="1"/>
              <a:t>indexOf</a:t>
            </a:r>
            <a:r>
              <a:rPr lang="en-US" sz="2000" dirty="0"/>
              <a:t>(value,"-")-3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Day:</a:t>
            </a:r>
          </a:p>
          <a:p>
            <a:r>
              <a:rPr lang="en-US" sz="2000" dirty="0"/>
              <a:t>	 substring(value,0,indexOf(value," </a:t>
            </a:r>
            <a:r>
              <a:rPr lang="en-US" sz="2000" dirty="0" smtClean="0"/>
              <a:t>"))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Room No:</a:t>
            </a:r>
          </a:p>
          <a:p>
            <a:r>
              <a:rPr lang="en-US" sz="2000" dirty="0"/>
              <a:t>	 substring(</a:t>
            </a:r>
            <a:r>
              <a:rPr lang="en-US" sz="2000" dirty="0" err="1"/>
              <a:t>value,value.length</a:t>
            </a:r>
            <a:r>
              <a:rPr lang="en-US" sz="2000" dirty="0"/>
              <a:t>()-3,value.length</a:t>
            </a:r>
            <a:r>
              <a:rPr lang="en-US" sz="2000" dirty="0" smtClean="0"/>
              <a:t>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Building Name:</a:t>
            </a:r>
          </a:p>
          <a:p>
            <a:r>
              <a:rPr lang="en-US" sz="2000" dirty="0"/>
              <a:t>	 substring(value,0,indexOf(value," "))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056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64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What can I do with this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430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Following question could be answered as data wrangler but without exporting it:</a:t>
            </a:r>
            <a:endParaRPr lang="en-US" sz="20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available in morning or evening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available on different days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taken by different professors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that happen in specific building</a:t>
            </a:r>
          </a:p>
        </p:txBody>
      </p:sp>
      <p:pic>
        <p:nvPicPr>
          <p:cNvPr id="1026" name="Picture 2" descr="D:\books\semester 5\Special topics in advanced DB\tutorial\google refine\refin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69" y="3081992"/>
            <a:ext cx="8133432" cy="316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92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and match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430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Lets say I want to read books and listen to music. But don’t know which books are better or which music I should listen to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What can I do?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Google Search – Always the option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What if I want to know what my friends prefer?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Is there a way?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Yes, parse data from websites.</a:t>
            </a:r>
          </a:p>
        </p:txBody>
      </p:sp>
    </p:spTree>
    <p:extLst>
      <p:ext uri="{BB962C8B-B14F-4D97-AF65-F5344CB8AC3E}">
        <p14:creationId xmlns:p14="http://schemas.microsoft.com/office/powerpoint/2010/main" val="27440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Data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034258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Get access token from Facebook graph </a:t>
            </a:r>
            <a:r>
              <a:rPr lang="en-US" sz="2000" dirty="0" err="1" smtClean="0">
                <a:solidFill>
                  <a:prstClr val="black"/>
                </a:solidFill>
              </a:rPr>
              <a:t>api</a:t>
            </a:r>
            <a:r>
              <a:rPr lang="en-US" sz="2000" dirty="0" smtClean="0">
                <a:solidFill>
                  <a:prstClr val="black"/>
                </a:solidFill>
              </a:rPr>
              <a:t>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Paste following </a:t>
            </a:r>
            <a:r>
              <a:rPr lang="en-US" sz="2000" dirty="0" err="1" smtClean="0">
                <a:solidFill>
                  <a:prstClr val="black"/>
                </a:solidFill>
              </a:rPr>
              <a:t>url</a:t>
            </a:r>
            <a:r>
              <a:rPr lang="en-US" sz="2000" dirty="0" smtClean="0">
                <a:solidFill>
                  <a:prstClr val="black"/>
                </a:solidFill>
              </a:rPr>
              <a:t> in web address and click Next:</a:t>
            </a:r>
          </a:p>
          <a:p>
            <a:r>
              <a:rPr lang="en-CA" sz="2000" u="sng" dirty="0">
                <a:hlinkClick r:id="rId2"/>
              </a:rPr>
              <a:t>https://</a:t>
            </a:r>
            <a:r>
              <a:rPr lang="en-CA" sz="2000" u="sng" dirty="0" smtClean="0">
                <a:hlinkClick r:id="rId2"/>
              </a:rPr>
              <a:t>graph.facebook.com/me/friends?access_token=CAACEdEose0cBAJVuPtmVdxSXlrdmXZCZAtLZBxExzNwZCHfDvhUcNYzx9d4hMSv9LOIoeSNhyVngq4BToTyNc8FSXndMQJdwxf4JJpjZBbmpCKU8Wow8yE8yKPIvHIhAGMCZBAaNo0gXjQPxqoZAAv6V9dSQkOMLvZA8tO2Qo3nS7giDSxAO9Od7r0qYcSpDyYmIcAuvbGiJ1nhQyrX5SgvOsx6dqKARA0kZD</a:t>
            </a:r>
            <a:endParaRPr lang="en-CA" sz="20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Access Token different for different user.</a:t>
            </a:r>
          </a:p>
        </p:txBody>
      </p:sp>
      <p:pic>
        <p:nvPicPr>
          <p:cNvPr id="2050" name="Picture 2" descr="D:\books\semester 5\Special topics in advanced DB\tutorial\google refine\refin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2" y="3595730"/>
            <a:ext cx="8564018" cy="25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Data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03425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JSON files and click on the first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Clock on create project</a:t>
            </a:r>
          </a:p>
        </p:txBody>
      </p:sp>
      <p:pic>
        <p:nvPicPr>
          <p:cNvPr id="3074" name="Picture 2" descr="D:\books\semester 5\Special topics in advanced DB\tutorial\google refine\refin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752599"/>
            <a:ext cx="8153401" cy="45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6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Data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4098" name="Picture 2" descr="D:\books\semester 5\Special topics in advanced DB\tutorial\google refine\refin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3163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How to use:</a:t>
            </a:r>
            <a:endParaRPr lang="en-CA" sz="4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Go to http://vis.stanford.edu/wrangler/app/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 Data from https://cse.uta.edu/current-students/2015/spring-2015-courses.php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Paste the data into text area and click Wrangle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9735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Books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03425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Left click on </a:t>
            </a:r>
            <a:r>
              <a:rPr lang="en-US" sz="2000" dirty="0" err="1" smtClean="0">
                <a:solidFill>
                  <a:prstClr val="black"/>
                </a:solidFill>
              </a:rPr>
              <a:t>facebook</a:t>
            </a:r>
            <a:r>
              <a:rPr lang="en-US" sz="2000" dirty="0" smtClean="0">
                <a:solidFill>
                  <a:prstClr val="black"/>
                </a:solidFill>
              </a:rPr>
              <a:t> id and select “Add column by fetching </a:t>
            </a:r>
            <a:r>
              <a:rPr lang="en-US" sz="2000" dirty="0" err="1" smtClean="0">
                <a:solidFill>
                  <a:prstClr val="black"/>
                </a:solidFill>
              </a:rPr>
              <a:t>url</a:t>
            </a:r>
            <a:r>
              <a:rPr lang="en-US" sz="2000" dirty="0" smtClean="0">
                <a:solidFill>
                  <a:prstClr val="black"/>
                </a:solidFill>
              </a:rPr>
              <a:t>” from edit column option</a:t>
            </a:r>
          </a:p>
        </p:txBody>
      </p:sp>
      <p:pic>
        <p:nvPicPr>
          <p:cNvPr id="5122" name="Picture 2" descr="D:\books\semester 5\Special topics in advanced DB\tutorial\google refine\refi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1981200"/>
            <a:ext cx="708659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41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Books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Enter following expression:</a:t>
            </a:r>
          </a:p>
          <a:p>
            <a:r>
              <a:rPr lang="en-CA" sz="2000" dirty="0"/>
              <a:t>"</a:t>
            </a:r>
            <a:r>
              <a:rPr lang="en-CA" sz="2000" u="sng" dirty="0">
                <a:hlinkClick r:id="rId2"/>
              </a:rPr>
              <a:t>https://graph.facebook.com/"+value+"/</a:t>
            </a:r>
            <a:r>
              <a:rPr lang="en-CA" sz="2000" u="sng" dirty="0" err="1">
                <a:hlinkClick r:id="rId2"/>
              </a:rPr>
              <a:t>books?access_token</a:t>
            </a:r>
            <a:r>
              <a:rPr lang="en-CA" sz="2000" u="sng" dirty="0">
                <a:hlinkClick r:id="rId2"/>
              </a:rPr>
              <a:t>=CAACEdEose0cBAJVuPtmVdxSXlrdmXZCZAtLZBxExzNwZCHfDvhUcNYzx9d4hMSv9LOIoeSNhyVngq4BToTyNc8FSXndMQJdwxf4JJpjZBbmpCKU8Wow8yE8yKPIvHIhAGMCZBAaNo0gXjQPxqoZAAv6V9dSQkOMLvZA8tO2Qo3nS7giDSxAO9Od7r0qYcSpDyYmIcAuvbGiJ1nhQyrX5SgvOsx6dqKARA0kZD</a:t>
            </a:r>
            <a:r>
              <a:rPr lang="en-CA" sz="2000" dirty="0">
                <a:hlinkClick r:id="rId2"/>
              </a:rPr>
              <a:t>"</a:t>
            </a: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5123" name="Picture 3" descr="D:\books\semester 5\Special topics in advanced DB\tutorial\google refine\refine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15601"/>
            <a:ext cx="8077200" cy="28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42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Books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6146" name="Picture 2" descr="D:\books\semester 5\Special topics in advanced DB\tutorial\google refine\refine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95400"/>
            <a:ext cx="830580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43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5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Parse Json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Split the column information to get the different books in different 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 descr="D:\books\semester 5\Special topics in advanced DB\tutorial\google refine\refin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3" y="1828800"/>
            <a:ext cx="7848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books\semester 5\Special topics in advanced DB\tutorial\google refine\refin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3" y="5029200"/>
            <a:ext cx="7848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44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5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Parse Json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Add curly braces at the end of the row using following expression: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	</a:t>
            </a:r>
            <a:r>
              <a:rPr lang="en-CA" sz="2000" dirty="0" smtClean="0"/>
              <a:t>if(</a:t>
            </a:r>
            <a:r>
              <a:rPr lang="en-CA" sz="2000" dirty="0" err="1" smtClean="0"/>
              <a:t>endsWith</a:t>
            </a:r>
            <a:r>
              <a:rPr lang="en-CA" sz="2000" dirty="0" smtClean="0"/>
              <a:t>(value</a:t>
            </a:r>
            <a:r>
              <a:rPr lang="en-CA" sz="2000" dirty="0"/>
              <a:t>,'"'),substring(value,0,length(value))+'}',replace(value,'',''))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8194" name="Picture 2" descr="D:\books\semester 5\Special topics in advanced DB\tutorial\google refine\refine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6" y="2133600"/>
            <a:ext cx="7879714" cy="40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5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Parse Json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Add new column by using option “Add column based on this column”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Write following query to parse book category from data:</a:t>
            </a:r>
          </a:p>
          <a:p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</a:rPr>
              <a:t>value.parseJson</a:t>
            </a:r>
            <a:r>
              <a:rPr lang="en-US" sz="2000" dirty="0" smtClean="0">
                <a:solidFill>
                  <a:prstClr val="black"/>
                </a:solidFill>
              </a:rPr>
              <a:t>().category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Write following query to parse book name from data:</a:t>
            </a:r>
          </a:p>
          <a:p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err="1">
                <a:solidFill>
                  <a:prstClr val="black"/>
                </a:solidFill>
              </a:rPr>
              <a:t>value.parseJson</a:t>
            </a:r>
            <a:r>
              <a:rPr lang="en-US" sz="2000" dirty="0">
                <a:solidFill>
                  <a:prstClr val="black"/>
                </a:solidFill>
              </a:rPr>
              <a:t>().</a:t>
            </a:r>
            <a:r>
              <a:rPr lang="en-US" sz="2000" dirty="0" smtClean="0">
                <a:solidFill>
                  <a:prstClr val="black"/>
                </a:solidFill>
              </a:rPr>
              <a:t>name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9218" name="Picture 2" descr="D:\books\semester 5\Special topics in advanced DB\tutorial\google refine\refin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2" y="3124200"/>
            <a:ext cx="8095148" cy="30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8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Music: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Get music data using following expression:</a:t>
            </a:r>
          </a:p>
          <a:p>
            <a:r>
              <a:rPr lang="en-CA" sz="2000" dirty="0"/>
              <a:t>"</a:t>
            </a:r>
            <a:r>
              <a:rPr lang="en-CA" sz="2000" u="sng" dirty="0">
                <a:hlinkClick r:id="rId2"/>
              </a:rPr>
              <a:t>https://graph.facebook.com/"+value</a:t>
            </a:r>
            <a:r>
              <a:rPr lang="en-CA" sz="2000" u="sng" dirty="0" smtClean="0">
                <a:hlinkClick r:id="rId2"/>
              </a:rPr>
              <a:t>+"/</a:t>
            </a:r>
            <a:r>
              <a:rPr lang="en-CA" sz="2000" u="sng" dirty="0" err="1" smtClean="0">
                <a:hlinkClick r:id="rId2"/>
              </a:rPr>
              <a:t>music?access_token</a:t>
            </a:r>
            <a:r>
              <a:rPr lang="en-CA" sz="2000" u="sng" dirty="0" smtClean="0">
                <a:hlinkClick r:id="rId2"/>
              </a:rPr>
              <a:t>=CAACEdEose0cBAJVuPtmVdxSXlrdmXZCZAtLZBxExzNwZCHfDvhUcNYzx9d4hMSv9LOIoeSNhyVngq4BToTyNc8FSXndMQJdwxf4JJpjZBbmpCKU8Wow8yE8yKPIvHIhAGMCZBAaNo0gXjQPxqoZAAv6V9dSQkOMLvZA8tO2Qo3nS7giDSxAO9Od7r0qYcSpDyYmIcAuvbGiJ1nhQyrX5SgvOsx6dqKARA0kZD</a:t>
            </a:r>
            <a:r>
              <a:rPr lang="en-CA" sz="2000" dirty="0" smtClean="0">
                <a:hlinkClick r:id="rId2"/>
              </a:rPr>
              <a:t>“</a:t>
            </a:r>
            <a:endParaRPr lang="en-CA" sz="2000" dirty="0" smtClean="0"/>
          </a:p>
          <a:p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Split the columns into different rows for different music.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Write following query to parse </a:t>
            </a:r>
            <a:r>
              <a:rPr lang="en-US" sz="2000" dirty="0" smtClean="0">
                <a:solidFill>
                  <a:prstClr val="black"/>
                </a:solidFill>
              </a:rPr>
              <a:t>music </a:t>
            </a:r>
            <a:r>
              <a:rPr lang="en-US" sz="2000" dirty="0">
                <a:solidFill>
                  <a:prstClr val="black"/>
                </a:solidFill>
              </a:rPr>
              <a:t>from data:</a:t>
            </a:r>
          </a:p>
          <a:p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err="1">
                <a:solidFill>
                  <a:prstClr val="black"/>
                </a:solidFill>
              </a:rPr>
              <a:t>value.parseJson</a:t>
            </a:r>
            <a:r>
              <a:rPr lang="en-US" sz="2000" dirty="0" smtClean="0">
                <a:solidFill>
                  <a:prstClr val="black"/>
                </a:solidFill>
              </a:rPr>
              <a:t>().music</a:t>
            </a:r>
          </a:p>
        </p:txBody>
      </p:sp>
    </p:spTree>
    <p:extLst>
      <p:ext uri="{BB962C8B-B14F-4D97-AF65-F5344CB8AC3E}">
        <p14:creationId xmlns:p14="http://schemas.microsoft.com/office/powerpoint/2010/main" val="28162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Music: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10242" name="Picture 2" descr="D:\books\semester 5\Special topics in advanced DB\tutorial\google refine\refin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1219200"/>
            <a:ext cx="847205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Left click on music column and select “Start reconciling” from Reconcile option</a:t>
            </a:r>
          </a:p>
        </p:txBody>
      </p:sp>
      <p:pic>
        <p:nvPicPr>
          <p:cNvPr id="11266" name="Picture 2" descr="D:\books\semester 5\Special topics in advanced DB\tutorial\google refine\refine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95" y="1885331"/>
            <a:ext cx="7699605" cy="41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Add freebase </a:t>
            </a:r>
            <a:r>
              <a:rPr lang="en-US" sz="2000" dirty="0" err="1" smtClean="0">
                <a:solidFill>
                  <a:prstClr val="black"/>
                </a:solidFill>
              </a:rPr>
              <a:t>reconcilation</a:t>
            </a:r>
            <a:r>
              <a:rPr lang="en-US" sz="2000" dirty="0" smtClean="0">
                <a:solidFill>
                  <a:prstClr val="black"/>
                </a:solidFill>
              </a:rPr>
              <a:t> service by clicking “Add Standard Service” and enter url: </a:t>
            </a:r>
            <a:r>
              <a:rPr lang="en-CA" sz="2000" dirty="0"/>
              <a:t> </a:t>
            </a:r>
            <a:r>
              <a:rPr lang="en-CA" sz="2000" dirty="0">
                <a:hlinkClick r:id="rId2"/>
              </a:rPr>
              <a:t>http://reconcile.freebaseapps.com/reconcile</a:t>
            </a: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D:\books\semester 5\Special topics in advanced DB\tutorial\google refine\refine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8" y="2172326"/>
            <a:ext cx="5124720" cy="39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81700" y="2362200"/>
            <a:ext cx="2857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musical artist from the box as our data is related to music and click start reconciling</a:t>
            </a:r>
            <a:endParaRPr lang="en-US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How to use:</a:t>
            </a:r>
            <a:endParaRPr lang="en-CA" sz="4800" b="1" u="sng" dirty="0"/>
          </a:p>
        </p:txBody>
      </p:sp>
      <p:pic>
        <p:nvPicPr>
          <p:cNvPr id="1026" name="Picture 2" descr="D:\books\semester 5\Special topics in advanced DB\tutorial\wrangl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371600"/>
            <a:ext cx="8555038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5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2050" name="Picture 2" descr="D:\books\semester 5\Special topics in advanced DB\tutorial\google refine\refine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3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9308" y="1027331"/>
            <a:ext cx="360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one by one the matching music by clicking on the link</a:t>
            </a:r>
            <a:endParaRPr lang="en-CA" dirty="0"/>
          </a:p>
        </p:txBody>
      </p:sp>
      <p:pic>
        <p:nvPicPr>
          <p:cNvPr id="2051" name="Picture 3" descr="D:\books\semester 5\Special topics in advanced DB\tutorial\google refine\refine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9" y="1950661"/>
            <a:ext cx="38862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09308" y="3429000"/>
            <a:ext cx="374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Left click the column and choose “Match each cell to its best candidate” from reconcile </a:t>
            </a:r>
            <a:endParaRPr lang="en-CA" dirty="0"/>
          </a:p>
        </p:txBody>
      </p:sp>
      <p:pic>
        <p:nvPicPr>
          <p:cNvPr id="2052" name="Picture 4" descr="D:\books\semester 5\Special topics in advanced DB\tutorial\google refine\refine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75" y="4495800"/>
            <a:ext cx="455762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51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3074" name="Picture 2" descr="D:\books\semester 5\Special topics in advanced DB\tutorial\google refine\refine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7724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52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Explore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Get the crime data for </a:t>
            </a:r>
            <a:r>
              <a:rPr lang="en-US" sz="2000" dirty="0" err="1" smtClean="0">
                <a:solidFill>
                  <a:prstClr val="black"/>
                </a:solidFill>
              </a:rPr>
              <a:t>chicago</a:t>
            </a:r>
            <a:r>
              <a:rPr lang="en-US" sz="2000" dirty="0">
                <a:solidFill>
                  <a:prstClr val="black"/>
                </a:solidFill>
              </a:rPr>
              <a:t> from </a:t>
            </a:r>
            <a:r>
              <a:rPr lang="en-US" sz="20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prstClr val="black"/>
                </a:solidFill>
                <a:hlinkClick r:id="rId2"/>
              </a:rPr>
              <a:t>catalog.data.gov/dataset/crimes-one-year-prior-to-present-e171f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Upload it on open refine and create new project.</a:t>
            </a:r>
          </a:p>
        </p:txBody>
      </p:sp>
    </p:spTree>
    <p:extLst>
      <p:ext uri="{BB962C8B-B14F-4D97-AF65-F5344CB8AC3E}">
        <p14:creationId xmlns:p14="http://schemas.microsoft.com/office/powerpoint/2010/main" val="7906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53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Explore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Primary Reasons for crime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primary description column and select text facet.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Order it by count</a:t>
            </a:r>
          </a:p>
        </p:txBody>
      </p:sp>
      <p:pic>
        <p:nvPicPr>
          <p:cNvPr id="12290" name="Picture 2" descr="D:\books\semester 5\Special topics in advanced DB\tutorial\google refine\refine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2743200"/>
            <a:ext cx="28098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1441" y="2680801"/>
            <a:ext cx="548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cluster and merge same name.</a:t>
            </a:r>
          </a:p>
        </p:txBody>
      </p:sp>
      <p:pic>
        <p:nvPicPr>
          <p:cNvPr id="12291" name="Picture 3" descr="D:\books\semester 5\Special topics in advanced DB\tutorial\google refine\refine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96" y="3505200"/>
            <a:ext cx="5399013" cy="23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54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Explore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269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Most dangerous city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Extract street names from block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Apply text facet on street name.</a:t>
            </a:r>
          </a:p>
        </p:txBody>
      </p:sp>
      <p:pic>
        <p:nvPicPr>
          <p:cNvPr id="13314" name="Picture 2" descr="D:\books\semester 5\Special topics in advanced DB\tutorial\google refine\refine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5619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694" y="2743200"/>
            <a:ext cx="2406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>
                <a:solidFill>
                  <a:prstClr val="black"/>
                </a:solidFill>
              </a:rPr>
              <a:t>Pandas</a:t>
            </a:r>
            <a:endParaRPr lang="en-CA" sz="5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473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What is Pandas?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A tool for data manipulation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Offers data structure for manipulating numerical tables and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Visualization of data using graph</a:t>
            </a:r>
            <a:endParaRPr lang="en-CA" sz="36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How to use: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Go to </a:t>
            </a:r>
            <a:r>
              <a:rPr lang="en-US" sz="32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sz="3200" dirty="0" smtClean="0">
                <a:solidFill>
                  <a:prstClr val="black"/>
                </a:solidFill>
                <a:hlinkClick r:id="rId2"/>
              </a:rPr>
              <a:t>continuum.io/downloads</a:t>
            </a:r>
            <a:r>
              <a:rPr lang="en-US" sz="3200" dirty="0" smtClean="0">
                <a:solidFill>
                  <a:prstClr val="black"/>
                </a:solidFill>
              </a:rPr>
              <a:t> and download anaconda with python 2.7.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Anaconda includes all the packages required for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Open </a:t>
            </a:r>
            <a:r>
              <a:rPr lang="en-US" sz="3200" dirty="0" err="1" smtClean="0">
                <a:solidFill>
                  <a:prstClr val="black"/>
                </a:solidFill>
              </a:rPr>
              <a:t>spyder</a:t>
            </a:r>
            <a:r>
              <a:rPr lang="en-US" sz="3200" dirty="0" smtClean="0">
                <a:solidFill>
                  <a:prstClr val="black"/>
                </a:solidFill>
              </a:rPr>
              <a:t> to write code</a:t>
            </a:r>
            <a:endParaRPr lang="en-CA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Read Files: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err="1"/>
              <a:t>pd.read_csv</a:t>
            </a:r>
            <a:r>
              <a:rPr lang="en-US" sz="2400" dirty="0"/>
              <a:t>('D:\\books\\semester 5\\Special topics in advanced DB\\tutorial\\pandas\\spring 2015 courses.csv</a:t>
            </a:r>
            <a:r>
              <a:rPr lang="en-US" sz="2400" dirty="0" smtClean="0"/>
              <a:t>')</a:t>
            </a:r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Display 20 courses available during day time:</a:t>
            </a:r>
          </a:p>
          <a:p>
            <a:r>
              <a:rPr lang="en-US" sz="2400" dirty="0" err="1"/>
              <a:t>isTime</a:t>
            </a:r>
            <a:r>
              <a:rPr lang="en-US" sz="2400" dirty="0"/>
              <a:t> = </a:t>
            </a:r>
            <a:r>
              <a:rPr lang="en-US" sz="2400" dirty="0" err="1"/>
              <a:t>df</a:t>
            </a:r>
            <a:r>
              <a:rPr lang="en-US" sz="2400" dirty="0"/>
              <a:t>['</a:t>
            </a:r>
            <a:r>
              <a:rPr lang="en-US" sz="2400" dirty="0" err="1"/>
              <a:t>Start_Am</a:t>
            </a:r>
            <a:r>
              <a:rPr lang="en-US" sz="2400" dirty="0"/>
              <a:t>/Pm'] == 'AM'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df</a:t>
            </a:r>
            <a:r>
              <a:rPr lang="en-US" sz="2400" dirty="0"/>
              <a:t>[</a:t>
            </a:r>
            <a:r>
              <a:rPr lang="en-US" sz="2400" dirty="0" err="1"/>
              <a:t>isTime</a:t>
            </a:r>
            <a:r>
              <a:rPr lang="en-US" sz="2400" dirty="0"/>
              <a:t>][['Course_No',</a:t>
            </a:r>
            <a:r>
              <a:rPr lang="en-US" sz="2400" dirty="0" smtClean="0"/>
              <a:t>'</a:t>
            </a:r>
            <a:r>
              <a:rPr lang="en-US" sz="2400" dirty="0" err="1"/>
              <a:t>Start_Am</a:t>
            </a:r>
            <a:r>
              <a:rPr lang="en-US" sz="2400" dirty="0"/>
              <a:t>/</a:t>
            </a:r>
            <a:r>
              <a:rPr lang="en-US" sz="2400" dirty="0" err="1"/>
              <a:t>Pm</a:t>
            </a:r>
            <a:r>
              <a:rPr lang="en-US" sz="2400" dirty="0" err="1" smtClean="0"/>
              <a:t>',</a:t>
            </a:r>
            <a:r>
              <a:rPr lang="en-US" sz="2400" dirty="0" err="1"/>
              <a:t>'Name</a:t>
            </a:r>
            <a:r>
              <a:rPr lang="en-US" sz="2400" dirty="0"/>
              <a:t>']][:20</a:t>
            </a:r>
            <a:r>
              <a:rPr lang="en-US" sz="2400" dirty="0" smtClean="0"/>
              <a:t>])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Display all distinct courses:</a:t>
            </a:r>
          </a:p>
          <a:p>
            <a:r>
              <a:rPr lang="en-US" sz="2400" dirty="0"/>
              <a:t>for x in </a:t>
            </a:r>
            <a:r>
              <a:rPr lang="en-US" sz="2400" dirty="0" err="1"/>
              <a:t>df</a:t>
            </a:r>
            <a:r>
              <a:rPr lang="en-US" sz="2400" dirty="0"/>
              <a:t>['</a:t>
            </a:r>
            <a:r>
              <a:rPr lang="en-US" sz="2400" dirty="0" err="1"/>
              <a:t>Course_Name</a:t>
            </a:r>
            <a:r>
              <a:rPr lang="en-US" sz="2400" dirty="0"/>
              <a:t>'].unique():</a:t>
            </a:r>
          </a:p>
          <a:p>
            <a:r>
              <a:rPr lang="en-US" sz="2400" dirty="0" smtClean="0"/>
              <a:t>	print(x</a:t>
            </a:r>
            <a:r>
              <a:rPr lang="en-US" sz="2400" dirty="0"/>
              <a:t>)</a:t>
            </a:r>
            <a:endParaRPr lang="en-CA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59</a:t>
            </a:fld>
            <a:endParaRPr lang="en-CA"/>
          </a:p>
        </p:txBody>
      </p:sp>
      <p:pic>
        <p:nvPicPr>
          <p:cNvPr id="1026" name="Picture 2" descr="D:\books\semester 5\Special topics in advanced DB\tutorial\pandas\panda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2" y="609600"/>
            <a:ext cx="462904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ooks\semester 5\Special topics in advanced DB\tutorial\pandas\pandas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89011"/>
            <a:ext cx="5013042" cy="27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1447800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0 Courses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267200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Distinct Courses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272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6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How to use:</a:t>
            </a:r>
            <a:endParaRPr lang="en-CA" sz="2400" b="1" u="sng" dirty="0"/>
          </a:p>
        </p:txBody>
      </p:sp>
      <p:pic>
        <p:nvPicPr>
          <p:cNvPr id="2050" name="Picture 2" descr="D:\books\semester 5\Special topics in advanced DB\tutorial\wrangl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8856"/>
            <a:ext cx="86868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on just </a:t>
            </a:r>
            <a:r>
              <a:rPr lang="en-US" sz="2800" dirty="0" err="1" smtClean="0">
                <a:solidFill>
                  <a:prstClr val="black"/>
                </a:solidFill>
              </a:rPr>
              <a:t>friday</a:t>
            </a:r>
            <a:r>
              <a:rPr lang="en-US" sz="28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2400" dirty="0" err="1"/>
              <a:t>isDay</a:t>
            </a:r>
            <a:r>
              <a:rPr lang="en-US" sz="2400" dirty="0"/>
              <a:t> = </a:t>
            </a:r>
            <a:r>
              <a:rPr lang="en-US" sz="2400" dirty="0" err="1"/>
              <a:t>df</a:t>
            </a:r>
            <a:r>
              <a:rPr lang="en-US" sz="2400" dirty="0"/>
              <a:t>['Days'] == '</a:t>
            </a:r>
            <a:r>
              <a:rPr lang="en-US" sz="2400" dirty="0" err="1"/>
              <a:t>Fr</a:t>
            </a:r>
            <a:r>
              <a:rPr lang="en-US" sz="2400" dirty="0"/>
              <a:t>'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df</a:t>
            </a:r>
            <a:r>
              <a:rPr lang="en-US" sz="2400" dirty="0"/>
              <a:t>[</a:t>
            </a:r>
            <a:r>
              <a:rPr lang="en-US" sz="2400" dirty="0" err="1"/>
              <a:t>isDay</a:t>
            </a:r>
            <a:r>
              <a:rPr lang="en-US" sz="2400" dirty="0"/>
              <a:t>][[</a:t>
            </a:r>
            <a:r>
              <a:rPr lang="en-US" sz="2400" dirty="0" smtClean="0"/>
              <a:t>'</a:t>
            </a:r>
            <a:r>
              <a:rPr lang="en-US" sz="2400" dirty="0" err="1" smtClean="0"/>
              <a:t>Course_No','Days',</a:t>
            </a:r>
            <a:r>
              <a:rPr lang="en-US" sz="2400" dirty="0" err="1"/>
              <a:t>'Name</a:t>
            </a:r>
            <a:r>
              <a:rPr lang="en-US" sz="2400" dirty="0"/>
              <a:t>']][:20])</a:t>
            </a:r>
            <a:endParaRPr lang="en-US" sz="2400" dirty="0" smtClean="0"/>
          </a:p>
          <a:p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Classes on just </a:t>
            </a:r>
            <a:r>
              <a:rPr lang="en-US" sz="2800" dirty="0" err="1">
                <a:solidFill>
                  <a:prstClr val="black"/>
                </a:solidFill>
              </a:rPr>
              <a:t>friday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or class taken by any professor:</a:t>
            </a:r>
          </a:p>
          <a:p>
            <a:r>
              <a:rPr lang="en-CA" sz="2400" dirty="0" err="1"/>
              <a:t>isDay</a:t>
            </a:r>
            <a:r>
              <a:rPr lang="en-CA" sz="2400" dirty="0"/>
              <a:t> = </a:t>
            </a:r>
            <a:r>
              <a:rPr lang="en-CA" sz="2400" dirty="0" err="1"/>
              <a:t>df</a:t>
            </a:r>
            <a:r>
              <a:rPr lang="en-CA" sz="2400" dirty="0"/>
              <a:t>['Days'] == '</a:t>
            </a:r>
            <a:r>
              <a:rPr lang="en-CA" sz="2400" dirty="0" err="1"/>
              <a:t>Fr</a:t>
            </a:r>
            <a:r>
              <a:rPr lang="en-CA" sz="2400" dirty="0"/>
              <a:t>'</a:t>
            </a:r>
          </a:p>
          <a:p>
            <a:r>
              <a:rPr lang="en-CA" sz="2400" dirty="0" err="1"/>
              <a:t>isName</a:t>
            </a:r>
            <a:r>
              <a:rPr lang="en-CA" sz="2400" dirty="0"/>
              <a:t> = </a:t>
            </a:r>
            <a:r>
              <a:rPr lang="en-CA" sz="2400" dirty="0" err="1"/>
              <a:t>df</a:t>
            </a:r>
            <a:r>
              <a:rPr lang="en-CA" sz="2400" dirty="0"/>
              <a:t>['Name'] == '</a:t>
            </a:r>
            <a:r>
              <a:rPr lang="en-CA" sz="2400" dirty="0" err="1"/>
              <a:t>Dimitrios</a:t>
            </a:r>
            <a:r>
              <a:rPr lang="en-CA" sz="2400" dirty="0"/>
              <a:t> </a:t>
            </a:r>
            <a:r>
              <a:rPr lang="en-CA" sz="2400" dirty="0" err="1"/>
              <a:t>Zikos</a:t>
            </a:r>
            <a:r>
              <a:rPr lang="en-CA" sz="2400" dirty="0"/>
              <a:t>'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</a:t>
            </a:r>
            <a:r>
              <a:rPr lang="en-CA" sz="2400" dirty="0" err="1"/>
              <a:t>isDay</a:t>
            </a:r>
            <a:r>
              <a:rPr lang="en-CA" sz="2400" dirty="0"/>
              <a:t> | </a:t>
            </a:r>
            <a:r>
              <a:rPr lang="en-CA" sz="2400" dirty="0" err="1"/>
              <a:t>isName</a:t>
            </a:r>
            <a:r>
              <a:rPr lang="en-CA" sz="2400" dirty="0"/>
              <a:t>][['</a:t>
            </a:r>
            <a:r>
              <a:rPr lang="en-CA" sz="2400" dirty="0" err="1"/>
              <a:t>Course_No','Name','Days</a:t>
            </a:r>
            <a:r>
              <a:rPr lang="en-CA" sz="2400" dirty="0"/>
              <a:t>']][:20])</a:t>
            </a:r>
            <a:endParaRPr lang="en-US" sz="2400" dirty="0" smtClean="0"/>
          </a:p>
          <a:p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on </a:t>
            </a:r>
            <a:r>
              <a:rPr lang="en-US" sz="2800" dirty="0" err="1" smtClean="0">
                <a:solidFill>
                  <a:prstClr val="black"/>
                </a:solidFill>
              </a:rPr>
              <a:t>friday</a:t>
            </a:r>
            <a:r>
              <a:rPr lang="en-US" sz="28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2400" dirty="0" err="1"/>
              <a:t>isDay</a:t>
            </a:r>
            <a:r>
              <a:rPr lang="en-US" sz="2400" dirty="0"/>
              <a:t> = </a:t>
            </a:r>
            <a:r>
              <a:rPr lang="en-US" sz="2400" dirty="0" err="1"/>
              <a:t>df</a:t>
            </a:r>
            <a:r>
              <a:rPr lang="en-US" sz="2400" dirty="0"/>
              <a:t>['Days'].</a:t>
            </a:r>
            <a:r>
              <a:rPr lang="en-US" sz="2400" dirty="0" err="1"/>
              <a:t>str.contains</a:t>
            </a:r>
            <a:r>
              <a:rPr lang="en-US" sz="2400" dirty="0"/>
              <a:t>('</a:t>
            </a:r>
            <a:r>
              <a:rPr lang="en-US" sz="2400" dirty="0" err="1"/>
              <a:t>Fr</a:t>
            </a:r>
            <a:r>
              <a:rPr lang="en-US" sz="2400" dirty="0"/>
              <a:t>')</a:t>
            </a:r>
            <a:endParaRPr lang="en-CA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61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143500" y="795216"/>
            <a:ext cx="323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Classes on just Friday or class taken by professor 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253345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Classes on Friday</a:t>
            </a:r>
            <a:endParaRPr lang="en-CA" sz="2800" dirty="0"/>
          </a:p>
        </p:txBody>
      </p:sp>
      <p:pic>
        <p:nvPicPr>
          <p:cNvPr id="2050" name="Picture 2" descr="D:\books\semester 5\Special topics in advanced DB\tutorial\pandas\panda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1" y="630238"/>
            <a:ext cx="3999972" cy="27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ooks\semester 5\Special topics in advanced DB\tutorial\pandas\pandas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56540"/>
            <a:ext cx="3810000" cy="27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62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27519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Number of classes taken by top 6 professor: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['Name'].</a:t>
            </a:r>
            <a:r>
              <a:rPr lang="en-CA" sz="2400" dirty="0" err="1"/>
              <a:t>value_counts</a:t>
            </a:r>
            <a:r>
              <a:rPr lang="en-CA" sz="2400" dirty="0"/>
              <a:t>()[:6])</a:t>
            </a:r>
            <a:endParaRPr lang="en-US" sz="2400" dirty="0" smtClean="0"/>
          </a:p>
          <a:p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Descriptive statistics for professor: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['Name'].describe</a:t>
            </a:r>
            <a:r>
              <a:rPr lang="en-CA" sz="2400" dirty="0" smtClean="0"/>
              <a:t>())</a:t>
            </a:r>
          </a:p>
        </p:txBody>
      </p:sp>
      <p:pic>
        <p:nvPicPr>
          <p:cNvPr id="3074" name="Picture 2" descr="D:\books\semester 5\Special topics in advanced DB\tutorial\pandas\pandas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4" y="1523999"/>
            <a:ext cx="4156076" cy="207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books\semester 5\Special topics in advanced DB\tutorial\pandas\pandas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4" y="4419599"/>
            <a:ext cx="3775076" cy="13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63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419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Bar graph for no of courses </a:t>
            </a:r>
            <a:r>
              <a:rPr lang="en-US" sz="2800" dirty="0" err="1" smtClean="0">
                <a:solidFill>
                  <a:prstClr val="black"/>
                </a:solidFill>
              </a:rPr>
              <a:t>vs</a:t>
            </a:r>
            <a:r>
              <a:rPr lang="en-US" sz="2800" dirty="0" smtClean="0">
                <a:solidFill>
                  <a:prstClr val="black"/>
                </a:solidFill>
              </a:rPr>
              <a:t> professor: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['Name'].</a:t>
            </a:r>
            <a:r>
              <a:rPr lang="en-US" sz="2400" dirty="0" err="1"/>
              <a:t>value_counts</a:t>
            </a:r>
            <a:r>
              <a:rPr lang="en-US" sz="2400" dirty="0"/>
              <a:t>()[:8].plot(kind='bar')</a:t>
            </a:r>
            <a:endParaRPr lang="en-US" sz="2400" dirty="0" smtClean="0"/>
          </a:p>
        </p:txBody>
      </p:sp>
      <p:pic>
        <p:nvPicPr>
          <p:cNvPr id="4098" name="Picture 2" descr="D:\books\semester 5\Special topics in advanced DB\tutorial\pandas\panda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38" y="1482437"/>
            <a:ext cx="3994038" cy="43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64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Most Common Crimes: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['PRIMARY DESCRIPTION'].</a:t>
            </a:r>
            <a:r>
              <a:rPr lang="en-CA" sz="2400" dirty="0" err="1"/>
              <a:t>value_counts</a:t>
            </a:r>
            <a:r>
              <a:rPr lang="en-CA" sz="2400" dirty="0"/>
              <a:t>())</a:t>
            </a:r>
            <a:endParaRPr lang="en-US" sz="2400" dirty="0" smtClean="0"/>
          </a:p>
          <a:p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Plot the above: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['PRIMARY DESCRIPTION'].</a:t>
            </a:r>
            <a:r>
              <a:rPr lang="en-US" sz="2400" dirty="0" err="1"/>
              <a:t>value_counts</a:t>
            </a:r>
            <a:r>
              <a:rPr lang="en-US" sz="2400" dirty="0"/>
              <a:t>()[:8].plot(kind='bar')</a:t>
            </a:r>
            <a:endParaRPr lang="en-CA" sz="2400" dirty="0" smtClean="0"/>
          </a:p>
        </p:txBody>
      </p:sp>
      <p:pic>
        <p:nvPicPr>
          <p:cNvPr id="5122" name="Picture 2" descr="D:\books\semester 5\Special topics in advanced DB\tutorial\pandas\panda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447801"/>
            <a:ext cx="3616326" cy="190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books\semester 5\Special topics in advanced DB\tutorial\pandas\panda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429000" cy="318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Most Common Locations for theft to occur:</a:t>
            </a:r>
          </a:p>
          <a:p>
            <a:r>
              <a:rPr lang="en-CA" sz="2000" dirty="0" err="1"/>
              <a:t>isPriDesc</a:t>
            </a:r>
            <a:r>
              <a:rPr lang="en-CA" sz="2000" dirty="0"/>
              <a:t> = </a:t>
            </a:r>
            <a:r>
              <a:rPr lang="en-CA" sz="2000" dirty="0" err="1"/>
              <a:t>df</a:t>
            </a:r>
            <a:r>
              <a:rPr lang="en-CA" sz="2000" dirty="0"/>
              <a:t>['PRIMARY DESCRIPTION'] == 'THEFT'</a:t>
            </a:r>
          </a:p>
          <a:p>
            <a:r>
              <a:rPr lang="en-CA" sz="2000" dirty="0"/>
              <a:t>df1 = </a:t>
            </a:r>
            <a:r>
              <a:rPr lang="en-CA" sz="2000" dirty="0" err="1"/>
              <a:t>df</a:t>
            </a:r>
            <a:r>
              <a:rPr lang="en-CA" sz="2000" dirty="0"/>
              <a:t>[</a:t>
            </a:r>
            <a:r>
              <a:rPr lang="en-CA" sz="2000" dirty="0" err="1"/>
              <a:t>isPriDesc</a:t>
            </a:r>
            <a:r>
              <a:rPr lang="en-CA" sz="2000" dirty="0"/>
              <a:t>]</a:t>
            </a:r>
          </a:p>
          <a:p>
            <a:r>
              <a:rPr lang="en-CA" sz="2000" dirty="0"/>
              <a:t>print(df1['LOCATION DESCRIPTION'].</a:t>
            </a:r>
            <a:r>
              <a:rPr lang="en-CA" sz="2000" dirty="0" err="1"/>
              <a:t>value_counts</a:t>
            </a:r>
            <a:r>
              <a:rPr lang="en-CA" sz="2000" dirty="0"/>
              <a:t>())</a:t>
            </a:r>
            <a:endParaRPr lang="en-CA" sz="2000" dirty="0" smtClean="0"/>
          </a:p>
        </p:txBody>
      </p:sp>
      <p:pic>
        <p:nvPicPr>
          <p:cNvPr id="6146" name="Picture 2" descr="D:\books\semester 5\Special topics in advanced DB\tutorial\pandas\pandas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72283"/>
            <a:ext cx="5791199" cy="26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Number of crimes for the combination of primary reason and location</a:t>
            </a:r>
          </a:p>
          <a:p>
            <a:r>
              <a:rPr lang="en-CA" dirty="0"/>
              <a:t>df2 = </a:t>
            </a:r>
            <a:r>
              <a:rPr lang="en-CA" dirty="0" err="1"/>
              <a:t>pd.crosstab</a:t>
            </a:r>
            <a:r>
              <a:rPr lang="en-CA" dirty="0"/>
              <a:t>(</a:t>
            </a:r>
            <a:r>
              <a:rPr lang="en-CA" dirty="0" err="1"/>
              <a:t>df</a:t>
            </a:r>
            <a:r>
              <a:rPr lang="en-CA" dirty="0"/>
              <a:t>['PRIMARY DESCRIPTION'],</a:t>
            </a:r>
            <a:r>
              <a:rPr lang="en-CA" dirty="0" err="1"/>
              <a:t>df</a:t>
            </a:r>
            <a:r>
              <a:rPr lang="en-CA" dirty="0"/>
              <a:t>['LOCATION DESCRIPTION'])</a:t>
            </a:r>
          </a:p>
          <a:p>
            <a:r>
              <a:rPr lang="en-CA" dirty="0"/>
              <a:t>df2.to_csv('D:\\books</a:t>
            </a:r>
            <a:r>
              <a:rPr lang="en-CA" dirty="0" smtClean="0"/>
              <a:t>\\croosTab_Total.csv')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of suspects arrested or not for the crime</a:t>
            </a:r>
          </a:p>
          <a:p>
            <a:r>
              <a:rPr lang="en-US" dirty="0" err="1"/>
              <a:t>pd.crosstab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['PRIMARY DESCRIPTION'],</a:t>
            </a:r>
            <a:r>
              <a:rPr lang="en-US" dirty="0" err="1"/>
              <a:t>df</a:t>
            </a:r>
            <a:r>
              <a:rPr lang="en-US" dirty="0"/>
              <a:t>['ARREST</a:t>
            </a:r>
            <a:r>
              <a:rPr lang="en-US" dirty="0" smtClean="0"/>
              <a:t>'])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of suspects arrested or not and whether the suspect is domestic or not for the crime</a:t>
            </a:r>
          </a:p>
          <a:p>
            <a:r>
              <a:rPr lang="en-CA" dirty="0" err="1"/>
              <a:t>pd.crosstab</a:t>
            </a:r>
            <a:r>
              <a:rPr lang="en-CA" dirty="0"/>
              <a:t>(</a:t>
            </a:r>
            <a:r>
              <a:rPr lang="en-CA" dirty="0" err="1"/>
              <a:t>df</a:t>
            </a:r>
            <a:r>
              <a:rPr lang="en-CA" dirty="0"/>
              <a:t>['PRIMARY DESCRIPTION'],[</a:t>
            </a:r>
            <a:r>
              <a:rPr lang="en-CA" dirty="0" err="1"/>
              <a:t>df</a:t>
            </a:r>
            <a:r>
              <a:rPr lang="en-CA" dirty="0"/>
              <a:t>['ARREST'],</a:t>
            </a:r>
            <a:r>
              <a:rPr lang="en-CA" dirty="0" err="1"/>
              <a:t>df</a:t>
            </a:r>
            <a:r>
              <a:rPr lang="en-CA" dirty="0"/>
              <a:t>['DOMESTIC']])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082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Bar Graph for number of suspects arrested or not for crime</a:t>
            </a:r>
          </a:p>
        </p:txBody>
      </p:sp>
      <p:pic>
        <p:nvPicPr>
          <p:cNvPr id="7170" name="Picture 2" descr="D:\books\semester 5\Special topics in advanced DB\tutorial\pandas\panda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3" y="2438400"/>
            <a:ext cx="8686054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5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Bar Graph for number of suspects arrested or not and whether suspect is domestic or not for crime</a:t>
            </a:r>
          </a:p>
        </p:txBody>
      </p:sp>
      <p:pic>
        <p:nvPicPr>
          <p:cNvPr id="8194" name="Picture 2" descr="D:\books\semester 5\Special topics in advanced DB\tutorial\pandas\pandas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543800" cy="359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93412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References:</a:t>
            </a:r>
            <a:endParaRPr lang="en-CA" sz="32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69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57201" y="1295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hlinkClick r:id="rId2"/>
              </a:rPr>
              <a:t>http://vis.stanford.edu/wrangler/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3"/>
              </a:rPr>
              <a:t>http://openrefine.org</a:t>
            </a:r>
            <a:r>
              <a:rPr lang="en-CA" sz="2400" dirty="0" smtClean="0">
                <a:hlinkClick r:id="rId3"/>
              </a:rPr>
              <a:t>/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4"/>
              </a:rPr>
              <a:t>https://</a:t>
            </a:r>
            <a:r>
              <a:rPr lang="en-CA" sz="2400" dirty="0" smtClean="0">
                <a:hlinkClick r:id="rId4"/>
              </a:rPr>
              <a:t>developers.facebook.com/docs/graph-api/using-graph-api/v2.2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5"/>
              </a:rPr>
              <a:t>http://blog.ouseful.info/2012/01/04/social-interest-positioning-visualising-facebook-friends-likes</a:t>
            </a:r>
            <a:r>
              <a:rPr lang="en-CA" sz="2400" dirty="0" smtClean="0">
                <a:hlinkClick r:id="rId5"/>
              </a:rPr>
              <a:t>/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6"/>
              </a:rPr>
              <a:t>http://</a:t>
            </a:r>
            <a:r>
              <a:rPr lang="en-CA" sz="2400" dirty="0" smtClean="0">
                <a:hlinkClick r:id="rId6"/>
              </a:rPr>
              <a:t>pandas.pydata.org/pandas-docs/stable/tutorials.html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7"/>
              </a:rPr>
              <a:t>http://stackoverflow.com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4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Delete empty rows:</a:t>
            </a:r>
            <a:endParaRPr lang="en-CA" sz="2400" b="1" u="sng" dirty="0"/>
          </a:p>
        </p:txBody>
      </p:sp>
      <p:pic>
        <p:nvPicPr>
          <p:cNvPr id="4098" name="Picture 2" descr="D:\books\semester 5\Special topics in advanced DB\tutorial\wrangl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48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131516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one of the empty rows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24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70</a:t>
            </a:fld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5000" y="1981200"/>
            <a:ext cx="4581738" cy="164076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6000" dirty="0" smtClean="0"/>
              <a:t>		  Thank You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0622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2015 from column split</a:t>
            </a:r>
            <a:endParaRPr lang="en-CA" dirty="0"/>
          </a:p>
        </p:txBody>
      </p:sp>
      <p:pic>
        <p:nvPicPr>
          <p:cNvPr id="5122" name="Picture 2" descr="D:\books\semester 5\Special topics in advanced DB\tutorial\wrangler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799"/>
            <a:ext cx="8305800" cy="441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Extract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783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 extract semester and if the student is graduate or undergrad.</a:t>
            </a:r>
            <a:endParaRPr lang="en-CA" dirty="0"/>
          </a:p>
        </p:txBody>
      </p:sp>
      <p:pic>
        <p:nvPicPr>
          <p:cNvPr id="6146" name="Picture 2" descr="D:\books\semester 5\Special topics in advanced DB\tutorial\wrangle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92274"/>
            <a:ext cx="8428457" cy="43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1716</TotalTime>
  <Words>1656</Words>
  <Application>Microsoft Office PowerPoint</Application>
  <PresentationFormat>On-screen Show (4:3)</PresentationFormat>
  <Paragraphs>351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Slipstream</vt:lpstr>
      <vt:lpstr>    CSE 6339 – Tutorial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CSE 6339 – Tutorial Presentation</dc:title>
  <dc:creator>Ismail</dc:creator>
  <cp:lastModifiedBy>Ismail</cp:lastModifiedBy>
  <cp:revision>120</cp:revision>
  <dcterms:created xsi:type="dcterms:W3CDTF">2015-02-17T14:24:12Z</dcterms:created>
  <dcterms:modified xsi:type="dcterms:W3CDTF">2015-02-19T22:07:24Z</dcterms:modified>
</cp:coreProperties>
</file>