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Pragmatica Extended Italics" panose="020B0604020202020204" charset="0"/>
      <p:regular r:id="rId22"/>
    </p:embeddedFont>
    <p:embeddedFont>
      <p:font typeface="TT Firs Neue" panose="020B0604020202020204" charset="0"/>
      <p:regular r:id="rId23"/>
    </p:embeddedFont>
    <p:embeddedFont>
      <p:font typeface="TT Firs Neue Bold" panose="020B0604020202020204" charset="0"/>
      <p:regular r:id="rId24"/>
    </p:embeddedFont>
    <p:embeddedFont>
      <p:font typeface="TT Firs Neue Bold Italics" panose="020B0604020202020204" charset="0"/>
      <p:regular r:id="rId25"/>
    </p:embeddedFont>
    <p:embeddedFont>
      <p:font typeface="TT Firs Neue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22290" y="1916864"/>
            <a:ext cx="5937010" cy="6453271"/>
          </a:xfrm>
          <a:custGeom>
            <a:avLst/>
            <a:gdLst/>
            <a:ahLst/>
            <a:cxnLst/>
            <a:rect l="l" t="t" r="r" b="b"/>
            <a:pathLst>
              <a:path w="5937010" h="6453271">
                <a:moveTo>
                  <a:pt x="0" y="0"/>
                </a:moveTo>
                <a:lnTo>
                  <a:pt x="5937010" y="0"/>
                </a:lnTo>
                <a:lnTo>
                  <a:pt x="5937010" y="6453272"/>
                </a:lnTo>
                <a:lnTo>
                  <a:pt x="0" y="64532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803850"/>
            <a:ext cx="7665081" cy="233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25"/>
              </a:lnSpc>
            </a:pPr>
            <a:r>
              <a:rPr lang="en-US" sz="10143" i="1" spc="-497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Adventure </a:t>
            </a:r>
          </a:p>
          <a:p>
            <a:pPr algn="l">
              <a:lnSpc>
                <a:spcPts val="8825"/>
              </a:lnSpc>
            </a:pPr>
            <a:r>
              <a:rPr lang="en-US" sz="10143" i="1" spc="-497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Works </a:t>
            </a:r>
          </a:p>
        </p:txBody>
      </p:sp>
      <p:sp>
        <p:nvSpPr>
          <p:cNvPr id="4" name="Freeform 4"/>
          <p:cNvSpPr/>
          <p:nvPr/>
        </p:nvSpPr>
        <p:spPr>
          <a:xfrm>
            <a:off x="6152038" y="3321087"/>
            <a:ext cx="1822413" cy="1822413"/>
          </a:xfrm>
          <a:custGeom>
            <a:avLst/>
            <a:gdLst/>
            <a:ahLst/>
            <a:cxnLst/>
            <a:rect l="l" t="t" r="r" b="b"/>
            <a:pathLst>
              <a:path w="1822413" h="1822413">
                <a:moveTo>
                  <a:pt x="0" y="0"/>
                </a:moveTo>
                <a:lnTo>
                  <a:pt x="1822412" y="0"/>
                </a:lnTo>
                <a:lnTo>
                  <a:pt x="1822412" y="1822413"/>
                </a:lnTo>
                <a:lnTo>
                  <a:pt x="0" y="1822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68027" y="5734050"/>
            <a:ext cx="10503920" cy="1333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1"/>
              </a:lnSpc>
            </a:pPr>
            <a:r>
              <a:rPr lang="en-US" sz="3932" i="1" spc="-192">
                <a:solidFill>
                  <a:srgbClr val="0F1377"/>
                </a:solidFill>
                <a:latin typeface="Pragmatica Extended Italics"/>
                <a:ea typeface="Pragmatica Extended Italics"/>
                <a:cs typeface="Pragmatica Extended Italics"/>
                <a:sym typeface="Pragmatica Extended Italics"/>
              </a:rPr>
              <a:t>Adventure Works Cycles – End-to-End Data Engineering &amp; Business Intelligence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083448" y="1945947"/>
            <a:ext cx="11900229" cy="4105475"/>
          </a:xfrm>
          <a:custGeom>
            <a:avLst/>
            <a:gdLst/>
            <a:ahLst/>
            <a:cxnLst/>
            <a:rect l="l" t="t" r="r" b="b"/>
            <a:pathLst>
              <a:path w="11900229" h="4105475">
                <a:moveTo>
                  <a:pt x="0" y="0"/>
                </a:moveTo>
                <a:lnTo>
                  <a:pt x="11900229" y="0"/>
                </a:lnTo>
                <a:lnTo>
                  <a:pt x="11900229" y="4105475"/>
                </a:lnTo>
                <a:lnTo>
                  <a:pt x="0" y="4105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987688" y="6760459"/>
            <a:ext cx="12312624" cy="2861919"/>
          </a:xfrm>
          <a:custGeom>
            <a:avLst/>
            <a:gdLst/>
            <a:ahLst/>
            <a:cxnLst/>
            <a:rect l="l" t="t" r="r" b="b"/>
            <a:pathLst>
              <a:path w="12312624" h="2861919">
                <a:moveTo>
                  <a:pt x="0" y="0"/>
                </a:moveTo>
                <a:lnTo>
                  <a:pt x="12312624" y="0"/>
                </a:lnTo>
                <a:lnTo>
                  <a:pt x="12312624" y="2861919"/>
                </a:lnTo>
                <a:lnTo>
                  <a:pt x="0" y="28619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364" b="-43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753921" y="1564185"/>
            <a:ext cx="5287059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Product Dim (Incremental)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44792" y="6156197"/>
            <a:ext cx="5496187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Sales Fact (Incremental)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11472" y="4316779"/>
            <a:ext cx="6688898" cy="4695569"/>
          </a:xfrm>
          <a:custGeom>
            <a:avLst/>
            <a:gdLst/>
            <a:ahLst/>
            <a:cxnLst/>
            <a:rect l="l" t="t" r="r" b="b"/>
            <a:pathLst>
              <a:path w="6688898" h="4695569">
                <a:moveTo>
                  <a:pt x="0" y="0"/>
                </a:moveTo>
                <a:lnTo>
                  <a:pt x="6688898" y="0"/>
                </a:lnTo>
                <a:lnTo>
                  <a:pt x="6688898" y="4695570"/>
                </a:lnTo>
                <a:lnTo>
                  <a:pt x="0" y="469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39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327528" y="4366016"/>
            <a:ext cx="6931772" cy="4646332"/>
          </a:xfrm>
          <a:custGeom>
            <a:avLst/>
            <a:gdLst/>
            <a:ahLst/>
            <a:cxnLst/>
            <a:rect l="l" t="t" r="r" b="b"/>
            <a:pathLst>
              <a:path w="6931772" h="4646332">
                <a:moveTo>
                  <a:pt x="0" y="0"/>
                </a:moveTo>
                <a:lnTo>
                  <a:pt x="6931772" y="0"/>
                </a:lnTo>
                <a:lnTo>
                  <a:pt x="6931772" y="4646333"/>
                </a:lnTo>
                <a:lnTo>
                  <a:pt x="0" y="4646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81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i="1" spc="-392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Performance Comparison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811192"/>
            <a:ext cx="5287059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OLTP - Data Base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72241" y="3811192"/>
            <a:ext cx="5287059" cy="734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OLAP - Data Warehouse</a:t>
            </a:r>
          </a:p>
          <a:p>
            <a:pPr algn="l">
              <a:lnSpc>
                <a:spcPts val="2784"/>
              </a:lnSpc>
            </a:pPr>
            <a:endParaRPr lang="en-US" sz="3200" b="1" i="1" spc="-156">
              <a:solidFill>
                <a:srgbClr val="101278"/>
              </a:solidFill>
              <a:latin typeface="TT Firs Neue Bold Italics"/>
              <a:ea typeface="TT Firs Neue Bold Italics"/>
              <a:cs typeface="TT Firs Neue Bold Italics"/>
              <a:sym typeface="TT Firs Neue Bold Itali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-215711" y="2009052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 From Data to Insights – Power BI Dashboard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5550" y="3504984"/>
            <a:ext cx="12513567" cy="560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0"/>
              </a:lnSpc>
            </a:pPr>
            <a:r>
              <a:rPr lang="en-US" sz="3564" b="1" i="1" spc="-174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Purpose of the Dashboard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Provide a comprehensive sales overview for Adventure Works Cycles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Track key business KPIs: </a:t>
            </a:r>
            <a:r>
              <a:rPr lang="en-US" sz="3068" i="1" spc="-150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Revenue, Profit, Margin, Orders, Customers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i="1" spc="-150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E</a:t>
            </a: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nable customer &amp; product deep-dives for better decisions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Allow managers to filter by date &amp; location for targeted analysis</a:t>
            </a:r>
          </a:p>
          <a:p>
            <a:pPr algn="l">
              <a:lnSpc>
                <a:spcPts val="5128"/>
              </a:lnSpc>
            </a:pPr>
            <a:r>
              <a:rPr lang="en-US" sz="3663" b="1" i="1" spc="-179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Why Power BI?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Interactive &amp; dynamic visualizations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Faster decision-making with near real-time insights</a:t>
            </a:r>
          </a:p>
          <a:p>
            <a:pPr marL="662485" lvl="1" indent="-331243" algn="l">
              <a:lnSpc>
                <a:spcPts val="4295"/>
              </a:lnSpc>
              <a:buFont typeface="Arial"/>
              <a:buChar char="•"/>
            </a:pPr>
            <a:r>
              <a:rPr lang="en-US" sz="3068" spc="-150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Bridges the gap between operational systems (OLTP) and analytical systems (OLAP)</a:t>
            </a:r>
          </a:p>
        </p:txBody>
      </p:sp>
      <p:sp>
        <p:nvSpPr>
          <p:cNvPr id="7" name="Freeform 7"/>
          <p:cNvSpPr/>
          <p:nvPr/>
        </p:nvSpPr>
        <p:spPr>
          <a:xfrm>
            <a:off x="12475406" y="4648857"/>
            <a:ext cx="5252378" cy="3972708"/>
          </a:xfrm>
          <a:custGeom>
            <a:avLst/>
            <a:gdLst/>
            <a:ahLst/>
            <a:cxnLst/>
            <a:rect l="l" t="t" r="r" b="b"/>
            <a:pathLst>
              <a:path w="5252378" h="3972708">
                <a:moveTo>
                  <a:pt x="0" y="0"/>
                </a:moveTo>
                <a:lnTo>
                  <a:pt x="5252378" y="0"/>
                </a:lnTo>
                <a:lnTo>
                  <a:pt x="5252378" y="3972707"/>
                </a:lnTo>
                <a:lnTo>
                  <a:pt x="0" y="397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98543" y="3582592"/>
            <a:ext cx="9550342" cy="6199040"/>
          </a:xfrm>
          <a:custGeom>
            <a:avLst/>
            <a:gdLst/>
            <a:ahLst/>
            <a:cxnLst/>
            <a:rect l="l" t="t" r="r" b="b"/>
            <a:pathLst>
              <a:path w="9550342" h="6199040">
                <a:moveTo>
                  <a:pt x="0" y="0"/>
                </a:moveTo>
                <a:lnTo>
                  <a:pt x="9550342" y="0"/>
                </a:lnTo>
                <a:lnTo>
                  <a:pt x="9550342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3775995" y="2231941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Sales Overview Dashboard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48885" y="3487342"/>
            <a:ext cx="7426920" cy="558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0542" lvl="1" indent="-315271" algn="just">
              <a:lnSpc>
                <a:spcPts val="4497"/>
              </a:lnSpc>
              <a:buFont typeface="Arial"/>
              <a:buChar char="•"/>
            </a:pPr>
            <a:r>
              <a:rPr lang="en-US" sz="2920" spc="-143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The Sales page serves as the entry point for analysis. It presents core</a:t>
            </a:r>
            <a:r>
              <a:rPr lang="en-US" sz="2920" b="1" spc="-143">
                <a:solidFill>
                  <a:srgbClr val="101278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 KPIs</a:t>
            </a:r>
            <a:r>
              <a:rPr lang="en-US" sz="2920" spc="-143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 </a:t>
            </a:r>
            <a:r>
              <a:rPr lang="en-US" sz="2920" b="1" spc="-143">
                <a:solidFill>
                  <a:srgbClr val="101278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such as revenue, cost, profit, margin, and active customers</a:t>
            </a:r>
            <a:r>
              <a:rPr lang="en-US" sz="2920" spc="-143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, along with sales trends over time. </a:t>
            </a:r>
          </a:p>
          <a:p>
            <a:pPr marL="630542" lvl="1" indent="-315271" algn="just">
              <a:lnSpc>
                <a:spcPts val="4497"/>
              </a:lnSpc>
              <a:buFont typeface="Arial"/>
              <a:buChar char="•"/>
            </a:pPr>
            <a:r>
              <a:rPr lang="en-US" sz="2920" spc="-143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Using exclusive disclosure buttons, users can seamlessly switch the focus between </a:t>
            </a:r>
            <a:r>
              <a:rPr lang="en-US" sz="2920" b="1" spc="-143">
                <a:solidFill>
                  <a:srgbClr val="101278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customer-related and product-related insights</a:t>
            </a:r>
            <a:r>
              <a:rPr lang="en-US" sz="2920" spc="-143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, keeping the analysis clear and uncluttered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68480" y="3582592"/>
            <a:ext cx="9550342" cy="6199040"/>
          </a:xfrm>
          <a:custGeom>
            <a:avLst/>
            <a:gdLst/>
            <a:ahLst/>
            <a:cxnLst/>
            <a:rect l="l" t="t" r="r" b="b"/>
            <a:pathLst>
              <a:path w="9550342" h="6199040">
                <a:moveTo>
                  <a:pt x="0" y="0"/>
                </a:moveTo>
                <a:lnTo>
                  <a:pt x="9550341" y="0"/>
                </a:lnTo>
                <a:lnTo>
                  <a:pt x="9550341" y="6199040"/>
                </a:lnTo>
                <a:lnTo>
                  <a:pt x="0" y="6199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1642046" y="2231941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 Product Analysis View (via Sales Page)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18821" y="4087417"/>
            <a:ext cx="7314204" cy="396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578" lvl="1" indent="-317789" algn="l">
              <a:lnSpc>
                <a:spcPts val="4533"/>
              </a:lnSpc>
              <a:buFont typeface="Arial"/>
              <a:buChar char="•"/>
            </a:pPr>
            <a:r>
              <a:rPr lang="en-US" sz="2943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Switching to the Product Analysis view provides insights into product categories and models.</a:t>
            </a:r>
          </a:p>
          <a:p>
            <a:pPr marL="635578" lvl="1" indent="-317789" algn="l">
              <a:lnSpc>
                <a:spcPts val="4533"/>
              </a:lnSpc>
              <a:buFont typeface="Arial"/>
              <a:buChar char="•"/>
            </a:pPr>
            <a:r>
              <a:rPr lang="en-US" sz="2943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 It highlights the most ordered and most profitable products, as well as quantity trends over time, supporting better inventory and product strategy decisions.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68480" y="3582592"/>
            <a:ext cx="9417916" cy="6074556"/>
          </a:xfrm>
          <a:custGeom>
            <a:avLst/>
            <a:gdLst/>
            <a:ahLst/>
            <a:cxnLst/>
            <a:rect l="l" t="t" r="r" b="b"/>
            <a:pathLst>
              <a:path w="9417916" h="6074556">
                <a:moveTo>
                  <a:pt x="0" y="0"/>
                </a:moveTo>
                <a:lnTo>
                  <a:pt x="9417915" y="0"/>
                </a:lnTo>
                <a:lnTo>
                  <a:pt x="9417915" y="6074556"/>
                </a:lnTo>
                <a:lnTo>
                  <a:pt x="0" y="6074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1349448" y="2231941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 Customer Analysis View (via Sales Page)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6936" y="4087417"/>
            <a:ext cx="8001064" cy="335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297" lvl="1" indent="-314148" algn="l">
              <a:lnSpc>
                <a:spcPts val="4481"/>
              </a:lnSpc>
              <a:buFont typeface="Arial"/>
              <a:buChar char="•"/>
            </a:pPr>
            <a:r>
              <a:rPr lang="en-US" sz="2910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the dashboard highlights key customer metrics: active customers by location and time, average shipping days, and ordering patterns across the week. </a:t>
            </a:r>
          </a:p>
          <a:p>
            <a:pPr marL="628297" lvl="1" indent="-314148" algn="l">
              <a:lnSpc>
                <a:spcPts val="4481"/>
              </a:lnSpc>
              <a:buFont typeface="Arial"/>
              <a:buChar char="•"/>
            </a:pPr>
            <a:r>
              <a:rPr lang="en-US" sz="2910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This view helps the business monitor customer engagement and service efficiency.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173463" y="3582592"/>
            <a:ext cx="9588678" cy="6195226"/>
          </a:xfrm>
          <a:custGeom>
            <a:avLst/>
            <a:gdLst/>
            <a:ahLst/>
            <a:cxnLst/>
            <a:rect l="l" t="t" r="r" b="b"/>
            <a:pathLst>
              <a:path w="9588678" h="6195226">
                <a:moveTo>
                  <a:pt x="0" y="0"/>
                </a:moveTo>
                <a:lnTo>
                  <a:pt x="9588677" y="0"/>
                </a:lnTo>
                <a:lnTo>
                  <a:pt x="9588677" y="6195226"/>
                </a:lnTo>
                <a:lnTo>
                  <a:pt x="0" y="619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3279670" y="2231941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Customer Drill-Through 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980983"/>
            <a:ext cx="7734221" cy="3903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8933" lvl="1" indent="-314466" algn="l">
              <a:lnSpc>
                <a:spcPts val="4486"/>
              </a:lnSpc>
              <a:buFont typeface="Arial"/>
              <a:buChar char="•"/>
            </a:pPr>
            <a:r>
              <a:rPr lang="en-US" sz="2913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From the Sales page, users can drill through to a Customer detail page. </a:t>
            </a:r>
          </a:p>
          <a:p>
            <a:pPr marL="628933" lvl="1" indent="-314466" algn="l">
              <a:lnSpc>
                <a:spcPts val="4486"/>
              </a:lnSpc>
              <a:buFont typeface="Arial"/>
              <a:buChar char="•"/>
            </a:pPr>
            <a:r>
              <a:rPr lang="en-US" sz="2913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This page provides in-depth information about an individual customer</a:t>
            </a:r>
          </a:p>
          <a:p>
            <a:pPr marL="628933" lvl="1" indent="-314466" algn="l">
              <a:lnSpc>
                <a:spcPts val="4486"/>
              </a:lnSpc>
              <a:buFont typeface="Arial"/>
              <a:buChar char="•"/>
            </a:pPr>
            <a:r>
              <a:rPr lang="en-US" sz="2913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including </a:t>
            </a:r>
            <a:r>
              <a:rPr lang="en-US" sz="2913" b="1" spc="-142">
                <a:solidFill>
                  <a:srgbClr val="101278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order history, spending behavior, and activity trends</a:t>
            </a:r>
            <a:r>
              <a:rPr lang="en-US" sz="2913" spc="-142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, enabling personalized engagement strategies.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68480" y="3374841"/>
            <a:ext cx="9592317" cy="6191405"/>
          </a:xfrm>
          <a:custGeom>
            <a:avLst/>
            <a:gdLst/>
            <a:ahLst/>
            <a:cxnLst/>
            <a:rect l="l" t="t" r="r" b="b"/>
            <a:pathLst>
              <a:path w="9592317" h="6191405">
                <a:moveTo>
                  <a:pt x="0" y="0"/>
                </a:moveTo>
                <a:lnTo>
                  <a:pt x="9592317" y="0"/>
                </a:lnTo>
                <a:lnTo>
                  <a:pt x="9592317" y="6191404"/>
                </a:lnTo>
                <a:lnTo>
                  <a:pt x="0" y="6191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3411134" y="2009052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Product Drill-Through 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3779" y="3775790"/>
            <a:ext cx="7734221" cy="379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343" lvl="1" indent="-303671" algn="l">
              <a:lnSpc>
                <a:spcPts val="4332"/>
              </a:lnSpc>
              <a:buFont typeface="Arial"/>
              <a:buChar char="•"/>
            </a:pPr>
            <a:r>
              <a:rPr lang="en-US" sz="2813" spc="-137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The Product drill-through page provides detailed insights on a single product.</a:t>
            </a:r>
          </a:p>
          <a:p>
            <a:pPr marL="607343" lvl="1" indent="-303671" algn="l">
              <a:lnSpc>
                <a:spcPts val="4332"/>
              </a:lnSpc>
              <a:buFont typeface="Arial"/>
              <a:buChar char="•"/>
            </a:pPr>
            <a:r>
              <a:rPr lang="en-US" sz="2813" spc="-137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 It shows sales performance, profitability, and order history</a:t>
            </a:r>
          </a:p>
          <a:p>
            <a:pPr marL="607343" lvl="1" indent="-303671" algn="l">
              <a:lnSpc>
                <a:spcPts val="4332"/>
              </a:lnSpc>
              <a:buFont typeface="Arial"/>
              <a:buChar char="•"/>
            </a:pPr>
            <a:r>
              <a:rPr lang="en-US" sz="2813" spc="-137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 enabling managers to make informed decisions about pricing, promotions, and stock management.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6134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19422" y="3582592"/>
            <a:ext cx="9578179" cy="6197134"/>
          </a:xfrm>
          <a:custGeom>
            <a:avLst/>
            <a:gdLst/>
            <a:ahLst/>
            <a:cxnLst/>
            <a:rect l="l" t="t" r="r" b="b"/>
            <a:pathLst>
              <a:path w="9578179" h="6197134">
                <a:moveTo>
                  <a:pt x="0" y="0"/>
                </a:moveTo>
                <a:lnTo>
                  <a:pt x="9578178" y="0"/>
                </a:lnTo>
                <a:lnTo>
                  <a:pt x="9578178" y="6197134"/>
                </a:lnTo>
                <a:lnTo>
                  <a:pt x="0" y="619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68480" y="2618652"/>
            <a:ext cx="13863781" cy="96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-3608332" y="2231941"/>
            <a:ext cx="18239291" cy="112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sz="6599" i="1" spc="-323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Order Drill-Through Page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53779" y="4325542"/>
            <a:ext cx="7076897" cy="379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343" lvl="1" indent="-303671" algn="l">
              <a:lnSpc>
                <a:spcPts val="4332"/>
              </a:lnSpc>
              <a:buFont typeface="Arial"/>
              <a:buChar char="•"/>
            </a:pPr>
            <a:r>
              <a:rPr lang="en-US" sz="2813" spc="-137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The Order drill-through page allows users to explore individual order details, including value, shipping time, and fulfillment performance. </a:t>
            </a:r>
          </a:p>
          <a:p>
            <a:pPr marL="607343" lvl="1" indent="-303671" algn="l">
              <a:lnSpc>
                <a:spcPts val="4332"/>
              </a:lnSpc>
              <a:buFont typeface="Arial"/>
              <a:buChar char="•"/>
            </a:pPr>
            <a:r>
              <a:rPr lang="en-US" sz="2813" spc="-137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This supports operational monitoring and ensures bottlenecks can be quickly identified and resolved.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564" y="4594203"/>
            <a:ext cx="6759753" cy="4363113"/>
          </a:xfrm>
          <a:custGeom>
            <a:avLst/>
            <a:gdLst/>
            <a:ahLst/>
            <a:cxnLst/>
            <a:rect l="l" t="t" r="r" b="b"/>
            <a:pathLst>
              <a:path w="6759753" h="4363113">
                <a:moveTo>
                  <a:pt x="0" y="0"/>
                </a:moveTo>
                <a:lnTo>
                  <a:pt x="6759752" y="0"/>
                </a:lnTo>
                <a:lnTo>
                  <a:pt x="6759752" y="4363114"/>
                </a:lnTo>
                <a:lnTo>
                  <a:pt x="0" y="4363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523249"/>
            <a:ext cx="16550334" cy="10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i="1" spc="-431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Project Key Achievements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29316" y="4063846"/>
            <a:ext cx="11132045" cy="5319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6"/>
              </a:lnSpc>
            </a:pPr>
            <a:endParaRPr/>
          </a:p>
          <a:p>
            <a:pPr marL="638023" lvl="1" indent="-319012" algn="l">
              <a:lnSpc>
                <a:spcPts val="4876"/>
              </a:lnSpc>
              <a:buFont typeface="Arial"/>
              <a:buChar char="•"/>
            </a:pPr>
            <a:r>
              <a:rPr lang="en-US" sz="2955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Successfully implemented a complete SSIS-based ETL pipeline.</a:t>
            </a:r>
          </a:p>
          <a:p>
            <a:pPr marL="638023" lvl="1" indent="-319012" algn="l">
              <a:lnSpc>
                <a:spcPts val="4876"/>
              </a:lnSpc>
              <a:buFont typeface="Arial"/>
              <a:buChar char="•"/>
            </a:pPr>
            <a:r>
              <a:rPr lang="en-US" sz="2955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Built a robust, multilingual, history-aware data warehouse.</a:t>
            </a:r>
          </a:p>
          <a:p>
            <a:pPr marL="638023" lvl="1" indent="-319012" algn="l">
              <a:lnSpc>
                <a:spcPts val="4876"/>
              </a:lnSpc>
              <a:buFont typeface="Arial"/>
              <a:buChar char="•"/>
            </a:pPr>
            <a:r>
              <a:rPr lang="en-US" sz="2955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Significantly reduced reporting times for analytical queries.</a:t>
            </a:r>
          </a:p>
          <a:p>
            <a:pPr marL="638023" lvl="1" indent="-319012" algn="l">
              <a:lnSpc>
                <a:spcPts val="4876"/>
              </a:lnSpc>
              <a:buFont typeface="Arial"/>
              <a:buChar char="•"/>
            </a:pPr>
            <a:r>
              <a:rPr lang="en-US" sz="2955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Enabled clear separation between OLTP (operational) and OLAP (analytical) systems.</a:t>
            </a:r>
          </a:p>
          <a:p>
            <a:pPr marL="638023" lvl="1" indent="-319012" algn="l">
              <a:lnSpc>
                <a:spcPts val="4876"/>
              </a:lnSpc>
              <a:buFont typeface="Arial"/>
              <a:buChar char="•"/>
            </a:pPr>
            <a:r>
              <a:rPr lang="en-US" sz="2955" spc="-144">
                <a:solidFill>
                  <a:srgbClr val="101278"/>
                </a:solidFill>
                <a:latin typeface="TT Firs Neue"/>
                <a:ea typeface="TT Firs Neue"/>
                <a:cs typeface="TT Firs Neue"/>
                <a:sym typeface="TT Firs Neue"/>
              </a:rPr>
              <a:t>Designed and prepared an interactive Power BI dashboard to visualize insights and support data-driven decision-making.</a:t>
            </a:r>
          </a:p>
          <a:p>
            <a:pPr algn="l">
              <a:lnSpc>
                <a:spcPts val="4176"/>
              </a:lnSpc>
            </a:pPr>
            <a:endParaRPr lang="en-US" sz="2955" spc="-144">
              <a:solidFill>
                <a:srgbClr val="101278"/>
              </a:solidFill>
              <a:latin typeface="TT Firs Neue"/>
              <a:ea typeface="TT Firs Neue"/>
              <a:cs typeface="TT Firs Neue"/>
              <a:sym typeface="TT Firs Neue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755783" y="1355731"/>
            <a:ext cx="1503517" cy="1041527"/>
          </a:xfrm>
          <a:custGeom>
            <a:avLst/>
            <a:gdLst/>
            <a:ahLst/>
            <a:cxnLst/>
            <a:rect l="l" t="t" r="r" b="b"/>
            <a:pathLst>
              <a:path w="1503517" h="1041527">
                <a:moveTo>
                  <a:pt x="1503517" y="0"/>
                </a:moveTo>
                <a:lnTo>
                  <a:pt x="0" y="0"/>
                </a:lnTo>
                <a:lnTo>
                  <a:pt x="0" y="1041527"/>
                </a:lnTo>
                <a:lnTo>
                  <a:pt x="1503517" y="1041527"/>
                </a:lnTo>
                <a:lnTo>
                  <a:pt x="15035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50903" y="2152720"/>
            <a:ext cx="7428535" cy="10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i="1" spc="-431">
                <a:solidFill>
                  <a:srgbClr val="0F1377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Project Outline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5680" y="3346546"/>
            <a:ext cx="15560103" cy="6335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2" lvl="1" indent="-388616" algn="l">
              <a:lnSpc>
                <a:spcPts val="6335"/>
              </a:lnSpc>
              <a:buFont typeface="Arial"/>
              <a:buChar char="•"/>
            </a:pPr>
            <a:r>
              <a:rPr lang="en-US" sz="3599" i="1" spc="-176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Adventure Works Cycles, a multinational bike manufacturer, seeks a robust analytics solution to store, process, and analyze sales data for better monitoring and decision-making. The project will:</a:t>
            </a:r>
          </a:p>
          <a:p>
            <a:pPr marL="777232" lvl="1" indent="-388616" algn="l">
              <a:lnSpc>
                <a:spcPts val="6335"/>
              </a:lnSpc>
              <a:buFont typeface="Arial"/>
              <a:buChar char="•"/>
            </a:pPr>
            <a:r>
              <a:rPr lang="en-US" sz="3599" i="1" spc="-176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Design and implement a Data Warehouse (DW) from the existing OLTP database using SSIS.</a:t>
            </a:r>
          </a:p>
          <a:p>
            <a:pPr marL="777232" lvl="1" indent="-388616" algn="l">
              <a:lnSpc>
                <a:spcPts val="6335"/>
              </a:lnSpc>
              <a:buFont typeface="Arial"/>
              <a:buChar char="•"/>
            </a:pPr>
            <a:r>
              <a:rPr lang="en-US" sz="3599" i="1" spc="-176">
                <a:solidFill>
                  <a:srgbClr val="101278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Build a Business Intelligence (BI) solution in Power BI to transform data into actionable insights.</a:t>
            </a:r>
          </a:p>
          <a:p>
            <a:pPr algn="l">
              <a:lnSpc>
                <a:spcPts val="6335"/>
              </a:lnSpc>
            </a:pPr>
            <a:endParaRPr lang="en-US" sz="3599" i="1" spc="-176">
              <a:solidFill>
                <a:srgbClr val="101278"/>
              </a:solidFill>
              <a:latin typeface="TT Firs Neue Italics"/>
              <a:ea typeface="TT Firs Neue Italics"/>
              <a:cs typeface="TT Firs Neue Italics"/>
              <a:sym typeface="TT Firs Neue Itali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17117" y="2340173"/>
            <a:ext cx="6943375" cy="6918127"/>
          </a:xfrm>
          <a:custGeom>
            <a:avLst/>
            <a:gdLst/>
            <a:ahLst/>
            <a:cxnLst/>
            <a:rect l="l" t="t" r="r" b="b"/>
            <a:pathLst>
              <a:path w="6943375" h="6918127">
                <a:moveTo>
                  <a:pt x="0" y="0"/>
                </a:moveTo>
                <a:lnTo>
                  <a:pt x="6943375" y="0"/>
                </a:lnTo>
                <a:lnTo>
                  <a:pt x="6943375" y="6918127"/>
                </a:lnTo>
                <a:lnTo>
                  <a:pt x="0" y="6918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433352" y="9029700"/>
            <a:ext cx="228600" cy="2286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0100" y="3675694"/>
            <a:ext cx="10633252" cy="173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b="1" i="1" spc="-705">
                <a:solidFill>
                  <a:srgbClr val="3779E3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Thank You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966752" y="9029700"/>
            <a:ext cx="228600" cy="2286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00152" y="9029700"/>
            <a:ext cx="228600" cy="2286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127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142875"/>
              <a:ext cx="660400" cy="59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46024" y="3784580"/>
            <a:ext cx="5684330" cy="5239919"/>
          </a:xfrm>
          <a:custGeom>
            <a:avLst/>
            <a:gdLst/>
            <a:ahLst/>
            <a:cxnLst/>
            <a:rect l="l" t="t" r="r" b="b"/>
            <a:pathLst>
              <a:path w="5684330" h="5239919">
                <a:moveTo>
                  <a:pt x="0" y="0"/>
                </a:moveTo>
                <a:lnTo>
                  <a:pt x="5684330" y="0"/>
                </a:lnTo>
                <a:lnTo>
                  <a:pt x="5684330" y="5239919"/>
                </a:lnTo>
                <a:lnTo>
                  <a:pt x="0" y="52399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983375"/>
            <a:ext cx="9601274" cy="10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i="1" spc="-431">
                <a:solidFill>
                  <a:srgbClr val="0F1377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Project Objectives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0064" y="4372856"/>
            <a:ext cx="11615961" cy="388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Enable fast and reliable business intelligence reporting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Handle complex and multilingual data efficiently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Track historical changes using Slowly Changing Dimensions (SCD Type 1 &amp; 2)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Optimize data refresh using incremental (delta) loading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818" y="2064625"/>
            <a:ext cx="16047030" cy="10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i="1" spc="-431">
                <a:solidFill>
                  <a:srgbClr val="0F1377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Project Scope and Requirements 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5935190" y="5700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8"/>
                </a:lnTo>
                <a:lnTo>
                  <a:pt x="1324110" y="917248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0818" y="3010170"/>
            <a:ext cx="16928482" cy="6947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8"/>
              </a:lnSpc>
            </a:pPr>
            <a:r>
              <a:rPr lang="en-US" sz="3267" spc="-160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   </a:t>
            </a:r>
            <a:r>
              <a:rPr lang="en-US" sz="3267" b="1" spc="-160">
                <a:solidFill>
                  <a:srgbClr val="0F1377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Part 1 – Data Engineering</a:t>
            </a:r>
          </a:p>
          <a:p>
            <a:pPr marL="683861" lvl="1" indent="-341931" algn="l">
              <a:lnSpc>
                <a:spcPts val="5543"/>
              </a:lnSpc>
              <a:buFont typeface="Arial"/>
              <a:buChar char="•"/>
            </a:pPr>
            <a:r>
              <a:rPr lang="en-US" sz="3167" spc="-155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Design and load the DW from the OLTP system with optimized performance.</a:t>
            </a:r>
          </a:p>
          <a:p>
            <a:pPr marL="683861" lvl="1" indent="-341931" algn="l">
              <a:lnSpc>
                <a:spcPts val="5543"/>
              </a:lnSpc>
              <a:buFont typeface="Arial"/>
              <a:buChar char="•"/>
            </a:pPr>
            <a:r>
              <a:rPr lang="en-US" sz="3167" spc="-155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Ensure minimal impact on OLTP resources.</a:t>
            </a:r>
          </a:p>
          <a:p>
            <a:pPr marL="683861" lvl="1" indent="-341931" algn="l">
              <a:lnSpc>
                <a:spcPts val="5543"/>
              </a:lnSpc>
              <a:buFont typeface="Arial"/>
              <a:buChar char="•"/>
            </a:pPr>
            <a:r>
              <a:rPr lang="en-US" sz="3167" spc="-155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Implement data change handling (append-only for facts, overwrite for customers, partial history for product pricing).</a:t>
            </a:r>
          </a:p>
          <a:p>
            <a:pPr algn="l">
              <a:lnSpc>
                <a:spcPts val="5718"/>
              </a:lnSpc>
            </a:pPr>
            <a:r>
              <a:rPr lang="en-US" sz="3267" spc="-160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   </a:t>
            </a:r>
            <a:r>
              <a:rPr lang="en-US" sz="3267" b="1" spc="-160">
                <a:solidFill>
                  <a:srgbClr val="0F1377"/>
                </a:solidFill>
                <a:latin typeface="TT Firs Neue Bold"/>
                <a:ea typeface="TT Firs Neue Bold"/>
                <a:cs typeface="TT Firs Neue Bold"/>
                <a:sym typeface="TT Firs Neue Bold"/>
              </a:rPr>
              <a:t>Part 2 – Business Intelligence</a:t>
            </a:r>
          </a:p>
          <a:p>
            <a:pPr marL="683861" lvl="1" indent="-341931" algn="l">
              <a:lnSpc>
                <a:spcPts val="5543"/>
              </a:lnSpc>
              <a:buFont typeface="Arial"/>
              <a:buChar char="•"/>
            </a:pPr>
            <a:r>
              <a:rPr lang="en-US" sz="3167" spc="-155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Create interactive Power BI dashboards covering sales KPIs, customer trends, and product performance.</a:t>
            </a:r>
          </a:p>
          <a:p>
            <a:pPr marL="683861" lvl="1" indent="-341931" algn="l">
              <a:lnSpc>
                <a:spcPts val="5543"/>
              </a:lnSpc>
              <a:buFont typeface="Arial"/>
              <a:buChar char="•"/>
            </a:pPr>
            <a:r>
              <a:rPr lang="en-US" sz="3167" spc="-155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Provide drill-through pages for customer, order, and product details.</a:t>
            </a:r>
          </a:p>
          <a:p>
            <a:pPr algn="l">
              <a:lnSpc>
                <a:spcPts val="5543"/>
              </a:lnSpc>
            </a:pPr>
            <a:endParaRPr lang="en-US" sz="3167" spc="-155">
              <a:solidFill>
                <a:srgbClr val="0F1377"/>
              </a:solidFill>
              <a:latin typeface="TT Firs Neue"/>
              <a:ea typeface="TT Firs Neue"/>
              <a:cs typeface="TT Firs Neue"/>
              <a:sym typeface="TT Fir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621937"/>
            <a:ext cx="7032387" cy="4385652"/>
          </a:xfrm>
          <a:custGeom>
            <a:avLst/>
            <a:gdLst/>
            <a:ahLst/>
            <a:cxnLst/>
            <a:rect l="l" t="t" r="r" b="b"/>
            <a:pathLst>
              <a:path w="7032387" h="4385652">
                <a:moveTo>
                  <a:pt x="0" y="0"/>
                </a:moveTo>
                <a:lnTo>
                  <a:pt x="7032387" y="0"/>
                </a:lnTo>
                <a:lnTo>
                  <a:pt x="7032387" y="4385652"/>
                </a:lnTo>
                <a:lnTo>
                  <a:pt x="0" y="4385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088126" y="8821039"/>
            <a:ext cx="735454" cy="437261"/>
          </a:xfrm>
          <a:custGeom>
            <a:avLst/>
            <a:gdLst/>
            <a:ahLst/>
            <a:cxnLst/>
            <a:rect l="l" t="t" r="r" b="b"/>
            <a:pathLst>
              <a:path w="735454" h="437261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18359" y="2975355"/>
            <a:ext cx="10539533" cy="10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i="1" spc="-431">
                <a:solidFill>
                  <a:srgbClr val="0F1377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Tools &amp; Technologies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15338" y="5178367"/>
            <a:ext cx="8699421" cy="3882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SQL Server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SSIS (SQL Server Integration Services)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Adventure Works OLTP Database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Dimensional modeling for OLAP schema</a:t>
            </a:r>
          </a:p>
          <a:p>
            <a:pPr marL="777232" lvl="1" indent="-388616" algn="l">
              <a:lnSpc>
                <a:spcPts val="6299"/>
              </a:lnSpc>
              <a:buFont typeface="Arial"/>
              <a:buChar char="•"/>
            </a:pPr>
            <a:r>
              <a:rPr lang="en-US" sz="3599" spc="-17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Power BI</a:t>
            </a:r>
          </a:p>
        </p:txBody>
      </p:sp>
      <p:sp>
        <p:nvSpPr>
          <p:cNvPr id="7" name="Freeform 7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5700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8"/>
                </a:lnTo>
                <a:lnTo>
                  <a:pt x="1324110" y="917248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597440" y="2727865"/>
            <a:ext cx="9552751" cy="3654678"/>
          </a:xfrm>
          <a:custGeom>
            <a:avLst/>
            <a:gdLst/>
            <a:ahLst/>
            <a:cxnLst/>
            <a:rect l="l" t="t" r="r" b="b"/>
            <a:pathLst>
              <a:path w="9552751" h="3654678">
                <a:moveTo>
                  <a:pt x="0" y="0"/>
                </a:moveTo>
                <a:lnTo>
                  <a:pt x="9552751" y="0"/>
                </a:lnTo>
                <a:lnTo>
                  <a:pt x="9552751" y="3654678"/>
                </a:lnTo>
                <a:lnTo>
                  <a:pt x="0" y="3654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09" r="-3803" b="-46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627896" y="6583909"/>
            <a:ext cx="9631404" cy="3246265"/>
          </a:xfrm>
          <a:custGeom>
            <a:avLst/>
            <a:gdLst/>
            <a:ahLst/>
            <a:cxnLst/>
            <a:rect l="l" t="t" r="r" b="b"/>
            <a:pathLst>
              <a:path w="9631404" h="3246265">
                <a:moveTo>
                  <a:pt x="0" y="0"/>
                </a:moveTo>
                <a:lnTo>
                  <a:pt x="9631404" y="0"/>
                </a:lnTo>
                <a:lnTo>
                  <a:pt x="9631404" y="3246266"/>
                </a:lnTo>
                <a:lnTo>
                  <a:pt x="0" y="32462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6" t="-9132" r="-8913" b="-18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50215" y="1234521"/>
            <a:ext cx="16047030" cy="68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5700" i="1" spc="-279">
                <a:solidFill>
                  <a:srgbClr val="0F1377"/>
                </a:solidFill>
                <a:latin typeface="TT Firs Neue Italics"/>
                <a:ea typeface="TT Firs Neue Italics"/>
                <a:cs typeface="TT Firs Neue Italics"/>
                <a:sym typeface="TT Firs Neue Italics"/>
              </a:rPr>
              <a:t> SSIS Pipeline Visualization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6633" y="2523442"/>
            <a:ext cx="4545020" cy="46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3800" b="1" i="1" spc="-186">
                <a:solidFill>
                  <a:srgbClr val="0F1377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First : Initial Load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6633" y="5962466"/>
            <a:ext cx="6039611" cy="464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6"/>
              </a:lnSpc>
            </a:pPr>
            <a:r>
              <a:rPr lang="en-US" sz="3800" b="1" i="1" spc="-186">
                <a:solidFill>
                  <a:srgbClr val="0F1377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Second : Incremental Load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0491" y="3061880"/>
            <a:ext cx="8614221" cy="2286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5" lvl="1" indent="-323848" algn="l">
              <a:lnSpc>
                <a:spcPts val="4649"/>
              </a:lnSpc>
              <a:buFont typeface="Arial"/>
              <a:buChar char="•"/>
            </a:pPr>
            <a:r>
              <a:rPr lang="en-US" sz="2999" spc="-14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Built SSIS control and data flows for:</a:t>
            </a:r>
          </a:p>
          <a:p>
            <a:pPr marL="647695" lvl="1" indent="-323848" algn="l">
              <a:lnSpc>
                <a:spcPts val="4649"/>
              </a:lnSpc>
              <a:buFont typeface="Arial"/>
              <a:buChar char="•"/>
            </a:pPr>
            <a:r>
              <a:rPr lang="en-US" sz="2999" spc="-14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Data extraction from OLTP</a:t>
            </a:r>
          </a:p>
          <a:p>
            <a:pPr marL="647695" lvl="1" indent="-323848" algn="l">
              <a:lnSpc>
                <a:spcPts val="4649"/>
              </a:lnSpc>
              <a:buFont typeface="Arial"/>
              <a:buChar char="•"/>
            </a:pPr>
            <a:r>
              <a:rPr lang="en-US" sz="2999" spc="-14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Staging and transformation</a:t>
            </a:r>
          </a:p>
          <a:p>
            <a:pPr marL="647695" lvl="1" indent="-323848" algn="l">
              <a:lnSpc>
                <a:spcPts val="4649"/>
              </a:lnSpc>
              <a:buFont typeface="Arial"/>
              <a:buChar char="•"/>
            </a:pPr>
            <a:r>
              <a:rPr lang="en-US" sz="2999" spc="-146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Loading dimension and fact tables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57" y="6507709"/>
            <a:ext cx="7217935" cy="317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342" lvl="1" indent="-307671" algn="l">
              <a:lnSpc>
                <a:spcPts val="4275"/>
              </a:lnSpc>
              <a:buFont typeface="Arial"/>
              <a:buChar char="•"/>
            </a:pPr>
            <a:r>
              <a:rPr lang="en-US" sz="2850" spc="-139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Used watermark logic to detect and load only new or changed records</a:t>
            </a:r>
          </a:p>
          <a:p>
            <a:pPr marL="615342" lvl="1" indent="-307671" algn="l">
              <a:lnSpc>
                <a:spcPts val="4275"/>
              </a:lnSpc>
              <a:buFont typeface="Arial"/>
              <a:buChar char="•"/>
            </a:pPr>
            <a:r>
              <a:rPr lang="en-US" sz="2850" spc="-139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Improved efficiency by avoiding full reloads</a:t>
            </a:r>
          </a:p>
          <a:p>
            <a:pPr marL="615342" lvl="1" indent="-307671" algn="l">
              <a:lnSpc>
                <a:spcPts val="4275"/>
              </a:lnSpc>
              <a:buFont typeface="Arial"/>
              <a:buChar char="•"/>
            </a:pPr>
            <a:r>
              <a:rPr lang="en-US" sz="2850" spc="-139">
                <a:solidFill>
                  <a:srgbClr val="0F1377"/>
                </a:solidFill>
                <a:latin typeface="TT Firs Neue"/>
                <a:ea typeface="TT Firs Neue"/>
                <a:cs typeface="TT Firs Neue"/>
                <a:sym typeface="TT Firs Neue"/>
              </a:rPr>
              <a:t>Ensured data freshness with minimal system impact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5700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8"/>
                </a:lnTo>
                <a:lnTo>
                  <a:pt x="1324110" y="917248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139509" y="2088073"/>
            <a:ext cx="10829530" cy="3384320"/>
          </a:xfrm>
          <a:custGeom>
            <a:avLst/>
            <a:gdLst/>
            <a:ahLst/>
            <a:cxnLst/>
            <a:rect l="l" t="t" r="r" b="b"/>
            <a:pathLst>
              <a:path w="10829530" h="3384320">
                <a:moveTo>
                  <a:pt x="0" y="0"/>
                </a:moveTo>
                <a:lnTo>
                  <a:pt x="10829529" y="0"/>
                </a:lnTo>
                <a:lnTo>
                  <a:pt x="10829529" y="3384320"/>
                </a:lnTo>
                <a:lnTo>
                  <a:pt x="0" y="3384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62" b="-66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199211" y="6101805"/>
            <a:ext cx="7284267" cy="3821457"/>
          </a:xfrm>
          <a:custGeom>
            <a:avLst/>
            <a:gdLst/>
            <a:ahLst/>
            <a:cxnLst/>
            <a:rect l="l" t="t" r="r" b="b"/>
            <a:pathLst>
              <a:path w="7284267" h="3821457">
                <a:moveTo>
                  <a:pt x="0" y="0"/>
                </a:moveTo>
                <a:lnTo>
                  <a:pt x="7284267" y="0"/>
                </a:lnTo>
                <a:lnTo>
                  <a:pt x="7284267" y="3821458"/>
                </a:lnTo>
                <a:lnTo>
                  <a:pt x="0" y="38214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734826" y="6310367"/>
            <a:ext cx="6688021" cy="3402836"/>
          </a:xfrm>
          <a:custGeom>
            <a:avLst/>
            <a:gdLst/>
            <a:ahLst/>
            <a:cxnLst/>
            <a:rect l="l" t="t" r="r" b="b"/>
            <a:pathLst>
              <a:path w="6688021" h="3402836">
                <a:moveTo>
                  <a:pt x="0" y="0"/>
                </a:moveTo>
                <a:lnTo>
                  <a:pt x="6688020" y="0"/>
                </a:lnTo>
                <a:lnTo>
                  <a:pt x="6688020" y="3402836"/>
                </a:lnTo>
                <a:lnTo>
                  <a:pt x="0" y="3402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753921" y="1564185"/>
            <a:ext cx="3459114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Staging (Initial )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22998" y="5577168"/>
            <a:ext cx="5036693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Customer Dim (Initial)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60489" y="5719294"/>
            <a:ext cx="5036693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Watermark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1028700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7"/>
                </a:lnTo>
                <a:lnTo>
                  <a:pt x="1324110" y="917247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083448" y="1945947"/>
            <a:ext cx="11900229" cy="4105475"/>
          </a:xfrm>
          <a:custGeom>
            <a:avLst/>
            <a:gdLst/>
            <a:ahLst/>
            <a:cxnLst/>
            <a:rect l="l" t="t" r="r" b="b"/>
            <a:pathLst>
              <a:path w="11900229" h="4105475">
                <a:moveTo>
                  <a:pt x="0" y="0"/>
                </a:moveTo>
                <a:lnTo>
                  <a:pt x="11900229" y="0"/>
                </a:lnTo>
                <a:lnTo>
                  <a:pt x="11900229" y="4105475"/>
                </a:lnTo>
                <a:lnTo>
                  <a:pt x="0" y="4105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920200" y="6611726"/>
            <a:ext cx="12447601" cy="3242399"/>
          </a:xfrm>
          <a:custGeom>
            <a:avLst/>
            <a:gdLst/>
            <a:ahLst/>
            <a:cxnLst/>
            <a:rect l="l" t="t" r="r" b="b"/>
            <a:pathLst>
              <a:path w="12447601" h="3242399">
                <a:moveTo>
                  <a:pt x="0" y="0"/>
                </a:moveTo>
                <a:lnTo>
                  <a:pt x="12447600" y="0"/>
                </a:lnTo>
                <a:lnTo>
                  <a:pt x="12447600" y="3242399"/>
                </a:lnTo>
                <a:lnTo>
                  <a:pt x="0" y="3242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753921" y="1564185"/>
            <a:ext cx="4477967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Product Dim (Initial)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44792" y="6156197"/>
            <a:ext cx="4477967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Sales Fact (Initial)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5935190" y="570076"/>
            <a:ext cx="1324110" cy="917247"/>
          </a:xfrm>
          <a:custGeom>
            <a:avLst/>
            <a:gdLst/>
            <a:ahLst/>
            <a:cxnLst/>
            <a:rect l="l" t="t" r="r" b="b"/>
            <a:pathLst>
              <a:path w="1324110" h="917247">
                <a:moveTo>
                  <a:pt x="1324110" y="0"/>
                </a:moveTo>
                <a:lnTo>
                  <a:pt x="0" y="0"/>
                </a:lnTo>
                <a:lnTo>
                  <a:pt x="0" y="917248"/>
                </a:lnTo>
                <a:lnTo>
                  <a:pt x="1324110" y="917248"/>
                </a:lnTo>
                <a:lnTo>
                  <a:pt x="13241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99211" y="6101805"/>
            <a:ext cx="7284267" cy="3821457"/>
          </a:xfrm>
          <a:custGeom>
            <a:avLst/>
            <a:gdLst/>
            <a:ahLst/>
            <a:cxnLst/>
            <a:rect l="l" t="t" r="r" b="b"/>
            <a:pathLst>
              <a:path w="7284267" h="3821457">
                <a:moveTo>
                  <a:pt x="0" y="0"/>
                </a:moveTo>
                <a:lnTo>
                  <a:pt x="7284267" y="0"/>
                </a:lnTo>
                <a:lnTo>
                  <a:pt x="7284267" y="3821458"/>
                </a:lnTo>
                <a:lnTo>
                  <a:pt x="0" y="3821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3092231" y="1984896"/>
            <a:ext cx="12613352" cy="3344622"/>
          </a:xfrm>
          <a:custGeom>
            <a:avLst/>
            <a:gdLst/>
            <a:ahLst/>
            <a:cxnLst/>
            <a:rect l="l" t="t" r="r" b="b"/>
            <a:pathLst>
              <a:path w="12613352" h="3344622">
                <a:moveTo>
                  <a:pt x="0" y="0"/>
                </a:moveTo>
                <a:lnTo>
                  <a:pt x="12613352" y="0"/>
                </a:lnTo>
                <a:lnTo>
                  <a:pt x="12613352" y="3344622"/>
                </a:lnTo>
                <a:lnTo>
                  <a:pt x="0" y="33446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56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580909" y="6139156"/>
            <a:ext cx="5725125" cy="3633644"/>
          </a:xfrm>
          <a:custGeom>
            <a:avLst/>
            <a:gdLst/>
            <a:ahLst/>
            <a:cxnLst/>
            <a:rect l="l" t="t" r="r" b="b"/>
            <a:pathLst>
              <a:path w="5725125" h="3633644">
                <a:moveTo>
                  <a:pt x="0" y="0"/>
                </a:moveTo>
                <a:lnTo>
                  <a:pt x="5725125" y="0"/>
                </a:lnTo>
                <a:lnTo>
                  <a:pt x="5725125" y="3633645"/>
                </a:lnTo>
                <a:lnTo>
                  <a:pt x="0" y="36336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234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753921" y="1564185"/>
            <a:ext cx="4309747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Staging (Incremental )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22998" y="5577168"/>
            <a:ext cx="5838718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Customer Dim (Incremental)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60489" y="5719294"/>
            <a:ext cx="5036693" cy="381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4"/>
              </a:lnSpc>
            </a:pPr>
            <a:r>
              <a:rPr lang="en-US" sz="3200" b="1" i="1" spc="-156">
                <a:solidFill>
                  <a:srgbClr val="101278"/>
                </a:solidFill>
                <a:latin typeface="TT Firs Neue Bold Italics"/>
                <a:ea typeface="TT Firs Neue Bold Italics"/>
                <a:cs typeface="TT Firs Neue Bold Italics"/>
                <a:sym typeface="TT Firs Neue Bold Italics"/>
              </a:rPr>
              <a:t>Watermark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762</Words>
  <Application>Microsoft Office PowerPoint</Application>
  <PresentationFormat>Custom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Pragmatica Extended Italics</vt:lpstr>
      <vt:lpstr>TT Firs Neue</vt:lpstr>
      <vt:lpstr>Arial</vt:lpstr>
      <vt:lpstr>TT Firs Neue Bold Italics</vt:lpstr>
      <vt:lpstr>TT Firs Neue Bold</vt:lpstr>
      <vt:lpstr>Calibri</vt:lpstr>
      <vt:lpstr>TT Firs Neue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Ejada_project</dc:title>
  <cp:lastModifiedBy>Ismail Mahmoud Mansour</cp:lastModifiedBy>
  <cp:revision>3</cp:revision>
  <dcterms:created xsi:type="dcterms:W3CDTF">2006-08-16T00:00:00Z</dcterms:created>
  <dcterms:modified xsi:type="dcterms:W3CDTF">2025-10-18T18:10:29Z</dcterms:modified>
  <dc:identifier>DAGtgws_Z8U</dc:identifier>
</cp:coreProperties>
</file>