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5" r:id="rId17"/>
    <p:sldId id="280" r:id="rId18"/>
    <p:sldId id="276" r:id="rId19"/>
    <p:sldId id="277" r:id="rId20"/>
    <p:sldId id="278" r:id="rId21"/>
    <p:sldId id="279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4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5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 hasCustomPrompt="1"/>
          </p:nvPr>
        </p:nvSpPr>
        <p:spPr>
          <a:xfrm>
            <a:off x="624456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1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0CAEB9C-72CB-47ED-A941-CBC538AD3F35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77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79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80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10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43E72F-321C-46C5-B1F1-5A7C08602CDC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Centere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83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85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86" name="PlaceHolder 1"/>
          <p:cNvSpPr>
            <a:spLocks noGrp="1"/>
          </p:cNvSpPr>
          <p:nvPr>
            <p:ph type="sldNum" idx="11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DF8D04D-D80C-44D9-AECA-14D51A101057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88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90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91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 idx="12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ECC5A12-41F7-4283-B572-25008C6A8BB5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Standa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97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 hasCustomPrompt="1"/>
          </p:nvPr>
        </p:nvSpPr>
        <p:spPr>
          <a:xfrm>
            <a:off x="624456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1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rPr>
              <a:t>&lt;pied de page&gt;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14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FB1890B-6A9D-4E26-9A51-A268764730B0}" type="slidenum">
              <a: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dt" idx="1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&lt;date/heure&gt;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Standard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07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113594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ftr" idx="1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rPr>
              <a:t>&lt;pied de page&gt;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sldNum" idx="17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B52B4B2-6BCA-4610-BD2C-6BCB0B73C7C6}" type="slidenum">
              <a: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dt" idx="1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&lt;date/heure&gt;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Standard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17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113594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113594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1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rPr>
              <a:t>&lt;pied de page&gt;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20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BBC06C6-77C4-4050-9A89-C54DDEE96DF9}" type="slidenum">
              <a: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dt" idx="2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&lt;date/heure&gt;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Standard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26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 hasCustomPrompt="1"/>
          </p:nvPr>
        </p:nvSpPr>
        <p:spPr>
          <a:xfrm>
            <a:off x="624456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ftr" idx="2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rPr>
              <a:t>&lt;pied de page&gt;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sldNum" idx="23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2F67A4C-3020-48D1-9E76-0697F8F59722}" type="slidenum">
              <a: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35" name="PlaceHolder 8"/>
          <p:cNvSpPr>
            <a:spLocks noGrp="1"/>
          </p:cNvSpPr>
          <p:nvPr>
            <p:ph type="dt" idx="2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&lt;date/heure&gt;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37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 hasCustomPrompt="1"/>
          </p:nvPr>
        </p:nvSpPr>
        <p:spPr>
          <a:xfrm>
            <a:off x="4264560" y="122724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 hasCustomPrompt="1"/>
          </p:nvPr>
        </p:nvSpPr>
        <p:spPr>
          <a:xfrm>
            <a:off x="8105400" y="122724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 hasCustomPrompt="1"/>
          </p:nvPr>
        </p:nvSpPr>
        <p:spPr>
          <a:xfrm>
            <a:off x="4264560" y="374220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 hasCustomPrompt="1"/>
          </p:nvPr>
        </p:nvSpPr>
        <p:spPr>
          <a:xfrm>
            <a:off x="8105400" y="374220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46" name="PlaceHolder 8"/>
          <p:cNvSpPr>
            <a:spLocks noGrp="1"/>
          </p:cNvSpPr>
          <p:nvPr>
            <p:ph type="ftr" idx="2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rPr>
              <a:t>&lt;pied de page&gt;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7" name="PlaceHolder 9"/>
          <p:cNvSpPr>
            <a:spLocks noGrp="1"/>
          </p:cNvSpPr>
          <p:nvPr>
            <p:ph type="sldNum" idx="26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3EC9E2-A122-483F-8160-088FAB653F5F}" type="slidenum">
              <a: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8" name="PlaceHolder 10"/>
          <p:cNvSpPr>
            <a:spLocks noGrp="1"/>
          </p:cNvSpPr>
          <p:nvPr>
            <p:ph type="dt" idx="2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&lt;date/heure&gt;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50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ftr" idx="2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rPr>
              <a:t>&lt;pied de page&gt;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 idx="29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9B8AF47-13E6-4116-B3EF-ECAC7FD18FB6}" type="slidenum">
              <a: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3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&lt;date/heure&gt;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title" hasCustomPrompt="1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fr-FR" sz="4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 hasCustomPrompt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tandard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58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ftr" idx="3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rPr>
              <a:t>&lt;pied de page&gt;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32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2FC2EED-363D-4930-A618-F4448CF96084}" type="slidenum">
              <a: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 idx="3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&lt;date/heure&gt;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0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12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13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113594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2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834416-5B4D-4758-AA6D-4283E39732BE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65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1135944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ftr" idx="3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rPr>
              <a:t>&lt;pied de page&gt;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sldNum" idx="35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CF2463C-CE0C-45AA-9C5D-1EB78D5627A4}" type="slidenum">
              <a: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dt" idx="3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&lt;date/heure&gt;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tandard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73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ftr" idx="3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rPr>
              <a:t>&lt;pied de page&gt;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sldNum" idx="38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2C8E383-2980-47AD-9C74-21B8AC130EBF}" type="slidenum">
              <a: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dt" idx="3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&lt;date/heure&gt;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andard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82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3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ftr" idx="4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rPr>
              <a:t>&lt;pied de page&gt;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41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655BB2B-D741-42F6-9CB5-98A19A6DEA87}" type="slidenum">
              <a: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4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&lt;date/heure&gt;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Standard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89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ftr" idx="4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rPr>
              <a:t>&lt;pied de page&gt;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Num" idx="44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5B3B318-CF57-4B71-9450-85E8E31A357D}" type="slidenum">
              <a: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 idx="4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&lt;date/heure&gt;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Standard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95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ftr" idx="4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rPr>
              <a:t>&lt;pied de page&gt;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sldNum" idx="47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546A9D7-62AC-454F-A560-C1C607D3DDFA}" type="slidenum">
              <a:rPr lang="en-US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dt" idx="4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&lt;date/heure&gt;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Standard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05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6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07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 hasCustomPrompt="1"/>
          </p:nvPr>
        </p:nvSpPr>
        <p:spPr>
          <a:xfrm>
            <a:off x="624456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Standard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12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113594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Standard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19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0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113594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113594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Standard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25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6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 hasCustomPrompt="1"/>
          </p:nvPr>
        </p:nvSpPr>
        <p:spPr>
          <a:xfrm>
            <a:off x="624456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33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4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 hasCustomPrompt="1"/>
          </p:nvPr>
        </p:nvSpPr>
        <p:spPr>
          <a:xfrm>
            <a:off x="4264560" y="122724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 hasCustomPrompt="1"/>
          </p:nvPr>
        </p:nvSpPr>
        <p:spPr>
          <a:xfrm>
            <a:off x="8105400" y="122724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body" hasCustomPrompt="1"/>
          </p:nvPr>
        </p:nvSpPr>
        <p:spPr>
          <a:xfrm>
            <a:off x="4264560" y="374220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 type="body" hasCustomPrompt="1"/>
          </p:nvPr>
        </p:nvSpPr>
        <p:spPr>
          <a:xfrm>
            <a:off x="8105400" y="374220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9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21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22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113594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113594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15AE0A7-BE33-41BF-8AE4-B3C9710A310F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43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4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45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fr-FR" sz="4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 hasCustomPrompt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tandard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48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9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52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3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54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1135944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tandard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57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8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andard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63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65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Standard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67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8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Standard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70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1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4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5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 hasCustomPrompt="1"/>
          </p:nvPr>
        </p:nvSpPr>
        <p:spPr>
          <a:xfrm>
            <a:off x="624456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1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0CAEB9C-72CB-47ED-A941-CBC538AD3F35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0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12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13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113594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2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834416-5B4D-4758-AA6D-4283E39732BE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19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21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22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113594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113594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15AE0A7-BE33-41BF-8AE4-B3C9710A310F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7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29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30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 hasCustomPrompt="1"/>
          </p:nvPr>
        </p:nvSpPr>
        <p:spPr>
          <a:xfrm>
            <a:off x="624456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4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BDDA2EA-B0A5-4A78-9E94-12A474AA0AD3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27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29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30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 hasCustomPrompt="1"/>
          </p:nvPr>
        </p:nvSpPr>
        <p:spPr>
          <a:xfrm>
            <a:off x="624456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4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BDDA2EA-B0A5-4A78-9E94-12A474AA0AD3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37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39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 hasCustomPrompt="1"/>
          </p:nvPr>
        </p:nvSpPr>
        <p:spPr>
          <a:xfrm>
            <a:off x="4264560" y="122724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 hasCustomPrompt="1"/>
          </p:nvPr>
        </p:nvSpPr>
        <p:spPr>
          <a:xfrm>
            <a:off x="8105400" y="122724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 hasCustomPrompt="1"/>
          </p:nvPr>
        </p:nvSpPr>
        <p:spPr>
          <a:xfrm>
            <a:off x="4264560" y="374220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 hasCustomPrompt="1"/>
          </p:nvPr>
        </p:nvSpPr>
        <p:spPr>
          <a:xfrm>
            <a:off x="8105400" y="374220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5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DC06FD-3F52-4377-8ABC-A810A1838674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49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51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52" name="PlaceHolder 1"/>
          <p:cNvSpPr>
            <a:spLocks noGrp="1"/>
          </p:cNvSpPr>
          <p:nvPr>
            <p:ph type="sldNum" idx="6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62B47E-32B6-4E7A-A549-E9B347FB2D99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title" hasCustomPrompt="1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fr-FR" sz="4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 hasCustomPrompt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56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58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59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7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F499EF-A29F-4696-A223-C0F613EFA54E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62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64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65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1135944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8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3E8AB74-3478-4F39-A6DD-B64DE14E140C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69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71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72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sldNum" idx="9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AAB4C58-4661-49D7-A3F6-ED1DE3D2F7FA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77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79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80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10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43E72F-321C-46C5-B1F1-5A7C08602CDC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Centere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83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85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86" name="PlaceHolder 1"/>
          <p:cNvSpPr>
            <a:spLocks noGrp="1"/>
          </p:cNvSpPr>
          <p:nvPr>
            <p:ph type="sldNum" idx="11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DF8D04D-D80C-44D9-AECA-14D51A101057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88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90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91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554292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 idx="12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ECC5A12-41F7-4283-B572-25008C6A8BB5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37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39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 hasCustomPrompt="1"/>
          </p:nvPr>
        </p:nvSpPr>
        <p:spPr>
          <a:xfrm>
            <a:off x="4264560" y="122724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 hasCustomPrompt="1"/>
          </p:nvPr>
        </p:nvSpPr>
        <p:spPr>
          <a:xfrm>
            <a:off x="8105400" y="122724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 hasCustomPrompt="1"/>
          </p:nvPr>
        </p:nvSpPr>
        <p:spPr>
          <a:xfrm>
            <a:off x="423720" y="374220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 hasCustomPrompt="1"/>
          </p:nvPr>
        </p:nvSpPr>
        <p:spPr>
          <a:xfrm>
            <a:off x="4264560" y="374220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 hasCustomPrompt="1"/>
          </p:nvPr>
        </p:nvSpPr>
        <p:spPr>
          <a:xfrm>
            <a:off x="8105400" y="3742200"/>
            <a:ext cx="3657240" cy="229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5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DC06FD-3F52-4377-8ABC-A810A1838674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49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51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52" name="PlaceHolder 1"/>
          <p:cNvSpPr>
            <a:spLocks noGrp="1"/>
          </p:cNvSpPr>
          <p:nvPr>
            <p:ph type="sldNum" idx="6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62B47E-32B6-4E7A-A549-E9B347FB2D99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title" hasCustomPrompt="1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fr-FR" sz="4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 hasCustomPrompt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3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56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58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59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7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F499EF-A29F-4696-A223-C0F613EFA54E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62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64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65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1135944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8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3E8AB74-3478-4F39-A6DD-B64DE14E140C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6257880"/>
            <a:ext cx="12191400" cy="599400"/>
          </a:xfrm>
          <a:prstGeom prst="rect">
            <a:avLst/>
          </a:prstGeom>
          <a:gradFill rotWithShape="0">
            <a:gsLst>
              <a:gs pos="0">
                <a:srgbClr val="0080FF"/>
              </a:gs>
              <a:gs pos="100000">
                <a:srgbClr val="00D6D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fr-FR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69" name="Graphiqu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3480" y="6423840"/>
            <a:ext cx="1746360" cy="34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Text Box 11"/>
          <p:cNvSpPr/>
          <p:nvPr/>
        </p:nvSpPr>
        <p:spPr>
          <a:xfrm>
            <a:off x="1959840" y="6128640"/>
            <a:ext cx="82717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algn="ctr">
              <a:lnSpc>
                <a:spcPct val="100000"/>
              </a:lnSpc>
            </a:pPr>
            <a:r>
              <a:rPr lang="fr-FR" sz="600" b="0" u="none" strike="noStrike">
                <a:solidFill>
                  <a:srgbClr val="C5C3C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3 - Information confidentielle Sagemcom - Interdiction de communiquer en interne ou en externe sans autorisation écrite de la direction concernée - Ce document et les informations qu’il contient sont la propriété de Sagemcom</a:t>
            </a:r>
            <a:endParaRPr lang="fr-FR" sz="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71" name="Connecteur droit 7"/>
          <p:cNvCxnSpPr/>
          <p:nvPr/>
        </p:nvCxnSpPr>
        <p:spPr>
          <a:xfrm flipH="1">
            <a:off x="531720" y="991080"/>
            <a:ext cx="472680" cy="720"/>
          </a:xfrm>
          <a:prstGeom prst="straightConnector1">
            <a:avLst/>
          </a:prstGeom>
          <a:ln w="76200">
            <a:solidFill>
              <a:srgbClr val="00D6D4"/>
            </a:solidFill>
            <a:round/>
          </a:ln>
        </p:spPr>
      </p:cxnSp>
      <p:sp>
        <p:nvSpPr>
          <p:cNvPr id="72" name="PlaceHolder 1"/>
          <p:cNvSpPr>
            <a:spLocks noGrp="1"/>
          </p:cNvSpPr>
          <p:nvPr>
            <p:ph type="title" hasCustomPrompt="1"/>
          </p:nvPr>
        </p:nvSpPr>
        <p:spPr>
          <a:xfrm>
            <a:off x="424080" y="32148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texte-titre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 hasCustomPrompt="1"/>
          </p:nvPr>
        </p:nvSpPr>
        <p:spPr>
          <a:xfrm>
            <a:off x="42372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 hasCustomPrompt="1"/>
          </p:nvPr>
        </p:nvSpPr>
        <p:spPr>
          <a:xfrm>
            <a:off x="6244560" y="1227240"/>
            <a:ext cx="5542920" cy="4814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Cliquez pour éditer le format du plan de texte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Troisième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Quatrième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Cinquième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Septième niveau de plan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sldNum" idx="9"/>
          </p:nvPr>
        </p:nvSpPr>
        <p:spPr>
          <a:xfrm>
            <a:off x="9843480" y="6413040"/>
            <a:ext cx="22021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AAB4C58-4661-49D7-A3F6-ED1DE3D2F7FA}" type="slidenum">
              <a:rPr lang="fr-FR" sz="1100" b="0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</a:fld>
            <a:endParaRPr lang="fr-FR" sz="1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3" Type="http://schemas.openxmlformats.org/officeDocument/2006/relationships/slideLayout" Target="../slideLayouts/slideLayout30.xml"/><Relationship Id="rId12" Type="http://schemas.openxmlformats.org/officeDocument/2006/relationships/image" Target="../media/image15.jpeg"/><Relationship Id="rId11" Type="http://schemas.openxmlformats.org/officeDocument/2006/relationships/image" Target="../media/image14.jpe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/>
          </p:nvPr>
        </p:nvSpPr>
        <p:spPr>
          <a:xfrm>
            <a:off x="-287280" y="2492640"/>
            <a:ext cx="12207960" cy="1097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19999"/>
          </a:bodyPr>
          <a:p>
            <a:pPr indent="0" algn="ctr">
              <a:lnSpc>
                <a:spcPct val="11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fr-FR" sz="4400" b="1" u="none" strike="noStrike">
                <a:solidFill>
                  <a:srgbClr val="0080FF"/>
                </a:solidFill>
                <a:effectLst/>
                <a:uFillTx/>
                <a:latin typeface="Berlin Sans FB"/>
              </a:rPr>
              <a:t> </a:t>
            </a:r>
            <a:r>
              <a:rPr lang="fr-FR" sz="4400" b="1" u="none" strike="noStrike">
                <a:solidFill>
                  <a:schemeClr val="accent1">
                    <a:lumMod val="76000"/>
                  </a:schemeClr>
                </a:solidFill>
                <a:effectLst/>
                <a:uFillTx/>
                <a:latin typeface="Berlin Sans FB"/>
              </a:rPr>
              <a:t>L’IA pour la génération des scripts STB-Tester à partir des scénarios des tests</a:t>
            </a:r>
            <a:endParaRPr lang="fr-FR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77" name="Espace réservé du texte 2"/>
          <p:cNvSpPr/>
          <p:nvPr/>
        </p:nvSpPr>
        <p:spPr>
          <a:xfrm>
            <a:off x="73080" y="3662640"/>
            <a:ext cx="12277440" cy="85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rmAutofit/>
          </a:bodyPr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fr-FR" sz="1800" b="1" u="none" strike="noStrike">
                <a:solidFill>
                  <a:srgbClr val="00B0F0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Préparé par : </a:t>
            </a: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Yassin Ismail LEHIOUI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fr-FR" sz="1800" b="1" u="none" strike="noStrike">
                <a:solidFill>
                  <a:srgbClr val="00B0F0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Encadré par: </a:t>
            </a: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 Ezzine MISSAOUI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78" name="Picture 10" descr="Sagemcom - The Alliance for Rural Electrification"/>
          <p:cNvPicPr/>
          <p:nvPr/>
        </p:nvPicPr>
        <p:blipFill>
          <a:blip r:embed="rId1"/>
          <a:stretch>
            <a:fillRect/>
          </a:stretch>
        </p:blipFill>
        <p:spPr>
          <a:xfrm>
            <a:off x="8196840" y="283320"/>
            <a:ext cx="3722040" cy="69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E404DE-D7B8-4EBE-9A28-256B9CAE1A1F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Picture 10" descr="Sagemcom - The Alliance for Rural Electrification"/>
          <p:cNvPicPr/>
          <p:nvPr/>
        </p:nvPicPr>
        <p:blipFill>
          <a:blip r:embed="rId1"/>
          <a:stretch>
            <a:fillRect/>
          </a:stretch>
        </p:blipFill>
        <p:spPr>
          <a:xfrm>
            <a:off x="8196840" y="283320"/>
            <a:ext cx="3722040" cy="69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5" name="TextBox 31"/>
          <p:cNvSpPr/>
          <p:nvPr/>
        </p:nvSpPr>
        <p:spPr>
          <a:xfrm>
            <a:off x="180000" y="1800000"/>
            <a:ext cx="11787120" cy="2652120"/>
          </a:xfrm>
          <a:prstGeom prst="rect">
            <a:avLst/>
          </a:prstGeom>
          <a:noFill/>
          <a:ln w="0">
            <a:solidFill>
              <a:srgbClr val="006B69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fr-FR" sz="1400" b="1" u="none" strike="noStrike">
                <a:solidFill>
                  <a:srgbClr val="0070C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Objectif :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Char char="o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Structurer notre Dataset pour qu’elle soit optimisé pour une intégration avec notre système RAG, destiné à générer du code STB Tester et de .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457200">
              <a:lnSpc>
                <a:spcPct val="100000"/>
              </a:lnSpc>
            </a:pP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4572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fr-FR" sz="1400" b="1" u="none" strike="noStrike">
                <a:solidFill>
                  <a:srgbClr val="0070C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Processus :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457200" lvl="1" indent="-285750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Char char="o"/>
            </a:pPr>
            <a:r>
              <a:rPr lang="fr-FR" sz="14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Standardisation et nettoyage</a:t>
            </a: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 du code pour optimiser son interprétation par l'IA.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457200" lvl="1" indent="-285750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Char char="o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Structuration et normalisation automatique des scénarios à l’aide d’un LLM local (DeepSeek-coder:6.7b) pour générer des cas de test adaptés à STB Tester.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457200" lvl="1" indent="-285750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Char char="o"/>
            </a:pPr>
            <a:r>
              <a:rPr lang="fr-FR" sz="14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Génération</a:t>
            </a: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 d’une sortie structurée avec </a:t>
            </a:r>
            <a:r>
              <a:rPr lang="fr-FR" sz="14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Pydantic</a:t>
            </a: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, facilitant l’intégration dans un pipeline RAG (Retrieval-Augmented Generation) pour améliorer la recherche contextuelle et la réutilisabilité des cas de test dans un système RAG.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70C0"/>
              </a:buClr>
              <a:buFont typeface="Arial" panose="020B0604020202020204"/>
              <a:buChar char="•"/>
            </a:pPr>
            <a:r>
              <a:rPr lang="fr-FR" sz="1400" b="1" u="none" strike="noStrike">
                <a:solidFill>
                  <a:srgbClr val="0070C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Bénéfices :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457200" lvl="1" indent="-285750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Char char="o"/>
            </a:pPr>
            <a:r>
              <a:rPr lang="fr-FR" sz="14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Gain de temps</a:t>
            </a: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 et </a:t>
            </a:r>
            <a:r>
              <a:rPr lang="fr-FR" sz="14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réduction des erreurs</a:t>
            </a: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 grâce à l'automatisation.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457200" lvl="1" indent="-285750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Char char="o"/>
            </a:pPr>
            <a:r>
              <a:rPr lang="fr-FR" sz="14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Cohérence des scénarios</a:t>
            </a: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 : grâce à Pydantic, les données sont normalisées et validées automatiquement..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CA8F97-C793-4012-970E-6A76BEDA2F97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Picture 6" descr="A black and white brain with a chip&#10;&#10;AI-generated content may be incorrect."/>
          <p:cNvPicPr/>
          <p:nvPr/>
        </p:nvPicPr>
        <p:blipFill>
          <a:blip r:embed="rId1"/>
          <a:stretch>
            <a:fillRect/>
          </a:stretch>
        </p:blipFill>
        <p:spPr>
          <a:xfrm>
            <a:off x="6495480" y="2100240"/>
            <a:ext cx="780480" cy="789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7" name="Picture 8" descr="A black arrow pointing to the right&#10;&#10;AI-generated content may be incorrect."/>
          <p:cNvPicPr/>
          <p:nvPr/>
        </p:nvPicPr>
        <p:blipFill>
          <a:blip r:embed="rId2"/>
          <a:stretch>
            <a:fillRect/>
          </a:stretch>
        </p:blipFill>
        <p:spPr>
          <a:xfrm>
            <a:off x="3463560" y="2078640"/>
            <a:ext cx="894600" cy="88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8" name="TextBox 10"/>
          <p:cNvSpPr/>
          <p:nvPr/>
        </p:nvSpPr>
        <p:spPr>
          <a:xfrm>
            <a:off x="3459240" y="2979360"/>
            <a:ext cx="97488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prompt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89" name="TextBox 19"/>
          <p:cNvSpPr/>
          <p:nvPr/>
        </p:nvSpPr>
        <p:spPr>
          <a:xfrm>
            <a:off x="9790200" y="2977560"/>
            <a:ext cx="1612080" cy="730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Scénarios de tests pour chaque scriprt 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90" name="TextBox 20"/>
          <p:cNvSpPr/>
          <p:nvPr/>
        </p:nvSpPr>
        <p:spPr>
          <a:xfrm>
            <a:off x="6386040" y="3088080"/>
            <a:ext cx="135396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LLM: Qwen3:8b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91" name="Arrow: Left 20"/>
          <p:cNvSpPr/>
          <p:nvPr/>
        </p:nvSpPr>
        <p:spPr>
          <a:xfrm>
            <a:off x="7744320" y="2350440"/>
            <a:ext cx="1364400" cy="124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31320" rIns="90000" bIns="31320" numCol="1" spcCol="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92" name="Arrow: Left 22"/>
          <p:cNvSpPr/>
          <p:nvPr/>
        </p:nvSpPr>
        <p:spPr>
          <a:xfrm>
            <a:off x="4687920" y="2374920"/>
            <a:ext cx="1364400" cy="13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3400" rIns="90000" bIns="2340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93" name="TextBox 54"/>
          <p:cNvSpPr/>
          <p:nvPr/>
        </p:nvSpPr>
        <p:spPr>
          <a:xfrm>
            <a:off x="7635240" y="2584800"/>
            <a:ext cx="1947960" cy="273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2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Générer les scénarios 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94" name="TextBox 55"/>
          <p:cNvSpPr/>
          <p:nvPr/>
        </p:nvSpPr>
        <p:spPr>
          <a:xfrm>
            <a:off x="4553280" y="2636280"/>
            <a:ext cx="201456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2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Passer les scripts dans le LLM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95" name="Arrow: Left 22"/>
          <p:cNvSpPr/>
          <p:nvPr/>
        </p:nvSpPr>
        <p:spPr>
          <a:xfrm>
            <a:off x="1705320" y="2386080"/>
            <a:ext cx="1364400" cy="13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3400" rIns="90000" bIns="2340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96" name="TextBox 55"/>
          <p:cNvSpPr/>
          <p:nvPr/>
        </p:nvSpPr>
        <p:spPr>
          <a:xfrm>
            <a:off x="1570680" y="2647440"/>
            <a:ext cx="201456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2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Préparer les scripts pour le LLM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397" name="Picture 35" descr="A black and white icon of a file&#10;&#10;AI-generated content may be incorrect."/>
          <p:cNvPicPr/>
          <p:nvPr/>
        </p:nvPicPr>
        <p:blipFill>
          <a:blip r:embed="rId3"/>
          <a:stretch>
            <a:fillRect/>
          </a:stretch>
        </p:blipFill>
        <p:spPr>
          <a:xfrm>
            <a:off x="604800" y="2117880"/>
            <a:ext cx="694440" cy="65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8" name="TextBox 36"/>
          <p:cNvSpPr/>
          <p:nvPr/>
        </p:nvSpPr>
        <p:spPr>
          <a:xfrm>
            <a:off x="400320" y="2870280"/>
            <a:ext cx="131220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Les scripts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99" name="TextBox 1"/>
          <p:cNvSpPr/>
          <p:nvPr/>
        </p:nvSpPr>
        <p:spPr>
          <a:xfrm>
            <a:off x="217800" y="195840"/>
            <a:ext cx="8827560" cy="982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p>
            <a:pPr>
              <a:lnSpc>
                <a:spcPts val="2345"/>
              </a:lnSpc>
            </a:pPr>
            <a:r>
              <a:rPr lang="en-US" sz="2000" b="1" u="none" strike="noStrike">
                <a:solidFill>
                  <a:srgbClr val="0080FF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Comment surmonter la complexité du nettoyage et de la préparation des données pour garantir leur compatibilité avec l'IA et le framework STB Tester ?</a:t>
            </a:r>
            <a:r>
              <a:rPr lang="en-US" sz="2000" b="1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​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>
              <a:lnSpc>
                <a:spcPts val="2345"/>
              </a:lnSpc>
            </a:pPr>
            <a:r>
              <a:rPr lang="en-US" sz="2000" b="1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Comment preparer mon data 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00" name="Arrow: Down 3"/>
          <p:cNvSpPr/>
          <p:nvPr/>
        </p:nvSpPr>
        <p:spPr>
          <a:xfrm>
            <a:off x="1289880" y="880920"/>
            <a:ext cx="154440" cy="830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401" name="TextBox 7"/>
          <p:cNvSpPr/>
          <p:nvPr/>
        </p:nvSpPr>
        <p:spPr>
          <a:xfrm>
            <a:off x="1447920" y="1197360"/>
            <a:ext cx="8827560" cy="389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p>
            <a:pPr>
              <a:lnSpc>
                <a:spcPts val="2345"/>
              </a:lnSpc>
            </a:pPr>
            <a:r>
              <a:rPr lang="en-US" sz="2000" b="1" u="none" strike="noStrike">
                <a:solidFill>
                  <a:srgbClr val="C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Solution Proposée: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409" name="Picture 14" descr="A black and white icon of a file&#10;&#10;AI-generated content may be incorrect."/>
          <p:cNvPicPr/>
          <p:nvPr/>
        </p:nvPicPr>
        <p:blipFill>
          <a:blip r:embed="rId3"/>
          <a:stretch>
            <a:fillRect/>
          </a:stretch>
        </p:blipFill>
        <p:spPr>
          <a:xfrm>
            <a:off x="9965160" y="2118240"/>
            <a:ext cx="694440" cy="65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0" name="TextBox 3"/>
          <p:cNvSpPr/>
          <p:nvPr/>
        </p:nvSpPr>
        <p:spPr>
          <a:xfrm>
            <a:off x="400320" y="5030280"/>
            <a:ext cx="1312200" cy="517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Les scénarios et les scripts 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12" name="TextBox 5"/>
          <p:cNvSpPr/>
          <p:nvPr/>
        </p:nvSpPr>
        <p:spPr>
          <a:xfrm>
            <a:off x="9790200" y="5137560"/>
            <a:ext cx="161208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dataset final 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13" name="TextBox 6"/>
          <p:cNvSpPr/>
          <p:nvPr/>
        </p:nvSpPr>
        <p:spPr>
          <a:xfrm>
            <a:off x="9790200" y="2977560"/>
            <a:ext cx="1612080" cy="730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Scénarios de tests pour chaque scriprt 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3" descr="A black and white icon of a file&#10;&#10;AI-generated content may be incorrect."/>
          <p:cNvPicPr/>
          <p:nvPr/>
        </p:nvPicPr>
        <p:blipFill>
          <a:blip r:embed="rId1"/>
          <a:stretch>
            <a:fillRect/>
          </a:stretch>
        </p:blipFill>
        <p:spPr>
          <a:xfrm>
            <a:off x="986700" y="2657455"/>
            <a:ext cx="694440" cy="65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3" name="Arrow: Left 1"/>
          <p:cNvSpPr/>
          <p:nvPr/>
        </p:nvSpPr>
        <p:spPr>
          <a:xfrm>
            <a:off x="1973460" y="2958775"/>
            <a:ext cx="633240" cy="13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3400" rIns="90000" bIns="23400" anchor="ctr">
            <a:noAutofit/>
          </a:bodyPr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404" name="Picture 4" descr="A black arrow pointing to the right&#10;&#10;AI-generated content may be incorrect."/>
          <p:cNvPicPr/>
          <p:nvPr/>
        </p:nvPicPr>
        <p:blipFill>
          <a:blip r:embed="rId2"/>
          <a:stretch>
            <a:fillRect/>
          </a:stretch>
        </p:blipFill>
        <p:spPr>
          <a:xfrm>
            <a:off x="5454385" y="2544185"/>
            <a:ext cx="894600" cy="885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6" name="Picture 5" descr="A black and white brain with a chip&#10;&#10;AI-generated content may be incorrect."/>
          <p:cNvPicPr/>
          <p:nvPr/>
        </p:nvPicPr>
        <p:blipFill>
          <a:blip r:embed="rId3"/>
          <a:stretch>
            <a:fillRect/>
          </a:stretch>
        </p:blipFill>
        <p:spPr>
          <a:xfrm>
            <a:off x="7679120" y="2637180"/>
            <a:ext cx="780480" cy="78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7" name="Arrow: Left 3"/>
          <p:cNvSpPr/>
          <p:nvPr/>
        </p:nvSpPr>
        <p:spPr>
          <a:xfrm>
            <a:off x="8662670" y="2959100"/>
            <a:ext cx="714375" cy="13525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31320" rIns="90000" bIns="31320" numCol="1" spcCol="0" anchor="ctr">
            <a:noAutofit/>
          </a:bodyPr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408" name="Picture 12" descr="A white paper with purple text and a symbol&#10;&#10;AI-generated content may be incorrect."/>
          <p:cNvPicPr/>
          <p:nvPr/>
        </p:nvPicPr>
        <p:blipFill>
          <a:blip r:embed="rId4"/>
          <a:stretch>
            <a:fillRect/>
          </a:stretch>
        </p:blipFill>
        <p:spPr>
          <a:xfrm>
            <a:off x="9620930" y="2715205"/>
            <a:ext cx="919080" cy="714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1" name="TextBox 4"/>
          <p:cNvSpPr/>
          <p:nvPr/>
        </p:nvSpPr>
        <p:spPr>
          <a:xfrm>
            <a:off x="5445860" y="3429425"/>
            <a:ext cx="974880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prompt</a:t>
            </a:r>
            <a:r>
              <a:rPr lang="fr-FR" alt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 renforcé</a:t>
            </a:r>
            <a:endParaRPr lang="fr-FR" altLang="en-US" sz="1400" b="1" u="none" strike="noStrike">
              <a:solidFill>
                <a:srgbClr val="006967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414" name="Arrow: Left 4"/>
          <p:cNvSpPr/>
          <p:nvPr/>
        </p:nvSpPr>
        <p:spPr>
          <a:xfrm>
            <a:off x="4493675" y="2958775"/>
            <a:ext cx="633240" cy="13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3400" rIns="90000" bIns="23400" anchor="ctr">
            <a:noAutofit/>
          </a:bodyPr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415" name="Image 414"/>
          <p:cNvPicPr/>
          <p:nvPr/>
        </p:nvPicPr>
        <p:blipFill>
          <a:blip r:embed="rId5"/>
          <a:stretch>
            <a:fillRect/>
          </a:stretch>
        </p:blipFill>
        <p:spPr>
          <a:xfrm>
            <a:off x="3199720" y="2588695"/>
            <a:ext cx="774000" cy="841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6" name="TextBox 8"/>
          <p:cNvSpPr/>
          <p:nvPr/>
        </p:nvSpPr>
        <p:spPr>
          <a:xfrm>
            <a:off x="2927350" y="3429000"/>
            <a:ext cx="1544320" cy="836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fr-FR" altLang="en-US" sz="12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creation d’un </a:t>
            </a:r>
            <a:r>
              <a:rPr lang="en-US" altLang="fr-FR" sz="12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sch</a:t>
            </a:r>
            <a:r>
              <a:rPr lang="en-US" altLang="en-US" sz="12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é</a:t>
            </a:r>
            <a:r>
              <a:rPr lang="en-US" altLang="fr-FR" sz="12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ma</a:t>
            </a:r>
            <a:r>
              <a:rPr lang="fr-FR" altLang="en-US" sz="12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 pour la v</a:t>
            </a:r>
            <a:r>
              <a:rPr lang="en-US" sz="12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alidation &amp; structuration </a:t>
            </a:r>
            <a:br>
              <a:rPr lang="en-US" sz="12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Calibri" panose="020F0502020204030204"/>
              </a:rPr>
            </a:br>
            <a:r>
              <a:rPr lang="en-US" sz="12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(</a:t>
            </a:r>
            <a:r>
              <a:rPr lang="fr-FR" altLang="en-US" sz="12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avec </a:t>
            </a:r>
            <a:r>
              <a:rPr lang="en-US" sz="12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Pydantic) 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" name="TextBox 4"/>
          <p:cNvSpPr/>
          <p:nvPr/>
        </p:nvSpPr>
        <p:spPr>
          <a:xfrm>
            <a:off x="7580095" y="3501180"/>
            <a:ext cx="974880" cy="3041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fr-FR" alt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Qwen3:8b</a:t>
            </a:r>
            <a:endParaRPr lang="fr-FR" altLang="en-US" sz="1400" b="1" u="none" strike="noStrike">
              <a:solidFill>
                <a:srgbClr val="006967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9624060" y="3501390"/>
            <a:ext cx="1704340" cy="6426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fr-FR" altLang="en-US" sz="12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données structurés selon le schéma du pydantic</a:t>
            </a:r>
            <a:endParaRPr lang="fr-FR" altLang="en-US" sz="1200" b="1" u="none" strike="noStrike">
              <a:solidFill>
                <a:srgbClr val="006967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8" name="Arrow: Left 4"/>
          <p:cNvSpPr/>
          <p:nvPr/>
        </p:nvSpPr>
        <p:spPr>
          <a:xfrm>
            <a:off x="6629815" y="2942265"/>
            <a:ext cx="633240" cy="13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3400" rIns="90000" bIns="23400" anchor="ctr">
            <a:noAutofit/>
          </a:bodyPr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9" name="TextBox 4"/>
          <p:cNvSpPr/>
          <p:nvPr/>
        </p:nvSpPr>
        <p:spPr>
          <a:xfrm>
            <a:off x="908685" y="3413125"/>
            <a:ext cx="1332865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fr-FR" alt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les scénarios avec ses scripts </a:t>
            </a:r>
            <a:endParaRPr lang="fr-FR" altLang="en-US" sz="1400" b="1" u="none" strike="noStrike">
              <a:solidFill>
                <a:srgbClr val="006967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76" name="TextBox 50"/>
          <p:cNvSpPr/>
          <p:nvPr/>
        </p:nvSpPr>
        <p:spPr>
          <a:xfrm>
            <a:off x="171720" y="218520"/>
            <a:ext cx="943452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fr-FR" altLang="en-US" sz="2000" b="1" u="none" strike="noStrike">
                <a:solidFill>
                  <a:srgbClr val="0080FF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Comment structurer mes données  </a:t>
            </a:r>
            <a:endParaRPr lang="fr-FR" altLang="en-US" sz="2000" b="1" u="none" strike="noStrike">
              <a:solidFill>
                <a:srgbClr val="0080FF"/>
              </a:solidFill>
              <a:effectLst/>
              <a:uFillTx/>
              <a:latin typeface="Calibri" panose="020F0502020204030204"/>
              <a:ea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Image 416"/>
          <p:cNvPicPr/>
          <p:nvPr/>
        </p:nvPicPr>
        <p:blipFill>
          <a:blip r:embed="rId1"/>
          <a:stretch>
            <a:fillRect/>
          </a:stretch>
        </p:blipFill>
        <p:spPr>
          <a:xfrm>
            <a:off x="499320" y="360000"/>
            <a:ext cx="3460680" cy="108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8" name="TextBox 9"/>
          <p:cNvSpPr/>
          <p:nvPr/>
        </p:nvSpPr>
        <p:spPr>
          <a:xfrm>
            <a:off x="9720000" y="3420000"/>
            <a:ext cx="161208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dataset final 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19" name="TextBox 11"/>
          <p:cNvSpPr/>
          <p:nvPr/>
        </p:nvSpPr>
        <p:spPr>
          <a:xfrm>
            <a:off x="1260000" y="5760000"/>
            <a:ext cx="1792080" cy="243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US" sz="10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scénario de test complet </a:t>
            </a:r>
            <a:endParaRPr lang="fr-FR" sz="1000" b="1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20" name="TextBox 12"/>
          <p:cNvSpPr/>
          <p:nvPr/>
        </p:nvSpPr>
        <p:spPr>
          <a:xfrm>
            <a:off x="1087920" y="1440000"/>
            <a:ext cx="1972080" cy="243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US" sz="10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Les étapes du chaque scénario</a:t>
            </a:r>
            <a:endParaRPr lang="fr-FR" sz="1000" b="1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421" name="Image 420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00" y="1800000"/>
            <a:ext cx="2590560" cy="1981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2" name="Image 421"/>
          <p:cNvPicPr/>
          <p:nvPr/>
        </p:nvPicPr>
        <p:blipFill>
          <a:blip r:embed="rId3"/>
          <a:stretch>
            <a:fillRect/>
          </a:stretch>
        </p:blipFill>
        <p:spPr>
          <a:xfrm>
            <a:off x="8820000" y="2160000"/>
            <a:ext cx="2819160" cy="105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3" name="TextBox 14"/>
          <p:cNvSpPr/>
          <p:nvPr/>
        </p:nvSpPr>
        <p:spPr>
          <a:xfrm>
            <a:off x="5040000" y="4016160"/>
            <a:ext cx="234000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Metadaonnées sur la dataset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424" name="Image 423"/>
          <p:cNvPicPr/>
          <p:nvPr/>
        </p:nvPicPr>
        <p:blipFill>
          <a:blip r:embed="rId4"/>
          <a:stretch>
            <a:fillRect/>
          </a:stretch>
        </p:blipFill>
        <p:spPr>
          <a:xfrm>
            <a:off x="504000" y="1800000"/>
            <a:ext cx="3465000" cy="378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5" name="Arrow: Left 5"/>
          <p:cNvSpPr/>
          <p:nvPr/>
        </p:nvSpPr>
        <p:spPr>
          <a:xfrm>
            <a:off x="7740000" y="2700000"/>
            <a:ext cx="633240" cy="135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3400" rIns="90000" bIns="23400" anchor="ctr">
            <a:noAutofit/>
          </a:bodyPr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F4286E-15B3-4189-A91D-B887199A56A5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Image 425"/>
          <p:cNvPicPr/>
          <p:nvPr/>
        </p:nvPicPr>
        <p:blipFill>
          <a:blip r:embed="rId1"/>
          <a:stretch>
            <a:fillRect/>
          </a:stretch>
        </p:blipFill>
        <p:spPr>
          <a:xfrm>
            <a:off x="679320" y="900000"/>
            <a:ext cx="4540680" cy="4328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7" name="Image 426"/>
          <p:cNvPicPr/>
          <p:nvPr/>
        </p:nvPicPr>
        <p:blipFill>
          <a:blip r:embed="rId2"/>
          <a:stretch>
            <a:fillRect/>
          </a:stretch>
        </p:blipFill>
        <p:spPr>
          <a:xfrm>
            <a:off x="6387480" y="900000"/>
            <a:ext cx="4784400" cy="432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8" name="TextBox 22"/>
          <p:cNvSpPr/>
          <p:nvPr/>
        </p:nvSpPr>
        <p:spPr>
          <a:xfrm>
            <a:off x="720000" y="360000"/>
            <a:ext cx="378000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US" sz="2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Exemple du data réel</a:t>
            </a:r>
            <a:endParaRPr lang="fr-FR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16EE53-20F0-4B6C-8A13-0B65C6A44164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192960" y="2149560"/>
            <a:ext cx="12146760" cy="220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9999"/>
          </a:bodyPr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fr-FR" sz="2800" b="1" u="none" strike="noStrike">
                <a:solidFill>
                  <a:srgbClr val="00B0F0"/>
                </a:solidFill>
                <a:effectLst/>
                <a:uFillTx/>
                <a:latin typeface="Arial" panose="020B0604020202020204"/>
              </a:rPr>
              <a:t>Constat:</a:t>
            </a: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fr-FR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018540" lvl="1" indent="-299720">
              <a:lnSpc>
                <a:spcPct val="90000"/>
              </a:lnSpc>
              <a:spcBef>
                <a:spcPts val="500"/>
              </a:spcBef>
              <a:buClr>
                <a:srgbClr val="00D6D4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600" b="1" u="none" strike="noStrike">
                <a:solidFill>
                  <a:srgbClr val="0070C0"/>
                </a:solidFill>
                <a:effectLst/>
                <a:uFillTx/>
                <a:latin typeface="Arial" panose="020B0604020202020204"/>
              </a:rPr>
              <a:t>Problématique</a:t>
            </a:r>
            <a:r>
              <a:rPr lang="fr-FR" sz="1600" b="0" u="none" strike="noStrike">
                <a:solidFill>
                  <a:srgbClr val="0070C0"/>
                </a:solidFill>
                <a:effectLst/>
                <a:uFillTx/>
                <a:latin typeface="Arial" panose="020B0604020202020204"/>
              </a:rPr>
              <a:t> :</a:t>
            </a:r>
            <a:r>
              <a:rPr lang="fr-FR" sz="16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 La génération manuelle des scripts de test STB Tester est longue, complexe et sujette à erreurs.</a:t>
            </a:r>
            <a:endParaRPr lang="fr-FR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718820" indent="0">
              <a:lnSpc>
                <a:spcPct val="90000"/>
              </a:lnSpc>
              <a:spcBef>
                <a:spcPts val="500"/>
              </a:spcBef>
              <a:buNone/>
              <a:tabLst>
                <a:tab pos="0" algn="l"/>
              </a:tabLst>
            </a:pPr>
            <a:endParaRPr lang="fr-FR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018540" lvl="1" indent="-299720">
              <a:lnSpc>
                <a:spcPct val="90000"/>
              </a:lnSpc>
              <a:spcBef>
                <a:spcPts val="500"/>
              </a:spcBef>
              <a:buClr>
                <a:srgbClr val="00D6D4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600" b="1" u="none" strike="noStrike">
                <a:solidFill>
                  <a:srgbClr val="0070C0"/>
                </a:solidFill>
                <a:effectLst/>
                <a:uFillTx/>
                <a:latin typeface="Arial" panose="020B0604020202020204"/>
              </a:rPr>
              <a:t>Solution proposée</a:t>
            </a:r>
            <a:r>
              <a:rPr lang="fr-FR" sz="1600" b="0" u="none" strike="noStrike">
                <a:solidFill>
                  <a:srgbClr val="0070C0"/>
                </a:solidFill>
                <a:effectLst/>
                <a:uFillTx/>
                <a:latin typeface="Arial" panose="020B0604020202020204"/>
              </a:rPr>
              <a:t> : </a:t>
            </a:r>
            <a:r>
              <a:rPr lang="fr-FR" sz="16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Développer un </a:t>
            </a:r>
            <a:r>
              <a:rPr lang="fr-FR" sz="1600" b="1" u="none" strike="noStrike">
                <a:solidFill>
                  <a:srgbClr val="0070C0"/>
                </a:solidFill>
                <a:effectLst/>
                <a:uFillTx/>
                <a:latin typeface="Arial" panose="020B0604020202020204"/>
              </a:rPr>
              <a:t>modèle IA</a:t>
            </a:r>
            <a:r>
              <a:rPr lang="fr-FR" sz="16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 pour </a:t>
            </a:r>
            <a:r>
              <a:rPr lang="fr-FR" sz="1600" b="1" u="none" strike="noStrike">
                <a:solidFill>
                  <a:srgbClr val="0070C0"/>
                </a:solidFill>
                <a:effectLst/>
                <a:uFillTx/>
                <a:latin typeface="Arial" panose="020B0604020202020204"/>
              </a:rPr>
              <a:t>automatiser la génération des scripts STB Tester</a:t>
            </a:r>
            <a:r>
              <a:rPr lang="fr-FR" sz="16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.</a:t>
            </a:r>
            <a:endParaRPr lang="fr-FR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718820" indent="0">
              <a:lnSpc>
                <a:spcPct val="90000"/>
              </a:lnSpc>
              <a:spcBef>
                <a:spcPts val="500"/>
              </a:spcBef>
              <a:buNone/>
              <a:tabLst>
                <a:tab pos="0" algn="l"/>
              </a:tabLst>
            </a:pPr>
            <a:endParaRPr lang="fr-FR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018540" lvl="1" indent="-299720">
              <a:lnSpc>
                <a:spcPct val="90000"/>
              </a:lnSpc>
              <a:spcBef>
                <a:spcPts val="500"/>
              </a:spcBef>
              <a:buClr>
                <a:srgbClr val="00D6D4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fr-FR" sz="1600" b="1" u="none" strike="noStrike">
                <a:solidFill>
                  <a:srgbClr val="0070C0"/>
                </a:solidFill>
                <a:effectLst/>
                <a:uFillTx/>
                <a:latin typeface="Arial" panose="020B0604020202020204"/>
              </a:rPr>
              <a:t>Objectif</a:t>
            </a:r>
            <a:r>
              <a:rPr lang="fr-FR" sz="1600" b="0" u="none" strike="noStrike">
                <a:solidFill>
                  <a:srgbClr val="0070C0"/>
                </a:solidFill>
                <a:effectLst/>
                <a:uFillTx/>
                <a:latin typeface="Arial" panose="020B0604020202020204"/>
              </a:rPr>
              <a:t> </a:t>
            </a:r>
            <a:r>
              <a:rPr lang="fr-FR" sz="16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: </a:t>
            </a:r>
            <a:r>
              <a:rPr lang="fr-FR" sz="1600" b="1" u="none" strike="noStrike">
                <a:solidFill>
                  <a:srgbClr val="0070C0"/>
                </a:solidFill>
                <a:effectLst/>
                <a:uFillTx/>
                <a:latin typeface="Arial" panose="020B0604020202020204"/>
              </a:rPr>
              <a:t>Optimiser le processus de test</a:t>
            </a:r>
            <a:r>
              <a:rPr lang="fr-FR" sz="16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, réduire les </a:t>
            </a:r>
            <a:r>
              <a:rPr lang="fr-FR" sz="1600" b="1" u="none" strike="noStrike">
                <a:solidFill>
                  <a:srgbClr val="0070C0"/>
                </a:solidFill>
                <a:effectLst/>
                <a:uFillTx/>
                <a:latin typeface="Arial" panose="020B0604020202020204"/>
              </a:rPr>
              <a:t>erreurs humaines</a:t>
            </a:r>
            <a:r>
              <a:rPr lang="fr-FR" sz="16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 et améliorer </a:t>
            </a:r>
            <a:r>
              <a:rPr lang="fr-FR" sz="1600" b="0" u="none" strike="noStrike">
                <a:solidFill>
                  <a:srgbClr val="0070C0"/>
                </a:solidFill>
                <a:effectLst/>
                <a:uFillTx/>
                <a:latin typeface="Arial" panose="020B0604020202020204"/>
              </a:rPr>
              <a:t>l'</a:t>
            </a:r>
            <a:r>
              <a:rPr lang="fr-FR" sz="1600" b="1" u="none" strike="noStrike">
                <a:solidFill>
                  <a:srgbClr val="0070C0"/>
                </a:solidFill>
                <a:effectLst/>
                <a:uFillTx/>
                <a:latin typeface="Arial" panose="020B0604020202020204"/>
              </a:rPr>
              <a:t>efficacité</a:t>
            </a:r>
            <a:r>
              <a:rPr lang="fr-FR" sz="16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 grâce à l'automatisation.</a:t>
            </a:r>
            <a:endParaRPr lang="fr-FR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718820" indent="0">
              <a:lnSpc>
                <a:spcPct val="90000"/>
              </a:lnSpc>
              <a:spcBef>
                <a:spcPts val="500"/>
              </a:spcBef>
              <a:buNone/>
              <a:tabLst>
                <a:tab pos="0" algn="l"/>
              </a:tabLst>
            </a:pP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718820"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80" name="Picture 10" descr="Sagemcom - The Alliance for Rural Electrification"/>
          <p:cNvPicPr/>
          <p:nvPr/>
        </p:nvPicPr>
        <p:blipFill>
          <a:blip r:embed="rId1"/>
          <a:stretch>
            <a:fillRect/>
          </a:stretch>
        </p:blipFill>
        <p:spPr>
          <a:xfrm>
            <a:off x="8196840" y="283320"/>
            <a:ext cx="3722040" cy="69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3229F4-239E-4F77-8796-F8ADF032BE1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Box 15"/>
          <p:cNvSpPr/>
          <p:nvPr/>
        </p:nvSpPr>
        <p:spPr>
          <a:xfrm>
            <a:off x="720000" y="360000"/>
            <a:ext cx="27000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US" sz="2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Exemple</a:t>
            </a:r>
            <a:endParaRPr lang="fr-FR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31" name="Zone de texte 430"/>
          <p:cNvSpPr txBox="1"/>
          <p:nvPr/>
        </p:nvSpPr>
        <p:spPr>
          <a:xfrm>
            <a:off x="4383720" y="1440000"/>
            <a:ext cx="2636280" cy="3673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1-Aller sur Live TV 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2-Aller au Netflix depuis STREAMING, attendre 2s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   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3-Quitter Netflix proprement 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  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4-Lancer YouTube depuis STREAMING, attendre 7s   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5-Quitter YouTube proprement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6-Lancer Amazon depuis STREAMING, attendre 20s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7-Quitter Amazon proprement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8-Zapper sur 5 chaînes différentes (avec détection d’info banner)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9-Répéter la séquence 10 fois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408CFE-CDCA-41D2-A2F5-65757AA702D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Picture 2" descr="Sagemcom - The Alliance for Rural Electrification"/>
          <p:cNvPicPr/>
          <p:nvPr/>
        </p:nvPicPr>
        <p:blipFill>
          <a:blip r:embed="rId1"/>
          <a:stretch>
            <a:fillRect/>
          </a:stretch>
        </p:blipFill>
        <p:spPr>
          <a:xfrm>
            <a:off x="8196840" y="283320"/>
            <a:ext cx="3722040" cy="69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3" name="TextBox 17"/>
          <p:cNvSpPr/>
          <p:nvPr/>
        </p:nvSpPr>
        <p:spPr>
          <a:xfrm>
            <a:off x="720000" y="360000"/>
            <a:ext cx="27000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US" sz="2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Exemple</a:t>
            </a:r>
            <a:endParaRPr lang="fr-FR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434" name="Image 433"/>
          <p:cNvPicPr/>
          <p:nvPr/>
        </p:nvPicPr>
        <p:blipFill>
          <a:blip r:embed="rId2"/>
          <a:stretch>
            <a:fillRect/>
          </a:stretch>
        </p:blipFill>
        <p:spPr>
          <a:xfrm>
            <a:off x="590760" y="900000"/>
            <a:ext cx="4809240" cy="432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5" name="Image 434"/>
          <p:cNvPicPr/>
          <p:nvPr/>
        </p:nvPicPr>
        <p:blipFill>
          <a:blip r:embed="rId3"/>
          <a:stretch>
            <a:fillRect/>
          </a:stretch>
        </p:blipFill>
        <p:spPr>
          <a:xfrm>
            <a:off x="6480000" y="978840"/>
            <a:ext cx="4320000" cy="429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6" name="TextBox 18"/>
          <p:cNvSpPr/>
          <p:nvPr/>
        </p:nvSpPr>
        <p:spPr>
          <a:xfrm>
            <a:off x="1620000" y="5456160"/>
            <a:ext cx="234000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Sans RAG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37" name="TextBox 21"/>
          <p:cNvSpPr/>
          <p:nvPr/>
        </p:nvSpPr>
        <p:spPr>
          <a:xfrm>
            <a:off x="7560000" y="5400000"/>
            <a:ext cx="234000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US" sz="14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Avec RAG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9A7123B-636B-459A-B398-EEDF83B549D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Box 16"/>
          <p:cNvSpPr/>
          <p:nvPr/>
        </p:nvSpPr>
        <p:spPr>
          <a:xfrm>
            <a:off x="720000" y="360000"/>
            <a:ext cx="612000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US" sz="26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Les context ajoutés au database de RAG</a:t>
            </a:r>
            <a:endParaRPr lang="fr-FR" sz="2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39" name="Zone de texte 438"/>
          <p:cNvSpPr txBox="1"/>
          <p:nvPr/>
        </p:nvSpPr>
        <p:spPr>
          <a:xfrm>
            <a:off x="2160000" y="1800000"/>
            <a:ext cx="2373840" cy="12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Dans totalplay :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   Youtube 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   Netflix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   Amazon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   Zapping 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A487BD-927F-4D09-9490-7FBB0C5529CF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34880" y="3010320"/>
            <a:ext cx="9142920" cy="59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  <a:t>L’IA pour l'automatisation des tests et la génération des scripts STB-Tester</a:t>
            </a:r>
            <a:endParaRPr lang="fr-FR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41" name="object 1"/>
          <p:cNvSpPr/>
          <p:nvPr/>
        </p:nvSpPr>
        <p:spPr>
          <a:xfrm>
            <a:off x="1943280" y="2205360"/>
            <a:ext cx="398520" cy="532800"/>
          </a:xfrm>
          <a:custGeom>
            <a:avLst/>
            <a:gdLst>
              <a:gd name="textAreaLeft" fmla="*/ 0 w 398520"/>
              <a:gd name="textAreaRight" fmla="*/ 399240 w 398520"/>
              <a:gd name="textAreaTop" fmla="*/ 0 h 532800"/>
              <a:gd name="textAreaBottom" fmla="*/ 533520 h 532800"/>
            </a:gdLst>
            <a:ahLst/>
            <a:cxnLst/>
            <a:rect l="textAreaLeft" t="textAreaTop" r="textAreaRight" b="textAreaBottom"/>
            <a:pathLst>
              <a:path w="399342" h="533677">
                <a:moveTo>
                  <a:pt x="374672" y="0"/>
                </a:moveTo>
                <a:lnTo>
                  <a:pt x="21472" y="245"/>
                </a:lnTo>
                <a:lnTo>
                  <a:pt x="0" y="504646"/>
                </a:lnTo>
                <a:lnTo>
                  <a:pt x="4149" y="519437"/>
                </a:lnTo>
                <a:lnTo>
                  <a:pt x="12786" y="529783"/>
                </a:lnTo>
                <a:lnTo>
                  <a:pt x="24407" y="533677"/>
                </a:lnTo>
                <a:lnTo>
                  <a:pt x="95086" y="533677"/>
                </a:lnTo>
                <a:lnTo>
                  <a:pt x="119689" y="160104"/>
                </a:lnTo>
                <a:lnTo>
                  <a:pt x="374739" y="160104"/>
                </a:lnTo>
                <a:lnTo>
                  <a:pt x="377610" y="159887"/>
                </a:lnTo>
                <a:lnTo>
                  <a:pt x="388683" y="154342"/>
                </a:lnTo>
                <a:lnTo>
                  <a:pt x="396427" y="142803"/>
                </a:lnTo>
                <a:lnTo>
                  <a:pt x="399342" y="127283"/>
                </a:lnTo>
                <a:lnTo>
                  <a:pt x="399161" y="28950"/>
                </a:lnTo>
                <a:lnTo>
                  <a:pt x="394957" y="14195"/>
                </a:lnTo>
                <a:lnTo>
                  <a:pt x="386297" y="3880"/>
                </a:lnTo>
                <a:lnTo>
                  <a:pt x="374672" y="0"/>
                </a:lnTo>
                <a:close/>
              </a:path>
            </a:pathLst>
          </a:custGeom>
          <a:solidFill>
            <a:srgbClr val="00D5D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endParaRPr lang="fr-FR" sz="1800" b="0" u="none" strike="noStrike">
              <a:solidFill>
                <a:srgbClr val="00D6D3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442" name="object 2"/>
          <p:cNvSpPr/>
          <p:nvPr/>
        </p:nvSpPr>
        <p:spPr>
          <a:xfrm>
            <a:off x="8704440" y="3336480"/>
            <a:ext cx="398520" cy="531360"/>
          </a:xfrm>
          <a:custGeom>
            <a:avLst/>
            <a:gdLst>
              <a:gd name="textAreaLeft" fmla="*/ 0 w 398520"/>
              <a:gd name="textAreaRight" fmla="*/ 399240 w 398520"/>
              <a:gd name="textAreaTop" fmla="*/ 0 h 531360"/>
              <a:gd name="textAreaBottom" fmla="*/ 532080 h 531360"/>
            </a:gdLst>
            <a:ahLst/>
            <a:cxnLst/>
            <a:rect l="textAreaLeft" t="textAreaTop" r="textAreaRight" b="textAreaBottom"/>
            <a:pathLst>
              <a:path w="399349" h="532159">
                <a:moveTo>
                  <a:pt x="24669" y="532159"/>
                </a:moveTo>
                <a:lnTo>
                  <a:pt x="377802" y="531924"/>
                </a:lnTo>
                <a:lnTo>
                  <a:pt x="399349" y="29037"/>
                </a:lnTo>
                <a:lnTo>
                  <a:pt x="395216" y="14246"/>
                </a:lnTo>
                <a:lnTo>
                  <a:pt x="386574" y="3896"/>
                </a:lnTo>
                <a:lnTo>
                  <a:pt x="374934" y="0"/>
                </a:lnTo>
                <a:lnTo>
                  <a:pt x="304255" y="0"/>
                </a:lnTo>
                <a:lnTo>
                  <a:pt x="279652" y="372510"/>
                </a:lnTo>
                <a:lnTo>
                  <a:pt x="24602" y="372510"/>
                </a:lnTo>
                <a:lnTo>
                  <a:pt x="21798" y="372715"/>
                </a:lnTo>
                <a:lnTo>
                  <a:pt x="10694" y="378223"/>
                </a:lnTo>
                <a:lnTo>
                  <a:pt x="2925" y="389736"/>
                </a:lnTo>
                <a:lnTo>
                  <a:pt x="0" y="405238"/>
                </a:lnTo>
                <a:lnTo>
                  <a:pt x="172" y="503201"/>
                </a:lnTo>
                <a:lnTo>
                  <a:pt x="4359" y="517957"/>
                </a:lnTo>
                <a:lnTo>
                  <a:pt x="13025" y="528275"/>
                </a:lnTo>
                <a:lnTo>
                  <a:pt x="24669" y="532159"/>
                </a:lnTo>
                <a:close/>
              </a:path>
            </a:pathLst>
          </a:custGeom>
          <a:solidFill>
            <a:srgbClr val="00D5D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endParaRPr lang="fr-FR" sz="1800" b="0" u="none" strike="noStrike">
              <a:solidFill>
                <a:srgbClr val="00D6D3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443" name="object 3"/>
          <p:cNvSpPr/>
          <p:nvPr/>
        </p:nvSpPr>
        <p:spPr>
          <a:xfrm>
            <a:off x="2057400" y="2354400"/>
            <a:ext cx="6941520" cy="1386000"/>
          </a:xfrm>
          <a:custGeom>
            <a:avLst/>
            <a:gdLst>
              <a:gd name="textAreaLeft" fmla="*/ 0 w 6941520"/>
              <a:gd name="textAreaRight" fmla="*/ 6942240 w 6941520"/>
              <a:gd name="textAreaTop" fmla="*/ 0 h 1386000"/>
              <a:gd name="textAreaBottom" fmla="*/ 1386720 h 1386000"/>
            </a:gdLst>
            <a:ahLst/>
            <a:cxnLst/>
            <a:rect l="textAreaLeft" t="textAreaTop" r="textAreaRight" b="textAreaBottom"/>
            <a:pathLst>
              <a:path w="5056632" h="1367027">
                <a:moveTo>
                  <a:pt x="0" y="1367028"/>
                </a:moveTo>
                <a:lnTo>
                  <a:pt x="5056632" y="1367028"/>
                </a:lnTo>
                <a:lnTo>
                  <a:pt x="5056632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solidFill>
            <a:srgbClr val="00AFE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endParaRPr lang="fr-FR" sz="1800" b="0" u="none" strike="noStrike">
              <a:solidFill>
                <a:srgbClr val="00D6D3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444" name="object 6"/>
          <p:cNvSpPr/>
          <p:nvPr/>
        </p:nvSpPr>
        <p:spPr>
          <a:xfrm>
            <a:off x="2358360" y="2772000"/>
            <a:ext cx="6341400" cy="746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marL="12700" algn="ctr">
              <a:lnSpc>
                <a:spcPct val="100000"/>
              </a:lnSpc>
            </a:pPr>
            <a:r>
              <a:rPr lang="fr-FR" sz="2400" b="0" u="none" strike="noStrike">
                <a:solidFill>
                  <a:srgbClr val="FFFFFF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Next step</a:t>
            </a:r>
            <a:endParaRPr lang="fr-FR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Picture 22" descr="Sagemcom - The Alliance for Rural Electrification"/>
          <p:cNvPicPr/>
          <p:nvPr/>
        </p:nvPicPr>
        <p:blipFill>
          <a:blip r:embed="rId1"/>
          <a:stretch>
            <a:fillRect/>
          </a:stretch>
        </p:blipFill>
        <p:spPr>
          <a:xfrm>
            <a:off x="8196840" y="283320"/>
            <a:ext cx="3722040" cy="69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6" name="TextBox 23"/>
          <p:cNvSpPr/>
          <p:nvPr/>
        </p:nvSpPr>
        <p:spPr>
          <a:xfrm>
            <a:off x="2520000" y="2160000"/>
            <a:ext cx="6120000" cy="486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  <a:spcBef>
                <a:spcPts val="1190"/>
              </a:spcBef>
              <a:spcAft>
                <a:spcPts val="990"/>
              </a:spcAft>
            </a:pPr>
            <a:r>
              <a:rPr lang="en-US" sz="2600" b="1" u="none" strike="noStrike">
                <a:solidFill>
                  <a:srgbClr val="006967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L’ajout des autre context dans mon dataset </a:t>
            </a:r>
            <a:endParaRPr lang="fr-FR" sz="2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47" name="Zone de texte 446"/>
          <p:cNvSpPr txBox="1"/>
          <p:nvPr/>
        </p:nvSpPr>
        <p:spPr>
          <a:xfrm>
            <a:off x="3542400" y="3060000"/>
            <a:ext cx="3657600" cy="108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Les autres application (ex : Paramount)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Les autres projets (exp : Orange …)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Bluetooth ...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170F6B-CFCD-48F6-9F01-80C73363B173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/>
          </p:nvPr>
        </p:nvSpPr>
        <p:spPr>
          <a:xfrm>
            <a:off x="-287280" y="2492640"/>
            <a:ext cx="12207960" cy="1097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indent="0" algn="ctr">
              <a:lnSpc>
                <a:spcPct val="11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fr-FR" sz="4400" b="1" u="none" strike="noStrike">
                <a:solidFill>
                  <a:srgbClr val="0080FF"/>
                </a:solidFill>
                <a:effectLst/>
                <a:uFillTx/>
                <a:latin typeface="Berlin Sans FB"/>
              </a:rPr>
              <a:t>Merci Pour votre Attention</a:t>
            </a:r>
            <a:endParaRPr lang="fr-FR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449" name="Picture 24" descr="Sagemcom - The Alliance for Rural Electrification"/>
          <p:cNvPicPr/>
          <p:nvPr/>
        </p:nvPicPr>
        <p:blipFill>
          <a:blip r:embed="rId1"/>
          <a:stretch>
            <a:fillRect/>
          </a:stretch>
        </p:blipFill>
        <p:spPr>
          <a:xfrm>
            <a:off x="8196840" y="283320"/>
            <a:ext cx="3722040" cy="69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5CA4C6-AFE1-48C4-A98A-B07C536D745B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dt" idx="4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39D6F17C-2613-4469-871A-C786BE5FE626}" type="datetime1">
              <a:rPr lang="fr-FR" sz="18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</a:rPr>
            </a:fld>
            <a:endParaRPr lang="fr-FR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82" name="object 4"/>
          <p:cNvSpPr/>
          <p:nvPr/>
        </p:nvSpPr>
        <p:spPr>
          <a:xfrm>
            <a:off x="6228000" y="6614640"/>
            <a:ext cx="153000" cy="148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marL="12700">
              <a:lnSpc>
                <a:spcPct val="100000"/>
              </a:lnSpc>
            </a:pPr>
            <a:r>
              <a:rPr lang="en-US" sz="90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1</a:t>
            </a:r>
            <a:r>
              <a:rPr lang="fr-FR" sz="90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8</a:t>
            </a:r>
            <a:endParaRPr lang="fr-FR" sz="9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83" name="object 5"/>
          <p:cNvSpPr/>
          <p:nvPr/>
        </p:nvSpPr>
        <p:spPr>
          <a:xfrm>
            <a:off x="9996120" y="6665400"/>
            <a:ext cx="537120" cy="133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marL="12700">
              <a:lnSpc>
                <a:spcPct val="100000"/>
              </a:lnSpc>
            </a:pPr>
            <a:r>
              <a:rPr lang="en-US" sz="800" b="1" u="none" strike="noStrike" spc="-6">
                <a:solidFill>
                  <a:srgbClr val="00D6D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</a:t>
            </a:r>
            <a:r>
              <a:rPr lang="en-US" sz="800" b="1" u="none" strike="noStrike">
                <a:solidFill>
                  <a:srgbClr val="00D6D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1</a:t>
            </a:r>
            <a:r>
              <a:rPr lang="en-US" sz="800" b="1" u="none" strike="noStrike" spc="9">
                <a:solidFill>
                  <a:srgbClr val="00D6D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 </a:t>
            </a:r>
            <a:r>
              <a:rPr lang="en-US" sz="800" b="1" u="none" strike="noStrike" spc="-6">
                <a:solidFill>
                  <a:srgbClr val="00D6D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00</a:t>
            </a:r>
            <a:r>
              <a:rPr lang="en-US" sz="800" b="1" u="none" strike="noStrike">
                <a:solidFill>
                  <a:srgbClr val="00D6D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</a:t>
            </a:r>
            <a:r>
              <a:rPr lang="en-US" sz="800" b="1" u="none" strike="noStrike" spc="9">
                <a:solidFill>
                  <a:srgbClr val="00D6D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 </a:t>
            </a:r>
            <a:r>
              <a:rPr lang="en-US" sz="800" b="1" u="none" strike="noStrike" spc="-6">
                <a:solidFill>
                  <a:srgbClr val="00D6D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36</a:t>
            </a:r>
            <a:r>
              <a:rPr lang="en-US" sz="800" b="1" u="none" strike="noStrike">
                <a:solidFill>
                  <a:srgbClr val="00D6D3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7</a:t>
            </a:r>
            <a:endParaRPr lang="fr-FR" sz="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grpSp>
        <p:nvGrpSpPr>
          <p:cNvPr id="284" name="Diagram1"/>
          <p:cNvGrpSpPr/>
          <p:nvPr/>
        </p:nvGrpSpPr>
        <p:grpSpPr>
          <a:xfrm>
            <a:off x="1434240" y="993600"/>
            <a:ext cx="8213400" cy="4298400"/>
            <a:chOff x="1434240" y="993600"/>
            <a:chExt cx="8213400" cy="4298400"/>
          </a:xfrm>
        </p:grpSpPr>
        <p:sp>
          <p:nvSpPr>
            <p:cNvPr id="285" name="Rectangle 284"/>
            <p:cNvSpPr/>
            <p:nvPr/>
          </p:nvSpPr>
          <p:spPr>
            <a:xfrm>
              <a:off x="1434240" y="993600"/>
              <a:ext cx="8213040" cy="429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1434240" y="1384920"/>
              <a:ext cx="8213400" cy="604440"/>
            </a:xfrm>
            <a:prstGeom prst="rect">
              <a:avLst/>
            </a:prstGeom>
            <a:solidFill>
              <a:schemeClr val="dk1">
                <a:tint val="40000"/>
                <a:alpha val="90000"/>
              </a:schemeClr>
            </a:solidFill>
            <a:ln>
              <a:solidFill>
                <a:srgbClr val="00D6D3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2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endParaRPr>
            </a:p>
          </p:txBody>
        </p:sp>
        <p:sp>
          <p:nvSpPr>
            <p:cNvPr id="287" name="Rectangle à coins arrondi 286"/>
            <p:cNvSpPr/>
            <p:nvPr/>
          </p:nvSpPr>
          <p:spPr>
            <a:xfrm>
              <a:off x="1845000" y="1030680"/>
              <a:ext cx="5749200" cy="7081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E2E2E2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3">
              <a:srgbClr val="FFFFFF"/>
            </a:effectRef>
            <a:fontRef idx="minor"/>
          </p:style>
          <p:txBody>
            <a:bodyPr lIns="217440" tIns="0" rIns="217440" bIns="0" numCol="1" spcCol="1440" anchor="ctr">
              <a:noAutofit/>
            </a:bodyPr>
            <a:p>
              <a:pPr defTabSz="1066800">
                <a:lnSpc>
                  <a:spcPct val="90000"/>
                </a:lnSpc>
                <a:spcAft>
                  <a:spcPts val="840"/>
                </a:spcAft>
                <a:tabLst>
                  <a:tab pos="0" algn="l"/>
                </a:tabLst>
              </a:pPr>
              <a:r>
                <a:rPr lang="fr-FR" sz="2400" b="1" u="none" strike="noStrike">
                  <a:solidFill>
                    <a:schemeClr val="dk1"/>
                  </a:solidFill>
                  <a:effectLst/>
                  <a:uFillTx/>
                  <a:latin typeface="Calibri" panose="020F0502020204030204"/>
                  <a:ea typeface="Calibri" panose="020F0502020204030204"/>
                </a:rPr>
                <a:t>Modèle abstrait</a:t>
              </a:r>
              <a:endParaRPr lang="fr-FR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434240" y="2473560"/>
              <a:ext cx="8213400" cy="604440"/>
            </a:xfrm>
            <a:prstGeom prst="rect">
              <a:avLst/>
            </a:prstGeom>
            <a:solidFill>
              <a:schemeClr val="dk1">
                <a:tint val="40000"/>
                <a:alpha val="90000"/>
              </a:schemeClr>
            </a:solidFill>
            <a:ln>
              <a:solidFill>
                <a:srgbClr val="00D6D3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2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endParaRPr>
            </a:p>
          </p:txBody>
        </p:sp>
        <p:sp>
          <p:nvSpPr>
            <p:cNvPr id="289" name="Rectangle à coins arrondi 288"/>
            <p:cNvSpPr/>
            <p:nvPr/>
          </p:nvSpPr>
          <p:spPr>
            <a:xfrm>
              <a:off x="1845000" y="2119320"/>
              <a:ext cx="5749200" cy="7081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E2E2E2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3">
              <a:srgbClr val="FFFFFF"/>
            </a:effectRef>
            <a:fontRef idx="minor"/>
          </p:style>
          <p:txBody>
            <a:bodyPr lIns="217440" tIns="0" rIns="217440" bIns="0" numCol="1" spcCol="1440" anchor="ctr">
              <a:noAutofit/>
            </a:bodyPr>
            <a:p>
              <a:pPr defTabSz="1066800">
                <a:lnSpc>
                  <a:spcPct val="90000"/>
                </a:lnSpc>
                <a:spcAft>
                  <a:spcPts val="840"/>
                </a:spcAft>
                <a:tabLst>
                  <a:tab pos="0" algn="l"/>
                </a:tabLst>
              </a:pPr>
              <a:r>
                <a:rPr lang="fr-FR" sz="2400" b="1" u="none" strike="noStrike">
                  <a:solidFill>
                    <a:schemeClr val="dk1"/>
                  </a:solidFill>
                  <a:effectLst/>
                  <a:uFillTx/>
                  <a:latin typeface="Calibri" panose="020F0502020204030204"/>
                  <a:ea typeface="Calibri" panose="020F0502020204030204"/>
                </a:rPr>
                <a:t>Solution proposée</a:t>
              </a:r>
              <a:endParaRPr lang="fr-FR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434240" y="3562200"/>
              <a:ext cx="8213400" cy="604440"/>
            </a:xfrm>
            <a:prstGeom prst="rect">
              <a:avLst/>
            </a:prstGeom>
            <a:solidFill>
              <a:schemeClr val="dk1">
                <a:tint val="40000"/>
                <a:alpha val="90000"/>
              </a:schemeClr>
            </a:solidFill>
            <a:ln>
              <a:solidFill>
                <a:srgbClr val="00D6D3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2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endParaRPr>
            </a:p>
          </p:txBody>
        </p:sp>
        <p:sp>
          <p:nvSpPr>
            <p:cNvPr id="291" name="Rectangle à coins arrondi 290"/>
            <p:cNvSpPr/>
            <p:nvPr/>
          </p:nvSpPr>
          <p:spPr>
            <a:xfrm>
              <a:off x="1845000" y="3207960"/>
              <a:ext cx="5749200" cy="7081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E2E2E2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3">
              <a:srgbClr val="FFFFFF"/>
            </a:effectRef>
            <a:fontRef idx="minor"/>
          </p:style>
          <p:txBody>
            <a:bodyPr lIns="217440" tIns="0" rIns="217440" bIns="0" numCol="1" spcCol="1440" anchor="ctr">
              <a:noAutofit/>
            </a:bodyPr>
            <a:p>
              <a:pPr defTabSz="1066800">
                <a:lnSpc>
                  <a:spcPct val="90000"/>
                </a:lnSpc>
                <a:spcAft>
                  <a:spcPts val="840"/>
                </a:spcAft>
                <a:tabLst>
                  <a:tab pos="0" algn="l"/>
                </a:tabLst>
              </a:pPr>
              <a:r>
                <a:rPr lang="fr-FR" sz="2400" b="1" u="none" strike="noStrike">
                  <a:solidFill>
                    <a:schemeClr val="dk1"/>
                  </a:solidFill>
                  <a:effectLst/>
                  <a:uFillTx/>
                  <a:latin typeface="Arial" panose="020B0604020202020204"/>
                  <a:ea typeface="DejaVu Sans" panose="020B0603030804020204"/>
                </a:rPr>
                <a:t>Architecture du RAG</a:t>
              </a:r>
              <a:endParaRPr lang="fr-FR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434240" y="4650840"/>
              <a:ext cx="8213400" cy="604440"/>
            </a:xfrm>
            <a:prstGeom prst="rect">
              <a:avLst/>
            </a:prstGeom>
            <a:solidFill>
              <a:schemeClr val="dk1">
                <a:tint val="40000"/>
                <a:alpha val="90000"/>
              </a:schemeClr>
            </a:solidFill>
            <a:ln>
              <a:solidFill>
                <a:srgbClr val="00D6D3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2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endParaRPr>
            </a:p>
          </p:txBody>
        </p:sp>
        <p:sp>
          <p:nvSpPr>
            <p:cNvPr id="293" name="Rectangle à coins arrondi 292"/>
            <p:cNvSpPr/>
            <p:nvPr/>
          </p:nvSpPr>
          <p:spPr>
            <a:xfrm>
              <a:off x="1845000" y="4296600"/>
              <a:ext cx="5749200" cy="70812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E2E2E2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3">
              <a:srgbClr val="FFFFFF"/>
            </a:effectRef>
            <a:fontRef idx="minor"/>
          </p:style>
          <p:txBody>
            <a:bodyPr lIns="217440" tIns="0" rIns="217440" bIns="0" numCol="1" spcCol="1440" anchor="ctr">
              <a:noAutofit/>
            </a:bodyPr>
            <a:p>
              <a:pPr defTabSz="1066800">
                <a:lnSpc>
                  <a:spcPct val="90000"/>
                </a:lnSpc>
                <a:spcAft>
                  <a:spcPts val="840"/>
                </a:spcAft>
                <a:tabLst>
                  <a:tab pos="0" algn="l"/>
                </a:tabLst>
              </a:pPr>
              <a:r>
                <a:rPr lang="fr-FR" sz="2400" b="1" u="none" strike="noStrike">
                  <a:solidFill>
                    <a:schemeClr val="dk1"/>
                  </a:solidFill>
                  <a:effectLst/>
                  <a:uFillTx/>
                  <a:latin typeface="Arial" panose="020B0604020202020204"/>
                  <a:ea typeface="DejaVu Sans" panose="020B0603030804020204"/>
                </a:rPr>
                <a:t>Preparation des données</a:t>
              </a:r>
              <a:endParaRPr lang="fr-FR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endParaRPr>
            </a:p>
          </p:txBody>
        </p:sp>
      </p:grpSp>
      <p:sp>
        <p:nvSpPr>
          <p:cNvPr id="294" name="object 14"/>
          <p:cNvSpPr/>
          <p:nvPr/>
        </p:nvSpPr>
        <p:spPr>
          <a:xfrm>
            <a:off x="2017080" y="117360"/>
            <a:ext cx="8161920" cy="538920"/>
          </a:xfrm>
          <a:custGeom>
            <a:avLst/>
            <a:gdLst>
              <a:gd name="textAreaLeft" fmla="*/ 0 w 8161920"/>
              <a:gd name="textAreaRight" fmla="*/ 8162640 w 8161920"/>
              <a:gd name="textAreaTop" fmla="*/ 0 h 538920"/>
              <a:gd name="textAreaBottom" fmla="*/ 539640 h 538920"/>
            </a:gdLst>
            <a:ahLst/>
            <a:cxnLst/>
            <a:rect l="textAreaLeft" t="textAreaTop" r="textAreaRight" b="textAreaBottom"/>
            <a:pathLst>
              <a:path w="8113776" h="539496">
                <a:moveTo>
                  <a:pt x="0" y="539496"/>
                </a:moveTo>
                <a:lnTo>
                  <a:pt x="8113776" y="539496"/>
                </a:lnTo>
                <a:lnTo>
                  <a:pt x="8113776" y="0"/>
                </a:lnTo>
                <a:lnTo>
                  <a:pt x="0" y="0"/>
                </a:lnTo>
                <a:lnTo>
                  <a:pt x="0" y="539496"/>
                </a:lnTo>
                <a:close/>
              </a:path>
            </a:pathLst>
          </a:custGeom>
          <a:solidFill>
            <a:srgbClr val="00AFE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endParaRPr lang="fr-FR" sz="1800" b="0" u="none" strike="noStrike">
              <a:solidFill>
                <a:srgbClr val="00D6D3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295" name="object 15"/>
          <p:cNvSpPr/>
          <p:nvPr/>
        </p:nvSpPr>
        <p:spPr>
          <a:xfrm>
            <a:off x="1699560" y="99360"/>
            <a:ext cx="776664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127800" rIns="0" bIns="0" anchor="t">
            <a:noAutofit/>
          </a:bodyPr>
          <a:p>
            <a:pPr marL="497205">
              <a:lnSpc>
                <a:spcPct val="100000"/>
              </a:lnSpc>
            </a:pPr>
            <a:r>
              <a:rPr lang="fr-FR" sz="200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  <a:ea typeface="DejaVu Sans" panose="020B0603030804020204"/>
              </a:rPr>
              <a:t>Sommaire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398520" y="225000"/>
            <a:ext cx="11359440" cy="590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3600" b="1" u="none" strike="noStrike">
                <a:solidFill>
                  <a:srgbClr val="0080FF"/>
                </a:solidFill>
                <a:effectLst/>
                <a:uFillTx/>
                <a:latin typeface="Arial" panose="020B0604020202020204"/>
              </a:rPr>
              <a:t>Modèle abstrait proposé</a:t>
            </a:r>
            <a:endParaRPr lang="fr-FR" sz="3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97" name="Titre 4"/>
          <p:cNvSpPr/>
          <p:nvPr/>
        </p:nvSpPr>
        <p:spPr>
          <a:xfrm>
            <a:off x="952920" y="5337360"/>
            <a:ext cx="10671480" cy="590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90000"/>
              </a:lnSpc>
            </a:pPr>
            <a:r>
              <a:rPr lang="fr-FR" sz="1600" b="0" u="none" strike="noStrike">
                <a:solidFill>
                  <a:schemeClr val="accent1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Développer un modèle IA capable d’analyser une description textuelle d’un scénario de test et de générer automatiquement un script Python en STB-Tester .</a:t>
            </a:r>
            <a:endParaRPr lang="fr-FR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98" name="TextBox 1"/>
          <p:cNvSpPr/>
          <p:nvPr/>
        </p:nvSpPr>
        <p:spPr>
          <a:xfrm>
            <a:off x="162000" y="1914480"/>
            <a:ext cx="3723480" cy="2071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0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Scénario de test : YouTube et Netflix sur Totalplay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0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Objectif</a:t>
            </a: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 : Vérifier que YouTube et Netflix s'ouvrent correctement et permettent la lecture de contenu. </a:t>
            </a:r>
            <a:r>
              <a:rPr lang="en-US" sz="10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Préconditions</a:t>
            </a: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 : Le système Totalplay est allumé et sur Live TV.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0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Étapes clés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Ouvrir le menu principal → Le menu s’affiche.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Aller dans "APPS" et sélectionner </a:t>
            </a:r>
            <a:r>
              <a:rPr lang="en-US" sz="10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YouTube</a:t>
            </a: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 → YouTube démarre.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Naviguer vers une vidéo et la lire → La vidéo joue sans écran noir.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Sortir de YouTube → Retour au menu principal.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Aller dans "STREAMING" et sélectionner </a:t>
            </a:r>
            <a:r>
              <a:rPr lang="en-US" sz="10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Netflix</a:t>
            </a: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 → Netflix démarre.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Ouvrir le menu Netflix → Le menu s’affiche correctement.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99" name="Rectangle: Rounded Corners 16"/>
          <p:cNvSpPr/>
          <p:nvPr/>
        </p:nvSpPr>
        <p:spPr>
          <a:xfrm>
            <a:off x="61560" y="1851480"/>
            <a:ext cx="3850920" cy="2622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00" name="Arrow: Right 17"/>
          <p:cNvSpPr/>
          <p:nvPr/>
        </p:nvSpPr>
        <p:spPr>
          <a:xfrm>
            <a:off x="3915000" y="2827440"/>
            <a:ext cx="594720" cy="5407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01" name="Rectangle: Rounded Corners 18"/>
          <p:cNvSpPr/>
          <p:nvPr/>
        </p:nvSpPr>
        <p:spPr>
          <a:xfrm>
            <a:off x="4519440" y="2375280"/>
            <a:ext cx="2079360" cy="143172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800" b="0" u="none" strike="noStrike">
                <a:solidFill>
                  <a:schemeClr val="lt1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Modèle IA de génératio des scripts STB-Tester</a:t>
            </a:r>
            <a:endParaRPr lang="fr-FR" sz="1800" b="0" u="none" strike="noStrike">
              <a:solidFill>
                <a:srgbClr val="FFFFFF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02" name="Arrow: Right 19"/>
          <p:cNvSpPr/>
          <p:nvPr/>
        </p:nvSpPr>
        <p:spPr>
          <a:xfrm>
            <a:off x="6610320" y="2827440"/>
            <a:ext cx="594720" cy="5407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303" name="Picture 20" descr="A screen shot of a computer program&#10;&#10;AI-generated content may be incorrect."/>
          <p:cNvPicPr/>
          <p:nvPr/>
        </p:nvPicPr>
        <p:blipFill>
          <a:blip r:embed="rId1"/>
          <a:stretch>
            <a:fillRect/>
          </a:stretch>
        </p:blipFill>
        <p:spPr>
          <a:xfrm>
            <a:off x="7210440" y="1300320"/>
            <a:ext cx="4085640" cy="349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85C471-E1E5-45F1-A251-263A3B4FCE7A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34880" y="3010320"/>
            <a:ext cx="9142920" cy="59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  <a:t>L’IA pour l'automatisation des tests et la génération des scripts STB-Tester</a:t>
            </a:r>
            <a:endParaRPr lang="fr-FR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05" name="object 14"/>
          <p:cNvSpPr/>
          <p:nvPr/>
        </p:nvSpPr>
        <p:spPr>
          <a:xfrm>
            <a:off x="1943280" y="2205360"/>
            <a:ext cx="398520" cy="532800"/>
          </a:xfrm>
          <a:custGeom>
            <a:avLst/>
            <a:gdLst>
              <a:gd name="textAreaLeft" fmla="*/ 0 w 398520"/>
              <a:gd name="textAreaRight" fmla="*/ 399240 w 398520"/>
              <a:gd name="textAreaTop" fmla="*/ 0 h 532800"/>
              <a:gd name="textAreaBottom" fmla="*/ 533520 h 532800"/>
            </a:gdLst>
            <a:ahLst/>
            <a:cxnLst/>
            <a:rect l="textAreaLeft" t="textAreaTop" r="textAreaRight" b="textAreaBottom"/>
            <a:pathLst>
              <a:path w="399342" h="533677">
                <a:moveTo>
                  <a:pt x="374672" y="0"/>
                </a:moveTo>
                <a:lnTo>
                  <a:pt x="21472" y="245"/>
                </a:lnTo>
                <a:lnTo>
                  <a:pt x="0" y="504646"/>
                </a:lnTo>
                <a:lnTo>
                  <a:pt x="4149" y="519437"/>
                </a:lnTo>
                <a:lnTo>
                  <a:pt x="12786" y="529783"/>
                </a:lnTo>
                <a:lnTo>
                  <a:pt x="24407" y="533677"/>
                </a:lnTo>
                <a:lnTo>
                  <a:pt x="95086" y="533677"/>
                </a:lnTo>
                <a:lnTo>
                  <a:pt x="119689" y="160104"/>
                </a:lnTo>
                <a:lnTo>
                  <a:pt x="374739" y="160104"/>
                </a:lnTo>
                <a:lnTo>
                  <a:pt x="377610" y="159887"/>
                </a:lnTo>
                <a:lnTo>
                  <a:pt x="388683" y="154342"/>
                </a:lnTo>
                <a:lnTo>
                  <a:pt x="396427" y="142803"/>
                </a:lnTo>
                <a:lnTo>
                  <a:pt x="399342" y="127283"/>
                </a:lnTo>
                <a:lnTo>
                  <a:pt x="399161" y="28950"/>
                </a:lnTo>
                <a:lnTo>
                  <a:pt x="394957" y="14195"/>
                </a:lnTo>
                <a:lnTo>
                  <a:pt x="386297" y="3880"/>
                </a:lnTo>
                <a:lnTo>
                  <a:pt x="374672" y="0"/>
                </a:lnTo>
                <a:close/>
              </a:path>
            </a:pathLst>
          </a:custGeom>
          <a:solidFill>
            <a:srgbClr val="00D5D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endParaRPr lang="fr-FR" sz="1800" b="0" u="none" strike="noStrike">
              <a:solidFill>
                <a:srgbClr val="00D6D3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06" name="object 15"/>
          <p:cNvSpPr/>
          <p:nvPr/>
        </p:nvSpPr>
        <p:spPr>
          <a:xfrm>
            <a:off x="8704440" y="3336480"/>
            <a:ext cx="398520" cy="531360"/>
          </a:xfrm>
          <a:custGeom>
            <a:avLst/>
            <a:gdLst>
              <a:gd name="textAreaLeft" fmla="*/ 0 w 398520"/>
              <a:gd name="textAreaRight" fmla="*/ 399240 w 398520"/>
              <a:gd name="textAreaTop" fmla="*/ 0 h 531360"/>
              <a:gd name="textAreaBottom" fmla="*/ 532080 h 531360"/>
            </a:gdLst>
            <a:ahLst/>
            <a:cxnLst/>
            <a:rect l="textAreaLeft" t="textAreaTop" r="textAreaRight" b="textAreaBottom"/>
            <a:pathLst>
              <a:path w="399349" h="532159">
                <a:moveTo>
                  <a:pt x="24669" y="532159"/>
                </a:moveTo>
                <a:lnTo>
                  <a:pt x="377802" y="531924"/>
                </a:lnTo>
                <a:lnTo>
                  <a:pt x="399349" y="29037"/>
                </a:lnTo>
                <a:lnTo>
                  <a:pt x="395216" y="14246"/>
                </a:lnTo>
                <a:lnTo>
                  <a:pt x="386574" y="3896"/>
                </a:lnTo>
                <a:lnTo>
                  <a:pt x="374934" y="0"/>
                </a:lnTo>
                <a:lnTo>
                  <a:pt x="304255" y="0"/>
                </a:lnTo>
                <a:lnTo>
                  <a:pt x="279652" y="372510"/>
                </a:lnTo>
                <a:lnTo>
                  <a:pt x="24602" y="372510"/>
                </a:lnTo>
                <a:lnTo>
                  <a:pt x="21798" y="372715"/>
                </a:lnTo>
                <a:lnTo>
                  <a:pt x="10694" y="378223"/>
                </a:lnTo>
                <a:lnTo>
                  <a:pt x="2925" y="389736"/>
                </a:lnTo>
                <a:lnTo>
                  <a:pt x="0" y="405238"/>
                </a:lnTo>
                <a:lnTo>
                  <a:pt x="172" y="503201"/>
                </a:lnTo>
                <a:lnTo>
                  <a:pt x="4359" y="517957"/>
                </a:lnTo>
                <a:lnTo>
                  <a:pt x="13025" y="528275"/>
                </a:lnTo>
                <a:lnTo>
                  <a:pt x="24669" y="532159"/>
                </a:lnTo>
                <a:close/>
              </a:path>
            </a:pathLst>
          </a:custGeom>
          <a:solidFill>
            <a:srgbClr val="00D5D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endParaRPr lang="fr-FR" sz="1800" b="0" u="none" strike="noStrike">
              <a:solidFill>
                <a:srgbClr val="00D6D3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07" name="object 16"/>
          <p:cNvSpPr/>
          <p:nvPr/>
        </p:nvSpPr>
        <p:spPr>
          <a:xfrm>
            <a:off x="2057400" y="2354400"/>
            <a:ext cx="6941520" cy="1386000"/>
          </a:xfrm>
          <a:custGeom>
            <a:avLst/>
            <a:gdLst>
              <a:gd name="textAreaLeft" fmla="*/ 0 w 6941520"/>
              <a:gd name="textAreaRight" fmla="*/ 6942240 w 6941520"/>
              <a:gd name="textAreaTop" fmla="*/ 0 h 1386000"/>
              <a:gd name="textAreaBottom" fmla="*/ 1386720 h 1386000"/>
            </a:gdLst>
            <a:ahLst/>
            <a:cxnLst/>
            <a:rect l="textAreaLeft" t="textAreaTop" r="textAreaRight" b="textAreaBottom"/>
            <a:pathLst>
              <a:path w="5056632" h="1367027">
                <a:moveTo>
                  <a:pt x="0" y="1367028"/>
                </a:moveTo>
                <a:lnTo>
                  <a:pt x="5056632" y="1367028"/>
                </a:lnTo>
                <a:lnTo>
                  <a:pt x="5056632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solidFill>
            <a:srgbClr val="00AFE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endParaRPr lang="fr-FR" sz="1800" b="0" u="none" strike="noStrike">
              <a:solidFill>
                <a:srgbClr val="00D6D3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08" name="object 17"/>
          <p:cNvSpPr/>
          <p:nvPr/>
        </p:nvSpPr>
        <p:spPr>
          <a:xfrm>
            <a:off x="2358360" y="2772000"/>
            <a:ext cx="6341400" cy="746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marL="12700" algn="ctr">
              <a:lnSpc>
                <a:spcPct val="100000"/>
              </a:lnSpc>
            </a:pPr>
            <a:r>
              <a:rPr lang="fr-FR" sz="2400" b="0" u="none" strike="noStrike">
                <a:solidFill>
                  <a:srgbClr val="FFFFFF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Solution proposée</a:t>
            </a:r>
            <a:endParaRPr lang="fr-FR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13"/>
          <p:cNvSpPr/>
          <p:nvPr/>
        </p:nvSpPr>
        <p:spPr>
          <a:xfrm>
            <a:off x="9230040" y="6424920"/>
            <a:ext cx="274248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 algn="r">
              <a:lnSpc>
                <a:spcPct val="100000"/>
              </a:lnSpc>
            </a:pPr>
            <a:r>
              <a:rPr lang="en-US" sz="2000" b="0" u="none" strike="noStrike" baseline="30000">
                <a:solidFill>
                  <a:srgbClr val="35403A"/>
                </a:solidFill>
                <a:effectLst/>
                <a:uFillTx/>
                <a:latin typeface="Walbaum Display"/>
                <a:ea typeface="DejaVu Sans" panose="020B0603030804020204"/>
              </a:rPr>
              <a:t>8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310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410760" y="920520"/>
            <a:ext cx="744840" cy="444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1" name="Picture 7" descr="A blue logo with a white background&#10;&#10;AI-generated content may be incorrect."/>
          <p:cNvPicPr/>
          <p:nvPr/>
        </p:nvPicPr>
        <p:blipFill>
          <a:blip r:embed="rId2"/>
          <a:stretch>
            <a:fillRect/>
          </a:stretch>
        </p:blipFill>
        <p:spPr>
          <a:xfrm>
            <a:off x="572040" y="1486440"/>
            <a:ext cx="433440" cy="444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2" name="Picture 8" descr="A blue line drawing of a server&#10;&#10;AI-generated content may be incorrect."/>
          <p:cNvPicPr/>
          <p:nvPr/>
        </p:nvPicPr>
        <p:blipFill>
          <a:blip r:embed="rId3"/>
          <a:stretch>
            <a:fillRect/>
          </a:stretch>
        </p:blipFill>
        <p:spPr>
          <a:xfrm>
            <a:off x="10260360" y="931320"/>
            <a:ext cx="945000" cy="901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3" name="Picture 9" descr="A black and white icon of a file&#10;&#10;AI-generated content may be incorrect."/>
          <p:cNvPicPr/>
          <p:nvPr/>
        </p:nvPicPr>
        <p:blipFill>
          <a:blip r:embed="rId4"/>
          <a:stretch>
            <a:fillRect/>
          </a:stretch>
        </p:blipFill>
        <p:spPr>
          <a:xfrm>
            <a:off x="2248560" y="1116360"/>
            <a:ext cx="694440" cy="65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4" name="Rectangle 10"/>
          <p:cNvSpPr/>
          <p:nvPr/>
        </p:nvSpPr>
        <p:spPr>
          <a:xfrm>
            <a:off x="200520" y="3615480"/>
            <a:ext cx="11966400" cy="25124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numCol="1" spcCol="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pic>
        <p:nvPicPr>
          <p:cNvPr id="315" name="Picture 11" descr="A person sitting in front of a computer&#10;&#10;AI-generated content may be incorrect."/>
          <p:cNvPicPr/>
          <p:nvPr/>
        </p:nvPicPr>
        <p:blipFill>
          <a:blip r:embed="rId5"/>
          <a:stretch>
            <a:fillRect/>
          </a:stretch>
        </p:blipFill>
        <p:spPr>
          <a:xfrm>
            <a:off x="474120" y="4393080"/>
            <a:ext cx="1064880" cy="1119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6" name="Picture 13" descr="A computer with a blank screen&#10;&#10;AI-generated content may be incorrect."/>
          <p:cNvPicPr/>
          <p:nvPr/>
        </p:nvPicPr>
        <p:blipFill>
          <a:blip r:embed="rId6"/>
          <a:stretch>
            <a:fillRect/>
          </a:stretch>
        </p:blipFill>
        <p:spPr>
          <a:xfrm>
            <a:off x="3157560" y="4452120"/>
            <a:ext cx="1571040" cy="1075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7" name="TextBox 30"/>
          <p:cNvSpPr/>
          <p:nvPr/>
        </p:nvSpPr>
        <p:spPr>
          <a:xfrm>
            <a:off x="3574800" y="5571360"/>
            <a:ext cx="129996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0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FastAPI App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318" name="Picture 15" descr="A close-up of a logo&#10;&#10;AI-generated content may be incorrect."/>
          <p:cNvPicPr/>
          <p:nvPr/>
        </p:nvPicPr>
        <p:blipFill>
          <a:blip r:embed="rId7"/>
          <a:stretch>
            <a:fillRect/>
          </a:stretch>
        </p:blipFill>
        <p:spPr>
          <a:xfrm>
            <a:off x="3440520" y="4698000"/>
            <a:ext cx="999360" cy="313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9" name="Picture 16"/>
          <p:cNvPicPr/>
          <p:nvPr/>
        </p:nvPicPr>
        <p:blipFill>
          <a:blip r:embed="rId8"/>
          <a:stretch>
            <a:fillRect/>
          </a:stretch>
        </p:blipFill>
        <p:spPr>
          <a:xfrm>
            <a:off x="7683120" y="1140840"/>
            <a:ext cx="645480" cy="482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0" name="Picture 17" descr="A row of papers with green corners&#10;&#10;AI-generated content may be incorrect."/>
          <p:cNvPicPr/>
          <p:nvPr/>
        </p:nvPicPr>
        <p:blipFill>
          <a:blip r:embed="rId9"/>
          <a:stretch>
            <a:fillRect/>
          </a:stretch>
        </p:blipFill>
        <p:spPr>
          <a:xfrm>
            <a:off x="4854960" y="956520"/>
            <a:ext cx="1131480" cy="894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1" name="Picture 18" descr="A close-up of a couple of gears&#10;&#10;AI-generated content may be incorrect."/>
          <p:cNvPicPr/>
          <p:nvPr/>
        </p:nvPicPr>
        <p:blipFill>
          <a:blip r:embed="rId10"/>
          <a:stretch>
            <a:fillRect/>
          </a:stretch>
        </p:blipFill>
        <p:spPr>
          <a:xfrm>
            <a:off x="3315240" y="789840"/>
            <a:ext cx="618480" cy="55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Arrow: Right 19"/>
          <p:cNvSpPr/>
          <p:nvPr/>
        </p:nvSpPr>
        <p:spPr>
          <a:xfrm>
            <a:off x="1309680" y="1384920"/>
            <a:ext cx="811080" cy="127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23" name="Arrow: Right 20"/>
          <p:cNvSpPr/>
          <p:nvPr/>
        </p:nvSpPr>
        <p:spPr>
          <a:xfrm>
            <a:off x="2724840" y="1396080"/>
            <a:ext cx="2128320" cy="11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3320" rIns="90000" bIns="1332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24" name="TextBox 20"/>
          <p:cNvSpPr/>
          <p:nvPr/>
        </p:nvSpPr>
        <p:spPr>
          <a:xfrm>
            <a:off x="5733000" y="4797360"/>
            <a:ext cx="1123200" cy="2739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200" b="0" u="none" strike="noStrike">
                <a:solidFill>
                  <a:srgbClr val="00D6D3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LLM: copilot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325" name="Picture 23" descr="A colorful logo with a white background&#10;&#10;AI-generated content may be incorrect."/>
          <p:cNvPicPr/>
          <p:nvPr/>
        </p:nvPicPr>
        <p:blipFill>
          <a:blip r:embed="rId11"/>
          <a:stretch>
            <a:fillRect/>
          </a:stretch>
        </p:blipFill>
        <p:spPr>
          <a:xfrm>
            <a:off x="5808240" y="3881520"/>
            <a:ext cx="847080" cy="82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6" name="TextBox 50"/>
          <p:cNvSpPr/>
          <p:nvPr/>
        </p:nvSpPr>
        <p:spPr>
          <a:xfrm>
            <a:off x="1427760" y="1692000"/>
            <a:ext cx="99540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Exaction des données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27" name="TextBox 50"/>
          <p:cNvSpPr/>
          <p:nvPr/>
        </p:nvSpPr>
        <p:spPr>
          <a:xfrm>
            <a:off x="3158640" y="1594080"/>
            <a:ext cx="129996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Preprocessing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28" name="TextBox 50"/>
          <p:cNvSpPr/>
          <p:nvPr/>
        </p:nvSpPr>
        <p:spPr>
          <a:xfrm>
            <a:off x="5096160" y="1920600"/>
            <a:ext cx="88632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Chunking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29" name="TextBox 50"/>
          <p:cNvSpPr/>
          <p:nvPr/>
        </p:nvSpPr>
        <p:spPr>
          <a:xfrm>
            <a:off x="6293520" y="1583280"/>
            <a:ext cx="78840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Embedding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30" name="Rectangle 28"/>
          <p:cNvSpPr/>
          <p:nvPr/>
        </p:nvSpPr>
        <p:spPr>
          <a:xfrm>
            <a:off x="233280" y="218880"/>
            <a:ext cx="11737800" cy="22294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numCol="1" spcCol="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rgbClr val="C00000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31" name="TextBox 50"/>
          <p:cNvSpPr/>
          <p:nvPr/>
        </p:nvSpPr>
        <p:spPr>
          <a:xfrm>
            <a:off x="8492760" y="1517760"/>
            <a:ext cx="1093320" cy="547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Stockage la base 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De données vectorielle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32" name="TextBox 50"/>
          <p:cNvSpPr/>
          <p:nvPr/>
        </p:nvSpPr>
        <p:spPr>
          <a:xfrm>
            <a:off x="197640" y="3607920"/>
            <a:ext cx="3803760" cy="578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3200" b="1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Exécution du modèle</a:t>
            </a:r>
            <a:endParaRPr lang="fr-FR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33" name="TextBox 50"/>
          <p:cNvSpPr/>
          <p:nvPr/>
        </p:nvSpPr>
        <p:spPr>
          <a:xfrm>
            <a:off x="415440" y="287640"/>
            <a:ext cx="594828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2800" b="1" u="none" strike="noStrike">
                <a:solidFill>
                  <a:srgbClr val="C00000"/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Préparation des données</a:t>
            </a:r>
            <a:endParaRPr lang="fr-FR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34" name="TextBox 52"/>
          <p:cNvSpPr/>
          <p:nvPr/>
        </p:nvSpPr>
        <p:spPr>
          <a:xfrm>
            <a:off x="6991560" y="5167440"/>
            <a:ext cx="1531440" cy="547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 algn="ctr"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Preprocessing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(meme étapes de préparation des données)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35" name="TextBox 52"/>
          <p:cNvSpPr/>
          <p:nvPr/>
        </p:nvSpPr>
        <p:spPr>
          <a:xfrm>
            <a:off x="10562400" y="5613480"/>
            <a:ext cx="87840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 algn="ctr"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Embedding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336" name="Picture 36" descr="A table with numbers and symbols&#10;&#10;AI-generated content may be incorrect."/>
          <p:cNvPicPr/>
          <p:nvPr/>
        </p:nvPicPr>
        <p:blipFill>
          <a:blip r:embed="rId8"/>
          <a:stretch>
            <a:fillRect/>
          </a:stretch>
        </p:blipFill>
        <p:spPr>
          <a:xfrm>
            <a:off x="10872720" y="4961880"/>
            <a:ext cx="634680" cy="5367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37" name="Straight Arrow Connector 37"/>
          <p:cNvCxnSpPr/>
          <p:nvPr/>
        </p:nvCxnSpPr>
        <p:spPr>
          <a:xfrm flipV="1">
            <a:off x="11100600" y="1880280"/>
            <a:ext cx="720" cy="2711160"/>
          </a:xfrm>
          <a:prstGeom prst="straightConnector1">
            <a:avLst/>
          </a:prstGeom>
          <a:ln w="0">
            <a:solidFill>
              <a:srgbClr val="0050FF"/>
            </a:solidFill>
            <a:tailEnd type="triangle" w="med" len="med"/>
          </a:ln>
        </p:spPr>
      </p:cxnSp>
      <p:sp>
        <p:nvSpPr>
          <p:cNvPr id="338" name="TextBox 52"/>
          <p:cNvSpPr/>
          <p:nvPr/>
        </p:nvSpPr>
        <p:spPr>
          <a:xfrm>
            <a:off x="11226240" y="3850200"/>
            <a:ext cx="83484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 algn="ctr"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Recherche sémantique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339" name="Straight Arrow Connector 40"/>
          <p:cNvCxnSpPr/>
          <p:nvPr/>
        </p:nvCxnSpPr>
        <p:spPr>
          <a:xfrm>
            <a:off x="12118320" y="3442320"/>
            <a:ext cx="720" cy="1111320"/>
          </a:xfrm>
          <a:prstGeom prst="straightConnector1">
            <a:avLst/>
          </a:prstGeom>
          <a:ln w="0">
            <a:solidFill>
              <a:srgbClr val="0050FF"/>
            </a:solidFill>
          </a:ln>
        </p:spPr>
      </p:cxnSp>
      <p:cxnSp>
        <p:nvCxnSpPr>
          <p:cNvPr id="340" name="Straight Arrow Connector 41"/>
          <p:cNvCxnSpPr/>
          <p:nvPr/>
        </p:nvCxnSpPr>
        <p:spPr>
          <a:xfrm flipH="1">
            <a:off x="6600600" y="4281840"/>
            <a:ext cx="1296000" cy="11880"/>
          </a:xfrm>
          <a:prstGeom prst="straightConnector1">
            <a:avLst/>
          </a:prstGeom>
          <a:ln w="0">
            <a:solidFill>
              <a:srgbClr val="0050FF"/>
            </a:solidFill>
            <a:tailEnd type="triangle" w="med" len="med"/>
          </a:ln>
        </p:spPr>
      </p:cxnSp>
      <p:sp>
        <p:nvSpPr>
          <p:cNvPr id="341" name="TextBox 50"/>
          <p:cNvSpPr/>
          <p:nvPr/>
        </p:nvSpPr>
        <p:spPr>
          <a:xfrm>
            <a:off x="7937280" y="4054320"/>
            <a:ext cx="10933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Envoie de prompt renforcé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42" name="TextBox 50"/>
          <p:cNvSpPr/>
          <p:nvPr/>
        </p:nvSpPr>
        <p:spPr>
          <a:xfrm>
            <a:off x="4878360" y="4087080"/>
            <a:ext cx="88632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Reponse du modele 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43" name="TextBox 50"/>
          <p:cNvSpPr/>
          <p:nvPr/>
        </p:nvSpPr>
        <p:spPr>
          <a:xfrm>
            <a:off x="5237640" y="5425920"/>
            <a:ext cx="744840" cy="547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Echange et renvoie du prompt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44" name="Arrow: Right 45"/>
          <p:cNvSpPr/>
          <p:nvPr/>
        </p:nvSpPr>
        <p:spPr>
          <a:xfrm>
            <a:off x="1683720" y="4698360"/>
            <a:ext cx="1289880" cy="1054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8280" rIns="90000" bIns="828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45" name="Arrow: Right 41"/>
          <p:cNvSpPr/>
          <p:nvPr/>
        </p:nvSpPr>
        <p:spPr>
          <a:xfrm>
            <a:off x="1683720" y="5155560"/>
            <a:ext cx="1289880" cy="10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8280" rIns="90000" bIns="828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46" name="TextBox 52"/>
          <p:cNvSpPr/>
          <p:nvPr/>
        </p:nvSpPr>
        <p:spPr>
          <a:xfrm>
            <a:off x="1722960" y="4459680"/>
            <a:ext cx="173844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Affichage du script généré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47" name="Flowchart: Connector 48"/>
          <p:cNvSpPr/>
          <p:nvPr/>
        </p:nvSpPr>
        <p:spPr>
          <a:xfrm>
            <a:off x="10344240" y="5608800"/>
            <a:ext cx="260640" cy="23868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400" b="1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4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48" name="Flowchart: Connector 49"/>
          <p:cNvSpPr/>
          <p:nvPr/>
        </p:nvSpPr>
        <p:spPr>
          <a:xfrm>
            <a:off x="6991200" y="5205960"/>
            <a:ext cx="260640" cy="23868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400" b="1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3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49" name="Flowchart: Connector 50"/>
          <p:cNvSpPr/>
          <p:nvPr/>
        </p:nvSpPr>
        <p:spPr>
          <a:xfrm>
            <a:off x="4966560" y="5543640"/>
            <a:ext cx="260640" cy="23868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400" b="1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2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50" name="Flowchart: Connector 51"/>
          <p:cNvSpPr/>
          <p:nvPr/>
        </p:nvSpPr>
        <p:spPr>
          <a:xfrm>
            <a:off x="7557480" y="4106520"/>
            <a:ext cx="260640" cy="23868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400" b="1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7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51" name="Flowchart: Connector 52"/>
          <p:cNvSpPr/>
          <p:nvPr/>
        </p:nvSpPr>
        <p:spPr>
          <a:xfrm>
            <a:off x="1526760" y="4389840"/>
            <a:ext cx="260640" cy="23868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400" b="1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9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52" name="Rectangle 54"/>
          <p:cNvSpPr/>
          <p:nvPr/>
        </p:nvSpPr>
        <p:spPr>
          <a:xfrm>
            <a:off x="4903200" y="316800"/>
            <a:ext cx="6534360" cy="2022480"/>
          </a:xfrm>
          <a:prstGeom prst="rect">
            <a:avLst/>
          </a:prstGeom>
          <a:solidFill>
            <a:srgbClr val="000000">
              <a:alpha val="16000"/>
            </a:srgbClr>
          </a:solidFill>
          <a:ln w="28575">
            <a:solidFill>
              <a:srgbClr val="1F65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numCol="1" spcCol="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cxnSp>
        <p:nvCxnSpPr>
          <p:cNvPr id="353" name="Straight Arrow Connector 55"/>
          <p:cNvCxnSpPr/>
          <p:nvPr/>
        </p:nvCxnSpPr>
        <p:spPr>
          <a:xfrm>
            <a:off x="8497440" y="5286240"/>
            <a:ext cx="2373840" cy="11520"/>
          </a:xfrm>
          <a:prstGeom prst="straightConnector1">
            <a:avLst/>
          </a:prstGeom>
          <a:ln w="0">
            <a:solidFill>
              <a:srgbClr val="0050FF"/>
            </a:solidFill>
            <a:tailEnd type="triangle" w="med" len="med"/>
          </a:ln>
        </p:spPr>
      </p:cxnSp>
      <p:pic>
        <p:nvPicPr>
          <p:cNvPr id="354" name="Picture 56" descr="A bird with a chain and a logo&#10;&#10;AI-generated content may be incorrect."/>
          <p:cNvPicPr/>
          <p:nvPr/>
        </p:nvPicPr>
        <p:blipFill>
          <a:blip r:embed="rId12"/>
          <a:stretch>
            <a:fillRect/>
          </a:stretch>
        </p:blipFill>
        <p:spPr>
          <a:xfrm>
            <a:off x="4930560" y="372240"/>
            <a:ext cx="1230840" cy="53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5" name="Rectangle 57"/>
          <p:cNvSpPr/>
          <p:nvPr/>
        </p:nvSpPr>
        <p:spPr>
          <a:xfrm>
            <a:off x="6786360" y="3604320"/>
            <a:ext cx="5293440" cy="2512440"/>
          </a:xfrm>
          <a:prstGeom prst="rect">
            <a:avLst/>
          </a:prstGeom>
          <a:solidFill>
            <a:srgbClr val="000000">
              <a:alpha val="16000"/>
            </a:srgbClr>
          </a:solidFill>
          <a:ln w="28575">
            <a:solidFill>
              <a:srgbClr val="1F65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numCol="1" spcCol="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cxnSp>
        <p:nvCxnSpPr>
          <p:cNvPr id="356" name="Straight Arrow Connector 58"/>
          <p:cNvCxnSpPr/>
          <p:nvPr/>
        </p:nvCxnSpPr>
        <p:spPr>
          <a:xfrm>
            <a:off x="10404000" y="1825920"/>
            <a:ext cx="720" cy="2166840"/>
          </a:xfrm>
          <a:prstGeom prst="straightConnector1">
            <a:avLst/>
          </a:prstGeom>
          <a:ln w="0">
            <a:solidFill>
              <a:srgbClr val="0050FF"/>
            </a:solidFill>
            <a:tailEnd type="triangle" w="med" len="med"/>
          </a:ln>
        </p:spPr>
      </p:cxnSp>
      <p:sp>
        <p:nvSpPr>
          <p:cNvPr id="357" name="TextBox 52"/>
          <p:cNvSpPr/>
          <p:nvPr/>
        </p:nvSpPr>
        <p:spPr>
          <a:xfrm>
            <a:off x="9876600" y="4002480"/>
            <a:ext cx="1117800" cy="547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 algn="ctr"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Données proches sémentiquement au prompt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358" name="Straight Arrow Connector 60"/>
          <p:cNvCxnSpPr/>
          <p:nvPr/>
        </p:nvCxnSpPr>
        <p:spPr>
          <a:xfrm flipH="1" flipV="1">
            <a:off x="8995680" y="4281840"/>
            <a:ext cx="882360" cy="11880"/>
          </a:xfrm>
          <a:prstGeom prst="straightConnector1">
            <a:avLst/>
          </a:prstGeom>
          <a:ln w="0">
            <a:solidFill>
              <a:srgbClr val="0050FF"/>
            </a:solidFill>
            <a:tailEnd type="triangle" w="med" len="med"/>
          </a:ln>
        </p:spPr>
      </p:cxnSp>
      <p:pic>
        <p:nvPicPr>
          <p:cNvPr id="359" name="Picture 62" descr="A bird with a chain and a logo&#10;&#10;AI-generated content may be incorrect."/>
          <p:cNvPicPr/>
          <p:nvPr/>
        </p:nvPicPr>
        <p:blipFill>
          <a:blip r:embed="rId12"/>
          <a:stretch>
            <a:fillRect/>
          </a:stretch>
        </p:blipFill>
        <p:spPr>
          <a:xfrm>
            <a:off x="8523000" y="5586480"/>
            <a:ext cx="1230840" cy="53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0" name="Arrow: Right 127"/>
          <p:cNvSpPr/>
          <p:nvPr/>
        </p:nvSpPr>
        <p:spPr>
          <a:xfrm>
            <a:off x="4934520" y="4552920"/>
            <a:ext cx="680400" cy="1270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61" name="Arrow: Right 128"/>
          <p:cNvSpPr/>
          <p:nvPr/>
        </p:nvSpPr>
        <p:spPr>
          <a:xfrm>
            <a:off x="4782240" y="5227920"/>
            <a:ext cx="2128320" cy="11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0FF"/>
          </a:solidFill>
          <a:ln>
            <a:solidFill>
              <a:srgbClr val="0023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3320" rIns="90000" bIns="1332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cxnSp>
        <p:nvCxnSpPr>
          <p:cNvPr id="362" name="Straight Arrow Connector 129"/>
          <p:cNvCxnSpPr/>
          <p:nvPr/>
        </p:nvCxnSpPr>
        <p:spPr>
          <a:xfrm>
            <a:off x="5961240" y="1454400"/>
            <a:ext cx="1470240" cy="720"/>
          </a:xfrm>
          <a:prstGeom prst="straightConnector1">
            <a:avLst/>
          </a:prstGeom>
          <a:ln w="0">
            <a:solidFill>
              <a:srgbClr val="0050FF"/>
            </a:solidFill>
            <a:tailEnd type="triangle" w="med" len="med"/>
          </a:ln>
        </p:spPr>
      </p:cxnSp>
      <p:cxnSp>
        <p:nvCxnSpPr>
          <p:cNvPr id="363" name="Straight Arrow Connector 130"/>
          <p:cNvCxnSpPr/>
          <p:nvPr/>
        </p:nvCxnSpPr>
        <p:spPr>
          <a:xfrm>
            <a:off x="8671680" y="1432800"/>
            <a:ext cx="1470240" cy="720"/>
          </a:xfrm>
          <a:prstGeom prst="straightConnector1">
            <a:avLst/>
          </a:prstGeom>
          <a:ln w="0">
            <a:solidFill>
              <a:srgbClr val="0050FF"/>
            </a:solidFill>
            <a:tailEnd type="triangle" w="med" len="med"/>
          </a:ln>
        </p:spPr>
      </p:cxnSp>
      <p:sp>
        <p:nvSpPr>
          <p:cNvPr id="364" name="Flowchart: Connector 132"/>
          <p:cNvSpPr/>
          <p:nvPr/>
        </p:nvSpPr>
        <p:spPr>
          <a:xfrm>
            <a:off x="1842480" y="5663160"/>
            <a:ext cx="260640" cy="23868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400" b="1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1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65" name="Flowchart: Connector 133"/>
          <p:cNvSpPr/>
          <p:nvPr/>
        </p:nvSpPr>
        <p:spPr>
          <a:xfrm>
            <a:off x="11106000" y="3932640"/>
            <a:ext cx="260640" cy="23868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400" b="1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5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66" name="Flowchart: Connector 134"/>
          <p:cNvSpPr/>
          <p:nvPr/>
        </p:nvSpPr>
        <p:spPr>
          <a:xfrm>
            <a:off x="4672800" y="4150080"/>
            <a:ext cx="260640" cy="23868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400" b="1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8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67" name="Flowchart: Connector 136"/>
          <p:cNvSpPr/>
          <p:nvPr/>
        </p:nvSpPr>
        <p:spPr>
          <a:xfrm>
            <a:off x="9625680" y="4041360"/>
            <a:ext cx="260640" cy="238680"/>
          </a:xfrm>
          <a:prstGeom prst="flowChartConnector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1400" b="1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6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68" name="TextBox 50"/>
          <p:cNvSpPr/>
          <p:nvPr/>
        </p:nvSpPr>
        <p:spPr>
          <a:xfrm>
            <a:off x="1689120" y="5316840"/>
            <a:ext cx="1299960" cy="24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1000" b="0" u="none" strike="noStrike">
                <a:solidFill>
                  <a:schemeClr val="accent3">
                    <a:lumMod val="49000"/>
                  </a:schemeClr>
                </a:solidFill>
                <a:effectLst/>
                <a:uFillTx/>
                <a:latin typeface="Calibri" panose="020F0502020204030204"/>
                <a:ea typeface="DejaVu Sans" panose="020B0603030804020204"/>
              </a:rPr>
              <a:t>Fournir le scenario</a:t>
            </a:r>
            <a:endParaRPr lang="fr-FR" sz="1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34880" y="3010320"/>
            <a:ext cx="9142920" cy="59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  <a:t>L’IA pour l'automatisation des tests et la génération des scripts STB-Tester</a:t>
            </a:r>
            <a:endParaRPr lang="fr-FR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70" name="object 14"/>
          <p:cNvSpPr/>
          <p:nvPr/>
        </p:nvSpPr>
        <p:spPr>
          <a:xfrm>
            <a:off x="1943280" y="2205360"/>
            <a:ext cx="398520" cy="532800"/>
          </a:xfrm>
          <a:custGeom>
            <a:avLst/>
            <a:gdLst>
              <a:gd name="textAreaLeft" fmla="*/ 0 w 398520"/>
              <a:gd name="textAreaRight" fmla="*/ 399240 w 398520"/>
              <a:gd name="textAreaTop" fmla="*/ 0 h 532800"/>
              <a:gd name="textAreaBottom" fmla="*/ 533520 h 532800"/>
            </a:gdLst>
            <a:ahLst/>
            <a:cxnLst/>
            <a:rect l="textAreaLeft" t="textAreaTop" r="textAreaRight" b="textAreaBottom"/>
            <a:pathLst>
              <a:path w="399342" h="533677">
                <a:moveTo>
                  <a:pt x="374672" y="0"/>
                </a:moveTo>
                <a:lnTo>
                  <a:pt x="21472" y="245"/>
                </a:lnTo>
                <a:lnTo>
                  <a:pt x="0" y="504646"/>
                </a:lnTo>
                <a:lnTo>
                  <a:pt x="4149" y="519437"/>
                </a:lnTo>
                <a:lnTo>
                  <a:pt x="12786" y="529783"/>
                </a:lnTo>
                <a:lnTo>
                  <a:pt x="24407" y="533677"/>
                </a:lnTo>
                <a:lnTo>
                  <a:pt x="95086" y="533677"/>
                </a:lnTo>
                <a:lnTo>
                  <a:pt x="119689" y="160104"/>
                </a:lnTo>
                <a:lnTo>
                  <a:pt x="374739" y="160104"/>
                </a:lnTo>
                <a:lnTo>
                  <a:pt x="377610" y="159887"/>
                </a:lnTo>
                <a:lnTo>
                  <a:pt x="388683" y="154342"/>
                </a:lnTo>
                <a:lnTo>
                  <a:pt x="396427" y="142803"/>
                </a:lnTo>
                <a:lnTo>
                  <a:pt x="399342" y="127283"/>
                </a:lnTo>
                <a:lnTo>
                  <a:pt x="399161" y="28950"/>
                </a:lnTo>
                <a:lnTo>
                  <a:pt x="394957" y="14195"/>
                </a:lnTo>
                <a:lnTo>
                  <a:pt x="386297" y="3880"/>
                </a:lnTo>
                <a:lnTo>
                  <a:pt x="374672" y="0"/>
                </a:lnTo>
                <a:close/>
              </a:path>
            </a:pathLst>
          </a:custGeom>
          <a:solidFill>
            <a:srgbClr val="00D5D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endParaRPr lang="fr-FR" sz="1800" b="0" u="none" strike="noStrike">
              <a:solidFill>
                <a:srgbClr val="00D6D3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71" name="object 15"/>
          <p:cNvSpPr/>
          <p:nvPr/>
        </p:nvSpPr>
        <p:spPr>
          <a:xfrm>
            <a:off x="8704440" y="3336480"/>
            <a:ext cx="398520" cy="531360"/>
          </a:xfrm>
          <a:custGeom>
            <a:avLst/>
            <a:gdLst>
              <a:gd name="textAreaLeft" fmla="*/ 0 w 398520"/>
              <a:gd name="textAreaRight" fmla="*/ 399240 w 398520"/>
              <a:gd name="textAreaTop" fmla="*/ 0 h 531360"/>
              <a:gd name="textAreaBottom" fmla="*/ 532080 h 531360"/>
            </a:gdLst>
            <a:ahLst/>
            <a:cxnLst/>
            <a:rect l="textAreaLeft" t="textAreaTop" r="textAreaRight" b="textAreaBottom"/>
            <a:pathLst>
              <a:path w="399349" h="532159">
                <a:moveTo>
                  <a:pt x="24669" y="532159"/>
                </a:moveTo>
                <a:lnTo>
                  <a:pt x="377802" y="531924"/>
                </a:lnTo>
                <a:lnTo>
                  <a:pt x="399349" y="29037"/>
                </a:lnTo>
                <a:lnTo>
                  <a:pt x="395216" y="14246"/>
                </a:lnTo>
                <a:lnTo>
                  <a:pt x="386574" y="3896"/>
                </a:lnTo>
                <a:lnTo>
                  <a:pt x="374934" y="0"/>
                </a:lnTo>
                <a:lnTo>
                  <a:pt x="304255" y="0"/>
                </a:lnTo>
                <a:lnTo>
                  <a:pt x="279652" y="372510"/>
                </a:lnTo>
                <a:lnTo>
                  <a:pt x="24602" y="372510"/>
                </a:lnTo>
                <a:lnTo>
                  <a:pt x="21798" y="372715"/>
                </a:lnTo>
                <a:lnTo>
                  <a:pt x="10694" y="378223"/>
                </a:lnTo>
                <a:lnTo>
                  <a:pt x="2925" y="389736"/>
                </a:lnTo>
                <a:lnTo>
                  <a:pt x="0" y="405238"/>
                </a:lnTo>
                <a:lnTo>
                  <a:pt x="172" y="503201"/>
                </a:lnTo>
                <a:lnTo>
                  <a:pt x="4359" y="517957"/>
                </a:lnTo>
                <a:lnTo>
                  <a:pt x="13025" y="528275"/>
                </a:lnTo>
                <a:lnTo>
                  <a:pt x="24669" y="532159"/>
                </a:lnTo>
                <a:close/>
              </a:path>
            </a:pathLst>
          </a:custGeom>
          <a:solidFill>
            <a:srgbClr val="00D5D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endParaRPr lang="fr-FR" sz="1800" b="0" u="none" strike="noStrike">
              <a:solidFill>
                <a:srgbClr val="00D6D3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72" name="object 16"/>
          <p:cNvSpPr/>
          <p:nvPr/>
        </p:nvSpPr>
        <p:spPr>
          <a:xfrm>
            <a:off x="2057400" y="2354400"/>
            <a:ext cx="6941520" cy="1386000"/>
          </a:xfrm>
          <a:custGeom>
            <a:avLst/>
            <a:gdLst>
              <a:gd name="textAreaLeft" fmla="*/ 0 w 6941520"/>
              <a:gd name="textAreaRight" fmla="*/ 6942240 w 6941520"/>
              <a:gd name="textAreaTop" fmla="*/ 0 h 1386000"/>
              <a:gd name="textAreaBottom" fmla="*/ 1386720 h 1386000"/>
            </a:gdLst>
            <a:ahLst/>
            <a:cxnLst/>
            <a:rect l="textAreaLeft" t="textAreaTop" r="textAreaRight" b="textAreaBottom"/>
            <a:pathLst>
              <a:path w="5056632" h="1367027">
                <a:moveTo>
                  <a:pt x="0" y="1367028"/>
                </a:moveTo>
                <a:lnTo>
                  <a:pt x="5056632" y="1367028"/>
                </a:lnTo>
                <a:lnTo>
                  <a:pt x="5056632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solidFill>
            <a:srgbClr val="00AFE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endParaRPr lang="fr-FR" sz="1800" b="0" u="none" strike="noStrike">
              <a:solidFill>
                <a:srgbClr val="00D6D3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73" name="object 17"/>
          <p:cNvSpPr/>
          <p:nvPr/>
        </p:nvSpPr>
        <p:spPr>
          <a:xfrm>
            <a:off x="2358360" y="2772000"/>
            <a:ext cx="6341400" cy="746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marL="12700" algn="ctr">
              <a:lnSpc>
                <a:spcPct val="100000"/>
              </a:lnSpc>
            </a:pPr>
            <a:r>
              <a:rPr lang="fr-FR" sz="2400" b="0" u="none" strike="noStrike">
                <a:solidFill>
                  <a:srgbClr val="FFFFFF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Data cleaning</a:t>
            </a:r>
            <a:endParaRPr lang="fr-FR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Picture 1" descr="A screenshot of a computer program&#10;&#10;AI-generated content may be incorrect."/>
          <p:cNvPicPr/>
          <p:nvPr/>
        </p:nvPicPr>
        <p:blipFill>
          <a:blip r:embed="rId1"/>
          <a:stretch>
            <a:fillRect/>
          </a:stretch>
        </p:blipFill>
        <p:spPr>
          <a:xfrm>
            <a:off x="243720" y="2419200"/>
            <a:ext cx="4521960" cy="369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5" name="TextBox 2"/>
          <p:cNvSpPr/>
          <p:nvPr/>
        </p:nvSpPr>
        <p:spPr>
          <a:xfrm>
            <a:off x="-2520" y="748800"/>
            <a:ext cx="11685240" cy="1583280"/>
          </a:xfrm>
          <a:prstGeom prst="rect">
            <a:avLst/>
          </a:prstGeom>
          <a:noFill/>
          <a:ln w="0">
            <a:solidFill>
              <a:srgbClr val="4472C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p>
            <a:pPr marL="285750" indent="-285750">
              <a:lnSpc>
                <a:spcPct val="100000"/>
              </a:lnSpc>
              <a:buClr>
                <a:srgbClr val="C00000"/>
              </a:buClr>
              <a:buFont typeface="Arial" panose="020B0604020202020204"/>
              <a:buChar char="•"/>
            </a:pPr>
            <a:r>
              <a:rPr lang="en-US" sz="1400" b="0" u="none" strike="noStrike">
                <a:solidFill>
                  <a:srgbClr val="C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Exemple: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Char char="o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le code en question présente une non-conformité structurelle majeure. 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2060"/>
              </a:buClr>
              <a:buFont typeface="Courier New" panose="02070309020205020404"/>
              <a:buChar char="o"/>
            </a:pPr>
            <a:r>
              <a:rPr lang="en-US" sz="1400" b="1" u="none" strike="noStrike">
                <a:solidFill>
                  <a:srgbClr val="00206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il devrait être intégré dans les toolboxes</a:t>
            </a:r>
            <a:r>
              <a:rPr lang="en-US" sz="1400" b="0" u="none" strike="noStrike">
                <a:solidFill>
                  <a:srgbClr val="00206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afin d’être </a:t>
            </a:r>
            <a:r>
              <a:rPr lang="en-US" sz="1400" b="1" u="none" strike="noStrike">
                <a:solidFill>
                  <a:srgbClr val="00206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appelé de manière centralisée et réutilisable par les différents tests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.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buClr>
                <a:srgbClr val="000000"/>
              </a:buClr>
              <a:buFont typeface="Courier New" panose="02070309020205020404"/>
              <a:buChar char="o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 Cependant, </a:t>
            </a:r>
            <a:r>
              <a:rPr lang="en-US" sz="1400" b="1" u="none" strike="noStrike">
                <a:solidFill>
                  <a:srgbClr val="00206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il est actuellement directement écrit dans les fichiers de test eux-mêmes</a:t>
            </a:r>
            <a:r>
              <a:rPr lang="en-US" sz="1400" b="0" u="none" strike="noStrike">
                <a:solidFill>
                  <a:srgbClr val="00206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,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ce qui 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c</a:t>
            </a:r>
            <a:r>
              <a:rPr lang="en-US" sz="1400" b="1" u="none" strike="noStrike">
                <a:solidFill>
                  <a:srgbClr val="00206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ontredit l’architecture attendue du framework STB Tester</a:t>
            </a:r>
            <a:r>
              <a:rPr lang="en-US" sz="1400" b="0" u="none" strike="noStrike">
                <a:solidFill>
                  <a:srgbClr val="00206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.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76" name="TextBox 50"/>
          <p:cNvSpPr/>
          <p:nvPr/>
        </p:nvSpPr>
        <p:spPr>
          <a:xfrm>
            <a:off x="171720" y="218520"/>
            <a:ext cx="9434520" cy="3963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spAutoFit/>
          </a:bodyPr>
          <a:p>
            <a:pPr>
              <a:lnSpc>
                <a:spcPct val="100000"/>
              </a:lnSpc>
            </a:pPr>
            <a:r>
              <a:rPr lang="en-US" sz="2000" b="1" u="none" strike="noStrike">
                <a:solidFill>
                  <a:srgbClr val="0080FF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Le code STB Tester est-il un chaos numérique ou une passerelle fiable pour notre IA ? 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77" name="Arrow: Down 6"/>
          <p:cNvSpPr/>
          <p:nvPr/>
        </p:nvSpPr>
        <p:spPr>
          <a:xfrm>
            <a:off x="8158680" y="2415960"/>
            <a:ext cx="122040" cy="10159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78" name="TextBox 7"/>
          <p:cNvSpPr/>
          <p:nvPr/>
        </p:nvSpPr>
        <p:spPr>
          <a:xfrm>
            <a:off x="4896000" y="3619440"/>
            <a:ext cx="7219080" cy="17964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horzOverflow="overflow" lIns="90000" tIns="45000" rIns="90000" bIns="45000" numCol="1" spcCol="0" anchor="t">
            <a:spAutoFit/>
          </a:bodyPr>
          <a:p>
            <a:pPr marL="228600" indent="-228600">
              <a:lnSpc>
                <a:spcPct val="100000"/>
              </a:lnSpc>
              <a:buClr>
                <a:srgbClr val="C00000"/>
              </a:buClr>
              <a:buFont typeface="Symbol" panose="05050102010706020507" charset="2"/>
              <a:buChar char=""/>
            </a:pPr>
            <a:r>
              <a:rPr lang="en-US" sz="1400" b="1" u="none" strike="noStrike">
                <a:solidFill>
                  <a:srgbClr val="C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Incompatibilité avec la structure STB Tester :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Le framework est conçu pour appeler des composants modulaires (via toolboxes), non pour exécuter du code embarqué dans les tests.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>
              <a:lnSpc>
                <a:spcPct val="100000"/>
              </a:lnSpc>
              <a:buClr>
                <a:srgbClr val="C00000"/>
              </a:buClr>
              <a:buFont typeface="Symbol" panose="05050102010706020507" charset="2"/>
              <a:buChar char=""/>
            </a:pPr>
            <a:r>
              <a:rPr lang="en-US" sz="1400" b="1" u="none" strike="noStrike">
                <a:solidFill>
                  <a:srgbClr val="C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Manque de réutilisabilité :</a:t>
            </a:r>
            <a:r>
              <a:rPr lang="en-US" sz="1400" b="1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Le code dupliqué dans les tests devient difficile à maintenir ou à modifier globalement.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>
              <a:lnSpc>
                <a:spcPct val="100000"/>
              </a:lnSpc>
              <a:buClr>
                <a:srgbClr val="C00000"/>
              </a:buClr>
              <a:buFont typeface="Symbol" panose="05050102010706020507" charset="2"/>
              <a:buChar char=""/>
            </a:pPr>
            <a:r>
              <a:rPr lang="en-US" sz="1400" b="1" u="none" strike="noStrike">
                <a:solidFill>
                  <a:srgbClr val="C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Violation des bonnes pratiques de séparation des responsabilités :</a:t>
            </a:r>
            <a:r>
              <a:rPr lang="en-US" sz="1400" b="0" u="none" strike="noStrike">
                <a:solidFill>
                  <a:srgbClr val="C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 </a:t>
            </a: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Le rôle d’un fichier de test est de tester, non de contenir la logique métier.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34880" y="3010320"/>
            <a:ext cx="9142920" cy="59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4400" b="1" u="none" strike="noStrike">
                <a:solidFill>
                  <a:srgbClr val="FFFFFF"/>
                </a:solidFill>
                <a:effectLst/>
                <a:uFillTx/>
                <a:latin typeface="Arial" panose="020B0604020202020204"/>
              </a:rPr>
              <a:t>L’IA pour l'automatisation des tests et la génération des scripts STB-Tester</a:t>
            </a:r>
            <a:endParaRPr lang="fr-FR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80" name="object 14"/>
          <p:cNvSpPr/>
          <p:nvPr/>
        </p:nvSpPr>
        <p:spPr>
          <a:xfrm>
            <a:off x="1943280" y="2205360"/>
            <a:ext cx="398520" cy="532800"/>
          </a:xfrm>
          <a:custGeom>
            <a:avLst/>
            <a:gdLst>
              <a:gd name="textAreaLeft" fmla="*/ 0 w 398520"/>
              <a:gd name="textAreaRight" fmla="*/ 399240 w 398520"/>
              <a:gd name="textAreaTop" fmla="*/ 0 h 532800"/>
              <a:gd name="textAreaBottom" fmla="*/ 533520 h 532800"/>
            </a:gdLst>
            <a:ahLst/>
            <a:cxnLst/>
            <a:rect l="textAreaLeft" t="textAreaTop" r="textAreaRight" b="textAreaBottom"/>
            <a:pathLst>
              <a:path w="399342" h="533677">
                <a:moveTo>
                  <a:pt x="374672" y="0"/>
                </a:moveTo>
                <a:lnTo>
                  <a:pt x="21472" y="245"/>
                </a:lnTo>
                <a:lnTo>
                  <a:pt x="0" y="504646"/>
                </a:lnTo>
                <a:lnTo>
                  <a:pt x="4149" y="519437"/>
                </a:lnTo>
                <a:lnTo>
                  <a:pt x="12786" y="529783"/>
                </a:lnTo>
                <a:lnTo>
                  <a:pt x="24407" y="533677"/>
                </a:lnTo>
                <a:lnTo>
                  <a:pt x="95086" y="533677"/>
                </a:lnTo>
                <a:lnTo>
                  <a:pt x="119689" y="160104"/>
                </a:lnTo>
                <a:lnTo>
                  <a:pt x="374739" y="160104"/>
                </a:lnTo>
                <a:lnTo>
                  <a:pt x="377610" y="159887"/>
                </a:lnTo>
                <a:lnTo>
                  <a:pt x="388683" y="154342"/>
                </a:lnTo>
                <a:lnTo>
                  <a:pt x="396427" y="142803"/>
                </a:lnTo>
                <a:lnTo>
                  <a:pt x="399342" y="127283"/>
                </a:lnTo>
                <a:lnTo>
                  <a:pt x="399161" y="28950"/>
                </a:lnTo>
                <a:lnTo>
                  <a:pt x="394957" y="14195"/>
                </a:lnTo>
                <a:lnTo>
                  <a:pt x="386297" y="3880"/>
                </a:lnTo>
                <a:lnTo>
                  <a:pt x="374672" y="0"/>
                </a:lnTo>
                <a:close/>
              </a:path>
            </a:pathLst>
          </a:custGeom>
          <a:solidFill>
            <a:srgbClr val="00D5D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endParaRPr lang="fr-FR" sz="1800" b="0" u="none" strike="noStrike">
              <a:solidFill>
                <a:srgbClr val="00D6D3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81" name="object 15"/>
          <p:cNvSpPr/>
          <p:nvPr/>
        </p:nvSpPr>
        <p:spPr>
          <a:xfrm>
            <a:off x="8704440" y="3336480"/>
            <a:ext cx="398520" cy="531360"/>
          </a:xfrm>
          <a:custGeom>
            <a:avLst/>
            <a:gdLst>
              <a:gd name="textAreaLeft" fmla="*/ 0 w 398520"/>
              <a:gd name="textAreaRight" fmla="*/ 399240 w 398520"/>
              <a:gd name="textAreaTop" fmla="*/ 0 h 531360"/>
              <a:gd name="textAreaBottom" fmla="*/ 532080 h 531360"/>
            </a:gdLst>
            <a:ahLst/>
            <a:cxnLst/>
            <a:rect l="textAreaLeft" t="textAreaTop" r="textAreaRight" b="textAreaBottom"/>
            <a:pathLst>
              <a:path w="399349" h="532159">
                <a:moveTo>
                  <a:pt x="24669" y="532159"/>
                </a:moveTo>
                <a:lnTo>
                  <a:pt x="377802" y="531924"/>
                </a:lnTo>
                <a:lnTo>
                  <a:pt x="399349" y="29037"/>
                </a:lnTo>
                <a:lnTo>
                  <a:pt x="395216" y="14246"/>
                </a:lnTo>
                <a:lnTo>
                  <a:pt x="386574" y="3896"/>
                </a:lnTo>
                <a:lnTo>
                  <a:pt x="374934" y="0"/>
                </a:lnTo>
                <a:lnTo>
                  <a:pt x="304255" y="0"/>
                </a:lnTo>
                <a:lnTo>
                  <a:pt x="279652" y="372510"/>
                </a:lnTo>
                <a:lnTo>
                  <a:pt x="24602" y="372510"/>
                </a:lnTo>
                <a:lnTo>
                  <a:pt x="21798" y="372715"/>
                </a:lnTo>
                <a:lnTo>
                  <a:pt x="10694" y="378223"/>
                </a:lnTo>
                <a:lnTo>
                  <a:pt x="2925" y="389736"/>
                </a:lnTo>
                <a:lnTo>
                  <a:pt x="0" y="405238"/>
                </a:lnTo>
                <a:lnTo>
                  <a:pt x="172" y="503201"/>
                </a:lnTo>
                <a:lnTo>
                  <a:pt x="4359" y="517957"/>
                </a:lnTo>
                <a:lnTo>
                  <a:pt x="13025" y="528275"/>
                </a:lnTo>
                <a:lnTo>
                  <a:pt x="24669" y="532159"/>
                </a:lnTo>
                <a:close/>
              </a:path>
            </a:pathLst>
          </a:custGeom>
          <a:solidFill>
            <a:srgbClr val="00D5D3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endParaRPr lang="fr-FR" sz="1800" b="0" u="none" strike="noStrike">
              <a:solidFill>
                <a:srgbClr val="00D6D3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82" name="object 16"/>
          <p:cNvSpPr/>
          <p:nvPr/>
        </p:nvSpPr>
        <p:spPr>
          <a:xfrm>
            <a:off x="2057400" y="2354400"/>
            <a:ext cx="6941520" cy="1386000"/>
          </a:xfrm>
          <a:custGeom>
            <a:avLst/>
            <a:gdLst>
              <a:gd name="textAreaLeft" fmla="*/ 0 w 6941520"/>
              <a:gd name="textAreaRight" fmla="*/ 6942240 w 6941520"/>
              <a:gd name="textAreaTop" fmla="*/ 0 h 1386000"/>
              <a:gd name="textAreaBottom" fmla="*/ 1386720 h 1386000"/>
            </a:gdLst>
            <a:ahLst/>
            <a:cxnLst/>
            <a:rect l="textAreaLeft" t="textAreaTop" r="textAreaRight" b="textAreaBottom"/>
            <a:pathLst>
              <a:path w="5056632" h="1367027">
                <a:moveTo>
                  <a:pt x="0" y="1367028"/>
                </a:moveTo>
                <a:lnTo>
                  <a:pt x="5056632" y="1367028"/>
                </a:lnTo>
                <a:lnTo>
                  <a:pt x="5056632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solidFill>
            <a:srgbClr val="00AFEF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ct val="100000"/>
              </a:lnSpc>
            </a:pPr>
            <a:endParaRPr lang="fr-FR" sz="1800" b="0" u="none" strike="noStrike">
              <a:solidFill>
                <a:srgbClr val="00D6D3"/>
              </a:solidFill>
              <a:effectLst/>
              <a:uFillTx/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383" name="object 17"/>
          <p:cNvSpPr/>
          <p:nvPr/>
        </p:nvSpPr>
        <p:spPr>
          <a:xfrm>
            <a:off x="2358360" y="2772000"/>
            <a:ext cx="6341400" cy="746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 marL="12700" algn="ctr">
              <a:lnSpc>
                <a:spcPct val="100000"/>
              </a:lnSpc>
            </a:pPr>
            <a:r>
              <a:rPr lang="fr-FR" sz="2400" b="0" u="none" strike="noStrike">
                <a:solidFill>
                  <a:srgbClr val="FFFFFF"/>
                </a:solidFill>
                <a:effectLst/>
                <a:uFillTx/>
                <a:latin typeface="Calibri" panose="020F0502020204030204"/>
                <a:ea typeface="Calibri" panose="020F0502020204030204"/>
              </a:rPr>
              <a:t>Sous-Problématique</a:t>
            </a:r>
            <a:endParaRPr lang="fr-FR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AGEMCOM - Thème bleu - Niveau 3">
  <a:themeElements>
    <a:clrScheme name="Sagemcom nuancier bleu">
      <a:dk1>
        <a:srgbClr val="00D6D3"/>
      </a:dk1>
      <a:lt1>
        <a:srgbClr val="FFFFFF"/>
      </a:lt1>
      <a:dk2>
        <a:srgbClr val="0080FF"/>
      </a:dk2>
      <a:lt2>
        <a:srgbClr val="FFFFFF"/>
      </a:lt2>
      <a:accent1>
        <a:srgbClr val="0050FF"/>
      </a:accent1>
      <a:accent2>
        <a:srgbClr val="FF9602"/>
      </a:accent2>
      <a:accent3>
        <a:srgbClr val="3EC91C"/>
      </a:accent3>
      <a:accent4>
        <a:srgbClr val="9022F0"/>
      </a:accent4>
      <a:accent5>
        <a:srgbClr val="FCE300"/>
      </a:accent5>
      <a:accent6>
        <a:srgbClr val="00C8FF"/>
      </a:accent6>
      <a:hlink>
        <a:srgbClr val="222220"/>
      </a:hlink>
      <a:folHlink>
        <a:srgbClr val="00D6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GEMCOM - Thème bleu - Niveau 3">
  <a:themeElements>
    <a:clrScheme name="Sagemcom nuancier bleu">
      <a:dk1>
        <a:srgbClr val="00D6D3"/>
      </a:dk1>
      <a:lt1>
        <a:srgbClr val="FFFFFF"/>
      </a:lt1>
      <a:dk2>
        <a:srgbClr val="0080FF"/>
      </a:dk2>
      <a:lt2>
        <a:srgbClr val="FFFFFF"/>
      </a:lt2>
      <a:accent1>
        <a:srgbClr val="0050FF"/>
      </a:accent1>
      <a:accent2>
        <a:srgbClr val="FF9602"/>
      </a:accent2>
      <a:accent3>
        <a:srgbClr val="3EC91C"/>
      </a:accent3>
      <a:accent4>
        <a:srgbClr val="9022F0"/>
      </a:accent4>
      <a:accent5>
        <a:srgbClr val="FCE300"/>
      </a:accent5>
      <a:accent6>
        <a:srgbClr val="00C8FF"/>
      </a:accent6>
      <a:hlink>
        <a:srgbClr val="222220"/>
      </a:hlink>
      <a:folHlink>
        <a:srgbClr val="00D6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AGEMCOM - Thème bleu - Niveau 3">
  <a:themeElements>
    <a:clrScheme name="Sagemcom nuancier bleu">
      <a:dk1>
        <a:srgbClr val="00D6D3"/>
      </a:dk1>
      <a:lt1>
        <a:srgbClr val="FFFFFF"/>
      </a:lt1>
      <a:dk2>
        <a:srgbClr val="0080FF"/>
      </a:dk2>
      <a:lt2>
        <a:srgbClr val="FFFFFF"/>
      </a:lt2>
      <a:accent1>
        <a:srgbClr val="0050FF"/>
      </a:accent1>
      <a:accent2>
        <a:srgbClr val="FF9602"/>
      </a:accent2>
      <a:accent3>
        <a:srgbClr val="3EC91C"/>
      </a:accent3>
      <a:accent4>
        <a:srgbClr val="9022F0"/>
      </a:accent4>
      <a:accent5>
        <a:srgbClr val="FCE300"/>
      </a:accent5>
      <a:accent6>
        <a:srgbClr val="00C8FF"/>
      </a:accent6>
      <a:hlink>
        <a:srgbClr val="222220"/>
      </a:hlink>
      <a:folHlink>
        <a:srgbClr val="00D6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AGEMCOM - Thème bleu - Niveau 3">
  <a:themeElements>
    <a:clrScheme name="Sagemcom nuancier bleu">
      <a:dk1>
        <a:srgbClr val="00D6D3"/>
      </a:dk1>
      <a:lt1>
        <a:srgbClr val="FFFFFF"/>
      </a:lt1>
      <a:dk2>
        <a:srgbClr val="0080FF"/>
      </a:dk2>
      <a:lt2>
        <a:srgbClr val="FFFFFF"/>
      </a:lt2>
      <a:accent1>
        <a:srgbClr val="0050FF"/>
      </a:accent1>
      <a:accent2>
        <a:srgbClr val="FF9602"/>
      </a:accent2>
      <a:accent3>
        <a:srgbClr val="3EC91C"/>
      </a:accent3>
      <a:accent4>
        <a:srgbClr val="9022F0"/>
      </a:accent4>
      <a:accent5>
        <a:srgbClr val="FCE300"/>
      </a:accent5>
      <a:accent6>
        <a:srgbClr val="00C8FF"/>
      </a:accent6>
      <a:hlink>
        <a:srgbClr val="222220"/>
      </a:hlink>
      <a:folHlink>
        <a:srgbClr val="00D6D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5196</Words>
  <Application>WPS Presentation</Application>
  <PresentationFormat/>
  <Paragraphs>271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SimSun</vt:lpstr>
      <vt:lpstr>Wingdings</vt:lpstr>
      <vt:lpstr>Calibri</vt:lpstr>
      <vt:lpstr>DejaVu Sans</vt:lpstr>
      <vt:lpstr>Arial</vt:lpstr>
      <vt:lpstr>Symbol</vt:lpstr>
      <vt:lpstr>Times New Roman</vt:lpstr>
      <vt:lpstr>Berlin Sans FB</vt:lpstr>
      <vt:lpstr>Liberation Mono</vt:lpstr>
      <vt:lpstr>StarSymbol</vt:lpstr>
      <vt:lpstr>Walbaum Display</vt:lpstr>
      <vt:lpstr>Courier New</vt:lpstr>
      <vt:lpstr>Microsoft YaHei</vt:lpstr>
      <vt:lpstr>Arial Unicode MS</vt:lpstr>
      <vt:lpstr>SAGEMCOM - Thème bleu - Niveau 3</vt:lpstr>
      <vt:lpstr>SAGEMCOM - Thème bleu - Niveau 3</vt:lpstr>
      <vt:lpstr>SAGEMCOM - Thème bleu - Niveau 3</vt:lpstr>
      <vt:lpstr>1_SAGEMCOM - Thème bleu - Niveau 3</vt:lpstr>
      <vt:lpstr>PowerPoint 演示文稿</vt:lpstr>
      <vt:lpstr>PowerPoint 演示文稿</vt:lpstr>
      <vt:lpstr>PowerPoint 演示文稿</vt:lpstr>
      <vt:lpstr>Modèle abstrait proposé</vt:lpstr>
      <vt:lpstr>L’IA pour l'automatisation des tests et la génération des scripts STB-Tester</vt:lpstr>
      <vt:lpstr>PowerPoint 演示文稿</vt:lpstr>
      <vt:lpstr>L’IA pour l'automatisation des tests et la génération des scripts STB-Tester</vt:lpstr>
      <vt:lpstr>PowerPoint 演示文稿</vt:lpstr>
      <vt:lpstr>L’IA pour l'automatisation des tests et la génération des scripts STB-Tester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L’IA pour l'automatisation des tests et la génération des scripts STB-Tester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validation Avril 2023</dc:title>
  <dc:creator>JAMMALI Mehdi</dc:creator>
  <cp:lastModifiedBy>G800612</cp:lastModifiedBy>
  <cp:revision>192</cp:revision>
  <dcterms:created xsi:type="dcterms:W3CDTF">2023-04-13T09:13:00Z</dcterms:created>
  <dcterms:modified xsi:type="dcterms:W3CDTF">2025-06-10T11:00:26Z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0x010100544ED3A16ADA7543B6A210FFBD6FD7C3</vt:lpwstr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  <property fmtid="{D5CDD505-2E9C-101B-9397-08002B2CF9AE}" pid="5" name="ICV">
    <vt:lpwstr>9B0454F576624848BFA957B03B68A2B9_12</vt:lpwstr>
  </property>
  <property fmtid="{D5CDD505-2E9C-101B-9397-08002B2CF9AE}" pid="6" name="KSOProductBuildVer">
    <vt:lpwstr>1036-12.2.0.21179</vt:lpwstr>
  </property>
</Properties>
</file>