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handoutMasterIdLst>
    <p:handoutMasterId r:id="rId17"/>
  </p:handoutMasterIdLst>
  <p:sldIdLst>
    <p:sldId id="263" r:id="rId3"/>
    <p:sldId id="264" r:id="rId4"/>
    <p:sldId id="290" r:id="rId5"/>
    <p:sldId id="291" r:id="rId6"/>
    <p:sldId id="292" r:id="rId7"/>
    <p:sldId id="287" r:id="rId8"/>
    <p:sldId id="281" r:id="rId9"/>
    <p:sldId id="282" r:id="rId10"/>
    <p:sldId id="285" r:id="rId11"/>
    <p:sldId id="286" r:id="rId12"/>
    <p:sldId id="293" r:id="rId13"/>
    <p:sldId id="294" r:id="rId14"/>
    <p:sldId id="295" r:id="rId15"/>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REL Pierre" initials="T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99"/>
    <a:srgbClr val="F9C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357" autoAdjust="0"/>
  </p:normalViewPr>
  <p:slideViewPr>
    <p:cSldViewPr>
      <p:cViewPr varScale="1">
        <p:scale>
          <a:sx n="105" d="100"/>
          <a:sy n="105" d="100"/>
        </p:scale>
        <p:origin x="-186" y="-78"/>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846" y="-120"/>
      </p:cViewPr>
      <p:guideLst>
        <p:guide orient="horz" pos="3109"/>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W00PBIDCC03.zcam.ztech\mdc\TAMPON\Estelle\Excel\ETUDES\2017\REV_GEN\Q2_REVENU_ETUDIE_PAS2.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W00PBIDCC03.zcam.ztech\mdc\TAMPON\Estelle\Excel\ETUDES\2017\REV_GEN\Q2_REVENU_ETUDIE_PAS2.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W00PBIDCC03.zcam.ztech\mdc\TAMPON\Estelle\Excel\ETUDES\2017\REV_GEN\Q1_REVENU_ETUDIE_PAS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2"/>
          <c:order val="0"/>
          <c:tx>
            <c:strRef>
              <c:f>Q2_REVENU_ETUDIE_PAS2!$D$1</c:f>
              <c:strCache>
                <c:ptCount val="1"/>
                <c:pt idx="0">
                  <c:v>P25</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Q2_REVENU_ETUDIE_PAS2!$D$2:$D$26</c:f>
              <c:numCache>
                <c:formatCode>General</c:formatCode>
                <c:ptCount val="25"/>
                <c:pt idx="0">
                  <c:v>25524</c:v>
                </c:pt>
                <c:pt idx="1">
                  <c:v>30458</c:v>
                </c:pt>
                <c:pt idx="2">
                  <c:v>32264</c:v>
                </c:pt>
                <c:pt idx="3">
                  <c:v>34404</c:v>
                </c:pt>
                <c:pt idx="4">
                  <c:v>36176</c:v>
                </c:pt>
                <c:pt idx="5">
                  <c:v>37292</c:v>
                </c:pt>
                <c:pt idx="6">
                  <c:v>37961</c:v>
                </c:pt>
                <c:pt idx="7">
                  <c:v>38428</c:v>
                </c:pt>
                <c:pt idx="8">
                  <c:v>39168</c:v>
                </c:pt>
                <c:pt idx="9">
                  <c:v>39134</c:v>
                </c:pt>
                <c:pt idx="10">
                  <c:v>39962</c:v>
                </c:pt>
                <c:pt idx="11">
                  <c:v>40027</c:v>
                </c:pt>
                <c:pt idx="12">
                  <c:v>39889</c:v>
                </c:pt>
                <c:pt idx="13">
                  <c:v>39816</c:v>
                </c:pt>
                <c:pt idx="14">
                  <c:v>39676</c:v>
                </c:pt>
                <c:pt idx="15">
                  <c:v>39648</c:v>
                </c:pt>
                <c:pt idx="16">
                  <c:v>40009</c:v>
                </c:pt>
                <c:pt idx="17">
                  <c:v>39223</c:v>
                </c:pt>
                <c:pt idx="18">
                  <c:v>38160</c:v>
                </c:pt>
                <c:pt idx="19">
                  <c:v>35313</c:v>
                </c:pt>
                <c:pt idx="20">
                  <c:v>33444</c:v>
                </c:pt>
                <c:pt idx="21">
                  <c:v>32055</c:v>
                </c:pt>
                <c:pt idx="22">
                  <c:v>31952</c:v>
                </c:pt>
                <c:pt idx="23">
                  <c:v>31728</c:v>
                </c:pt>
                <c:pt idx="24">
                  <c:v>29968</c:v>
                </c:pt>
              </c:numCache>
            </c:numRef>
          </c:val>
          <c:smooth val="0"/>
        </c:ser>
        <c:ser>
          <c:idx val="3"/>
          <c:order val="1"/>
          <c:tx>
            <c:strRef>
              <c:f>Q2_REVENU_ETUDIE_PAS2!$E$1</c:f>
              <c:strCache>
                <c:ptCount val="1"/>
                <c:pt idx="0">
                  <c:v>P50</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Q2_REVENU_ETUDIE_PAS2!$E$2:$E$26</c:f>
              <c:numCache>
                <c:formatCode>General</c:formatCode>
                <c:ptCount val="25"/>
                <c:pt idx="0">
                  <c:v>33504</c:v>
                </c:pt>
                <c:pt idx="1">
                  <c:v>38204</c:v>
                </c:pt>
                <c:pt idx="2">
                  <c:v>41539</c:v>
                </c:pt>
                <c:pt idx="3">
                  <c:v>43755</c:v>
                </c:pt>
                <c:pt idx="4">
                  <c:v>46156</c:v>
                </c:pt>
                <c:pt idx="5">
                  <c:v>48175</c:v>
                </c:pt>
                <c:pt idx="6">
                  <c:v>48910</c:v>
                </c:pt>
                <c:pt idx="7">
                  <c:v>49752</c:v>
                </c:pt>
                <c:pt idx="8">
                  <c:v>50687</c:v>
                </c:pt>
                <c:pt idx="9">
                  <c:v>51332</c:v>
                </c:pt>
                <c:pt idx="10">
                  <c:v>52024</c:v>
                </c:pt>
                <c:pt idx="11">
                  <c:v>52373</c:v>
                </c:pt>
                <c:pt idx="12">
                  <c:v>52691</c:v>
                </c:pt>
                <c:pt idx="13">
                  <c:v>52273</c:v>
                </c:pt>
                <c:pt idx="14">
                  <c:v>52316</c:v>
                </c:pt>
                <c:pt idx="15">
                  <c:v>52108</c:v>
                </c:pt>
                <c:pt idx="16">
                  <c:v>53112</c:v>
                </c:pt>
                <c:pt idx="17">
                  <c:v>51703</c:v>
                </c:pt>
                <c:pt idx="18">
                  <c:v>50437</c:v>
                </c:pt>
                <c:pt idx="19">
                  <c:v>46606</c:v>
                </c:pt>
                <c:pt idx="20">
                  <c:v>43470</c:v>
                </c:pt>
                <c:pt idx="21">
                  <c:v>41685</c:v>
                </c:pt>
                <c:pt idx="22">
                  <c:v>40730</c:v>
                </c:pt>
                <c:pt idx="23">
                  <c:v>40835</c:v>
                </c:pt>
                <c:pt idx="24">
                  <c:v>38159</c:v>
                </c:pt>
              </c:numCache>
            </c:numRef>
          </c:val>
          <c:smooth val="0"/>
        </c:ser>
        <c:ser>
          <c:idx val="4"/>
          <c:order val="2"/>
          <c:tx>
            <c:strRef>
              <c:f>Q2_REVENU_ETUDIE_PAS2!$F$1</c:f>
              <c:strCache>
                <c:ptCount val="1"/>
                <c:pt idx="0">
                  <c:v>P75</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Q2_REVENU_ETUDIE_PAS2!$F$2:$F$26</c:f>
              <c:numCache>
                <c:formatCode>General</c:formatCode>
                <c:ptCount val="25"/>
                <c:pt idx="0">
                  <c:v>40405</c:v>
                </c:pt>
                <c:pt idx="1">
                  <c:v>46368</c:v>
                </c:pt>
                <c:pt idx="2">
                  <c:v>51360</c:v>
                </c:pt>
                <c:pt idx="3">
                  <c:v>54816</c:v>
                </c:pt>
                <c:pt idx="4">
                  <c:v>58008</c:v>
                </c:pt>
                <c:pt idx="5">
                  <c:v>60732</c:v>
                </c:pt>
                <c:pt idx="6">
                  <c:v>61884</c:v>
                </c:pt>
                <c:pt idx="7">
                  <c:v>63912</c:v>
                </c:pt>
                <c:pt idx="8">
                  <c:v>65435</c:v>
                </c:pt>
                <c:pt idx="9">
                  <c:v>67335</c:v>
                </c:pt>
                <c:pt idx="10">
                  <c:v>67656</c:v>
                </c:pt>
                <c:pt idx="11">
                  <c:v>69102</c:v>
                </c:pt>
                <c:pt idx="12">
                  <c:v>69786</c:v>
                </c:pt>
                <c:pt idx="13">
                  <c:v>69869</c:v>
                </c:pt>
                <c:pt idx="14">
                  <c:v>70506</c:v>
                </c:pt>
                <c:pt idx="15">
                  <c:v>70105</c:v>
                </c:pt>
                <c:pt idx="16">
                  <c:v>72447</c:v>
                </c:pt>
                <c:pt idx="17">
                  <c:v>70440</c:v>
                </c:pt>
                <c:pt idx="18">
                  <c:v>69144</c:v>
                </c:pt>
                <c:pt idx="19">
                  <c:v>64853</c:v>
                </c:pt>
                <c:pt idx="20">
                  <c:v>59533</c:v>
                </c:pt>
                <c:pt idx="21">
                  <c:v>56888</c:v>
                </c:pt>
                <c:pt idx="22">
                  <c:v>55341</c:v>
                </c:pt>
                <c:pt idx="23">
                  <c:v>55951</c:v>
                </c:pt>
                <c:pt idx="24">
                  <c:v>51939</c:v>
                </c:pt>
              </c:numCache>
            </c:numRef>
          </c:val>
          <c:smooth val="0"/>
        </c:ser>
        <c:ser>
          <c:idx val="5"/>
          <c:order val="3"/>
          <c:tx>
            <c:strRef>
              <c:f>Q2_REVENU_ETUDIE_PAS2!$G$1</c:f>
              <c:strCache>
                <c:ptCount val="1"/>
                <c:pt idx="0">
                  <c:v>P90</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Q2_REVENU_ETUDIE_PAS2!$G$2:$G$26</c:f>
              <c:numCache>
                <c:formatCode>General</c:formatCode>
                <c:ptCount val="25"/>
                <c:pt idx="0">
                  <c:v>49668</c:v>
                </c:pt>
                <c:pt idx="1">
                  <c:v>57023</c:v>
                </c:pt>
                <c:pt idx="2">
                  <c:v>62747</c:v>
                </c:pt>
                <c:pt idx="3">
                  <c:v>67752</c:v>
                </c:pt>
                <c:pt idx="4">
                  <c:v>72876</c:v>
                </c:pt>
                <c:pt idx="5">
                  <c:v>74857</c:v>
                </c:pt>
                <c:pt idx="6">
                  <c:v>78173</c:v>
                </c:pt>
                <c:pt idx="7">
                  <c:v>82968</c:v>
                </c:pt>
                <c:pt idx="8">
                  <c:v>84684</c:v>
                </c:pt>
                <c:pt idx="9">
                  <c:v>87900</c:v>
                </c:pt>
                <c:pt idx="10">
                  <c:v>88631</c:v>
                </c:pt>
                <c:pt idx="11">
                  <c:v>90828</c:v>
                </c:pt>
                <c:pt idx="12">
                  <c:v>91743</c:v>
                </c:pt>
                <c:pt idx="13">
                  <c:v>94642</c:v>
                </c:pt>
                <c:pt idx="14">
                  <c:v>98172</c:v>
                </c:pt>
                <c:pt idx="15">
                  <c:v>100000</c:v>
                </c:pt>
                <c:pt idx="16">
                  <c:v>99434</c:v>
                </c:pt>
                <c:pt idx="17">
                  <c:v>99540</c:v>
                </c:pt>
                <c:pt idx="18">
                  <c:v>99126</c:v>
                </c:pt>
                <c:pt idx="19">
                  <c:v>93645</c:v>
                </c:pt>
                <c:pt idx="20">
                  <c:v>86664</c:v>
                </c:pt>
                <c:pt idx="21">
                  <c:v>81741</c:v>
                </c:pt>
                <c:pt idx="22">
                  <c:v>78996</c:v>
                </c:pt>
                <c:pt idx="23">
                  <c:v>77602</c:v>
                </c:pt>
                <c:pt idx="24">
                  <c:v>72314</c:v>
                </c:pt>
              </c:numCache>
            </c:numRef>
          </c:val>
          <c:smooth val="0"/>
        </c:ser>
        <c:dLbls>
          <c:showLegendKey val="0"/>
          <c:showVal val="0"/>
          <c:showCatName val="0"/>
          <c:showSerName val="0"/>
          <c:showPercent val="0"/>
          <c:showBubbleSize val="0"/>
        </c:dLbls>
        <c:marker val="1"/>
        <c:smooth val="0"/>
        <c:axId val="138691712"/>
        <c:axId val="138693248"/>
      </c:lineChart>
      <c:catAx>
        <c:axId val="138691712"/>
        <c:scaling>
          <c:orientation val="minMax"/>
        </c:scaling>
        <c:delete val="0"/>
        <c:axPos val="b"/>
        <c:majorTickMark val="out"/>
        <c:minorTickMark val="none"/>
        <c:tickLblPos val="nextTo"/>
        <c:txPr>
          <a:bodyPr rot="-5400000" vert="horz"/>
          <a:lstStyle/>
          <a:p>
            <a:pPr>
              <a:defRPr/>
            </a:pPr>
            <a:endParaRPr lang="fr-FR"/>
          </a:p>
        </c:txPr>
        <c:crossAx val="138693248"/>
        <c:crosses val="autoZero"/>
        <c:auto val="1"/>
        <c:lblAlgn val="ctr"/>
        <c:lblOffset val="100"/>
        <c:noMultiLvlLbl val="0"/>
      </c:catAx>
      <c:valAx>
        <c:axId val="138693248"/>
        <c:scaling>
          <c:orientation val="minMax"/>
        </c:scaling>
        <c:delete val="0"/>
        <c:axPos val="l"/>
        <c:majorGridlines/>
        <c:numFmt formatCode="General" sourceLinked="1"/>
        <c:majorTickMark val="out"/>
        <c:minorTickMark val="none"/>
        <c:tickLblPos val="nextTo"/>
        <c:crossAx val="1386917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2"/>
          <c:order val="0"/>
          <c:tx>
            <c:strRef>
              <c:f>Q2_REVENU_ETUDIE_PAS2!$D$1</c:f>
              <c:strCache>
                <c:ptCount val="1"/>
                <c:pt idx="0">
                  <c:v>P25</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Q2_REVENU_ETUDIE_PAS2!$D$2:$D$26</c:f>
              <c:numCache>
                <c:formatCode>General</c:formatCode>
                <c:ptCount val="25"/>
                <c:pt idx="0">
                  <c:v>25524</c:v>
                </c:pt>
                <c:pt idx="1">
                  <c:v>30458</c:v>
                </c:pt>
                <c:pt idx="2">
                  <c:v>32264</c:v>
                </c:pt>
                <c:pt idx="3">
                  <c:v>34404</c:v>
                </c:pt>
                <c:pt idx="4">
                  <c:v>36176</c:v>
                </c:pt>
                <c:pt idx="5">
                  <c:v>37292</c:v>
                </c:pt>
                <c:pt idx="6">
                  <c:v>37961</c:v>
                </c:pt>
                <c:pt idx="7">
                  <c:v>38428</c:v>
                </c:pt>
                <c:pt idx="8">
                  <c:v>39168</c:v>
                </c:pt>
                <c:pt idx="9">
                  <c:v>39134</c:v>
                </c:pt>
                <c:pt idx="10">
                  <c:v>39962</c:v>
                </c:pt>
                <c:pt idx="11">
                  <c:v>40027</c:v>
                </c:pt>
                <c:pt idx="12">
                  <c:v>39889</c:v>
                </c:pt>
                <c:pt idx="13">
                  <c:v>39816</c:v>
                </c:pt>
                <c:pt idx="14">
                  <c:v>39676</c:v>
                </c:pt>
                <c:pt idx="15">
                  <c:v>39648</c:v>
                </c:pt>
                <c:pt idx="16">
                  <c:v>40009</c:v>
                </c:pt>
                <c:pt idx="17">
                  <c:v>39223</c:v>
                </c:pt>
                <c:pt idx="18">
                  <c:v>38160</c:v>
                </c:pt>
                <c:pt idx="19">
                  <c:v>35313</c:v>
                </c:pt>
                <c:pt idx="20">
                  <c:v>33444</c:v>
                </c:pt>
                <c:pt idx="21">
                  <c:v>32055</c:v>
                </c:pt>
                <c:pt idx="22">
                  <c:v>31952</c:v>
                </c:pt>
                <c:pt idx="23">
                  <c:v>31728</c:v>
                </c:pt>
                <c:pt idx="24">
                  <c:v>29968</c:v>
                </c:pt>
              </c:numCache>
            </c:numRef>
          </c:val>
          <c:smooth val="0"/>
        </c:ser>
        <c:ser>
          <c:idx val="3"/>
          <c:order val="1"/>
          <c:tx>
            <c:strRef>
              <c:f>Q2_REVENU_ETUDIE_PAS2!$E$1</c:f>
              <c:strCache>
                <c:ptCount val="1"/>
                <c:pt idx="0">
                  <c:v>P50</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Q2_REVENU_ETUDIE_PAS2!$E$2:$E$26</c:f>
              <c:numCache>
                <c:formatCode>General</c:formatCode>
                <c:ptCount val="25"/>
                <c:pt idx="0">
                  <c:v>33504</c:v>
                </c:pt>
                <c:pt idx="1">
                  <c:v>38204</c:v>
                </c:pt>
                <c:pt idx="2">
                  <c:v>41539</c:v>
                </c:pt>
                <c:pt idx="3">
                  <c:v>43755</c:v>
                </c:pt>
                <c:pt idx="4">
                  <c:v>46156</c:v>
                </c:pt>
                <c:pt idx="5">
                  <c:v>48175</c:v>
                </c:pt>
                <c:pt idx="6">
                  <c:v>48910</c:v>
                </c:pt>
                <c:pt idx="7">
                  <c:v>49752</c:v>
                </c:pt>
                <c:pt idx="8">
                  <c:v>50687</c:v>
                </c:pt>
                <c:pt idx="9">
                  <c:v>51332</c:v>
                </c:pt>
                <c:pt idx="10">
                  <c:v>52024</c:v>
                </c:pt>
                <c:pt idx="11">
                  <c:v>52373</c:v>
                </c:pt>
                <c:pt idx="12">
                  <c:v>52691</c:v>
                </c:pt>
                <c:pt idx="13">
                  <c:v>52273</c:v>
                </c:pt>
                <c:pt idx="14">
                  <c:v>52316</c:v>
                </c:pt>
                <c:pt idx="15">
                  <c:v>52108</c:v>
                </c:pt>
                <c:pt idx="16">
                  <c:v>53112</c:v>
                </c:pt>
                <c:pt idx="17">
                  <c:v>51703</c:v>
                </c:pt>
                <c:pt idx="18">
                  <c:v>50437</c:v>
                </c:pt>
                <c:pt idx="19">
                  <c:v>46606</c:v>
                </c:pt>
                <c:pt idx="20">
                  <c:v>43470</c:v>
                </c:pt>
                <c:pt idx="21">
                  <c:v>41685</c:v>
                </c:pt>
                <c:pt idx="22">
                  <c:v>40730</c:v>
                </c:pt>
                <c:pt idx="23">
                  <c:v>40835</c:v>
                </c:pt>
                <c:pt idx="24">
                  <c:v>38159</c:v>
                </c:pt>
              </c:numCache>
            </c:numRef>
          </c:val>
          <c:smooth val="0"/>
        </c:ser>
        <c:ser>
          <c:idx val="4"/>
          <c:order val="2"/>
          <c:tx>
            <c:strRef>
              <c:f>Q2_REVENU_ETUDIE_PAS2!$F$1</c:f>
              <c:strCache>
                <c:ptCount val="1"/>
                <c:pt idx="0">
                  <c:v>P75</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Q2_REVENU_ETUDIE_PAS2!$F$2:$F$26</c:f>
              <c:numCache>
                <c:formatCode>General</c:formatCode>
                <c:ptCount val="25"/>
                <c:pt idx="0">
                  <c:v>40405</c:v>
                </c:pt>
                <c:pt idx="1">
                  <c:v>46368</c:v>
                </c:pt>
                <c:pt idx="2">
                  <c:v>51360</c:v>
                </c:pt>
                <c:pt idx="3">
                  <c:v>54816</c:v>
                </c:pt>
                <c:pt idx="4">
                  <c:v>58008</c:v>
                </c:pt>
                <c:pt idx="5">
                  <c:v>60732</c:v>
                </c:pt>
                <c:pt idx="6">
                  <c:v>61884</c:v>
                </c:pt>
                <c:pt idx="7">
                  <c:v>63912</c:v>
                </c:pt>
                <c:pt idx="8">
                  <c:v>65435</c:v>
                </c:pt>
                <c:pt idx="9">
                  <c:v>67335</c:v>
                </c:pt>
                <c:pt idx="10">
                  <c:v>67656</c:v>
                </c:pt>
                <c:pt idx="11">
                  <c:v>69102</c:v>
                </c:pt>
                <c:pt idx="12">
                  <c:v>69786</c:v>
                </c:pt>
                <c:pt idx="13">
                  <c:v>69869</c:v>
                </c:pt>
                <c:pt idx="14">
                  <c:v>70506</c:v>
                </c:pt>
                <c:pt idx="15">
                  <c:v>70105</c:v>
                </c:pt>
                <c:pt idx="16">
                  <c:v>72447</c:v>
                </c:pt>
                <c:pt idx="17">
                  <c:v>70440</c:v>
                </c:pt>
                <c:pt idx="18">
                  <c:v>69144</c:v>
                </c:pt>
                <c:pt idx="19">
                  <c:v>64853</c:v>
                </c:pt>
                <c:pt idx="20">
                  <c:v>59533</c:v>
                </c:pt>
                <c:pt idx="21">
                  <c:v>56888</c:v>
                </c:pt>
                <c:pt idx="22">
                  <c:v>55341</c:v>
                </c:pt>
                <c:pt idx="23">
                  <c:v>55951</c:v>
                </c:pt>
                <c:pt idx="24">
                  <c:v>51939</c:v>
                </c:pt>
              </c:numCache>
            </c:numRef>
          </c:val>
          <c:smooth val="0"/>
        </c:ser>
        <c:ser>
          <c:idx val="5"/>
          <c:order val="3"/>
          <c:tx>
            <c:strRef>
              <c:f>Q2_REVENU_ETUDIE_PAS2!$G$1</c:f>
              <c:strCache>
                <c:ptCount val="1"/>
                <c:pt idx="0">
                  <c:v>P90</c:v>
                </c:pt>
              </c:strCache>
            </c:strRef>
          </c:tx>
          <c:marker>
            <c:symbol val="none"/>
          </c:marker>
          <c:cat>
            <c:strRef>
              <c:f>Q2_REVENU_ETUDIE_PAS2!$A$2:$A$26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Q2_REVENU_ETUDIE_PAS2!$G$2:$G$26</c:f>
              <c:numCache>
                <c:formatCode>General</c:formatCode>
                <c:ptCount val="25"/>
                <c:pt idx="0">
                  <c:v>49668</c:v>
                </c:pt>
                <c:pt idx="1">
                  <c:v>57023</c:v>
                </c:pt>
                <c:pt idx="2">
                  <c:v>62747</c:v>
                </c:pt>
                <c:pt idx="3">
                  <c:v>67752</c:v>
                </c:pt>
                <c:pt idx="4">
                  <c:v>72876</c:v>
                </c:pt>
                <c:pt idx="5">
                  <c:v>74857</c:v>
                </c:pt>
                <c:pt idx="6">
                  <c:v>78173</c:v>
                </c:pt>
                <c:pt idx="7">
                  <c:v>82968</c:v>
                </c:pt>
                <c:pt idx="8">
                  <c:v>84684</c:v>
                </c:pt>
                <c:pt idx="9">
                  <c:v>87900</c:v>
                </c:pt>
                <c:pt idx="10">
                  <c:v>88631</c:v>
                </c:pt>
                <c:pt idx="11">
                  <c:v>90828</c:v>
                </c:pt>
                <c:pt idx="12">
                  <c:v>91743</c:v>
                </c:pt>
                <c:pt idx="13">
                  <c:v>94642</c:v>
                </c:pt>
                <c:pt idx="14">
                  <c:v>98172</c:v>
                </c:pt>
                <c:pt idx="15">
                  <c:v>100000</c:v>
                </c:pt>
                <c:pt idx="16">
                  <c:v>99434</c:v>
                </c:pt>
                <c:pt idx="17">
                  <c:v>99540</c:v>
                </c:pt>
                <c:pt idx="18">
                  <c:v>99126</c:v>
                </c:pt>
                <c:pt idx="19">
                  <c:v>93645</c:v>
                </c:pt>
                <c:pt idx="20">
                  <c:v>86664</c:v>
                </c:pt>
                <c:pt idx="21">
                  <c:v>81741</c:v>
                </c:pt>
                <c:pt idx="22">
                  <c:v>78996</c:v>
                </c:pt>
                <c:pt idx="23">
                  <c:v>77602</c:v>
                </c:pt>
                <c:pt idx="24">
                  <c:v>72314</c:v>
                </c:pt>
              </c:numCache>
            </c:numRef>
          </c:val>
          <c:smooth val="0"/>
        </c:ser>
        <c:dLbls>
          <c:showLegendKey val="0"/>
          <c:showVal val="0"/>
          <c:showCatName val="0"/>
          <c:showSerName val="0"/>
          <c:showPercent val="0"/>
          <c:showBubbleSize val="0"/>
        </c:dLbls>
        <c:marker val="1"/>
        <c:smooth val="0"/>
        <c:axId val="147260928"/>
        <c:axId val="147262464"/>
      </c:lineChart>
      <c:catAx>
        <c:axId val="147260928"/>
        <c:scaling>
          <c:orientation val="minMax"/>
        </c:scaling>
        <c:delete val="0"/>
        <c:axPos val="b"/>
        <c:majorTickMark val="out"/>
        <c:minorTickMark val="none"/>
        <c:tickLblPos val="nextTo"/>
        <c:txPr>
          <a:bodyPr rot="-5400000" vert="horz"/>
          <a:lstStyle/>
          <a:p>
            <a:pPr>
              <a:defRPr/>
            </a:pPr>
            <a:endParaRPr lang="fr-FR"/>
          </a:p>
        </c:txPr>
        <c:crossAx val="147262464"/>
        <c:crosses val="autoZero"/>
        <c:auto val="1"/>
        <c:lblAlgn val="ctr"/>
        <c:lblOffset val="100"/>
        <c:noMultiLvlLbl val="0"/>
      </c:catAx>
      <c:valAx>
        <c:axId val="147262464"/>
        <c:scaling>
          <c:orientation val="minMax"/>
        </c:scaling>
        <c:delete val="0"/>
        <c:axPos val="l"/>
        <c:majorGridlines/>
        <c:numFmt formatCode="General" sourceLinked="1"/>
        <c:majorTickMark val="out"/>
        <c:minorTickMark val="none"/>
        <c:tickLblPos val="nextTo"/>
        <c:crossAx val="1472609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2"/>
          <c:order val="0"/>
          <c:tx>
            <c:strRef>
              <c:f>Q1_REVENU_ETUDIE_PAS2!$D$1</c:f>
              <c:strCache>
                <c:ptCount val="1"/>
                <c:pt idx="0">
                  <c:v>P25</c:v>
                </c:pt>
              </c:strCache>
            </c:strRef>
          </c:tx>
          <c:marker>
            <c:symbol val="none"/>
          </c:marker>
          <c:cat>
            <c:strRef>
              <c:f>Q1_REVENU_ETUDIE_PAS2!$A$2:$A$26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Q1_REVENU_ETUDIE_PAS2!$D$2:$D$26</c:f>
              <c:numCache>
                <c:formatCode>General</c:formatCode>
                <c:ptCount val="25"/>
                <c:pt idx="0">
                  <c:v>14567</c:v>
                </c:pt>
                <c:pt idx="1">
                  <c:v>15804</c:v>
                </c:pt>
                <c:pt idx="2">
                  <c:v>16878</c:v>
                </c:pt>
                <c:pt idx="3">
                  <c:v>17553</c:v>
                </c:pt>
                <c:pt idx="4">
                  <c:v>18072</c:v>
                </c:pt>
                <c:pt idx="5">
                  <c:v>18309</c:v>
                </c:pt>
                <c:pt idx="6">
                  <c:v>18913</c:v>
                </c:pt>
                <c:pt idx="7">
                  <c:v>19500</c:v>
                </c:pt>
                <c:pt idx="8">
                  <c:v>19417</c:v>
                </c:pt>
                <c:pt idx="9">
                  <c:v>19623</c:v>
                </c:pt>
                <c:pt idx="10">
                  <c:v>19927</c:v>
                </c:pt>
                <c:pt idx="11">
                  <c:v>20005</c:v>
                </c:pt>
                <c:pt idx="12">
                  <c:v>19821</c:v>
                </c:pt>
                <c:pt idx="13">
                  <c:v>19852</c:v>
                </c:pt>
                <c:pt idx="14">
                  <c:v>19476</c:v>
                </c:pt>
                <c:pt idx="15">
                  <c:v>19406</c:v>
                </c:pt>
                <c:pt idx="16">
                  <c:v>19440</c:v>
                </c:pt>
                <c:pt idx="17">
                  <c:v>19333</c:v>
                </c:pt>
                <c:pt idx="18">
                  <c:v>18952</c:v>
                </c:pt>
                <c:pt idx="19">
                  <c:v>18600</c:v>
                </c:pt>
                <c:pt idx="20">
                  <c:v>17766</c:v>
                </c:pt>
                <c:pt idx="21">
                  <c:v>18010</c:v>
                </c:pt>
                <c:pt idx="22">
                  <c:v>17893</c:v>
                </c:pt>
                <c:pt idx="23">
                  <c:v>18217</c:v>
                </c:pt>
                <c:pt idx="24">
                  <c:v>17136</c:v>
                </c:pt>
              </c:numCache>
            </c:numRef>
          </c:val>
          <c:smooth val="0"/>
        </c:ser>
        <c:ser>
          <c:idx val="3"/>
          <c:order val="1"/>
          <c:tx>
            <c:strRef>
              <c:f>Q1_REVENU_ETUDIE_PAS2!$E$1</c:f>
              <c:strCache>
                <c:ptCount val="1"/>
                <c:pt idx="0">
                  <c:v>P50</c:v>
                </c:pt>
              </c:strCache>
            </c:strRef>
          </c:tx>
          <c:marker>
            <c:symbol val="none"/>
          </c:marker>
          <c:cat>
            <c:strRef>
              <c:f>Q1_REVENU_ETUDIE_PAS2!$A$2:$A$26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Q1_REVENU_ETUDIE_PAS2!$E$2:$E$26</c:f>
              <c:numCache>
                <c:formatCode>General</c:formatCode>
                <c:ptCount val="25"/>
                <c:pt idx="0">
                  <c:v>17412</c:v>
                </c:pt>
                <c:pt idx="1">
                  <c:v>19308</c:v>
                </c:pt>
                <c:pt idx="2">
                  <c:v>20952</c:v>
                </c:pt>
                <c:pt idx="3">
                  <c:v>21963</c:v>
                </c:pt>
                <c:pt idx="4">
                  <c:v>22776</c:v>
                </c:pt>
                <c:pt idx="5">
                  <c:v>23184</c:v>
                </c:pt>
                <c:pt idx="6">
                  <c:v>24228</c:v>
                </c:pt>
                <c:pt idx="7">
                  <c:v>25017</c:v>
                </c:pt>
                <c:pt idx="8">
                  <c:v>25056</c:v>
                </c:pt>
                <c:pt idx="9">
                  <c:v>25723</c:v>
                </c:pt>
                <c:pt idx="10">
                  <c:v>25747</c:v>
                </c:pt>
                <c:pt idx="11">
                  <c:v>26106</c:v>
                </c:pt>
                <c:pt idx="12">
                  <c:v>26004</c:v>
                </c:pt>
                <c:pt idx="13">
                  <c:v>25956</c:v>
                </c:pt>
                <c:pt idx="14">
                  <c:v>25895</c:v>
                </c:pt>
                <c:pt idx="15">
                  <c:v>25786</c:v>
                </c:pt>
                <c:pt idx="16">
                  <c:v>25896</c:v>
                </c:pt>
                <c:pt idx="17">
                  <c:v>25773</c:v>
                </c:pt>
                <c:pt idx="18">
                  <c:v>25414</c:v>
                </c:pt>
                <c:pt idx="19">
                  <c:v>24456</c:v>
                </c:pt>
                <c:pt idx="20">
                  <c:v>23427</c:v>
                </c:pt>
                <c:pt idx="21">
                  <c:v>23510</c:v>
                </c:pt>
                <c:pt idx="22">
                  <c:v>23317</c:v>
                </c:pt>
                <c:pt idx="23">
                  <c:v>23928</c:v>
                </c:pt>
                <c:pt idx="24">
                  <c:v>22168</c:v>
                </c:pt>
              </c:numCache>
            </c:numRef>
          </c:val>
          <c:smooth val="0"/>
        </c:ser>
        <c:ser>
          <c:idx val="4"/>
          <c:order val="2"/>
          <c:tx>
            <c:strRef>
              <c:f>Q1_REVENU_ETUDIE_PAS2!$F$1</c:f>
              <c:strCache>
                <c:ptCount val="1"/>
                <c:pt idx="0">
                  <c:v>P75</c:v>
                </c:pt>
              </c:strCache>
            </c:strRef>
          </c:tx>
          <c:marker>
            <c:symbol val="none"/>
          </c:marker>
          <c:cat>
            <c:strRef>
              <c:f>Q1_REVENU_ETUDIE_PAS2!$A$2:$A$26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Q1_REVENU_ETUDIE_PAS2!$F$2:$F$26</c:f>
              <c:numCache>
                <c:formatCode>General</c:formatCode>
                <c:ptCount val="25"/>
                <c:pt idx="0">
                  <c:v>21192</c:v>
                </c:pt>
                <c:pt idx="1">
                  <c:v>24157</c:v>
                </c:pt>
                <c:pt idx="2">
                  <c:v>26198</c:v>
                </c:pt>
                <c:pt idx="3">
                  <c:v>27876</c:v>
                </c:pt>
                <c:pt idx="4">
                  <c:v>29261</c:v>
                </c:pt>
                <c:pt idx="5">
                  <c:v>30200</c:v>
                </c:pt>
                <c:pt idx="6">
                  <c:v>31728</c:v>
                </c:pt>
                <c:pt idx="7">
                  <c:v>33120</c:v>
                </c:pt>
                <c:pt idx="8">
                  <c:v>33204</c:v>
                </c:pt>
                <c:pt idx="9">
                  <c:v>33887</c:v>
                </c:pt>
                <c:pt idx="10">
                  <c:v>34800</c:v>
                </c:pt>
                <c:pt idx="11">
                  <c:v>35466</c:v>
                </c:pt>
                <c:pt idx="12">
                  <c:v>35412</c:v>
                </c:pt>
                <c:pt idx="13">
                  <c:v>35640</c:v>
                </c:pt>
                <c:pt idx="14">
                  <c:v>36048</c:v>
                </c:pt>
                <c:pt idx="15">
                  <c:v>35436</c:v>
                </c:pt>
                <c:pt idx="16">
                  <c:v>36216</c:v>
                </c:pt>
                <c:pt idx="17">
                  <c:v>35666</c:v>
                </c:pt>
                <c:pt idx="18">
                  <c:v>35375</c:v>
                </c:pt>
                <c:pt idx="19">
                  <c:v>34272</c:v>
                </c:pt>
                <c:pt idx="20">
                  <c:v>31823</c:v>
                </c:pt>
                <c:pt idx="21">
                  <c:v>31767</c:v>
                </c:pt>
                <c:pt idx="22">
                  <c:v>32804</c:v>
                </c:pt>
                <c:pt idx="23">
                  <c:v>32222</c:v>
                </c:pt>
                <c:pt idx="24">
                  <c:v>30342</c:v>
                </c:pt>
              </c:numCache>
            </c:numRef>
          </c:val>
          <c:smooth val="0"/>
        </c:ser>
        <c:ser>
          <c:idx val="5"/>
          <c:order val="3"/>
          <c:tx>
            <c:strRef>
              <c:f>Q1_REVENU_ETUDIE_PAS2!$G$1</c:f>
              <c:strCache>
                <c:ptCount val="1"/>
                <c:pt idx="0">
                  <c:v>P90</c:v>
                </c:pt>
              </c:strCache>
            </c:strRef>
          </c:tx>
          <c:marker>
            <c:symbol val="none"/>
          </c:marker>
          <c:cat>
            <c:strRef>
              <c:f>Q1_REVENU_ETUDIE_PAS2!$A$2:$A$26</c:f>
              <c:strCache>
                <c:ptCount val="25"/>
                <c:pt idx="0">
                  <c:v>01. Moins de 25 ans</c:v>
                </c:pt>
                <c:pt idx="1">
                  <c:v>02. Entre 25 et 26 ans</c:v>
                </c:pt>
                <c:pt idx="2">
                  <c:v>03. Entre 27 et 28 ans</c:v>
                </c:pt>
                <c:pt idx="3">
                  <c:v>04. Entre 29 et 30 ans</c:v>
                </c:pt>
                <c:pt idx="4">
                  <c:v>05. Entre 31 et 32 ans</c:v>
                </c:pt>
                <c:pt idx="5">
                  <c:v>06. Entre 33 et 34 ans</c:v>
                </c:pt>
                <c:pt idx="6">
                  <c:v>07. Entre 35 et 36 ans</c:v>
                </c:pt>
                <c:pt idx="7">
                  <c:v>08. Entre 37 et 38 ans</c:v>
                </c:pt>
                <c:pt idx="8">
                  <c:v>09. Entre 39 et 40 ans</c:v>
                </c:pt>
                <c:pt idx="9">
                  <c:v>10. Entre 41 et 42 ans</c:v>
                </c:pt>
                <c:pt idx="10">
                  <c:v>11. Entre 43 et 44 ans</c:v>
                </c:pt>
                <c:pt idx="11">
                  <c:v>12. Entre 45 et 46 ans</c:v>
                </c:pt>
                <c:pt idx="12">
                  <c:v>13. Entre 47 et 48 ans</c:v>
                </c:pt>
                <c:pt idx="13">
                  <c:v>14. Entre 49 et 50 ans</c:v>
                </c:pt>
                <c:pt idx="14">
                  <c:v>15. Entre 51 et 52 ans</c:v>
                </c:pt>
                <c:pt idx="15">
                  <c:v>16. Entre 53 et 54 ans</c:v>
                </c:pt>
                <c:pt idx="16">
                  <c:v>17. Entre 55 et 56 ans</c:v>
                </c:pt>
                <c:pt idx="17">
                  <c:v>18. Entre 57 et 58 ans</c:v>
                </c:pt>
                <c:pt idx="18">
                  <c:v>19. Entre 59 et 60 ans</c:v>
                </c:pt>
                <c:pt idx="19">
                  <c:v>20. Entre 61 et 62 ans</c:v>
                </c:pt>
                <c:pt idx="20">
                  <c:v>21. Entre 63 et 64 ans</c:v>
                </c:pt>
                <c:pt idx="21">
                  <c:v>22. Entre 65 et 66 ans</c:v>
                </c:pt>
                <c:pt idx="22">
                  <c:v>23. Entre 67 et 68 ans</c:v>
                </c:pt>
                <c:pt idx="23">
                  <c:v>24. Entre 69 et 70 ans</c:v>
                </c:pt>
                <c:pt idx="24">
                  <c:v>25. Plus de 70 ans</c:v>
                </c:pt>
              </c:strCache>
            </c:strRef>
          </c:cat>
          <c:val>
            <c:numRef>
              <c:f>Q1_REVENU_ETUDIE_PAS2!$G$2:$G$26</c:f>
              <c:numCache>
                <c:formatCode>General</c:formatCode>
                <c:ptCount val="25"/>
                <c:pt idx="0">
                  <c:v>26043</c:v>
                </c:pt>
                <c:pt idx="1">
                  <c:v>30000</c:v>
                </c:pt>
                <c:pt idx="2">
                  <c:v>32777</c:v>
                </c:pt>
                <c:pt idx="3">
                  <c:v>36169</c:v>
                </c:pt>
                <c:pt idx="4">
                  <c:v>38100</c:v>
                </c:pt>
                <c:pt idx="5">
                  <c:v>40007</c:v>
                </c:pt>
                <c:pt idx="6">
                  <c:v>41608</c:v>
                </c:pt>
                <c:pt idx="7">
                  <c:v>44111</c:v>
                </c:pt>
                <c:pt idx="8">
                  <c:v>44181</c:v>
                </c:pt>
                <c:pt idx="9">
                  <c:v>46074</c:v>
                </c:pt>
                <c:pt idx="10">
                  <c:v>47512</c:v>
                </c:pt>
                <c:pt idx="11">
                  <c:v>48500</c:v>
                </c:pt>
                <c:pt idx="12">
                  <c:v>49497</c:v>
                </c:pt>
                <c:pt idx="13">
                  <c:v>50496</c:v>
                </c:pt>
                <c:pt idx="14">
                  <c:v>51048</c:v>
                </c:pt>
                <c:pt idx="15">
                  <c:v>51744</c:v>
                </c:pt>
                <c:pt idx="16">
                  <c:v>52464</c:v>
                </c:pt>
                <c:pt idx="17">
                  <c:v>51888</c:v>
                </c:pt>
                <c:pt idx="18">
                  <c:v>51862</c:v>
                </c:pt>
                <c:pt idx="19">
                  <c:v>49536</c:v>
                </c:pt>
                <c:pt idx="20">
                  <c:v>45822</c:v>
                </c:pt>
                <c:pt idx="21">
                  <c:v>46234</c:v>
                </c:pt>
                <c:pt idx="22">
                  <c:v>46862</c:v>
                </c:pt>
                <c:pt idx="23">
                  <c:v>47000</c:v>
                </c:pt>
                <c:pt idx="24">
                  <c:v>43432</c:v>
                </c:pt>
              </c:numCache>
            </c:numRef>
          </c:val>
          <c:smooth val="0"/>
        </c:ser>
        <c:dLbls>
          <c:showLegendKey val="0"/>
          <c:showVal val="0"/>
          <c:showCatName val="0"/>
          <c:showSerName val="0"/>
          <c:showPercent val="0"/>
          <c:showBubbleSize val="0"/>
        </c:dLbls>
        <c:marker val="1"/>
        <c:smooth val="0"/>
        <c:axId val="147280640"/>
        <c:axId val="147282176"/>
      </c:lineChart>
      <c:catAx>
        <c:axId val="147280640"/>
        <c:scaling>
          <c:orientation val="minMax"/>
        </c:scaling>
        <c:delete val="0"/>
        <c:axPos val="b"/>
        <c:majorTickMark val="out"/>
        <c:minorTickMark val="none"/>
        <c:tickLblPos val="nextTo"/>
        <c:txPr>
          <a:bodyPr rot="-5400000" vert="horz"/>
          <a:lstStyle/>
          <a:p>
            <a:pPr>
              <a:defRPr/>
            </a:pPr>
            <a:endParaRPr lang="fr-FR"/>
          </a:p>
        </c:txPr>
        <c:crossAx val="147282176"/>
        <c:crosses val="autoZero"/>
        <c:auto val="1"/>
        <c:lblAlgn val="ctr"/>
        <c:lblOffset val="100"/>
        <c:noMultiLvlLbl val="0"/>
      </c:catAx>
      <c:valAx>
        <c:axId val="147282176"/>
        <c:scaling>
          <c:orientation val="minMax"/>
        </c:scaling>
        <c:delete val="0"/>
        <c:axPos val="l"/>
        <c:majorGridlines/>
        <c:numFmt formatCode="General" sourceLinked="1"/>
        <c:majorTickMark val="out"/>
        <c:minorTickMark val="none"/>
        <c:tickLblPos val="nextTo"/>
        <c:crossAx val="147280640"/>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03F4F6-A938-427A-8694-00C414550AD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A4677E7B-BB85-4A89-8AB4-2BF24226E774}">
      <dgm:prSet phldrT="[Texte]"/>
      <dgm:spPr/>
      <dgm:t>
        <a:bodyPr/>
        <a:lstStyle/>
        <a:p>
          <a:r>
            <a:rPr lang="fr-FR" dirty="0" smtClean="0"/>
            <a:t>_7_Parametrage_Revenu_generationnel</a:t>
          </a:r>
          <a:endParaRPr lang="fr-FR" dirty="0"/>
        </a:p>
      </dgm:t>
    </dgm:pt>
    <dgm:pt modelId="{8E0B8386-6747-486D-AE8F-C4DECC42D043}" type="parTrans" cxnId="{7BABE643-DBA7-4639-8DA5-4B817F28A4E3}">
      <dgm:prSet/>
      <dgm:spPr/>
      <dgm:t>
        <a:bodyPr/>
        <a:lstStyle/>
        <a:p>
          <a:endParaRPr lang="fr-FR"/>
        </a:p>
      </dgm:t>
    </dgm:pt>
    <dgm:pt modelId="{EFA604C8-A95F-4A5D-B38A-DCF4A8729093}" type="sibTrans" cxnId="{7BABE643-DBA7-4639-8DA5-4B817F28A4E3}">
      <dgm:prSet/>
      <dgm:spPr/>
      <dgm:t>
        <a:bodyPr/>
        <a:lstStyle/>
        <a:p>
          <a:endParaRPr lang="fr-FR"/>
        </a:p>
      </dgm:t>
    </dgm:pt>
    <dgm:pt modelId="{0D3D11A4-9E36-4326-B7B0-03F96FC0C682}">
      <dgm:prSet phldrT="[Texte]"/>
      <dgm:spPr/>
      <dgm:t>
        <a:bodyPr/>
        <a:lstStyle/>
        <a:p>
          <a:r>
            <a:rPr lang="fr-FR" dirty="0" smtClean="0"/>
            <a:t>_7_Revenu_generationnel_extraction_rfr</a:t>
          </a:r>
          <a:endParaRPr lang="fr-FR" dirty="0"/>
        </a:p>
      </dgm:t>
    </dgm:pt>
    <dgm:pt modelId="{98363D1E-3333-4380-8FB2-227821C243FA}" type="parTrans" cxnId="{D21421BA-0B82-4A88-9DEF-0013A4899EB6}">
      <dgm:prSet/>
      <dgm:spPr/>
      <dgm:t>
        <a:bodyPr/>
        <a:lstStyle/>
        <a:p>
          <a:endParaRPr lang="fr-FR"/>
        </a:p>
      </dgm:t>
    </dgm:pt>
    <dgm:pt modelId="{6583026A-C0F5-4D50-9F7F-EE76A2ADF64F}" type="sibTrans" cxnId="{D21421BA-0B82-4A88-9DEF-0013A4899EB6}">
      <dgm:prSet/>
      <dgm:spPr/>
      <dgm:t>
        <a:bodyPr/>
        <a:lstStyle/>
        <a:p>
          <a:endParaRPr lang="fr-FR"/>
        </a:p>
      </dgm:t>
    </dgm:pt>
    <dgm:pt modelId="{040A93D5-04CD-40AF-9C8B-9C77A7CFB511}">
      <dgm:prSet phldrT="[Texte]"/>
      <dgm:spPr/>
      <dgm:t>
        <a:bodyPr/>
        <a:lstStyle/>
        <a:p>
          <a:r>
            <a:rPr lang="fr-FR" dirty="0" smtClean="0"/>
            <a:t>_7_Revenu_generationnel_extraction</a:t>
          </a:r>
          <a:endParaRPr lang="fr-FR" dirty="0"/>
        </a:p>
      </dgm:t>
    </dgm:pt>
    <dgm:pt modelId="{BD03B323-FD4D-4FD1-A48F-46A783F634B4}" type="parTrans" cxnId="{A8000BBC-3209-475D-852E-B1B7954F3A4E}">
      <dgm:prSet/>
      <dgm:spPr/>
      <dgm:t>
        <a:bodyPr/>
        <a:lstStyle/>
        <a:p>
          <a:endParaRPr lang="fr-FR"/>
        </a:p>
      </dgm:t>
    </dgm:pt>
    <dgm:pt modelId="{C3A47F40-A980-4E6A-9C0A-7E5AFA5671A1}" type="sibTrans" cxnId="{A8000BBC-3209-475D-852E-B1B7954F3A4E}">
      <dgm:prSet/>
      <dgm:spPr/>
      <dgm:t>
        <a:bodyPr/>
        <a:lstStyle/>
        <a:p>
          <a:endParaRPr lang="fr-FR"/>
        </a:p>
      </dgm:t>
    </dgm:pt>
    <dgm:pt modelId="{FE58CC45-B0F8-4D6D-808A-15F600A72750}">
      <dgm:prSet phldrT="[Texte]"/>
      <dgm:spPr/>
      <dgm:t>
        <a:bodyPr/>
        <a:lstStyle/>
        <a:p>
          <a:r>
            <a:rPr lang="fr-FR" dirty="0" smtClean="0"/>
            <a:t>_7_Revenu_generationnel_connaissance</a:t>
          </a:r>
          <a:endParaRPr lang="fr-FR" dirty="0"/>
        </a:p>
      </dgm:t>
    </dgm:pt>
    <dgm:pt modelId="{409D5159-2897-41AE-87D9-7DE12DEC6240}" type="parTrans" cxnId="{80A51EC0-4882-47CE-BF64-667378BFE557}">
      <dgm:prSet/>
      <dgm:spPr/>
      <dgm:t>
        <a:bodyPr/>
        <a:lstStyle/>
        <a:p>
          <a:endParaRPr lang="fr-FR"/>
        </a:p>
      </dgm:t>
    </dgm:pt>
    <dgm:pt modelId="{0EDD59C3-4BBC-4C0B-90B6-03C7E1E2EB94}" type="sibTrans" cxnId="{80A51EC0-4882-47CE-BF64-667378BFE557}">
      <dgm:prSet/>
      <dgm:spPr/>
      <dgm:t>
        <a:bodyPr/>
        <a:lstStyle/>
        <a:p>
          <a:endParaRPr lang="fr-FR"/>
        </a:p>
      </dgm:t>
    </dgm:pt>
    <dgm:pt modelId="{B19391FA-3304-4C2E-AE7A-A8EC81415BAE}" type="pres">
      <dgm:prSet presAssocID="{2C03F4F6-A938-427A-8694-00C414550ADB}" presName="hierChild1" presStyleCnt="0">
        <dgm:presLayoutVars>
          <dgm:chPref val="1"/>
          <dgm:dir/>
          <dgm:animOne val="branch"/>
          <dgm:animLvl val="lvl"/>
          <dgm:resizeHandles/>
        </dgm:presLayoutVars>
      </dgm:prSet>
      <dgm:spPr/>
    </dgm:pt>
    <dgm:pt modelId="{B056A6DD-D5F1-42CD-AE05-6ECA2F3F263E}" type="pres">
      <dgm:prSet presAssocID="{A4677E7B-BB85-4A89-8AB4-2BF24226E774}" presName="hierRoot1" presStyleCnt="0"/>
      <dgm:spPr/>
    </dgm:pt>
    <dgm:pt modelId="{B1A3D2A0-80CB-4D9F-922C-89CB7EB0CFCB}" type="pres">
      <dgm:prSet presAssocID="{A4677E7B-BB85-4A89-8AB4-2BF24226E774}" presName="composite" presStyleCnt="0"/>
      <dgm:spPr/>
    </dgm:pt>
    <dgm:pt modelId="{AF1FF61A-D623-4937-85B0-CCA7FF87A887}" type="pres">
      <dgm:prSet presAssocID="{A4677E7B-BB85-4A89-8AB4-2BF24226E774}" presName="background" presStyleLbl="node0" presStyleIdx="0" presStyleCnt="1"/>
      <dgm:spPr/>
    </dgm:pt>
    <dgm:pt modelId="{30E3B965-B7B8-4C8D-A99A-00E5072A6AC8}" type="pres">
      <dgm:prSet presAssocID="{A4677E7B-BB85-4A89-8AB4-2BF24226E774}" presName="text" presStyleLbl="fgAcc0" presStyleIdx="0" presStyleCnt="1">
        <dgm:presLayoutVars>
          <dgm:chPref val="3"/>
        </dgm:presLayoutVars>
      </dgm:prSet>
      <dgm:spPr/>
      <dgm:t>
        <a:bodyPr/>
        <a:lstStyle/>
        <a:p>
          <a:endParaRPr lang="fr-FR"/>
        </a:p>
      </dgm:t>
    </dgm:pt>
    <dgm:pt modelId="{B5D84E76-E820-471A-B0AB-49A1EE17F0B7}" type="pres">
      <dgm:prSet presAssocID="{A4677E7B-BB85-4A89-8AB4-2BF24226E774}" presName="hierChild2" presStyleCnt="0"/>
      <dgm:spPr/>
    </dgm:pt>
    <dgm:pt modelId="{9CDDB7B0-BC60-43C9-B023-BEA3296D5068}" type="pres">
      <dgm:prSet presAssocID="{98363D1E-3333-4380-8FB2-227821C243FA}" presName="Name10" presStyleLbl="parChTrans1D2" presStyleIdx="0" presStyleCnt="1"/>
      <dgm:spPr/>
    </dgm:pt>
    <dgm:pt modelId="{10D6F0C1-6A31-4117-B5E9-DFEE94431351}" type="pres">
      <dgm:prSet presAssocID="{0D3D11A4-9E36-4326-B7B0-03F96FC0C682}" presName="hierRoot2" presStyleCnt="0"/>
      <dgm:spPr/>
    </dgm:pt>
    <dgm:pt modelId="{6AFECC6F-D1C2-400B-81C0-F8F5BCCA8659}" type="pres">
      <dgm:prSet presAssocID="{0D3D11A4-9E36-4326-B7B0-03F96FC0C682}" presName="composite2" presStyleCnt="0"/>
      <dgm:spPr/>
    </dgm:pt>
    <dgm:pt modelId="{26E1D97C-F293-4450-BE89-2CE8943C46EE}" type="pres">
      <dgm:prSet presAssocID="{0D3D11A4-9E36-4326-B7B0-03F96FC0C682}" presName="background2" presStyleLbl="node2" presStyleIdx="0" presStyleCnt="1"/>
      <dgm:spPr/>
    </dgm:pt>
    <dgm:pt modelId="{F0C18DF0-59AA-416F-AC60-A4A50EF60DDD}" type="pres">
      <dgm:prSet presAssocID="{0D3D11A4-9E36-4326-B7B0-03F96FC0C682}" presName="text2" presStyleLbl="fgAcc2" presStyleIdx="0" presStyleCnt="1">
        <dgm:presLayoutVars>
          <dgm:chPref val="3"/>
        </dgm:presLayoutVars>
      </dgm:prSet>
      <dgm:spPr/>
      <dgm:t>
        <a:bodyPr/>
        <a:lstStyle/>
        <a:p>
          <a:endParaRPr lang="fr-FR"/>
        </a:p>
      </dgm:t>
    </dgm:pt>
    <dgm:pt modelId="{77A3E2DC-1A61-472E-B5D4-40AFAF2EB5C0}" type="pres">
      <dgm:prSet presAssocID="{0D3D11A4-9E36-4326-B7B0-03F96FC0C682}" presName="hierChild3" presStyleCnt="0"/>
      <dgm:spPr/>
    </dgm:pt>
    <dgm:pt modelId="{7A81E5F0-860F-49B9-A3F9-1F897D67945D}" type="pres">
      <dgm:prSet presAssocID="{BD03B323-FD4D-4FD1-A48F-46A783F634B4}" presName="Name17" presStyleLbl="parChTrans1D3" presStyleIdx="0" presStyleCnt="1"/>
      <dgm:spPr/>
    </dgm:pt>
    <dgm:pt modelId="{0F297EA2-15D7-4279-94C2-55EBA107761E}" type="pres">
      <dgm:prSet presAssocID="{040A93D5-04CD-40AF-9C8B-9C77A7CFB511}" presName="hierRoot3" presStyleCnt="0"/>
      <dgm:spPr/>
    </dgm:pt>
    <dgm:pt modelId="{4C91CE31-4EDE-4ABE-A4EE-1AC5FB540F4E}" type="pres">
      <dgm:prSet presAssocID="{040A93D5-04CD-40AF-9C8B-9C77A7CFB511}" presName="composite3" presStyleCnt="0"/>
      <dgm:spPr/>
    </dgm:pt>
    <dgm:pt modelId="{6064FF0A-EB23-4A04-857E-98EE1172C4FE}" type="pres">
      <dgm:prSet presAssocID="{040A93D5-04CD-40AF-9C8B-9C77A7CFB511}" presName="background3" presStyleLbl="node3" presStyleIdx="0" presStyleCnt="1"/>
      <dgm:spPr/>
    </dgm:pt>
    <dgm:pt modelId="{FC3867CA-7047-4B9C-BBB3-3D45EE52A32E}" type="pres">
      <dgm:prSet presAssocID="{040A93D5-04CD-40AF-9C8B-9C77A7CFB511}" presName="text3" presStyleLbl="fgAcc3" presStyleIdx="0" presStyleCnt="1">
        <dgm:presLayoutVars>
          <dgm:chPref val="3"/>
        </dgm:presLayoutVars>
      </dgm:prSet>
      <dgm:spPr/>
      <dgm:t>
        <a:bodyPr/>
        <a:lstStyle/>
        <a:p>
          <a:endParaRPr lang="fr-FR"/>
        </a:p>
      </dgm:t>
    </dgm:pt>
    <dgm:pt modelId="{A7605D1A-8427-43D6-B9F8-FF64D52870F5}" type="pres">
      <dgm:prSet presAssocID="{040A93D5-04CD-40AF-9C8B-9C77A7CFB511}" presName="hierChild4" presStyleCnt="0"/>
      <dgm:spPr/>
    </dgm:pt>
    <dgm:pt modelId="{994F0F80-57FD-4D78-AEE6-EF3B820EAB0D}" type="pres">
      <dgm:prSet presAssocID="{409D5159-2897-41AE-87D9-7DE12DEC6240}" presName="Name23" presStyleLbl="parChTrans1D4" presStyleIdx="0" presStyleCnt="1"/>
      <dgm:spPr/>
    </dgm:pt>
    <dgm:pt modelId="{1D601679-FDEE-423C-A887-30AF8C242DD7}" type="pres">
      <dgm:prSet presAssocID="{FE58CC45-B0F8-4D6D-808A-15F600A72750}" presName="hierRoot4" presStyleCnt="0"/>
      <dgm:spPr/>
    </dgm:pt>
    <dgm:pt modelId="{BD462069-D3B4-48B3-ACDA-DBC202AEF079}" type="pres">
      <dgm:prSet presAssocID="{FE58CC45-B0F8-4D6D-808A-15F600A72750}" presName="composite4" presStyleCnt="0"/>
      <dgm:spPr/>
    </dgm:pt>
    <dgm:pt modelId="{FE4FDAC8-11D2-412C-A341-7C90F250B6D3}" type="pres">
      <dgm:prSet presAssocID="{FE58CC45-B0F8-4D6D-808A-15F600A72750}" presName="background4" presStyleLbl="node4" presStyleIdx="0" presStyleCnt="1"/>
      <dgm:spPr/>
    </dgm:pt>
    <dgm:pt modelId="{79895398-F5CD-4ECC-AE58-877E00F9578A}" type="pres">
      <dgm:prSet presAssocID="{FE58CC45-B0F8-4D6D-808A-15F600A72750}" presName="text4" presStyleLbl="fgAcc4" presStyleIdx="0" presStyleCnt="1">
        <dgm:presLayoutVars>
          <dgm:chPref val="3"/>
        </dgm:presLayoutVars>
      </dgm:prSet>
      <dgm:spPr/>
      <dgm:t>
        <a:bodyPr/>
        <a:lstStyle/>
        <a:p>
          <a:endParaRPr lang="fr-FR"/>
        </a:p>
      </dgm:t>
    </dgm:pt>
    <dgm:pt modelId="{04287C60-3498-43EB-8F77-B6640B9DF420}" type="pres">
      <dgm:prSet presAssocID="{FE58CC45-B0F8-4D6D-808A-15F600A72750}" presName="hierChild5" presStyleCnt="0"/>
      <dgm:spPr/>
    </dgm:pt>
  </dgm:ptLst>
  <dgm:cxnLst>
    <dgm:cxn modelId="{83EB6D4D-BDAE-465D-9F99-75B2351818F4}" type="presOf" srcId="{BD03B323-FD4D-4FD1-A48F-46A783F634B4}" destId="{7A81E5F0-860F-49B9-A3F9-1F897D67945D}" srcOrd="0" destOrd="0" presId="urn:microsoft.com/office/officeart/2005/8/layout/hierarchy1"/>
    <dgm:cxn modelId="{FCE8B65B-417E-4462-820F-15037C5D5D00}" type="presOf" srcId="{0D3D11A4-9E36-4326-B7B0-03F96FC0C682}" destId="{F0C18DF0-59AA-416F-AC60-A4A50EF60DDD}" srcOrd="0" destOrd="0" presId="urn:microsoft.com/office/officeart/2005/8/layout/hierarchy1"/>
    <dgm:cxn modelId="{B720AD15-A7D6-4D26-A465-1F43B5D336C2}" type="presOf" srcId="{98363D1E-3333-4380-8FB2-227821C243FA}" destId="{9CDDB7B0-BC60-43C9-B023-BEA3296D5068}" srcOrd="0" destOrd="0" presId="urn:microsoft.com/office/officeart/2005/8/layout/hierarchy1"/>
    <dgm:cxn modelId="{D21421BA-0B82-4A88-9DEF-0013A4899EB6}" srcId="{A4677E7B-BB85-4A89-8AB4-2BF24226E774}" destId="{0D3D11A4-9E36-4326-B7B0-03F96FC0C682}" srcOrd="0" destOrd="0" parTransId="{98363D1E-3333-4380-8FB2-227821C243FA}" sibTransId="{6583026A-C0F5-4D50-9F7F-EE76A2ADF64F}"/>
    <dgm:cxn modelId="{A8000BBC-3209-475D-852E-B1B7954F3A4E}" srcId="{0D3D11A4-9E36-4326-B7B0-03F96FC0C682}" destId="{040A93D5-04CD-40AF-9C8B-9C77A7CFB511}" srcOrd="0" destOrd="0" parTransId="{BD03B323-FD4D-4FD1-A48F-46A783F634B4}" sibTransId="{C3A47F40-A980-4E6A-9C0A-7E5AFA5671A1}"/>
    <dgm:cxn modelId="{80A51EC0-4882-47CE-BF64-667378BFE557}" srcId="{040A93D5-04CD-40AF-9C8B-9C77A7CFB511}" destId="{FE58CC45-B0F8-4D6D-808A-15F600A72750}" srcOrd="0" destOrd="0" parTransId="{409D5159-2897-41AE-87D9-7DE12DEC6240}" sibTransId="{0EDD59C3-4BBC-4C0B-90B6-03C7E1E2EB94}"/>
    <dgm:cxn modelId="{39AFE2F2-E2D2-4260-B664-18D9D1C68029}" type="presOf" srcId="{A4677E7B-BB85-4A89-8AB4-2BF24226E774}" destId="{30E3B965-B7B8-4C8D-A99A-00E5072A6AC8}" srcOrd="0" destOrd="0" presId="urn:microsoft.com/office/officeart/2005/8/layout/hierarchy1"/>
    <dgm:cxn modelId="{B56B5061-A89E-46BF-96C1-3C726C7EAC96}" type="presOf" srcId="{2C03F4F6-A938-427A-8694-00C414550ADB}" destId="{B19391FA-3304-4C2E-AE7A-A8EC81415BAE}" srcOrd="0" destOrd="0" presId="urn:microsoft.com/office/officeart/2005/8/layout/hierarchy1"/>
    <dgm:cxn modelId="{7BABE643-DBA7-4639-8DA5-4B817F28A4E3}" srcId="{2C03F4F6-A938-427A-8694-00C414550ADB}" destId="{A4677E7B-BB85-4A89-8AB4-2BF24226E774}" srcOrd="0" destOrd="0" parTransId="{8E0B8386-6747-486D-AE8F-C4DECC42D043}" sibTransId="{EFA604C8-A95F-4A5D-B38A-DCF4A8729093}"/>
    <dgm:cxn modelId="{01017ED2-BDC9-479A-9E19-8BCA7D80F9D8}" type="presOf" srcId="{FE58CC45-B0F8-4D6D-808A-15F600A72750}" destId="{79895398-F5CD-4ECC-AE58-877E00F9578A}" srcOrd="0" destOrd="0" presId="urn:microsoft.com/office/officeart/2005/8/layout/hierarchy1"/>
    <dgm:cxn modelId="{1B470C7D-F945-441E-8234-2769602061AD}" type="presOf" srcId="{040A93D5-04CD-40AF-9C8B-9C77A7CFB511}" destId="{FC3867CA-7047-4B9C-BBB3-3D45EE52A32E}" srcOrd="0" destOrd="0" presId="urn:microsoft.com/office/officeart/2005/8/layout/hierarchy1"/>
    <dgm:cxn modelId="{A73988AE-BC11-433A-8FD3-C48E1F60DD2E}" type="presOf" srcId="{409D5159-2897-41AE-87D9-7DE12DEC6240}" destId="{994F0F80-57FD-4D78-AEE6-EF3B820EAB0D}" srcOrd="0" destOrd="0" presId="urn:microsoft.com/office/officeart/2005/8/layout/hierarchy1"/>
    <dgm:cxn modelId="{74DA6A4E-323A-47D0-A237-A088CEC29A10}" type="presParOf" srcId="{B19391FA-3304-4C2E-AE7A-A8EC81415BAE}" destId="{B056A6DD-D5F1-42CD-AE05-6ECA2F3F263E}" srcOrd="0" destOrd="0" presId="urn:microsoft.com/office/officeart/2005/8/layout/hierarchy1"/>
    <dgm:cxn modelId="{4B556D69-D050-49F8-A929-C62DD857037C}" type="presParOf" srcId="{B056A6DD-D5F1-42CD-AE05-6ECA2F3F263E}" destId="{B1A3D2A0-80CB-4D9F-922C-89CB7EB0CFCB}" srcOrd="0" destOrd="0" presId="urn:microsoft.com/office/officeart/2005/8/layout/hierarchy1"/>
    <dgm:cxn modelId="{A7E81976-5736-4455-9FF9-73CD4D568CCD}" type="presParOf" srcId="{B1A3D2A0-80CB-4D9F-922C-89CB7EB0CFCB}" destId="{AF1FF61A-D623-4937-85B0-CCA7FF87A887}" srcOrd="0" destOrd="0" presId="urn:microsoft.com/office/officeart/2005/8/layout/hierarchy1"/>
    <dgm:cxn modelId="{F9D915F8-2579-4C44-82FA-E11D225128DA}" type="presParOf" srcId="{B1A3D2A0-80CB-4D9F-922C-89CB7EB0CFCB}" destId="{30E3B965-B7B8-4C8D-A99A-00E5072A6AC8}" srcOrd="1" destOrd="0" presId="urn:microsoft.com/office/officeart/2005/8/layout/hierarchy1"/>
    <dgm:cxn modelId="{53FD496C-5772-40FC-97B4-1E4A84F4B777}" type="presParOf" srcId="{B056A6DD-D5F1-42CD-AE05-6ECA2F3F263E}" destId="{B5D84E76-E820-471A-B0AB-49A1EE17F0B7}" srcOrd="1" destOrd="0" presId="urn:microsoft.com/office/officeart/2005/8/layout/hierarchy1"/>
    <dgm:cxn modelId="{0A4169AA-F846-44C1-98CF-BAD7BEC7F5FA}" type="presParOf" srcId="{B5D84E76-E820-471A-B0AB-49A1EE17F0B7}" destId="{9CDDB7B0-BC60-43C9-B023-BEA3296D5068}" srcOrd="0" destOrd="0" presId="urn:microsoft.com/office/officeart/2005/8/layout/hierarchy1"/>
    <dgm:cxn modelId="{F1427C67-44CC-4F99-96D9-2BEDDF6C8F54}" type="presParOf" srcId="{B5D84E76-E820-471A-B0AB-49A1EE17F0B7}" destId="{10D6F0C1-6A31-4117-B5E9-DFEE94431351}" srcOrd="1" destOrd="0" presId="urn:microsoft.com/office/officeart/2005/8/layout/hierarchy1"/>
    <dgm:cxn modelId="{047CEB92-AEB8-4ED0-B92F-3CA06FBBA0DB}" type="presParOf" srcId="{10D6F0C1-6A31-4117-B5E9-DFEE94431351}" destId="{6AFECC6F-D1C2-400B-81C0-F8F5BCCA8659}" srcOrd="0" destOrd="0" presId="urn:microsoft.com/office/officeart/2005/8/layout/hierarchy1"/>
    <dgm:cxn modelId="{86AD7251-B825-4C25-BE17-3DAB7C9485A4}" type="presParOf" srcId="{6AFECC6F-D1C2-400B-81C0-F8F5BCCA8659}" destId="{26E1D97C-F293-4450-BE89-2CE8943C46EE}" srcOrd="0" destOrd="0" presId="urn:microsoft.com/office/officeart/2005/8/layout/hierarchy1"/>
    <dgm:cxn modelId="{2173259C-B744-4B00-AB9E-91E5CA51088D}" type="presParOf" srcId="{6AFECC6F-D1C2-400B-81C0-F8F5BCCA8659}" destId="{F0C18DF0-59AA-416F-AC60-A4A50EF60DDD}" srcOrd="1" destOrd="0" presId="urn:microsoft.com/office/officeart/2005/8/layout/hierarchy1"/>
    <dgm:cxn modelId="{02A52227-F646-4F01-9396-DAF84C7878B5}" type="presParOf" srcId="{10D6F0C1-6A31-4117-B5E9-DFEE94431351}" destId="{77A3E2DC-1A61-472E-B5D4-40AFAF2EB5C0}" srcOrd="1" destOrd="0" presId="urn:microsoft.com/office/officeart/2005/8/layout/hierarchy1"/>
    <dgm:cxn modelId="{E1F2B002-EAB8-46F9-ABCB-9B84F0D2FAC8}" type="presParOf" srcId="{77A3E2DC-1A61-472E-B5D4-40AFAF2EB5C0}" destId="{7A81E5F0-860F-49B9-A3F9-1F897D67945D}" srcOrd="0" destOrd="0" presId="urn:microsoft.com/office/officeart/2005/8/layout/hierarchy1"/>
    <dgm:cxn modelId="{3A2147AF-28CF-4887-9094-5076CB8AF0C7}" type="presParOf" srcId="{77A3E2DC-1A61-472E-B5D4-40AFAF2EB5C0}" destId="{0F297EA2-15D7-4279-94C2-55EBA107761E}" srcOrd="1" destOrd="0" presId="urn:microsoft.com/office/officeart/2005/8/layout/hierarchy1"/>
    <dgm:cxn modelId="{702D317A-D95C-4088-862D-DE736A2E2BD5}" type="presParOf" srcId="{0F297EA2-15D7-4279-94C2-55EBA107761E}" destId="{4C91CE31-4EDE-4ABE-A4EE-1AC5FB540F4E}" srcOrd="0" destOrd="0" presId="urn:microsoft.com/office/officeart/2005/8/layout/hierarchy1"/>
    <dgm:cxn modelId="{3DAC2E0F-CE5D-4751-941E-F353362BA906}" type="presParOf" srcId="{4C91CE31-4EDE-4ABE-A4EE-1AC5FB540F4E}" destId="{6064FF0A-EB23-4A04-857E-98EE1172C4FE}" srcOrd="0" destOrd="0" presId="urn:microsoft.com/office/officeart/2005/8/layout/hierarchy1"/>
    <dgm:cxn modelId="{B153D959-D7E7-42CF-B4B8-48D0E2DF0515}" type="presParOf" srcId="{4C91CE31-4EDE-4ABE-A4EE-1AC5FB540F4E}" destId="{FC3867CA-7047-4B9C-BBB3-3D45EE52A32E}" srcOrd="1" destOrd="0" presId="urn:microsoft.com/office/officeart/2005/8/layout/hierarchy1"/>
    <dgm:cxn modelId="{12F9A7E1-0093-4715-8C5C-B269FD5A4F96}" type="presParOf" srcId="{0F297EA2-15D7-4279-94C2-55EBA107761E}" destId="{A7605D1A-8427-43D6-B9F8-FF64D52870F5}" srcOrd="1" destOrd="0" presId="urn:microsoft.com/office/officeart/2005/8/layout/hierarchy1"/>
    <dgm:cxn modelId="{6AAC2E4E-4139-43E8-BB9D-6BEE4B62C5A2}" type="presParOf" srcId="{A7605D1A-8427-43D6-B9F8-FF64D52870F5}" destId="{994F0F80-57FD-4D78-AEE6-EF3B820EAB0D}" srcOrd="0" destOrd="0" presId="urn:microsoft.com/office/officeart/2005/8/layout/hierarchy1"/>
    <dgm:cxn modelId="{81838A44-51BD-4681-95DD-92CAF4F9A726}" type="presParOf" srcId="{A7605D1A-8427-43D6-B9F8-FF64D52870F5}" destId="{1D601679-FDEE-423C-A887-30AF8C242DD7}" srcOrd="1" destOrd="0" presId="urn:microsoft.com/office/officeart/2005/8/layout/hierarchy1"/>
    <dgm:cxn modelId="{F3CC5EB6-A3C8-4EA9-9890-518773665751}" type="presParOf" srcId="{1D601679-FDEE-423C-A887-30AF8C242DD7}" destId="{BD462069-D3B4-48B3-ACDA-DBC202AEF079}" srcOrd="0" destOrd="0" presId="urn:microsoft.com/office/officeart/2005/8/layout/hierarchy1"/>
    <dgm:cxn modelId="{0B2BEDBF-7EA3-4FDA-8707-6E008E9101E2}" type="presParOf" srcId="{BD462069-D3B4-48B3-ACDA-DBC202AEF079}" destId="{FE4FDAC8-11D2-412C-A341-7C90F250B6D3}" srcOrd="0" destOrd="0" presId="urn:microsoft.com/office/officeart/2005/8/layout/hierarchy1"/>
    <dgm:cxn modelId="{C87424E6-3EAB-464F-A5C7-4B6B9F1449F3}" type="presParOf" srcId="{BD462069-D3B4-48B3-ACDA-DBC202AEF079}" destId="{79895398-F5CD-4ECC-AE58-877E00F9578A}" srcOrd="1" destOrd="0" presId="urn:microsoft.com/office/officeart/2005/8/layout/hierarchy1"/>
    <dgm:cxn modelId="{DD61C171-536A-4C91-83F0-167F49672F99}" type="presParOf" srcId="{1D601679-FDEE-423C-A887-30AF8C242DD7}" destId="{04287C60-3498-43EB-8F77-B6640B9DF42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F0F80-57FD-4D78-AEE6-EF3B820EAB0D}">
      <dsp:nvSpPr>
        <dsp:cNvPr id="0" name=""/>
        <dsp:cNvSpPr/>
      </dsp:nvSpPr>
      <dsp:spPr>
        <a:xfrm>
          <a:off x="1466026" y="4302666"/>
          <a:ext cx="91440" cy="503049"/>
        </a:xfrm>
        <a:custGeom>
          <a:avLst/>
          <a:gdLst/>
          <a:ahLst/>
          <a:cxnLst/>
          <a:rect l="0" t="0" r="0" b="0"/>
          <a:pathLst>
            <a:path>
              <a:moveTo>
                <a:pt x="45720" y="0"/>
              </a:moveTo>
              <a:lnTo>
                <a:pt x="45720" y="503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1E5F0-860F-49B9-A3F9-1F897D67945D}">
      <dsp:nvSpPr>
        <dsp:cNvPr id="0" name=""/>
        <dsp:cNvSpPr/>
      </dsp:nvSpPr>
      <dsp:spPr>
        <a:xfrm>
          <a:off x="1466026" y="2701267"/>
          <a:ext cx="91440" cy="503049"/>
        </a:xfrm>
        <a:custGeom>
          <a:avLst/>
          <a:gdLst/>
          <a:ahLst/>
          <a:cxnLst/>
          <a:rect l="0" t="0" r="0" b="0"/>
          <a:pathLst>
            <a:path>
              <a:moveTo>
                <a:pt x="45720" y="0"/>
              </a:moveTo>
              <a:lnTo>
                <a:pt x="45720" y="503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DB7B0-BC60-43C9-B023-BEA3296D5068}">
      <dsp:nvSpPr>
        <dsp:cNvPr id="0" name=""/>
        <dsp:cNvSpPr/>
      </dsp:nvSpPr>
      <dsp:spPr>
        <a:xfrm>
          <a:off x="1466026" y="1099867"/>
          <a:ext cx="91440" cy="503049"/>
        </a:xfrm>
        <a:custGeom>
          <a:avLst/>
          <a:gdLst/>
          <a:ahLst/>
          <a:cxnLst/>
          <a:rect l="0" t="0" r="0" b="0"/>
          <a:pathLst>
            <a:path>
              <a:moveTo>
                <a:pt x="45720" y="0"/>
              </a:moveTo>
              <a:lnTo>
                <a:pt x="45720" y="5030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1FF61A-D623-4937-85B0-CCA7FF87A887}">
      <dsp:nvSpPr>
        <dsp:cNvPr id="0" name=""/>
        <dsp:cNvSpPr/>
      </dsp:nvSpPr>
      <dsp:spPr>
        <a:xfrm>
          <a:off x="646904" y="1518"/>
          <a:ext cx="1729684" cy="10983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3B965-B7B8-4C8D-A99A-00E5072A6AC8}">
      <dsp:nvSpPr>
        <dsp:cNvPr id="0" name=""/>
        <dsp:cNvSpPr/>
      </dsp:nvSpPr>
      <dsp:spPr>
        <a:xfrm>
          <a:off x="839091" y="184096"/>
          <a:ext cx="1729684" cy="10983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fr-FR" sz="700" kern="1200" dirty="0" smtClean="0"/>
            <a:t>_7_Parametrage_Revenu_generationnel</a:t>
          </a:r>
          <a:endParaRPr lang="fr-FR" sz="700" kern="1200" dirty="0"/>
        </a:p>
      </dsp:txBody>
      <dsp:txXfrm>
        <a:off x="871261" y="216266"/>
        <a:ext cx="1665344" cy="1034009"/>
      </dsp:txXfrm>
    </dsp:sp>
    <dsp:sp modelId="{26E1D97C-F293-4450-BE89-2CE8943C46EE}">
      <dsp:nvSpPr>
        <dsp:cNvPr id="0" name=""/>
        <dsp:cNvSpPr/>
      </dsp:nvSpPr>
      <dsp:spPr>
        <a:xfrm>
          <a:off x="646904" y="1602917"/>
          <a:ext cx="1729684" cy="10983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C18DF0-59AA-416F-AC60-A4A50EF60DDD}">
      <dsp:nvSpPr>
        <dsp:cNvPr id="0" name=""/>
        <dsp:cNvSpPr/>
      </dsp:nvSpPr>
      <dsp:spPr>
        <a:xfrm>
          <a:off x="839091" y="1785495"/>
          <a:ext cx="1729684" cy="10983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fr-FR" sz="700" kern="1200" dirty="0" smtClean="0"/>
            <a:t>_7_Revenu_generationnel_extraction_rfr</a:t>
          </a:r>
          <a:endParaRPr lang="fr-FR" sz="700" kern="1200" dirty="0"/>
        </a:p>
      </dsp:txBody>
      <dsp:txXfrm>
        <a:off x="871261" y="1817665"/>
        <a:ext cx="1665344" cy="1034009"/>
      </dsp:txXfrm>
    </dsp:sp>
    <dsp:sp modelId="{6064FF0A-EB23-4A04-857E-98EE1172C4FE}">
      <dsp:nvSpPr>
        <dsp:cNvPr id="0" name=""/>
        <dsp:cNvSpPr/>
      </dsp:nvSpPr>
      <dsp:spPr>
        <a:xfrm>
          <a:off x="646904" y="3204317"/>
          <a:ext cx="1729684" cy="10983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3867CA-7047-4B9C-BBB3-3D45EE52A32E}">
      <dsp:nvSpPr>
        <dsp:cNvPr id="0" name=""/>
        <dsp:cNvSpPr/>
      </dsp:nvSpPr>
      <dsp:spPr>
        <a:xfrm>
          <a:off x="839091" y="3386894"/>
          <a:ext cx="1729684" cy="10983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fr-FR" sz="700" kern="1200" dirty="0" smtClean="0"/>
            <a:t>_7_Revenu_generationnel_extraction</a:t>
          </a:r>
          <a:endParaRPr lang="fr-FR" sz="700" kern="1200" dirty="0"/>
        </a:p>
      </dsp:txBody>
      <dsp:txXfrm>
        <a:off x="871261" y="3419064"/>
        <a:ext cx="1665344" cy="1034009"/>
      </dsp:txXfrm>
    </dsp:sp>
    <dsp:sp modelId="{FE4FDAC8-11D2-412C-A341-7C90F250B6D3}">
      <dsp:nvSpPr>
        <dsp:cNvPr id="0" name=""/>
        <dsp:cNvSpPr/>
      </dsp:nvSpPr>
      <dsp:spPr>
        <a:xfrm>
          <a:off x="646904" y="4805716"/>
          <a:ext cx="1729684" cy="10983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95398-F5CD-4ECC-AE58-877E00F9578A}">
      <dsp:nvSpPr>
        <dsp:cNvPr id="0" name=""/>
        <dsp:cNvSpPr/>
      </dsp:nvSpPr>
      <dsp:spPr>
        <a:xfrm>
          <a:off x="839091" y="4988294"/>
          <a:ext cx="1729684" cy="10983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fr-FR" sz="700" kern="1200" dirty="0" smtClean="0"/>
            <a:t>_7_Revenu_generationnel_connaissance</a:t>
          </a:r>
          <a:endParaRPr lang="fr-FR" sz="700" kern="1200" dirty="0"/>
        </a:p>
      </dsp:txBody>
      <dsp:txXfrm>
        <a:off x="871261" y="5020464"/>
        <a:ext cx="1665344" cy="10340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E2E344BB-4265-47BC-A2B4-1D8416D8BDB7}" type="datetimeFigureOut">
              <a:rPr lang="fr-FR" smtClean="0"/>
              <a:t>09/06/2017</a:t>
            </a:fld>
            <a:endParaRPr lang="fr-FR"/>
          </a:p>
        </p:txBody>
      </p:sp>
      <p:sp>
        <p:nvSpPr>
          <p:cNvPr id="4" name="Espace réservé du pied de page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6CA0C434-FC20-480D-8050-3A326D111A9A}" type="slidenum">
              <a:rPr lang="fr-FR" smtClean="0"/>
              <a:t>‹N°›</a:t>
            </a:fld>
            <a:endParaRPr lang="fr-FR"/>
          </a:p>
        </p:txBody>
      </p:sp>
    </p:spTree>
    <p:extLst>
      <p:ext uri="{BB962C8B-B14F-4D97-AF65-F5344CB8AC3E}">
        <p14:creationId xmlns:p14="http://schemas.microsoft.com/office/powerpoint/2010/main" val="2526503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AC3F19F4-208D-4247-84A0-F83CECD4B6C8}" type="datetimeFigureOut">
              <a:rPr lang="fr-FR" smtClean="0"/>
              <a:t>09/06/2017</a:t>
            </a:fld>
            <a:endParaRPr lang="fr-FR"/>
          </a:p>
        </p:txBody>
      </p:sp>
      <p:sp>
        <p:nvSpPr>
          <p:cNvPr id="4" name="Espace réservé de l'image des diapositives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3577" y="4688007"/>
            <a:ext cx="5388610" cy="444127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12A75AA3-D40C-451E-AD72-EE72E27C0CD6}" type="slidenum">
              <a:rPr lang="fr-FR" smtClean="0"/>
              <a:t>‹N°›</a:t>
            </a:fld>
            <a:endParaRPr lang="fr-FR"/>
          </a:p>
        </p:txBody>
      </p:sp>
    </p:spTree>
    <p:extLst>
      <p:ext uri="{BB962C8B-B14F-4D97-AF65-F5344CB8AC3E}">
        <p14:creationId xmlns:p14="http://schemas.microsoft.com/office/powerpoint/2010/main" val="2716278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2</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6</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7</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8</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9</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10</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11</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12</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FBD70A6-4F0F-4F23-985B-C32362AF6445}" type="slidenum">
              <a:rPr lang="fr-FR" smtClean="0">
                <a:solidFill>
                  <a:prstClr val="black"/>
                </a:solidFill>
              </a:rPr>
              <a:pPr/>
              <a:t>13</a:t>
            </a:fld>
            <a:endParaRPr lang="fr-FR">
              <a:solidFill>
                <a:prstClr val="black"/>
              </a:solidFill>
            </a:endParaRPr>
          </a:p>
        </p:txBody>
      </p:sp>
    </p:spTree>
    <p:extLst>
      <p:ext uri="{BB962C8B-B14F-4D97-AF65-F5344CB8AC3E}">
        <p14:creationId xmlns:p14="http://schemas.microsoft.com/office/powerpoint/2010/main" val="30680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6" name="Espace réservé du numéro de diapositive 5"/>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39972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14202"/>
            <a:ext cx="8229600" cy="4525963"/>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6" name="Espace réservé du numéro de diapositive 5"/>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98073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6" name="Espace réservé du numéro de diapositive 5"/>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9011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7" name="Espace réservé du numéro de diapositive 6"/>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010436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a:prstGeom prst="rect">
            <a:avLst/>
          </a:prstGeo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9" name="Espace réservé du numéro de diapositive 8"/>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165288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5" name="Espace réservé du numéro de diapositive 4"/>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846072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4" name="Espace réservé du numéro de diapositive 3"/>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088284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7" name="Espace réservé du numéro de diapositive 6"/>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81976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7" name="Espace réservé du numéro de diapositive 6"/>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8996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1514202"/>
            <a:ext cx="8229600" cy="4525963"/>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6" name="Espace réservé du numéro de diapositive 5"/>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905399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fr-FR">
              <a:solidFill>
                <a:srgbClr val="08583D"/>
              </a:solidFill>
            </a:endParaRP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solidFill>
                <a:srgbClr val="08583D"/>
              </a:solidFill>
            </a:endParaRPr>
          </a:p>
        </p:txBody>
      </p:sp>
      <p:sp>
        <p:nvSpPr>
          <p:cNvPr id="6" name="Espace réservé du numéro de diapositive 5"/>
          <p:cNvSpPr>
            <a:spLocks noGrp="1"/>
          </p:cNvSpPr>
          <p:nvPr>
            <p:ph type="sldNum" sz="quarter" idx="12"/>
          </p:nvPr>
        </p:nvSpPr>
        <p:spPr/>
        <p:txBody>
          <a:bodyPr/>
          <a:lstStyle/>
          <a:p>
            <a:fld id="{AAA945D4-0FE4-435E-9C70-B7E595F46E3E}"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404803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1"/>
            <a:ext cx="8640960" cy="664444"/>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251520" y="1124744"/>
            <a:ext cx="8640960" cy="4525963"/>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numéro de diapositive 5"/>
          <p:cNvSpPr>
            <a:spLocks noGrp="1"/>
          </p:cNvSpPr>
          <p:nvPr>
            <p:ph type="sldNum" sz="quarter" idx="12"/>
          </p:nvPr>
        </p:nvSpPr>
        <p:spPr/>
        <p:txBody>
          <a:bodyPr/>
          <a:lstStyle/>
          <a:p>
            <a:fld id="{B8DE8C8A-575A-4786-8EA5-E2C7C5BDE2A8}"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03228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AutoShape 2" descr="http://upload.wikimedia.org/wikipedia/fr/a/a6/Cr%C3%A9dit_Agricole.svg"/>
          <p:cNvSpPr>
            <a:spLocks noChangeAspect="1" noChangeArrowheads="1"/>
          </p:cNvSpPr>
          <p:nvPr userDrawn="1"/>
        </p:nvSpPr>
        <p:spPr bwMode="auto">
          <a:xfrm>
            <a:off x="155575" y="-2125663"/>
            <a:ext cx="6276975" cy="4429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srgbClr val="08583D"/>
              </a:solidFill>
            </a:endParaRPr>
          </a:p>
        </p:txBody>
      </p:sp>
      <p:sp>
        <p:nvSpPr>
          <p:cNvPr id="9" name="AutoShape 4" descr="http://upload.wikimedia.org/wikipedia/fr/a/a6/Cr%C3%A9dit_Agricole.svg"/>
          <p:cNvSpPr>
            <a:spLocks noChangeAspect="1" noChangeArrowheads="1"/>
          </p:cNvSpPr>
          <p:nvPr userDrawn="1"/>
        </p:nvSpPr>
        <p:spPr bwMode="auto">
          <a:xfrm>
            <a:off x="307975" y="-1973263"/>
            <a:ext cx="6276975" cy="4429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srgbClr val="08583D"/>
              </a:solidFill>
            </a:endParaRPr>
          </a:p>
        </p:txBody>
      </p:sp>
      <p:sp>
        <p:nvSpPr>
          <p:cNvPr id="10" name="AutoShape 6" descr="http://upload.wikimedia.org/wikipedia/fr/a/a6/Cr%C3%A9dit_Agricole.svg"/>
          <p:cNvSpPr>
            <a:spLocks noChangeAspect="1" noChangeArrowheads="1"/>
          </p:cNvSpPr>
          <p:nvPr userDrawn="1"/>
        </p:nvSpPr>
        <p:spPr bwMode="auto">
          <a:xfrm>
            <a:off x="460375" y="-1820863"/>
            <a:ext cx="6276975" cy="4429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srgbClr val="08583D"/>
              </a:solidFill>
            </a:endParaRPr>
          </a:p>
        </p:txBody>
      </p:sp>
      <p:sp>
        <p:nvSpPr>
          <p:cNvPr id="13" name="Rectangle 12"/>
          <p:cNvSpPr/>
          <p:nvPr userDrawn="1"/>
        </p:nvSpPr>
        <p:spPr>
          <a:xfrm>
            <a:off x="-10508" y="6669360"/>
            <a:ext cx="9154507" cy="216024"/>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12" name="Picture 8" descr="Crédit Agricole Brie Picardie"/>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r="46891" b="38978"/>
          <a:stretch/>
        </p:blipFill>
        <p:spPr bwMode="auto">
          <a:xfrm>
            <a:off x="-108520" y="0"/>
            <a:ext cx="955049" cy="54868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4"/>
          </p:nvPr>
        </p:nvSpPr>
        <p:spPr>
          <a:xfrm>
            <a:off x="8100392" y="6669360"/>
            <a:ext cx="1008112" cy="216024"/>
          </a:xfrm>
          <a:prstGeom prst="rect">
            <a:avLst/>
          </a:prstGeom>
        </p:spPr>
        <p:txBody>
          <a:bodyPr vert="horz" lIns="91440" tIns="45720" rIns="91440" bIns="45720" rtlCol="0" anchor="ctr"/>
          <a:lstStyle>
            <a:lvl1pPr algn="r">
              <a:defRPr sz="1200" b="1">
                <a:solidFill>
                  <a:schemeClr val="bg1"/>
                </a:solidFill>
              </a:defRPr>
            </a:lvl1pPr>
          </a:lstStyle>
          <a:p>
            <a:fld id="{AAA945D4-0FE4-435E-9C70-B7E595F46E3E}" type="slidenum">
              <a:rPr lang="fr-FR" smtClean="0">
                <a:solidFill>
                  <a:prstClr val="white"/>
                </a:solidFill>
              </a:rPr>
              <a:pPr/>
              <a:t>‹N°›</a:t>
            </a:fld>
            <a:endParaRPr lang="fr-FR">
              <a:solidFill>
                <a:prstClr val="white"/>
              </a:solidFill>
            </a:endParaRPr>
          </a:p>
        </p:txBody>
      </p:sp>
      <p:sp>
        <p:nvSpPr>
          <p:cNvPr id="2" name="ZoneTexte 1"/>
          <p:cNvSpPr txBox="1"/>
          <p:nvPr userDrawn="1"/>
        </p:nvSpPr>
        <p:spPr>
          <a:xfrm>
            <a:off x="0" y="6669360"/>
            <a:ext cx="5220072" cy="246221"/>
          </a:xfrm>
          <a:prstGeom prst="rect">
            <a:avLst/>
          </a:prstGeom>
          <a:noFill/>
        </p:spPr>
        <p:txBody>
          <a:bodyPr wrap="square" rtlCol="0">
            <a:spAutoFit/>
          </a:bodyPr>
          <a:lstStyle/>
          <a:p>
            <a:r>
              <a:rPr lang="fr-FR" sz="1000" b="1" dirty="0" smtClean="0">
                <a:solidFill>
                  <a:prstClr val="white"/>
                </a:solidFill>
              </a:rPr>
              <a:t>DDM / MDC – Stratégie et Pilotage de la Relation Client</a:t>
            </a:r>
            <a:endParaRPr lang="fr-FR" sz="1000" b="1" dirty="0">
              <a:solidFill>
                <a:prstClr val="white"/>
              </a:solidFill>
            </a:endParaRPr>
          </a:p>
        </p:txBody>
      </p:sp>
      <p:sp>
        <p:nvSpPr>
          <p:cNvPr id="3" name="ZoneTexte 2"/>
          <p:cNvSpPr txBox="1"/>
          <p:nvPr userDrawn="1"/>
        </p:nvSpPr>
        <p:spPr>
          <a:xfrm>
            <a:off x="4566745" y="6629400"/>
            <a:ext cx="2977055" cy="276999"/>
          </a:xfrm>
          <a:prstGeom prst="rect">
            <a:avLst/>
          </a:prstGeom>
          <a:noFill/>
        </p:spPr>
        <p:txBody>
          <a:bodyPr wrap="square" rtlCol="0">
            <a:spAutoFit/>
          </a:bodyPr>
          <a:lstStyle/>
          <a:p>
            <a:r>
              <a:rPr lang="fr-FR" sz="1200" dirty="0" smtClean="0">
                <a:solidFill>
                  <a:schemeClr val="accent6">
                    <a:lumMod val="20000"/>
                    <a:lumOff val="80000"/>
                  </a:schemeClr>
                </a:solidFill>
              </a:rPr>
              <a:t>Document à usage strictement interne</a:t>
            </a:r>
            <a:endParaRPr lang="fr-FR" sz="1200" dirty="0">
              <a:solidFill>
                <a:schemeClr val="accent6">
                  <a:lumMod val="20000"/>
                  <a:lumOff val="80000"/>
                </a:schemeClr>
              </a:solidFill>
            </a:endParaRPr>
          </a:p>
        </p:txBody>
      </p:sp>
    </p:spTree>
    <p:extLst>
      <p:ext uri="{BB962C8B-B14F-4D97-AF65-F5344CB8AC3E}">
        <p14:creationId xmlns:p14="http://schemas.microsoft.com/office/powerpoint/2010/main" val="773546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70.png"/><Relationship Id="rId4" Type="http://schemas.openxmlformats.org/officeDocument/2006/relationships/image" Target="../media/image8.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62800" y="1"/>
            <a:ext cx="1981200" cy="5791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cpBIPd2burv2.zcam.ztech\BIP10burs\2530\Dossiers communs\Achat art\Logos\LOGO_MDC\CIBLAGE\MDC_CIBL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2984" y="5943601"/>
            <a:ext cx="2061016" cy="8816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rédit Agricole Brie Picardie"/>
          <p:cNvPicPr>
            <a:picLocks noChangeAspect="1" noChangeArrowheads="1"/>
          </p:cNvPicPr>
          <p:nvPr/>
        </p:nvPicPr>
        <p:blipFill rotWithShape="1">
          <a:blip r:embed="rId3">
            <a:extLst>
              <a:ext uri="{28A0092B-C50C-407E-A947-70E740481C1C}">
                <a14:useLocalDpi xmlns:a14="http://schemas.microsoft.com/office/drawing/2010/main" val="0"/>
              </a:ext>
            </a:extLst>
          </a:blip>
          <a:srcRect r="46891" b="38978"/>
          <a:stretch/>
        </p:blipFill>
        <p:spPr bwMode="auto">
          <a:xfrm>
            <a:off x="7027862" y="76200"/>
            <a:ext cx="219233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stretch>
            <a:fillRect/>
          </a:stretch>
        </p:blipFill>
        <p:spPr>
          <a:xfrm>
            <a:off x="1600200" y="6332405"/>
            <a:ext cx="3385220" cy="273002"/>
          </a:xfrm>
          <a:prstGeom prst="rect">
            <a:avLst/>
          </a:prstGeom>
        </p:spPr>
      </p:pic>
      <p:sp>
        <p:nvSpPr>
          <p:cNvPr id="11" name="ZoneTexte 10"/>
          <p:cNvSpPr txBox="1"/>
          <p:nvPr/>
        </p:nvSpPr>
        <p:spPr>
          <a:xfrm>
            <a:off x="457200" y="466936"/>
            <a:ext cx="6477000" cy="584775"/>
          </a:xfrm>
          <a:prstGeom prst="rect">
            <a:avLst/>
          </a:prstGeom>
          <a:noFill/>
        </p:spPr>
        <p:txBody>
          <a:bodyPr wrap="square" rtlCol="0">
            <a:spAutoFit/>
          </a:bodyPr>
          <a:lstStyle/>
          <a:p>
            <a:r>
              <a:rPr lang="fr-FR" sz="3200" b="1" dirty="0" smtClean="0"/>
              <a:t>Revenus générationnels</a:t>
            </a:r>
            <a:endParaRPr lang="fr-FR" sz="2400" b="1" dirty="0"/>
          </a:p>
        </p:txBody>
      </p:sp>
      <p:sp>
        <p:nvSpPr>
          <p:cNvPr id="10" name="ZoneTexte 9"/>
          <p:cNvSpPr txBox="1"/>
          <p:nvPr/>
        </p:nvSpPr>
        <p:spPr>
          <a:xfrm>
            <a:off x="381000" y="5390658"/>
            <a:ext cx="6477000" cy="461665"/>
          </a:xfrm>
          <a:prstGeom prst="rect">
            <a:avLst/>
          </a:prstGeom>
          <a:noFill/>
        </p:spPr>
        <p:txBody>
          <a:bodyPr wrap="square" rtlCol="0">
            <a:spAutoFit/>
          </a:bodyPr>
          <a:lstStyle/>
          <a:p>
            <a:r>
              <a:rPr lang="fr-FR" sz="1200" b="1" dirty="0" smtClean="0"/>
              <a:t>Création : </a:t>
            </a:r>
            <a:r>
              <a:rPr lang="fr-FR" sz="1200" b="1" dirty="0"/>
              <a:t>22/03/2017 </a:t>
            </a:r>
          </a:p>
          <a:p>
            <a:r>
              <a:rPr lang="fr-FR" sz="1200" b="1" dirty="0" smtClean="0"/>
              <a:t>Dernière mise à jour : </a:t>
            </a:r>
            <a:r>
              <a:rPr lang="fr-FR" sz="1200" b="1" dirty="0" smtClean="0"/>
              <a:t>09/06/2017 </a:t>
            </a:r>
            <a:endParaRPr lang="fr-FR" sz="1200" b="1" dirty="0"/>
          </a:p>
        </p:txBody>
      </p:sp>
    </p:spTree>
    <p:extLst>
      <p:ext uri="{BB962C8B-B14F-4D97-AF65-F5344CB8AC3E}">
        <p14:creationId xmlns:p14="http://schemas.microsoft.com/office/powerpoint/2010/main" val="4280389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10</a:t>
            </a:fld>
            <a:endParaRPr lang="fr-FR">
              <a:solidFill>
                <a:prstClr val="white"/>
              </a:solidFill>
            </a:endParaRPr>
          </a:p>
        </p:txBody>
      </p:sp>
      <mc:AlternateContent xmlns:mc="http://schemas.openxmlformats.org/markup-compatibility/2006" xmlns:a14="http://schemas.microsoft.com/office/drawing/2010/main">
        <mc:Choice Requires="a14">
          <p:sp>
            <p:nvSpPr>
              <p:cNvPr id="2" name="ZoneTexte 1"/>
              <p:cNvSpPr txBox="1"/>
              <p:nvPr/>
            </p:nvSpPr>
            <p:spPr>
              <a:xfrm>
                <a:off x="152400" y="685800"/>
                <a:ext cx="8915400" cy="7485895"/>
              </a:xfrm>
              <a:prstGeom prst="rect">
                <a:avLst/>
              </a:prstGeom>
              <a:noFill/>
            </p:spPr>
            <p:txBody>
              <a:bodyPr wrap="square" rtlCol="0">
                <a:spAutoFit/>
              </a:bodyPr>
              <a:lstStyle/>
              <a:p>
                <a:r>
                  <a:rPr lang="fr-FR" sz="1400" b="1" i="1" dirty="0" smtClean="0">
                    <a:solidFill>
                      <a:schemeClr val="bg1">
                        <a:lumMod val="50000"/>
                      </a:schemeClr>
                    </a:solidFill>
                  </a:rPr>
                  <a:t>Définition </a:t>
                </a:r>
                <a:r>
                  <a:rPr lang="fr-FR" sz="1400" b="1" i="1" dirty="0">
                    <a:solidFill>
                      <a:schemeClr val="bg1">
                        <a:lumMod val="50000"/>
                      </a:schemeClr>
                    </a:solidFill>
                  </a:rPr>
                  <a:t>du </a:t>
                </a:r>
                <a:r>
                  <a:rPr lang="fr-FR" sz="1400" b="1" i="1" dirty="0">
                    <a:solidFill>
                      <a:schemeClr val="accent2">
                        <a:lumMod val="60000"/>
                        <a:lumOff val="40000"/>
                      </a:schemeClr>
                    </a:solidFill>
                  </a:rPr>
                  <a:t>revenu générationnel</a:t>
                </a:r>
              </a:p>
              <a:p>
                <a:pPr algn="just"/>
                <a:r>
                  <a:rPr lang="fr-FR" sz="900" dirty="0">
                    <a:solidFill>
                      <a:schemeClr val="bg1">
                        <a:lumMod val="50000"/>
                      </a:schemeClr>
                    </a:solidFill>
                  </a:rPr>
                  <a:t>Indicateur qualitatif basé sur les revenus, avec des seuils définis génération par génération en fonction de la répartition des indicateurs pour les clients pour laquelle la donnée est connue de façon certaine (RFR récent).</a:t>
                </a:r>
              </a:p>
              <a:p>
                <a:r>
                  <a:rPr lang="fr-FR" sz="900" dirty="0" smtClean="0">
                    <a:solidFill>
                      <a:schemeClr val="bg1">
                        <a:lumMod val="50000"/>
                      </a:schemeClr>
                    </a:solidFill>
                  </a:rPr>
                  <a:t>Nous </a:t>
                </a:r>
                <a:r>
                  <a:rPr lang="fr-FR" sz="900" dirty="0">
                    <a:solidFill>
                      <a:schemeClr val="bg1">
                        <a:lumMod val="50000"/>
                      </a:schemeClr>
                    </a:solidFill>
                  </a:rPr>
                  <a:t>appellerons dans la suite </a:t>
                </a:r>
                <a:r>
                  <a:rPr lang="fr-FR" sz="900" b="1" i="1" dirty="0" err="1">
                    <a:solidFill>
                      <a:schemeClr val="bg1">
                        <a:lumMod val="50000"/>
                      </a:schemeClr>
                    </a:solidFill>
                  </a:rPr>
                  <a:t>Pxx</a:t>
                </a:r>
                <a:r>
                  <a:rPr lang="fr-FR" sz="900" dirty="0">
                    <a:solidFill>
                      <a:schemeClr val="bg1">
                        <a:lumMod val="50000"/>
                      </a:schemeClr>
                    </a:solidFill>
                  </a:rPr>
                  <a:t> le quantile à xx% des </a:t>
                </a:r>
                <a:r>
                  <a:rPr lang="fr-FR" sz="900" dirty="0" smtClean="0">
                    <a:solidFill>
                      <a:schemeClr val="bg1">
                        <a:lumMod val="50000"/>
                      </a:schemeClr>
                    </a:solidFill>
                  </a:rPr>
                  <a:t>plus bas </a:t>
                </a:r>
                <a:r>
                  <a:rPr lang="fr-FR" sz="900" b="1" i="1" dirty="0" smtClean="0">
                    <a:solidFill>
                      <a:schemeClr val="bg1">
                        <a:lumMod val="50000"/>
                      </a:schemeClr>
                    </a:solidFill>
                  </a:rPr>
                  <a:t>revenus </a:t>
                </a:r>
                <a:r>
                  <a:rPr lang="fr-FR" sz="900" dirty="0">
                    <a:solidFill>
                      <a:schemeClr val="bg1">
                        <a:lumMod val="50000"/>
                      </a:schemeClr>
                    </a:solidFill>
                  </a:rPr>
                  <a:t>au sein de la population de référence, pour la génération du client et un même nombre de contributeurs</a:t>
                </a:r>
                <a:r>
                  <a:rPr lang="fr-FR" sz="900" dirty="0" smtClean="0">
                    <a:solidFill>
                      <a:schemeClr val="bg1">
                        <a:lumMod val="50000"/>
                      </a:schemeClr>
                    </a:solidFill>
                  </a:rPr>
                  <a:t>.</a:t>
                </a:r>
                <a:endParaRPr lang="fr-FR" sz="900" dirty="0">
                  <a:solidFill>
                    <a:schemeClr val="bg1">
                      <a:lumMod val="50000"/>
                    </a:schemeClr>
                  </a:solidFill>
                </a:endParaRPr>
              </a:p>
              <a:p>
                <a:r>
                  <a:rPr lang="fr-FR" sz="900" dirty="0">
                    <a:solidFill>
                      <a:schemeClr val="bg1">
                        <a:lumMod val="50000"/>
                      </a:schemeClr>
                    </a:solidFill>
                  </a:rPr>
                  <a:t>L’indicateur </a:t>
                </a:r>
                <a:r>
                  <a:rPr lang="fr-FR" sz="900" b="1" dirty="0">
                    <a:solidFill>
                      <a:schemeClr val="bg1">
                        <a:lumMod val="50000"/>
                      </a:schemeClr>
                    </a:solidFill>
                  </a:rPr>
                  <a:t>« </a:t>
                </a:r>
                <a:r>
                  <a:rPr lang="fr-FR" sz="900" b="1" dirty="0">
                    <a:solidFill>
                      <a:schemeClr val="accent2">
                        <a:lumMod val="60000"/>
                        <a:lumOff val="40000"/>
                      </a:schemeClr>
                    </a:solidFill>
                  </a:rPr>
                  <a:t>Revenu générationnel</a:t>
                </a:r>
                <a:r>
                  <a:rPr lang="fr-FR" sz="900" b="1" dirty="0">
                    <a:solidFill>
                      <a:schemeClr val="bg1">
                        <a:lumMod val="50000"/>
                      </a:schemeClr>
                    </a:solidFill>
                  </a:rPr>
                  <a:t> » </a:t>
                </a:r>
                <a:r>
                  <a:rPr lang="fr-FR" sz="900" dirty="0">
                    <a:solidFill>
                      <a:schemeClr val="bg1">
                        <a:lumMod val="50000"/>
                      </a:schemeClr>
                    </a:solidFill>
                  </a:rPr>
                  <a:t>prend alors les modalités suivantes, en fonction du revenu </a:t>
                </a:r>
                <a:r>
                  <a:rPr lang="fr-FR" sz="900" i="1" dirty="0">
                    <a:solidFill>
                      <a:schemeClr val="bg1">
                        <a:lumMod val="50000"/>
                      </a:schemeClr>
                    </a:solidFill>
                  </a:rPr>
                  <a:t>x</a:t>
                </a:r>
                <a:r>
                  <a:rPr lang="fr-FR" sz="900" dirty="0">
                    <a:solidFill>
                      <a:schemeClr val="bg1">
                        <a:lumMod val="50000"/>
                      </a:schemeClr>
                    </a:solidFill>
                  </a:rPr>
                  <a:t> du CC Famille :</a:t>
                </a:r>
              </a:p>
              <a:p>
                <a:pPr lvl="2"/>
                <a:r>
                  <a:rPr lang="fr-FR" sz="1050" b="1" dirty="0">
                    <a:solidFill>
                      <a:schemeClr val="bg1">
                        <a:lumMod val="50000"/>
                      </a:schemeClr>
                    </a:solidFill>
                  </a:rPr>
                  <a:t>++ :</a:t>
                </a:r>
                <a:r>
                  <a:rPr lang="fr-FR" sz="1050" dirty="0">
                    <a:solidFill>
                      <a:schemeClr val="bg1">
                        <a:lumMod val="50000"/>
                      </a:schemeClr>
                    </a:solidFill>
                  </a:rPr>
                  <a:t> </a:t>
                </a:r>
                <a:r>
                  <a:rPr lang="fr-FR" sz="1050" i="1" dirty="0">
                    <a:solidFill>
                      <a:schemeClr val="bg1">
                        <a:lumMod val="50000"/>
                      </a:schemeClr>
                    </a:solidFill>
                  </a:rPr>
                  <a:t>x</a:t>
                </a:r>
                <a:r>
                  <a:rPr lang="fr-FR" sz="1050" dirty="0">
                    <a:solidFill>
                      <a:schemeClr val="bg1">
                        <a:lumMod val="50000"/>
                      </a:schemeClr>
                    </a:solidFill>
                  </a:rPr>
                  <a:t> &gt; P90</a:t>
                </a:r>
              </a:p>
              <a:p>
                <a:pPr lvl="2"/>
                <a:r>
                  <a:rPr lang="fr-FR" sz="1050" b="1" dirty="0">
                    <a:solidFill>
                      <a:schemeClr val="bg1">
                        <a:lumMod val="50000"/>
                      </a:schemeClr>
                    </a:solidFill>
                  </a:rPr>
                  <a:t>+ : </a:t>
                </a:r>
                <a:r>
                  <a:rPr lang="fr-FR" sz="1050" dirty="0">
                    <a:solidFill>
                      <a:schemeClr val="bg1">
                        <a:lumMod val="50000"/>
                      </a:schemeClr>
                    </a:solidFill>
                  </a:rPr>
                  <a:t>P75 </a:t>
                </a:r>
                <a:r>
                  <a:rPr lang="fr-FR" sz="1050" b="1" dirty="0">
                    <a:solidFill>
                      <a:schemeClr val="bg1">
                        <a:lumMod val="50000"/>
                      </a:schemeClr>
                    </a:solidFill>
                  </a:rPr>
                  <a:t>&lt;</a:t>
                </a:r>
                <a:r>
                  <a:rPr lang="fr-FR" sz="1050" dirty="0">
                    <a:solidFill>
                      <a:schemeClr val="bg1">
                        <a:lumMod val="50000"/>
                      </a:schemeClr>
                    </a:solidFill>
                  </a:rPr>
                  <a:t> </a:t>
                </a:r>
                <a:r>
                  <a:rPr lang="fr-FR" sz="1050" i="1" dirty="0">
                    <a:solidFill>
                      <a:schemeClr val="bg1">
                        <a:lumMod val="50000"/>
                      </a:schemeClr>
                    </a:solidFill>
                  </a:rPr>
                  <a:t>x</a:t>
                </a:r>
                <a:r>
                  <a:rPr lang="fr-FR" sz="1050" dirty="0">
                    <a:solidFill>
                      <a:schemeClr val="bg1">
                        <a:lumMod val="50000"/>
                      </a:schemeClr>
                    </a:solidFill>
                  </a:rPr>
                  <a:t> &lt;= P90</a:t>
                </a:r>
              </a:p>
              <a:p>
                <a:pPr lvl="2"/>
                <a:r>
                  <a:rPr lang="fr-FR" sz="1050" b="1" dirty="0">
                    <a:solidFill>
                      <a:schemeClr val="bg1">
                        <a:lumMod val="50000"/>
                      </a:schemeClr>
                    </a:solidFill>
                  </a:rPr>
                  <a:t>-/+ :</a:t>
                </a:r>
                <a:r>
                  <a:rPr lang="fr-FR" sz="1050" dirty="0">
                    <a:solidFill>
                      <a:schemeClr val="bg1">
                        <a:lumMod val="50000"/>
                      </a:schemeClr>
                    </a:solidFill>
                  </a:rPr>
                  <a:t> P50 </a:t>
                </a:r>
                <a:r>
                  <a:rPr lang="fr-FR" sz="1050" b="1" dirty="0">
                    <a:solidFill>
                      <a:schemeClr val="bg1">
                        <a:lumMod val="50000"/>
                      </a:schemeClr>
                    </a:solidFill>
                  </a:rPr>
                  <a:t>&lt;</a:t>
                </a:r>
                <a:r>
                  <a:rPr lang="fr-FR" sz="1050" dirty="0">
                    <a:solidFill>
                      <a:schemeClr val="bg1">
                        <a:lumMod val="50000"/>
                      </a:schemeClr>
                    </a:solidFill>
                  </a:rPr>
                  <a:t> </a:t>
                </a:r>
                <a:r>
                  <a:rPr lang="fr-FR" sz="1050" i="1" dirty="0">
                    <a:solidFill>
                      <a:schemeClr val="bg1">
                        <a:lumMod val="50000"/>
                      </a:schemeClr>
                    </a:solidFill>
                  </a:rPr>
                  <a:t>x</a:t>
                </a:r>
                <a:r>
                  <a:rPr lang="fr-FR" sz="1050" dirty="0">
                    <a:solidFill>
                      <a:schemeClr val="bg1">
                        <a:lumMod val="50000"/>
                      </a:schemeClr>
                    </a:solidFill>
                  </a:rPr>
                  <a:t> &lt;= P75</a:t>
                </a:r>
              </a:p>
              <a:p>
                <a:pPr lvl="2"/>
                <a:r>
                  <a:rPr lang="fr-FR" sz="1050" b="1" dirty="0">
                    <a:solidFill>
                      <a:schemeClr val="bg1">
                        <a:lumMod val="50000"/>
                      </a:schemeClr>
                    </a:solidFill>
                  </a:rPr>
                  <a:t>- :</a:t>
                </a:r>
                <a:r>
                  <a:rPr lang="fr-FR" sz="1050" dirty="0">
                    <a:solidFill>
                      <a:schemeClr val="bg1">
                        <a:lumMod val="50000"/>
                      </a:schemeClr>
                    </a:solidFill>
                  </a:rPr>
                  <a:t> P25 </a:t>
                </a:r>
                <a:r>
                  <a:rPr lang="fr-FR" sz="1050" b="1" dirty="0">
                    <a:solidFill>
                      <a:schemeClr val="bg1">
                        <a:lumMod val="50000"/>
                      </a:schemeClr>
                    </a:solidFill>
                  </a:rPr>
                  <a:t>&lt;</a:t>
                </a:r>
                <a:r>
                  <a:rPr lang="fr-FR" sz="1050" dirty="0">
                    <a:solidFill>
                      <a:schemeClr val="bg1">
                        <a:lumMod val="50000"/>
                      </a:schemeClr>
                    </a:solidFill>
                  </a:rPr>
                  <a:t> </a:t>
                </a:r>
                <a:r>
                  <a:rPr lang="fr-FR" sz="1050" i="1" dirty="0">
                    <a:solidFill>
                      <a:schemeClr val="bg1">
                        <a:lumMod val="50000"/>
                      </a:schemeClr>
                    </a:solidFill>
                  </a:rPr>
                  <a:t>x</a:t>
                </a:r>
                <a:r>
                  <a:rPr lang="fr-FR" sz="1050" dirty="0">
                    <a:solidFill>
                      <a:schemeClr val="bg1">
                        <a:lumMod val="50000"/>
                      </a:schemeClr>
                    </a:solidFill>
                  </a:rPr>
                  <a:t> &lt;= P50</a:t>
                </a:r>
              </a:p>
              <a:p>
                <a:pPr lvl="2"/>
                <a:r>
                  <a:rPr lang="fr-FR" sz="1050" b="1" dirty="0">
                    <a:solidFill>
                      <a:schemeClr val="bg1">
                        <a:lumMod val="50000"/>
                      </a:schemeClr>
                    </a:solidFill>
                  </a:rPr>
                  <a:t>-- :</a:t>
                </a:r>
                <a:r>
                  <a:rPr lang="fr-FR" sz="1050" dirty="0">
                    <a:solidFill>
                      <a:schemeClr val="bg1">
                        <a:lumMod val="50000"/>
                      </a:schemeClr>
                    </a:solidFill>
                  </a:rPr>
                  <a:t> </a:t>
                </a:r>
                <a:r>
                  <a:rPr lang="fr-FR" sz="1050" i="1" dirty="0">
                    <a:solidFill>
                      <a:schemeClr val="bg1">
                        <a:lumMod val="50000"/>
                      </a:schemeClr>
                    </a:solidFill>
                  </a:rPr>
                  <a:t>x</a:t>
                </a:r>
                <a:r>
                  <a:rPr lang="fr-FR" sz="1050" dirty="0">
                    <a:solidFill>
                      <a:schemeClr val="bg1">
                        <a:lumMod val="50000"/>
                      </a:schemeClr>
                    </a:solidFill>
                  </a:rPr>
                  <a:t> &lt; P25</a:t>
                </a:r>
              </a:p>
              <a:p>
                <a:r>
                  <a:rPr lang="fr-FR" sz="900" dirty="0" smtClean="0">
                    <a:solidFill>
                      <a:schemeClr val="bg1">
                        <a:lumMod val="50000"/>
                      </a:schemeClr>
                    </a:solidFill>
                  </a:rPr>
                  <a:t>Ceci, permet de savoir dans quel groupe se situe le client. Dans </a:t>
                </a:r>
                <a:r>
                  <a:rPr lang="fr-FR" sz="900" dirty="0">
                    <a:solidFill>
                      <a:schemeClr val="bg1">
                        <a:lumMod val="50000"/>
                      </a:schemeClr>
                    </a:solidFill>
                  </a:rPr>
                  <a:t>la programmation, ces seuils sont recalculés à chaque </a:t>
                </a:r>
                <a:r>
                  <a:rPr lang="fr-FR" sz="900" dirty="0" smtClean="0">
                    <a:solidFill>
                      <a:schemeClr val="bg1">
                        <a:lumMod val="50000"/>
                      </a:schemeClr>
                    </a:solidFill>
                  </a:rPr>
                  <a:t>fois (soit tous les mois), </a:t>
                </a:r>
                <a:r>
                  <a:rPr lang="fr-FR" sz="900" dirty="0">
                    <a:solidFill>
                      <a:schemeClr val="bg1">
                        <a:lumMod val="50000"/>
                      </a:schemeClr>
                    </a:solidFill>
                  </a:rPr>
                  <a:t>pour s’adapter automatiquement à l’évolution des revenus</a:t>
                </a:r>
                <a:r>
                  <a:rPr lang="fr-FR" sz="900" dirty="0" smtClean="0">
                    <a:solidFill>
                      <a:schemeClr val="bg1">
                        <a:lumMod val="50000"/>
                      </a:schemeClr>
                    </a:solidFill>
                  </a:rPr>
                  <a:t>.</a:t>
                </a:r>
              </a:p>
              <a:p>
                <a:endParaRPr lang="fr-FR" sz="900" dirty="0">
                  <a:solidFill>
                    <a:schemeClr val="bg1">
                      <a:lumMod val="50000"/>
                    </a:schemeClr>
                  </a:solidFill>
                </a:endParaRPr>
              </a:p>
              <a:p>
                <a:endParaRPr lang="fr-FR" sz="900" dirty="0" smtClean="0">
                  <a:solidFill>
                    <a:schemeClr val="bg1">
                      <a:lumMod val="50000"/>
                    </a:schemeClr>
                  </a:solidFill>
                </a:endParaRPr>
              </a:p>
              <a:p>
                <a:r>
                  <a:rPr lang="fr-FR" sz="1400" b="1" i="1" dirty="0">
                    <a:solidFill>
                      <a:schemeClr val="bg1">
                        <a:lumMod val="50000"/>
                      </a:schemeClr>
                    </a:solidFill>
                  </a:rPr>
                  <a:t>Définition du </a:t>
                </a:r>
                <a:r>
                  <a:rPr lang="fr-FR" sz="1400" b="1" i="1" dirty="0" smtClean="0">
                    <a:solidFill>
                      <a:schemeClr val="accent1">
                        <a:lumMod val="60000"/>
                        <a:lumOff val="40000"/>
                      </a:schemeClr>
                    </a:solidFill>
                  </a:rPr>
                  <a:t>positionnement du revenu </a:t>
                </a:r>
                <a:r>
                  <a:rPr lang="fr-FR" sz="1400" b="1" i="1" dirty="0">
                    <a:solidFill>
                      <a:schemeClr val="accent1">
                        <a:lumMod val="60000"/>
                        <a:lumOff val="40000"/>
                      </a:schemeClr>
                    </a:solidFill>
                  </a:rPr>
                  <a:t>générationnel</a:t>
                </a:r>
              </a:p>
              <a:p>
                <a:r>
                  <a:rPr lang="fr-FR" sz="1050" dirty="0" smtClean="0">
                    <a:solidFill>
                      <a:schemeClr val="bg1">
                        <a:lumMod val="50000"/>
                      </a:schemeClr>
                    </a:solidFill>
                  </a:rPr>
                  <a:t>Indicateur permettant de repérer le positionnement du client par rapport à sa population de référence, définit comme :</a:t>
                </a:r>
                <a:endParaRPr lang="fr-FR" sz="1050" dirty="0">
                  <a:solidFill>
                    <a:schemeClr val="bg1">
                      <a:lumMod val="50000"/>
                    </a:schemeClr>
                  </a:solidFill>
                </a:endParaRPr>
              </a:p>
              <a:p>
                <a:pPr lvl="2"/>
                <a:r>
                  <a:rPr lang="fr-FR" sz="900" dirty="0" smtClean="0">
                    <a:solidFill>
                      <a:schemeClr val="bg1">
                        <a:lumMod val="50000"/>
                      </a:schemeClr>
                    </a:solidFill>
                  </a:rPr>
                  <a:t>Si  </a:t>
                </a:r>
                <a:r>
                  <a:rPr lang="fr-FR" sz="900" dirty="0">
                    <a:solidFill>
                      <a:schemeClr val="accent3">
                        <a:lumMod val="75000"/>
                        <a:lumOff val="25000"/>
                      </a:schemeClr>
                    </a:solidFill>
                  </a:rPr>
                  <a:t>x</a:t>
                </a:r>
                <a:r>
                  <a:rPr lang="fr-FR" sz="900" dirty="0">
                    <a:solidFill>
                      <a:schemeClr val="bg1">
                        <a:lumMod val="50000"/>
                      </a:schemeClr>
                    </a:solidFill>
                  </a:rPr>
                  <a:t> &lt; P25, f(x) = 1 + x / P25</a:t>
                </a:r>
              </a:p>
              <a:p>
                <a:pPr lvl="2"/>
                <a:r>
                  <a:rPr lang="fr-FR" sz="900" dirty="0">
                    <a:solidFill>
                      <a:schemeClr val="bg1">
                        <a:lumMod val="50000"/>
                      </a:schemeClr>
                    </a:solidFill>
                  </a:rPr>
                  <a:t>Si P25 &lt;= </a:t>
                </a:r>
                <a:r>
                  <a:rPr lang="fr-FR" sz="900" dirty="0">
                    <a:solidFill>
                      <a:schemeClr val="accent3">
                        <a:lumMod val="75000"/>
                        <a:lumOff val="25000"/>
                      </a:schemeClr>
                    </a:solidFill>
                  </a:rPr>
                  <a:t>x</a:t>
                </a:r>
                <a:r>
                  <a:rPr lang="fr-FR" sz="900" dirty="0">
                    <a:solidFill>
                      <a:schemeClr val="bg1">
                        <a:lumMod val="50000"/>
                      </a:schemeClr>
                    </a:solidFill>
                  </a:rPr>
                  <a:t> &lt; P50, f(x) = 2 + (x – P25) / (P50 – P25)</a:t>
                </a:r>
              </a:p>
              <a:p>
                <a:pPr lvl="2"/>
                <a:r>
                  <a:rPr lang="fr-FR" sz="900" dirty="0">
                    <a:solidFill>
                      <a:schemeClr val="bg1">
                        <a:lumMod val="50000"/>
                      </a:schemeClr>
                    </a:solidFill>
                  </a:rPr>
                  <a:t>Si P50 &lt;= </a:t>
                </a:r>
                <a:r>
                  <a:rPr lang="fr-FR" sz="900" dirty="0">
                    <a:solidFill>
                      <a:schemeClr val="accent3">
                        <a:lumMod val="75000"/>
                        <a:lumOff val="25000"/>
                      </a:schemeClr>
                    </a:solidFill>
                  </a:rPr>
                  <a:t>x</a:t>
                </a:r>
                <a:r>
                  <a:rPr lang="fr-FR" sz="900" dirty="0">
                    <a:solidFill>
                      <a:schemeClr val="bg1">
                        <a:lumMod val="50000"/>
                      </a:schemeClr>
                    </a:solidFill>
                  </a:rPr>
                  <a:t> &lt; P75, f(x) = 3 + (x – P50) / (P75 - P50)</a:t>
                </a:r>
              </a:p>
              <a:p>
                <a:pPr lvl="2"/>
                <a:r>
                  <a:rPr lang="fr-FR" sz="900" dirty="0">
                    <a:solidFill>
                      <a:schemeClr val="bg1">
                        <a:lumMod val="50000"/>
                      </a:schemeClr>
                    </a:solidFill>
                  </a:rPr>
                  <a:t>Si P75 &lt;= </a:t>
                </a:r>
                <a:r>
                  <a:rPr lang="fr-FR" sz="900" dirty="0">
                    <a:solidFill>
                      <a:schemeClr val="accent3">
                        <a:lumMod val="75000"/>
                        <a:lumOff val="25000"/>
                      </a:schemeClr>
                    </a:solidFill>
                  </a:rPr>
                  <a:t>x</a:t>
                </a:r>
                <a:r>
                  <a:rPr lang="fr-FR" sz="900" dirty="0">
                    <a:solidFill>
                      <a:schemeClr val="bg1">
                        <a:lumMod val="50000"/>
                      </a:schemeClr>
                    </a:solidFill>
                  </a:rPr>
                  <a:t> &lt; P90, f(x) = 4 + (x – P75) / (P90 – P75)</a:t>
                </a:r>
              </a:p>
              <a:p>
                <a:pPr lvl="2"/>
                <a:r>
                  <a:rPr lang="fr-FR" sz="900" dirty="0">
                    <a:solidFill>
                      <a:schemeClr val="bg1">
                        <a:lumMod val="50000"/>
                      </a:schemeClr>
                    </a:solidFill>
                  </a:rPr>
                  <a:t>Si </a:t>
                </a:r>
                <a:r>
                  <a:rPr lang="fr-FR" sz="900" dirty="0">
                    <a:solidFill>
                      <a:schemeClr val="accent3">
                        <a:lumMod val="75000"/>
                        <a:lumOff val="25000"/>
                      </a:schemeClr>
                    </a:solidFill>
                  </a:rPr>
                  <a:t>x </a:t>
                </a:r>
                <a:r>
                  <a:rPr lang="fr-FR" sz="900" dirty="0">
                    <a:solidFill>
                      <a:schemeClr val="bg1">
                        <a:lumMod val="50000"/>
                      </a:schemeClr>
                    </a:solidFill>
                  </a:rPr>
                  <a:t>&gt;= P90, f(x) = 5 + log (x / P90) / </a:t>
                </a:r>
                <a:r>
                  <a:rPr lang="fr-FR" sz="900" dirty="0" smtClean="0">
                    <a:solidFill>
                      <a:schemeClr val="bg1">
                        <a:lumMod val="50000"/>
                      </a:schemeClr>
                    </a:solidFill>
                  </a:rPr>
                  <a:t>log(2)</a:t>
                </a:r>
              </a:p>
              <a:p>
                <a:pPr marL="171450" indent="-171450">
                  <a:buFont typeface="Symbol"/>
                  <a:buChar char="Þ"/>
                </a:pPr>
                <a:r>
                  <a:rPr lang="fr-FR" sz="1050" dirty="0" smtClean="0">
                    <a:solidFill>
                      <a:schemeClr val="bg1">
                        <a:lumMod val="50000"/>
                      </a:schemeClr>
                    </a:solidFill>
                  </a:rPr>
                  <a:t>Plus généralement : </a:t>
                </a:r>
                <a14:m>
                  <m:oMath xmlns:m="http://schemas.openxmlformats.org/officeDocument/2006/math">
                    <m:r>
                      <a:rPr lang="fr-FR" sz="1400" i="1">
                        <a:solidFill>
                          <a:schemeClr val="bg1">
                            <a:lumMod val="50000"/>
                          </a:schemeClr>
                        </a:solidFill>
                        <a:latin typeface="Cambria Math"/>
                        <a:ea typeface="Cambria Math"/>
                      </a:rPr>
                      <m:t> </m:t>
                    </m:r>
                    <m:sSub>
                      <m:sSubPr>
                        <m:ctrlPr>
                          <a:rPr lang="fr-FR" sz="1400" i="1">
                            <a:solidFill>
                              <a:schemeClr val="bg1">
                                <a:lumMod val="50000"/>
                              </a:schemeClr>
                            </a:solidFill>
                            <a:latin typeface="Cambria Math"/>
                            <a:ea typeface="Cambria Math"/>
                          </a:rPr>
                        </m:ctrlPr>
                      </m:sSubPr>
                      <m:e>
                        <m:d>
                          <m:dPr>
                            <m:ctrlPr>
                              <a:rPr lang="fr-FR" sz="1400" i="1">
                                <a:solidFill>
                                  <a:schemeClr val="bg1">
                                    <a:lumMod val="50000"/>
                                  </a:schemeClr>
                                </a:solidFill>
                                <a:latin typeface="Cambria Math"/>
                                <a:ea typeface="Cambria Math"/>
                              </a:rPr>
                            </m:ctrlPr>
                          </m:dPr>
                          <m:e>
                            <m:sSub>
                              <m:sSubPr>
                                <m:ctrlPr>
                                  <a:rPr lang="fr-FR" sz="1400" i="1">
                                    <a:solidFill>
                                      <a:schemeClr val="bg1">
                                        <a:lumMod val="50000"/>
                                      </a:schemeClr>
                                    </a:solidFill>
                                    <a:latin typeface="Cambria Math"/>
                                    <a:ea typeface="Cambria Math"/>
                                  </a:rPr>
                                </m:ctrlPr>
                              </m:sSubPr>
                              <m:e>
                                <m:r>
                                  <a:rPr lang="fr-FR" sz="1400" i="1">
                                    <a:solidFill>
                                      <a:schemeClr val="bg1">
                                        <a:lumMod val="50000"/>
                                      </a:schemeClr>
                                    </a:solidFill>
                                    <a:latin typeface="Cambria Math"/>
                                    <a:ea typeface="Cambria Math"/>
                                  </a:rPr>
                                  <m:t>𝑃</m:t>
                                </m:r>
                              </m:e>
                              <m:sub>
                                <m:r>
                                  <a:rPr lang="fr-FR" sz="1400" i="1">
                                    <a:solidFill>
                                      <a:schemeClr val="bg1">
                                        <a:lumMod val="50000"/>
                                      </a:schemeClr>
                                    </a:solidFill>
                                    <a:latin typeface="Cambria Math"/>
                                    <a:ea typeface="Cambria Math"/>
                                  </a:rPr>
                                  <m:t>𝑖</m:t>
                                </m:r>
                              </m:sub>
                            </m:sSub>
                          </m:e>
                        </m:d>
                      </m:e>
                      <m:sub>
                        <m:r>
                          <a:rPr lang="fr-FR" sz="1400" i="1">
                            <a:solidFill>
                              <a:schemeClr val="bg1">
                                <a:lumMod val="50000"/>
                              </a:schemeClr>
                            </a:solidFill>
                            <a:latin typeface="Cambria Math"/>
                            <a:ea typeface="Cambria Math"/>
                          </a:rPr>
                          <m:t>1≤</m:t>
                        </m:r>
                        <m:r>
                          <a:rPr lang="fr-FR" sz="1400" i="1">
                            <a:solidFill>
                              <a:schemeClr val="bg1">
                                <a:lumMod val="50000"/>
                              </a:schemeClr>
                            </a:solidFill>
                            <a:latin typeface="Cambria Math"/>
                            <a:ea typeface="Cambria Math"/>
                          </a:rPr>
                          <m:t>𝑖</m:t>
                        </m:r>
                        <m:r>
                          <a:rPr lang="fr-FR" sz="1400" i="1">
                            <a:solidFill>
                              <a:schemeClr val="bg1">
                                <a:lumMod val="50000"/>
                              </a:schemeClr>
                            </a:solidFill>
                            <a:latin typeface="Cambria Math"/>
                            <a:ea typeface="Cambria Math"/>
                          </a:rPr>
                          <m:t>≤5</m:t>
                        </m:r>
                      </m:sub>
                    </m:sSub>
                  </m:oMath>
                </a14:m>
                <a:r>
                  <a:rPr lang="fr-FR" sz="1400" dirty="0">
                    <a:solidFill>
                      <a:schemeClr val="bg1">
                        <a:lumMod val="50000"/>
                      </a:schemeClr>
                    </a:solidFill>
                  </a:rPr>
                  <a:t>= </a:t>
                </a:r>
                <a14:m>
                  <m:oMath xmlns:m="http://schemas.openxmlformats.org/officeDocument/2006/math">
                    <m:d>
                      <m:dPr>
                        <m:begChr m:val="{"/>
                        <m:endChr m:val="}"/>
                        <m:ctrlPr>
                          <a:rPr lang="fr-FR" sz="1200" i="1" dirty="0">
                            <a:solidFill>
                              <a:schemeClr val="bg1">
                                <a:lumMod val="50000"/>
                              </a:schemeClr>
                            </a:solidFill>
                            <a:latin typeface="Cambria Math"/>
                          </a:rPr>
                        </m:ctrlPr>
                      </m:dPr>
                      <m:e>
                        <m:r>
                          <a:rPr lang="fr-FR" sz="1200" i="1" dirty="0">
                            <a:solidFill>
                              <a:schemeClr val="bg1">
                                <a:lumMod val="50000"/>
                              </a:schemeClr>
                            </a:solidFill>
                            <a:latin typeface="Cambria Math"/>
                          </a:rPr>
                          <m:t>0 ; </m:t>
                        </m:r>
                        <m:sSub>
                          <m:sSubPr>
                            <m:ctrlPr>
                              <a:rPr lang="fr-FR" sz="1200" i="1" dirty="0">
                                <a:solidFill>
                                  <a:schemeClr val="bg1">
                                    <a:lumMod val="50000"/>
                                  </a:schemeClr>
                                </a:solidFill>
                                <a:latin typeface="Cambria Math"/>
                              </a:rPr>
                            </m:ctrlPr>
                          </m:sSubPr>
                          <m:e>
                            <m:r>
                              <a:rPr lang="fr-FR" sz="1200" i="1" dirty="0">
                                <a:solidFill>
                                  <a:schemeClr val="bg1">
                                    <a:lumMod val="50000"/>
                                  </a:schemeClr>
                                </a:solidFill>
                                <a:latin typeface="Cambria Math"/>
                              </a:rPr>
                              <m:t>𝑃</m:t>
                            </m:r>
                          </m:e>
                          <m:sub>
                            <m:r>
                              <a:rPr lang="fr-FR" sz="1200" i="1" dirty="0">
                                <a:solidFill>
                                  <a:schemeClr val="bg1">
                                    <a:lumMod val="50000"/>
                                  </a:schemeClr>
                                </a:solidFill>
                                <a:latin typeface="Cambria Math"/>
                              </a:rPr>
                              <m:t>25</m:t>
                            </m:r>
                          </m:sub>
                        </m:sSub>
                        <m:r>
                          <a:rPr lang="fr-FR" sz="1200" i="1" dirty="0">
                            <a:solidFill>
                              <a:schemeClr val="bg1">
                                <a:lumMod val="50000"/>
                              </a:schemeClr>
                            </a:solidFill>
                            <a:latin typeface="Cambria Math"/>
                          </a:rPr>
                          <m:t>; </m:t>
                        </m:r>
                        <m:sSub>
                          <m:sSubPr>
                            <m:ctrlPr>
                              <a:rPr lang="fr-FR" sz="1200" i="1" dirty="0">
                                <a:solidFill>
                                  <a:schemeClr val="bg1">
                                    <a:lumMod val="50000"/>
                                  </a:schemeClr>
                                </a:solidFill>
                                <a:latin typeface="Cambria Math"/>
                              </a:rPr>
                            </m:ctrlPr>
                          </m:sSubPr>
                          <m:e>
                            <m:r>
                              <a:rPr lang="fr-FR" sz="1200" i="1" dirty="0">
                                <a:solidFill>
                                  <a:schemeClr val="bg1">
                                    <a:lumMod val="50000"/>
                                  </a:schemeClr>
                                </a:solidFill>
                                <a:latin typeface="Cambria Math"/>
                              </a:rPr>
                              <m:t>𝑃</m:t>
                            </m:r>
                          </m:e>
                          <m:sub>
                            <m:r>
                              <a:rPr lang="fr-FR" sz="1200" i="1" dirty="0">
                                <a:solidFill>
                                  <a:schemeClr val="bg1">
                                    <a:lumMod val="50000"/>
                                  </a:schemeClr>
                                </a:solidFill>
                                <a:latin typeface="Cambria Math"/>
                              </a:rPr>
                              <m:t>50</m:t>
                            </m:r>
                          </m:sub>
                        </m:sSub>
                        <m:r>
                          <a:rPr lang="fr-FR" sz="1200" i="1" dirty="0">
                            <a:solidFill>
                              <a:schemeClr val="bg1">
                                <a:lumMod val="50000"/>
                              </a:schemeClr>
                            </a:solidFill>
                            <a:latin typeface="Cambria Math"/>
                          </a:rPr>
                          <m:t> ; </m:t>
                        </m:r>
                        <m:sSub>
                          <m:sSubPr>
                            <m:ctrlPr>
                              <a:rPr lang="fr-FR" sz="1200" i="1" dirty="0">
                                <a:solidFill>
                                  <a:schemeClr val="bg1">
                                    <a:lumMod val="50000"/>
                                  </a:schemeClr>
                                </a:solidFill>
                                <a:latin typeface="Cambria Math"/>
                              </a:rPr>
                            </m:ctrlPr>
                          </m:sSubPr>
                          <m:e>
                            <m:r>
                              <a:rPr lang="fr-FR" sz="1200" i="1" dirty="0">
                                <a:solidFill>
                                  <a:schemeClr val="bg1">
                                    <a:lumMod val="50000"/>
                                  </a:schemeClr>
                                </a:solidFill>
                                <a:latin typeface="Cambria Math"/>
                              </a:rPr>
                              <m:t>𝑃</m:t>
                            </m:r>
                          </m:e>
                          <m:sub>
                            <m:r>
                              <a:rPr lang="fr-FR" sz="1200" i="1" dirty="0">
                                <a:solidFill>
                                  <a:schemeClr val="bg1">
                                    <a:lumMod val="50000"/>
                                  </a:schemeClr>
                                </a:solidFill>
                                <a:latin typeface="Cambria Math"/>
                              </a:rPr>
                              <m:t>75</m:t>
                            </m:r>
                          </m:sub>
                        </m:sSub>
                        <m:r>
                          <a:rPr lang="fr-FR" sz="1200" i="1" dirty="0">
                            <a:solidFill>
                              <a:schemeClr val="bg1">
                                <a:lumMod val="50000"/>
                              </a:schemeClr>
                            </a:solidFill>
                            <a:latin typeface="Cambria Math"/>
                          </a:rPr>
                          <m:t> ; </m:t>
                        </m:r>
                        <m:sSub>
                          <m:sSubPr>
                            <m:ctrlPr>
                              <a:rPr lang="fr-FR" sz="1200" i="1" dirty="0">
                                <a:solidFill>
                                  <a:schemeClr val="bg1">
                                    <a:lumMod val="50000"/>
                                  </a:schemeClr>
                                </a:solidFill>
                                <a:latin typeface="Cambria Math"/>
                              </a:rPr>
                            </m:ctrlPr>
                          </m:sSubPr>
                          <m:e>
                            <m:r>
                              <a:rPr lang="fr-FR" sz="1200" i="1" dirty="0">
                                <a:solidFill>
                                  <a:schemeClr val="bg1">
                                    <a:lumMod val="50000"/>
                                  </a:schemeClr>
                                </a:solidFill>
                                <a:latin typeface="Cambria Math"/>
                              </a:rPr>
                              <m:t>𝑃</m:t>
                            </m:r>
                          </m:e>
                          <m:sub>
                            <m:r>
                              <a:rPr lang="fr-FR" sz="1200" i="1" dirty="0">
                                <a:solidFill>
                                  <a:schemeClr val="bg1">
                                    <a:lumMod val="50000"/>
                                  </a:schemeClr>
                                </a:solidFill>
                                <a:latin typeface="Cambria Math"/>
                              </a:rPr>
                              <m:t>90</m:t>
                            </m:r>
                          </m:sub>
                        </m:sSub>
                      </m:e>
                    </m:d>
                    <m:r>
                      <a:rPr lang="fr-FR" sz="1200" i="1" dirty="0">
                        <a:solidFill>
                          <a:schemeClr val="bg1">
                            <a:lumMod val="50000"/>
                          </a:schemeClr>
                        </a:solidFill>
                        <a:latin typeface="Cambria Math"/>
                      </a:rPr>
                      <m:t> </m:t>
                    </m:r>
                    <m:r>
                      <a:rPr lang="fr-FR" sz="1200" dirty="0">
                        <a:solidFill>
                          <a:schemeClr val="bg1">
                            <a:lumMod val="50000"/>
                          </a:schemeClr>
                        </a:solidFill>
                        <a:latin typeface="Cambria Math"/>
                      </a:rPr>
                      <m:t>, </m:t>
                    </m:r>
                  </m:oMath>
                </a14:m>
                <a:r>
                  <a:rPr lang="fr-FR" sz="1200" dirty="0" smtClean="0">
                    <a:solidFill>
                      <a:schemeClr val="accent1">
                        <a:lumMod val="60000"/>
                        <a:lumOff val="40000"/>
                      </a:schemeClr>
                    </a:solidFill>
                  </a:rPr>
                  <a:t> </a:t>
                </a:r>
                <a:r>
                  <a:rPr lang="fr-FR" sz="1200" b="1" dirty="0" smtClean="0">
                    <a:solidFill>
                      <a:schemeClr val="accent1">
                        <a:lumMod val="60000"/>
                        <a:lumOff val="40000"/>
                      </a:schemeClr>
                    </a:solidFill>
                  </a:rPr>
                  <a:t>f(x) = </a:t>
                </a:r>
                <a14:m>
                  <m:oMath xmlns:m="http://schemas.openxmlformats.org/officeDocument/2006/math">
                    <m:nary>
                      <m:naryPr>
                        <m:chr m:val="∑"/>
                        <m:ctrlPr>
                          <a:rPr lang="fr-FR" sz="1200" b="1" i="1">
                            <a:solidFill>
                              <a:schemeClr val="accent1">
                                <a:lumMod val="60000"/>
                                <a:lumOff val="40000"/>
                              </a:schemeClr>
                            </a:solidFill>
                            <a:latin typeface="Cambria Math"/>
                          </a:rPr>
                        </m:ctrlPr>
                      </m:naryPr>
                      <m:sub>
                        <m:r>
                          <m:rPr>
                            <m:brk m:alnAt="23"/>
                          </m:rPr>
                          <a:rPr lang="fr-FR" sz="1200" b="1" i="1">
                            <a:solidFill>
                              <a:schemeClr val="accent1">
                                <a:lumMod val="60000"/>
                                <a:lumOff val="40000"/>
                              </a:schemeClr>
                            </a:solidFill>
                            <a:latin typeface="Cambria Math"/>
                          </a:rPr>
                          <m:t>𝒊</m:t>
                        </m:r>
                        <m:r>
                          <a:rPr lang="fr-FR" sz="1200" b="1" i="1">
                            <a:solidFill>
                              <a:schemeClr val="accent1">
                                <a:lumMod val="60000"/>
                                <a:lumOff val="40000"/>
                              </a:schemeClr>
                            </a:solidFill>
                            <a:latin typeface="Cambria Math"/>
                          </a:rPr>
                          <m:t>=</m:t>
                        </m:r>
                        <m:r>
                          <a:rPr lang="fr-FR" sz="1200" b="1" i="1">
                            <a:solidFill>
                              <a:schemeClr val="accent1">
                                <a:lumMod val="60000"/>
                                <a:lumOff val="40000"/>
                              </a:schemeClr>
                            </a:solidFill>
                            <a:latin typeface="Cambria Math"/>
                          </a:rPr>
                          <m:t>𝟏</m:t>
                        </m:r>
                      </m:sub>
                      <m:sup>
                        <m:r>
                          <a:rPr lang="fr-FR" sz="1200" b="1" i="1">
                            <a:solidFill>
                              <a:schemeClr val="accent1">
                                <a:lumMod val="60000"/>
                                <a:lumOff val="40000"/>
                              </a:schemeClr>
                            </a:solidFill>
                            <a:latin typeface="Cambria Math"/>
                          </a:rPr>
                          <m:t>𝟒</m:t>
                        </m:r>
                      </m:sup>
                      <m:e>
                        <m:sSub>
                          <m:sSubPr>
                            <m:ctrlPr>
                              <a:rPr lang="fr-FR" sz="1200" b="1" i="1" smtClean="0">
                                <a:solidFill>
                                  <a:schemeClr val="accent1">
                                    <a:lumMod val="60000"/>
                                    <a:lumOff val="40000"/>
                                  </a:schemeClr>
                                </a:solidFill>
                                <a:latin typeface="Cambria Math"/>
                              </a:rPr>
                            </m:ctrlPr>
                          </m:sSubPr>
                          <m:e>
                            <m:r>
                              <a:rPr lang="fr-FR" sz="1200" b="1" i="1">
                                <a:solidFill>
                                  <a:schemeClr val="accent1">
                                    <a:lumMod val="60000"/>
                                    <a:lumOff val="40000"/>
                                  </a:schemeClr>
                                </a:solidFill>
                                <a:latin typeface="Cambria Math"/>
                                <a:ea typeface="Cambria Math"/>
                              </a:rPr>
                              <m:t>𝕀</m:t>
                            </m:r>
                          </m:e>
                          <m:sub>
                            <m:sSub>
                              <m:sSubPr>
                                <m:ctrlPr>
                                  <a:rPr lang="fr-FR" sz="1200" b="1" i="1">
                                    <a:solidFill>
                                      <a:schemeClr val="accent1">
                                        <a:lumMod val="60000"/>
                                        <a:lumOff val="40000"/>
                                      </a:schemeClr>
                                    </a:solidFill>
                                    <a:latin typeface="Cambria Math"/>
                                  </a:rPr>
                                </m:ctrlPr>
                              </m:sSubPr>
                              <m:e>
                                <m:r>
                                  <a:rPr lang="fr-FR" sz="1200" b="1" i="1" smtClean="0">
                                    <a:solidFill>
                                      <a:schemeClr val="accent1">
                                        <a:lumMod val="60000"/>
                                        <a:lumOff val="40000"/>
                                      </a:schemeClr>
                                    </a:solidFill>
                                    <a:latin typeface="Cambria Math"/>
                                  </a:rPr>
                                  <m:t>[</m:t>
                                </m:r>
                                <m:r>
                                  <a:rPr lang="fr-FR" sz="1200" b="1" i="1">
                                    <a:solidFill>
                                      <a:schemeClr val="accent1">
                                        <a:lumMod val="60000"/>
                                        <a:lumOff val="40000"/>
                                      </a:schemeClr>
                                    </a:solidFill>
                                    <a:latin typeface="Cambria Math"/>
                                  </a:rPr>
                                  <m:t>𝑷</m:t>
                                </m:r>
                              </m:e>
                              <m:sub>
                                <m:r>
                                  <a:rPr lang="fr-FR" sz="1200" b="1" i="1">
                                    <a:solidFill>
                                      <a:schemeClr val="accent1">
                                        <a:lumMod val="60000"/>
                                        <a:lumOff val="40000"/>
                                      </a:schemeClr>
                                    </a:solidFill>
                                    <a:latin typeface="Cambria Math"/>
                                  </a:rPr>
                                  <m:t>𝒊</m:t>
                                </m:r>
                              </m:sub>
                            </m:sSub>
                            <m:r>
                              <a:rPr lang="fr-FR" sz="1200" b="1" i="1">
                                <a:solidFill>
                                  <a:schemeClr val="accent1">
                                    <a:lumMod val="60000"/>
                                    <a:lumOff val="40000"/>
                                  </a:schemeClr>
                                </a:solidFill>
                                <a:latin typeface="Cambria Math"/>
                              </a:rPr>
                              <m:t> ; </m:t>
                            </m:r>
                            <m:sSub>
                              <m:sSubPr>
                                <m:ctrlPr>
                                  <a:rPr lang="fr-FR" sz="1200" b="1" i="1">
                                    <a:solidFill>
                                      <a:schemeClr val="accent1">
                                        <a:lumMod val="60000"/>
                                        <a:lumOff val="40000"/>
                                      </a:schemeClr>
                                    </a:solidFill>
                                    <a:latin typeface="Cambria Math"/>
                                  </a:rPr>
                                </m:ctrlPr>
                              </m:sSubPr>
                              <m:e>
                                <m:r>
                                  <a:rPr lang="fr-FR" sz="1200" b="1" i="1">
                                    <a:solidFill>
                                      <a:schemeClr val="accent1">
                                        <a:lumMod val="60000"/>
                                        <a:lumOff val="40000"/>
                                      </a:schemeClr>
                                    </a:solidFill>
                                    <a:latin typeface="Cambria Math"/>
                                  </a:rPr>
                                  <m:t>𝑷</m:t>
                                </m:r>
                              </m:e>
                              <m:sub>
                                <m:r>
                                  <a:rPr lang="fr-FR" sz="1200" b="1" i="1">
                                    <a:solidFill>
                                      <a:schemeClr val="accent1">
                                        <a:lumMod val="60000"/>
                                        <a:lumOff val="40000"/>
                                      </a:schemeClr>
                                    </a:solidFill>
                                    <a:latin typeface="Cambria Math"/>
                                  </a:rPr>
                                  <m:t>𝒊</m:t>
                                </m:r>
                                <m:r>
                                  <a:rPr lang="fr-FR" sz="1200" b="1" i="1">
                                    <a:solidFill>
                                      <a:schemeClr val="accent1">
                                        <a:lumMod val="60000"/>
                                        <a:lumOff val="40000"/>
                                      </a:schemeClr>
                                    </a:solidFill>
                                    <a:latin typeface="Cambria Math"/>
                                  </a:rPr>
                                  <m:t>+</m:t>
                                </m:r>
                                <m:r>
                                  <a:rPr lang="fr-FR" sz="1200" b="1" i="1">
                                    <a:solidFill>
                                      <a:schemeClr val="accent1">
                                        <a:lumMod val="60000"/>
                                        <a:lumOff val="40000"/>
                                      </a:schemeClr>
                                    </a:solidFill>
                                    <a:latin typeface="Cambria Math"/>
                                  </a:rPr>
                                  <m:t>𝟏</m:t>
                                </m:r>
                              </m:sub>
                            </m:sSub>
                            <m:r>
                              <a:rPr lang="fr-FR" sz="1200" b="1" i="1" smtClean="0">
                                <a:solidFill>
                                  <a:schemeClr val="accent1">
                                    <a:lumMod val="60000"/>
                                    <a:lumOff val="40000"/>
                                  </a:schemeClr>
                                </a:solidFill>
                                <a:latin typeface="Cambria Math"/>
                              </a:rPr>
                              <m:t>[</m:t>
                            </m:r>
                          </m:sub>
                        </m:sSub>
                      </m:e>
                    </m:nary>
                    <m:r>
                      <a:rPr lang="fr-FR" sz="1200" b="1" smtClean="0">
                        <a:solidFill>
                          <a:schemeClr val="accent1">
                            <a:lumMod val="60000"/>
                            <a:lumOff val="40000"/>
                          </a:schemeClr>
                        </a:solidFill>
                        <a:latin typeface="Cambria Math"/>
                      </a:rPr>
                      <m:t> </m:t>
                    </m:r>
                    <m:d>
                      <m:dPr>
                        <m:ctrlPr>
                          <a:rPr lang="fr-FR" sz="1200" b="1" i="1">
                            <a:solidFill>
                              <a:schemeClr val="accent1">
                                <a:lumMod val="60000"/>
                                <a:lumOff val="40000"/>
                              </a:schemeClr>
                            </a:solidFill>
                            <a:latin typeface="Cambria Math"/>
                          </a:rPr>
                        </m:ctrlPr>
                      </m:dPr>
                      <m:e>
                        <m:r>
                          <a:rPr lang="fr-FR" sz="1200" b="1" i="1">
                            <a:solidFill>
                              <a:schemeClr val="accent1">
                                <a:lumMod val="60000"/>
                                <a:lumOff val="40000"/>
                              </a:schemeClr>
                            </a:solidFill>
                            <a:latin typeface="Cambria Math"/>
                          </a:rPr>
                          <m:t>𝒙</m:t>
                        </m:r>
                      </m:e>
                    </m:d>
                  </m:oMath>
                </a14:m>
                <a:r>
                  <a:rPr lang="fr-FR" sz="1200" b="1" dirty="0">
                    <a:solidFill>
                      <a:schemeClr val="accent1">
                        <a:lumMod val="60000"/>
                        <a:lumOff val="40000"/>
                      </a:schemeClr>
                    </a:solidFill>
                  </a:rPr>
                  <a:t> </a:t>
                </a:r>
                <a14:m>
                  <m:oMath xmlns:m="http://schemas.openxmlformats.org/officeDocument/2006/math">
                    <m:d>
                      <m:dPr>
                        <m:ctrlPr>
                          <a:rPr lang="fr-FR" sz="1200" b="1" i="1" dirty="0">
                            <a:solidFill>
                              <a:schemeClr val="accent1">
                                <a:lumMod val="60000"/>
                                <a:lumOff val="40000"/>
                              </a:schemeClr>
                            </a:solidFill>
                            <a:latin typeface="Cambria Math"/>
                          </a:rPr>
                        </m:ctrlPr>
                      </m:dPr>
                      <m:e>
                        <m:r>
                          <a:rPr lang="fr-FR" sz="1200" b="1" i="1" dirty="0">
                            <a:solidFill>
                              <a:schemeClr val="accent1">
                                <a:lumMod val="60000"/>
                                <a:lumOff val="40000"/>
                              </a:schemeClr>
                            </a:solidFill>
                            <a:latin typeface="Cambria Math"/>
                          </a:rPr>
                          <m:t>𝒊</m:t>
                        </m:r>
                        <m:r>
                          <a:rPr lang="fr-FR" sz="1200" b="1" i="1" dirty="0">
                            <a:solidFill>
                              <a:schemeClr val="accent1">
                                <a:lumMod val="60000"/>
                                <a:lumOff val="40000"/>
                              </a:schemeClr>
                            </a:solidFill>
                            <a:latin typeface="Cambria Math"/>
                          </a:rPr>
                          <m:t>+</m:t>
                        </m:r>
                        <m:f>
                          <m:fPr>
                            <m:ctrlPr>
                              <a:rPr lang="fr-FR" sz="1200" b="1" i="1" dirty="0">
                                <a:solidFill>
                                  <a:schemeClr val="accent1">
                                    <a:lumMod val="60000"/>
                                    <a:lumOff val="40000"/>
                                  </a:schemeClr>
                                </a:solidFill>
                                <a:latin typeface="Cambria Math"/>
                              </a:rPr>
                            </m:ctrlPr>
                          </m:fPr>
                          <m:num>
                            <m:r>
                              <a:rPr lang="fr-FR" sz="1200" b="1" i="1" dirty="0" smtClean="0">
                                <a:solidFill>
                                  <a:schemeClr val="accent1">
                                    <a:lumMod val="60000"/>
                                    <a:lumOff val="40000"/>
                                  </a:schemeClr>
                                </a:solidFill>
                                <a:latin typeface="Cambria Math"/>
                              </a:rPr>
                              <m:t>𝒙</m:t>
                            </m:r>
                            <m:r>
                              <a:rPr lang="fr-FR" sz="1200" b="1" i="1" dirty="0">
                                <a:solidFill>
                                  <a:schemeClr val="accent1">
                                    <a:lumMod val="60000"/>
                                    <a:lumOff val="40000"/>
                                  </a:schemeClr>
                                </a:solidFill>
                                <a:latin typeface="Cambria Math"/>
                              </a:rPr>
                              <m:t>−</m:t>
                            </m:r>
                            <m:sSub>
                              <m:sSubPr>
                                <m:ctrlPr>
                                  <a:rPr lang="fr-FR" sz="1200" b="1" i="1" dirty="0">
                                    <a:solidFill>
                                      <a:schemeClr val="accent1">
                                        <a:lumMod val="60000"/>
                                        <a:lumOff val="40000"/>
                                      </a:schemeClr>
                                    </a:solidFill>
                                    <a:latin typeface="Cambria Math"/>
                                  </a:rPr>
                                </m:ctrlPr>
                              </m:sSubPr>
                              <m:e>
                                <m:r>
                                  <a:rPr lang="fr-FR" sz="1200" b="1" i="1" dirty="0">
                                    <a:solidFill>
                                      <a:schemeClr val="accent1">
                                        <a:lumMod val="60000"/>
                                        <a:lumOff val="40000"/>
                                      </a:schemeClr>
                                    </a:solidFill>
                                    <a:latin typeface="Cambria Math"/>
                                  </a:rPr>
                                  <m:t>𝑷</m:t>
                                </m:r>
                              </m:e>
                              <m:sub>
                                <m:r>
                                  <a:rPr lang="fr-FR" sz="1200" b="1" i="1" dirty="0">
                                    <a:solidFill>
                                      <a:schemeClr val="accent1">
                                        <a:lumMod val="60000"/>
                                        <a:lumOff val="40000"/>
                                      </a:schemeClr>
                                    </a:solidFill>
                                    <a:latin typeface="Cambria Math"/>
                                  </a:rPr>
                                  <m:t>𝒊</m:t>
                                </m:r>
                              </m:sub>
                            </m:sSub>
                          </m:num>
                          <m:den>
                            <m:sSub>
                              <m:sSubPr>
                                <m:ctrlPr>
                                  <a:rPr lang="fr-FR" sz="1200" b="1" i="1" dirty="0">
                                    <a:solidFill>
                                      <a:schemeClr val="accent1">
                                        <a:lumMod val="60000"/>
                                        <a:lumOff val="40000"/>
                                      </a:schemeClr>
                                    </a:solidFill>
                                    <a:latin typeface="Cambria Math"/>
                                  </a:rPr>
                                </m:ctrlPr>
                              </m:sSubPr>
                              <m:e>
                                <m:r>
                                  <a:rPr lang="fr-FR" sz="1200" b="1" i="1" dirty="0">
                                    <a:solidFill>
                                      <a:schemeClr val="accent1">
                                        <a:lumMod val="60000"/>
                                        <a:lumOff val="40000"/>
                                      </a:schemeClr>
                                    </a:solidFill>
                                    <a:latin typeface="Cambria Math"/>
                                  </a:rPr>
                                  <m:t>𝑷</m:t>
                                </m:r>
                              </m:e>
                              <m:sub>
                                <m:r>
                                  <a:rPr lang="fr-FR" sz="1200" b="1" i="1" dirty="0">
                                    <a:solidFill>
                                      <a:schemeClr val="accent1">
                                        <a:lumMod val="60000"/>
                                        <a:lumOff val="40000"/>
                                      </a:schemeClr>
                                    </a:solidFill>
                                    <a:latin typeface="Cambria Math"/>
                                  </a:rPr>
                                  <m:t>𝒊</m:t>
                                </m:r>
                                <m:r>
                                  <a:rPr lang="fr-FR" sz="1200" b="1" i="1" dirty="0">
                                    <a:solidFill>
                                      <a:schemeClr val="accent1">
                                        <a:lumMod val="60000"/>
                                        <a:lumOff val="40000"/>
                                      </a:schemeClr>
                                    </a:solidFill>
                                    <a:latin typeface="Cambria Math"/>
                                  </a:rPr>
                                  <m:t>+</m:t>
                                </m:r>
                                <m:r>
                                  <a:rPr lang="fr-FR" sz="1200" b="1" i="1" dirty="0">
                                    <a:solidFill>
                                      <a:schemeClr val="accent1">
                                        <a:lumMod val="60000"/>
                                        <a:lumOff val="40000"/>
                                      </a:schemeClr>
                                    </a:solidFill>
                                    <a:latin typeface="Cambria Math"/>
                                  </a:rPr>
                                  <m:t>𝟏</m:t>
                                </m:r>
                              </m:sub>
                            </m:sSub>
                            <m:r>
                              <a:rPr lang="fr-FR" sz="1200" b="1" i="1" dirty="0">
                                <a:solidFill>
                                  <a:schemeClr val="accent1">
                                    <a:lumMod val="60000"/>
                                    <a:lumOff val="40000"/>
                                  </a:schemeClr>
                                </a:solidFill>
                                <a:latin typeface="Cambria Math"/>
                              </a:rPr>
                              <m:t>−</m:t>
                            </m:r>
                            <m:sSub>
                              <m:sSubPr>
                                <m:ctrlPr>
                                  <a:rPr lang="fr-FR" sz="1200" b="1" i="1" dirty="0">
                                    <a:solidFill>
                                      <a:schemeClr val="accent1">
                                        <a:lumMod val="60000"/>
                                        <a:lumOff val="40000"/>
                                      </a:schemeClr>
                                    </a:solidFill>
                                    <a:latin typeface="Cambria Math"/>
                                  </a:rPr>
                                </m:ctrlPr>
                              </m:sSubPr>
                              <m:e>
                                <m:r>
                                  <a:rPr lang="fr-FR" sz="1200" b="1" i="1" dirty="0">
                                    <a:solidFill>
                                      <a:schemeClr val="accent1">
                                        <a:lumMod val="60000"/>
                                        <a:lumOff val="40000"/>
                                      </a:schemeClr>
                                    </a:solidFill>
                                    <a:latin typeface="Cambria Math"/>
                                  </a:rPr>
                                  <m:t>𝑷</m:t>
                                </m:r>
                              </m:e>
                              <m:sub>
                                <m:r>
                                  <a:rPr lang="fr-FR" sz="1200" b="1" i="1" dirty="0">
                                    <a:solidFill>
                                      <a:schemeClr val="accent1">
                                        <a:lumMod val="60000"/>
                                        <a:lumOff val="40000"/>
                                      </a:schemeClr>
                                    </a:solidFill>
                                    <a:latin typeface="Cambria Math"/>
                                  </a:rPr>
                                  <m:t>𝒊</m:t>
                                </m:r>
                              </m:sub>
                            </m:sSub>
                          </m:den>
                        </m:f>
                      </m:e>
                    </m:d>
                  </m:oMath>
                </a14:m>
                <a:r>
                  <a:rPr lang="fr-FR" sz="1200" b="1" dirty="0">
                    <a:solidFill>
                      <a:schemeClr val="accent1">
                        <a:lumMod val="60000"/>
                        <a:lumOff val="40000"/>
                      </a:schemeClr>
                    </a:solidFill>
                  </a:rPr>
                  <a:t> + </a:t>
                </a:r>
                <a14:m>
                  <m:oMath xmlns:m="http://schemas.openxmlformats.org/officeDocument/2006/math">
                    <m:sSub>
                      <m:sSubPr>
                        <m:ctrlPr>
                          <a:rPr lang="fr-FR" sz="1200" b="1" i="1">
                            <a:solidFill>
                              <a:schemeClr val="accent1">
                                <a:lumMod val="60000"/>
                                <a:lumOff val="40000"/>
                              </a:schemeClr>
                            </a:solidFill>
                            <a:latin typeface="Cambria Math"/>
                          </a:rPr>
                        </m:ctrlPr>
                      </m:sSubPr>
                      <m:e>
                        <m:r>
                          <a:rPr lang="fr-FR" sz="1200" b="1" i="1">
                            <a:solidFill>
                              <a:schemeClr val="accent1">
                                <a:lumMod val="60000"/>
                                <a:lumOff val="40000"/>
                              </a:schemeClr>
                            </a:solidFill>
                            <a:latin typeface="Cambria Math"/>
                            <a:ea typeface="Cambria Math"/>
                          </a:rPr>
                          <m:t>𝕀</m:t>
                        </m:r>
                      </m:e>
                      <m:sub>
                        <m:r>
                          <a:rPr lang="fr-FR" sz="1200" b="1" i="1">
                            <a:solidFill>
                              <a:schemeClr val="accent1">
                                <a:lumMod val="60000"/>
                                <a:lumOff val="40000"/>
                              </a:schemeClr>
                            </a:solidFill>
                            <a:latin typeface="Cambria Math"/>
                          </a:rPr>
                          <m:t>[</m:t>
                        </m:r>
                        <m:r>
                          <a:rPr lang="fr-FR" sz="1200" b="1" i="1" smtClean="0">
                            <a:solidFill>
                              <a:schemeClr val="accent1">
                                <a:lumMod val="60000"/>
                                <a:lumOff val="40000"/>
                              </a:schemeClr>
                            </a:solidFill>
                            <a:latin typeface="Cambria Math"/>
                          </a:rPr>
                          <m:t>𝑷</m:t>
                        </m:r>
                        <m:r>
                          <a:rPr lang="fr-FR" sz="1200" b="1" i="1">
                            <a:solidFill>
                              <a:schemeClr val="accent1">
                                <a:lumMod val="60000"/>
                                <a:lumOff val="40000"/>
                              </a:schemeClr>
                            </a:solidFill>
                            <a:latin typeface="Cambria Math"/>
                          </a:rPr>
                          <m:t>𝟓</m:t>
                        </m:r>
                        <m:r>
                          <a:rPr lang="fr-FR" sz="1200" b="1" i="1">
                            <a:solidFill>
                              <a:schemeClr val="accent1">
                                <a:lumMod val="60000"/>
                                <a:lumOff val="40000"/>
                              </a:schemeClr>
                            </a:solidFill>
                            <a:latin typeface="Cambria Math"/>
                          </a:rPr>
                          <m:t> ; ∞[</m:t>
                        </m:r>
                      </m:sub>
                    </m:sSub>
                    <m:r>
                      <a:rPr lang="fr-FR" sz="1200" b="1" i="1">
                        <a:solidFill>
                          <a:schemeClr val="accent1">
                            <a:lumMod val="60000"/>
                            <a:lumOff val="40000"/>
                          </a:schemeClr>
                        </a:solidFill>
                        <a:latin typeface="Cambria Math"/>
                      </a:rPr>
                      <m:t>(</m:t>
                    </m:r>
                    <m:r>
                      <a:rPr lang="fr-FR" sz="1200" b="1" i="1">
                        <a:solidFill>
                          <a:schemeClr val="accent1">
                            <a:lumMod val="60000"/>
                            <a:lumOff val="40000"/>
                          </a:schemeClr>
                        </a:solidFill>
                        <a:latin typeface="Cambria Math"/>
                      </a:rPr>
                      <m:t>𝒙</m:t>
                    </m:r>
                    <m:r>
                      <a:rPr lang="fr-FR" sz="1200" b="1" i="1">
                        <a:solidFill>
                          <a:schemeClr val="accent1">
                            <a:lumMod val="60000"/>
                            <a:lumOff val="40000"/>
                          </a:schemeClr>
                        </a:solidFill>
                        <a:latin typeface="Cambria Math"/>
                      </a:rPr>
                      <m:t>)</m:t>
                    </m:r>
                    <m:d>
                      <m:dPr>
                        <m:ctrlPr>
                          <a:rPr lang="fr-FR" sz="1200" b="1" i="1">
                            <a:solidFill>
                              <a:schemeClr val="accent1">
                                <a:lumMod val="60000"/>
                                <a:lumOff val="40000"/>
                              </a:schemeClr>
                            </a:solidFill>
                            <a:latin typeface="Cambria Math"/>
                          </a:rPr>
                        </m:ctrlPr>
                      </m:dPr>
                      <m:e>
                        <m:r>
                          <a:rPr lang="fr-FR" sz="1200" b="1" i="1">
                            <a:solidFill>
                              <a:schemeClr val="accent1">
                                <a:lumMod val="60000"/>
                                <a:lumOff val="40000"/>
                              </a:schemeClr>
                            </a:solidFill>
                            <a:latin typeface="Cambria Math"/>
                          </a:rPr>
                          <m:t>𝟓</m:t>
                        </m:r>
                        <m:r>
                          <a:rPr lang="fr-FR" sz="1200" b="1" i="1">
                            <a:solidFill>
                              <a:schemeClr val="accent1">
                                <a:lumMod val="60000"/>
                                <a:lumOff val="40000"/>
                              </a:schemeClr>
                            </a:solidFill>
                            <a:latin typeface="Cambria Math"/>
                          </a:rPr>
                          <m:t>+</m:t>
                        </m:r>
                        <m:f>
                          <m:fPr>
                            <m:ctrlPr>
                              <a:rPr lang="fr-FR" sz="1200" b="1" i="1">
                                <a:solidFill>
                                  <a:schemeClr val="accent1">
                                    <a:lumMod val="60000"/>
                                    <a:lumOff val="40000"/>
                                  </a:schemeClr>
                                </a:solidFill>
                                <a:latin typeface="Cambria Math"/>
                              </a:rPr>
                            </m:ctrlPr>
                          </m:fPr>
                          <m:num>
                            <m:func>
                              <m:funcPr>
                                <m:ctrlPr>
                                  <a:rPr lang="fr-FR" sz="1200" b="1" i="1">
                                    <a:solidFill>
                                      <a:schemeClr val="accent1">
                                        <a:lumMod val="60000"/>
                                        <a:lumOff val="40000"/>
                                      </a:schemeClr>
                                    </a:solidFill>
                                    <a:latin typeface="Cambria Math"/>
                                  </a:rPr>
                                </m:ctrlPr>
                              </m:funcPr>
                              <m:fName>
                                <m:r>
                                  <a:rPr lang="fr-FR" sz="1200" b="1" i="1">
                                    <a:solidFill>
                                      <a:schemeClr val="accent1">
                                        <a:lumMod val="60000"/>
                                        <a:lumOff val="40000"/>
                                      </a:schemeClr>
                                    </a:solidFill>
                                    <a:latin typeface="Cambria Math"/>
                                  </a:rPr>
                                  <m:t>𝒍𝒏</m:t>
                                </m:r>
                              </m:fName>
                              <m:e>
                                <m:f>
                                  <m:fPr>
                                    <m:ctrlPr>
                                      <a:rPr lang="fr-FR" sz="1200" b="1" i="1">
                                        <a:solidFill>
                                          <a:schemeClr val="accent1">
                                            <a:lumMod val="60000"/>
                                            <a:lumOff val="40000"/>
                                          </a:schemeClr>
                                        </a:solidFill>
                                        <a:latin typeface="Cambria Math"/>
                                      </a:rPr>
                                    </m:ctrlPr>
                                  </m:fPr>
                                  <m:num>
                                    <m:r>
                                      <a:rPr lang="fr-FR" sz="1200" b="1" i="1">
                                        <a:solidFill>
                                          <a:schemeClr val="accent1">
                                            <a:lumMod val="60000"/>
                                            <a:lumOff val="40000"/>
                                          </a:schemeClr>
                                        </a:solidFill>
                                        <a:latin typeface="Cambria Math"/>
                                      </a:rPr>
                                      <m:t>𝒙</m:t>
                                    </m:r>
                                  </m:num>
                                  <m:den>
                                    <m:sSub>
                                      <m:sSubPr>
                                        <m:ctrlPr>
                                          <a:rPr lang="fr-FR" sz="1200" b="1" i="1">
                                            <a:solidFill>
                                              <a:schemeClr val="accent1">
                                                <a:lumMod val="60000"/>
                                                <a:lumOff val="40000"/>
                                              </a:schemeClr>
                                            </a:solidFill>
                                            <a:latin typeface="Cambria Math"/>
                                          </a:rPr>
                                        </m:ctrlPr>
                                      </m:sSubPr>
                                      <m:e>
                                        <m:r>
                                          <a:rPr lang="fr-FR" sz="1200" b="1" i="1">
                                            <a:solidFill>
                                              <a:schemeClr val="accent1">
                                                <a:lumMod val="60000"/>
                                                <a:lumOff val="40000"/>
                                              </a:schemeClr>
                                            </a:solidFill>
                                            <a:latin typeface="Cambria Math"/>
                                          </a:rPr>
                                          <m:t>𝑷</m:t>
                                        </m:r>
                                      </m:e>
                                      <m:sub>
                                        <m:r>
                                          <a:rPr lang="fr-FR" sz="1200" b="1" i="1">
                                            <a:solidFill>
                                              <a:schemeClr val="accent1">
                                                <a:lumMod val="60000"/>
                                                <a:lumOff val="40000"/>
                                              </a:schemeClr>
                                            </a:solidFill>
                                            <a:latin typeface="Cambria Math"/>
                                          </a:rPr>
                                          <m:t>𝟓</m:t>
                                        </m:r>
                                      </m:sub>
                                    </m:sSub>
                                  </m:den>
                                </m:f>
                              </m:e>
                            </m:func>
                          </m:num>
                          <m:den>
                            <m:func>
                              <m:funcPr>
                                <m:ctrlPr>
                                  <a:rPr lang="fr-FR" sz="1200" b="1" i="1">
                                    <a:solidFill>
                                      <a:schemeClr val="accent1">
                                        <a:lumMod val="60000"/>
                                        <a:lumOff val="40000"/>
                                      </a:schemeClr>
                                    </a:solidFill>
                                    <a:latin typeface="Cambria Math"/>
                                  </a:rPr>
                                </m:ctrlPr>
                              </m:funcPr>
                              <m:fName>
                                <m:r>
                                  <a:rPr lang="fr-FR" sz="1200" b="1" i="1">
                                    <a:solidFill>
                                      <a:schemeClr val="accent1">
                                        <a:lumMod val="60000"/>
                                        <a:lumOff val="40000"/>
                                      </a:schemeClr>
                                    </a:solidFill>
                                    <a:latin typeface="Cambria Math"/>
                                  </a:rPr>
                                  <m:t>𝒍𝒏</m:t>
                                </m:r>
                              </m:fName>
                              <m:e>
                                <m:r>
                                  <a:rPr lang="fr-FR" sz="1200" b="1" i="1">
                                    <a:solidFill>
                                      <a:schemeClr val="accent1">
                                        <a:lumMod val="60000"/>
                                        <a:lumOff val="40000"/>
                                      </a:schemeClr>
                                    </a:solidFill>
                                    <a:latin typeface="Cambria Math"/>
                                  </a:rPr>
                                  <m:t>𝟐</m:t>
                                </m:r>
                              </m:e>
                            </m:func>
                          </m:den>
                        </m:f>
                      </m:e>
                    </m:d>
                  </m:oMath>
                </a14:m>
                <a:r>
                  <a:rPr lang="fr-FR" sz="1050" b="1" dirty="0">
                    <a:solidFill>
                      <a:schemeClr val="accent1">
                        <a:lumMod val="60000"/>
                        <a:lumOff val="40000"/>
                      </a:schemeClr>
                    </a:solidFill>
                  </a:rPr>
                  <a:t> </a:t>
                </a:r>
              </a:p>
              <a:p>
                <a:endParaRPr lang="fr-FR" sz="1400" b="1" i="1" dirty="0" smtClean="0">
                  <a:solidFill>
                    <a:schemeClr val="bg1">
                      <a:lumMod val="50000"/>
                    </a:schemeClr>
                  </a:solidFill>
                </a:endParaRPr>
              </a:p>
              <a:p>
                <a:endParaRPr lang="fr-FR" sz="1400" b="1" i="1" dirty="0">
                  <a:solidFill>
                    <a:schemeClr val="bg1">
                      <a:lumMod val="50000"/>
                    </a:schemeClr>
                  </a:solidFill>
                </a:endParaRPr>
              </a:p>
              <a:p>
                <a:r>
                  <a:rPr lang="fr-FR" sz="1400" b="1" i="1" dirty="0" smtClean="0">
                    <a:solidFill>
                      <a:schemeClr val="bg1">
                        <a:lumMod val="50000"/>
                      </a:schemeClr>
                    </a:solidFill>
                  </a:rPr>
                  <a:t>Définition </a:t>
                </a:r>
                <a:r>
                  <a:rPr lang="fr-FR" sz="1400" b="1" i="1" dirty="0">
                    <a:solidFill>
                      <a:schemeClr val="bg1">
                        <a:lumMod val="50000"/>
                      </a:schemeClr>
                    </a:solidFill>
                  </a:rPr>
                  <a:t>du </a:t>
                </a:r>
                <a:r>
                  <a:rPr lang="fr-FR" sz="1400" b="1" i="1" dirty="0" smtClean="0">
                    <a:solidFill>
                      <a:schemeClr val="accent6">
                        <a:lumMod val="40000"/>
                        <a:lumOff val="60000"/>
                      </a:schemeClr>
                    </a:solidFill>
                  </a:rPr>
                  <a:t>vieillissement </a:t>
                </a:r>
                <a:r>
                  <a:rPr lang="fr-FR" sz="1400" b="1" i="1" dirty="0">
                    <a:solidFill>
                      <a:schemeClr val="accent6">
                        <a:lumMod val="40000"/>
                        <a:lumOff val="60000"/>
                      </a:schemeClr>
                    </a:solidFill>
                  </a:rPr>
                  <a:t>du revenu </a:t>
                </a:r>
                <a:r>
                  <a:rPr lang="fr-FR" sz="1400" b="1" i="1" dirty="0" smtClean="0">
                    <a:solidFill>
                      <a:schemeClr val="accent6">
                        <a:lumMod val="40000"/>
                        <a:lumOff val="60000"/>
                      </a:schemeClr>
                    </a:solidFill>
                  </a:rPr>
                  <a:t>générationnel </a:t>
                </a:r>
                <a:r>
                  <a:rPr lang="fr-FR" sz="1050" b="1" i="1" dirty="0" smtClean="0">
                    <a:solidFill>
                      <a:schemeClr val="bg1">
                        <a:lumMod val="50000"/>
                      </a:schemeClr>
                    </a:solidFill>
                  </a:rPr>
                  <a:t>(application de l’hypothèse économique par la fonction réciproque)</a:t>
                </a:r>
                <a:endParaRPr lang="fr-FR" sz="1050" b="1" i="1" dirty="0">
                  <a:solidFill>
                    <a:schemeClr val="bg1">
                      <a:lumMod val="50000"/>
                    </a:schemeClr>
                  </a:solidFill>
                </a:endParaRPr>
              </a:p>
              <a:p>
                <a:r>
                  <a:rPr lang="fr-FR" sz="1100" dirty="0">
                    <a:solidFill>
                      <a:schemeClr val="bg1">
                        <a:lumMod val="50000"/>
                      </a:schemeClr>
                    </a:solidFill>
                  </a:rPr>
                  <a:t>On appellera </a:t>
                </a:r>
                <a:r>
                  <a:rPr lang="fr-FR" sz="1100" b="1" dirty="0">
                    <a:solidFill>
                      <a:schemeClr val="accent6">
                        <a:lumMod val="40000"/>
                        <a:lumOff val="60000"/>
                      </a:schemeClr>
                    </a:solidFill>
                  </a:rPr>
                  <a:t>vieillissement du </a:t>
                </a:r>
                <a:r>
                  <a:rPr lang="fr-FR" sz="1100" b="1" dirty="0" smtClean="0">
                    <a:solidFill>
                      <a:schemeClr val="accent6">
                        <a:lumMod val="40000"/>
                        <a:lumOff val="60000"/>
                      </a:schemeClr>
                    </a:solidFill>
                  </a:rPr>
                  <a:t>revenu</a:t>
                </a:r>
                <a:r>
                  <a:rPr lang="fr-FR" sz="1100" dirty="0">
                    <a:solidFill>
                      <a:schemeClr val="accent6">
                        <a:lumMod val="40000"/>
                        <a:lumOff val="60000"/>
                      </a:schemeClr>
                    </a:solidFill>
                  </a:rPr>
                  <a:t> </a:t>
                </a:r>
                <a:r>
                  <a:rPr lang="fr-FR" sz="1100" dirty="0" smtClean="0">
                    <a:solidFill>
                      <a:schemeClr val="bg1">
                        <a:lumMod val="50000"/>
                      </a:schemeClr>
                    </a:solidFill>
                  </a:rPr>
                  <a:t>le </a:t>
                </a:r>
                <a:r>
                  <a:rPr lang="fr-FR" sz="1100" dirty="0">
                    <a:solidFill>
                      <a:schemeClr val="bg1">
                        <a:lumMod val="50000"/>
                      </a:schemeClr>
                    </a:solidFill>
                  </a:rPr>
                  <a:t>revenu potentiel futur du client à l’âge</a:t>
                </a:r>
                <a:r>
                  <a:rPr lang="fr-FR" sz="1100" dirty="0" smtClean="0">
                    <a:solidFill>
                      <a:schemeClr val="bg1">
                        <a:lumMod val="50000"/>
                      </a:schemeClr>
                    </a:solidFill>
                  </a:rPr>
                  <a:t> de 60ans ou à l’âge où il est censé gagner le plus. Il est calculé de la manière suivante :</a:t>
                </a:r>
              </a:p>
              <a:p>
                <a:pPr lvl="4"/>
                <a:r>
                  <a:rPr lang="fr-FR" sz="1100" dirty="0">
                    <a:solidFill>
                      <a:schemeClr val="bg1">
                        <a:lumMod val="50000"/>
                      </a:schemeClr>
                    </a:solidFill>
                  </a:rPr>
                  <a:t>	</a:t>
                </a:r>
                <a:r>
                  <a:rPr lang="fr-FR" sz="1000" dirty="0" smtClean="0">
                    <a:solidFill>
                      <a:schemeClr val="bg1">
                        <a:lumMod val="50000"/>
                      </a:schemeClr>
                    </a:solidFill>
                  </a:rPr>
                  <a:t>Si  </a:t>
                </a:r>
                <a:r>
                  <a:rPr lang="fr-FR" sz="1000" dirty="0" err="1" smtClean="0">
                    <a:solidFill>
                      <a:schemeClr val="accent2">
                        <a:lumMod val="60000"/>
                        <a:lumOff val="40000"/>
                      </a:schemeClr>
                    </a:solidFill>
                  </a:rPr>
                  <a:t>revenu_générationnel</a:t>
                </a:r>
                <a:r>
                  <a:rPr lang="fr-FR" sz="1000" dirty="0" smtClean="0">
                    <a:solidFill>
                      <a:schemeClr val="accent2">
                        <a:lumMod val="60000"/>
                        <a:lumOff val="40000"/>
                      </a:schemeClr>
                    </a:solidFill>
                  </a:rPr>
                  <a:t> </a:t>
                </a:r>
                <a:r>
                  <a:rPr lang="fr-FR" sz="1000" dirty="0" smtClean="0">
                    <a:solidFill>
                      <a:schemeClr val="bg1">
                        <a:lumMod val="50000"/>
                      </a:schemeClr>
                    </a:solidFill>
                  </a:rPr>
                  <a:t>= « - - », f(y) </a:t>
                </a:r>
                <a:r>
                  <a:rPr lang="fr-FR" sz="1000" dirty="0">
                    <a:solidFill>
                      <a:schemeClr val="bg1">
                        <a:lumMod val="50000"/>
                      </a:schemeClr>
                    </a:solidFill>
                  </a:rPr>
                  <a:t>= </a:t>
                </a:r>
                <a14:m>
                  <m:oMath xmlns:m="http://schemas.openxmlformats.org/officeDocument/2006/math">
                    <m:r>
                      <m:rPr>
                        <m:sty m:val="p"/>
                      </m:rPr>
                      <a:rPr lang="fr-FR" sz="1000" dirty="0">
                        <a:solidFill>
                          <a:schemeClr val="bg1">
                            <a:lumMod val="50000"/>
                          </a:schemeClr>
                        </a:solidFill>
                        <a:latin typeface="Cambria Math"/>
                      </a:rPr>
                      <m:t>P</m:t>
                    </m:r>
                    <m:r>
                      <a:rPr lang="fr-FR" sz="1000" b="0" i="0" dirty="0" smtClean="0">
                        <a:solidFill>
                          <a:schemeClr val="bg1">
                            <a:lumMod val="50000"/>
                          </a:schemeClr>
                        </a:solidFill>
                        <a:latin typeface="Cambria Math"/>
                      </a:rPr>
                      <m:t>25∗</m:t>
                    </m:r>
                    <m:r>
                      <a:rPr lang="fr-FR" sz="1000" b="0" i="1" dirty="0" smtClean="0">
                        <a:solidFill>
                          <a:schemeClr val="bg1">
                            <a:lumMod val="50000"/>
                          </a:schemeClr>
                        </a:solidFill>
                        <a:latin typeface="Cambria Math"/>
                      </a:rPr>
                      <m:t>(</m:t>
                    </m:r>
                    <m:r>
                      <a:rPr lang="fr-FR" sz="1000" i="1" dirty="0" smtClean="0">
                        <a:solidFill>
                          <a:schemeClr val="accent1">
                            <a:lumMod val="60000"/>
                            <a:lumOff val="40000"/>
                          </a:schemeClr>
                        </a:solidFill>
                        <a:latin typeface="Cambria Math"/>
                      </a:rPr>
                      <m:t>𝑦</m:t>
                    </m:r>
                    <m:r>
                      <a:rPr lang="fr-FR" sz="1000" b="0" i="1" dirty="0" smtClean="0">
                        <a:solidFill>
                          <a:schemeClr val="bg1">
                            <a:lumMod val="50000"/>
                          </a:schemeClr>
                        </a:solidFill>
                        <a:latin typeface="Cambria Math"/>
                      </a:rPr>
                      <m:t>−1)</m:t>
                    </m:r>
                  </m:oMath>
                </a14:m>
                <a:endParaRPr lang="fr-FR" sz="1000" dirty="0" smtClean="0">
                  <a:solidFill>
                    <a:schemeClr val="bg1">
                      <a:lumMod val="50000"/>
                    </a:schemeClr>
                  </a:solidFill>
                </a:endParaRPr>
              </a:p>
              <a:p>
                <a:pPr lvl="6"/>
                <a:r>
                  <a:rPr lang="fr-FR" sz="1000" dirty="0">
                    <a:solidFill>
                      <a:schemeClr val="bg1">
                        <a:lumMod val="50000"/>
                      </a:schemeClr>
                    </a:solidFill>
                  </a:rPr>
                  <a:t>Si  </a:t>
                </a:r>
                <a:r>
                  <a:rPr lang="fr-FR" sz="1000" dirty="0" err="1">
                    <a:solidFill>
                      <a:schemeClr val="accent2">
                        <a:lumMod val="60000"/>
                        <a:lumOff val="40000"/>
                      </a:schemeClr>
                    </a:solidFill>
                  </a:rPr>
                  <a:t>revenu_générationnel</a:t>
                </a:r>
                <a:r>
                  <a:rPr lang="fr-FR" sz="1000" dirty="0">
                    <a:solidFill>
                      <a:schemeClr val="accent2">
                        <a:lumMod val="60000"/>
                        <a:lumOff val="40000"/>
                      </a:schemeClr>
                    </a:solidFill>
                  </a:rPr>
                  <a:t> </a:t>
                </a:r>
                <a:r>
                  <a:rPr lang="fr-FR" sz="1000" dirty="0">
                    <a:solidFill>
                      <a:schemeClr val="bg1">
                        <a:lumMod val="50000"/>
                      </a:schemeClr>
                    </a:solidFill>
                  </a:rPr>
                  <a:t>= « </a:t>
                </a:r>
                <a:r>
                  <a:rPr lang="fr-FR" sz="1000" dirty="0" smtClean="0">
                    <a:solidFill>
                      <a:schemeClr val="bg1">
                        <a:lumMod val="50000"/>
                      </a:schemeClr>
                    </a:solidFill>
                  </a:rPr>
                  <a:t>-</a:t>
                </a:r>
                <a:r>
                  <a:rPr lang="fr-FR" sz="1000" dirty="0">
                    <a:solidFill>
                      <a:schemeClr val="bg1">
                        <a:lumMod val="50000"/>
                      </a:schemeClr>
                    </a:solidFill>
                  </a:rPr>
                  <a:t> </a:t>
                </a:r>
                <a:r>
                  <a:rPr lang="fr-FR" sz="1000" dirty="0" smtClean="0">
                    <a:solidFill>
                      <a:schemeClr val="bg1">
                        <a:lumMod val="50000"/>
                      </a:schemeClr>
                    </a:solidFill>
                  </a:rPr>
                  <a:t>», f(y) </a:t>
                </a:r>
                <a:r>
                  <a:rPr lang="fr-FR" sz="1000" dirty="0">
                    <a:solidFill>
                      <a:schemeClr val="bg1">
                        <a:lumMod val="50000"/>
                      </a:schemeClr>
                    </a:solidFill>
                  </a:rPr>
                  <a:t>= </a:t>
                </a:r>
                <a14:m>
                  <m:oMath xmlns:m="http://schemas.openxmlformats.org/officeDocument/2006/math">
                    <m:d>
                      <m:dPr>
                        <m:ctrlPr>
                          <a:rPr lang="fr-FR" sz="1000" i="1" dirty="0">
                            <a:solidFill>
                              <a:schemeClr val="bg1">
                                <a:lumMod val="50000"/>
                              </a:schemeClr>
                            </a:solidFill>
                            <a:latin typeface="Cambria Math"/>
                          </a:rPr>
                        </m:ctrlPr>
                      </m:dPr>
                      <m:e>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25+(</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50−</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25)(</m:t>
                        </m:r>
                        <m:r>
                          <a:rPr lang="fr-FR" sz="1000" i="1" dirty="0" smtClean="0">
                            <a:solidFill>
                              <a:schemeClr val="accent1">
                                <a:lumMod val="60000"/>
                                <a:lumOff val="40000"/>
                              </a:schemeClr>
                            </a:solidFill>
                            <a:latin typeface="Cambria Math"/>
                          </a:rPr>
                          <m:t>𝑦</m:t>
                        </m:r>
                        <m:r>
                          <a:rPr lang="fr-FR" sz="1000" i="1" dirty="0">
                            <a:solidFill>
                              <a:schemeClr val="bg1">
                                <a:lumMod val="50000"/>
                              </a:schemeClr>
                            </a:solidFill>
                            <a:latin typeface="Cambria Math"/>
                          </a:rPr>
                          <m:t>−2</m:t>
                        </m:r>
                      </m:e>
                    </m:d>
                  </m:oMath>
                </a14:m>
                <a:r>
                  <a:rPr lang="fr-FR" sz="1000" dirty="0">
                    <a:solidFill>
                      <a:schemeClr val="bg1">
                        <a:lumMod val="50000"/>
                      </a:schemeClr>
                    </a:solidFill>
                  </a:rPr>
                  <a:t> </a:t>
                </a:r>
                <a:r>
                  <a:rPr lang="fr-FR" sz="1000" dirty="0" smtClean="0">
                    <a:solidFill>
                      <a:schemeClr val="bg1">
                        <a:lumMod val="50000"/>
                      </a:schemeClr>
                    </a:solidFill>
                  </a:rPr>
                  <a:t>)</a:t>
                </a:r>
              </a:p>
              <a:p>
                <a:pPr lvl="6"/>
                <a:r>
                  <a:rPr lang="fr-FR" sz="1000" dirty="0">
                    <a:solidFill>
                      <a:schemeClr val="bg1">
                        <a:lumMod val="50000"/>
                      </a:schemeClr>
                    </a:solidFill>
                  </a:rPr>
                  <a:t>Si  </a:t>
                </a:r>
                <a:r>
                  <a:rPr lang="fr-FR" sz="1000" dirty="0" err="1">
                    <a:solidFill>
                      <a:schemeClr val="accent2">
                        <a:lumMod val="60000"/>
                        <a:lumOff val="40000"/>
                      </a:schemeClr>
                    </a:solidFill>
                  </a:rPr>
                  <a:t>revenu_générationnel</a:t>
                </a:r>
                <a:r>
                  <a:rPr lang="fr-FR" sz="1000" dirty="0">
                    <a:solidFill>
                      <a:schemeClr val="accent2">
                        <a:lumMod val="60000"/>
                        <a:lumOff val="40000"/>
                      </a:schemeClr>
                    </a:solidFill>
                  </a:rPr>
                  <a:t> </a:t>
                </a:r>
                <a:r>
                  <a:rPr lang="fr-FR" sz="1000" dirty="0">
                    <a:solidFill>
                      <a:schemeClr val="bg1">
                        <a:lumMod val="50000"/>
                      </a:schemeClr>
                    </a:solidFill>
                  </a:rPr>
                  <a:t>= « </a:t>
                </a:r>
                <a:r>
                  <a:rPr lang="fr-FR" sz="1000" dirty="0" smtClean="0">
                    <a:solidFill>
                      <a:schemeClr val="bg1">
                        <a:lumMod val="50000"/>
                      </a:schemeClr>
                    </a:solidFill>
                  </a:rPr>
                  <a:t>+/-</a:t>
                </a:r>
                <a:r>
                  <a:rPr lang="fr-FR" sz="1000" dirty="0">
                    <a:solidFill>
                      <a:schemeClr val="bg1">
                        <a:lumMod val="50000"/>
                      </a:schemeClr>
                    </a:solidFill>
                  </a:rPr>
                  <a:t> </a:t>
                </a:r>
                <a:r>
                  <a:rPr lang="fr-FR" sz="1000" dirty="0" smtClean="0">
                    <a:solidFill>
                      <a:schemeClr val="bg1">
                        <a:lumMod val="50000"/>
                      </a:schemeClr>
                    </a:solidFill>
                  </a:rPr>
                  <a:t>», f(y) </a:t>
                </a:r>
                <a:r>
                  <a:rPr lang="fr-FR" sz="1000" dirty="0">
                    <a:solidFill>
                      <a:schemeClr val="bg1">
                        <a:lumMod val="50000"/>
                      </a:schemeClr>
                    </a:solidFill>
                  </a:rPr>
                  <a:t>= </a:t>
                </a:r>
                <a14:m>
                  <m:oMath xmlns:m="http://schemas.openxmlformats.org/officeDocument/2006/math">
                    <m:d>
                      <m:dPr>
                        <m:ctrlPr>
                          <a:rPr lang="fr-FR" sz="1000" i="1" dirty="0">
                            <a:solidFill>
                              <a:schemeClr val="bg1">
                                <a:lumMod val="50000"/>
                              </a:schemeClr>
                            </a:solidFill>
                            <a:latin typeface="Cambria Math"/>
                          </a:rPr>
                        </m:ctrlPr>
                      </m:dPr>
                      <m:e>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50+(</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75−</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50)(</m:t>
                        </m:r>
                        <m:r>
                          <a:rPr lang="fr-FR" sz="1000" i="1" dirty="0" smtClean="0">
                            <a:solidFill>
                              <a:schemeClr val="accent1">
                                <a:lumMod val="60000"/>
                                <a:lumOff val="40000"/>
                              </a:schemeClr>
                            </a:solidFill>
                            <a:latin typeface="Cambria Math"/>
                          </a:rPr>
                          <m:t>𝑦</m:t>
                        </m:r>
                        <m:r>
                          <a:rPr lang="fr-FR" sz="1000" i="1" dirty="0">
                            <a:solidFill>
                              <a:schemeClr val="bg1">
                                <a:lumMod val="50000"/>
                              </a:schemeClr>
                            </a:solidFill>
                            <a:latin typeface="Cambria Math"/>
                          </a:rPr>
                          <m:t>−3</m:t>
                        </m:r>
                      </m:e>
                    </m:d>
                  </m:oMath>
                </a14:m>
                <a:r>
                  <a:rPr lang="fr-FR" sz="1000" dirty="0">
                    <a:solidFill>
                      <a:schemeClr val="bg1">
                        <a:lumMod val="50000"/>
                      </a:schemeClr>
                    </a:solidFill>
                  </a:rPr>
                  <a:t> </a:t>
                </a:r>
                <a:r>
                  <a:rPr lang="fr-FR" sz="1000" dirty="0" smtClean="0">
                    <a:solidFill>
                      <a:schemeClr val="bg1">
                        <a:lumMod val="50000"/>
                      </a:schemeClr>
                    </a:solidFill>
                  </a:rPr>
                  <a:t>)</a:t>
                </a:r>
              </a:p>
              <a:p>
                <a:pPr lvl="6"/>
                <a:r>
                  <a:rPr lang="fr-FR" sz="1000" dirty="0">
                    <a:solidFill>
                      <a:schemeClr val="bg1">
                        <a:lumMod val="50000"/>
                      </a:schemeClr>
                    </a:solidFill>
                  </a:rPr>
                  <a:t>Si  </a:t>
                </a:r>
                <a:r>
                  <a:rPr lang="fr-FR" sz="1000" dirty="0" err="1">
                    <a:solidFill>
                      <a:schemeClr val="accent2">
                        <a:lumMod val="60000"/>
                        <a:lumOff val="40000"/>
                      </a:schemeClr>
                    </a:solidFill>
                  </a:rPr>
                  <a:t>revenu_générationnel</a:t>
                </a:r>
                <a:r>
                  <a:rPr lang="fr-FR" sz="1000" dirty="0">
                    <a:solidFill>
                      <a:schemeClr val="accent2">
                        <a:lumMod val="60000"/>
                        <a:lumOff val="40000"/>
                      </a:schemeClr>
                    </a:solidFill>
                  </a:rPr>
                  <a:t> </a:t>
                </a:r>
                <a:r>
                  <a:rPr lang="fr-FR" sz="1000" dirty="0">
                    <a:solidFill>
                      <a:schemeClr val="bg1">
                        <a:lumMod val="50000"/>
                      </a:schemeClr>
                    </a:solidFill>
                  </a:rPr>
                  <a:t>= « </a:t>
                </a:r>
                <a:r>
                  <a:rPr lang="fr-FR" sz="1000" dirty="0" smtClean="0">
                    <a:solidFill>
                      <a:schemeClr val="bg1">
                        <a:lumMod val="50000"/>
                      </a:schemeClr>
                    </a:solidFill>
                  </a:rPr>
                  <a:t>+</a:t>
                </a:r>
                <a:r>
                  <a:rPr lang="fr-FR" sz="1000" dirty="0">
                    <a:solidFill>
                      <a:schemeClr val="bg1">
                        <a:lumMod val="50000"/>
                      </a:schemeClr>
                    </a:solidFill>
                  </a:rPr>
                  <a:t> </a:t>
                </a:r>
                <a:r>
                  <a:rPr lang="fr-FR" sz="1000" dirty="0" smtClean="0">
                    <a:solidFill>
                      <a:schemeClr val="bg1">
                        <a:lumMod val="50000"/>
                      </a:schemeClr>
                    </a:solidFill>
                  </a:rPr>
                  <a:t>», f(y) </a:t>
                </a:r>
                <a:r>
                  <a:rPr lang="fr-FR" sz="1000" dirty="0">
                    <a:solidFill>
                      <a:schemeClr val="bg1">
                        <a:lumMod val="50000"/>
                      </a:schemeClr>
                    </a:solidFill>
                  </a:rPr>
                  <a:t>= </a:t>
                </a:r>
                <a14:m>
                  <m:oMath xmlns:m="http://schemas.openxmlformats.org/officeDocument/2006/math">
                    <m:d>
                      <m:dPr>
                        <m:ctrlPr>
                          <a:rPr lang="fr-FR" sz="1000" i="1" dirty="0">
                            <a:solidFill>
                              <a:schemeClr val="bg1">
                                <a:lumMod val="50000"/>
                              </a:schemeClr>
                            </a:solidFill>
                            <a:latin typeface="Cambria Math"/>
                          </a:rPr>
                        </m:ctrlPr>
                      </m:dPr>
                      <m:e>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75+(</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90−</m:t>
                        </m:r>
                        <m:r>
                          <a:rPr lang="fr-FR" sz="1000" b="0" i="1" dirty="0" smtClean="0">
                            <a:solidFill>
                              <a:schemeClr val="bg1">
                                <a:lumMod val="50000"/>
                              </a:schemeClr>
                            </a:solidFill>
                            <a:latin typeface="Cambria Math"/>
                          </a:rPr>
                          <m:t>𝑃</m:t>
                        </m:r>
                        <m:r>
                          <a:rPr lang="fr-FR" sz="1000" b="0" i="1" dirty="0" smtClean="0">
                            <a:solidFill>
                              <a:schemeClr val="bg1">
                                <a:lumMod val="50000"/>
                              </a:schemeClr>
                            </a:solidFill>
                            <a:latin typeface="Cambria Math"/>
                          </a:rPr>
                          <m:t>75)(</m:t>
                        </m:r>
                        <m:r>
                          <a:rPr lang="fr-FR" sz="1000" i="1" dirty="0" smtClean="0">
                            <a:solidFill>
                              <a:schemeClr val="accent1">
                                <a:lumMod val="60000"/>
                                <a:lumOff val="40000"/>
                              </a:schemeClr>
                            </a:solidFill>
                            <a:latin typeface="Cambria Math"/>
                          </a:rPr>
                          <m:t>𝑦</m:t>
                        </m:r>
                        <m:r>
                          <a:rPr lang="fr-FR" sz="1000" i="1" dirty="0">
                            <a:solidFill>
                              <a:schemeClr val="bg1">
                                <a:lumMod val="50000"/>
                              </a:schemeClr>
                            </a:solidFill>
                            <a:latin typeface="Cambria Math"/>
                          </a:rPr>
                          <m:t>−4</m:t>
                        </m:r>
                      </m:e>
                    </m:d>
                  </m:oMath>
                </a14:m>
                <a:r>
                  <a:rPr lang="fr-FR" sz="1000" dirty="0">
                    <a:solidFill>
                      <a:schemeClr val="bg1">
                        <a:lumMod val="50000"/>
                      </a:schemeClr>
                    </a:solidFill>
                  </a:rPr>
                  <a:t> </a:t>
                </a:r>
                <a:r>
                  <a:rPr lang="fr-FR" sz="1000" dirty="0" smtClean="0">
                    <a:solidFill>
                      <a:schemeClr val="bg1">
                        <a:lumMod val="50000"/>
                      </a:schemeClr>
                    </a:solidFill>
                  </a:rPr>
                  <a:t>)</a:t>
                </a:r>
              </a:p>
              <a:p>
                <a:pPr lvl="6"/>
                <a:r>
                  <a:rPr lang="fr-FR" sz="1000" dirty="0">
                    <a:solidFill>
                      <a:schemeClr val="bg1">
                        <a:lumMod val="50000"/>
                      </a:schemeClr>
                    </a:solidFill>
                  </a:rPr>
                  <a:t>Si  </a:t>
                </a:r>
                <a:r>
                  <a:rPr lang="fr-FR" sz="1000" dirty="0" err="1">
                    <a:solidFill>
                      <a:schemeClr val="accent2">
                        <a:lumMod val="60000"/>
                        <a:lumOff val="40000"/>
                      </a:schemeClr>
                    </a:solidFill>
                  </a:rPr>
                  <a:t>revenu_générationnel</a:t>
                </a:r>
                <a:r>
                  <a:rPr lang="fr-FR" sz="1000" dirty="0">
                    <a:solidFill>
                      <a:schemeClr val="accent2">
                        <a:lumMod val="60000"/>
                        <a:lumOff val="40000"/>
                      </a:schemeClr>
                    </a:solidFill>
                  </a:rPr>
                  <a:t> </a:t>
                </a:r>
                <a:r>
                  <a:rPr lang="fr-FR" sz="1000" dirty="0">
                    <a:solidFill>
                      <a:schemeClr val="bg1">
                        <a:lumMod val="50000"/>
                      </a:schemeClr>
                    </a:solidFill>
                  </a:rPr>
                  <a:t>= « ++ </a:t>
                </a:r>
                <a:r>
                  <a:rPr lang="fr-FR" sz="1000" dirty="0" smtClean="0">
                    <a:solidFill>
                      <a:schemeClr val="bg1">
                        <a:lumMod val="50000"/>
                      </a:schemeClr>
                    </a:solidFill>
                  </a:rPr>
                  <a:t>», f(y) </a:t>
                </a:r>
                <a:r>
                  <a:rPr lang="fr-FR" sz="1000" dirty="0">
                    <a:solidFill>
                      <a:schemeClr val="bg1">
                        <a:lumMod val="50000"/>
                      </a:schemeClr>
                    </a:solidFill>
                  </a:rPr>
                  <a:t>= </a:t>
                </a:r>
                <a14:m>
                  <m:oMath xmlns:m="http://schemas.openxmlformats.org/officeDocument/2006/math">
                    <m:sSub>
                      <m:sSubPr>
                        <m:ctrlPr>
                          <a:rPr lang="fr-FR" sz="1000" i="1">
                            <a:solidFill>
                              <a:schemeClr val="bg1">
                                <a:lumMod val="50000"/>
                              </a:schemeClr>
                            </a:solidFill>
                            <a:latin typeface="Cambria Math"/>
                          </a:rPr>
                        </m:ctrlPr>
                      </m:sSubPr>
                      <m:e>
                        <m:r>
                          <a:rPr lang="fr-FR" sz="1000" i="1">
                            <a:solidFill>
                              <a:schemeClr val="bg1">
                                <a:lumMod val="50000"/>
                              </a:schemeClr>
                            </a:solidFill>
                            <a:latin typeface="Cambria Math"/>
                          </a:rPr>
                          <m:t>𝑝</m:t>
                        </m:r>
                      </m:e>
                      <m:sub>
                        <m:r>
                          <a:rPr lang="fr-FR" sz="1000" i="1">
                            <a:solidFill>
                              <a:schemeClr val="bg1">
                                <a:lumMod val="50000"/>
                              </a:schemeClr>
                            </a:solidFill>
                            <a:latin typeface="Cambria Math"/>
                          </a:rPr>
                          <m:t>5</m:t>
                        </m:r>
                      </m:sub>
                    </m:sSub>
                    <m:sSup>
                      <m:sSupPr>
                        <m:ctrlPr>
                          <a:rPr lang="fr-FR" sz="1000" i="1">
                            <a:solidFill>
                              <a:schemeClr val="bg1">
                                <a:lumMod val="50000"/>
                              </a:schemeClr>
                            </a:solidFill>
                            <a:latin typeface="Cambria Math"/>
                          </a:rPr>
                        </m:ctrlPr>
                      </m:sSupPr>
                      <m:e>
                        <m:r>
                          <a:rPr lang="fr-FR" sz="1000" i="1">
                            <a:solidFill>
                              <a:schemeClr val="bg1">
                                <a:lumMod val="50000"/>
                              </a:schemeClr>
                            </a:solidFill>
                            <a:latin typeface="Cambria Math"/>
                          </a:rPr>
                          <m:t>2</m:t>
                        </m:r>
                      </m:e>
                      <m:sup>
                        <m:r>
                          <a:rPr lang="fr-FR" sz="1000" i="1" smtClean="0">
                            <a:solidFill>
                              <a:schemeClr val="accent1">
                                <a:lumMod val="60000"/>
                                <a:lumOff val="40000"/>
                              </a:schemeClr>
                            </a:solidFill>
                            <a:latin typeface="Cambria Math"/>
                          </a:rPr>
                          <m:t>𝑦</m:t>
                        </m:r>
                        <m:r>
                          <a:rPr lang="fr-FR" sz="1000" i="1">
                            <a:solidFill>
                              <a:schemeClr val="bg1">
                                <a:lumMod val="50000"/>
                              </a:schemeClr>
                            </a:solidFill>
                            <a:latin typeface="Cambria Math"/>
                          </a:rPr>
                          <m:t>−5</m:t>
                        </m:r>
                      </m:sup>
                    </m:sSup>
                  </m:oMath>
                </a14:m>
                <a:endParaRPr lang="fr-FR" sz="2800" dirty="0" smtClean="0">
                  <a:solidFill>
                    <a:schemeClr val="bg1">
                      <a:lumMod val="50000"/>
                    </a:schemeClr>
                  </a:solidFill>
                </a:endParaRPr>
              </a:p>
              <a:p>
                <a:pPr lvl="2"/>
                <a:endParaRPr lang="fr-FR" sz="900" dirty="0" smtClean="0">
                  <a:solidFill>
                    <a:schemeClr val="bg1">
                      <a:lumMod val="50000"/>
                    </a:schemeClr>
                  </a:solidFill>
                </a:endParaRPr>
              </a:p>
              <a:p>
                <a:pPr marL="171450" lvl="3" indent="-171450">
                  <a:buFont typeface="Symbol"/>
                  <a:buChar char="Þ"/>
                </a:pPr>
                <a:r>
                  <a:rPr lang="fr-FR" sz="1100" dirty="0" smtClean="0">
                    <a:solidFill>
                      <a:schemeClr val="bg1">
                        <a:lumMod val="50000"/>
                      </a:schemeClr>
                    </a:solidFill>
                  </a:rPr>
                  <a:t>Plus généralement, </a:t>
                </a:r>
                <a14:m>
                  <m:oMath xmlns:m="http://schemas.openxmlformats.org/officeDocument/2006/math">
                    <m:sSub>
                      <m:sSubPr>
                        <m:ctrlPr>
                          <a:rPr lang="fr-FR" sz="1100" i="1">
                            <a:solidFill>
                              <a:schemeClr val="bg1">
                                <a:lumMod val="50000"/>
                              </a:schemeClr>
                            </a:solidFill>
                            <a:latin typeface="Cambria Math"/>
                            <a:ea typeface="Cambria Math"/>
                          </a:rPr>
                        </m:ctrlPr>
                      </m:sSubPr>
                      <m:e>
                        <m:d>
                          <m:dPr>
                            <m:ctrlPr>
                              <a:rPr lang="fr-FR" sz="1100" i="1">
                                <a:solidFill>
                                  <a:schemeClr val="bg1">
                                    <a:lumMod val="50000"/>
                                  </a:schemeClr>
                                </a:solidFill>
                                <a:latin typeface="Cambria Math"/>
                                <a:ea typeface="Cambria Math"/>
                              </a:rPr>
                            </m:ctrlPr>
                          </m:dPr>
                          <m:e>
                            <m:sSub>
                              <m:sSubPr>
                                <m:ctrlPr>
                                  <a:rPr lang="fr-FR" sz="1100" i="1">
                                    <a:solidFill>
                                      <a:schemeClr val="bg1">
                                        <a:lumMod val="50000"/>
                                      </a:schemeClr>
                                    </a:solidFill>
                                    <a:latin typeface="Cambria Math"/>
                                    <a:ea typeface="Cambria Math"/>
                                  </a:rPr>
                                </m:ctrlPr>
                              </m:sSubPr>
                              <m:e>
                                <m:r>
                                  <a:rPr lang="fr-FR" sz="1100" i="1">
                                    <a:solidFill>
                                      <a:schemeClr val="bg1">
                                        <a:lumMod val="50000"/>
                                      </a:schemeClr>
                                    </a:solidFill>
                                    <a:latin typeface="Cambria Math"/>
                                    <a:ea typeface="Cambria Math"/>
                                  </a:rPr>
                                  <m:t>𝑃</m:t>
                                </m:r>
                              </m:e>
                              <m:sub>
                                <m:r>
                                  <a:rPr lang="fr-FR" sz="1100" i="1">
                                    <a:solidFill>
                                      <a:schemeClr val="bg1">
                                        <a:lumMod val="50000"/>
                                      </a:schemeClr>
                                    </a:solidFill>
                                    <a:latin typeface="Cambria Math"/>
                                    <a:ea typeface="Cambria Math"/>
                                  </a:rPr>
                                  <m:t>𝑖</m:t>
                                </m:r>
                              </m:sub>
                            </m:sSub>
                          </m:e>
                        </m:d>
                      </m:e>
                      <m:sub>
                        <m:r>
                          <a:rPr lang="fr-FR" sz="1100" i="1">
                            <a:solidFill>
                              <a:schemeClr val="bg1">
                                <a:lumMod val="50000"/>
                              </a:schemeClr>
                            </a:solidFill>
                            <a:latin typeface="Cambria Math"/>
                            <a:ea typeface="Cambria Math"/>
                          </a:rPr>
                          <m:t>1≤</m:t>
                        </m:r>
                        <m:r>
                          <a:rPr lang="fr-FR" sz="1100" i="1">
                            <a:solidFill>
                              <a:schemeClr val="bg1">
                                <a:lumMod val="50000"/>
                              </a:schemeClr>
                            </a:solidFill>
                            <a:latin typeface="Cambria Math"/>
                            <a:ea typeface="Cambria Math"/>
                          </a:rPr>
                          <m:t>𝑖</m:t>
                        </m:r>
                        <m:r>
                          <a:rPr lang="fr-FR" sz="1100" i="1">
                            <a:solidFill>
                              <a:schemeClr val="bg1">
                                <a:lumMod val="50000"/>
                              </a:schemeClr>
                            </a:solidFill>
                            <a:latin typeface="Cambria Math"/>
                            <a:ea typeface="Cambria Math"/>
                          </a:rPr>
                          <m:t>≤5</m:t>
                        </m:r>
                      </m:sub>
                    </m:sSub>
                  </m:oMath>
                </a14:m>
                <a:r>
                  <a:rPr lang="fr-FR" sz="1100" dirty="0">
                    <a:solidFill>
                      <a:schemeClr val="bg1">
                        <a:lumMod val="50000"/>
                      </a:schemeClr>
                    </a:solidFill>
                  </a:rPr>
                  <a:t>= </a:t>
                </a:r>
                <a14:m>
                  <m:oMath xmlns:m="http://schemas.openxmlformats.org/officeDocument/2006/math">
                    <m:d>
                      <m:dPr>
                        <m:begChr m:val="{"/>
                        <m:endChr m:val="}"/>
                        <m:ctrlPr>
                          <a:rPr lang="fr-FR" sz="1050" i="1" dirty="0">
                            <a:solidFill>
                              <a:schemeClr val="bg1">
                                <a:lumMod val="50000"/>
                              </a:schemeClr>
                            </a:solidFill>
                            <a:latin typeface="Cambria Math"/>
                          </a:rPr>
                        </m:ctrlPr>
                      </m:dPr>
                      <m:e>
                        <m:r>
                          <a:rPr lang="fr-FR" sz="1050" i="1" dirty="0">
                            <a:solidFill>
                              <a:schemeClr val="bg1">
                                <a:lumMod val="50000"/>
                              </a:schemeClr>
                            </a:solidFill>
                            <a:latin typeface="Cambria Math"/>
                          </a:rPr>
                          <m:t>0 ; </m:t>
                        </m:r>
                        <m:sSub>
                          <m:sSubPr>
                            <m:ctrlPr>
                              <a:rPr lang="fr-FR" sz="1050" i="1" dirty="0">
                                <a:solidFill>
                                  <a:schemeClr val="bg1">
                                    <a:lumMod val="50000"/>
                                  </a:schemeClr>
                                </a:solidFill>
                                <a:latin typeface="Cambria Math"/>
                              </a:rPr>
                            </m:ctrlPr>
                          </m:sSubPr>
                          <m:e>
                            <m:r>
                              <a:rPr lang="fr-FR" sz="1050" i="1" dirty="0">
                                <a:solidFill>
                                  <a:schemeClr val="bg1">
                                    <a:lumMod val="50000"/>
                                  </a:schemeClr>
                                </a:solidFill>
                                <a:latin typeface="Cambria Math"/>
                              </a:rPr>
                              <m:t>𝑃</m:t>
                            </m:r>
                          </m:e>
                          <m:sub>
                            <m:r>
                              <a:rPr lang="fr-FR" sz="1050" i="1" dirty="0">
                                <a:solidFill>
                                  <a:schemeClr val="bg1">
                                    <a:lumMod val="50000"/>
                                  </a:schemeClr>
                                </a:solidFill>
                                <a:latin typeface="Cambria Math"/>
                              </a:rPr>
                              <m:t>25</m:t>
                            </m:r>
                          </m:sub>
                        </m:sSub>
                        <m:r>
                          <a:rPr lang="fr-FR" sz="1050" i="1" dirty="0">
                            <a:solidFill>
                              <a:schemeClr val="bg1">
                                <a:lumMod val="50000"/>
                              </a:schemeClr>
                            </a:solidFill>
                            <a:latin typeface="Cambria Math"/>
                          </a:rPr>
                          <m:t>; </m:t>
                        </m:r>
                        <m:sSub>
                          <m:sSubPr>
                            <m:ctrlPr>
                              <a:rPr lang="fr-FR" sz="1050" i="1" dirty="0">
                                <a:solidFill>
                                  <a:schemeClr val="bg1">
                                    <a:lumMod val="50000"/>
                                  </a:schemeClr>
                                </a:solidFill>
                                <a:latin typeface="Cambria Math"/>
                              </a:rPr>
                            </m:ctrlPr>
                          </m:sSubPr>
                          <m:e>
                            <m:r>
                              <a:rPr lang="fr-FR" sz="1050" i="1" dirty="0">
                                <a:solidFill>
                                  <a:schemeClr val="bg1">
                                    <a:lumMod val="50000"/>
                                  </a:schemeClr>
                                </a:solidFill>
                                <a:latin typeface="Cambria Math"/>
                              </a:rPr>
                              <m:t>𝑃</m:t>
                            </m:r>
                          </m:e>
                          <m:sub>
                            <m:r>
                              <a:rPr lang="fr-FR" sz="1050" i="1" dirty="0">
                                <a:solidFill>
                                  <a:schemeClr val="bg1">
                                    <a:lumMod val="50000"/>
                                  </a:schemeClr>
                                </a:solidFill>
                                <a:latin typeface="Cambria Math"/>
                              </a:rPr>
                              <m:t>50</m:t>
                            </m:r>
                          </m:sub>
                        </m:sSub>
                        <m:r>
                          <a:rPr lang="fr-FR" sz="1050" i="1" dirty="0">
                            <a:solidFill>
                              <a:schemeClr val="bg1">
                                <a:lumMod val="50000"/>
                              </a:schemeClr>
                            </a:solidFill>
                            <a:latin typeface="Cambria Math"/>
                          </a:rPr>
                          <m:t> ; </m:t>
                        </m:r>
                        <m:sSub>
                          <m:sSubPr>
                            <m:ctrlPr>
                              <a:rPr lang="fr-FR" sz="1050" i="1" dirty="0">
                                <a:solidFill>
                                  <a:schemeClr val="bg1">
                                    <a:lumMod val="50000"/>
                                  </a:schemeClr>
                                </a:solidFill>
                                <a:latin typeface="Cambria Math"/>
                              </a:rPr>
                            </m:ctrlPr>
                          </m:sSubPr>
                          <m:e>
                            <m:r>
                              <a:rPr lang="fr-FR" sz="1050" i="1" dirty="0">
                                <a:solidFill>
                                  <a:schemeClr val="bg1">
                                    <a:lumMod val="50000"/>
                                  </a:schemeClr>
                                </a:solidFill>
                                <a:latin typeface="Cambria Math"/>
                              </a:rPr>
                              <m:t>𝑃</m:t>
                            </m:r>
                          </m:e>
                          <m:sub>
                            <m:r>
                              <a:rPr lang="fr-FR" sz="1050" i="1" dirty="0">
                                <a:solidFill>
                                  <a:schemeClr val="bg1">
                                    <a:lumMod val="50000"/>
                                  </a:schemeClr>
                                </a:solidFill>
                                <a:latin typeface="Cambria Math"/>
                              </a:rPr>
                              <m:t>75</m:t>
                            </m:r>
                          </m:sub>
                        </m:sSub>
                        <m:r>
                          <a:rPr lang="fr-FR" sz="1050" i="1" dirty="0">
                            <a:solidFill>
                              <a:schemeClr val="bg1">
                                <a:lumMod val="50000"/>
                              </a:schemeClr>
                            </a:solidFill>
                            <a:latin typeface="Cambria Math"/>
                          </a:rPr>
                          <m:t> ; </m:t>
                        </m:r>
                        <m:sSub>
                          <m:sSubPr>
                            <m:ctrlPr>
                              <a:rPr lang="fr-FR" sz="1050" i="1" dirty="0">
                                <a:solidFill>
                                  <a:schemeClr val="bg1">
                                    <a:lumMod val="50000"/>
                                  </a:schemeClr>
                                </a:solidFill>
                                <a:latin typeface="Cambria Math"/>
                              </a:rPr>
                            </m:ctrlPr>
                          </m:sSubPr>
                          <m:e>
                            <m:r>
                              <a:rPr lang="fr-FR" sz="1050" i="1" dirty="0">
                                <a:solidFill>
                                  <a:schemeClr val="bg1">
                                    <a:lumMod val="50000"/>
                                  </a:schemeClr>
                                </a:solidFill>
                                <a:latin typeface="Cambria Math"/>
                              </a:rPr>
                              <m:t>𝑃</m:t>
                            </m:r>
                          </m:e>
                          <m:sub>
                            <m:r>
                              <a:rPr lang="fr-FR" sz="1050" i="1" dirty="0">
                                <a:solidFill>
                                  <a:schemeClr val="bg1">
                                    <a:lumMod val="50000"/>
                                  </a:schemeClr>
                                </a:solidFill>
                                <a:latin typeface="Cambria Math"/>
                              </a:rPr>
                              <m:t>90</m:t>
                            </m:r>
                          </m:sub>
                        </m:sSub>
                      </m:e>
                    </m:d>
                    <m:r>
                      <a:rPr lang="fr-FR" sz="1050" dirty="0">
                        <a:solidFill>
                          <a:schemeClr val="bg1">
                            <a:lumMod val="50000"/>
                          </a:schemeClr>
                        </a:solidFill>
                        <a:latin typeface="Cambria Math"/>
                      </a:rPr>
                      <m:t>,</m:t>
                    </m:r>
                  </m:oMath>
                </a14:m>
                <a:r>
                  <a:rPr lang="fr-FR" sz="1050" dirty="0" smtClean="0">
                    <a:solidFill>
                      <a:schemeClr val="bg1">
                        <a:lumMod val="50000"/>
                      </a:schemeClr>
                    </a:solidFill>
                  </a:rPr>
                  <a:t> </a:t>
                </a:r>
                <a14:m>
                  <m:oMath xmlns:m="http://schemas.openxmlformats.org/officeDocument/2006/math">
                    <m:sSup>
                      <m:sSupPr>
                        <m:ctrlPr>
                          <a:rPr lang="fr-FR" sz="1200" b="1" i="1" dirty="0" smtClean="0">
                            <a:solidFill>
                              <a:schemeClr val="accent6">
                                <a:lumMod val="40000"/>
                                <a:lumOff val="60000"/>
                              </a:schemeClr>
                            </a:solidFill>
                            <a:latin typeface="Cambria Math"/>
                          </a:rPr>
                        </m:ctrlPr>
                      </m:sSupPr>
                      <m:e>
                        <m:r>
                          <a:rPr lang="fr-FR" sz="1200" b="1" i="1" dirty="0">
                            <a:solidFill>
                              <a:schemeClr val="accent6">
                                <a:lumMod val="40000"/>
                                <a:lumOff val="60000"/>
                              </a:schemeClr>
                            </a:solidFill>
                            <a:latin typeface="Cambria Math"/>
                          </a:rPr>
                          <m:t>𝒇</m:t>
                        </m:r>
                      </m:e>
                      <m:sup>
                        <m:r>
                          <a:rPr lang="fr-FR" sz="1200" b="1" i="1" dirty="0">
                            <a:solidFill>
                              <a:schemeClr val="accent6">
                                <a:lumMod val="40000"/>
                                <a:lumOff val="60000"/>
                              </a:schemeClr>
                            </a:solidFill>
                            <a:latin typeface="Cambria Math"/>
                          </a:rPr>
                          <m:t>−</m:t>
                        </m:r>
                        <m:r>
                          <a:rPr lang="fr-FR" sz="1200" b="1" i="1" dirty="0">
                            <a:solidFill>
                              <a:schemeClr val="accent6">
                                <a:lumMod val="40000"/>
                                <a:lumOff val="60000"/>
                              </a:schemeClr>
                            </a:solidFill>
                            <a:latin typeface="Cambria Math"/>
                          </a:rPr>
                          <m:t>𝟏</m:t>
                        </m:r>
                      </m:sup>
                    </m:sSup>
                  </m:oMath>
                </a14:m>
                <a:r>
                  <a:rPr lang="fr-FR" sz="1200" b="1" dirty="0">
                    <a:solidFill>
                      <a:schemeClr val="accent6">
                        <a:lumMod val="40000"/>
                        <a:lumOff val="60000"/>
                      </a:schemeClr>
                    </a:solidFill>
                  </a:rPr>
                  <a:t>(y) = </a:t>
                </a:r>
                <a14:m>
                  <m:oMath xmlns:m="http://schemas.openxmlformats.org/officeDocument/2006/math">
                    <m:nary>
                      <m:naryPr>
                        <m:chr m:val="∑"/>
                        <m:ctrlPr>
                          <a:rPr lang="fr-FR" sz="1200" b="1" i="1">
                            <a:solidFill>
                              <a:schemeClr val="accent6">
                                <a:lumMod val="40000"/>
                                <a:lumOff val="60000"/>
                              </a:schemeClr>
                            </a:solidFill>
                            <a:latin typeface="Cambria Math"/>
                          </a:rPr>
                        </m:ctrlPr>
                      </m:naryPr>
                      <m:sub>
                        <m:r>
                          <m:rPr>
                            <m:brk m:alnAt="23"/>
                          </m:rPr>
                          <a:rPr lang="fr-FR" sz="1200" b="1" i="1">
                            <a:solidFill>
                              <a:schemeClr val="accent6">
                                <a:lumMod val="40000"/>
                                <a:lumOff val="60000"/>
                              </a:schemeClr>
                            </a:solidFill>
                            <a:latin typeface="Cambria Math"/>
                          </a:rPr>
                          <m:t>𝒊</m:t>
                        </m:r>
                        <m:r>
                          <a:rPr lang="fr-FR" sz="1200" b="1" i="1">
                            <a:solidFill>
                              <a:schemeClr val="accent6">
                                <a:lumMod val="40000"/>
                                <a:lumOff val="60000"/>
                              </a:schemeClr>
                            </a:solidFill>
                            <a:latin typeface="Cambria Math"/>
                          </a:rPr>
                          <m:t>=</m:t>
                        </m:r>
                        <m:r>
                          <a:rPr lang="fr-FR" sz="1200" b="1" i="1">
                            <a:solidFill>
                              <a:schemeClr val="accent6">
                                <a:lumMod val="40000"/>
                                <a:lumOff val="60000"/>
                              </a:schemeClr>
                            </a:solidFill>
                            <a:latin typeface="Cambria Math"/>
                          </a:rPr>
                          <m:t>𝟏</m:t>
                        </m:r>
                      </m:sub>
                      <m:sup>
                        <m:r>
                          <a:rPr lang="fr-FR" sz="1200" b="1" i="1">
                            <a:solidFill>
                              <a:schemeClr val="accent6">
                                <a:lumMod val="40000"/>
                                <a:lumOff val="60000"/>
                              </a:schemeClr>
                            </a:solidFill>
                            <a:latin typeface="Cambria Math"/>
                          </a:rPr>
                          <m:t>𝟒</m:t>
                        </m:r>
                      </m:sup>
                      <m:e>
                        <m:sSub>
                          <m:sSubPr>
                            <m:ctrlPr>
                              <a:rPr lang="fr-FR" sz="1200" b="1" i="1">
                                <a:solidFill>
                                  <a:schemeClr val="accent6">
                                    <a:lumMod val="40000"/>
                                    <a:lumOff val="60000"/>
                                  </a:schemeClr>
                                </a:solidFill>
                                <a:latin typeface="Cambria Math"/>
                              </a:rPr>
                            </m:ctrlPr>
                          </m:sSubPr>
                          <m:e>
                            <m:r>
                              <a:rPr lang="fr-FR" sz="1200" b="1" i="1">
                                <a:solidFill>
                                  <a:schemeClr val="accent6">
                                    <a:lumMod val="40000"/>
                                    <a:lumOff val="60000"/>
                                  </a:schemeClr>
                                </a:solidFill>
                                <a:latin typeface="Cambria Math"/>
                                <a:ea typeface="Cambria Math"/>
                              </a:rPr>
                              <m:t>𝕀</m:t>
                            </m:r>
                          </m:e>
                          <m:sub>
                            <m:r>
                              <a:rPr lang="fr-FR" sz="1200" b="1" i="1" smtClean="0">
                                <a:solidFill>
                                  <a:schemeClr val="accent6">
                                    <a:lumMod val="40000"/>
                                    <a:lumOff val="60000"/>
                                  </a:schemeClr>
                                </a:solidFill>
                                <a:latin typeface="Cambria Math"/>
                                <a:ea typeface="Cambria Math"/>
                              </a:rPr>
                              <m:t>[</m:t>
                            </m:r>
                            <m:r>
                              <a:rPr lang="fr-FR" sz="1200" b="1" i="1">
                                <a:solidFill>
                                  <a:schemeClr val="accent6">
                                    <a:lumMod val="40000"/>
                                    <a:lumOff val="60000"/>
                                  </a:schemeClr>
                                </a:solidFill>
                                <a:latin typeface="Cambria Math"/>
                              </a:rPr>
                              <m:t>𝒊</m:t>
                            </m:r>
                            <m:r>
                              <a:rPr lang="fr-FR" sz="1200" b="1" i="1">
                                <a:solidFill>
                                  <a:schemeClr val="accent6">
                                    <a:lumMod val="40000"/>
                                    <a:lumOff val="60000"/>
                                  </a:schemeClr>
                                </a:solidFill>
                                <a:latin typeface="Cambria Math"/>
                              </a:rPr>
                              <m:t>;</m:t>
                            </m:r>
                            <m:r>
                              <a:rPr lang="fr-FR" sz="1200" b="1" i="1">
                                <a:solidFill>
                                  <a:schemeClr val="accent6">
                                    <a:lumMod val="40000"/>
                                    <a:lumOff val="60000"/>
                                  </a:schemeClr>
                                </a:solidFill>
                                <a:latin typeface="Cambria Math"/>
                              </a:rPr>
                              <m:t>𝒊</m:t>
                            </m:r>
                            <m:r>
                              <a:rPr lang="fr-FR" sz="1200" b="1" i="1">
                                <a:solidFill>
                                  <a:schemeClr val="accent6">
                                    <a:lumMod val="40000"/>
                                    <a:lumOff val="60000"/>
                                  </a:schemeClr>
                                </a:solidFill>
                                <a:latin typeface="Cambria Math"/>
                              </a:rPr>
                              <m:t>+</m:t>
                            </m:r>
                            <m:r>
                              <a:rPr lang="fr-FR" sz="1200" b="1" i="1">
                                <a:solidFill>
                                  <a:schemeClr val="accent6">
                                    <a:lumMod val="40000"/>
                                    <a:lumOff val="60000"/>
                                  </a:schemeClr>
                                </a:solidFill>
                                <a:latin typeface="Cambria Math"/>
                              </a:rPr>
                              <m:t>𝟏</m:t>
                            </m:r>
                            <m:r>
                              <a:rPr lang="fr-FR" sz="1200" b="1" i="1" smtClean="0">
                                <a:solidFill>
                                  <a:schemeClr val="accent6">
                                    <a:lumMod val="40000"/>
                                    <a:lumOff val="60000"/>
                                  </a:schemeClr>
                                </a:solidFill>
                                <a:latin typeface="Cambria Math"/>
                              </a:rPr>
                              <m:t>[</m:t>
                            </m:r>
                          </m:sub>
                        </m:sSub>
                      </m:e>
                    </m:nary>
                    <m:r>
                      <a:rPr lang="fr-FR" sz="1200" b="1">
                        <a:solidFill>
                          <a:schemeClr val="accent6">
                            <a:lumMod val="40000"/>
                            <a:lumOff val="60000"/>
                          </a:schemeClr>
                        </a:solidFill>
                        <a:latin typeface="Cambria Math"/>
                      </a:rPr>
                      <m:t> </m:t>
                    </m:r>
                    <m:d>
                      <m:dPr>
                        <m:ctrlPr>
                          <a:rPr lang="fr-FR" sz="1200" b="1" i="1">
                            <a:solidFill>
                              <a:schemeClr val="accent6">
                                <a:lumMod val="40000"/>
                                <a:lumOff val="60000"/>
                              </a:schemeClr>
                            </a:solidFill>
                            <a:latin typeface="Cambria Math"/>
                          </a:rPr>
                        </m:ctrlPr>
                      </m:dPr>
                      <m:e>
                        <m:r>
                          <a:rPr lang="fr-FR" sz="1200" b="1" i="1">
                            <a:solidFill>
                              <a:schemeClr val="accent6">
                                <a:lumMod val="40000"/>
                                <a:lumOff val="60000"/>
                              </a:schemeClr>
                            </a:solidFill>
                            <a:latin typeface="Cambria Math"/>
                          </a:rPr>
                          <m:t>𝒚</m:t>
                        </m:r>
                      </m:e>
                    </m:d>
                  </m:oMath>
                </a14:m>
                <a:r>
                  <a:rPr lang="fr-FR" sz="1200" b="1" dirty="0">
                    <a:solidFill>
                      <a:schemeClr val="accent6">
                        <a:lumMod val="40000"/>
                        <a:lumOff val="60000"/>
                      </a:schemeClr>
                    </a:solidFill>
                  </a:rPr>
                  <a:t> </a:t>
                </a:r>
                <a14:m>
                  <m:oMath xmlns:m="http://schemas.openxmlformats.org/officeDocument/2006/math">
                    <m:d>
                      <m:dPr>
                        <m:ctrlPr>
                          <a:rPr lang="fr-FR" sz="1200" b="1" i="1" dirty="0">
                            <a:solidFill>
                              <a:schemeClr val="accent6">
                                <a:lumMod val="40000"/>
                                <a:lumOff val="60000"/>
                              </a:schemeClr>
                            </a:solidFill>
                            <a:latin typeface="Cambria Math"/>
                          </a:rPr>
                        </m:ctrlPr>
                      </m:dPr>
                      <m:e>
                        <m:sSub>
                          <m:sSubPr>
                            <m:ctrlPr>
                              <a:rPr lang="fr-FR" sz="1200" b="1" i="1" dirty="0">
                                <a:solidFill>
                                  <a:schemeClr val="accent6">
                                    <a:lumMod val="40000"/>
                                    <a:lumOff val="60000"/>
                                  </a:schemeClr>
                                </a:solidFill>
                                <a:latin typeface="Cambria Math"/>
                              </a:rPr>
                            </m:ctrlPr>
                          </m:sSubPr>
                          <m:e>
                            <m:r>
                              <a:rPr lang="fr-FR" sz="1200" b="1" i="1" dirty="0">
                                <a:solidFill>
                                  <a:schemeClr val="accent6">
                                    <a:lumMod val="40000"/>
                                    <a:lumOff val="60000"/>
                                  </a:schemeClr>
                                </a:solidFill>
                                <a:latin typeface="Cambria Math"/>
                              </a:rPr>
                              <m:t>𝒑</m:t>
                            </m:r>
                          </m:e>
                          <m:sub>
                            <m:r>
                              <a:rPr lang="fr-FR" sz="1200" b="1" i="1" dirty="0">
                                <a:solidFill>
                                  <a:schemeClr val="accent6">
                                    <a:lumMod val="40000"/>
                                    <a:lumOff val="60000"/>
                                  </a:schemeClr>
                                </a:solidFill>
                                <a:latin typeface="Cambria Math"/>
                              </a:rPr>
                              <m:t>𝒊</m:t>
                            </m:r>
                          </m:sub>
                        </m:sSub>
                        <m:r>
                          <a:rPr lang="fr-FR" sz="1200" b="1" i="1" dirty="0">
                            <a:solidFill>
                              <a:schemeClr val="accent6">
                                <a:lumMod val="40000"/>
                                <a:lumOff val="60000"/>
                              </a:schemeClr>
                            </a:solidFill>
                            <a:latin typeface="Cambria Math"/>
                          </a:rPr>
                          <m:t>+(</m:t>
                        </m:r>
                        <m:sSub>
                          <m:sSubPr>
                            <m:ctrlPr>
                              <a:rPr lang="fr-FR" sz="1200" b="1" i="1" dirty="0">
                                <a:solidFill>
                                  <a:schemeClr val="accent6">
                                    <a:lumMod val="40000"/>
                                    <a:lumOff val="60000"/>
                                  </a:schemeClr>
                                </a:solidFill>
                                <a:latin typeface="Cambria Math"/>
                              </a:rPr>
                            </m:ctrlPr>
                          </m:sSubPr>
                          <m:e>
                            <m:r>
                              <a:rPr lang="fr-FR" sz="1200" b="1" i="1" dirty="0">
                                <a:solidFill>
                                  <a:schemeClr val="accent6">
                                    <a:lumMod val="40000"/>
                                    <a:lumOff val="60000"/>
                                  </a:schemeClr>
                                </a:solidFill>
                                <a:latin typeface="Cambria Math"/>
                              </a:rPr>
                              <m:t>𝒑</m:t>
                            </m:r>
                          </m:e>
                          <m:sub>
                            <m:r>
                              <a:rPr lang="fr-FR" sz="1200" b="1" i="1" dirty="0">
                                <a:solidFill>
                                  <a:schemeClr val="accent6">
                                    <a:lumMod val="40000"/>
                                    <a:lumOff val="60000"/>
                                  </a:schemeClr>
                                </a:solidFill>
                                <a:latin typeface="Cambria Math"/>
                              </a:rPr>
                              <m:t>𝒊</m:t>
                            </m:r>
                            <m:r>
                              <a:rPr lang="fr-FR" sz="1200" b="1" i="1" dirty="0">
                                <a:solidFill>
                                  <a:schemeClr val="accent6">
                                    <a:lumMod val="40000"/>
                                    <a:lumOff val="60000"/>
                                  </a:schemeClr>
                                </a:solidFill>
                                <a:latin typeface="Cambria Math"/>
                              </a:rPr>
                              <m:t>+</m:t>
                            </m:r>
                            <m:r>
                              <a:rPr lang="fr-FR" sz="1200" b="1" i="1" dirty="0">
                                <a:solidFill>
                                  <a:schemeClr val="accent6">
                                    <a:lumMod val="40000"/>
                                    <a:lumOff val="60000"/>
                                  </a:schemeClr>
                                </a:solidFill>
                                <a:latin typeface="Cambria Math"/>
                              </a:rPr>
                              <m:t>𝟏</m:t>
                            </m:r>
                          </m:sub>
                        </m:sSub>
                        <m:r>
                          <a:rPr lang="fr-FR" sz="1200" b="1" i="1" dirty="0">
                            <a:solidFill>
                              <a:schemeClr val="accent6">
                                <a:lumMod val="40000"/>
                                <a:lumOff val="60000"/>
                              </a:schemeClr>
                            </a:solidFill>
                            <a:latin typeface="Cambria Math"/>
                          </a:rPr>
                          <m:t>−</m:t>
                        </m:r>
                        <m:sSub>
                          <m:sSubPr>
                            <m:ctrlPr>
                              <a:rPr lang="fr-FR" sz="1200" b="1" i="1" dirty="0">
                                <a:solidFill>
                                  <a:schemeClr val="accent6">
                                    <a:lumMod val="40000"/>
                                    <a:lumOff val="60000"/>
                                  </a:schemeClr>
                                </a:solidFill>
                                <a:latin typeface="Cambria Math"/>
                              </a:rPr>
                            </m:ctrlPr>
                          </m:sSubPr>
                          <m:e>
                            <m:r>
                              <a:rPr lang="fr-FR" sz="1200" b="1" i="1" dirty="0">
                                <a:solidFill>
                                  <a:schemeClr val="accent6">
                                    <a:lumMod val="40000"/>
                                    <a:lumOff val="60000"/>
                                  </a:schemeClr>
                                </a:solidFill>
                                <a:latin typeface="Cambria Math"/>
                              </a:rPr>
                              <m:t>𝒑</m:t>
                            </m:r>
                          </m:e>
                          <m:sub>
                            <m:r>
                              <a:rPr lang="fr-FR" sz="1200" b="1" i="1" dirty="0">
                                <a:solidFill>
                                  <a:schemeClr val="accent6">
                                    <a:lumMod val="40000"/>
                                    <a:lumOff val="60000"/>
                                  </a:schemeClr>
                                </a:solidFill>
                                <a:latin typeface="Cambria Math"/>
                              </a:rPr>
                              <m:t>𝒊</m:t>
                            </m:r>
                          </m:sub>
                        </m:sSub>
                        <m:r>
                          <a:rPr lang="fr-FR" sz="1200" b="1" i="1" dirty="0">
                            <a:solidFill>
                              <a:schemeClr val="accent6">
                                <a:lumMod val="40000"/>
                                <a:lumOff val="60000"/>
                              </a:schemeClr>
                            </a:solidFill>
                            <a:latin typeface="Cambria Math"/>
                          </a:rPr>
                          <m:t>)(</m:t>
                        </m:r>
                        <m:r>
                          <a:rPr lang="fr-FR" sz="1200" b="1" i="1" dirty="0">
                            <a:solidFill>
                              <a:schemeClr val="accent6">
                                <a:lumMod val="40000"/>
                                <a:lumOff val="60000"/>
                              </a:schemeClr>
                            </a:solidFill>
                            <a:latin typeface="Cambria Math"/>
                          </a:rPr>
                          <m:t>𝒚</m:t>
                        </m:r>
                        <m:r>
                          <a:rPr lang="fr-FR" sz="1200" b="1" i="1" dirty="0">
                            <a:solidFill>
                              <a:schemeClr val="accent6">
                                <a:lumMod val="40000"/>
                                <a:lumOff val="60000"/>
                              </a:schemeClr>
                            </a:solidFill>
                            <a:latin typeface="Cambria Math"/>
                          </a:rPr>
                          <m:t>−</m:t>
                        </m:r>
                        <m:r>
                          <a:rPr lang="fr-FR" sz="1200" b="1" i="1" dirty="0">
                            <a:solidFill>
                              <a:schemeClr val="accent6">
                                <a:lumMod val="40000"/>
                                <a:lumOff val="60000"/>
                              </a:schemeClr>
                            </a:solidFill>
                            <a:latin typeface="Cambria Math"/>
                          </a:rPr>
                          <m:t>𝒊</m:t>
                        </m:r>
                      </m:e>
                    </m:d>
                  </m:oMath>
                </a14:m>
                <a:r>
                  <a:rPr lang="fr-FR" sz="1200" b="1" dirty="0">
                    <a:solidFill>
                      <a:schemeClr val="accent6">
                        <a:lumMod val="40000"/>
                        <a:lumOff val="60000"/>
                      </a:schemeClr>
                    </a:solidFill>
                  </a:rPr>
                  <a:t> )+ </a:t>
                </a:r>
                <a14:m>
                  <m:oMath xmlns:m="http://schemas.openxmlformats.org/officeDocument/2006/math">
                    <m:sSub>
                      <m:sSubPr>
                        <m:ctrlPr>
                          <a:rPr lang="fr-FR" sz="1200" b="1" i="1">
                            <a:solidFill>
                              <a:schemeClr val="accent6">
                                <a:lumMod val="40000"/>
                                <a:lumOff val="60000"/>
                              </a:schemeClr>
                            </a:solidFill>
                            <a:latin typeface="Cambria Math"/>
                          </a:rPr>
                        </m:ctrlPr>
                      </m:sSubPr>
                      <m:e>
                        <m:r>
                          <a:rPr lang="fr-FR" sz="1200" b="1" i="1">
                            <a:solidFill>
                              <a:schemeClr val="accent6">
                                <a:lumMod val="40000"/>
                                <a:lumOff val="60000"/>
                              </a:schemeClr>
                            </a:solidFill>
                            <a:latin typeface="Cambria Math"/>
                            <a:ea typeface="Cambria Math"/>
                          </a:rPr>
                          <m:t>𝕀</m:t>
                        </m:r>
                      </m:e>
                      <m:sub>
                        <m:r>
                          <a:rPr lang="fr-FR" sz="1200" b="1" i="1">
                            <a:solidFill>
                              <a:schemeClr val="accent6">
                                <a:lumMod val="40000"/>
                                <a:lumOff val="60000"/>
                              </a:schemeClr>
                            </a:solidFill>
                            <a:latin typeface="Cambria Math"/>
                          </a:rPr>
                          <m:t>[</m:t>
                        </m:r>
                        <m:r>
                          <a:rPr lang="fr-FR" sz="1200" b="1" i="1">
                            <a:solidFill>
                              <a:schemeClr val="accent6">
                                <a:lumMod val="40000"/>
                                <a:lumOff val="60000"/>
                              </a:schemeClr>
                            </a:solidFill>
                            <a:latin typeface="Cambria Math"/>
                          </a:rPr>
                          <m:t>𝟓</m:t>
                        </m:r>
                        <m:r>
                          <a:rPr lang="fr-FR" sz="1200" b="1" i="1">
                            <a:solidFill>
                              <a:schemeClr val="accent6">
                                <a:lumMod val="40000"/>
                                <a:lumOff val="60000"/>
                              </a:schemeClr>
                            </a:solidFill>
                            <a:latin typeface="Cambria Math"/>
                          </a:rPr>
                          <m:t> ; ∞[</m:t>
                        </m:r>
                      </m:sub>
                    </m:sSub>
                    <m:r>
                      <a:rPr lang="fr-FR" sz="1200" b="1" i="1">
                        <a:solidFill>
                          <a:schemeClr val="accent6">
                            <a:lumMod val="40000"/>
                            <a:lumOff val="60000"/>
                          </a:schemeClr>
                        </a:solidFill>
                        <a:latin typeface="Cambria Math"/>
                      </a:rPr>
                      <m:t> </m:t>
                    </m:r>
                    <m:d>
                      <m:dPr>
                        <m:ctrlPr>
                          <a:rPr lang="fr-FR" sz="1200" b="1" i="1">
                            <a:solidFill>
                              <a:schemeClr val="accent6">
                                <a:lumMod val="40000"/>
                                <a:lumOff val="60000"/>
                              </a:schemeClr>
                            </a:solidFill>
                            <a:latin typeface="Cambria Math"/>
                          </a:rPr>
                        </m:ctrlPr>
                      </m:dPr>
                      <m:e>
                        <m:r>
                          <a:rPr lang="fr-FR" sz="1200" b="1" i="1">
                            <a:solidFill>
                              <a:schemeClr val="accent6">
                                <a:lumMod val="40000"/>
                                <a:lumOff val="60000"/>
                              </a:schemeClr>
                            </a:solidFill>
                            <a:latin typeface="Cambria Math"/>
                          </a:rPr>
                          <m:t>𝒚</m:t>
                        </m:r>
                      </m:e>
                    </m:d>
                    <m:d>
                      <m:dPr>
                        <m:ctrlPr>
                          <a:rPr lang="fr-FR" sz="1200" b="1" i="1">
                            <a:solidFill>
                              <a:schemeClr val="accent6">
                                <a:lumMod val="40000"/>
                                <a:lumOff val="60000"/>
                              </a:schemeClr>
                            </a:solidFill>
                            <a:latin typeface="Cambria Math"/>
                          </a:rPr>
                        </m:ctrlPr>
                      </m:dPr>
                      <m:e>
                        <m:sSub>
                          <m:sSubPr>
                            <m:ctrlPr>
                              <a:rPr lang="fr-FR" sz="1200" b="1" i="1">
                                <a:solidFill>
                                  <a:schemeClr val="accent6">
                                    <a:lumMod val="40000"/>
                                    <a:lumOff val="60000"/>
                                  </a:schemeClr>
                                </a:solidFill>
                                <a:latin typeface="Cambria Math"/>
                              </a:rPr>
                            </m:ctrlPr>
                          </m:sSubPr>
                          <m:e>
                            <m:r>
                              <a:rPr lang="fr-FR" sz="1200" b="1" i="1">
                                <a:solidFill>
                                  <a:schemeClr val="accent6">
                                    <a:lumMod val="40000"/>
                                    <a:lumOff val="60000"/>
                                  </a:schemeClr>
                                </a:solidFill>
                                <a:latin typeface="Cambria Math"/>
                              </a:rPr>
                              <m:t>𝒑</m:t>
                            </m:r>
                          </m:e>
                          <m:sub>
                            <m:r>
                              <a:rPr lang="fr-FR" sz="1200" b="1" i="1">
                                <a:solidFill>
                                  <a:schemeClr val="accent6">
                                    <a:lumMod val="40000"/>
                                    <a:lumOff val="60000"/>
                                  </a:schemeClr>
                                </a:solidFill>
                                <a:latin typeface="Cambria Math"/>
                              </a:rPr>
                              <m:t>𝟓</m:t>
                            </m:r>
                          </m:sub>
                        </m:sSub>
                        <m:sSup>
                          <m:sSupPr>
                            <m:ctrlPr>
                              <a:rPr lang="fr-FR" sz="1200" b="1" i="1">
                                <a:solidFill>
                                  <a:schemeClr val="accent6">
                                    <a:lumMod val="40000"/>
                                    <a:lumOff val="60000"/>
                                  </a:schemeClr>
                                </a:solidFill>
                                <a:latin typeface="Cambria Math"/>
                              </a:rPr>
                            </m:ctrlPr>
                          </m:sSupPr>
                          <m:e>
                            <m:r>
                              <a:rPr lang="fr-FR" sz="1200" b="1" i="1">
                                <a:solidFill>
                                  <a:schemeClr val="accent6">
                                    <a:lumMod val="40000"/>
                                    <a:lumOff val="60000"/>
                                  </a:schemeClr>
                                </a:solidFill>
                                <a:latin typeface="Cambria Math"/>
                              </a:rPr>
                              <m:t>𝟐</m:t>
                            </m:r>
                          </m:e>
                          <m:sup>
                            <m:r>
                              <a:rPr lang="fr-FR" sz="1200" b="1" i="1">
                                <a:solidFill>
                                  <a:schemeClr val="accent6">
                                    <a:lumMod val="40000"/>
                                    <a:lumOff val="60000"/>
                                  </a:schemeClr>
                                </a:solidFill>
                                <a:latin typeface="Cambria Math"/>
                              </a:rPr>
                              <m:t>𝒚</m:t>
                            </m:r>
                            <m:r>
                              <a:rPr lang="fr-FR" sz="1200" b="1" i="1">
                                <a:solidFill>
                                  <a:schemeClr val="accent6">
                                    <a:lumMod val="40000"/>
                                    <a:lumOff val="60000"/>
                                  </a:schemeClr>
                                </a:solidFill>
                                <a:latin typeface="Cambria Math"/>
                              </a:rPr>
                              <m:t>−</m:t>
                            </m:r>
                            <m:r>
                              <a:rPr lang="fr-FR" sz="1200" b="1" i="1">
                                <a:solidFill>
                                  <a:schemeClr val="accent6">
                                    <a:lumMod val="40000"/>
                                    <a:lumOff val="60000"/>
                                  </a:schemeClr>
                                </a:solidFill>
                                <a:latin typeface="Cambria Math"/>
                              </a:rPr>
                              <m:t>𝟓</m:t>
                            </m:r>
                          </m:sup>
                        </m:sSup>
                      </m:e>
                    </m:d>
                  </m:oMath>
                </a14:m>
                <a:r>
                  <a:rPr lang="fr-FR" sz="1050" b="1" dirty="0">
                    <a:solidFill>
                      <a:schemeClr val="accent6">
                        <a:lumMod val="40000"/>
                        <a:lumOff val="60000"/>
                      </a:schemeClr>
                    </a:solidFill>
                  </a:rPr>
                  <a:t> </a:t>
                </a:r>
                <a:endParaRPr lang="fr-FR" sz="1050" b="1" dirty="0" smtClean="0">
                  <a:solidFill>
                    <a:schemeClr val="accent6">
                      <a:lumMod val="40000"/>
                      <a:lumOff val="60000"/>
                    </a:schemeClr>
                  </a:solidFill>
                </a:endParaRPr>
              </a:p>
              <a:p>
                <a:pPr marL="171450" lvl="3" indent="-171450">
                  <a:buFont typeface="Symbol"/>
                  <a:buChar char="Þ"/>
                </a:pPr>
                <a:endParaRPr lang="fr-FR" sz="900" dirty="0">
                  <a:solidFill>
                    <a:schemeClr val="accent6">
                      <a:lumMod val="40000"/>
                      <a:lumOff val="60000"/>
                    </a:schemeClr>
                  </a:solidFill>
                </a:endParaRPr>
              </a:p>
              <a:p>
                <a:endParaRPr lang="fr-FR" sz="2800" dirty="0">
                  <a:solidFill>
                    <a:schemeClr val="bg1">
                      <a:lumMod val="50000"/>
                    </a:schemeClr>
                  </a:solidFill>
                </a:endParaRPr>
              </a:p>
              <a:p>
                <a:endParaRPr lang="fr-FR" sz="2000" dirty="0" smtClean="0"/>
              </a:p>
              <a:p>
                <a:pPr marL="285750" indent="-285750">
                  <a:buFont typeface="Wingdings"/>
                  <a:buChar char="à"/>
                </a:pPr>
                <a:endParaRPr lang="fr-FR" sz="2000" dirty="0"/>
              </a:p>
              <a:p>
                <a:endParaRPr lang="fr-FR" sz="2000" dirty="0" smtClean="0"/>
              </a:p>
            </p:txBody>
          </p:sp>
        </mc:Choice>
        <mc:Fallback xmlns="">
          <p:sp>
            <p:nvSpPr>
              <p:cNvPr id="2" name="ZoneTexte 1"/>
              <p:cNvSpPr txBox="1">
                <a:spLocks noRot="1" noChangeAspect="1" noMove="1" noResize="1" noEditPoints="1" noAdjustHandles="1" noChangeArrowheads="1" noChangeShapeType="1" noTextEdit="1"/>
              </p:cNvSpPr>
              <p:nvPr/>
            </p:nvSpPr>
            <p:spPr>
              <a:xfrm>
                <a:off x="152400" y="685800"/>
                <a:ext cx="8915400" cy="7485895"/>
              </a:xfrm>
              <a:prstGeom prst="rect">
                <a:avLst/>
              </a:prstGeom>
              <a:blipFill rotWithShape="1">
                <a:blip r:embed="rId3"/>
                <a:stretch>
                  <a:fillRect l="-137" t="-8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32048" y="3429000"/>
                <a:ext cx="2286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14:m>
                  <m:oMath xmlns:m="http://schemas.openxmlformats.org/officeDocument/2006/math">
                    <m:r>
                      <a:rPr lang="fr-FR">
                        <a:solidFill>
                          <a:schemeClr val="bg1">
                            <a:lumMod val="50000"/>
                          </a:schemeClr>
                        </a:solidFill>
                        <a:latin typeface="Cambria Math"/>
                      </a:rPr>
                      <m:t>∀ </m:t>
                    </m:r>
                    <m:r>
                      <m:rPr>
                        <m:sty m:val="p"/>
                      </m:rPr>
                      <a:rPr lang="fr-FR">
                        <a:solidFill>
                          <a:schemeClr val="bg1">
                            <a:lumMod val="50000"/>
                          </a:schemeClr>
                        </a:solidFill>
                        <a:latin typeface="Cambria Math"/>
                      </a:rPr>
                      <m:t>x</m:t>
                    </m:r>
                  </m:oMath>
                </a14:m>
                <a:r>
                  <a:rPr lang="fr-FR" dirty="0" smtClean="0">
                    <a:solidFill>
                      <a:schemeClr val="bg1">
                        <a:lumMod val="50000"/>
                      </a:schemeClr>
                    </a:solidFill>
                  </a:rPr>
                  <a:t> </a:t>
                </a:r>
                <a:r>
                  <a:rPr lang="fr-FR" dirty="0">
                    <a:solidFill>
                      <a:schemeClr val="bg1">
                        <a:lumMod val="50000"/>
                      </a:schemeClr>
                    </a:solidFill>
                  </a:rPr>
                  <a:t>étant le </a:t>
                </a:r>
                <a:r>
                  <a:rPr lang="fr-FR" dirty="0">
                    <a:solidFill>
                      <a:schemeClr val="accent3">
                        <a:lumMod val="75000"/>
                        <a:lumOff val="25000"/>
                      </a:schemeClr>
                    </a:solidFill>
                  </a:rPr>
                  <a:t>revenu</a:t>
                </a:r>
              </a:p>
            </p:txBody>
          </p:sp>
        </mc:Choice>
        <mc:Fallback xmlns="">
          <p:sp>
            <p:nvSpPr>
              <p:cNvPr id="4" name="Rectangle 3"/>
              <p:cNvSpPr>
                <a:spLocks noRot="1" noChangeAspect="1" noMove="1" noResize="1" noEditPoints="1" noAdjustHandles="1" noChangeArrowheads="1" noChangeShapeType="1" noTextEdit="1"/>
              </p:cNvSpPr>
              <p:nvPr/>
            </p:nvSpPr>
            <p:spPr>
              <a:xfrm>
                <a:off x="4432048" y="3429000"/>
                <a:ext cx="2286000" cy="304800"/>
              </a:xfrm>
              <a:prstGeom prst="rect">
                <a:avLst/>
              </a:prstGeom>
              <a:blipFill rotWithShape="1">
                <a:blip r:embed="rId4"/>
                <a:stretch>
                  <a:fillRect t="-14815"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907040" y="5257800"/>
                <a:ext cx="216076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4"/>
                <a14:m>
                  <m:oMath xmlns:m="http://schemas.openxmlformats.org/officeDocument/2006/math">
                    <m:r>
                      <a:rPr lang="fr-FR" sz="1400" i="1" smtClean="0">
                        <a:solidFill>
                          <a:schemeClr val="bg1">
                            <a:lumMod val="50000"/>
                          </a:schemeClr>
                        </a:solidFill>
                        <a:latin typeface="Cambria Math"/>
                        <a:ea typeface="Cambria Math"/>
                      </a:rPr>
                      <m:t>∀</m:t>
                    </m:r>
                    <m:r>
                      <a:rPr lang="fr-FR" sz="1400" i="1">
                        <a:latin typeface="Cambria Math"/>
                        <a:ea typeface="Cambria Math"/>
                      </a:rPr>
                      <m:t> </m:t>
                    </m:r>
                    <m:r>
                      <m:rPr>
                        <m:sty m:val="p"/>
                      </m:rPr>
                      <a:rPr lang="fr-FR" sz="1400" b="0" i="0" smtClean="0">
                        <a:solidFill>
                          <a:schemeClr val="bg1">
                            <a:lumMod val="50000"/>
                          </a:schemeClr>
                        </a:solidFill>
                        <a:latin typeface="Cambria Math"/>
                        <a:ea typeface="Cambria Math"/>
                      </a:rPr>
                      <m:t>y</m:t>
                    </m:r>
                  </m:oMath>
                </a14:m>
                <a:r>
                  <a:rPr lang="fr-FR" sz="1400" dirty="0" smtClean="0">
                    <a:solidFill>
                      <a:schemeClr val="bg1">
                        <a:lumMod val="50000"/>
                      </a:schemeClr>
                    </a:solidFill>
                  </a:rPr>
                  <a:t> </a:t>
                </a:r>
                <a:r>
                  <a:rPr lang="fr-FR" sz="1400" dirty="0">
                    <a:solidFill>
                      <a:schemeClr val="bg1">
                        <a:lumMod val="50000"/>
                      </a:schemeClr>
                    </a:solidFill>
                  </a:rPr>
                  <a:t>étant le </a:t>
                </a:r>
                <a:r>
                  <a:rPr lang="fr-FR" sz="1400" dirty="0" smtClean="0">
                    <a:solidFill>
                      <a:schemeClr val="accent1">
                        <a:lumMod val="60000"/>
                        <a:lumOff val="40000"/>
                      </a:schemeClr>
                    </a:solidFill>
                  </a:rPr>
                  <a:t>positionnement du revenu </a:t>
                </a:r>
                <a:r>
                  <a:rPr lang="fr-FR" sz="1400" dirty="0">
                    <a:solidFill>
                      <a:schemeClr val="bg1">
                        <a:lumMod val="50000"/>
                      </a:schemeClr>
                    </a:solidFill>
                  </a:rPr>
                  <a:t>à l’âge actuel du client</a:t>
                </a:r>
              </a:p>
            </p:txBody>
          </p:sp>
        </mc:Choice>
        <mc:Fallback xmlns="">
          <p:sp>
            <p:nvSpPr>
              <p:cNvPr id="6" name="Rectangle 5"/>
              <p:cNvSpPr>
                <a:spLocks noRot="1" noChangeAspect="1" noMove="1" noResize="1" noEditPoints="1" noAdjustHandles="1" noChangeArrowheads="1" noChangeShapeType="1" noTextEdit="1"/>
              </p:cNvSpPr>
              <p:nvPr/>
            </p:nvSpPr>
            <p:spPr>
              <a:xfrm>
                <a:off x="6907040" y="5257800"/>
                <a:ext cx="2160760" cy="838200"/>
              </a:xfrm>
              <a:prstGeom prst="rect">
                <a:avLst/>
              </a:prstGeom>
              <a:blipFill rotWithShape="1">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68678" y="1752600"/>
                <a:ext cx="2286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14:m>
                  <m:oMath xmlns:m="http://schemas.openxmlformats.org/officeDocument/2006/math">
                    <m:r>
                      <a:rPr lang="fr-FR">
                        <a:solidFill>
                          <a:schemeClr val="bg1">
                            <a:lumMod val="50000"/>
                          </a:schemeClr>
                        </a:solidFill>
                        <a:latin typeface="Cambria Math"/>
                      </a:rPr>
                      <m:t>∀ </m:t>
                    </m:r>
                    <m:r>
                      <m:rPr>
                        <m:sty m:val="p"/>
                      </m:rPr>
                      <a:rPr lang="fr-FR">
                        <a:solidFill>
                          <a:schemeClr val="bg1">
                            <a:lumMod val="50000"/>
                          </a:schemeClr>
                        </a:solidFill>
                        <a:latin typeface="Cambria Math"/>
                      </a:rPr>
                      <m:t>x</m:t>
                    </m:r>
                  </m:oMath>
                </a14:m>
                <a:r>
                  <a:rPr lang="fr-FR" dirty="0" smtClean="0">
                    <a:solidFill>
                      <a:schemeClr val="bg1">
                        <a:lumMod val="50000"/>
                      </a:schemeClr>
                    </a:solidFill>
                  </a:rPr>
                  <a:t> </a:t>
                </a:r>
                <a:r>
                  <a:rPr lang="fr-FR" dirty="0">
                    <a:solidFill>
                      <a:schemeClr val="bg1">
                        <a:lumMod val="50000"/>
                      </a:schemeClr>
                    </a:solidFill>
                  </a:rPr>
                  <a:t>étant le </a:t>
                </a:r>
                <a:r>
                  <a:rPr lang="fr-FR" dirty="0">
                    <a:solidFill>
                      <a:schemeClr val="accent3">
                        <a:lumMod val="75000"/>
                        <a:lumOff val="25000"/>
                      </a:schemeClr>
                    </a:solidFill>
                  </a:rPr>
                  <a:t>revenu</a:t>
                </a:r>
              </a:p>
            </p:txBody>
          </p:sp>
        </mc:Choice>
        <mc:Fallback xmlns="">
          <p:sp>
            <p:nvSpPr>
              <p:cNvPr id="7" name="Rectangle 6"/>
              <p:cNvSpPr>
                <a:spLocks noRot="1" noChangeAspect="1" noMove="1" noResize="1" noEditPoints="1" noAdjustHandles="1" noChangeArrowheads="1" noChangeShapeType="1" noTextEdit="1"/>
              </p:cNvSpPr>
              <p:nvPr/>
            </p:nvSpPr>
            <p:spPr>
              <a:xfrm>
                <a:off x="3268678" y="1752600"/>
                <a:ext cx="2286000" cy="304800"/>
              </a:xfrm>
              <a:prstGeom prst="rect">
                <a:avLst/>
              </a:prstGeom>
              <a:blipFill rotWithShape="1">
                <a:blip r:embed="rId6"/>
                <a:stretch>
                  <a:fillRect t="-14815"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Organigramme : Stockage à accès séquentiel 4"/>
              <p:cNvSpPr/>
              <p:nvPr/>
            </p:nvSpPr>
            <p:spPr>
              <a:xfrm rot="21159021">
                <a:off x="51856" y="5337931"/>
                <a:ext cx="2649965" cy="399609"/>
              </a:xfrm>
              <a:prstGeom prst="flowChartMagneticTape">
                <a:avLst/>
              </a:prstGeom>
              <a:solidFill>
                <a:srgbClr val="44C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900" i="1" dirty="0" smtClean="0">
                          <a:solidFill>
                            <a:schemeClr val="bg1">
                              <a:lumMod val="50000"/>
                            </a:schemeClr>
                          </a:solidFill>
                          <a:latin typeface="Cambria Math"/>
                        </a:rPr>
                        <m:t>𝑞𝑢𝑎𝑛𝑡𝑖𝑙𝑒</m:t>
                      </m:r>
                      <m:r>
                        <a:rPr lang="fr-FR" sz="900" b="0" i="1" dirty="0" smtClean="0">
                          <a:solidFill>
                            <a:schemeClr val="bg1">
                              <a:lumMod val="50000"/>
                            </a:schemeClr>
                          </a:solidFill>
                          <a:latin typeface="Cambria Math"/>
                        </a:rPr>
                        <m:t>𝑠</m:t>
                      </m:r>
                      <m:r>
                        <a:rPr lang="fr-FR" sz="900" i="1" dirty="0">
                          <a:solidFill>
                            <a:schemeClr val="bg1">
                              <a:lumMod val="50000"/>
                            </a:schemeClr>
                          </a:solidFill>
                          <a:latin typeface="Cambria Math"/>
                        </a:rPr>
                        <m:t> </m:t>
                      </m:r>
                      <m:r>
                        <a:rPr lang="fr-FR" sz="900" i="1" dirty="0">
                          <a:solidFill>
                            <a:schemeClr val="bg1">
                              <a:lumMod val="50000"/>
                            </a:schemeClr>
                          </a:solidFill>
                          <a:latin typeface="Cambria Math"/>
                        </a:rPr>
                        <m:t>𝑑</m:t>
                      </m:r>
                      <m:r>
                        <a:rPr lang="fr-FR" sz="900" i="1" dirty="0">
                          <a:solidFill>
                            <a:schemeClr val="bg1">
                              <a:lumMod val="50000"/>
                            </a:schemeClr>
                          </a:solidFill>
                          <a:latin typeface="Cambria Math"/>
                        </a:rPr>
                        <m:t>é</m:t>
                      </m:r>
                      <m:r>
                        <a:rPr lang="fr-FR" sz="900" i="1" dirty="0">
                          <a:solidFill>
                            <a:schemeClr val="bg1">
                              <a:lumMod val="50000"/>
                            </a:schemeClr>
                          </a:solidFill>
                          <a:latin typeface="Cambria Math"/>
                        </a:rPr>
                        <m:t>𝑓𝑖𝑛𝑖𝑠</m:t>
                      </m:r>
                      <m:r>
                        <a:rPr lang="fr-FR" sz="900" i="1" dirty="0">
                          <a:solidFill>
                            <a:schemeClr val="bg1">
                              <a:lumMod val="50000"/>
                            </a:schemeClr>
                          </a:solidFill>
                          <a:latin typeface="Cambria Math"/>
                        </a:rPr>
                        <m:t> à </m:t>
                      </m:r>
                      <m:sSup>
                        <m:sSupPr>
                          <m:ctrlPr>
                            <a:rPr lang="fr-FR" sz="900" i="1" dirty="0">
                              <a:solidFill>
                                <a:schemeClr val="bg1">
                                  <a:lumMod val="50000"/>
                                </a:schemeClr>
                              </a:solidFill>
                              <a:latin typeface="Cambria Math"/>
                            </a:rPr>
                          </m:ctrlPr>
                        </m:sSupPr>
                        <m:e>
                          <m:r>
                            <a:rPr lang="fr-FR" sz="900" i="1" dirty="0">
                              <a:solidFill>
                                <a:schemeClr val="bg1">
                                  <a:lumMod val="50000"/>
                                </a:schemeClr>
                              </a:solidFill>
                              <a:latin typeface="Cambria Math"/>
                            </a:rPr>
                            <m:t>𝑙</m:t>
                          </m:r>
                        </m:e>
                        <m:sup>
                          <m:r>
                            <a:rPr lang="fr-FR" sz="900" i="1" dirty="0">
                              <a:solidFill>
                                <a:schemeClr val="bg1">
                                  <a:lumMod val="50000"/>
                                </a:schemeClr>
                              </a:solidFill>
                              <a:latin typeface="Cambria Math"/>
                            </a:rPr>
                            <m:t>′</m:t>
                          </m:r>
                        </m:sup>
                      </m:sSup>
                      <m:r>
                        <a:rPr lang="fr-FR" sz="900" dirty="0">
                          <a:solidFill>
                            <a:schemeClr val="bg1">
                              <a:lumMod val="50000"/>
                            </a:schemeClr>
                          </a:solidFill>
                          <a:latin typeface="Cambria Math"/>
                        </a:rPr>
                        <m:t>â</m:t>
                      </m:r>
                      <m:r>
                        <m:rPr>
                          <m:sty m:val="p"/>
                        </m:rPr>
                        <a:rPr lang="fr-FR" sz="900" dirty="0">
                          <a:solidFill>
                            <a:schemeClr val="bg1">
                              <a:lumMod val="50000"/>
                            </a:schemeClr>
                          </a:solidFill>
                          <a:latin typeface="Cambria Math"/>
                        </a:rPr>
                        <m:t>ge</m:t>
                      </m:r>
                      <m:r>
                        <a:rPr lang="fr-FR" sz="900" dirty="0">
                          <a:solidFill>
                            <a:schemeClr val="bg1">
                              <a:lumMod val="50000"/>
                            </a:schemeClr>
                          </a:solidFill>
                          <a:latin typeface="Cambria Math"/>
                        </a:rPr>
                        <m:t> </m:t>
                      </m:r>
                      <m:r>
                        <m:rPr>
                          <m:sty m:val="p"/>
                        </m:rPr>
                        <a:rPr lang="fr-FR" sz="900" b="0" i="0" dirty="0" smtClean="0">
                          <a:solidFill>
                            <a:schemeClr val="bg1">
                              <a:lumMod val="50000"/>
                            </a:schemeClr>
                          </a:solidFill>
                          <a:latin typeface="Cambria Math"/>
                        </a:rPr>
                        <m:t>de</m:t>
                      </m:r>
                      <m:r>
                        <a:rPr lang="fr-FR" sz="900" b="0" i="0" dirty="0" smtClean="0">
                          <a:solidFill>
                            <a:schemeClr val="bg1">
                              <a:lumMod val="50000"/>
                            </a:schemeClr>
                          </a:solidFill>
                          <a:latin typeface="Cambria Math"/>
                        </a:rPr>
                        <m:t> </m:t>
                      </m:r>
                      <m:r>
                        <m:rPr>
                          <m:sty m:val="p"/>
                        </m:rPr>
                        <a:rPr lang="fr-FR" sz="900" b="0" i="0" dirty="0" smtClean="0">
                          <a:solidFill>
                            <a:schemeClr val="bg1">
                              <a:lumMod val="50000"/>
                            </a:schemeClr>
                          </a:solidFill>
                          <a:latin typeface="Cambria Math"/>
                        </a:rPr>
                        <m:t>vieillissement</m:t>
                      </m:r>
                      <m:r>
                        <a:rPr lang="fr-FR" sz="900" b="0" i="0" dirty="0" smtClean="0">
                          <a:solidFill>
                            <a:schemeClr val="bg1">
                              <a:lumMod val="50000"/>
                            </a:schemeClr>
                          </a:solidFill>
                          <a:latin typeface="Cambria Math"/>
                        </a:rPr>
                        <m:t> </m:t>
                      </m:r>
                      <m:r>
                        <m:rPr>
                          <m:sty m:val="p"/>
                        </m:rPr>
                        <a:rPr lang="fr-FR" sz="900" b="0" i="0" dirty="0" smtClean="0">
                          <a:solidFill>
                            <a:schemeClr val="bg1">
                              <a:lumMod val="50000"/>
                            </a:schemeClr>
                          </a:solidFill>
                          <a:latin typeface="Cambria Math"/>
                        </a:rPr>
                        <m:t>choisi</m:t>
                      </m:r>
                    </m:oMath>
                  </m:oMathPara>
                </a14:m>
                <a:endParaRPr lang="fr-FR" sz="1100" dirty="0"/>
              </a:p>
            </p:txBody>
          </p:sp>
        </mc:Choice>
        <mc:Fallback xmlns="">
          <p:sp>
            <p:nvSpPr>
              <p:cNvPr id="5" name="Organigramme : Stockage à accès séquentiel 4"/>
              <p:cNvSpPr>
                <a:spLocks noRot="1" noChangeAspect="1" noMove="1" noResize="1" noEditPoints="1" noAdjustHandles="1" noChangeArrowheads="1" noChangeShapeType="1" noTextEdit="1"/>
              </p:cNvSpPr>
              <p:nvPr/>
            </p:nvSpPr>
            <p:spPr>
              <a:xfrm rot="21159021">
                <a:off x="51856" y="5337931"/>
                <a:ext cx="2649965" cy="399609"/>
              </a:xfrm>
              <a:prstGeom prst="flowChartMagneticTape">
                <a:avLst/>
              </a:prstGeom>
              <a:blipFill rotWithShape="1">
                <a:blip r:embed="rId7"/>
                <a:stretch>
                  <a:fillRect/>
                </a:stretch>
              </a:blipFill>
            </p:spPr>
            <p:txBody>
              <a:bodyPr/>
              <a:lstStyle/>
              <a:p>
                <a:r>
                  <a:rPr lang="fr-FR">
                    <a:noFill/>
                  </a:rPr>
                  <a:t> </a:t>
                </a:r>
              </a:p>
            </p:txBody>
          </p:sp>
        </mc:Fallback>
      </mc:AlternateContent>
      <p:sp>
        <p:nvSpPr>
          <p:cNvPr id="9" name="Rectangle 8"/>
          <p:cNvSpPr/>
          <p:nvPr/>
        </p:nvSpPr>
        <p:spPr>
          <a:xfrm>
            <a:off x="838200" y="-3577"/>
            <a:ext cx="8118825" cy="461665"/>
          </a:xfrm>
          <a:prstGeom prst="rect">
            <a:avLst/>
          </a:prstGeom>
        </p:spPr>
        <p:txBody>
          <a:bodyPr wrap="square">
            <a:spAutoFit/>
          </a:bodyPr>
          <a:lstStyle/>
          <a:p>
            <a:r>
              <a:rPr lang="fr-FR" sz="2400" b="1" dirty="0" smtClean="0">
                <a:solidFill>
                  <a:srgbClr val="000000"/>
                </a:solidFill>
                <a:ea typeface="+mj-ea"/>
                <a:cs typeface="+mj-cs"/>
              </a:rPr>
              <a:t>Phase 3 : Intégration des indicateurs sur l’ensemble des clients</a:t>
            </a:r>
            <a:endParaRPr lang="fr-FR" sz="2400" b="1" dirty="0">
              <a:solidFill>
                <a:srgbClr val="000000"/>
              </a:solidFill>
              <a:ea typeface="+mj-ea"/>
              <a:cs typeface="+mj-cs"/>
            </a:endParaRPr>
          </a:p>
        </p:txBody>
      </p:sp>
      <mc:AlternateContent xmlns:mc="http://schemas.openxmlformats.org/markup-compatibility/2006" xmlns:a14="http://schemas.microsoft.com/office/drawing/2010/main">
        <mc:Choice Requires="a14">
          <p:sp>
            <p:nvSpPr>
              <p:cNvPr id="10" name="Organigramme : Stockage à accès séquentiel 9"/>
              <p:cNvSpPr/>
              <p:nvPr/>
            </p:nvSpPr>
            <p:spPr>
              <a:xfrm rot="171162">
                <a:off x="6376649" y="2577329"/>
                <a:ext cx="2530848" cy="399609"/>
              </a:xfrm>
              <a:prstGeom prst="flowChartMagneticTape">
                <a:avLst/>
              </a:prstGeom>
              <a:solidFill>
                <a:srgbClr val="44C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1100" i="1" dirty="0" smtClean="0">
                          <a:solidFill>
                            <a:schemeClr val="bg1">
                              <a:lumMod val="50000"/>
                            </a:schemeClr>
                          </a:solidFill>
                          <a:latin typeface="Cambria Math"/>
                        </a:rPr>
                        <m:t>𝑞𝑢𝑎𝑛𝑡𝑖𝑙𝑒</m:t>
                      </m:r>
                      <m:r>
                        <a:rPr lang="fr-FR" sz="1100" b="0" i="1" dirty="0" smtClean="0">
                          <a:solidFill>
                            <a:schemeClr val="bg1">
                              <a:lumMod val="50000"/>
                            </a:schemeClr>
                          </a:solidFill>
                          <a:latin typeface="Cambria Math"/>
                        </a:rPr>
                        <m:t>𝑠</m:t>
                      </m:r>
                      <m:r>
                        <a:rPr lang="fr-FR" sz="1100" i="1" dirty="0">
                          <a:solidFill>
                            <a:schemeClr val="bg1">
                              <a:lumMod val="50000"/>
                            </a:schemeClr>
                          </a:solidFill>
                          <a:latin typeface="Cambria Math"/>
                        </a:rPr>
                        <m:t> </m:t>
                      </m:r>
                      <m:r>
                        <a:rPr lang="fr-FR" sz="1100" i="1" dirty="0">
                          <a:solidFill>
                            <a:schemeClr val="bg1">
                              <a:lumMod val="50000"/>
                            </a:schemeClr>
                          </a:solidFill>
                          <a:latin typeface="Cambria Math"/>
                        </a:rPr>
                        <m:t>𝑑</m:t>
                      </m:r>
                      <m:r>
                        <a:rPr lang="fr-FR" sz="1100" i="1" dirty="0">
                          <a:solidFill>
                            <a:schemeClr val="bg1">
                              <a:lumMod val="50000"/>
                            </a:schemeClr>
                          </a:solidFill>
                          <a:latin typeface="Cambria Math"/>
                        </a:rPr>
                        <m:t>é</m:t>
                      </m:r>
                      <m:r>
                        <a:rPr lang="fr-FR" sz="1100" i="1" dirty="0">
                          <a:solidFill>
                            <a:schemeClr val="bg1">
                              <a:lumMod val="50000"/>
                            </a:schemeClr>
                          </a:solidFill>
                          <a:latin typeface="Cambria Math"/>
                        </a:rPr>
                        <m:t>𝑓𝑖𝑛𝑖𝑠</m:t>
                      </m:r>
                      <m:r>
                        <a:rPr lang="fr-FR" sz="1100" i="1" dirty="0">
                          <a:solidFill>
                            <a:schemeClr val="bg1">
                              <a:lumMod val="50000"/>
                            </a:schemeClr>
                          </a:solidFill>
                          <a:latin typeface="Cambria Math"/>
                        </a:rPr>
                        <m:t> à </m:t>
                      </m:r>
                      <m:sSup>
                        <m:sSupPr>
                          <m:ctrlPr>
                            <a:rPr lang="fr-FR" sz="1100" i="1" dirty="0">
                              <a:solidFill>
                                <a:schemeClr val="bg1">
                                  <a:lumMod val="50000"/>
                                </a:schemeClr>
                              </a:solidFill>
                              <a:latin typeface="Cambria Math"/>
                            </a:rPr>
                          </m:ctrlPr>
                        </m:sSupPr>
                        <m:e>
                          <m:r>
                            <a:rPr lang="fr-FR" sz="1100" i="1" dirty="0">
                              <a:solidFill>
                                <a:schemeClr val="bg1">
                                  <a:lumMod val="50000"/>
                                </a:schemeClr>
                              </a:solidFill>
                              <a:latin typeface="Cambria Math"/>
                            </a:rPr>
                            <m:t>𝑙</m:t>
                          </m:r>
                        </m:e>
                        <m:sup>
                          <m:r>
                            <a:rPr lang="fr-FR" sz="1100" i="1" dirty="0">
                              <a:solidFill>
                                <a:schemeClr val="bg1">
                                  <a:lumMod val="50000"/>
                                </a:schemeClr>
                              </a:solidFill>
                              <a:latin typeface="Cambria Math"/>
                            </a:rPr>
                            <m:t>′</m:t>
                          </m:r>
                        </m:sup>
                      </m:sSup>
                      <m:r>
                        <a:rPr lang="fr-FR" sz="1100" dirty="0">
                          <a:solidFill>
                            <a:schemeClr val="bg1">
                              <a:lumMod val="50000"/>
                            </a:schemeClr>
                          </a:solidFill>
                          <a:latin typeface="Cambria Math"/>
                        </a:rPr>
                        <m:t>â</m:t>
                      </m:r>
                      <m:r>
                        <m:rPr>
                          <m:sty m:val="p"/>
                        </m:rPr>
                        <a:rPr lang="fr-FR" sz="1100" dirty="0">
                          <a:solidFill>
                            <a:schemeClr val="bg1">
                              <a:lumMod val="50000"/>
                            </a:schemeClr>
                          </a:solidFill>
                          <a:latin typeface="Cambria Math"/>
                        </a:rPr>
                        <m:t>ge</m:t>
                      </m:r>
                      <m:r>
                        <a:rPr lang="fr-FR" sz="1100" dirty="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max</m:t>
                      </m:r>
                      <m:r>
                        <a:rPr lang="fr-FR" sz="1100" b="0" i="0" dirty="0" smtClean="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du</m:t>
                      </m:r>
                      <m:r>
                        <a:rPr lang="fr-FR" sz="1100" b="0" i="0" dirty="0" smtClean="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cc</m:t>
                      </m:r>
                    </m:oMath>
                  </m:oMathPara>
                </a14:m>
                <a:endParaRPr lang="fr-FR" sz="1100" dirty="0"/>
              </a:p>
            </p:txBody>
          </p:sp>
        </mc:Choice>
        <mc:Fallback xmlns="">
          <p:sp>
            <p:nvSpPr>
              <p:cNvPr id="10" name="Organigramme : Stockage à accès séquentiel 9"/>
              <p:cNvSpPr>
                <a:spLocks noRot="1" noChangeAspect="1" noMove="1" noResize="1" noEditPoints="1" noAdjustHandles="1" noChangeArrowheads="1" noChangeShapeType="1" noTextEdit="1"/>
              </p:cNvSpPr>
              <p:nvPr/>
            </p:nvSpPr>
            <p:spPr>
              <a:xfrm rot="171162">
                <a:off x="6376649" y="2577329"/>
                <a:ext cx="2530848" cy="399609"/>
              </a:xfrm>
              <a:prstGeom prst="flowChartMagneticTape">
                <a:avLst/>
              </a:prstGeom>
              <a:blipFill rotWithShape="1">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Organigramme : Stockage à accès séquentiel 10"/>
              <p:cNvSpPr/>
              <p:nvPr/>
            </p:nvSpPr>
            <p:spPr>
              <a:xfrm rot="171162">
                <a:off x="6376649" y="1552796"/>
                <a:ext cx="2530848" cy="399609"/>
              </a:xfrm>
              <a:prstGeom prst="flowChartMagneticTape">
                <a:avLst/>
              </a:prstGeom>
              <a:solidFill>
                <a:srgbClr val="44C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1100" i="1" dirty="0" smtClean="0">
                          <a:solidFill>
                            <a:schemeClr val="bg1">
                              <a:lumMod val="50000"/>
                            </a:schemeClr>
                          </a:solidFill>
                          <a:latin typeface="Cambria Math"/>
                        </a:rPr>
                        <m:t>𝑞𝑢𝑎𝑛𝑡𝑖𝑙𝑒</m:t>
                      </m:r>
                      <m:r>
                        <a:rPr lang="fr-FR" sz="1100" b="0" i="1" dirty="0" smtClean="0">
                          <a:solidFill>
                            <a:schemeClr val="bg1">
                              <a:lumMod val="50000"/>
                            </a:schemeClr>
                          </a:solidFill>
                          <a:latin typeface="Cambria Math"/>
                        </a:rPr>
                        <m:t>𝑠</m:t>
                      </m:r>
                      <m:r>
                        <a:rPr lang="fr-FR" sz="1100" i="1" dirty="0">
                          <a:solidFill>
                            <a:schemeClr val="bg1">
                              <a:lumMod val="50000"/>
                            </a:schemeClr>
                          </a:solidFill>
                          <a:latin typeface="Cambria Math"/>
                        </a:rPr>
                        <m:t> </m:t>
                      </m:r>
                      <m:r>
                        <a:rPr lang="fr-FR" sz="1100" i="1" dirty="0">
                          <a:solidFill>
                            <a:schemeClr val="bg1">
                              <a:lumMod val="50000"/>
                            </a:schemeClr>
                          </a:solidFill>
                          <a:latin typeface="Cambria Math"/>
                        </a:rPr>
                        <m:t>𝑑</m:t>
                      </m:r>
                      <m:r>
                        <a:rPr lang="fr-FR" sz="1100" i="1" dirty="0">
                          <a:solidFill>
                            <a:schemeClr val="bg1">
                              <a:lumMod val="50000"/>
                            </a:schemeClr>
                          </a:solidFill>
                          <a:latin typeface="Cambria Math"/>
                        </a:rPr>
                        <m:t>é</m:t>
                      </m:r>
                      <m:r>
                        <a:rPr lang="fr-FR" sz="1100" i="1" dirty="0">
                          <a:solidFill>
                            <a:schemeClr val="bg1">
                              <a:lumMod val="50000"/>
                            </a:schemeClr>
                          </a:solidFill>
                          <a:latin typeface="Cambria Math"/>
                        </a:rPr>
                        <m:t>𝑓𝑖𝑛𝑖𝑠</m:t>
                      </m:r>
                      <m:r>
                        <a:rPr lang="fr-FR" sz="1100" i="1" dirty="0">
                          <a:solidFill>
                            <a:schemeClr val="bg1">
                              <a:lumMod val="50000"/>
                            </a:schemeClr>
                          </a:solidFill>
                          <a:latin typeface="Cambria Math"/>
                        </a:rPr>
                        <m:t> à </m:t>
                      </m:r>
                      <m:sSup>
                        <m:sSupPr>
                          <m:ctrlPr>
                            <a:rPr lang="fr-FR" sz="1100" i="1" dirty="0">
                              <a:solidFill>
                                <a:schemeClr val="bg1">
                                  <a:lumMod val="50000"/>
                                </a:schemeClr>
                              </a:solidFill>
                              <a:latin typeface="Cambria Math"/>
                            </a:rPr>
                          </m:ctrlPr>
                        </m:sSupPr>
                        <m:e>
                          <m:r>
                            <a:rPr lang="fr-FR" sz="1100" i="1" dirty="0">
                              <a:solidFill>
                                <a:schemeClr val="bg1">
                                  <a:lumMod val="50000"/>
                                </a:schemeClr>
                              </a:solidFill>
                              <a:latin typeface="Cambria Math"/>
                            </a:rPr>
                            <m:t>𝑙</m:t>
                          </m:r>
                        </m:e>
                        <m:sup>
                          <m:r>
                            <a:rPr lang="fr-FR" sz="1100" i="1" dirty="0">
                              <a:solidFill>
                                <a:schemeClr val="bg1">
                                  <a:lumMod val="50000"/>
                                </a:schemeClr>
                              </a:solidFill>
                              <a:latin typeface="Cambria Math"/>
                            </a:rPr>
                            <m:t>′</m:t>
                          </m:r>
                        </m:sup>
                      </m:sSup>
                      <m:r>
                        <a:rPr lang="fr-FR" sz="1100" dirty="0">
                          <a:solidFill>
                            <a:schemeClr val="bg1">
                              <a:lumMod val="50000"/>
                            </a:schemeClr>
                          </a:solidFill>
                          <a:latin typeface="Cambria Math"/>
                        </a:rPr>
                        <m:t>â</m:t>
                      </m:r>
                      <m:r>
                        <m:rPr>
                          <m:sty m:val="p"/>
                        </m:rPr>
                        <a:rPr lang="fr-FR" sz="1100" dirty="0">
                          <a:solidFill>
                            <a:schemeClr val="bg1">
                              <a:lumMod val="50000"/>
                            </a:schemeClr>
                          </a:solidFill>
                          <a:latin typeface="Cambria Math"/>
                        </a:rPr>
                        <m:t>ge</m:t>
                      </m:r>
                      <m:r>
                        <a:rPr lang="fr-FR" sz="1100" b="0" i="0" dirty="0" smtClean="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max</m:t>
                      </m:r>
                      <m:r>
                        <a:rPr lang="fr-FR" sz="1100" b="0" i="0" dirty="0" smtClean="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du</m:t>
                      </m:r>
                      <m:r>
                        <a:rPr lang="fr-FR" sz="1100" b="0" i="0" dirty="0" smtClean="0">
                          <a:solidFill>
                            <a:schemeClr val="bg1">
                              <a:lumMod val="50000"/>
                            </a:schemeClr>
                          </a:solidFill>
                          <a:latin typeface="Cambria Math"/>
                        </a:rPr>
                        <m:t> </m:t>
                      </m:r>
                      <m:r>
                        <m:rPr>
                          <m:sty m:val="p"/>
                        </m:rPr>
                        <a:rPr lang="fr-FR" sz="1100" b="0" i="0" dirty="0" smtClean="0">
                          <a:solidFill>
                            <a:schemeClr val="bg1">
                              <a:lumMod val="50000"/>
                            </a:schemeClr>
                          </a:solidFill>
                          <a:latin typeface="Cambria Math"/>
                        </a:rPr>
                        <m:t>cc</m:t>
                      </m:r>
                    </m:oMath>
                  </m:oMathPara>
                </a14:m>
                <a:endParaRPr lang="fr-FR" sz="1100" dirty="0"/>
              </a:p>
            </p:txBody>
          </p:sp>
        </mc:Choice>
        <mc:Fallback xmlns="">
          <p:sp>
            <p:nvSpPr>
              <p:cNvPr id="11" name="Organigramme : Stockage à accès séquentiel 10"/>
              <p:cNvSpPr>
                <a:spLocks noRot="1" noChangeAspect="1" noMove="1" noResize="1" noEditPoints="1" noAdjustHandles="1" noChangeArrowheads="1" noChangeShapeType="1" noTextEdit="1"/>
              </p:cNvSpPr>
              <p:nvPr/>
            </p:nvSpPr>
            <p:spPr>
              <a:xfrm rot="171162">
                <a:off x="6376649" y="1552796"/>
                <a:ext cx="2530848" cy="399609"/>
              </a:xfrm>
              <a:prstGeom prst="flowChartMagneticTape">
                <a:avLst/>
              </a:prstGeom>
              <a:blipFill rotWithShape="1">
                <a:blip r:embed="rId9"/>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2453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11</a:t>
            </a:fld>
            <a:endParaRPr lang="fr-FR">
              <a:solidFill>
                <a:prstClr val="white"/>
              </a:solidFill>
            </a:endParaRPr>
          </a:p>
        </p:txBody>
      </p:sp>
      <p:sp>
        <p:nvSpPr>
          <p:cNvPr id="15" name="Rectangle 14"/>
          <p:cNvSpPr/>
          <p:nvPr/>
        </p:nvSpPr>
        <p:spPr>
          <a:xfrm>
            <a:off x="838200" y="-3577"/>
            <a:ext cx="8118825" cy="584775"/>
          </a:xfrm>
          <a:prstGeom prst="rect">
            <a:avLst/>
          </a:prstGeom>
        </p:spPr>
        <p:txBody>
          <a:bodyPr wrap="square">
            <a:spAutoFit/>
          </a:bodyPr>
          <a:lstStyle/>
          <a:p>
            <a:r>
              <a:rPr lang="fr-FR" sz="3200" b="1" dirty="0" smtClean="0">
                <a:solidFill>
                  <a:srgbClr val="000000"/>
                </a:solidFill>
                <a:ea typeface="+mj-ea"/>
                <a:cs typeface="+mj-cs"/>
              </a:rPr>
              <a:t>CADRAGE </a:t>
            </a:r>
            <a:r>
              <a:rPr lang="fr-FR" sz="3200" b="1" dirty="0" smtClean="0">
                <a:solidFill>
                  <a:srgbClr val="000000"/>
                </a:solidFill>
                <a:ea typeface="+mj-ea"/>
                <a:cs typeface="+mj-cs"/>
              </a:rPr>
              <a:t>POT FUTUR – Technique</a:t>
            </a:r>
            <a:endParaRPr lang="fr-FR" sz="3200" b="1" dirty="0">
              <a:solidFill>
                <a:srgbClr val="000000"/>
              </a:solidFill>
              <a:ea typeface="+mj-ea"/>
              <a:cs typeface="+mj-cs"/>
            </a:endParaRPr>
          </a:p>
        </p:txBody>
      </p:sp>
      <p:sp>
        <p:nvSpPr>
          <p:cNvPr id="2" name="ZoneTexte 1"/>
          <p:cNvSpPr txBox="1"/>
          <p:nvPr/>
        </p:nvSpPr>
        <p:spPr>
          <a:xfrm>
            <a:off x="179512" y="908720"/>
            <a:ext cx="8705505" cy="3385542"/>
          </a:xfrm>
          <a:prstGeom prst="rect">
            <a:avLst/>
          </a:prstGeom>
          <a:noFill/>
        </p:spPr>
        <p:txBody>
          <a:bodyPr wrap="square" rtlCol="0">
            <a:spAutoFit/>
          </a:bodyPr>
          <a:lstStyle/>
          <a:p>
            <a:r>
              <a:rPr lang="fr-FR" dirty="0" smtClean="0"/>
              <a:t>OBJECTIF : </a:t>
            </a:r>
          </a:p>
          <a:p>
            <a:r>
              <a:rPr lang="fr-FR" sz="1600" dirty="0" smtClean="0"/>
              <a:t>Créer la variable revenu générationnel déterminé dans les slides précédentes.</a:t>
            </a:r>
          </a:p>
          <a:p>
            <a:endParaRPr lang="fr-FR" sz="1600" dirty="0"/>
          </a:p>
          <a:p>
            <a:r>
              <a:rPr lang="fr-FR" dirty="0" smtClean="0"/>
              <a:t>5 PROGRAMMES au total : </a:t>
            </a:r>
          </a:p>
          <a:p>
            <a:r>
              <a:rPr lang="fr-FR" sz="1200" dirty="0" smtClean="0"/>
              <a:t>_7_Chapeau_revenu_generationnel : Lance les programmes à la suite :</a:t>
            </a:r>
          </a:p>
          <a:p>
            <a:pPr lvl="8"/>
            <a:r>
              <a:rPr lang="fr-FR" sz="1100" dirty="0"/>
              <a:t>_</a:t>
            </a:r>
            <a:r>
              <a:rPr lang="fr-FR" sz="1100" dirty="0" smtClean="0"/>
              <a:t>7_Parametrage_Revenu_generationnel</a:t>
            </a:r>
            <a:endParaRPr lang="fr-FR" sz="1100" dirty="0"/>
          </a:p>
          <a:p>
            <a:pPr lvl="8"/>
            <a:r>
              <a:rPr lang="fr-FR" sz="1100" dirty="0" smtClean="0"/>
              <a:t>_7_Revenu_generationnel_extraction_rfr</a:t>
            </a:r>
            <a:endParaRPr lang="fr-FR" sz="1100" dirty="0"/>
          </a:p>
          <a:p>
            <a:pPr lvl="8"/>
            <a:r>
              <a:rPr lang="fr-FR" sz="1100" dirty="0" smtClean="0"/>
              <a:t>_7_Revenu_generationnel_extraction</a:t>
            </a:r>
            <a:endParaRPr lang="fr-FR" sz="1100" dirty="0"/>
          </a:p>
          <a:p>
            <a:pPr lvl="8"/>
            <a:r>
              <a:rPr lang="fr-FR" sz="1100" dirty="0" smtClean="0"/>
              <a:t>_7_Revenu_generationnel_connaissance</a:t>
            </a:r>
          </a:p>
          <a:p>
            <a:endParaRPr lang="fr-FR" dirty="0"/>
          </a:p>
          <a:p>
            <a:endParaRPr lang="fr-FR" dirty="0"/>
          </a:p>
          <a:p>
            <a:r>
              <a:rPr lang="fr-FR" dirty="0" smtClean="0"/>
              <a:t>PERIMETRE : Tous les clients dans le périmètre de la segmentation</a:t>
            </a:r>
          </a:p>
          <a:p>
            <a:endParaRPr lang="fr-FR" dirty="0"/>
          </a:p>
          <a:p>
            <a:r>
              <a:rPr lang="fr-FR" dirty="0" smtClean="0"/>
              <a:t>NIVEAU DE CALCUL : IDCLI</a:t>
            </a:r>
          </a:p>
        </p:txBody>
      </p:sp>
      <p:graphicFrame>
        <p:nvGraphicFramePr>
          <p:cNvPr id="4" name="Diagramme 3"/>
          <p:cNvGraphicFramePr/>
          <p:nvPr>
            <p:extLst>
              <p:ext uri="{D42A27DB-BD31-4B8C-83A1-F6EECF244321}">
                <p14:modId xmlns:p14="http://schemas.microsoft.com/office/powerpoint/2010/main" val="3035383017"/>
              </p:ext>
            </p:extLst>
          </p:nvPr>
        </p:nvGraphicFramePr>
        <p:xfrm>
          <a:off x="6228184" y="492200"/>
          <a:ext cx="3215680" cy="6088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372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12</a:t>
            </a:fld>
            <a:endParaRPr lang="fr-FR">
              <a:solidFill>
                <a:prstClr val="white"/>
              </a:solidFill>
            </a:endParaRPr>
          </a:p>
        </p:txBody>
      </p:sp>
      <p:sp>
        <p:nvSpPr>
          <p:cNvPr id="15" name="Rectangle 14"/>
          <p:cNvSpPr/>
          <p:nvPr/>
        </p:nvSpPr>
        <p:spPr>
          <a:xfrm>
            <a:off x="838200" y="-3577"/>
            <a:ext cx="8118825" cy="584775"/>
          </a:xfrm>
          <a:prstGeom prst="rect">
            <a:avLst/>
          </a:prstGeom>
        </p:spPr>
        <p:txBody>
          <a:bodyPr wrap="square">
            <a:spAutoFit/>
          </a:bodyPr>
          <a:lstStyle/>
          <a:p>
            <a:r>
              <a:rPr lang="fr-FR" sz="3200" b="1" dirty="0" smtClean="0">
                <a:solidFill>
                  <a:srgbClr val="000000"/>
                </a:solidFill>
                <a:ea typeface="+mj-ea"/>
                <a:cs typeface="+mj-cs"/>
              </a:rPr>
              <a:t>CADRAGE </a:t>
            </a:r>
            <a:r>
              <a:rPr lang="fr-FR" sz="3200" b="1" dirty="0" smtClean="0">
                <a:solidFill>
                  <a:srgbClr val="000000"/>
                </a:solidFill>
                <a:ea typeface="+mj-ea"/>
                <a:cs typeface="+mj-cs"/>
              </a:rPr>
              <a:t>POT FUTUR – INPUT / OUTPUT</a:t>
            </a:r>
            <a:endParaRPr lang="fr-FR" sz="3200" b="1" dirty="0">
              <a:solidFill>
                <a:srgbClr val="000000"/>
              </a:solidFill>
              <a:ea typeface="+mj-ea"/>
              <a:cs typeface="+mj-cs"/>
            </a:endParaRPr>
          </a:p>
        </p:txBody>
      </p:sp>
      <p:sp>
        <p:nvSpPr>
          <p:cNvPr id="7" name="Freeform 6"/>
          <p:cNvSpPr>
            <a:spLocks/>
          </p:cNvSpPr>
          <p:nvPr/>
        </p:nvSpPr>
        <p:spPr bwMode="auto">
          <a:xfrm>
            <a:off x="4981121" y="1836427"/>
            <a:ext cx="2438400" cy="2664296"/>
          </a:xfrm>
          <a:custGeom>
            <a:avLst/>
            <a:gdLst>
              <a:gd name="T0" fmla="*/ 325 w 650"/>
              <a:gd name="T1" fmla="*/ 0 h 780"/>
              <a:gd name="T2" fmla="*/ 488 w 650"/>
              <a:gd name="T3" fmla="*/ 98 h 780"/>
              <a:gd name="T4" fmla="*/ 650 w 650"/>
              <a:gd name="T5" fmla="*/ 195 h 780"/>
              <a:gd name="T6" fmla="*/ 650 w 650"/>
              <a:gd name="T7" fmla="*/ 390 h 780"/>
              <a:gd name="T8" fmla="*/ 650 w 650"/>
              <a:gd name="T9" fmla="*/ 585 h 780"/>
              <a:gd name="T10" fmla="*/ 488 w 650"/>
              <a:gd name="T11" fmla="*/ 682 h 780"/>
              <a:gd name="T12" fmla="*/ 325 w 650"/>
              <a:gd name="T13" fmla="*/ 780 h 780"/>
              <a:gd name="T14" fmla="*/ 163 w 650"/>
              <a:gd name="T15" fmla="*/ 682 h 780"/>
              <a:gd name="T16" fmla="*/ 0 w 650"/>
              <a:gd name="T17" fmla="*/ 585 h 780"/>
              <a:gd name="T18" fmla="*/ 0 w 650"/>
              <a:gd name="T19" fmla="*/ 390 h 780"/>
              <a:gd name="T20" fmla="*/ 0 w 650"/>
              <a:gd name="T21" fmla="*/ 195 h 780"/>
              <a:gd name="T22" fmla="*/ 163 w 650"/>
              <a:gd name="T23" fmla="*/ 98 h 780"/>
              <a:gd name="T24" fmla="*/ 325 w 650"/>
              <a:gd name="T2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80">
                <a:moveTo>
                  <a:pt x="325" y="0"/>
                </a:moveTo>
                <a:lnTo>
                  <a:pt x="488" y="98"/>
                </a:lnTo>
                <a:lnTo>
                  <a:pt x="650" y="195"/>
                </a:lnTo>
                <a:lnTo>
                  <a:pt x="650" y="390"/>
                </a:lnTo>
                <a:lnTo>
                  <a:pt x="650" y="585"/>
                </a:lnTo>
                <a:lnTo>
                  <a:pt x="488" y="682"/>
                </a:lnTo>
                <a:lnTo>
                  <a:pt x="325" y="780"/>
                </a:lnTo>
                <a:lnTo>
                  <a:pt x="163" y="682"/>
                </a:lnTo>
                <a:lnTo>
                  <a:pt x="0" y="585"/>
                </a:lnTo>
                <a:lnTo>
                  <a:pt x="0" y="390"/>
                </a:lnTo>
                <a:lnTo>
                  <a:pt x="0" y="195"/>
                </a:lnTo>
                <a:lnTo>
                  <a:pt x="163" y="98"/>
                </a:lnTo>
                <a:lnTo>
                  <a:pt x="325" y="0"/>
                </a:lnTo>
                <a:close/>
              </a:path>
            </a:pathLst>
          </a:custGeom>
          <a:solidFill>
            <a:srgbClr val="28A089"/>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ZoneTexte 7"/>
          <p:cNvSpPr txBox="1"/>
          <p:nvPr/>
        </p:nvSpPr>
        <p:spPr>
          <a:xfrm>
            <a:off x="866023" y="1675531"/>
            <a:ext cx="3396796" cy="430887"/>
          </a:xfrm>
          <a:prstGeom prst="rect">
            <a:avLst/>
          </a:prstGeom>
          <a:solidFill>
            <a:srgbClr val="28A089"/>
          </a:solidFill>
        </p:spPr>
        <p:txBody>
          <a:bodyPr wrap="square" rtlCol="0">
            <a:spAutoFit/>
          </a:bodyPr>
          <a:lstStyle/>
          <a:p>
            <a:r>
              <a:rPr lang="fr-FR" sz="1100" dirty="0" err="1" smtClean="0">
                <a:solidFill>
                  <a:schemeClr val="bg1"/>
                </a:solidFill>
              </a:rPr>
              <a:t>DIR_SAVE.restitution</a:t>
            </a:r>
            <a:endParaRPr lang="fr-FR" sz="1100" dirty="0" smtClean="0">
              <a:solidFill>
                <a:schemeClr val="bg1"/>
              </a:solidFill>
            </a:endParaRPr>
          </a:p>
          <a:p>
            <a:r>
              <a:rPr lang="fr-FR" sz="1100" dirty="0" err="1">
                <a:solidFill>
                  <a:schemeClr val="bg1"/>
                </a:solidFill>
              </a:rPr>
              <a:t>DIR_SAVE.flux_stocks</a:t>
            </a:r>
            <a:endParaRPr lang="fr-FR" sz="1100" b="1" dirty="0">
              <a:solidFill>
                <a:schemeClr val="bg1"/>
              </a:solidFill>
            </a:endParaRPr>
          </a:p>
        </p:txBody>
      </p:sp>
      <p:sp>
        <p:nvSpPr>
          <p:cNvPr id="9" name="ZoneTexte 8"/>
          <p:cNvSpPr txBox="1"/>
          <p:nvPr/>
        </p:nvSpPr>
        <p:spPr>
          <a:xfrm>
            <a:off x="866023" y="2991309"/>
            <a:ext cx="3406321" cy="1107996"/>
          </a:xfrm>
          <a:prstGeom prst="rect">
            <a:avLst/>
          </a:prstGeom>
          <a:solidFill>
            <a:srgbClr val="28A089"/>
          </a:solidFill>
        </p:spPr>
        <p:txBody>
          <a:bodyPr wrap="square" rtlCol="0">
            <a:spAutoFit/>
          </a:bodyPr>
          <a:lstStyle/>
          <a:p>
            <a:r>
              <a:rPr lang="fr-FR" sz="1100" dirty="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t>
            </a:r>
            <a:r>
              <a:rPr lang="fr-FR" sz="1100" b="1" dirty="0" err="1" smtClean="0">
                <a:solidFill>
                  <a:schemeClr val="bg1"/>
                </a:solidFill>
              </a:rPr>
              <a:t>A</a:t>
            </a:r>
            <a:r>
              <a:rPr lang="fr-FR" sz="1100" dirty="0" err="1" smtClean="0">
                <a:solidFill>
                  <a:schemeClr val="bg1"/>
                </a:solidFill>
              </a:rPr>
              <a:t>DDcco_BO</a:t>
            </a:r>
            <a:endParaRPr lang="fr-FR" sz="1100" dirty="0" smtClean="0">
              <a:solidFill>
                <a:schemeClr val="bg1"/>
              </a:solidFill>
            </a:endParaRPr>
          </a:p>
          <a:p>
            <a:r>
              <a:rPr lang="fr-FR" sz="1100" dirty="0" smtClean="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t>
            </a:r>
            <a:r>
              <a:rPr lang="fr-FR" sz="1100" b="1" dirty="0" err="1" smtClean="0">
                <a:solidFill>
                  <a:schemeClr val="bg1"/>
                </a:solidFill>
              </a:rPr>
              <a:t>A</a:t>
            </a:r>
            <a:r>
              <a:rPr lang="fr-FR" sz="1100" dirty="0" err="1" smtClean="0">
                <a:solidFill>
                  <a:schemeClr val="bg1"/>
                </a:solidFill>
              </a:rPr>
              <a:t>DDprt_BO</a:t>
            </a:r>
            <a:endParaRPr lang="fr-FR" sz="1100" dirty="0">
              <a:solidFill>
                <a:schemeClr val="bg1"/>
              </a:solidFill>
            </a:endParaRPr>
          </a:p>
          <a:p>
            <a:r>
              <a:rPr lang="fr-FR" sz="1100" dirty="0" smtClean="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t>
            </a:r>
            <a:r>
              <a:rPr lang="fr-FR" sz="1100" b="1" dirty="0" err="1" smtClean="0">
                <a:solidFill>
                  <a:schemeClr val="bg1"/>
                </a:solidFill>
              </a:rPr>
              <a:t>A</a:t>
            </a:r>
            <a:r>
              <a:rPr lang="fr-FR" sz="1100" dirty="0" err="1" smtClean="0">
                <a:solidFill>
                  <a:schemeClr val="bg1"/>
                </a:solidFill>
              </a:rPr>
              <a:t>DDrpafl_BO</a:t>
            </a:r>
            <a:endParaRPr lang="fr-FR" sz="1100" dirty="0" smtClean="0">
              <a:solidFill>
                <a:schemeClr val="bg1"/>
              </a:solidFill>
            </a:endParaRPr>
          </a:p>
          <a:p>
            <a:r>
              <a:rPr lang="fr-FR" sz="1100" dirty="0" smtClean="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a:t>
            </a:r>
            <a:r>
              <a:rPr lang="fr-FR" sz="1100" dirty="0">
                <a:solidFill>
                  <a:schemeClr val="bg1"/>
                </a:solidFill>
              </a:rPr>
              <a:t>DCPTE_BO </a:t>
            </a:r>
            <a:endParaRPr lang="fr-FR" sz="1100" dirty="0" smtClean="0">
              <a:solidFill>
                <a:schemeClr val="bg1"/>
              </a:solidFill>
            </a:endParaRPr>
          </a:p>
          <a:p>
            <a:r>
              <a:rPr lang="fr-FR" sz="1100" dirty="0" smtClean="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t>
            </a:r>
            <a:r>
              <a:rPr lang="fr-FR" sz="1100" b="1" dirty="0" smtClean="0">
                <a:solidFill>
                  <a:schemeClr val="bg1"/>
                </a:solidFill>
              </a:rPr>
              <a:t>A</a:t>
            </a:r>
            <a:r>
              <a:rPr lang="fr-FR" sz="1100" dirty="0" smtClean="0">
                <a:solidFill>
                  <a:schemeClr val="bg1"/>
                </a:solidFill>
              </a:rPr>
              <a:t>DDPPE_BO</a:t>
            </a:r>
          </a:p>
          <a:p>
            <a:r>
              <a:rPr lang="fr-FR" sz="1100" dirty="0">
                <a:solidFill>
                  <a:schemeClr val="bg1"/>
                </a:solidFill>
              </a:rPr>
              <a:t>&amp;</a:t>
            </a:r>
            <a:r>
              <a:rPr lang="fr-FR" sz="1100" dirty="0" err="1">
                <a:solidFill>
                  <a:schemeClr val="bg1"/>
                </a:solidFill>
              </a:rPr>
              <a:t>sqlpubli</a:t>
            </a:r>
            <a:r>
              <a:rPr lang="fr-FR" sz="1100" dirty="0">
                <a:solidFill>
                  <a:schemeClr val="bg1"/>
                </a:solidFill>
              </a:rPr>
              <a:t>.</a:t>
            </a:r>
            <a:r>
              <a:rPr lang="fr-FR" sz="1100" b="1" dirty="0">
                <a:solidFill>
                  <a:schemeClr val="bg1"/>
                </a:solidFill>
              </a:rPr>
              <a:t>.A</a:t>
            </a:r>
            <a:r>
              <a:rPr lang="fr-FR" sz="1100" dirty="0">
                <a:solidFill>
                  <a:schemeClr val="bg1"/>
                </a:solidFill>
              </a:rPr>
              <a:t>DREVN </a:t>
            </a:r>
            <a:endParaRPr lang="fr-FR" sz="1100" b="1" dirty="0">
              <a:solidFill>
                <a:schemeClr val="bg1"/>
              </a:solidFill>
            </a:endParaRPr>
          </a:p>
        </p:txBody>
      </p:sp>
      <p:sp>
        <p:nvSpPr>
          <p:cNvPr id="10" name="ZoneTexte 9"/>
          <p:cNvSpPr txBox="1"/>
          <p:nvPr/>
        </p:nvSpPr>
        <p:spPr>
          <a:xfrm>
            <a:off x="1310892" y="983361"/>
            <a:ext cx="2507058" cy="369332"/>
          </a:xfrm>
          <a:prstGeom prst="rect">
            <a:avLst/>
          </a:prstGeom>
          <a:solidFill>
            <a:srgbClr val="28A089"/>
          </a:solidFill>
        </p:spPr>
        <p:txBody>
          <a:bodyPr wrap="square" rtlCol="0">
            <a:spAutoFit/>
          </a:bodyPr>
          <a:lstStyle/>
          <a:p>
            <a:r>
              <a:rPr lang="fr-FR" dirty="0">
                <a:solidFill>
                  <a:schemeClr val="bg1"/>
                </a:solidFill>
              </a:rPr>
              <a:t>Données en </a:t>
            </a:r>
            <a:r>
              <a:rPr lang="fr-FR" dirty="0" smtClean="0">
                <a:solidFill>
                  <a:schemeClr val="bg1"/>
                </a:solidFill>
              </a:rPr>
              <a:t>entrée</a:t>
            </a:r>
            <a:endParaRPr lang="fr-FR" dirty="0">
              <a:solidFill>
                <a:schemeClr val="bg1"/>
              </a:solidFill>
            </a:endParaRPr>
          </a:p>
        </p:txBody>
      </p:sp>
      <p:grpSp>
        <p:nvGrpSpPr>
          <p:cNvPr id="19" name="Groupe 18"/>
          <p:cNvGrpSpPr/>
          <p:nvPr/>
        </p:nvGrpSpPr>
        <p:grpSpPr>
          <a:xfrm>
            <a:off x="13660" y="3046441"/>
            <a:ext cx="834065" cy="835835"/>
            <a:chOff x="3061930" y="1438348"/>
            <a:chExt cx="834065" cy="835835"/>
          </a:xfrm>
          <a:solidFill>
            <a:srgbClr val="28A089">
              <a:alpha val="31000"/>
            </a:srgbClr>
          </a:solidFill>
        </p:grpSpPr>
        <p:sp>
          <p:nvSpPr>
            <p:cNvPr id="20" name="Freeform 10"/>
            <p:cNvSpPr>
              <a:spLocks noEditPoints="1"/>
            </p:cNvSpPr>
            <p:nvPr/>
          </p:nvSpPr>
          <p:spPr bwMode="auto">
            <a:xfrm>
              <a:off x="3061930" y="1438348"/>
              <a:ext cx="834065" cy="835835"/>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1" name="Group 148"/>
            <p:cNvGrpSpPr/>
            <p:nvPr/>
          </p:nvGrpSpPr>
          <p:grpSpPr>
            <a:xfrm>
              <a:off x="3320288" y="1663716"/>
              <a:ext cx="317348" cy="397906"/>
              <a:chOff x="5106627" y="2260366"/>
              <a:chExt cx="324452" cy="406813"/>
            </a:xfrm>
            <a:grpFill/>
          </p:grpSpPr>
          <p:sp>
            <p:nvSpPr>
              <p:cNvPr id="22"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grpSp>
        <p:nvGrpSpPr>
          <p:cNvPr id="26" name="Groupe 25"/>
          <p:cNvGrpSpPr/>
          <p:nvPr/>
        </p:nvGrpSpPr>
        <p:grpSpPr>
          <a:xfrm>
            <a:off x="4241458" y="1628799"/>
            <a:ext cx="363481" cy="4032314"/>
            <a:chOff x="3238500" y="1923567"/>
            <a:chExt cx="570310" cy="1784040"/>
          </a:xfrm>
        </p:grpSpPr>
        <p:sp>
          <p:nvSpPr>
            <p:cNvPr id="27" name="Freeform 5"/>
            <p:cNvSpPr>
              <a:spLocks/>
            </p:cNvSpPr>
            <p:nvPr/>
          </p:nvSpPr>
          <p:spPr bwMode="auto">
            <a:xfrm>
              <a:off x="3240913" y="1923567"/>
              <a:ext cx="567896" cy="887016"/>
            </a:xfrm>
            <a:custGeom>
              <a:avLst/>
              <a:gdLst>
                <a:gd name="T0" fmla="*/ 0 w 941"/>
                <a:gd name="T1" fmla="*/ 0 h 745"/>
                <a:gd name="T2" fmla="*/ 518 w 941"/>
                <a:gd name="T3" fmla="*/ 0 h 745"/>
                <a:gd name="T4" fmla="*/ 941 w 941"/>
                <a:gd name="T5" fmla="*/ 745 h 745"/>
              </a:gdLst>
              <a:ahLst/>
              <a:cxnLst>
                <a:cxn ang="0">
                  <a:pos x="T0" y="T1"/>
                </a:cxn>
                <a:cxn ang="0">
                  <a:pos x="T2" y="T3"/>
                </a:cxn>
                <a:cxn ang="0">
                  <a:pos x="T4" y="T5"/>
                </a:cxn>
              </a:cxnLst>
              <a:rect l="0" t="0" r="r" b="b"/>
              <a:pathLst>
                <a:path w="941" h="745">
                  <a:moveTo>
                    <a:pt x="0" y="0"/>
                  </a:moveTo>
                  <a:lnTo>
                    <a:pt x="518" y="0"/>
                  </a:lnTo>
                  <a:lnTo>
                    <a:pt x="941" y="745"/>
                  </a:lnTo>
                </a:path>
              </a:pathLst>
            </a:custGeom>
            <a:noFill/>
            <a:ln w="2"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8" name="Freeform 6"/>
            <p:cNvSpPr>
              <a:spLocks/>
            </p:cNvSpPr>
            <p:nvPr/>
          </p:nvSpPr>
          <p:spPr bwMode="auto">
            <a:xfrm>
              <a:off x="3238500" y="2819400"/>
              <a:ext cx="570310" cy="888207"/>
            </a:xfrm>
            <a:custGeom>
              <a:avLst/>
              <a:gdLst>
                <a:gd name="T0" fmla="*/ 4 w 945"/>
                <a:gd name="T1" fmla="*/ 746 h 746"/>
                <a:gd name="T2" fmla="*/ 522 w 945"/>
                <a:gd name="T3" fmla="*/ 746 h 746"/>
                <a:gd name="T4" fmla="*/ 945 w 945"/>
                <a:gd name="T5" fmla="*/ 0 h 746"/>
                <a:gd name="T6" fmla="*/ 0 w 945"/>
                <a:gd name="T7" fmla="*/ 0 h 746"/>
              </a:gdLst>
              <a:ahLst/>
              <a:cxnLst>
                <a:cxn ang="0">
                  <a:pos x="T0" y="T1"/>
                </a:cxn>
                <a:cxn ang="0">
                  <a:pos x="T2" y="T3"/>
                </a:cxn>
                <a:cxn ang="0">
                  <a:pos x="T4" y="T5"/>
                </a:cxn>
                <a:cxn ang="0">
                  <a:pos x="T6" y="T7"/>
                </a:cxn>
              </a:cxnLst>
              <a:rect l="0" t="0" r="r" b="b"/>
              <a:pathLst>
                <a:path w="945" h="746">
                  <a:moveTo>
                    <a:pt x="4" y="746"/>
                  </a:moveTo>
                  <a:lnTo>
                    <a:pt x="522" y="746"/>
                  </a:lnTo>
                  <a:lnTo>
                    <a:pt x="945" y="0"/>
                  </a:lnTo>
                  <a:lnTo>
                    <a:pt x="0" y="0"/>
                  </a:lnTo>
                </a:path>
              </a:pathLst>
            </a:custGeom>
            <a:noFill/>
            <a:ln w="2"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cxnSp>
        <p:nvCxnSpPr>
          <p:cNvPr id="29" name="Connecteur droit avec flèche 28"/>
          <p:cNvCxnSpPr/>
          <p:nvPr/>
        </p:nvCxnSpPr>
        <p:spPr>
          <a:xfrm>
            <a:off x="4423967" y="3659091"/>
            <a:ext cx="504000"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148"/>
          <p:cNvGrpSpPr/>
          <p:nvPr/>
        </p:nvGrpSpPr>
        <p:grpSpPr>
          <a:xfrm>
            <a:off x="5247519" y="907161"/>
            <a:ext cx="427442" cy="515902"/>
            <a:chOff x="5106627" y="2260366"/>
            <a:chExt cx="324452" cy="406813"/>
          </a:xfrm>
          <a:solidFill>
            <a:srgbClr val="28A089"/>
          </a:solidFill>
        </p:grpSpPr>
        <p:sp>
          <p:nvSpPr>
            <p:cNvPr id="31"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35" name="ZoneTexte 34"/>
          <p:cNvSpPr txBox="1"/>
          <p:nvPr/>
        </p:nvSpPr>
        <p:spPr>
          <a:xfrm>
            <a:off x="5724128" y="976122"/>
            <a:ext cx="2507058" cy="369332"/>
          </a:xfrm>
          <a:prstGeom prst="rect">
            <a:avLst/>
          </a:prstGeom>
          <a:solidFill>
            <a:srgbClr val="28A089"/>
          </a:solidFill>
        </p:spPr>
        <p:txBody>
          <a:bodyPr wrap="square" rtlCol="0">
            <a:spAutoFit/>
          </a:bodyPr>
          <a:lstStyle>
            <a:defPPr>
              <a:defRPr lang="en-US"/>
            </a:defPPr>
            <a:lvl1pPr>
              <a:defRPr>
                <a:solidFill>
                  <a:schemeClr val="bg1"/>
                </a:solidFill>
              </a:defRPr>
            </a:lvl1pPr>
          </a:lstStyle>
          <a:p>
            <a:r>
              <a:rPr lang="fr-FR" dirty="0"/>
              <a:t>Données en </a:t>
            </a:r>
            <a:r>
              <a:rPr lang="fr-FR" dirty="0" smtClean="0"/>
              <a:t>sortie</a:t>
            </a:r>
            <a:endParaRPr lang="fr-FR" dirty="0"/>
          </a:p>
        </p:txBody>
      </p:sp>
      <p:sp>
        <p:nvSpPr>
          <p:cNvPr id="36" name="ZoneTexte 35"/>
          <p:cNvSpPr txBox="1"/>
          <p:nvPr/>
        </p:nvSpPr>
        <p:spPr>
          <a:xfrm>
            <a:off x="5069661" y="2375292"/>
            <a:ext cx="2286000" cy="1415772"/>
          </a:xfrm>
          <a:prstGeom prst="rect">
            <a:avLst/>
          </a:prstGeom>
          <a:noFill/>
        </p:spPr>
        <p:txBody>
          <a:bodyPr wrap="square" rtlCol="0">
            <a:spAutoFit/>
          </a:bodyPr>
          <a:lstStyle/>
          <a:p>
            <a:pPr algn="ctr"/>
            <a:r>
              <a:rPr lang="fr-FR" sz="1400" b="1" dirty="0" smtClean="0">
                <a:solidFill>
                  <a:schemeClr val="bg1"/>
                </a:solidFill>
              </a:rPr>
              <a:t>WORK.REV_GEN </a:t>
            </a:r>
            <a:endParaRPr lang="fr-FR" sz="1400" b="1" dirty="0">
              <a:solidFill>
                <a:schemeClr val="bg1"/>
              </a:solidFill>
            </a:endParaRPr>
          </a:p>
          <a:p>
            <a:r>
              <a:rPr lang="fr-FR" sz="1400" b="1" dirty="0" smtClean="0">
                <a:solidFill>
                  <a:schemeClr val="bg1"/>
                </a:solidFill>
              </a:rPr>
              <a:t>Principales variables :</a:t>
            </a:r>
            <a:endParaRPr lang="fr-FR" sz="1400" b="1" dirty="0">
              <a:solidFill>
                <a:schemeClr val="bg1"/>
              </a:solidFill>
            </a:endParaRPr>
          </a:p>
          <a:p>
            <a:pPr marL="285750" indent="-285750">
              <a:buFont typeface="Arial" panose="020B0604020202020204" pitchFamily="34" charset="0"/>
              <a:buChar char="•"/>
            </a:pPr>
            <a:r>
              <a:rPr lang="fr-FR" sz="1200" dirty="0" err="1" smtClean="0">
                <a:solidFill>
                  <a:schemeClr val="bg1"/>
                </a:solidFill>
              </a:rPr>
              <a:t>Idcli_calcule</a:t>
            </a:r>
            <a:endParaRPr lang="fr-FR" sz="1200" dirty="0" smtClean="0">
              <a:solidFill>
                <a:schemeClr val="bg1"/>
              </a:solidFill>
            </a:endParaRPr>
          </a:p>
          <a:p>
            <a:pPr marL="285750" indent="-285750">
              <a:buFont typeface="Arial" panose="020B0604020202020204" pitchFamily="34" charset="0"/>
              <a:buChar char="•"/>
            </a:pPr>
            <a:r>
              <a:rPr lang="fr-FR" sz="1100" dirty="0">
                <a:solidFill>
                  <a:schemeClr val="bg1"/>
                </a:solidFill>
              </a:rPr>
              <a:t>REVENU_ETUDIE</a:t>
            </a:r>
            <a:endParaRPr lang="fr-FR" sz="1100" dirty="0" smtClean="0">
              <a:solidFill>
                <a:schemeClr val="bg1"/>
              </a:solidFill>
            </a:endParaRPr>
          </a:p>
          <a:p>
            <a:pPr marL="285750" indent="-285750">
              <a:buFont typeface="Arial" panose="020B0604020202020204" pitchFamily="34" charset="0"/>
              <a:buChar char="•"/>
            </a:pPr>
            <a:r>
              <a:rPr lang="fr-FR" sz="1100" dirty="0" smtClean="0">
                <a:solidFill>
                  <a:schemeClr val="bg1"/>
                </a:solidFill>
              </a:rPr>
              <a:t>REV_GENERATIONEL</a:t>
            </a:r>
          </a:p>
          <a:p>
            <a:pPr marL="285750" indent="-285750">
              <a:buFont typeface="Arial" panose="020B0604020202020204" pitchFamily="34" charset="0"/>
              <a:buChar char="•"/>
            </a:pPr>
            <a:r>
              <a:rPr lang="fr-FR" sz="1100" dirty="0" smtClean="0">
                <a:solidFill>
                  <a:schemeClr val="bg1"/>
                </a:solidFill>
              </a:rPr>
              <a:t>POSITION_REV_GEN</a:t>
            </a:r>
          </a:p>
          <a:p>
            <a:pPr marL="285750" indent="-285750">
              <a:buFont typeface="Arial" panose="020B0604020202020204" pitchFamily="34" charset="0"/>
              <a:buChar char="•"/>
            </a:pPr>
            <a:r>
              <a:rPr lang="fr-FR" sz="1100" dirty="0" smtClean="0">
                <a:solidFill>
                  <a:schemeClr val="bg1"/>
                </a:solidFill>
              </a:rPr>
              <a:t>VIELLISSEMT_REV_GEN</a:t>
            </a:r>
            <a:endParaRPr lang="fr-FR" sz="1100" dirty="0">
              <a:solidFill>
                <a:schemeClr val="bg1"/>
              </a:solidFill>
            </a:endParaRPr>
          </a:p>
        </p:txBody>
      </p:sp>
      <p:sp>
        <p:nvSpPr>
          <p:cNvPr id="37" name="ZoneTexte 36"/>
          <p:cNvSpPr txBox="1"/>
          <p:nvPr/>
        </p:nvSpPr>
        <p:spPr>
          <a:xfrm>
            <a:off x="824080" y="4809875"/>
            <a:ext cx="3406321" cy="215444"/>
          </a:xfrm>
          <a:prstGeom prst="rect">
            <a:avLst/>
          </a:prstGeom>
          <a:solidFill>
            <a:srgbClr val="28A089"/>
          </a:solidFill>
        </p:spPr>
        <p:txBody>
          <a:bodyPr wrap="square" rtlCol="0">
            <a:spAutoFit/>
          </a:bodyPr>
          <a:lstStyle/>
          <a:p>
            <a:r>
              <a:rPr lang="fr-FR" sz="800" dirty="0">
                <a:solidFill>
                  <a:schemeClr val="bg1"/>
                </a:solidFill>
              </a:rPr>
              <a:t>&amp;</a:t>
            </a:r>
            <a:r>
              <a:rPr lang="fr-FR" sz="800" dirty="0" err="1">
                <a:solidFill>
                  <a:schemeClr val="bg1"/>
                </a:solidFill>
              </a:rPr>
              <a:t>chemin_import</a:t>
            </a:r>
            <a:r>
              <a:rPr lang="fr-FR" sz="800" dirty="0">
                <a:solidFill>
                  <a:schemeClr val="bg1"/>
                </a:solidFill>
              </a:rPr>
              <a:t>.\</a:t>
            </a:r>
            <a:r>
              <a:rPr lang="fr-FR" sz="800" dirty="0" err="1" smtClean="0">
                <a:solidFill>
                  <a:schemeClr val="bg1"/>
                </a:solidFill>
              </a:rPr>
              <a:t>result</a:t>
            </a:r>
            <a:r>
              <a:rPr lang="fr-FR" sz="800" dirty="0" smtClean="0">
                <a:solidFill>
                  <a:schemeClr val="bg1"/>
                </a:solidFill>
              </a:rPr>
              <a:t>_</a:t>
            </a:r>
            <a:r>
              <a:rPr lang="fr-FR" sz="800" dirty="0">
                <a:solidFill>
                  <a:schemeClr val="bg1"/>
                </a:solidFill>
              </a:rPr>
              <a:t> &amp;RG_RFR_</a:t>
            </a:r>
            <a:r>
              <a:rPr lang="fr-FR" sz="800" dirty="0" err="1">
                <a:solidFill>
                  <a:schemeClr val="bg1"/>
                </a:solidFill>
              </a:rPr>
              <a:t>aaaamm</a:t>
            </a:r>
            <a:r>
              <a:rPr lang="fr-FR" sz="800" dirty="0">
                <a:solidFill>
                  <a:schemeClr val="bg1"/>
                </a:solidFill>
              </a:rPr>
              <a:t>..csv</a:t>
            </a:r>
            <a:r>
              <a:rPr lang="fr-FR" sz="800" dirty="0" smtClean="0">
                <a:solidFill>
                  <a:schemeClr val="bg1"/>
                </a:solidFill>
              </a:rPr>
              <a:t> (fichier de sortie du </a:t>
            </a:r>
            <a:r>
              <a:rPr lang="fr-FR" sz="800" dirty="0" err="1" smtClean="0">
                <a:solidFill>
                  <a:schemeClr val="bg1"/>
                </a:solidFill>
              </a:rPr>
              <a:t>rfr</a:t>
            </a:r>
            <a:r>
              <a:rPr lang="fr-FR" sz="800" dirty="0" smtClean="0">
                <a:solidFill>
                  <a:schemeClr val="bg1"/>
                </a:solidFill>
              </a:rPr>
              <a:t>)</a:t>
            </a:r>
            <a:endParaRPr lang="fr-FR" sz="800" b="1" dirty="0">
              <a:solidFill>
                <a:schemeClr val="bg1"/>
              </a:solidFill>
            </a:endParaRPr>
          </a:p>
        </p:txBody>
      </p:sp>
      <p:pic>
        <p:nvPicPr>
          <p:cNvPr id="1026" name="Picture 2" descr="Résultat de recherche d'images pour &quot;fichier excel&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50" y="4657343"/>
            <a:ext cx="381335" cy="403487"/>
          </a:xfrm>
          <a:prstGeom prst="rect">
            <a:avLst/>
          </a:prstGeom>
          <a:noFill/>
          <a:extLst>
            <a:ext uri="{909E8E84-426E-40DD-AFC4-6F175D3DCCD1}">
              <a14:hiddenFill xmlns:a14="http://schemas.microsoft.com/office/drawing/2010/main">
                <a:solidFill>
                  <a:srgbClr val="FFFFFF"/>
                </a:solidFill>
              </a14:hiddenFill>
            </a:ext>
          </a:extLst>
        </p:spPr>
      </p:pic>
      <p:sp>
        <p:nvSpPr>
          <p:cNvPr id="40" name="ZoneTexte 39"/>
          <p:cNvSpPr txBox="1"/>
          <p:nvPr/>
        </p:nvSpPr>
        <p:spPr>
          <a:xfrm>
            <a:off x="866023" y="2357947"/>
            <a:ext cx="3396796" cy="430887"/>
          </a:xfrm>
          <a:prstGeom prst="rect">
            <a:avLst/>
          </a:prstGeom>
          <a:solidFill>
            <a:srgbClr val="28A089"/>
          </a:solidFill>
        </p:spPr>
        <p:txBody>
          <a:bodyPr wrap="square" rtlCol="0">
            <a:spAutoFit/>
          </a:bodyPr>
          <a:lstStyle/>
          <a:p>
            <a:r>
              <a:rPr lang="fr-FR" sz="1100" dirty="0" smtClean="0">
                <a:solidFill>
                  <a:schemeClr val="bg1"/>
                </a:solidFill>
              </a:rPr>
              <a:t>dmcrm.sc_indics_&amp;</a:t>
            </a:r>
            <a:r>
              <a:rPr lang="fr-FR" sz="1100" dirty="0" err="1" smtClean="0">
                <a:solidFill>
                  <a:schemeClr val="bg1"/>
                </a:solidFill>
              </a:rPr>
              <a:t>M_courant</a:t>
            </a:r>
            <a:r>
              <a:rPr lang="fr-FR" sz="1100" dirty="0" smtClean="0">
                <a:solidFill>
                  <a:schemeClr val="bg1"/>
                </a:solidFill>
              </a:rPr>
              <a:t>.</a:t>
            </a:r>
          </a:p>
          <a:p>
            <a:r>
              <a:rPr lang="fr-FR" sz="1100" dirty="0" smtClean="0">
                <a:solidFill>
                  <a:schemeClr val="bg1"/>
                </a:solidFill>
              </a:rPr>
              <a:t>DMCRM.sgmt_</a:t>
            </a:r>
            <a:r>
              <a:rPr lang="fr-FR" sz="1100" dirty="0" err="1" smtClean="0">
                <a:solidFill>
                  <a:schemeClr val="bg1"/>
                </a:solidFill>
              </a:rPr>
              <a:t>cmpt</a:t>
            </a:r>
            <a:r>
              <a:rPr lang="fr-FR" sz="1100" dirty="0" smtClean="0">
                <a:solidFill>
                  <a:schemeClr val="bg1"/>
                </a:solidFill>
              </a:rPr>
              <a:t>_&amp;</a:t>
            </a:r>
            <a:r>
              <a:rPr lang="fr-FR" sz="1100" dirty="0" err="1" smtClean="0">
                <a:solidFill>
                  <a:schemeClr val="bg1"/>
                </a:solidFill>
              </a:rPr>
              <a:t>M_courant</a:t>
            </a:r>
            <a:r>
              <a:rPr lang="fr-FR" sz="1100" dirty="0" smtClean="0"/>
              <a:t>.</a:t>
            </a:r>
            <a:endParaRPr lang="fr-FR" sz="1100" b="1" dirty="0">
              <a:solidFill>
                <a:schemeClr val="bg1"/>
              </a:solidFill>
            </a:endParaRPr>
          </a:p>
        </p:txBody>
      </p:sp>
      <p:grpSp>
        <p:nvGrpSpPr>
          <p:cNvPr id="41" name="Groupe 40"/>
          <p:cNvGrpSpPr/>
          <p:nvPr/>
        </p:nvGrpSpPr>
        <p:grpSpPr>
          <a:xfrm>
            <a:off x="28427" y="2155474"/>
            <a:ext cx="834065" cy="835835"/>
            <a:chOff x="3061930" y="1438348"/>
            <a:chExt cx="834065" cy="835835"/>
          </a:xfrm>
          <a:solidFill>
            <a:srgbClr val="28A089">
              <a:alpha val="27000"/>
            </a:srgbClr>
          </a:solidFill>
        </p:grpSpPr>
        <p:sp>
          <p:nvSpPr>
            <p:cNvPr id="42" name="Freeform 10"/>
            <p:cNvSpPr>
              <a:spLocks noEditPoints="1"/>
            </p:cNvSpPr>
            <p:nvPr/>
          </p:nvSpPr>
          <p:spPr bwMode="auto">
            <a:xfrm>
              <a:off x="3061930" y="1438348"/>
              <a:ext cx="834065" cy="835835"/>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43" name="Group 148"/>
            <p:cNvGrpSpPr/>
            <p:nvPr/>
          </p:nvGrpSpPr>
          <p:grpSpPr>
            <a:xfrm>
              <a:off x="3320288" y="1663716"/>
              <a:ext cx="317348" cy="397906"/>
              <a:chOff x="5106627" y="2260366"/>
              <a:chExt cx="324452" cy="406813"/>
            </a:xfrm>
            <a:grpFill/>
          </p:grpSpPr>
          <p:sp>
            <p:nvSpPr>
              <p:cNvPr id="44"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sp>
        <p:nvSpPr>
          <p:cNvPr id="39" name="ZoneTexte 38"/>
          <p:cNvSpPr txBox="1"/>
          <p:nvPr/>
        </p:nvSpPr>
        <p:spPr>
          <a:xfrm>
            <a:off x="164775" y="2442218"/>
            <a:ext cx="622257" cy="230832"/>
          </a:xfrm>
          <a:prstGeom prst="rect">
            <a:avLst/>
          </a:prstGeom>
          <a:noFill/>
        </p:spPr>
        <p:txBody>
          <a:bodyPr wrap="square" rtlCol="0">
            <a:spAutoFit/>
          </a:bodyPr>
          <a:lstStyle/>
          <a:p>
            <a:r>
              <a:rPr lang="fr-FR" sz="900" b="1" dirty="0" smtClean="0">
                <a:solidFill>
                  <a:srgbClr val="FF0000"/>
                </a:solidFill>
              </a:rPr>
              <a:t>DMCRM</a:t>
            </a:r>
            <a:endParaRPr lang="fr-FR" sz="900" b="1" dirty="0">
              <a:solidFill>
                <a:srgbClr val="FF0000"/>
              </a:solidFill>
            </a:endParaRPr>
          </a:p>
        </p:txBody>
      </p:sp>
      <p:sp>
        <p:nvSpPr>
          <p:cNvPr id="48" name="ZoneTexte 47"/>
          <p:cNvSpPr txBox="1"/>
          <p:nvPr/>
        </p:nvSpPr>
        <p:spPr>
          <a:xfrm>
            <a:off x="5383876" y="4640303"/>
            <a:ext cx="1657569" cy="369332"/>
          </a:xfrm>
          <a:prstGeom prst="rect">
            <a:avLst/>
          </a:prstGeom>
          <a:noFill/>
        </p:spPr>
        <p:txBody>
          <a:bodyPr wrap="square" rtlCol="0">
            <a:spAutoFit/>
          </a:bodyPr>
          <a:lstStyle/>
          <a:p>
            <a:r>
              <a:rPr lang="fr-FR" dirty="0" smtClean="0"/>
              <a:t>1 ligne par </a:t>
            </a:r>
            <a:r>
              <a:rPr lang="fr-FR" dirty="0" err="1" smtClean="0"/>
              <a:t>idcli</a:t>
            </a:r>
            <a:endParaRPr lang="fr-FR" dirty="0"/>
          </a:p>
        </p:txBody>
      </p:sp>
      <p:grpSp>
        <p:nvGrpSpPr>
          <p:cNvPr id="50" name="Group 148"/>
          <p:cNvGrpSpPr/>
          <p:nvPr/>
        </p:nvGrpSpPr>
        <p:grpSpPr>
          <a:xfrm>
            <a:off x="275267" y="1548385"/>
            <a:ext cx="427442" cy="515902"/>
            <a:chOff x="5106627" y="2260366"/>
            <a:chExt cx="324452" cy="406813"/>
          </a:xfrm>
          <a:solidFill>
            <a:srgbClr val="28A089"/>
          </a:solidFill>
        </p:grpSpPr>
        <p:sp>
          <p:nvSpPr>
            <p:cNvPr id="51"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55" name="ZoneTexte 54"/>
          <p:cNvSpPr txBox="1"/>
          <p:nvPr/>
        </p:nvSpPr>
        <p:spPr>
          <a:xfrm>
            <a:off x="102253" y="3289759"/>
            <a:ext cx="729372" cy="369332"/>
          </a:xfrm>
          <a:prstGeom prst="rect">
            <a:avLst/>
          </a:prstGeom>
          <a:noFill/>
        </p:spPr>
        <p:txBody>
          <a:bodyPr wrap="square" rtlCol="0">
            <a:spAutoFit/>
          </a:bodyPr>
          <a:lstStyle/>
          <a:p>
            <a:r>
              <a:rPr lang="fr-FR" b="1" dirty="0" smtClean="0">
                <a:solidFill>
                  <a:srgbClr val="FF0000"/>
                </a:solidFill>
              </a:rPr>
              <a:t>DTW</a:t>
            </a:r>
            <a:endParaRPr lang="fr-FR" b="1" dirty="0">
              <a:solidFill>
                <a:srgbClr val="FF0000"/>
              </a:solidFill>
            </a:endParaRPr>
          </a:p>
        </p:txBody>
      </p:sp>
      <p:graphicFrame>
        <p:nvGraphicFramePr>
          <p:cNvPr id="49" name="Tableau 48"/>
          <p:cNvGraphicFramePr>
            <a:graphicFrameLocks noGrp="1"/>
          </p:cNvGraphicFramePr>
          <p:nvPr>
            <p:extLst>
              <p:ext uri="{D42A27DB-BD31-4B8C-83A1-F6EECF244321}">
                <p14:modId xmlns:p14="http://schemas.microsoft.com/office/powerpoint/2010/main" val="2688649296"/>
              </p:ext>
            </p:extLst>
          </p:nvPr>
        </p:nvGraphicFramePr>
        <p:xfrm>
          <a:off x="7605417" y="1487172"/>
          <a:ext cx="1319808" cy="4241800"/>
        </p:xfrm>
        <a:graphic>
          <a:graphicData uri="http://schemas.openxmlformats.org/drawingml/2006/table">
            <a:tbl>
              <a:tblPr firstRow="1" bandRow="1">
                <a:tableStyleId>{5C22544A-7EE6-4342-B048-85BDC9FD1C3A}</a:tableStyleId>
              </a:tblPr>
              <a:tblGrid>
                <a:gridCol w="1319808"/>
              </a:tblGrid>
              <a:tr h="370840">
                <a:tc>
                  <a:txBody>
                    <a:bodyPr/>
                    <a:lstStyle/>
                    <a:p>
                      <a:pPr algn="ctr"/>
                      <a:r>
                        <a:rPr lang="fr-FR" sz="800" b="1" dirty="0" smtClean="0">
                          <a:solidFill>
                            <a:schemeClr val="bg1"/>
                          </a:solidFill>
                        </a:rPr>
                        <a:t>REV_GEN</a:t>
                      </a:r>
                      <a:endParaRPr lang="fr-FR" sz="800" b="1" dirty="0">
                        <a:solidFill>
                          <a:schemeClr val="bg1"/>
                        </a:solidFill>
                      </a:endParaRPr>
                    </a:p>
                  </a:txBody>
                  <a:tcPr/>
                </a:tc>
              </a:tr>
              <a:tr h="370840">
                <a:tc>
                  <a:txBody>
                    <a:bodyPr/>
                    <a:lstStyle/>
                    <a:p>
                      <a:r>
                        <a:rPr lang="fr-FR" sz="800" kern="1200" dirty="0" smtClean="0">
                          <a:solidFill>
                            <a:schemeClr val="dk1"/>
                          </a:solidFill>
                          <a:latin typeface="+mn-lt"/>
                          <a:ea typeface="+mn-ea"/>
                          <a:cs typeface="+mn-cs"/>
                        </a:rPr>
                        <a:t>IDCLI_CALCULE</a:t>
                      </a:r>
                    </a:p>
                    <a:p>
                      <a:r>
                        <a:rPr lang="fr-FR" sz="800" kern="1200" dirty="0" err="1" smtClean="0">
                          <a:solidFill>
                            <a:schemeClr val="dk1"/>
                          </a:solidFill>
                          <a:latin typeface="+mn-lt"/>
                          <a:ea typeface="+mn-ea"/>
                          <a:cs typeface="+mn-cs"/>
                        </a:rPr>
                        <a:t>max_age</a:t>
                      </a:r>
                      <a:endParaRPr lang="fr-FR" sz="800" kern="1200" dirty="0" smtClean="0">
                        <a:solidFill>
                          <a:schemeClr val="dk1"/>
                        </a:solidFill>
                        <a:latin typeface="+mn-lt"/>
                        <a:ea typeface="+mn-ea"/>
                        <a:cs typeface="+mn-cs"/>
                      </a:endParaRPr>
                    </a:p>
                    <a:p>
                      <a:r>
                        <a:rPr lang="fr-FR" sz="800" kern="1200" dirty="0" err="1" smtClean="0">
                          <a:solidFill>
                            <a:schemeClr val="dk1"/>
                          </a:solidFill>
                          <a:latin typeface="+mn-lt"/>
                          <a:ea typeface="+mn-ea"/>
                          <a:cs typeface="+mn-cs"/>
                        </a:rPr>
                        <a:t>min_age</a:t>
                      </a:r>
                      <a:endParaRPr lang="fr-FR" sz="800" kern="1200" dirty="0" smtClean="0">
                        <a:solidFill>
                          <a:schemeClr val="dk1"/>
                        </a:solidFill>
                        <a:latin typeface="+mn-lt"/>
                        <a:ea typeface="+mn-ea"/>
                        <a:cs typeface="+mn-cs"/>
                      </a:endParaRPr>
                    </a:p>
                    <a:p>
                      <a:r>
                        <a:rPr lang="fr-FR" sz="800" kern="1200" dirty="0" err="1" smtClean="0">
                          <a:solidFill>
                            <a:schemeClr val="dk1"/>
                          </a:solidFill>
                          <a:latin typeface="+mn-lt"/>
                          <a:ea typeface="+mn-ea"/>
                          <a:cs typeface="+mn-cs"/>
                        </a:rPr>
                        <a:t>flux_seg</a:t>
                      </a:r>
                      <a:endParaRPr lang="fr-FR" sz="800" kern="1200" dirty="0" smtClean="0">
                        <a:solidFill>
                          <a:schemeClr val="dk1"/>
                        </a:solidFill>
                        <a:latin typeface="+mn-lt"/>
                        <a:ea typeface="+mn-ea"/>
                        <a:cs typeface="+mn-cs"/>
                      </a:endParaRPr>
                    </a:p>
                    <a:p>
                      <a:r>
                        <a:rPr lang="fr-FR" sz="800" kern="1200" dirty="0" err="1" smtClean="0">
                          <a:solidFill>
                            <a:schemeClr val="dk1"/>
                          </a:solidFill>
                          <a:latin typeface="+mn-lt"/>
                          <a:ea typeface="+mn-ea"/>
                          <a:cs typeface="+mn-cs"/>
                        </a:rPr>
                        <a:t>rfr_seg</a:t>
                      </a:r>
                      <a:endParaRPr lang="fr-FR" sz="800" kern="1200" dirty="0" smtClean="0">
                        <a:solidFill>
                          <a:schemeClr val="dk1"/>
                        </a:solidFill>
                        <a:latin typeface="+mn-lt"/>
                        <a:ea typeface="+mn-ea"/>
                        <a:cs typeface="+mn-cs"/>
                      </a:endParaRPr>
                    </a:p>
                    <a:p>
                      <a:r>
                        <a:rPr lang="fr-FR" sz="800" kern="1200" dirty="0" smtClean="0">
                          <a:solidFill>
                            <a:schemeClr val="dk1"/>
                          </a:solidFill>
                          <a:latin typeface="+mn-lt"/>
                          <a:ea typeface="+mn-ea"/>
                          <a:cs typeface="+mn-cs"/>
                        </a:rPr>
                        <a:t>NB_PART_ACTIF</a:t>
                      </a:r>
                    </a:p>
                    <a:p>
                      <a:r>
                        <a:rPr lang="fr-FR" sz="800" kern="1200" dirty="0" err="1" smtClean="0">
                          <a:solidFill>
                            <a:schemeClr val="dk1"/>
                          </a:solidFill>
                          <a:latin typeface="+mn-lt"/>
                          <a:ea typeface="+mn-ea"/>
                          <a:cs typeface="+mn-cs"/>
                        </a:rPr>
                        <a:t>id_relation</a:t>
                      </a:r>
                      <a:endParaRPr lang="fr-FR" sz="800" kern="1200" dirty="0" smtClean="0">
                        <a:solidFill>
                          <a:schemeClr val="dk1"/>
                        </a:solidFill>
                        <a:latin typeface="+mn-lt"/>
                        <a:ea typeface="+mn-ea"/>
                        <a:cs typeface="+mn-cs"/>
                      </a:endParaRPr>
                    </a:p>
                    <a:p>
                      <a:r>
                        <a:rPr lang="fr-FR" sz="800" kern="1200" dirty="0" smtClean="0">
                          <a:solidFill>
                            <a:schemeClr val="dk1"/>
                          </a:solidFill>
                          <a:latin typeface="+mn-lt"/>
                          <a:ea typeface="+mn-ea"/>
                          <a:cs typeface="+mn-cs"/>
                        </a:rPr>
                        <a:t>REVENU_EST_M</a:t>
                      </a:r>
                    </a:p>
                    <a:p>
                      <a:r>
                        <a:rPr lang="fr-FR" sz="800" kern="1200" dirty="0" smtClean="0">
                          <a:solidFill>
                            <a:schemeClr val="dk1"/>
                          </a:solidFill>
                          <a:latin typeface="+mn-lt"/>
                          <a:ea typeface="+mn-ea"/>
                          <a:cs typeface="+mn-cs"/>
                        </a:rPr>
                        <a:t>revenu</a:t>
                      </a:r>
                    </a:p>
                    <a:p>
                      <a:r>
                        <a:rPr lang="fr-FR" sz="800" kern="1200" dirty="0" smtClean="0">
                          <a:solidFill>
                            <a:schemeClr val="dk1"/>
                          </a:solidFill>
                          <a:latin typeface="+mn-lt"/>
                          <a:ea typeface="+mn-ea"/>
                          <a:cs typeface="+mn-cs"/>
                        </a:rPr>
                        <a:t>montant</a:t>
                      </a:r>
                    </a:p>
                    <a:p>
                      <a:r>
                        <a:rPr lang="fr-FR" sz="800" kern="1200" dirty="0" err="1" smtClean="0">
                          <a:solidFill>
                            <a:schemeClr val="dk1"/>
                          </a:solidFill>
                          <a:latin typeface="+mn-lt"/>
                          <a:ea typeface="+mn-ea"/>
                          <a:cs typeface="+mn-cs"/>
                        </a:rPr>
                        <a:t>montant_calcule</a:t>
                      </a:r>
                      <a:endParaRPr lang="fr-FR" sz="800" kern="1200" dirty="0" smtClean="0">
                        <a:solidFill>
                          <a:schemeClr val="dk1"/>
                        </a:solidFill>
                        <a:latin typeface="+mn-lt"/>
                        <a:ea typeface="+mn-ea"/>
                        <a:cs typeface="+mn-cs"/>
                      </a:endParaRPr>
                    </a:p>
                    <a:p>
                      <a:r>
                        <a:rPr lang="fr-FR" sz="800" kern="1200" dirty="0" smtClean="0">
                          <a:solidFill>
                            <a:schemeClr val="dk1"/>
                          </a:solidFill>
                          <a:latin typeface="+mn-lt"/>
                          <a:ea typeface="+mn-ea"/>
                          <a:cs typeface="+mn-cs"/>
                        </a:rPr>
                        <a:t>ANREV</a:t>
                      </a:r>
                    </a:p>
                    <a:p>
                      <a:r>
                        <a:rPr lang="fr-FR" sz="800" kern="1200" dirty="0" smtClean="0">
                          <a:solidFill>
                            <a:schemeClr val="dk1"/>
                          </a:solidFill>
                          <a:latin typeface="+mn-lt"/>
                          <a:ea typeface="+mn-ea"/>
                          <a:cs typeface="+mn-cs"/>
                        </a:rPr>
                        <a:t>pourcent</a:t>
                      </a:r>
                    </a:p>
                    <a:p>
                      <a:r>
                        <a:rPr lang="fr-FR" sz="800" kern="1200" dirty="0" err="1" smtClean="0">
                          <a:solidFill>
                            <a:schemeClr val="dk1"/>
                          </a:solidFill>
                          <a:latin typeface="+mn-lt"/>
                          <a:ea typeface="+mn-ea"/>
                          <a:cs typeface="+mn-cs"/>
                        </a:rPr>
                        <a:t>min_IC</a:t>
                      </a:r>
                      <a:endParaRPr lang="fr-FR" sz="800" kern="1200" dirty="0" smtClean="0">
                        <a:solidFill>
                          <a:schemeClr val="dk1"/>
                        </a:solidFill>
                        <a:latin typeface="+mn-lt"/>
                        <a:ea typeface="+mn-ea"/>
                        <a:cs typeface="+mn-cs"/>
                      </a:endParaRPr>
                    </a:p>
                    <a:p>
                      <a:r>
                        <a:rPr lang="fr-FR" sz="800" kern="1200" dirty="0" err="1" smtClean="0">
                          <a:solidFill>
                            <a:schemeClr val="dk1"/>
                          </a:solidFill>
                          <a:latin typeface="+mn-lt"/>
                          <a:ea typeface="+mn-ea"/>
                          <a:cs typeface="+mn-cs"/>
                        </a:rPr>
                        <a:t>Tranche_age</a:t>
                      </a:r>
                      <a:endParaRPr lang="fr-FR" sz="800" kern="1200" dirty="0" smtClean="0">
                        <a:solidFill>
                          <a:schemeClr val="dk1"/>
                        </a:solidFill>
                        <a:latin typeface="+mn-lt"/>
                        <a:ea typeface="+mn-ea"/>
                        <a:cs typeface="+mn-cs"/>
                      </a:endParaRPr>
                    </a:p>
                    <a:p>
                      <a:r>
                        <a:rPr lang="fr-FR" sz="800" kern="1200" dirty="0" smtClean="0">
                          <a:solidFill>
                            <a:schemeClr val="dk1"/>
                          </a:solidFill>
                          <a:latin typeface="+mn-lt"/>
                          <a:ea typeface="+mn-ea"/>
                          <a:cs typeface="+mn-cs"/>
                        </a:rPr>
                        <a:t>REVENU_ETUDIE</a:t>
                      </a:r>
                    </a:p>
                    <a:p>
                      <a:r>
                        <a:rPr lang="fr-FR" sz="800" kern="1200" dirty="0" smtClean="0">
                          <a:solidFill>
                            <a:schemeClr val="dk1"/>
                          </a:solidFill>
                          <a:latin typeface="+mn-lt"/>
                          <a:ea typeface="+mn-ea"/>
                          <a:cs typeface="+mn-cs"/>
                        </a:rPr>
                        <a:t>_FREQ_</a:t>
                      </a:r>
                    </a:p>
                    <a:p>
                      <a:r>
                        <a:rPr lang="fr-FR" sz="800" kern="1200" dirty="0" smtClean="0">
                          <a:solidFill>
                            <a:schemeClr val="dk1"/>
                          </a:solidFill>
                          <a:latin typeface="+mn-lt"/>
                          <a:ea typeface="+mn-ea"/>
                          <a:cs typeface="+mn-cs"/>
                        </a:rPr>
                        <a:t>P10</a:t>
                      </a:r>
                    </a:p>
                    <a:p>
                      <a:r>
                        <a:rPr lang="fr-FR" sz="800" kern="1200" dirty="0" smtClean="0">
                          <a:solidFill>
                            <a:schemeClr val="dk1"/>
                          </a:solidFill>
                          <a:latin typeface="+mn-lt"/>
                          <a:ea typeface="+mn-ea"/>
                          <a:cs typeface="+mn-cs"/>
                        </a:rPr>
                        <a:t>P25</a:t>
                      </a:r>
                    </a:p>
                    <a:p>
                      <a:r>
                        <a:rPr lang="fr-FR" sz="800" kern="1200" dirty="0" smtClean="0">
                          <a:solidFill>
                            <a:schemeClr val="dk1"/>
                          </a:solidFill>
                          <a:latin typeface="+mn-lt"/>
                          <a:ea typeface="+mn-ea"/>
                          <a:cs typeface="+mn-cs"/>
                        </a:rPr>
                        <a:t>P50</a:t>
                      </a:r>
                    </a:p>
                    <a:p>
                      <a:r>
                        <a:rPr lang="fr-FR" sz="800" kern="1200" dirty="0" smtClean="0">
                          <a:solidFill>
                            <a:schemeClr val="dk1"/>
                          </a:solidFill>
                          <a:latin typeface="+mn-lt"/>
                          <a:ea typeface="+mn-ea"/>
                          <a:cs typeface="+mn-cs"/>
                        </a:rPr>
                        <a:t>P75</a:t>
                      </a:r>
                    </a:p>
                    <a:p>
                      <a:r>
                        <a:rPr lang="fr-FR" sz="800" kern="1200" dirty="0" smtClean="0">
                          <a:solidFill>
                            <a:schemeClr val="dk1"/>
                          </a:solidFill>
                          <a:latin typeface="+mn-lt"/>
                          <a:ea typeface="+mn-ea"/>
                          <a:cs typeface="+mn-cs"/>
                        </a:rPr>
                        <a:t>P90</a:t>
                      </a:r>
                    </a:p>
                    <a:p>
                      <a:r>
                        <a:rPr lang="fr-FR" sz="800" kern="1200" dirty="0" err="1" smtClean="0">
                          <a:solidFill>
                            <a:schemeClr val="dk1"/>
                          </a:solidFill>
                          <a:latin typeface="+mn-lt"/>
                          <a:ea typeface="+mn-ea"/>
                          <a:cs typeface="+mn-cs"/>
                        </a:rPr>
                        <a:t>Tranche_age_V</a:t>
                      </a:r>
                      <a:endParaRPr lang="fr-FR" sz="800" kern="1200" dirty="0" smtClean="0">
                        <a:solidFill>
                          <a:schemeClr val="dk1"/>
                        </a:solidFill>
                        <a:latin typeface="+mn-lt"/>
                        <a:ea typeface="+mn-ea"/>
                        <a:cs typeface="+mn-cs"/>
                      </a:endParaRPr>
                    </a:p>
                    <a:p>
                      <a:r>
                        <a:rPr lang="fr-FR" sz="800" kern="1200" dirty="0" smtClean="0">
                          <a:solidFill>
                            <a:schemeClr val="dk1"/>
                          </a:solidFill>
                          <a:latin typeface="+mn-lt"/>
                          <a:ea typeface="+mn-ea"/>
                          <a:cs typeface="+mn-cs"/>
                        </a:rPr>
                        <a:t>P10_V</a:t>
                      </a:r>
                    </a:p>
                    <a:p>
                      <a:r>
                        <a:rPr lang="fr-FR" sz="800" kern="1200" dirty="0" smtClean="0">
                          <a:solidFill>
                            <a:schemeClr val="dk1"/>
                          </a:solidFill>
                          <a:latin typeface="+mn-lt"/>
                          <a:ea typeface="+mn-ea"/>
                          <a:cs typeface="+mn-cs"/>
                        </a:rPr>
                        <a:t>p25_V</a:t>
                      </a:r>
                    </a:p>
                    <a:p>
                      <a:r>
                        <a:rPr lang="fr-FR" sz="800" kern="1200" dirty="0" smtClean="0">
                          <a:solidFill>
                            <a:schemeClr val="dk1"/>
                          </a:solidFill>
                          <a:latin typeface="+mn-lt"/>
                          <a:ea typeface="+mn-ea"/>
                          <a:cs typeface="+mn-cs"/>
                        </a:rPr>
                        <a:t>P50_V</a:t>
                      </a:r>
                    </a:p>
                    <a:p>
                      <a:r>
                        <a:rPr lang="fr-FR" sz="800" kern="1200" dirty="0" smtClean="0">
                          <a:solidFill>
                            <a:schemeClr val="dk1"/>
                          </a:solidFill>
                          <a:latin typeface="+mn-lt"/>
                          <a:ea typeface="+mn-ea"/>
                          <a:cs typeface="+mn-cs"/>
                        </a:rPr>
                        <a:t>P75_V</a:t>
                      </a:r>
                    </a:p>
                    <a:p>
                      <a:r>
                        <a:rPr lang="fr-FR" sz="800" kern="1200" dirty="0" smtClean="0">
                          <a:solidFill>
                            <a:schemeClr val="dk1"/>
                          </a:solidFill>
                          <a:latin typeface="+mn-lt"/>
                          <a:ea typeface="+mn-ea"/>
                          <a:cs typeface="+mn-cs"/>
                        </a:rPr>
                        <a:t>P90_V</a:t>
                      </a:r>
                    </a:p>
                    <a:p>
                      <a:r>
                        <a:rPr lang="fr-FR" sz="800" kern="1200" dirty="0" smtClean="0">
                          <a:solidFill>
                            <a:schemeClr val="dk1"/>
                          </a:solidFill>
                          <a:latin typeface="+mn-lt"/>
                          <a:ea typeface="+mn-ea"/>
                          <a:cs typeface="+mn-cs"/>
                        </a:rPr>
                        <a:t>REV_GENERATIONEL</a:t>
                      </a:r>
                    </a:p>
                    <a:p>
                      <a:r>
                        <a:rPr lang="fr-FR" sz="800" kern="1200" dirty="0" smtClean="0">
                          <a:solidFill>
                            <a:schemeClr val="dk1"/>
                          </a:solidFill>
                          <a:latin typeface="+mn-lt"/>
                          <a:ea typeface="+mn-ea"/>
                          <a:cs typeface="+mn-cs"/>
                        </a:rPr>
                        <a:t>POSITION_REV_GEN</a:t>
                      </a:r>
                    </a:p>
                    <a:p>
                      <a:r>
                        <a:rPr lang="fr-FR" sz="800" kern="1200" dirty="0" smtClean="0">
                          <a:solidFill>
                            <a:schemeClr val="dk1"/>
                          </a:solidFill>
                          <a:latin typeface="+mn-lt"/>
                          <a:ea typeface="+mn-ea"/>
                          <a:cs typeface="+mn-cs"/>
                        </a:rPr>
                        <a:t>VIELLISSEMT_REV_GEN</a:t>
                      </a:r>
                      <a:endParaRPr lang="fr-FR" sz="700" dirty="0"/>
                    </a:p>
                  </a:txBody>
                  <a:tcPr/>
                </a:tc>
              </a:tr>
            </a:tbl>
          </a:graphicData>
        </a:graphic>
      </p:graphicFrame>
      <p:sp>
        <p:nvSpPr>
          <p:cNvPr id="56" name="ZoneTexte 55"/>
          <p:cNvSpPr txBox="1"/>
          <p:nvPr/>
        </p:nvSpPr>
        <p:spPr>
          <a:xfrm>
            <a:off x="286785" y="5845779"/>
            <a:ext cx="6933141" cy="646331"/>
          </a:xfrm>
          <a:prstGeom prst="rect">
            <a:avLst/>
          </a:prstGeom>
          <a:noFill/>
        </p:spPr>
        <p:txBody>
          <a:bodyPr wrap="square" rtlCol="0">
            <a:spAutoFit/>
          </a:bodyPr>
          <a:lstStyle/>
          <a:p>
            <a:r>
              <a:rPr lang="fr-FR" sz="1200" dirty="0" smtClean="0">
                <a:solidFill>
                  <a:schemeClr val="accent5">
                    <a:lumMod val="60000"/>
                    <a:lumOff val="40000"/>
                  </a:schemeClr>
                </a:solidFill>
              </a:rPr>
              <a:t>La table </a:t>
            </a:r>
            <a:r>
              <a:rPr lang="fr-FR" sz="1200" dirty="0" err="1" smtClean="0">
                <a:solidFill>
                  <a:schemeClr val="accent5">
                    <a:lumMod val="60000"/>
                    <a:lumOff val="40000"/>
                  </a:schemeClr>
                </a:solidFill>
              </a:rPr>
              <a:t>rev_gen</a:t>
            </a:r>
            <a:r>
              <a:rPr lang="fr-FR" sz="1200" dirty="0" smtClean="0">
                <a:solidFill>
                  <a:schemeClr val="accent5">
                    <a:lumMod val="60000"/>
                    <a:lumOff val="40000"/>
                  </a:schemeClr>
                </a:solidFill>
              </a:rPr>
              <a:t> a été volontairement mis dans la </a:t>
            </a:r>
            <a:r>
              <a:rPr lang="fr-FR" sz="1200" dirty="0" err="1" smtClean="0">
                <a:solidFill>
                  <a:schemeClr val="accent5">
                    <a:lumMod val="60000"/>
                    <a:lumOff val="40000"/>
                  </a:schemeClr>
                </a:solidFill>
              </a:rPr>
              <a:t>work</a:t>
            </a:r>
            <a:r>
              <a:rPr lang="fr-FR" sz="1200" dirty="0">
                <a:solidFill>
                  <a:schemeClr val="accent5">
                    <a:lumMod val="60000"/>
                    <a:lumOff val="40000"/>
                  </a:schemeClr>
                </a:solidFill>
              </a:rPr>
              <a:t> </a:t>
            </a:r>
            <a:r>
              <a:rPr lang="fr-FR" sz="1200" dirty="0" smtClean="0">
                <a:solidFill>
                  <a:schemeClr val="accent5">
                    <a:lumMod val="60000"/>
                    <a:lumOff val="40000"/>
                  </a:schemeClr>
                </a:solidFill>
              </a:rPr>
              <a:t>pour pouvoir identifier un problème s’il y a un problème dans le programme. </a:t>
            </a:r>
          </a:p>
          <a:p>
            <a:r>
              <a:rPr lang="fr-FR" sz="1200" b="1" u="sng" dirty="0" smtClean="0">
                <a:solidFill>
                  <a:schemeClr val="accent5">
                    <a:lumMod val="60000"/>
                    <a:lumOff val="40000"/>
                  </a:schemeClr>
                </a:solidFill>
              </a:rPr>
              <a:t>BUT</a:t>
            </a:r>
            <a:r>
              <a:rPr lang="fr-FR" sz="1200" dirty="0" smtClean="0">
                <a:solidFill>
                  <a:schemeClr val="accent5">
                    <a:lumMod val="60000"/>
                    <a:lumOff val="40000"/>
                  </a:schemeClr>
                </a:solidFill>
              </a:rPr>
              <a:t> : SAS ne pourra pas se rabattre sur l’ancienne table </a:t>
            </a:r>
            <a:endParaRPr lang="fr-FR" sz="1200" dirty="0">
              <a:solidFill>
                <a:schemeClr val="accent5">
                  <a:lumMod val="60000"/>
                  <a:lumOff val="40000"/>
                </a:schemeClr>
              </a:solidFill>
            </a:endParaRPr>
          </a:p>
        </p:txBody>
      </p:sp>
      <p:sp>
        <p:nvSpPr>
          <p:cNvPr id="57" name="ZoneTexte 56"/>
          <p:cNvSpPr txBox="1"/>
          <p:nvPr/>
        </p:nvSpPr>
        <p:spPr>
          <a:xfrm>
            <a:off x="831625" y="5237430"/>
            <a:ext cx="3406321" cy="246221"/>
          </a:xfrm>
          <a:prstGeom prst="rect">
            <a:avLst/>
          </a:prstGeom>
          <a:solidFill>
            <a:srgbClr val="28A089"/>
          </a:solidFill>
        </p:spPr>
        <p:txBody>
          <a:bodyPr wrap="square" rtlCol="0">
            <a:spAutoFit/>
          </a:bodyPr>
          <a:lstStyle/>
          <a:p>
            <a:r>
              <a:rPr lang="fr-FR" sz="1000" dirty="0">
                <a:solidFill>
                  <a:schemeClr val="bg1"/>
                </a:solidFill>
              </a:rPr>
              <a:t>MAT._sc_matrice_de_travail_cc_&amp;</a:t>
            </a:r>
            <a:r>
              <a:rPr lang="fr-FR" sz="1000" dirty="0" err="1">
                <a:solidFill>
                  <a:schemeClr val="bg1"/>
                </a:solidFill>
              </a:rPr>
              <a:t>M_courant</a:t>
            </a:r>
            <a:endParaRPr lang="fr-FR" sz="1000" b="1" dirty="0">
              <a:solidFill>
                <a:schemeClr val="bg1"/>
              </a:solidFill>
            </a:endParaRPr>
          </a:p>
        </p:txBody>
      </p:sp>
      <p:grpSp>
        <p:nvGrpSpPr>
          <p:cNvPr id="66" name="Groupe 65"/>
          <p:cNvGrpSpPr/>
          <p:nvPr/>
        </p:nvGrpSpPr>
        <p:grpSpPr>
          <a:xfrm>
            <a:off x="211549" y="5157492"/>
            <a:ext cx="440725" cy="407851"/>
            <a:chOff x="3061930" y="1438348"/>
            <a:chExt cx="834065" cy="835835"/>
          </a:xfrm>
          <a:solidFill>
            <a:srgbClr val="28A089">
              <a:alpha val="27000"/>
            </a:srgbClr>
          </a:solidFill>
        </p:grpSpPr>
        <p:sp>
          <p:nvSpPr>
            <p:cNvPr id="67" name="Freeform 10"/>
            <p:cNvSpPr>
              <a:spLocks noEditPoints="1"/>
            </p:cNvSpPr>
            <p:nvPr/>
          </p:nvSpPr>
          <p:spPr bwMode="auto">
            <a:xfrm>
              <a:off x="3061930" y="1438348"/>
              <a:ext cx="834065" cy="835835"/>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68" name="Group 148"/>
            <p:cNvGrpSpPr/>
            <p:nvPr/>
          </p:nvGrpSpPr>
          <p:grpSpPr>
            <a:xfrm>
              <a:off x="3320288" y="1663716"/>
              <a:ext cx="317348" cy="397906"/>
              <a:chOff x="5106627" y="2260366"/>
              <a:chExt cx="324452" cy="406813"/>
            </a:xfrm>
            <a:grpFill/>
          </p:grpSpPr>
          <p:sp>
            <p:nvSpPr>
              <p:cNvPr id="69"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sp>
        <p:nvSpPr>
          <p:cNvPr id="73" name="ZoneTexte 72"/>
          <p:cNvSpPr txBox="1"/>
          <p:nvPr/>
        </p:nvSpPr>
        <p:spPr>
          <a:xfrm>
            <a:off x="831624" y="4283277"/>
            <a:ext cx="3406321" cy="246221"/>
          </a:xfrm>
          <a:prstGeom prst="rect">
            <a:avLst/>
          </a:prstGeom>
          <a:solidFill>
            <a:srgbClr val="28A089"/>
          </a:solidFill>
        </p:spPr>
        <p:txBody>
          <a:bodyPr wrap="square" rtlCol="0">
            <a:spAutoFit/>
          </a:bodyPr>
          <a:lstStyle/>
          <a:p>
            <a:r>
              <a:rPr lang="fr-FR" sz="1000" dirty="0">
                <a:solidFill>
                  <a:schemeClr val="bg1"/>
                </a:solidFill>
              </a:rPr>
              <a:t>eas.id_relation_&amp;</a:t>
            </a:r>
            <a:r>
              <a:rPr lang="fr-FR" sz="1000" dirty="0" err="1">
                <a:solidFill>
                  <a:schemeClr val="bg1"/>
                </a:solidFill>
              </a:rPr>
              <a:t>M_courant</a:t>
            </a:r>
            <a:r>
              <a:rPr lang="fr-FR" sz="1000" dirty="0">
                <a:solidFill>
                  <a:schemeClr val="bg1"/>
                </a:solidFill>
              </a:rPr>
              <a:t>.</a:t>
            </a:r>
            <a:endParaRPr lang="fr-FR" sz="1000" dirty="0">
              <a:solidFill>
                <a:schemeClr val="bg1"/>
              </a:solidFill>
            </a:endParaRPr>
          </a:p>
        </p:txBody>
      </p:sp>
      <p:grpSp>
        <p:nvGrpSpPr>
          <p:cNvPr id="74" name="Groupe 73"/>
          <p:cNvGrpSpPr/>
          <p:nvPr/>
        </p:nvGrpSpPr>
        <p:grpSpPr>
          <a:xfrm>
            <a:off x="117391" y="3940047"/>
            <a:ext cx="656135" cy="589451"/>
            <a:chOff x="3061930" y="1438348"/>
            <a:chExt cx="834065" cy="835835"/>
          </a:xfrm>
          <a:solidFill>
            <a:srgbClr val="28A089">
              <a:alpha val="27000"/>
            </a:srgbClr>
          </a:solidFill>
        </p:grpSpPr>
        <p:sp>
          <p:nvSpPr>
            <p:cNvPr id="75" name="Freeform 10"/>
            <p:cNvSpPr>
              <a:spLocks noEditPoints="1"/>
            </p:cNvSpPr>
            <p:nvPr/>
          </p:nvSpPr>
          <p:spPr bwMode="auto">
            <a:xfrm>
              <a:off x="3061930" y="1438348"/>
              <a:ext cx="834065" cy="835835"/>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grp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76" name="Group 148"/>
            <p:cNvGrpSpPr/>
            <p:nvPr/>
          </p:nvGrpSpPr>
          <p:grpSpPr>
            <a:xfrm>
              <a:off x="3320288" y="1663716"/>
              <a:ext cx="317348" cy="397906"/>
              <a:chOff x="5106627" y="2260366"/>
              <a:chExt cx="324452" cy="406813"/>
            </a:xfrm>
            <a:grpFill/>
          </p:grpSpPr>
          <p:sp>
            <p:nvSpPr>
              <p:cNvPr id="77"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sp>
        <p:nvSpPr>
          <p:cNvPr id="81" name="ZoneTexte 80"/>
          <p:cNvSpPr txBox="1"/>
          <p:nvPr/>
        </p:nvSpPr>
        <p:spPr>
          <a:xfrm>
            <a:off x="230737" y="4098982"/>
            <a:ext cx="519787" cy="230832"/>
          </a:xfrm>
          <a:prstGeom prst="rect">
            <a:avLst/>
          </a:prstGeom>
          <a:noFill/>
        </p:spPr>
        <p:txBody>
          <a:bodyPr wrap="square" rtlCol="0">
            <a:spAutoFit/>
          </a:bodyPr>
          <a:lstStyle/>
          <a:p>
            <a:r>
              <a:rPr lang="fr-FR" sz="900" b="1" dirty="0" smtClean="0">
                <a:solidFill>
                  <a:srgbClr val="FF0000"/>
                </a:solidFill>
              </a:rPr>
              <a:t>EAS</a:t>
            </a:r>
            <a:endParaRPr lang="fr-FR" sz="900" b="1" dirty="0">
              <a:solidFill>
                <a:srgbClr val="FF0000"/>
              </a:solidFill>
            </a:endParaRPr>
          </a:p>
        </p:txBody>
      </p:sp>
    </p:spTree>
    <p:extLst>
      <p:ext uri="{BB962C8B-B14F-4D97-AF65-F5344CB8AC3E}">
        <p14:creationId xmlns:p14="http://schemas.microsoft.com/office/powerpoint/2010/main" val="2422777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13</a:t>
            </a:fld>
            <a:endParaRPr lang="fr-FR">
              <a:solidFill>
                <a:prstClr val="white"/>
              </a:solidFill>
            </a:endParaRPr>
          </a:p>
        </p:txBody>
      </p:sp>
      <p:sp>
        <p:nvSpPr>
          <p:cNvPr id="15" name="Rectangle 14"/>
          <p:cNvSpPr/>
          <p:nvPr/>
        </p:nvSpPr>
        <p:spPr>
          <a:xfrm>
            <a:off x="838200" y="-3577"/>
            <a:ext cx="8305800" cy="584775"/>
          </a:xfrm>
          <a:prstGeom prst="rect">
            <a:avLst/>
          </a:prstGeom>
        </p:spPr>
        <p:txBody>
          <a:bodyPr wrap="square">
            <a:spAutoFit/>
          </a:bodyPr>
          <a:lstStyle/>
          <a:p>
            <a:r>
              <a:rPr lang="fr-FR" sz="3200" b="1" dirty="0" smtClean="0">
                <a:solidFill>
                  <a:srgbClr val="000000"/>
                </a:solidFill>
                <a:ea typeface="+mj-ea"/>
                <a:cs typeface="+mj-cs"/>
              </a:rPr>
              <a:t>CADRAGE </a:t>
            </a:r>
            <a:r>
              <a:rPr lang="fr-FR" sz="3200" b="1" dirty="0" smtClean="0">
                <a:solidFill>
                  <a:srgbClr val="000000"/>
                </a:solidFill>
                <a:ea typeface="+mj-ea"/>
                <a:cs typeface="+mj-cs"/>
              </a:rPr>
              <a:t>SEG PROS AGRIS – Contrôle industriel</a:t>
            </a:r>
            <a:endParaRPr lang="fr-FR" sz="3200" b="1" dirty="0">
              <a:solidFill>
                <a:srgbClr val="000000"/>
              </a:solidFill>
              <a:ea typeface="+mj-ea"/>
              <a:cs typeface="+mj-cs"/>
            </a:endParaRPr>
          </a:p>
        </p:txBody>
      </p:sp>
      <p:sp>
        <p:nvSpPr>
          <p:cNvPr id="8" name="ZoneTexte 7"/>
          <p:cNvSpPr txBox="1"/>
          <p:nvPr/>
        </p:nvSpPr>
        <p:spPr>
          <a:xfrm>
            <a:off x="533401" y="838200"/>
            <a:ext cx="2105492" cy="300082"/>
          </a:xfrm>
          <a:prstGeom prst="rect">
            <a:avLst/>
          </a:prstGeom>
          <a:solidFill>
            <a:srgbClr val="45C1A4"/>
          </a:solidFill>
          <a:ln>
            <a:noFill/>
          </a:ln>
        </p:spPr>
        <p:txBody>
          <a:bodyPr vert="horz" wrap="square" lIns="68580" tIns="34290" rIns="68580" bIns="34290" numCol="1" anchor="t" anchorCtr="0" compatLnSpc="1">
            <a:prstTxWarp prst="textNoShape">
              <a:avLst/>
            </a:prstTxWarp>
          </a:bodyPr>
          <a:lstStyle>
            <a:defPPr>
              <a:defRPr lang="en-US"/>
            </a:defPPr>
            <a:lvl1pPr>
              <a:defRPr sz="1350"/>
            </a:lvl1pPr>
          </a:lstStyle>
          <a:p>
            <a:r>
              <a:rPr lang="fr-FR" b="1" dirty="0">
                <a:solidFill>
                  <a:schemeClr val="bg1"/>
                </a:solidFill>
              </a:rPr>
              <a:t>Contrôle de dérivation</a:t>
            </a:r>
          </a:p>
        </p:txBody>
      </p:sp>
      <p:sp>
        <p:nvSpPr>
          <p:cNvPr id="9" name="ZoneTexte 8"/>
          <p:cNvSpPr txBox="1"/>
          <p:nvPr/>
        </p:nvSpPr>
        <p:spPr>
          <a:xfrm>
            <a:off x="502468" y="5062599"/>
            <a:ext cx="2105492" cy="300082"/>
          </a:xfrm>
          <a:prstGeom prst="rect">
            <a:avLst/>
          </a:prstGeom>
          <a:solidFill>
            <a:srgbClr val="45C1A4"/>
          </a:solidFill>
          <a:ln>
            <a:noFill/>
          </a:ln>
        </p:spPr>
        <p:txBody>
          <a:bodyPr vert="horz" wrap="square" lIns="68580" tIns="34290" rIns="68580" bIns="34290" numCol="1" anchor="t" anchorCtr="0" compatLnSpc="1">
            <a:prstTxWarp prst="textNoShape">
              <a:avLst/>
            </a:prstTxWarp>
          </a:bodyPr>
          <a:lstStyle>
            <a:defPPr>
              <a:defRPr lang="en-US"/>
            </a:defPPr>
            <a:lvl1pPr>
              <a:defRPr sz="1350"/>
            </a:lvl1pPr>
          </a:lstStyle>
          <a:p>
            <a:r>
              <a:rPr lang="fr-FR" b="1" dirty="0" smtClean="0">
                <a:solidFill>
                  <a:schemeClr val="bg1"/>
                </a:solidFill>
              </a:rPr>
              <a:t>Trace</a:t>
            </a:r>
            <a:endParaRPr lang="fr-FR" b="1" dirty="0">
              <a:solidFill>
                <a:schemeClr val="bg1"/>
              </a:solidFill>
            </a:endParaRPr>
          </a:p>
        </p:txBody>
      </p:sp>
      <p:sp>
        <p:nvSpPr>
          <p:cNvPr id="10" name="ZoneTexte 9"/>
          <p:cNvSpPr txBox="1"/>
          <p:nvPr/>
        </p:nvSpPr>
        <p:spPr>
          <a:xfrm>
            <a:off x="502468" y="5903070"/>
            <a:ext cx="2105492" cy="300082"/>
          </a:xfrm>
          <a:prstGeom prst="rect">
            <a:avLst/>
          </a:prstGeom>
          <a:solidFill>
            <a:srgbClr val="45C1A4"/>
          </a:solidFill>
          <a:ln>
            <a:noFill/>
          </a:ln>
        </p:spPr>
        <p:txBody>
          <a:bodyPr vert="horz" wrap="square" lIns="68580" tIns="34290" rIns="68580" bIns="34290" numCol="1" anchor="t" anchorCtr="0" compatLnSpc="1">
            <a:prstTxWarp prst="textNoShape">
              <a:avLst/>
            </a:prstTxWarp>
          </a:bodyPr>
          <a:lstStyle>
            <a:defPPr>
              <a:defRPr lang="en-US"/>
            </a:defPPr>
            <a:lvl1pPr>
              <a:defRPr sz="1350"/>
            </a:lvl1pPr>
          </a:lstStyle>
          <a:p>
            <a:r>
              <a:rPr lang="fr-FR" b="1" smtClean="0">
                <a:solidFill>
                  <a:schemeClr val="bg1"/>
                </a:solidFill>
              </a:rPr>
              <a:t>Test </a:t>
            </a:r>
            <a:r>
              <a:rPr lang="fr-FR" b="1" smtClean="0">
                <a:solidFill>
                  <a:schemeClr val="bg1"/>
                </a:solidFill>
              </a:rPr>
              <a:t>unitaire</a:t>
            </a:r>
            <a:endParaRPr lang="fr-FR" b="1" dirty="0">
              <a:solidFill>
                <a:schemeClr val="bg1"/>
              </a:solidFill>
            </a:endParaRPr>
          </a:p>
        </p:txBody>
      </p:sp>
      <p:sp>
        <p:nvSpPr>
          <p:cNvPr id="5" name="ZoneTexte 4"/>
          <p:cNvSpPr txBox="1"/>
          <p:nvPr/>
        </p:nvSpPr>
        <p:spPr>
          <a:xfrm>
            <a:off x="304800" y="499646"/>
            <a:ext cx="4824536" cy="338554"/>
          </a:xfrm>
          <a:prstGeom prst="rect">
            <a:avLst/>
          </a:prstGeom>
          <a:noFill/>
        </p:spPr>
        <p:txBody>
          <a:bodyPr wrap="square" rtlCol="0">
            <a:spAutoFit/>
          </a:bodyPr>
          <a:lstStyle/>
          <a:p>
            <a:r>
              <a:rPr lang="fr-FR" sz="1600" dirty="0"/>
              <a:t>_7_Chapeau_revenu_generationnel</a:t>
            </a:r>
            <a:endParaRPr lang="fr-FR" sz="1600" b="1" dirty="0">
              <a:solidFill>
                <a:schemeClr val="tx1">
                  <a:lumMod val="75000"/>
                  <a:lumOff val="2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648" y="829147"/>
            <a:ext cx="5912386" cy="451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36" y="5384815"/>
            <a:ext cx="8460463" cy="447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302536" y="6203152"/>
            <a:ext cx="6172200" cy="276999"/>
          </a:xfrm>
          <a:prstGeom prst="rect">
            <a:avLst/>
          </a:prstGeom>
          <a:noFill/>
        </p:spPr>
        <p:txBody>
          <a:bodyPr wrap="square" rtlCol="0">
            <a:spAutoFit/>
          </a:bodyPr>
          <a:lstStyle/>
          <a:p>
            <a:r>
              <a:rPr lang="fr-FR" sz="1200" dirty="0" smtClean="0"/>
              <a:t>Non vérifiable </a:t>
            </a:r>
            <a:endParaRPr lang="fr-FR" sz="1200" dirty="0"/>
          </a:p>
        </p:txBody>
      </p:sp>
    </p:spTree>
    <p:extLst>
      <p:ext uri="{BB962C8B-B14F-4D97-AF65-F5344CB8AC3E}">
        <p14:creationId xmlns:p14="http://schemas.microsoft.com/office/powerpoint/2010/main" val="1272142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rme libre 9"/>
          <p:cNvSpPr/>
          <p:nvPr/>
        </p:nvSpPr>
        <p:spPr>
          <a:xfrm>
            <a:off x="4557808" y="3524525"/>
            <a:ext cx="1475715" cy="763509"/>
          </a:xfrm>
          <a:custGeom>
            <a:avLst/>
            <a:gdLst>
              <a:gd name="connsiteX0" fmla="*/ 0 w 1475715"/>
              <a:gd name="connsiteY0" fmla="*/ 0 h 697216"/>
              <a:gd name="connsiteX1" fmla="*/ 0 w 1475715"/>
              <a:gd name="connsiteY1" fmla="*/ 0 h 697216"/>
              <a:gd name="connsiteX2" fmla="*/ 99588 w 1475715"/>
              <a:gd name="connsiteY2" fmla="*/ 99588 h 697216"/>
              <a:gd name="connsiteX3" fmla="*/ 117695 w 1475715"/>
              <a:gd name="connsiteY3" fmla="*/ 126749 h 697216"/>
              <a:gd name="connsiteX4" fmla="*/ 162962 w 1475715"/>
              <a:gd name="connsiteY4" fmla="*/ 208230 h 697216"/>
              <a:gd name="connsiteX5" fmla="*/ 190123 w 1475715"/>
              <a:gd name="connsiteY5" fmla="*/ 235390 h 697216"/>
              <a:gd name="connsiteX6" fmla="*/ 244443 w 1475715"/>
              <a:gd name="connsiteY6" fmla="*/ 289711 h 697216"/>
              <a:gd name="connsiteX7" fmla="*/ 289711 w 1475715"/>
              <a:gd name="connsiteY7" fmla="*/ 353085 h 697216"/>
              <a:gd name="connsiteX8" fmla="*/ 344031 w 1475715"/>
              <a:gd name="connsiteY8" fmla="*/ 389299 h 697216"/>
              <a:gd name="connsiteX9" fmla="*/ 398352 w 1475715"/>
              <a:gd name="connsiteY9" fmla="*/ 425513 h 697216"/>
              <a:gd name="connsiteX10" fmla="*/ 425513 w 1475715"/>
              <a:gd name="connsiteY10" fmla="*/ 443620 h 697216"/>
              <a:gd name="connsiteX11" fmla="*/ 461727 w 1475715"/>
              <a:gd name="connsiteY11" fmla="*/ 470780 h 697216"/>
              <a:gd name="connsiteX12" fmla="*/ 488887 w 1475715"/>
              <a:gd name="connsiteY12" fmla="*/ 479834 h 697216"/>
              <a:gd name="connsiteX13" fmla="*/ 516047 w 1475715"/>
              <a:gd name="connsiteY13" fmla="*/ 497941 h 697216"/>
              <a:gd name="connsiteX14" fmla="*/ 561315 w 1475715"/>
              <a:gd name="connsiteY14" fmla="*/ 506994 h 697216"/>
              <a:gd name="connsiteX15" fmla="*/ 642796 w 1475715"/>
              <a:gd name="connsiteY15" fmla="*/ 534155 h 697216"/>
              <a:gd name="connsiteX16" fmla="*/ 679010 w 1475715"/>
              <a:gd name="connsiteY16" fmla="*/ 543208 h 697216"/>
              <a:gd name="connsiteX17" fmla="*/ 760491 w 1475715"/>
              <a:gd name="connsiteY17" fmla="*/ 552261 h 697216"/>
              <a:gd name="connsiteX18" fmla="*/ 914400 w 1475715"/>
              <a:gd name="connsiteY18" fmla="*/ 570368 h 697216"/>
              <a:gd name="connsiteX19" fmla="*/ 968721 w 1475715"/>
              <a:gd name="connsiteY19" fmla="*/ 588475 h 697216"/>
              <a:gd name="connsiteX20" fmla="*/ 986827 w 1475715"/>
              <a:gd name="connsiteY20" fmla="*/ 615636 h 697216"/>
              <a:gd name="connsiteX21" fmla="*/ 1041148 w 1475715"/>
              <a:gd name="connsiteY21" fmla="*/ 633743 h 697216"/>
              <a:gd name="connsiteX22" fmla="*/ 1195057 w 1475715"/>
              <a:gd name="connsiteY22" fmla="*/ 651850 h 697216"/>
              <a:gd name="connsiteX23" fmla="*/ 1222218 w 1475715"/>
              <a:gd name="connsiteY23" fmla="*/ 660903 h 697216"/>
              <a:gd name="connsiteX24" fmla="*/ 1348966 w 1475715"/>
              <a:gd name="connsiteY24" fmla="*/ 679010 h 697216"/>
              <a:gd name="connsiteX25" fmla="*/ 1376127 w 1475715"/>
              <a:gd name="connsiteY25" fmla="*/ 688063 h 697216"/>
              <a:gd name="connsiteX26" fmla="*/ 1475715 w 1475715"/>
              <a:gd name="connsiteY26" fmla="*/ 697117 h 697216"/>
              <a:gd name="connsiteX27" fmla="*/ 1457608 w 1475715"/>
              <a:gd name="connsiteY27" fmla="*/ 27160 h 697216"/>
              <a:gd name="connsiteX28" fmla="*/ 99588 w 1475715"/>
              <a:gd name="connsiteY28" fmla="*/ 18107 h 697216"/>
              <a:gd name="connsiteX29" fmla="*/ 0 w 1475715"/>
              <a:gd name="connsiteY29" fmla="*/ 0 h 69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5715" h="697216">
                <a:moveTo>
                  <a:pt x="0" y="0"/>
                </a:moveTo>
                <a:lnTo>
                  <a:pt x="0" y="0"/>
                </a:lnTo>
                <a:cubicBezTo>
                  <a:pt x="81082" y="57915"/>
                  <a:pt x="48974" y="23667"/>
                  <a:pt x="99588" y="99588"/>
                </a:cubicBezTo>
                <a:lnTo>
                  <a:pt x="117695" y="126749"/>
                </a:lnTo>
                <a:cubicBezTo>
                  <a:pt x="129079" y="160902"/>
                  <a:pt x="131831" y="177101"/>
                  <a:pt x="162962" y="208230"/>
                </a:cubicBezTo>
                <a:cubicBezTo>
                  <a:pt x="172016" y="217283"/>
                  <a:pt x="181791" y="225669"/>
                  <a:pt x="190123" y="235390"/>
                </a:cubicBezTo>
                <a:cubicBezTo>
                  <a:pt x="235044" y="287797"/>
                  <a:pt x="196629" y="257834"/>
                  <a:pt x="244443" y="289711"/>
                </a:cubicBezTo>
                <a:cubicBezTo>
                  <a:pt x="253252" y="302925"/>
                  <a:pt x="280523" y="344917"/>
                  <a:pt x="289711" y="353085"/>
                </a:cubicBezTo>
                <a:cubicBezTo>
                  <a:pt x="305976" y="367543"/>
                  <a:pt x="325924" y="377228"/>
                  <a:pt x="344031" y="389299"/>
                </a:cubicBezTo>
                <a:lnTo>
                  <a:pt x="398352" y="425513"/>
                </a:lnTo>
                <a:lnTo>
                  <a:pt x="425513" y="443620"/>
                </a:lnTo>
                <a:cubicBezTo>
                  <a:pt x="438068" y="451990"/>
                  <a:pt x="448626" y="463294"/>
                  <a:pt x="461727" y="470780"/>
                </a:cubicBezTo>
                <a:cubicBezTo>
                  <a:pt x="470013" y="475515"/>
                  <a:pt x="480351" y="475566"/>
                  <a:pt x="488887" y="479834"/>
                </a:cubicBezTo>
                <a:cubicBezTo>
                  <a:pt x="498619" y="484700"/>
                  <a:pt x="505859" y="494121"/>
                  <a:pt x="516047" y="497941"/>
                </a:cubicBezTo>
                <a:cubicBezTo>
                  <a:pt x="530455" y="503344"/>
                  <a:pt x="546469" y="502945"/>
                  <a:pt x="561315" y="506994"/>
                </a:cubicBezTo>
                <a:lnTo>
                  <a:pt x="642796" y="534155"/>
                </a:lnTo>
                <a:cubicBezTo>
                  <a:pt x="654600" y="538090"/>
                  <a:pt x="666712" y="541316"/>
                  <a:pt x="679010" y="543208"/>
                </a:cubicBezTo>
                <a:cubicBezTo>
                  <a:pt x="706020" y="547363"/>
                  <a:pt x="733375" y="548871"/>
                  <a:pt x="760491" y="552261"/>
                </a:cubicBezTo>
                <a:cubicBezTo>
                  <a:pt x="920615" y="572277"/>
                  <a:pt x="707795" y="549709"/>
                  <a:pt x="914400" y="570368"/>
                </a:cubicBezTo>
                <a:cubicBezTo>
                  <a:pt x="932507" y="576404"/>
                  <a:pt x="958134" y="572594"/>
                  <a:pt x="968721" y="588475"/>
                </a:cubicBezTo>
                <a:cubicBezTo>
                  <a:pt x="974756" y="597529"/>
                  <a:pt x="977600" y="609869"/>
                  <a:pt x="986827" y="615636"/>
                </a:cubicBezTo>
                <a:cubicBezTo>
                  <a:pt x="1003012" y="625752"/>
                  <a:pt x="1022432" y="630000"/>
                  <a:pt x="1041148" y="633743"/>
                </a:cubicBezTo>
                <a:cubicBezTo>
                  <a:pt x="1122050" y="649922"/>
                  <a:pt x="1071081" y="641518"/>
                  <a:pt x="1195057" y="651850"/>
                </a:cubicBezTo>
                <a:cubicBezTo>
                  <a:pt x="1204111" y="654868"/>
                  <a:pt x="1212829" y="659196"/>
                  <a:pt x="1222218" y="660903"/>
                </a:cubicBezTo>
                <a:cubicBezTo>
                  <a:pt x="1297580" y="674605"/>
                  <a:pt x="1282174" y="664168"/>
                  <a:pt x="1348966" y="679010"/>
                </a:cubicBezTo>
                <a:cubicBezTo>
                  <a:pt x="1358282" y="681080"/>
                  <a:pt x="1366769" y="686191"/>
                  <a:pt x="1376127" y="688063"/>
                </a:cubicBezTo>
                <a:cubicBezTo>
                  <a:pt x="1429933" y="698824"/>
                  <a:pt x="1430334" y="697117"/>
                  <a:pt x="1475715" y="697117"/>
                </a:cubicBezTo>
                <a:lnTo>
                  <a:pt x="1457608" y="27160"/>
                </a:lnTo>
                <a:lnTo>
                  <a:pt x="99588" y="18107"/>
                </a:lnTo>
                <a:lnTo>
                  <a:pt x="0" y="0"/>
                </a:lnTo>
                <a:close/>
              </a:path>
            </a:pathLst>
          </a:custGeom>
          <a:pattFill prst="lgConfetti">
            <a:fgClr>
              <a:schemeClr val="accent6">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75000"/>
                </a:schemeClr>
              </a:solidFill>
            </a:endParaRPr>
          </a:p>
        </p:txBody>
      </p:sp>
      <p:sp>
        <p:nvSpPr>
          <p:cNvPr id="8" name="Forme libre 7"/>
          <p:cNvSpPr/>
          <p:nvPr/>
        </p:nvSpPr>
        <p:spPr>
          <a:xfrm>
            <a:off x="786285" y="3551685"/>
            <a:ext cx="3124200" cy="888749"/>
          </a:xfrm>
          <a:custGeom>
            <a:avLst/>
            <a:gdLst>
              <a:gd name="connsiteX0" fmla="*/ 0 w 2978590"/>
              <a:gd name="connsiteY0" fmla="*/ 9054 h 869133"/>
              <a:gd name="connsiteX1" fmla="*/ 0 w 2978590"/>
              <a:gd name="connsiteY1" fmla="*/ 9054 h 869133"/>
              <a:gd name="connsiteX2" fmla="*/ 18107 w 2978590"/>
              <a:gd name="connsiteY2" fmla="*/ 99589 h 869133"/>
              <a:gd name="connsiteX3" fmla="*/ 18107 w 2978590"/>
              <a:gd name="connsiteY3" fmla="*/ 778599 h 869133"/>
              <a:gd name="connsiteX4" fmla="*/ 9054 w 2978590"/>
              <a:gd name="connsiteY4" fmla="*/ 805759 h 869133"/>
              <a:gd name="connsiteX5" fmla="*/ 9054 w 2978590"/>
              <a:gd name="connsiteY5" fmla="*/ 869133 h 869133"/>
              <a:gd name="connsiteX6" fmla="*/ 986828 w 2978590"/>
              <a:gd name="connsiteY6" fmla="*/ 416460 h 869133"/>
              <a:gd name="connsiteX7" fmla="*/ 1611517 w 2978590"/>
              <a:gd name="connsiteY7" fmla="*/ 262551 h 869133"/>
              <a:gd name="connsiteX8" fmla="*/ 2679826 w 2978590"/>
              <a:gd name="connsiteY8" fmla="*/ 81482 h 869133"/>
              <a:gd name="connsiteX9" fmla="*/ 2978590 w 2978590"/>
              <a:gd name="connsiteY9" fmla="*/ 0 h 869133"/>
              <a:gd name="connsiteX10" fmla="*/ 0 w 2978590"/>
              <a:gd name="connsiteY10" fmla="*/ 9054 h 86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78590" h="869133">
                <a:moveTo>
                  <a:pt x="0" y="9054"/>
                </a:moveTo>
                <a:lnTo>
                  <a:pt x="0" y="9054"/>
                </a:lnTo>
                <a:cubicBezTo>
                  <a:pt x="6036" y="39232"/>
                  <a:pt x="14290" y="69051"/>
                  <a:pt x="18107" y="99589"/>
                </a:cubicBezTo>
                <a:cubicBezTo>
                  <a:pt x="41979" y="290560"/>
                  <a:pt x="20467" y="703069"/>
                  <a:pt x="18107" y="778599"/>
                </a:cubicBezTo>
                <a:cubicBezTo>
                  <a:pt x="17809" y="788137"/>
                  <a:pt x="10004" y="796263"/>
                  <a:pt x="9054" y="805759"/>
                </a:cubicBezTo>
                <a:cubicBezTo>
                  <a:pt x="6952" y="826779"/>
                  <a:pt x="9054" y="848008"/>
                  <a:pt x="9054" y="869133"/>
                </a:cubicBezTo>
                <a:lnTo>
                  <a:pt x="986828" y="416460"/>
                </a:lnTo>
                <a:lnTo>
                  <a:pt x="1611517" y="262551"/>
                </a:lnTo>
                <a:lnTo>
                  <a:pt x="2679826" y="81482"/>
                </a:lnTo>
                <a:lnTo>
                  <a:pt x="2978590" y="0"/>
                </a:lnTo>
                <a:lnTo>
                  <a:pt x="0" y="9054"/>
                </a:lnTo>
                <a:close/>
              </a:path>
            </a:pathLst>
          </a:custGeom>
          <a:pattFill prst="dashDnDiag">
            <a:fgClr>
              <a:schemeClr val="accent3">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b="1" dirty="0">
              <a:solidFill>
                <a:schemeClr val="accent3">
                  <a:lumMod val="50000"/>
                  <a:lumOff val="50000"/>
                </a:schemeClr>
              </a:solidFill>
            </a:endParaRPr>
          </a:p>
        </p:txBody>
      </p:sp>
      <p:sp>
        <p:nvSpPr>
          <p:cNvPr id="5" name="Rectangle 4"/>
          <p:cNvSpPr/>
          <p:nvPr/>
        </p:nvSpPr>
        <p:spPr>
          <a:xfrm>
            <a:off x="786285" y="3136581"/>
            <a:ext cx="5181600" cy="389454"/>
          </a:xfrm>
          <a:prstGeom prst="rect">
            <a:avLst/>
          </a:prstGeom>
          <a:pattFill prst="dkUpDiag">
            <a:fgClr>
              <a:schemeClr val="accent5">
                <a:lumMod val="60000"/>
                <a:lumOff val="40000"/>
              </a:schemeClr>
            </a:fgClr>
            <a:bgClr>
              <a:schemeClr val="bg1"/>
            </a:bgClr>
          </a:patt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1">
                    <a:lumMod val="50000"/>
                  </a:schemeClr>
                </a:solidFill>
              </a:rPr>
              <a:t>HDG avérés à flux</a:t>
            </a:r>
            <a:endParaRPr lang="fr-FR" b="1" dirty="0">
              <a:solidFill>
                <a:schemeClr val="accent1">
                  <a:lumMod val="50000"/>
                </a:schemeClr>
              </a:solidFill>
            </a:endParaRPr>
          </a:p>
        </p:txBody>
      </p:sp>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2</a:t>
            </a:fld>
            <a:endParaRPr lang="fr-FR">
              <a:solidFill>
                <a:prstClr val="white"/>
              </a:solidFill>
            </a:endParaRPr>
          </a:p>
        </p:txBody>
      </p:sp>
      <p:sp>
        <p:nvSpPr>
          <p:cNvPr id="25" name="Rectangle 24"/>
          <p:cNvSpPr/>
          <p:nvPr/>
        </p:nvSpPr>
        <p:spPr>
          <a:xfrm>
            <a:off x="838200" y="-3577"/>
            <a:ext cx="8118825" cy="584775"/>
          </a:xfrm>
          <a:prstGeom prst="rect">
            <a:avLst/>
          </a:prstGeom>
        </p:spPr>
        <p:txBody>
          <a:bodyPr wrap="square">
            <a:spAutoFit/>
          </a:bodyPr>
          <a:lstStyle/>
          <a:p>
            <a:r>
              <a:rPr lang="fr-FR" sz="3200" b="1" dirty="0" smtClean="0">
                <a:solidFill>
                  <a:srgbClr val="000000"/>
                </a:solidFill>
                <a:ea typeface="+mj-ea"/>
                <a:cs typeface="+mj-cs"/>
              </a:rPr>
              <a:t>Objectifs</a:t>
            </a:r>
            <a:endParaRPr lang="fr-FR" sz="3200" b="1" dirty="0">
              <a:solidFill>
                <a:srgbClr val="000000"/>
              </a:solidFill>
              <a:ea typeface="+mj-ea"/>
              <a:cs typeface="+mj-cs"/>
            </a:endParaRPr>
          </a:p>
        </p:txBody>
      </p:sp>
      <p:sp>
        <p:nvSpPr>
          <p:cNvPr id="2" name="ZoneTexte 1"/>
          <p:cNvSpPr txBox="1"/>
          <p:nvPr/>
        </p:nvSpPr>
        <p:spPr>
          <a:xfrm>
            <a:off x="319764" y="838199"/>
            <a:ext cx="8519436" cy="2154436"/>
          </a:xfrm>
          <a:prstGeom prst="rect">
            <a:avLst/>
          </a:prstGeom>
          <a:noFill/>
        </p:spPr>
        <p:txBody>
          <a:bodyPr wrap="square" rtlCol="0">
            <a:spAutoFit/>
          </a:bodyPr>
          <a:lstStyle/>
          <a:p>
            <a:r>
              <a:rPr lang="fr-FR" sz="1200" b="1" dirty="0" smtClean="0">
                <a:solidFill>
                  <a:schemeClr val="accent2">
                    <a:lumMod val="60000"/>
                    <a:lumOff val="40000"/>
                  </a:schemeClr>
                </a:solidFill>
              </a:rPr>
              <a:t>Idée</a:t>
            </a:r>
            <a:r>
              <a:rPr lang="fr-FR" sz="1200" dirty="0" smtClean="0">
                <a:solidFill>
                  <a:schemeClr val="accent2">
                    <a:lumMod val="60000"/>
                    <a:lumOff val="40000"/>
                  </a:schemeClr>
                </a:solidFill>
              </a:rPr>
              <a:t> </a:t>
            </a:r>
            <a:r>
              <a:rPr lang="fr-FR" sz="1200" dirty="0" smtClean="0">
                <a:solidFill>
                  <a:schemeClr val="bg1">
                    <a:lumMod val="50000"/>
                  </a:schemeClr>
                </a:solidFill>
              </a:rPr>
              <a:t>: </a:t>
            </a:r>
            <a:r>
              <a:rPr lang="fr-FR" sz="1200" dirty="0">
                <a:solidFill>
                  <a:schemeClr val="bg1">
                    <a:lumMod val="50000"/>
                  </a:schemeClr>
                </a:solidFill>
              </a:rPr>
              <a:t>Connaître le revenu potentiel futur du client à l’âge où il est censé </a:t>
            </a:r>
            <a:r>
              <a:rPr lang="fr-FR" sz="1200" dirty="0" smtClean="0">
                <a:solidFill>
                  <a:schemeClr val="bg1">
                    <a:lumMod val="50000"/>
                  </a:schemeClr>
                </a:solidFill>
              </a:rPr>
              <a:t>:</a:t>
            </a:r>
          </a:p>
          <a:p>
            <a:pPr marL="285750" indent="-285750">
              <a:buFontTx/>
              <a:buChar char="-"/>
            </a:pPr>
            <a:r>
              <a:rPr lang="fr-FR" sz="1100" dirty="0" smtClean="0">
                <a:solidFill>
                  <a:schemeClr val="bg1">
                    <a:lumMod val="50000"/>
                  </a:schemeClr>
                </a:solidFill>
              </a:rPr>
              <a:t>Avoir </a:t>
            </a:r>
            <a:r>
              <a:rPr lang="fr-FR" sz="1100" dirty="0">
                <a:solidFill>
                  <a:schemeClr val="bg1">
                    <a:lumMod val="50000"/>
                  </a:schemeClr>
                </a:solidFill>
              </a:rPr>
              <a:t>le plus gros montant de revenu </a:t>
            </a:r>
            <a:r>
              <a:rPr lang="fr-FR" sz="1100" dirty="0" smtClean="0">
                <a:solidFill>
                  <a:schemeClr val="bg1">
                    <a:lumMod val="50000"/>
                  </a:schemeClr>
                </a:solidFill>
              </a:rPr>
              <a:t>avec un minimum à 50ans (l’âge est dynamique) -&gt; 55/56 ans </a:t>
            </a:r>
          </a:p>
          <a:p>
            <a:pPr marL="285750" indent="-285750">
              <a:buFontTx/>
              <a:buChar char="-"/>
            </a:pPr>
            <a:r>
              <a:rPr lang="fr-FR" sz="1100" dirty="0" smtClean="0">
                <a:solidFill>
                  <a:schemeClr val="bg1">
                    <a:lumMod val="50000"/>
                  </a:schemeClr>
                </a:solidFill>
              </a:rPr>
              <a:t>Avoir 60 ans (âge déterminé)</a:t>
            </a:r>
          </a:p>
          <a:p>
            <a:endParaRPr lang="fr-FR" sz="1200" dirty="0" smtClean="0">
              <a:solidFill>
                <a:schemeClr val="bg1">
                  <a:lumMod val="50000"/>
                </a:schemeClr>
              </a:solidFill>
            </a:endParaRPr>
          </a:p>
          <a:p>
            <a:r>
              <a:rPr lang="fr-FR" sz="1200" b="1" dirty="0" smtClean="0">
                <a:solidFill>
                  <a:schemeClr val="accent6">
                    <a:lumMod val="60000"/>
                    <a:lumOff val="40000"/>
                  </a:schemeClr>
                </a:solidFill>
              </a:rPr>
              <a:t>Hypothèses économiques de modélisation :</a:t>
            </a:r>
          </a:p>
          <a:p>
            <a:pPr marL="285750" indent="-285750">
              <a:buFontTx/>
              <a:buChar char="-"/>
            </a:pPr>
            <a:r>
              <a:rPr lang="fr-FR" sz="1200" dirty="0" smtClean="0">
                <a:solidFill>
                  <a:schemeClr val="bg1">
                    <a:lumMod val="50000"/>
                  </a:schemeClr>
                </a:solidFill>
              </a:rPr>
              <a:t>Un </a:t>
            </a:r>
            <a:r>
              <a:rPr lang="fr-FR" sz="1200" dirty="0">
                <a:solidFill>
                  <a:schemeClr val="bg1">
                    <a:lumMod val="50000"/>
                  </a:schemeClr>
                </a:solidFill>
              </a:rPr>
              <a:t>client </a:t>
            </a:r>
            <a:r>
              <a:rPr lang="fr-FR" sz="1200" dirty="0" smtClean="0">
                <a:solidFill>
                  <a:schemeClr val="bg1">
                    <a:lumMod val="50000"/>
                  </a:schemeClr>
                </a:solidFill>
              </a:rPr>
              <a:t>faisant </a:t>
            </a:r>
            <a:r>
              <a:rPr lang="fr-FR" sz="1200" dirty="0">
                <a:solidFill>
                  <a:schemeClr val="bg1">
                    <a:lumMod val="50000"/>
                  </a:schemeClr>
                </a:solidFill>
              </a:rPr>
              <a:t>partie des 10% des plus haut revenus </a:t>
            </a:r>
            <a:r>
              <a:rPr lang="fr-FR" sz="1200" dirty="0" smtClean="0">
                <a:solidFill>
                  <a:schemeClr val="bg1">
                    <a:lumMod val="50000"/>
                  </a:schemeClr>
                </a:solidFill>
              </a:rPr>
              <a:t>fera toujours partie </a:t>
            </a:r>
            <a:r>
              <a:rPr lang="fr-FR" sz="1200" dirty="0">
                <a:solidFill>
                  <a:schemeClr val="bg1">
                    <a:lumMod val="50000"/>
                  </a:schemeClr>
                </a:solidFill>
              </a:rPr>
              <a:t>des 10% des plus haut revenu à </a:t>
            </a:r>
            <a:r>
              <a:rPr lang="fr-FR" sz="1200" dirty="0" smtClean="0">
                <a:solidFill>
                  <a:schemeClr val="bg1">
                    <a:lumMod val="50000"/>
                  </a:schemeClr>
                </a:solidFill>
              </a:rPr>
              <a:t>l’avenir</a:t>
            </a:r>
            <a:endParaRPr lang="fr-FR" sz="1200" dirty="0">
              <a:solidFill>
                <a:schemeClr val="bg1">
                  <a:lumMod val="50000"/>
                </a:schemeClr>
              </a:solidFill>
            </a:endParaRPr>
          </a:p>
          <a:p>
            <a:pPr marL="285750" indent="-285750">
              <a:buFontTx/>
              <a:buChar char="-"/>
            </a:pPr>
            <a:r>
              <a:rPr lang="fr-FR" sz="1200" dirty="0" smtClean="0">
                <a:solidFill>
                  <a:schemeClr val="bg1">
                    <a:lumMod val="50000"/>
                  </a:schemeClr>
                </a:solidFill>
              </a:rPr>
              <a:t>Aucun évènement exceptionnel n’a lieu dans la vie du client (Perte d’emploi/divorce/etc…)</a:t>
            </a:r>
          </a:p>
          <a:p>
            <a:r>
              <a:rPr lang="fr-FR" sz="1200" dirty="0" smtClean="0">
                <a:solidFill>
                  <a:schemeClr val="bg1">
                    <a:lumMod val="50000"/>
                  </a:schemeClr>
                </a:solidFill>
              </a:rPr>
              <a:t>En effet, on part de l’hypothèse que le client mène un cycle de vie « normal ». A savoir, sa situation future (quelque soit l’idée retenue) est celle d’une personne vivant en couple</a:t>
            </a:r>
            <a:endParaRPr lang="fr-FR" sz="1200" dirty="0">
              <a:solidFill>
                <a:schemeClr val="bg1">
                  <a:lumMod val="50000"/>
                </a:schemeClr>
              </a:solidFill>
            </a:endParaRPr>
          </a:p>
          <a:p>
            <a:endParaRPr lang="fr-FR" sz="1600" b="1" dirty="0" smtClean="0">
              <a:solidFill>
                <a:schemeClr val="bg1">
                  <a:lumMod val="50000"/>
                </a:schemeClr>
              </a:solidFill>
            </a:endParaRPr>
          </a:p>
          <a:p>
            <a:r>
              <a:rPr lang="fr-FR" sz="1200" b="1" dirty="0">
                <a:solidFill>
                  <a:schemeClr val="accent2">
                    <a:lumMod val="60000"/>
                    <a:lumOff val="40000"/>
                  </a:schemeClr>
                </a:solidFill>
              </a:rPr>
              <a:t>Quelle conclusion </a:t>
            </a:r>
            <a:r>
              <a:rPr lang="fr-FR" sz="1200" b="1" dirty="0" smtClean="0">
                <a:solidFill>
                  <a:schemeClr val="accent2">
                    <a:lumMod val="60000"/>
                    <a:lumOff val="40000"/>
                  </a:schemeClr>
                </a:solidFill>
              </a:rPr>
              <a:t>pourrait-on tirer </a:t>
            </a:r>
            <a:r>
              <a:rPr lang="fr-FR" sz="1200" b="1" dirty="0">
                <a:solidFill>
                  <a:schemeClr val="accent2">
                    <a:lumMod val="60000"/>
                    <a:lumOff val="40000"/>
                  </a:schemeClr>
                </a:solidFill>
              </a:rPr>
              <a:t>du revenu potentiel </a:t>
            </a:r>
            <a:r>
              <a:rPr lang="fr-FR" sz="1200" b="1" dirty="0" smtClean="0">
                <a:solidFill>
                  <a:schemeClr val="accent2">
                    <a:lumMod val="60000"/>
                    <a:lumOff val="40000"/>
                  </a:schemeClr>
                </a:solidFill>
              </a:rPr>
              <a:t>futur </a:t>
            </a:r>
            <a:endParaRPr lang="fr-FR" sz="1200" b="1" dirty="0">
              <a:solidFill>
                <a:schemeClr val="accent2">
                  <a:lumMod val="60000"/>
                  <a:lumOff val="40000"/>
                </a:schemeClr>
              </a:solidFill>
            </a:endParaRPr>
          </a:p>
        </p:txBody>
      </p:sp>
      <p:sp>
        <p:nvSpPr>
          <p:cNvPr id="4" name="Rectangle 3"/>
          <p:cNvSpPr/>
          <p:nvPr/>
        </p:nvSpPr>
        <p:spPr>
          <a:xfrm rot="531590">
            <a:off x="6646136" y="647700"/>
            <a:ext cx="2112788"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b="1" dirty="0" smtClean="0">
                <a:solidFill>
                  <a:schemeClr val="accent2">
                    <a:lumMod val="20000"/>
                    <a:lumOff val="80000"/>
                  </a:schemeClr>
                </a:solidFill>
              </a:rPr>
              <a:t>Choix à faire</a:t>
            </a:r>
            <a:endParaRPr lang="fr-FR" b="1" dirty="0">
              <a:solidFill>
                <a:schemeClr val="accent2">
                  <a:lumMod val="20000"/>
                  <a:lumOff val="80000"/>
                </a:schemeClr>
              </a:solidFill>
            </a:endParaRPr>
          </a:p>
        </p:txBody>
      </p:sp>
      <p:sp>
        <p:nvSpPr>
          <p:cNvPr id="9" name="Rectangle 8"/>
          <p:cNvSpPr/>
          <p:nvPr/>
        </p:nvSpPr>
        <p:spPr>
          <a:xfrm>
            <a:off x="793828" y="3526035"/>
            <a:ext cx="4572000" cy="461665"/>
          </a:xfrm>
          <a:prstGeom prst="rect">
            <a:avLst/>
          </a:prstGeom>
        </p:spPr>
        <p:txBody>
          <a:bodyPr>
            <a:spAutoFit/>
          </a:bodyPr>
          <a:lstStyle/>
          <a:p>
            <a:r>
              <a:rPr lang="fr-FR" sz="1200" b="1" dirty="0">
                <a:solidFill>
                  <a:schemeClr val="accent3">
                    <a:lumMod val="50000"/>
                    <a:lumOff val="50000"/>
                  </a:schemeClr>
                </a:solidFill>
              </a:rPr>
              <a:t>Futurs HDG </a:t>
            </a:r>
          </a:p>
          <a:p>
            <a:r>
              <a:rPr lang="fr-FR" sz="1200" b="1" dirty="0">
                <a:solidFill>
                  <a:schemeClr val="accent3">
                    <a:lumMod val="50000"/>
                    <a:lumOff val="50000"/>
                  </a:schemeClr>
                </a:solidFill>
              </a:rPr>
              <a:t>(fort pot futur)</a:t>
            </a:r>
          </a:p>
        </p:txBody>
      </p:sp>
      <p:sp>
        <p:nvSpPr>
          <p:cNvPr id="11" name="Rectangle 10"/>
          <p:cNvSpPr/>
          <p:nvPr/>
        </p:nvSpPr>
        <p:spPr>
          <a:xfrm>
            <a:off x="4977285" y="3553153"/>
            <a:ext cx="1146630" cy="307777"/>
          </a:xfrm>
          <a:prstGeom prst="rect">
            <a:avLst/>
          </a:prstGeom>
        </p:spPr>
        <p:txBody>
          <a:bodyPr wrap="square">
            <a:spAutoFit/>
          </a:bodyPr>
          <a:lstStyle/>
          <a:p>
            <a:pPr algn="ctr"/>
            <a:r>
              <a:rPr lang="fr-FR" sz="1400" b="1" dirty="0">
                <a:solidFill>
                  <a:schemeClr val="accent6">
                    <a:lumMod val="75000"/>
                  </a:schemeClr>
                </a:solidFill>
              </a:rPr>
              <a:t>HDG à stocks</a:t>
            </a:r>
          </a:p>
        </p:txBody>
      </p:sp>
      <p:cxnSp>
        <p:nvCxnSpPr>
          <p:cNvPr id="13" name="Connecteur droit 12"/>
          <p:cNvCxnSpPr/>
          <p:nvPr/>
        </p:nvCxnSpPr>
        <p:spPr>
          <a:xfrm>
            <a:off x="786285" y="3524525"/>
            <a:ext cx="5181600" cy="0"/>
          </a:xfrm>
          <a:prstGeom prst="line">
            <a:avLst/>
          </a:prstGeom>
          <a:ln>
            <a:solidFill>
              <a:srgbClr val="0070C0"/>
            </a:solidFill>
            <a:prstDash val="sysDot"/>
          </a:ln>
        </p:spPr>
        <p:style>
          <a:lnRef idx="3">
            <a:schemeClr val="accent1"/>
          </a:lnRef>
          <a:fillRef idx="0">
            <a:schemeClr val="accent1"/>
          </a:fillRef>
          <a:effectRef idx="2">
            <a:schemeClr val="accent1"/>
          </a:effectRef>
          <a:fontRef idx="minor">
            <a:schemeClr val="tx1"/>
          </a:fontRef>
        </p:style>
      </p:cxnSp>
      <p:graphicFrame>
        <p:nvGraphicFramePr>
          <p:cNvPr id="6" name="Graphique 5"/>
          <p:cNvGraphicFramePr>
            <a:graphicFrameLocks/>
          </p:cNvGraphicFramePr>
          <p:nvPr>
            <p:extLst>
              <p:ext uri="{D42A27DB-BD31-4B8C-83A1-F6EECF244321}">
                <p14:modId xmlns:p14="http://schemas.microsoft.com/office/powerpoint/2010/main" val="3867489275"/>
              </p:ext>
            </p:extLst>
          </p:nvPr>
        </p:nvGraphicFramePr>
        <p:xfrm>
          <a:off x="176685" y="2992635"/>
          <a:ext cx="5943600" cy="3741345"/>
        </p:xfrm>
        <a:graphic>
          <a:graphicData uri="http://schemas.openxmlformats.org/drawingml/2006/chart">
            <c:chart xmlns:c="http://schemas.openxmlformats.org/drawingml/2006/chart" xmlns:r="http://schemas.openxmlformats.org/officeDocument/2006/relationships" r:id="rId3"/>
          </a:graphicData>
        </a:graphic>
      </p:graphicFrame>
      <p:pic>
        <p:nvPicPr>
          <p:cNvPr id="1028" name="Picture 4" descr="Résultat de recherche d'images pour &quot;point d'intérrogati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1141" y="2527228"/>
            <a:ext cx="596681" cy="5966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5486400"/>
            <a:ext cx="432572"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7010400" y="5486400"/>
            <a:ext cx="2057400" cy="769441"/>
          </a:xfrm>
          <a:prstGeom prst="rect">
            <a:avLst/>
          </a:prstGeom>
          <a:noFill/>
        </p:spPr>
        <p:txBody>
          <a:bodyPr wrap="square" rtlCol="0">
            <a:spAutoFit/>
          </a:bodyPr>
          <a:lstStyle/>
          <a:p>
            <a:r>
              <a:rPr lang="fr-FR" sz="1100" b="1" dirty="0" smtClean="0"/>
              <a:t>GUIDE DE LECTURE : </a:t>
            </a:r>
          </a:p>
          <a:p>
            <a:pPr algn="just"/>
            <a:r>
              <a:rPr lang="fr-FR" sz="1100" dirty="0" smtClean="0"/>
              <a:t>P25 est la frontière qui sépare les 25% des revenus les plus faibles des revenus plus élevés</a:t>
            </a:r>
            <a:endParaRPr lang="fr-FR" sz="1100" dirty="0"/>
          </a:p>
        </p:txBody>
      </p:sp>
    </p:spTree>
    <p:extLst>
      <p:ext uri="{BB962C8B-B14F-4D97-AF65-F5344CB8AC3E}">
        <p14:creationId xmlns:p14="http://schemas.microsoft.com/office/powerpoint/2010/main" val="3448158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8DE8C8A-575A-4786-8EA5-E2C7C5BDE2A8}" type="slidenum">
              <a:rPr lang="fr-FR" smtClean="0">
                <a:solidFill>
                  <a:prstClr val="white"/>
                </a:solidFill>
              </a:rPr>
              <a:pPr/>
              <a:t>3</a:t>
            </a:fld>
            <a:endParaRPr lang="fr-FR">
              <a:solidFill>
                <a:prstClr val="white"/>
              </a:solidFill>
            </a:endParaRPr>
          </a:p>
        </p:txBody>
      </p:sp>
      <p:sp>
        <p:nvSpPr>
          <p:cNvPr id="69" name="Titre 1"/>
          <p:cNvSpPr txBox="1">
            <a:spLocks/>
          </p:cNvSpPr>
          <p:nvPr/>
        </p:nvSpPr>
        <p:spPr bwMode="auto">
          <a:xfrm>
            <a:off x="990600" y="-228600"/>
            <a:ext cx="81534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44450" rIns="18000" bIns="18000" numCol="1" anchor="b" anchorCtr="0" compatLnSpc="1">
            <a:prstTxWarp prst="textNoShape">
              <a:avLst/>
            </a:prstTxWarp>
          </a:bodyPr>
          <a:lstStyle>
            <a:lvl1pPr algn="l" rtl="0" eaLnBrk="1" fontAlgn="base" hangingPunct="1">
              <a:lnSpc>
                <a:spcPct val="90000"/>
              </a:lnSpc>
              <a:spcBef>
                <a:spcPct val="0"/>
              </a:spcBef>
              <a:spcAft>
                <a:spcPct val="0"/>
              </a:spcAft>
              <a:defRPr sz="2000" b="1">
                <a:solidFill>
                  <a:schemeClr val="tx1"/>
                </a:solidFill>
                <a:latin typeface="Calibri" panose="020F0502020204030204" pitchFamily="34" charset="0"/>
                <a:ea typeface="+mj-ea"/>
                <a:cs typeface="+mj-cs"/>
              </a:defRPr>
            </a:lvl1pPr>
            <a:lvl2pPr algn="l" rtl="0" eaLnBrk="1" fontAlgn="base" hangingPunct="1">
              <a:lnSpc>
                <a:spcPct val="105000"/>
              </a:lnSpc>
              <a:spcBef>
                <a:spcPct val="0"/>
              </a:spcBef>
              <a:spcAft>
                <a:spcPct val="0"/>
              </a:spcAft>
              <a:defRPr b="1">
                <a:solidFill>
                  <a:srgbClr val="003366"/>
                </a:solidFill>
                <a:latin typeface="Arial" charset="0"/>
              </a:defRPr>
            </a:lvl2pPr>
            <a:lvl3pPr algn="l" rtl="0" eaLnBrk="1" fontAlgn="base" hangingPunct="1">
              <a:lnSpc>
                <a:spcPct val="105000"/>
              </a:lnSpc>
              <a:spcBef>
                <a:spcPct val="0"/>
              </a:spcBef>
              <a:spcAft>
                <a:spcPct val="0"/>
              </a:spcAft>
              <a:defRPr b="1">
                <a:solidFill>
                  <a:srgbClr val="003366"/>
                </a:solidFill>
                <a:latin typeface="Arial" charset="0"/>
              </a:defRPr>
            </a:lvl3pPr>
            <a:lvl4pPr algn="l" rtl="0" eaLnBrk="1" fontAlgn="base" hangingPunct="1">
              <a:lnSpc>
                <a:spcPct val="105000"/>
              </a:lnSpc>
              <a:spcBef>
                <a:spcPct val="0"/>
              </a:spcBef>
              <a:spcAft>
                <a:spcPct val="0"/>
              </a:spcAft>
              <a:defRPr b="1">
                <a:solidFill>
                  <a:srgbClr val="003366"/>
                </a:solidFill>
                <a:latin typeface="Arial" charset="0"/>
              </a:defRPr>
            </a:lvl4pPr>
            <a:lvl5pPr algn="l" rtl="0" eaLnBrk="1" fontAlgn="base" hangingPunct="1">
              <a:lnSpc>
                <a:spcPct val="105000"/>
              </a:lnSpc>
              <a:spcBef>
                <a:spcPct val="0"/>
              </a:spcBef>
              <a:spcAft>
                <a:spcPct val="0"/>
              </a:spcAft>
              <a:defRPr b="1">
                <a:solidFill>
                  <a:srgbClr val="003366"/>
                </a:solidFill>
                <a:latin typeface="Arial" charset="0"/>
              </a:defRPr>
            </a:lvl5pPr>
            <a:lvl6pPr marL="457200" algn="l" rtl="0" eaLnBrk="1" fontAlgn="base" hangingPunct="1">
              <a:lnSpc>
                <a:spcPct val="105000"/>
              </a:lnSpc>
              <a:spcBef>
                <a:spcPct val="0"/>
              </a:spcBef>
              <a:spcAft>
                <a:spcPct val="0"/>
              </a:spcAft>
              <a:defRPr b="1">
                <a:solidFill>
                  <a:srgbClr val="003366"/>
                </a:solidFill>
                <a:latin typeface="Arial" charset="0"/>
              </a:defRPr>
            </a:lvl6pPr>
            <a:lvl7pPr marL="914400" algn="l" rtl="0" eaLnBrk="1" fontAlgn="base" hangingPunct="1">
              <a:lnSpc>
                <a:spcPct val="105000"/>
              </a:lnSpc>
              <a:spcBef>
                <a:spcPct val="0"/>
              </a:spcBef>
              <a:spcAft>
                <a:spcPct val="0"/>
              </a:spcAft>
              <a:defRPr b="1">
                <a:solidFill>
                  <a:srgbClr val="003366"/>
                </a:solidFill>
                <a:latin typeface="Arial" charset="0"/>
              </a:defRPr>
            </a:lvl7pPr>
            <a:lvl8pPr marL="1371600" algn="l" rtl="0" eaLnBrk="1" fontAlgn="base" hangingPunct="1">
              <a:lnSpc>
                <a:spcPct val="105000"/>
              </a:lnSpc>
              <a:spcBef>
                <a:spcPct val="0"/>
              </a:spcBef>
              <a:spcAft>
                <a:spcPct val="0"/>
              </a:spcAft>
              <a:defRPr b="1">
                <a:solidFill>
                  <a:srgbClr val="003366"/>
                </a:solidFill>
                <a:latin typeface="Arial" charset="0"/>
              </a:defRPr>
            </a:lvl8pPr>
            <a:lvl9pPr marL="1828800" algn="l" rtl="0" eaLnBrk="1" fontAlgn="base" hangingPunct="1">
              <a:lnSpc>
                <a:spcPct val="105000"/>
              </a:lnSpc>
              <a:spcBef>
                <a:spcPct val="0"/>
              </a:spcBef>
              <a:spcAft>
                <a:spcPct val="0"/>
              </a:spcAft>
              <a:defRPr b="1">
                <a:solidFill>
                  <a:srgbClr val="003366"/>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fr-FR" sz="2000" b="1" i="0" u="none" strike="noStrike" kern="0" cap="none" spc="0" normalizeH="0" baseline="0" noProof="0" dirty="0" smtClean="0">
                <a:ln>
                  <a:noFill/>
                </a:ln>
                <a:solidFill>
                  <a:srgbClr val="13264A"/>
                </a:solidFill>
                <a:effectLst/>
                <a:uLnTx/>
                <a:uFillTx/>
                <a:latin typeface="Calibri" panose="020F0502020204030204" pitchFamily="34" charset="0"/>
                <a:ea typeface="+mj-ea"/>
                <a:cs typeface="+mj-cs"/>
              </a:rPr>
              <a:t>Comment enrichir</a:t>
            </a:r>
            <a:r>
              <a:rPr kumimoji="0" lang="fr-FR" sz="2000" b="1" i="0" u="none" strike="noStrike" kern="0" cap="none" spc="0" normalizeH="0" noProof="0" dirty="0" smtClean="0">
                <a:ln>
                  <a:noFill/>
                </a:ln>
                <a:solidFill>
                  <a:srgbClr val="13264A"/>
                </a:solidFill>
                <a:effectLst/>
                <a:uLnTx/>
                <a:uFillTx/>
                <a:latin typeface="Calibri" panose="020F0502020204030204" pitchFamily="34" charset="0"/>
                <a:ea typeface="+mj-ea"/>
                <a:cs typeface="+mj-cs"/>
              </a:rPr>
              <a:t> la dimension prospective de notre segmentation ?</a:t>
            </a:r>
            <a:endParaRPr kumimoji="0" lang="fr-FR" sz="2000" b="1" i="0" u="none" strike="noStrike" kern="0" cap="none" spc="0" normalizeH="0" baseline="0" noProof="0" dirty="0">
              <a:ln>
                <a:noFill/>
              </a:ln>
              <a:solidFill>
                <a:srgbClr val="13264A"/>
              </a:solidFill>
              <a:effectLst/>
              <a:uLnTx/>
              <a:uFillTx/>
              <a:latin typeface="Calibri" panose="020F0502020204030204" pitchFamily="34" charset="0"/>
              <a:ea typeface="+mj-ea"/>
              <a:cs typeface="+mj-cs"/>
            </a:endParaRPr>
          </a:p>
        </p:txBody>
      </p:sp>
      <p:grpSp>
        <p:nvGrpSpPr>
          <p:cNvPr id="73" name="Groupe 72"/>
          <p:cNvGrpSpPr/>
          <p:nvPr/>
        </p:nvGrpSpPr>
        <p:grpSpPr>
          <a:xfrm>
            <a:off x="4018992" y="3429000"/>
            <a:ext cx="1260000" cy="324000"/>
            <a:chOff x="7839054" y="1340768"/>
            <a:chExt cx="1620000" cy="360040"/>
          </a:xfrm>
        </p:grpSpPr>
        <p:sp>
          <p:nvSpPr>
            <p:cNvPr id="74" name="ZoneTexte 73"/>
            <p:cNvSpPr txBox="1"/>
            <p:nvPr/>
          </p:nvSpPr>
          <p:spPr bwMode="auto">
            <a:xfrm>
              <a:off x="7928974" y="1340768"/>
              <a:ext cx="144016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72000" tIns="72000" rIns="72000" bIns="7200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1100" b="1" i="1" u="none" strike="noStrike" kern="0" cap="none" spc="0" normalizeH="0" baseline="0" noProof="0" dirty="0" smtClean="0">
                  <a:ln>
                    <a:noFill/>
                  </a:ln>
                  <a:solidFill>
                    <a:srgbClr val="13264A"/>
                  </a:solidFill>
                  <a:effectLst/>
                  <a:uLnTx/>
                  <a:uFillTx/>
                </a:rPr>
                <a:t>Critères 1</a:t>
              </a:r>
            </a:p>
          </p:txBody>
        </p:sp>
        <p:cxnSp>
          <p:nvCxnSpPr>
            <p:cNvPr id="75" name="Connecteur droit 74"/>
            <p:cNvCxnSpPr/>
            <p:nvPr/>
          </p:nvCxnSpPr>
          <p:spPr bwMode="auto">
            <a:xfrm flipV="1">
              <a:off x="7839054" y="1700808"/>
              <a:ext cx="1620000" cy="0"/>
            </a:xfrm>
            <a:prstGeom prst="line">
              <a:avLst/>
            </a:prstGeom>
            <a:solidFill>
              <a:srgbClr val="3B547D"/>
            </a:solidFill>
            <a:ln w="19050" cap="flat" cmpd="sng" algn="ctr">
              <a:solidFill>
                <a:srgbClr val="A29E9A"/>
              </a:solidFill>
              <a:prstDash val="solid"/>
              <a:round/>
              <a:headEnd type="none" w="med" len="med"/>
              <a:tailEnd type="none" w="lg" len="med"/>
            </a:ln>
            <a:effectLst/>
          </p:spPr>
        </p:cxnSp>
      </p:grpSp>
      <p:sp>
        <p:nvSpPr>
          <p:cNvPr id="104" name="Rectangle 103"/>
          <p:cNvSpPr/>
          <p:nvPr/>
        </p:nvSpPr>
        <p:spPr bwMode="auto">
          <a:xfrm>
            <a:off x="2470920" y="4624566"/>
            <a:ext cx="1224000" cy="648000"/>
          </a:xfrm>
          <a:prstGeom prst="rect">
            <a:avLst/>
          </a:prstGeom>
          <a:solidFill>
            <a:schemeClr val="accent5">
              <a:lumMod val="75000"/>
            </a:schemeClr>
          </a:solidFill>
          <a:ln w="9525" cap="flat" cmpd="sng" algn="ctr">
            <a:solidFill>
              <a:srgbClr val="13264A"/>
            </a:solidFill>
            <a:prstDash val="solid"/>
            <a:round/>
            <a:headEnd type="none" w="med" len="med"/>
            <a:tailEnd type="none" w="med" len="med"/>
          </a:ln>
          <a:effectLst/>
        </p:spPr>
        <p:txBody>
          <a:bodyPr vert="horz" wrap="square" lIns="0" tIns="36000" rIns="0" bIns="0" numCol="1" rtlCol="0" anchor="t" anchorCtr="0" compatLnSpc="1">
            <a:prstTxWarp prst="textNoShape">
              <a:avLst/>
            </a:prstTxWarp>
          </a:bodyPr>
          <a:lstStyle/>
          <a:p>
            <a:pPr lvl="0" algn="ctr" fontAlgn="base">
              <a:lnSpc>
                <a:spcPct val="90000"/>
              </a:lnSpc>
              <a:spcBef>
                <a:spcPct val="0"/>
              </a:spcBef>
              <a:spcAft>
                <a:spcPct val="0"/>
              </a:spcAft>
              <a:defRPr/>
            </a:pPr>
            <a:r>
              <a:rPr lang="fr-FR" sz="1100" b="1" i="1" kern="0" dirty="0">
                <a:solidFill>
                  <a:srgbClr val="FFFFFF"/>
                </a:solidFill>
              </a:rPr>
              <a:t>HDG Futur </a:t>
            </a:r>
            <a:r>
              <a:rPr lang="fr-FR" sz="1100" b="1" i="1" kern="0" dirty="0" smtClean="0">
                <a:solidFill>
                  <a:srgbClr val="FFFFFF"/>
                </a:solidFill>
              </a:rPr>
              <a:t>3-15 </a:t>
            </a:r>
            <a:r>
              <a:rPr lang="fr-FR" sz="1100" b="1" i="1" kern="0" dirty="0">
                <a:solidFill>
                  <a:srgbClr val="FFFFFF"/>
                </a:solidFill>
              </a:rPr>
              <a:t>ans</a:t>
            </a:r>
          </a:p>
        </p:txBody>
      </p:sp>
      <p:sp>
        <p:nvSpPr>
          <p:cNvPr id="113" name="Rectangle 112"/>
          <p:cNvSpPr/>
          <p:nvPr/>
        </p:nvSpPr>
        <p:spPr bwMode="auto">
          <a:xfrm>
            <a:off x="2470920" y="3861048"/>
            <a:ext cx="1224000" cy="648000"/>
          </a:xfrm>
          <a:prstGeom prst="rect">
            <a:avLst/>
          </a:prstGeom>
          <a:solidFill>
            <a:srgbClr val="3B547D"/>
          </a:solidFill>
          <a:ln w="9525" cap="flat" cmpd="sng" algn="ctr">
            <a:solidFill>
              <a:srgbClr val="3B547D"/>
            </a:solidFill>
            <a:prstDash val="solid"/>
            <a:round/>
            <a:headEnd type="none" w="med" len="med"/>
            <a:tailEnd type="none" w="med" len="med"/>
          </a:ln>
          <a:effectLst/>
        </p:spPr>
        <p:txBody>
          <a:bodyPr vert="horz" wrap="square" lIns="0" tIns="72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HDG Futur &gt; 15 ans</a:t>
            </a:r>
          </a:p>
        </p:txBody>
      </p:sp>
      <p:sp>
        <p:nvSpPr>
          <p:cNvPr id="114" name="ZoneTexte 113"/>
          <p:cNvSpPr txBox="1"/>
          <p:nvPr/>
        </p:nvSpPr>
        <p:spPr bwMode="auto">
          <a:xfrm>
            <a:off x="3839072" y="3861048"/>
            <a:ext cx="3492424" cy="162000"/>
          </a:xfrm>
          <a:prstGeom prst="rect">
            <a:avLst/>
          </a:prstGeom>
          <a:solidFill>
            <a:srgbClr val="3B547D"/>
          </a:solidFill>
          <a:ln>
            <a:solidFill>
              <a:srgbClr val="3B547D"/>
            </a:solidFill>
          </a:ln>
          <a:extLst/>
        </p:spPr>
        <p:txBody>
          <a:bodyPr vert="horz" wrap="square" lIns="72000" tIns="72000" rIns="72000" bIns="72000" numCol="1" rtlCol="0" anchor="ctr" anchorCtr="0" compatLnSpc="1">
            <a:prstTxWarp prst="textNoShape">
              <a:avLst/>
            </a:prstTxWarp>
            <a:noAutofit/>
          </a:bodyPr>
          <a:lstStyle/>
          <a:p>
            <a:pPr marL="177800" marR="0" lvl="0" indent="-177800" defTabSz="914400" eaLnBrk="1" fontAlgn="base" latinLnBrk="0" hangingPunct="1">
              <a:lnSpc>
                <a:spcPct val="100000"/>
              </a:lnSpc>
              <a:spcBef>
                <a:spcPts val="600"/>
              </a:spcBef>
              <a:spcAft>
                <a:spcPts val="0"/>
              </a:spcAft>
              <a:buClr>
                <a:srgbClr val="FFFFFF"/>
              </a:buClr>
              <a:buSzTx/>
              <a:buFont typeface="Wingdings" pitchFamily="2" charset="2"/>
              <a:buChar char="§"/>
              <a:tabLst/>
              <a:defRPr/>
            </a:pPr>
            <a:r>
              <a:rPr kumimoji="0" lang="fr-FR" sz="900" b="1" i="1" u="none" strike="noStrike" kern="0" cap="none" spc="0" normalizeH="0" baseline="0" noProof="0" dirty="0" smtClean="0">
                <a:ln>
                  <a:noFill/>
                </a:ln>
                <a:solidFill>
                  <a:srgbClr val="FFFFFF"/>
                </a:solidFill>
                <a:effectLst/>
                <a:uLnTx/>
                <a:uFillTx/>
              </a:rPr>
              <a:t>Critères </a:t>
            </a:r>
          </a:p>
        </p:txBody>
      </p:sp>
      <p:sp>
        <p:nvSpPr>
          <p:cNvPr id="127" name="ZoneTexte 126"/>
          <p:cNvSpPr txBox="1"/>
          <p:nvPr/>
        </p:nvSpPr>
        <p:spPr bwMode="auto">
          <a:xfrm>
            <a:off x="3839072" y="4623615"/>
            <a:ext cx="3492424" cy="162000"/>
          </a:xfrm>
          <a:prstGeom prst="rect">
            <a:avLst/>
          </a:prstGeom>
          <a:solidFill>
            <a:schemeClr val="accent5">
              <a:lumMod val="75000"/>
            </a:schemeClr>
          </a:solidFill>
          <a:ln>
            <a:noFill/>
          </a:ln>
          <a:extLst/>
        </p:spPr>
        <p:txBody>
          <a:bodyPr vert="horz" wrap="square" lIns="72000" tIns="72000" rIns="72000" bIns="72000" numCol="1" rtlCol="0" anchor="ctr" anchorCtr="0" compatLnSpc="1">
            <a:prstTxWarp prst="textNoShape">
              <a:avLst/>
            </a:prstTxWarp>
            <a:noAutofit/>
          </a:bodyPr>
          <a:lstStyle/>
          <a:p>
            <a:pPr marL="177800" marR="0" lvl="0" indent="-177800" defTabSz="914400" eaLnBrk="1" fontAlgn="base" latinLnBrk="0" hangingPunct="1">
              <a:lnSpc>
                <a:spcPct val="100000"/>
              </a:lnSpc>
              <a:spcBef>
                <a:spcPts val="600"/>
              </a:spcBef>
              <a:spcAft>
                <a:spcPts val="0"/>
              </a:spcAft>
              <a:buClr>
                <a:srgbClr val="FFFFFF"/>
              </a:buClr>
              <a:buSzTx/>
              <a:buFont typeface="Wingdings" pitchFamily="2" charset="2"/>
              <a:buChar char="§"/>
              <a:tabLst/>
              <a:defRPr/>
            </a:pPr>
            <a:r>
              <a:rPr kumimoji="0" lang="fr-FR" sz="900" b="1" i="1" u="none" strike="noStrike" kern="0" cap="none" spc="0" normalizeH="0" baseline="0" noProof="0" dirty="0" smtClean="0">
                <a:ln>
                  <a:noFill/>
                </a:ln>
                <a:solidFill>
                  <a:srgbClr val="FFFFFF"/>
                </a:solidFill>
                <a:effectLst/>
                <a:uLnTx/>
                <a:uFillTx/>
              </a:rPr>
              <a:t>Critères</a:t>
            </a:r>
          </a:p>
        </p:txBody>
      </p:sp>
      <p:sp>
        <p:nvSpPr>
          <p:cNvPr id="129" name="Rectangle 128"/>
          <p:cNvSpPr/>
          <p:nvPr/>
        </p:nvSpPr>
        <p:spPr bwMode="auto">
          <a:xfrm>
            <a:off x="1066800" y="3863677"/>
            <a:ext cx="1224000" cy="2687226"/>
          </a:xfrm>
          <a:prstGeom prst="rect">
            <a:avLst/>
          </a:prstGeom>
          <a:solidFill>
            <a:srgbClr val="156D30"/>
          </a:solidFill>
          <a:ln w="9525" cap="flat" cmpd="sng" algn="ctr">
            <a:solidFill>
              <a:srgbClr val="3B547D"/>
            </a:solidFill>
            <a:prstDash val="solid"/>
            <a:round/>
            <a:headEnd type="none" w="med" len="med"/>
            <a:tailEnd type="none" w="med" len="med"/>
          </a:ln>
          <a:effectLst/>
        </p:spPr>
        <p:txBody>
          <a:bodyPr vert="horz" wrap="square" lIns="0" tIns="72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1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1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1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1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1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SEGMENTATION POTENTIEL FUTUR</a:t>
            </a:r>
          </a:p>
        </p:txBody>
      </p:sp>
      <p:grpSp>
        <p:nvGrpSpPr>
          <p:cNvPr id="130" name="Groupe 129"/>
          <p:cNvGrpSpPr/>
          <p:nvPr/>
        </p:nvGrpSpPr>
        <p:grpSpPr>
          <a:xfrm>
            <a:off x="5855472" y="3429000"/>
            <a:ext cx="1260000" cy="324000"/>
            <a:chOff x="7839054" y="1340768"/>
            <a:chExt cx="1620000" cy="360040"/>
          </a:xfrm>
        </p:grpSpPr>
        <p:sp>
          <p:nvSpPr>
            <p:cNvPr id="131" name="ZoneTexte 130"/>
            <p:cNvSpPr txBox="1"/>
            <p:nvPr/>
          </p:nvSpPr>
          <p:spPr bwMode="auto">
            <a:xfrm>
              <a:off x="7928974" y="1340768"/>
              <a:ext cx="144016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72000" tIns="72000" rIns="72000" bIns="7200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1100" b="1" i="1" u="none" strike="noStrike" kern="0" cap="none" spc="0" normalizeH="0" baseline="0" noProof="0" dirty="0" smtClean="0">
                  <a:ln>
                    <a:noFill/>
                  </a:ln>
                  <a:solidFill>
                    <a:srgbClr val="13264A"/>
                  </a:solidFill>
                  <a:effectLst/>
                  <a:uLnTx/>
                  <a:uFillTx/>
                </a:rPr>
                <a:t>Commentaires</a:t>
              </a:r>
            </a:p>
          </p:txBody>
        </p:sp>
        <p:cxnSp>
          <p:nvCxnSpPr>
            <p:cNvPr id="132" name="Connecteur droit 131"/>
            <p:cNvCxnSpPr/>
            <p:nvPr/>
          </p:nvCxnSpPr>
          <p:spPr bwMode="auto">
            <a:xfrm flipV="1">
              <a:off x="7839054" y="1700808"/>
              <a:ext cx="1620000" cy="0"/>
            </a:xfrm>
            <a:prstGeom prst="line">
              <a:avLst/>
            </a:prstGeom>
            <a:solidFill>
              <a:srgbClr val="3B547D"/>
            </a:solidFill>
            <a:ln w="19050" cap="flat" cmpd="sng" algn="ctr">
              <a:solidFill>
                <a:srgbClr val="A29E9A"/>
              </a:solidFill>
              <a:prstDash val="solid"/>
              <a:round/>
              <a:headEnd type="none" w="med" len="med"/>
              <a:tailEnd type="none" w="lg" len="med"/>
            </a:ln>
            <a:effectLst/>
          </p:spPr>
        </p:cxnSp>
      </p:grpSp>
      <p:sp>
        <p:nvSpPr>
          <p:cNvPr id="133" name="ZoneTexte 132"/>
          <p:cNvSpPr txBox="1"/>
          <p:nvPr/>
        </p:nvSpPr>
        <p:spPr>
          <a:xfrm>
            <a:off x="76199" y="4294270"/>
            <a:ext cx="990599" cy="861774"/>
          </a:xfrm>
          <a:prstGeom prst="rect">
            <a:avLst/>
          </a:prstGeom>
          <a:noFill/>
        </p:spPr>
        <p:txBody>
          <a:bodyPr wrap="square" rtlCol="0">
            <a:spAutoFit/>
          </a:bodyPr>
          <a:lstStyle/>
          <a:p>
            <a:r>
              <a:rPr lang="fr-FR" sz="1000" b="1" dirty="0" smtClean="0"/>
              <a:t>Objectif est de détecter parmi les NVX, GP et CI actuels le </a:t>
            </a:r>
            <a:r>
              <a:rPr lang="fr-FR" sz="1000" b="1" i="1" dirty="0" smtClean="0">
                <a:solidFill>
                  <a:srgbClr val="FF0000"/>
                </a:solidFill>
              </a:rPr>
              <a:t>potentiel  futur</a:t>
            </a:r>
            <a:endParaRPr lang="fr-FR" sz="1000" b="1" i="1" dirty="0">
              <a:solidFill>
                <a:srgbClr val="FF0000"/>
              </a:solidFill>
            </a:endParaRPr>
          </a:p>
        </p:txBody>
      </p:sp>
      <p:sp>
        <p:nvSpPr>
          <p:cNvPr id="135" name="Accolade fermante 134"/>
          <p:cNvSpPr/>
          <p:nvPr/>
        </p:nvSpPr>
        <p:spPr>
          <a:xfrm>
            <a:off x="7620000" y="3807703"/>
            <a:ext cx="228600" cy="2667000"/>
          </a:xfrm>
          <a:prstGeom prst="rightBrace">
            <a:avLst>
              <a:gd name="adj1" fmla="val 800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6" name="ZoneTexte 135"/>
          <p:cNvSpPr txBox="1"/>
          <p:nvPr/>
        </p:nvSpPr>
        <p:spPr>
          <a:xfrm>
            <a:off x="7772400" y="4036303"/>
            <a:ext cx="1295400" cy="1754326"/>
          </a:xfrm>
          <a:prstGeom prst="rect">
            <a:avLst/>
          </a:prstGeom>
          <a:noFill/>
        </p:spPr>
        <p:txBody>
          <a:bodyPr wrap="square" rtlCol="0">
            <a:spAutoFit/>
          </a:bodyPr>
          <a:lstStyle/>
          <a:p>
            <a:r>
              <a:rPr lang="fr-FR" b="1" dirty="0" smtClean="0">
                <a:solidFill>
                  <a:schemeClr val="accent1"/>
                </a:solidFill>
              </a:rPr>
              <a:t>Proposition pour une première simulation des volumes</a:t>
            </a:r>
            <a:endParaRPr lang="fr-FR" b="1" dirty="0">
              <a:solidFill>
                <a:schemeClr val="accent1"/>
              </a:solidFill>
            </a:endParaRPr>
          </a:p>
        </p:txBody>
      </p:sp>
      <p:sp>
        <p:nvSpPr>
          <p:cNvPr id="8" name="ZoneTexte 7"/>
          <p:cNvSpPr txBox="1"/>
          <p:nvPr/>
        </p:nvSpPr>
        <p:spPr>
          <a:xfrm>
            <a:off x="381000" y="838200"/>
            <a:ext cx="8153400" cy="646331"/>
          </a:xfrm>
          <a:prstGeom prst="rect">
            <a:avLst/>
          </a:prstGeom>
          <a:noFill/>
        </p:spPr>
        <p:txBody>
          <a:bodyPr wrap="square" rtlCol="0">
            <a:spAutoFit/>
          </a:bodyPr>
          <a:lstStyle/>
          <a:p>
            <a:r>
              <a:rPr lang="fr-FR" b="1" dirty="0" smtClean="0">
                <a:solidFill>
                  <a:schemeClr val="accent1"/>
                </a:solidFill>
              </a:rPr>
              <a:t>Constat : </a:t>
            </a:r>
            <a:r>
              <a:rPr lang="fr-FR" dirty="0" smtClean="0">
                <a:solidFill>
                  <a:schemeClr val="accent1"/>
                </a:solidFill>
              </a:rPr>
              <a:t>Le 9</a:t>
            </a:r>
            <a:r>
              <a:rPr lang="fr-FR" baseline="30000" dirty="0" smtClean="0">
                <a:solidFill>
                  <a:schemeClr val="accent1"/>
                </a:solidFill>
              </a:rPr>
              <a:t>ième</a:t>
            </a:r>
            <a:r>
              <a:rPr lang="fr-FR" dirty="0" smtClean="0">
                <a:solidFill>
                  <a:schemeClr val="accent1"/>
                </a:solidFill>
              </a:rPr>
              <a:t> décile met 10 ans pour passer de 60k€ à 80k€, puis 20 ans de plus pour atteindre 100k€ (seuil atteint à l’âge de 51 ans) </a:t>
            </a:r>
            <a:endParaRPr lang="fr-FR" dirty="0">
              <a:solidFill>
                <a:schemeClr val="accent1"/>
              </a:solidFill>
            </a:endParaRPr>
          </a:p>
        </p:txBody>
      </p:sp>
      <p:sp>
        <p:nvSpPr>
          <p:cNvPr id="149" name="ZoneTexte 148"/>
          <p:cNvSpPr txBox="1"/>
          <p:nvPr/>
        </p:nvSpPr>
        <p:spPr>
          <a:xfrm>
            <a:off x="381000" y="1600200"/>
            <a:ext cx="8153400" cy="1569660"/>
          </a:xfrm>
          <a:prstGeom prst="rect">
            <a:avLst/>
          </a:prstGeom>
          <a:noFill/>
        </p:spPr>
        <p:txBody>
          <a:bodyPr wrap="square" rtlCol="0">
            <a:spAutoFit/>
          </a:bodyPr>
          <a:lstStyle/>
          <a:p>
            <a:r>
              <a:rPr lang="fr-FR" sz="1600" b="1" dirty="0" smtClean="0">
                <a:solidFill>
                  <a:schemeClr val="accent1"/>
                </a:solidFill>
              </a:rPr>
              <a:t>Idée: </a:t>
            </a:r>
            <a:r>
              <a:rPr lang="fr-FR" sz="1600" dirty="0" smtClean="0">
                <a:solidFill>
                  <a:schemeClr val="accent1"/>
                </a:solidFill>
              </a:rPr>
              <a:t>Classer à trois niveaux :</a:t>
            </a:r>
          </a:p>
          <a:p>
            <a:pPr marL="742950" lvl="1" indent="-285750">
              <a:buFont typeface="Arial" panose="020B0604020202020204" pitchFamily="34" charset="0"/>
              <a:buChar char="•"/>
            </a:pPr>
            <a:r>
              <a:rPr lang="fr-FR" sz="1600" b="1" dirty="0" smtClean="0">
                <a:solidFill>
                  <a:schemeClr val="accent5">
                    <a:lumMod val="50000"/>
                  </a:schemeClr>
                </a:solidFill>
              </a:rPr>
              <a:t>HDG Futur &lt; 3 ans  =&gt; Enjeu </a:t>
            </a:r>
            <a:r>
              <a:rPr lang="fr-FR" sz="1600" b="1" dirty="0" err="1" smtClean="0">
                <a:solidFill>
                  <a:schemeClr val="accent5">
                    <a:lumMod val="50000"/>
                  </a:schemeClr>
                </a:solidFill>
              </a:rPr>
              <a:t>distrib</a:t>
            </a:r>
            <a:r>
              <a:rPr lang="fr-FR" sz="1600" b="1" dirty="0" smtClean="0">
                <a:solidFill>
                  <a:schemeClr val="accent5">
                    <a:lumMod val="50000"/>
                  </a:schemeClr>
                </a:solidFill>
              </a:rPr>
              <a:t> : </a:t>
            </a:r>
            <a:r>
              <a:rPr lang="fr-FR" sz="1600" dirty="0" smtClean="0">
                <a:solidFill>
                  <a:schemeClr val="accent5">
                    <a:lumMod val="50000"/>
                  </a:schemeClr>
                </a:solidFill>
              </a:rPr>
              <a:t>Prévoir les besoins d’entrée en filière patrimonial</a:t>
            </a:r>
          </a:p>
          <a:p>
            <a:pPr marL="742950" lvl="1" indent="-285750">
              <a:buFont typeface="Arial" panose="020B0604020202020204" pitchFamily="34" charset="0"/>
              <a:buChar char="•"/>
            </a:pPr>
            <a:r>
              <a:rPr lang="fr-FR" sz="1600" b="1" dirty="0">
                <a:solidFill>
                  <a:schemeClr val="accent5">
                    <a:lumMod val="60000"/>
                    <a:lumOff val="40000"/>
                  </a:schemeClr>
                </a:solidFill>
              </a:rPr>
              <a:t>HDG Futur </a:t>
            </a:r>
            <a:r>
              <a:rPr lang="fr-FR" sz="1600" b="1" dirty="0" smtClean="0">
                <a:solidFill>
                  <a:schemeClr val="accent5">
                    <a:lumMod val="60000"/>
                    <a:lumOff val="40000"/>
                  </a:schemeClr>
                </a:solidFill>
              </a:rPr>
              <a:t>3-15 </a:t>
            </a:r>
            <a:r>
              <a:rPr lang="fr-FR" sz="1600" b="1" dirty="0">
                <a:solidFill>
                  <a:schemeClr val="accent5">
                    <a:lumMod val="60000"/>
                    <a:lumOff val="40000"/>
                  </a:schemeClr>
                </a:solidFill>
              </a:rPr>
              <a:t>ans  =&gt; Enjeu </a:t>
            </a:r>
            <a:r>
              <a:rPr lang="fr-FR" sz="1600" b="1" dirty="0" smtClean="0">
                <a:solidFill>
                  <a:schemeClr val="accent5">
                    <a:lumMod val="60000"/>
                    <a:lumOff val="40000"/>
                  </a:schemeClr>
                </a:solidFill>
              </a:rPr>
              <a:t>client : </a:t>
            </a:r>
            <a:r>
              <a:rPr lang="fr-FR" sz="1600" dirty="0" smtClean="0">
                <a:solidFill>
                  <a:schemeClr val="accent5">
                    <a:lumMod val="60000"/>
                    <a:lumOff val="40000"/>
                  </a:schemeClr>
                </a:solidFill>
              </a:rPr>
              <a:t>Faire les bons choix d’investissement (stratégie / enveloppes fiscales) ; PR </a:t>
            </a:r>
            <a:r>
              <a:rPr lang="fr-FR" sz="1600" dirty="0" err="1" smtClean="0">
                <a:solidFill>
                  <a:schemeClr val="accent5">
                    <a:lumMod val="60000"/>
                    <a:lumOff val="40000"/>
                  </a:schemeClr>
                </a:solidFill>
              </a:rPr>
              <a:t>Acces</a:t>
            </a:r>
            <a:r>
              <a:rPr lang="fr-FR" sz="1600" dirty="0" smtClean="0">
                <a:solidFill>
                  <a:schemeClr val="accent5">
                    <a:lumMod val="60000"/>
                    <a:lumOff val="40000"/>
                  </a:schemeClr>
                </a:solidFill>
              </a:rPr>
              <a:t> patrimonial à bâtir</a:t>
            </a:r>
          </a:p>
          <a:p>
            <a:pPr marL="742950" lvl="1" indent="-285750">
              <a:buFont typeface="Arial" panose="020B0604020202020204" pitchFamily="34" charset="0"/>
              <a:buChar char="•"/>
            </a:pPr>
            <a:r>
              <a:rPr lang="fr-FR" sz="1600" b="1" dirty="0" smtClean="0">
                <a:solidFill>
                  <a:schemeClr val="accent5">
                    <a:lumMod val="40000"/>
                    <a:lumOff val="60000"/>
                  </a:schemeClr>
                </a:solidFill>
              </a:rPr>
              <a:t>HDG Futur &gt;15 ans =&gt; Enjeu marketing : entretenir la fidélité et l’image de la marque, ne pas passer à côté des projets et événements de vie</a:t>
            </a:r>
            <a:endParaRPr lang="fr-FR" sz="1600" b="1" dirty="0">
              <a:solidFill>
                <a:schemeClr val="accent5">
                  <a:lumMod val="40000"/>
                  <a:lumOff val="60000"/>
                </a:schemeClr>
              </a:solidFill>
            </a:endParaRPr>
          </a:p>
        </p:txBody>
      </p:sp>
      <p:grpSp>
        <p:nvGrpSpPr>
          <p:cNvPr id="150" name="Groupe 149"/>
          <p:cNvGrpSpPr/>
          <p:nvPr/>
        </p:nvGrpSpPr>
        <p:grpSpPr>
          <a:xfrm>
            <a:off x="3929284" y="4821724"/>
            <a:ext cx="1656000" cy="357579"/>
            <a:chOff x="1856648" y="2564904"/>
            <a:chExt cx="1656000" cy="357579"/>
          </a:xfrm>
        </p:grpSpPr>
        <p:sp>
          <p:nvSpPr>
            <p:cNvPr id="153" name="ZoneTexte 152"/>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Revenu futur</a:t>
              </a:r>
              <a:r>
                <a:rPr kumimoji="0" lang="fr-FR" sz="800" b="0" i="0" u="none" strike="noStrike" kern="0" cap="none" spc="0" normalizeH="0" noProof="0" dirty="0" smtClean="0">
                  <a:ln>
                    <a:noFill/>
                  </a:ln>
                  <a:solidFill>
                    <a:srgbClr val="FFFFFF"/>
                  </a:solidFill>
                  <a:effectLst/>
                  <a:uLnTx/>
                  <a:uFillTx/>
                  <a:latin typeface="Calibri" panose="020F0502020204030204"/>
                </a:rPr>
                <a:t> &gt; 100k€</a:t>
              </a:r>
              <a:r>
                <a:rPr kumimoji="0" lang="fr-FR" sz="800" b="0" i="0" u="none" strike="noStrike" kern="0" cap="none" spc="0" normalizeH="0" baseline="0" noProof="0" dirty="0" smtClean="0">
                  <a:ln>
                    <a:noFill/>
                  </a:ln>
                  <a:solidFill>
                    <a:srgbClr val="FFFFFF"/>
                  </a:solidFill>
                  <a:effectLst/>
                  <a:uLnTx/>
                  <a:uFillTx/>
                  <a:latin typeface="Calibri" panose="020F0502020204030204"/>
                </a:rPr>
                <a:t>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154" name="ZoneTexte 153"/>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lang="fr-FR" sz="800" b="0" kern="0" dirty="0" smtClean="0">
                  <a:solidFill>
                    <a:srgbClr val="FFFFFF"/>
                  </a:solidFill>
                  <a:latin typeface="Calibri" panose="020F0502020204030204"/>
                </a:rPr>
                <a:t>85k€ &lt; </a:t>
              </a:r>
              <a:r>
                <a:rPr kumimoji="0" lang="fr-FR" sz="800" b="0" i="0" u="none" strike="noStrike" kern="0" cap="none" spc="0" normalizeH="0" baseline="0" noProof="0" dirty="0" smtClean="0">
                  <a:ln>
                    <a:noFill/>
                  </a:ln>
                  <a:solidFill>
                    <a:srgbClr val="FFFFFF"/>
                  </a:solidFill>
                  <a:effectLst/>
                  <a:uLnTx/>
                  <a:uFillTx/>
                  <a:latin typeface="Calibri" panose="020F0502020204030204"/>
                </a:rPr>
                <a:t>Revenu actuel  &lt; 95k€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grpSp>
      <p:cxnSp>
        <p:nvCxnSpPr>
          <p:cNvPr id="11" name="Connecteur droit 10"/>
          <p:cNvCxnSpPr/>
          <p:nvPr/>
        </p:nvCxnSpPr>
        <p:spPr>
          <a:xfrm>
            <a:off x="457200" y="3352800"/>
            <a:ext cx="79629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9" name="Groupe 38"/>
          <p:cNvGrpSpPr/>
          <p:nvPr/>
        </p:nvGrpSpPr>
        <p:grpSpPr>
          <a:xfrm>
            <a:off x="3886553" y="4115480"/>
            <a:ext cx="1656000" cy="357579"/>
            <a:chOff x="1856648" y="2564904"/>
            <a:chExt cx="1656000" cy="357579"/>
          </a:xfrm>
        </p:grpSpPr>
        <p:sp>
          <p:nvSpPr>
            <p:cNvPr id="40" name="ZoneTexte 39"/>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Revenu futur</a:t>
              </a:r>
              <a:r>
                <a:rPr kumimoji="0" lang="fr-FR" sz="800" b="0" i="0" u="none" strike="noStrike" kern="0" cap="none" spc="0" normalizeH="0" noProof="0" dirty="0" smtClean="0">
                  <a:ln>
                    <a:noFill/>
                  </a:ln>
                  <a:solidFill>
                    <a:srgbClr val="FFFFFF"/>
                  </a:solidFill>
                  <a:effectLst/>
                  <a:uLnTx/>
                  <a:uFillTx/>
                  <a:latin typeface="Calibri" panose="020F0502020204030204"/>
                </a:rPr>
                <a:t> &gt; 100k€</a:t>
              </a:r>
              <a:r>
                <a:rPr kumimoji="0" lang="fr-FR" sz="800" b="0" i="0" u="none" strike="noStrike" kern="0" cap="none" spc="0" normalizeH="0" baseline="0" noProof="0" dirty="0" smtClean="0">
                  <a:ln>
                    <a:noFill/>
                  </a:ln>
                  <a:solidFill>
                    <a:srgbClr val="FFFFFF"/>
                  </a:solidFill>
                  <a:effectLst/>
                  <a:uLnTx/>
                  <a:uFillTx/>
                  <a:latin typeface="Calibri" panose="020F0502020204030204"/>
                </a:rPr>
                <a:t>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41" name="ZoneTexte 40"/>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Revenu actuel  &lt; 85k€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grpSp>
      <p:sp>
        <p:nvSpPr>
          <p:cNvPr id="42" name="Rectangle 41"/>
          <p:cNvSpPr/>
          <p:nvPr/>
        </p:nvSpPr>
        <p:spPr bwMode="auto">
          <a:xfrm>
            <a:off x="2470920" y="5331703"/>
            <a:ext cx="1224000" cy="648000"/>
          </a:xfrm>
          <a:prstGeom prst="rect">
            <a:avLst/>
          </a:prstGeom>
          <a:solidFill>
            <a:srgbClr val="13264A"/>
          </a:solidFill>
          <a:ln w="9525" cap="flat" cmpd="sng" algn="ctr">
            <a:solidFill>
              <a:srgbClr val="13264A"/>
            </a:solidFill>
            <a:prstDash val="solid"/>
            <a:round/>
            <a:headEnd type="none" w="med" len="med"/>
            <a:tailEnd type="none" w="med" len="med"/>
          </a:ln>
          <a:effectLst/>
        </p:spPr>
        <p:txBody>
          <a:bodyPr vert="horz" wrap="square" lIns="0" tIns="36000" rIns="0" bIns="0" numCol="1" rtlCol="0" anchor="t" anchorCtr="0" compatLnSpc="1">
            <a:prstTxWarp prst="textNoShape">
              <a:avLst/>
            </a:prstTxWarp>
          </a:bodyPr>
          <a:lstStyle/>
          <a:p>
            <a:pPr lvl="0" algn="ctr" fontAlgn="base">
              <a:lnSpc>
                <a:spcPct val="90000"/>
              </a:lnSpc>
              <a:spcBef>
                <a:spcPct val="0"/>
              </a:spcBef>
              <a:spcAft>
                <a:spcPct val="0"/>
              </a:spcAft>
              <a:defRPr/>
            </a:pPr>
            <a:r>
              <a:rPr lang="fr-FR" sz="1100" b="1" i="1" kern="0" dirty="0">
                <a:solidFill>
                  <a:srgbClr val="FFFFFF"/>
                </a:solidFill>
              </a:rPr>
              <a:t>HDG Futur </a:t>
            </a:r>
            <a:r>
              <a:rPr lang="fr-FR" sz="1100" b="1" i="1" kern="0" dirty="0" smtClean="0">
                <a:solidFill>
                  <a:srgbClr val="FFFFFF"/>
                </a:solidFill>
              </a:rPr>
              <a:t>&lt; 3 ans</a:t>
            </a:r>
            <a:endParaRPr lang="fr-FR" sz="1100" b="1" i="1" kern="0" dirty="0">
              <a:solidFill>
                <a:srgbClr val="FFFFFF"/>
              </a:solidFill>
            </a:endParaRPr>
          </a:p>
        </p:txBody>
      </p:sp>
      <p:sp>
        <p:nvSpPr>
          <p:cNvPr id="43" name="ZoneTexte 42"/>
          <p:cNvSpPr txBox="1"/>
          <p:nvPr/>
        </p:nvSpPr>
        <p:spPr bwMode="auto">
          <a:xfrm>
            <a:off x="3839072" y="5341364"/>
            <a:ext cx="3492424" cy="162000"/>
          </a:xfrm>
          <a:prstGeom prst="rect">
            <a:avLst/>
          </a:prstGeom>
          <a:solidFill>
            <a:srgbClr val="13264A"/>
          </a:solidFill>
          <a:ln>
            <a:noFill/>
          </a:ln>
          <a:extLst/>
        </p:spPr>
        <p:txBody>
          <a:bodyPr vert="horz" wrap="square" lIns="72000" tIns="72000" rIns="72000" bIns="72000" numCol="1" rtlCol="0" anchor="ctr" anchorCtr="0" compatLnSpc="1">
            <a:prstTxWarp prst="textNoShape">
              <a:avLst/>
            </a:prstTxWarp>
            <a:noAutofit/>
          </a:bodyPr>
          <a:lstStyle/>
          <a:p>
            <a:pPr marL="177800" marR="0" lvl="0" indent="-177800" defTabSz="914400" eaLnBrk="1" fontAlgn="base" latinLnBrk="0" hangingPunct="1">
              <a:lnSpc>
                <a:spcPct val="100000"/>
              </a:lnSpc>
              <a:spcBef>
                <a:spcPts val="600"/>
              </a:spcBef>
              <a:spcAft>
                <a:spcPts val="0"/>
              </a:spcAft>
              <a:buClr>
                <a:srgbClr val="FFFFFF"/>
              </a:buClr>
              <a:buSzTx/>
              <a:buFont typeface="Wingdings" pitchFamily="2" charset="2"/>
              <a:buChar char="§"/>
              <a:tabLst/>
              <a:defRPr/>
            </a:pPr>
            <a:r>
              <a:rPr kumimoji="0" lang="fr-FR" sz="900" b="1" i="1" u="none" strike="noStrike" kern="0" cap="none" spc="0" normalizeH="0" baseline="0" noProof="0" dirty="0" smtClean="0">
                <a:ln>
                  <a:noFill/>
                </a:ln>
                <a:solidFill>
                  <a:srgbClr val="FFFFFF"/>
                </a:solidFill>
                <a:effectLst/>
                <a:uLnTx/>
                <a:uFillTx/>
              </a:rPr>
              <a:t>Critères</a:t>
            </a:r>
          </a:p>
        </p:txBody>
      </p:sp>
      <p:grpSp>
        <p:nvGrpSpPr>
          <p:cNvPr id="44" name="Groupe 43"/>
          <p:cNvGrpSpPr/>
          <p:nvPr/>
        </p:nvGrpSpPr>
        <p:grpSpPr>
          <a:xfrm>
            <a:off x="3929284" y="5539473"/>
            <a:ext cx="1656000" cy="357579"/>
            <a:chOff x="1856648" y="2564904"/>
            <a:chExt cx="1656000" cy="357579"/>
          </a:xfrm>
        </p:grpSpPr>
        <p:sp>
          <p:nvSpPr>
            <p:cNvPr id="45" name="ZoneTexte 44"/>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Revenu futur</a:t>
              </a:r>
              <a:r>
                <a:rPr kumimoji="0" lang="fr-FR" sz="800" b="0" i="0" u="none" strike="noStrike" kern="0" cap="none" spc="0" normalizeH="0" noProof="0" dirty="0" smtClean="0">
                  <a:ln>
                    <a:noFill/>
                  </a:ln>
                  <a:solidFill>
                    <a:srgbClr val="FFFFFF"/>
                  </a:solidFill>
                  <a:effectLst/>
                  <a:uLnTx/>
                  <a:uFillTx/>
                  <a:latin typeface="Calibri" panose="020F0502020204030204"/>
                </a:rPr>
                <a:t> &gt; 100k€</a:t>
              </a:r>
              <a:r>
                <a:rPr kumimoji="0" lang="fr-FR" sz="800" b="0" i="0" u="none" strike="noStrike" kern="0" cap="none" spc="0" normalizeH="0" baseline="0" noProof="0" dirty="0" smtClean="0">
                  <a:ln>
                    <a:noFill/>
                  </a:ln>
                  <a:solidFill>
                    <a:srgbClr val="FFFFFF"/>
                  </a:solidFill>
                  <a:effectLst/>
                  <a:uLnTx/>
                  <a:uFillTx/>
                  <a:latin typeface="Calibri" panose="020F0502020204030204"/>
                </a:rPr>
                <a:t>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46" name="ZoneTexte 45"/>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Revenu actuel  &gt; 95k€  </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grpSp>
      <p:sp>
        <p:nvSpPr>
          <p:cNvPr id="47" name="Rectangle 46"/>
          <p:cNvSpPr/>
          <p:nvPr/>
        </p:nvSpPr>
        <p:spPr bwMode="auto">
          <a:xfrm>
            <a:off x="2470920" y="6093703"/>
            <a:ext cx="1224000" cy="451349"/>
          </a:xfrm>
          <a:prstGeom prst="rect">
            <a:avLst/>
          </a:prstGeom>
          <a:solidFill>
            <a:schemeClr val="bg1">
              <a:lumMod val="50000"/>
            </a:schemeClr>
          </a:solidFill>
          <a:ln w="9525" cap="flat" cmpd="sng" algn="ctr">
            <a:solidFill>
              <a:srgbClr val="13264A"/>
            </a:solidFill>
            <a:prstDash val="solid"/>
            <a:round/>
            <a:headEnd type="none" w="med" len="med"/>
            <a:tailEnd type="none" w="med" len="med"/>
          </a:ln>
          <a:effectLst/>
        </p:spPr>
        <p:txBody>
          <a:bodyPr vert="horz" wrap="square" lIns="0" tIns="36000" rIns="0" bIns="0" numCol="1" rtlCol="0" anchor="t" anchorCtr="0" compatLnSpc="1">
            <a:prstTxWarp prst="textNoShape">
              <a:avLst/>
            </a:prstTxWarp>
          </a:bodyPr>
          <a:lstStyle/>
          <a:p>
            <a:pPr lvl="0" algn="ctr" fontAlgn="base">
              <a:lnSpc>
                <a:spcPct val="90000"/>
              </a:lnSpc>
              <a:spcBef>
                <a:spcPct val="0"/>
              </a:spcBef>
              <a:spcAft>
                <a:spcPct val="0"/>
              </a:spcAft>
              <a:defRPr/>
            </a:pPr>
            <a:r>
              <a:rPr lang="fr-FR" sz="1100" b="1" i="1" kern="0" dirty="0" smtClean="0">
                <a:solidFill>
                  <a:srgbClr val="FFFFFF"/>
                </a:solidFill>
              </a:rPr>
              <a:t>Non segmentés</a:t>
            </a:r>
            <a:endParaRPr lang="fr-FR" sz="1100" b="1" i="1" kern="0" dirty="0">
              <a:solidFill>
                <a:srgbClr val="FFFFFF"/>
              </a:solidFill>
            </a:endParaRPr>
          </a:p>
        </p:txBody>
      </p:sp>
      <p:sp>
        <p:nvSpPr>
          <p:cNvPr id="50" name="ZoneTexte 49"/>
          <p:cNvSpPr txBox="1"/>
          <p:nvPr/>
        </p:nvSpPr>
        <p:spPr bwMode="auto">
          <a:xfrm>
            <a:off x="3924652" y="6312703"/>
            <a:ext cx="2560819" cy="162000"/>
          </a:xfrm>
          <a:prstGeom prst="rect">
            <a:avLst/>
          </a:prstGeom>
          <a:solidFill>
            <a:schemeClr val="bg1">
              <a:lumMod val="65000"/>
            </a:schemeClr>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lang="fr-FR" sz="800" b="0" kern="0" dirty="0" smtClean="0">
                <a:solidFill>
                  <a:srgbClr val="FFFFFF"/>
                </a:solidFill>
                <a:latin typeface="Calibri" panose="020F0502020204030204"/>
              </a:rPr>
              <a:t>Clients déjà HDG</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52" name="ZoneTexte 51"/>
          <p:cNvSpPr txBox="1"/>
          <p:nvPr/>
        </p:nvSpPr>
        <p:spPr bwMode="auto">
          <a:xfrm>
            <a:off x="3929284" y="6119581"/>
            <a:ext cx="2560819" cy="162000"/>
          </a:xfrm>
          <a:prstGeom prst="rect">
            <a:avLst/>
          </a:prstGeom>
          <a:solidFill>
            <a:schemeClr val="bg1">
              <a:lumMod val="65000"/>
            </a:schemeClr>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lang="fr-FR" sz="800" b="0" kern="0" dirty="0" smtClean="0">
                <a:solidFill>
                  <a:srgbClr val="FFFFFF"/>
                </a:solidFill>
                <a:latin typeface="Calibri" panose="020F0502020204030204"/>
              </a:rPr>
              <a:t>Autres situations</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Tree>
    <p:extLst>
      <p:ext uri="{BB962C8B-B14F-4D97-AF65-F5344CB8AC3E}">
        <p14:creationId xmlns:p14="http://schemas.microsoft.com/office/powerpoint/2010/main" val="2271853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8DE8C8A-575A-4786-8EA5-E2C7C5BDE2A8}" type="slidenum">
              <a:rPr lang="fr-FR" smtClean="0">
                <a:solidFill>
                  <a:prstClr val="white"/>
                </a:solidFill>
              </a:rPr>
              <a:pPr/>
              <a:t>4</a:t>
            </a:fld>
            <a:endParaRPr lang="fr-FR">
              <a:solidFill>
                <a:prstClr val="white"/>
              </a:solidFill>
            </a:endParaRPr>
          </a:p>
        </p:txBody>
      </p:sp>
      <p:sp>
        <p:nvSpPr>
          <p:cNvPr id="69" name="Titre 1"/>
          <p:cNvSpPr txBox="1">
            <a:spLocks/>
          </p:cNvSpPr>
          <p:nvPr/>
        </p:nvSpPr>
        <p:spPr bwMode="auto">
          <a:xfrm>
            <a:off x="838200" y="-152400"/>
            <a:ext cx="900112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44450" rIns="18000" bIns="18000" numCol="1" anchor="b" anchorCtr="0" compatLnSpc="1">
            <a:prstTxWarp prst="textNoShape">
              <a:avLst/>
            </a:prstTxWarp>
          </a:bodyPr>
          <a:lstStyle>
            <a:lvl1pPr algn="l" rtl="0" eaLnBrk="1" fontAlgn="base" hangingPunct="1">
              <a:lnSpc>
                <a:spcPct val="90000"/>
              </a:lnSpc>
              <a:spcBef>
                <a:spcPct val="0"/>
              </a:spcBef>
              <a:spcAft>
                <a:spcPct val="0"/>
              </a:spcAft>
              <a:defRPr sz="2000" b="1">
                <a:solidFill>
                  <a:schemeClr val="tx1"/>
                </a:solidFill>
                <a:latin typeface="Calibri" panose="020F0502020204030204" pitchFamily="34" charset="0"/>
                <a:ea typeface="+mj-ea"/>
                <a:cs typeface="+mj-cs"/>
              </a:defRPr>
            </a:lvl1pPr>
            <a:lvl2pPr algn="l" rtl="0" eaLnBrk="1" fontAlgn="base" hangingPunct="1">
              <a:lnSpc>
                <a:spcPct val="105000"/>
              </a:lnSpc>
              <a:spcBef>
                <a:spcPct val="0"/>
              </a:spcBef>
              <a:spcAft>
                <a:spcPct val="0"/>
              </a:spcAft>
              <a:defRPr b="1">
                <a:solidFill>
                  <a:srgbClr val="003366"/>
                </a:solidFill>
                <a:latin typeface="Arial" charset="0"/>
              </a:defRPr>
            </a:lvl2pPr>
            <a:lvl3pPr algn="l" rtl="0" eaLnBrk="1" fontAlgn="base" hangingPunct="1">
              <a:lnSpc>
                <a:spcPct val="105000"/>
              </a:lnSpc>
              <a:spcBef>
                <a:spcPct val="0"/>
              </a:spcBef>
              <a:spcAft>
                <a:spcPct val="0"/>
              </a:spcAft>
              <a:defRPr b="1">
                <a:solidFill>
                  <a:srgbClr val="003366"/>
                </a:solidFill>
                <a:latin typeface="Arial" charset="0"/>
              </a:defRPr>
            </a:lvl3pPr>
            <a:lvl4pPr algn="l" rtl="0" eaLnBrk="1" fontAlgn="base" hangingPunct="1">
              <a:lnSpc>
                <a:spcPct val="105000"/>
              </a:lnSpc>
              <a:spcBef>
                <a:spcPct val="0"/>
              </a:spcBef>
              <a:spcAft>
                <a:spcPct val="0"/>
              </a:spcAft>
              <a:defRPr b="1">
                <a:solidFill>
                  <a:srgbClr val="003366"/>
                </a:solidFill>
                <a:latin typeface="Arial" charset="0"/>
              </a:defRPr>
            </a:lvl4pPr>
            <a:lvl5pPr algn="l" rtl="0" eaLnBrk="1" fontAlgn="base" hangingPunct="1">
              <a:lnSpc>
                <a:spcPct val="105000"/>
              </a:lnSpc>
              <a:spcBef>
                <a:spcPct val="0"/>
              </a:spcBef>
              <a:spcAft>
                <a:spcPct val="0"/>
              </a:spcAft>
              <a:defRPr b="1">
                <a:solidFill>
                  <a:srgbClr val="003366"/>
                </a:solidFill>
                <a:latin typeface="Arial" charset="0"/>
              </a:defRPr>
            </a:lvl5pPr>
            <a:lvl6pPr marL="457200" algn="l" rtl="0" eaLnBrk="1" fontAlgn="base" hangingPunct="1">
              <a:lnSpc>
                <a:spcPct val="105000"/>
              </a:lnSpc>
              <a:spcBef>
                <a:spcPct val="0"/>
              </a:spcBef>
              <a:spcAft>
                <a:spcPct val="0"/>
              </a:spcAft>
              <a:defRPr b="1">
                <a:solidFill>
                  <a:srgbClr val="003366"/>
                </a:solidFill>
                <a:latin typeface="Arial" charset="0"/>
              </a:defRPr>
            </a:lvl6pPr>
            <a:lvl7pPr marL="914400" algn="l" rtl="0" eaLnBrk="1" fontAlgn="base" hangingPunct="1">
              <a:lnSpc>
                <a:spcPct val="105000"/>
              </a:lnSpc>
              <a:spcBef>
                <a:spcPct val="0"/>
              </a:spcBef>
              <a:spcAft>
                <a:spcPct val="0"/>
              </a:spcAft>
              <a:defRPr b="1">
                <a:solidFill>
                  <a:srgbClr val="003366"/>
                </a:solidFill>
                <a:latin typeface="Arial" charset="0"/>
              </a:defRPr>
            </a:lvl7pPr>
            <a:lvl8pPr marL="1371600" algn="l" rtl="0" eaLnBrk="1" fontAlgn="base" hangingPunct="1">
              <a:lnSpc>
                <a:spcPct val="105000"/>
              </a:lnSpc>
              <a:spcBef>
                <a:spcPct val="0"/>
              </a:spcBef>
              <a:spcAft>
                <a:spcPct val="0"/>
              </a:spcAft>
              <a:defRPr b="1">
                <a:solidFill>
                  <a:srgbClr val="003366"/>
                </a:solidFill>
                <a:latin typeface="Arial" charset="0"/>
              </a:defRPr>
            </a:lvl8pPr>
            <a:lvl9pPr marL="1828800" algn="l" rtl="0" eaLnBrk="1" fontAlgn="base" hangingPunct="1">
              <a:lnSpc>
                <a:spcPct val="105000"/>
              </a:lnSpc>
              <a:spcBef>
                <a:spcPct val="0"/>
              </a:spcBef>
              <a:spcAft>
                <a:spcPct val="0"/>
              </a:spcAft>
              <a:defRPr b="1">
                <a:solidFill>
                  <a:srgbClr val="003366"/>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fr-FR" kern="0" dirty="0" smtClean="0">
                <a:solidFill>
                  <a:srgbClr val="13264A"/>
                </a:solidFill>
              </a:rPr>
              <a:t>Rappel : critères du potentiel </a:t>
            </a:r>
            <a:r>
              <a:rPr lang="fr-FR" kern="0" dirty="0" err="1" smtClean="0">
                <a:solidFill>
                  <a:srgbClr val="13264A"/>
                </a:solidFill>
              </a:rPr>
              <a:t>exterieur</a:t>
            </a:r>
            <a:endParaRPr kumimoji="0" lang="fr-FR" sz="2000" b="1" i="0" u="none" strike="noStrike" kern="0" cap="none" spc="0" normalizeH="0" baseline="0" noProof="0" dirty="0">
              <a:ln>
                <a:noFill/>
              </a:ln>
              <a:solidFill>
                <a:srgbClr val="13264A"/>
              </a:solidFill>
              <a:effectLst/>
              <a:uLnTx/>
              <a:uFillTx/>
              <a:latin typeface="Calibri" panose="020F0502020204030204" pitchFamily="34" charset="0"/>
              <a:ea typeface="+mj-ea"/>
              <a:cs typeface="+mj-cs"/>
            </a:endParaRPr>
          </a:p>
        </p:txBody>
      </p:sp>
      <p:grpSp>
        <p:nvGrpSpPr>
          <p:cNvPr id="70" name="Groupe 69"/>
          <p:cNvGrpSpPr/>
          <p:nvPr/>
        </p:nvGrpSpPr>
        <p:grpSpPr>
          <a:xfrm>
            <a:off x="3839072" y="609600"/>
            <a:ext cx="1800000" cy="324000"/>
            <a:chOff x="2000672" y="1340768"/>
            <a:chExt cx="1800000" cy="360040"/>
          </a:xfrm>
        </p:grpSpPr>
        <p:sp>
          <p:nvSpPr>
            <p:cNvPr id="71" name="ZoneTexte 70"/>
            <p:cNvSpPr txBox="1"/>
            <p:nvPr/>
          </p:nvSpPr>
          <p:spPr bwMode="auto">
            <a:xfrm>
              <a:off x="2180592" y="1340768"/>
              <a:ext cx="144016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72000" tIns="72000" rIns="72000" bIns="7200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1100" b="1" i="1" u="none" strike="noStrike" kern="0" cap="none" spc="0" normalizeH="0" baseline="0" noProof="0" dirty="0" smtClean="0">
                  <a:ln>
                    <a:noFill/>
                  </a:ln>
                  <a:solidFill>
                    <a:srgbClr val="13264A"/>
                  </a:solidFill>
                  <a:effectLst/>
                  <a:uLnTx/>
                  <a:uFillTx/>
                </a:rPr>
                <a:t>Domiciliation revenus</a:t>
              </a:r>
            </a:p>
          </p:txBody>
        </p:sp>
        <p:cxnSp>
          <p:nvCxnSpPr>
            <p:cNvPr id="72" name="Connecteur droit 71"/>
            <p:cNvCxnSpPr/>
            <p:nvPr/>
          </p:nvCxnSpPr>
          <p:spPr bwMode="auto">
            <a:xfrm flipV="1">
              <a:off x="2000672" y="1700808"/>
              <a:ext cx="1800000" cy="0"/>
            </a:xfrm>
            <a:prstGeom prst="line">
              <a:avLst/>
            </a:prstGeom>
            <a:solidFill>
              <a:srgbClr val="3B547D"/>
            </a:solidFill>
            <a:ln w="19050" cap="flat" cmpd="sng" algn="ctr">
              <a:solidFill>
                <a:srgbClr val="A29E9A"/>
              </a:solidFill>
              <a:prstDash val="solid"/>
              <a:round/>
              <a:headEnd type="none" w="med" len="med"/>
              <a:tailEnd type="none" w="lg" len="med"/>
            </a:ln>
            <a:effectLst/>
          </p:spPr>
        </p:cxnSp>
      </p:grpSp>
      <p:grpSp>
        <p:nvGrpSpPr>
          <p:cNvPr id="76" name="Groupe 75"/>
          <p:cNvGrpSpPr/>
          <p:nvPr/>
        </p:nvGrpSpPr>
        <p:grpSpPr>
          <a:xfrm>
            <a:off x="5837284" y="609600"/>
            <a:ext cx="1260000" cy="324000"/>
            <a:chOff x="4006799" y="1340768"/>
            <a:chExt cx="1800000" cy="360040"/>
          </a:xfrm>
        </p:grpSpPr>
        <p:sp>
          <p:nvSpPr>
            <p:cNvPr id="77" name="ZoneTexte 76"/>
            <p:cNvSpPr txBox="1"/>
            <p:nvPr/>
          </p:nvSpPr>
          <p:spPr bwMode="auto">
            <a:xfrm>
              <a:off x="4184808" y="1340768"/>
              <a:ext cx="144016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72000" tIns="72000" rIns="72000" bIns="7200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1100" b="1" i="1" u="none" strike="noStrike" kern="0" cap="none" spc="0" normalizeH="0" baseline="0" noProof="0" dirty="0" smtClean="0">
                  <a:ln>
                    <a:noFill/>
                  </a:ln>
                  <a:solidFill>
                    <a:srgbClr val="13264A"/>
                  </a:solidFill>
                  <a:effectLst/>
                  <a:uLnTx/>
                  <a:uFillTx/>
                </a:rPr>
                <a:t>Multi bancarisation</a:t>
              </a:r>
              <a:endParaRPr kumimoji="0" lang="fr-FR" sz="1100" b="0" i="1" u="none" strike="noStrike" kern="0" cap="none" spc="0" normalizeH="0" baseline="0" noProof="0" dirty="0" smtClean="0">
                <a:ln>
                  <a:noFill/>
                </a:ln>
                <a:solidFill>
                  <a:srgbClr val="13264A"/>
                </a:solidFill>
                <a:effectLst/>
                <a:uLnTx/>
                <a:uFillTx/>
              </a:endParaRPr>
            </a:p>
          </p:txBody>
        </p:sp>
        <p:cxnSp>
          <p:nvCxnSpPr>
            <p:cNvPr id="78" name="Connecteur droit 77"/>
            <p:cNvCxnSpPr/>
            <p:nvPr/>
          </p:nvCxnSpPr>
          <p:spPr bwMode="auto">
            <a:xfrm flipV="1">
              <a:off x="4006799" y="1700808"/>
              <a:ext cx="1800000" cy="0"/>
            </a:xfrm>
            <a:prstGeom prst="line">
              <a:avLst/>
            </a:prstGeom>
            <a:solidFill>
              <a:srgbClr val="3B547D"/>
            </a:solidFill>
            <a:ln w="19050" cap="flat" cmpd="sng" algn="ctr">
              <a:solidFill>
                <a:srgbClr val="A29E9A"/>
              </a:solidFill>
              <a:prstDash val="solid"/>
              <a:round/>
              <a:headEnd type="none" w="med" len="med"/>
              <a:tailEnd type="none" w="lg" len="med"/>
            </a:ln>
            <a:effectLst/>
          </p:spPr>
        </p:cxnSp>
      </p:grpSp>
      <p:sp>
        <p:nvSpPr>
          <p:cNvPr id="79" name="Rectangle 78"/>
          <p:cNvSpPr/>
          <p:nvPr/>
        </p:nvSpPr>
        <p:spPr bwMode="auto">
          <a:xfrm>
            <a:off x="2470920" y="1818559"/>
            <a:ext cx="1224000" cy="648000"/>
          </a:xfrm>
          <a:prstGeom prst="rect">
            <a:avLst/>
          </a:prstGeom>
          <a:solidFill>
            <a:srgbClr val="13264A"/>
          </a:solidFill>
          <a:ln w="9525" cap="flat" cmpd="sng" algn="ctr">
            <a:solidFill>
              <a:srgbClr val="13264A"/>
            </a:solidFill>
            <a:prstDash val="solid"/>
            <a:round/>
            <a:headEnd type="none" w="med" len="med"/>
            <a:tailEnd type="none" w="med" len="med"/>
          </a:ln>
          <a:effectLst/>
        </p:spPr>
        <p:txBody>
          <a:bodyPr vert="horz" wrap="square" lIns="0" tIns="36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Grand Public</a:t>
            </a:r>
          </a:p>
        </p:txBody>
      </p:sp>
      <p:grpSp>
        <p:nvGrpSpPr>
          <p:cNvPr id="80" name="Groupe 79"/>
          <p:cNvGrpSpPr/>
          <p:nvPr/>
        </p:nvGrpSpPr>
        <p:grpSpPr>
          <a:xfrm>
            <a:off x="2660277" y="2058646"/>
            <a:ext cx="4401007" cy="357579"/>
            <a:chOff x="605853" y="2564904"/>
            <a:chExt cx="4401007" cy="357579"/>
          </a:xfrm>
        </p:grpSpPr>
        <p:sp>
          <p:nvSpPr>
            <p:cNvPr id="81" name="ZoneTexte 80"/>
            <p:cNvSpPr txBox="1"/>
            <p:nvPr/>
          </p:nvSpPr>
          <p:spPr>
            <a:xfrm>
              <a:off x="605853" y="2564904"/>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82" name="ZoneTexte 81"/>
            <p:cNvSpPr txBox="1"/>
            <p:nvPr/>
          </p:nvSpPr>
          <p:spPr bwMode="auto">
            <a:xfrm>
              <a:off x="3556954" y="2576784"/>
              <a:ext cx="216000" cy="13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800" b="1" i="0" u="sng" strike="noStrike" kern="0" cap="none" spc="0" normalizeH="0" baseline="0" noProof="0" dirty="0" smtClean="0">
                  <a:ln>
                    <a:noFill/>
                  </a:ln>
                  <a:solidFill>
                    <a:srgbClr val="13264A"/>
                  </a:solidFill>
                  <a:effectLst/>
                  <a:uLnTx/>
                  <a:uFillTx/>
                </a:rPr>
                <a:t>OU</a:t>
              </a:r>
            </a:p>
          </p:txBody>
        </p:sp>
        <p:sp>
          <p:nvSpPr>
            <p:cNvPr id="83" name="ZoneTexte 82"/>
            <p:cNvSpPr txBox="1"/>
            <p:nvPr/>
          </p:nvSpPr>
          <p:spPr>
            <a:xfrm>
              <a:off x="605853" y="2760483"/>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fort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84" name="ZoneTexte 83"/>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RFR &gt; [Revenus domiciliés + 20k€]</a:t>
              </a:r>
            </a:p>
          </p:txBody>
        </p:sp>
        <p:sp>
          <p:nvSpPr>
            <p:cNvPr id="85" name="ZoneTexte 84"/>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RFR &gt; 100k€</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86" name="ZoneTexte 85"/>
            <p:cNvSpPr txBox="1"/>
            <p:nvPr/>
          </p:nvSpPr>
          <p:spPr bwMode="auto">
            <a:xfrm>
              <a:off x="3818860" y="2564904"/>
              <a:ext cx="1188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Segments BQ SD / INA</a:t>
              </a:r>
            </a:p>
          </p:txBody>
        </p:sp>
      </p:grpSp>
      <p:sp>
        <p:nvSpPr>
          <p:cNvPr id="87" name="Rectangle 86"/>
          <p:cNvSpPr/>
          <p:nvPr/>
        </p:nvSpPr>
        <p:spPr bwMode="auto">
          <a:xfrm>
            <a:off x="2470920" y="2571465"/>
            <a:ext cx="1224000" cy="648000"/>
          </a:xfrm>
          <a:prstGeom prst="rect">
            <a:avLst/>
          </a:prstGeom>
          <a:solidFill>
            <a:srgbClr val="13264A"/>
          </a:solidFill>
          <a:ln w="9525" cap="flat" cmpd="sng" algn="ctr">
            <a:solidFill>
              <a:srgbClr val="13264A"/>
            </a:solidFill>
            <a:prstDash val="solid"/>
            <a:round/>
            <a:headEnd type="none" w="med" len="med"/>
            <a:tailEnd type="none" w="med" len="med"/>
          </a:ln>
          <a:effectLst/>
        </p:spPr>
        <p:txBody>
          <a:bodyPr vert="horz" wrap="square" lIns="0" tIns="36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Intermédiaire</a:t>
            </a:r>
          </a:p>
        </p:txBody>
      </p:sp>
      <p:sp>
        <p:nvSpPr>
          <p:cNvPr id="88" name="ZoneTexte 87"/>
          <p:cNvSpPr txBox="1"/>
          <p:nvPr/>
        </p:nvSpPr>
        <p:spPr bwMode="auto">
          <a:xfrm>
            <a:off x="3839072" y="2571465"/>
            <a:ext cx="3492424" cy="162000"/>
          </a:xfrm>
          <a:prstGeom prst="rect">
            <a:avLst/>
          </a:prstGeom>
          <a:solidFill>
            <a:srgbClr val="13264A"/>
          </a:solidFill>
          <a:ln>
            <a:noFill/>
          </a:ln>
          <a:extLst/>
        </p:spPr>
        <p:txBody>
          <a:bodyPr vert="horz" wrap="square" lIns="72000" tIns="72000" rIns="72000" bIns="72000" numCol="1" rtlCol="0" anchor="ctr" anchorCtr="0" compatLnSpc="1">
            <a:prstTxWarp prst="textNoShape">
              <a:avLst/>
            </a:prstTxWarp>
            <a:noAutofit/>
          </a:bodyPr>
          <a:lstStyle/>
          <a:p>
            <a:pPr marL="177800" marR="0" lvl="0" indent="-177800" defTabSz="914400" eaLnBrk="1" fontAlgn="base" latinLnBrk="0" hangingPunct="1">
              <a:lnSpc>
                <a:spcPct val="100000"/>
              </a:lnSpc>
              <a:spcBef>
                <a:spcPts val="600"/>
              </a:spcBef>
              <a:spcAft>
                <a:spcPts val="0"/>
              </a:spcAft>
              <a:buClr>
                <a:srgbClr val="FFFFFF"/>
              </a:buClr>
              <a:buSzTx/>
              <a:buFont typeface="Wingdings" pitchFamily="2" charset="2"/>
              <a:buChar char="§"/>
              <a:tabLst/>
              <a:defRPr/>
            </a:pPr>
            <a:r>
              <a:rPr kumimoji="0" lang="fr-FR" sz="900" b="1" i="1" u="none" strike="noStrike" kern="0" cap="none" spc="0" normalizeH="0" baseline="0" noProof="0" dirty="0" smtClean="0">
                <a:ln>
                  <a:noFill/>
                </a:ln>
                <a:solidFill>
                  <a:srgbClr val="FFFFFF"/>
                </a:solidFill>
                <a:effectLst/>
                <a:uLnTx/>
                <a:uFillTx/>
              </a:rPr>
              <a:t>Flux ou stocks confiés &gt; 30k€  + critère de stabilisation</a:t>
            </a:r>
          </a:p>
        </p:txBody>
      </p:sp>
      <p:sp>
        <p:nvSpPr>
          <p:cNvPr id="89" name="Rectangle 88"/>
          <p:cNvSpPr/>
          <p:nvPr/>
        </p:nvSpPr>
        <p:spPr bwMode="auto">
          <a:xfrm>
            <a:off x="2470920" y="1065653"/>
            <a:ext cx="1224000" cy="648000"/>
          </a:xfrm>
          <a:prstGeom prst="rect">
            <a:avLst/>
          </a:prstGeom>
          <a:solidFill>
            <a:srgbClr val="3B547D"/>
          </a:solidFill>
          <a:ln w="9525" cap="flat" cmpd="sng" algn="ctr">
            <a:solidFill>
              <a:srgbClr val="3B547D"/>
            </a:solidFill>
            <a:prstDash val="solid"/>
            <a:round/>
            <a:headEnd type="none" w="med" len="med"/>
            <a:tailEnd type="none" w="med" len="med"/>
          </a:ln>
          <a:effectLst/>
        </p:spPr>
        <p:txBody>
          <a:bodyPr vert="horz" wrap="square" lIns="0" tIns="72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Nouveaux clients</a:t>
            </a:r>
          </a:p>
        </p:txBody>
      </p:sp>
      <p:sp>
        <p:nvSpPr>
          <p:cNvPr id="90" name="ZoneTexte 89"/>
          <p:cNvSpPr txBox="1"/>
          <p:nvPr/>
        </p:nvSpPr>
        <p:spPr bwMode="auto">
          <a:xfrm>
            <a:off x="3839072" y="1065653"/>
            <a:ext cx="3492424" cy="162000"/>
          </a:xfrm>
          <a:prstGeom prst="rect">
            <a:avLst/>
          </a:prstGeom>
          <a:solidFill>
            <a:srgbClr val="3B547D"/>
          </a:solidFill>
          <a:ln>
            <a:solidFill>
              <a:srgbClr val="3B547D"/>
            </a:solidFill>
          </a:ln>
          <a:extLst/>
        </p:spPr>
        <p:txBody>
          <a:bodyPr vert="horz" wrap="square" lIns="72000" tIns="72000" rIns="72000" bIns="72000" numCol="1" rtlCol="0" anchor="ctr" anchorCtr="0" compatLnSpc="1">
            <a:prstTxWarp prst="textNoShape">
              <a:avLst/>
            </a:prstTxWarp>
            <a:noAutofit/>
          </a:bodyPr>
          <a:lstStyle/>
          <a:p>
            <a:pPr marL="177800" marR="0" lvl="0" indent="-177800" defTabSz="914400" eaLnBrk="1" fontAlgn="base" latinLnBrk="0" hangingPunct="1">
              <a:lnSpc>
                <a:spcPct val="100000"/>
              </a:lnSpc>
              <a:spcBef>
                <a:spcPts val="600"/>
              </a:spcBef>
              <a:spcAft>
                <a:spcPts val="0"/>
              </a:spcAft>
              <a:buClr>
                <a:srgbClr val="FFFFFF"/>
              </a:buClr>
              <a:buSzTx/>
              <a:buFont typeface="Wingdings" pitchFamily="2" charset="2"/>
              <a:buChar char="§"/>
              <a:tabLst/>
              <a:defRPr/>
            </a:pPr>
            <a:r>
              <a:rPr kumimoji="0" lang="fr-FR" sz="900" b="1" i="1" u="none" strike="noStrike" kern="0" cap="none" spc="0" normalizeH="0" baseline="0" noProof="0" dirty="0" smtClean="0">
                <a:ln>
                  <a:noFill/>
                </a:ln>
                <a:solidFill>
                  <a:srgbClr val="FFFFFF"/>
                </a:solidFill>
                <a:effectLst/>
                <a:uLnTx/>
                <a:uFillTx/>
              </a:rPr>
              <a:t>Ancienneté &lt; 1 an</a:t>
            </a:r>
          </a:p>
        </p:txBody>
      </p:sp>
      <p:grpSp>
        <p:nvGrpSpPr>
          <p:cNvPr id="91" name="Groupe 90"/>
          <p:cNvGrpSpPr/>
          <p:nvPr/>
        </p:nvGrpSpPr>
        <p:grpSpPr>
          <a:xfrm>
            <a:off x="2660277" y="2813996"/>
            <a:ext cx="4401007" cy="357579"/>
            <a:chOff x="605853" y="2564904"/>
            <a:chExt cx="4401007" cy="357579"/>
          </a:xfrm>
        </p:grpSpPr>
        <p:sp>
          <p:nvSpPr>
            <p:cNvPr id="92" name="ZoneTexte 91"/>
            <p:cNvSpPr txBox="1"/>
            <p:nvPr/>
          </p:nvSpPr>
          <p:spPr>
            <a:xfrm>
              <a:off x="605853" y="2564904"/>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93" name="ZoneTexte 92"/>
            <p:cNvSpPr txBox="1"/>
            <p:nvPr/>
          </p:nvSpPr>
          <p:spPr bwMode="auto">
            <a:xfrm>
              <a:off x="3556954" y="2576784"/>
              <a:ext cx="216000" cy="13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800" b="1" i="0" u="sng" strike="noStrike" kern="0" cap="none" spc="0" normalizeH="0" baseline="0" noProof="0" dirty="0" smtClean="0">
                  <a:ln>
                    <a:noFill/>
                  </a:ln>
                  <a:solidFill>
                    <a:srgbClr val="13264A"/>
                  </a:solidFill>
                  <a:effectLst/>
                  <a:uLnTx/>
                  <a:uFillTx/>
                </a:rPr>
                <a:t>OU</a:t>
              </a:r>
            </a:p>
          </p:txBody>
        </p:sp>
        <p:sp>
          <p:nvSpPr>
            <p:cNvPr id="94" name="ZoneTexte 93"/>
            <p:cNvSpPr txBox="1"/>
            <p:nvPr/>
          </p:nvSpPr>
          <p:spPr>
            <a:xfrm>
              <a:off x="605853" y="2760483"/>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fort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95" name="ZoneTexte 94"/>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RFR &gt; [Revenus domiciliés + </a:t>
              </a:r>
              <a:r>
                <a:rPr kumimoji="0" lang="fr-FR" sz="800" b="0" i="0" u="none" strike="noStrike" kern="0" cap="none" spc="0" normalizeH="0" baseline="0" noProof="0" dirty="0" smtClean="0">
                  <a:ln>
                    <a:noFill/>
                  </a:ln>
                  <a:solidFill>
                    <a:srgbClr val="FFFFFF"/>
                  </a:solidFill>
                  <a:effectLst/>
                  <a:uLnTx/>
                  <a:uFillTx/>
                  <a:latin typeface="Calibri" panose="020F0502020204030204"/>
                </a:rPr>
                <a:t>30k</a:t>
              </a:r>
              <a:r>
                <a:rPr kumimoji="0" lang="fr-FR" sz="800" b="0" i="0" u="none" strike="noStrike" kern="0" cap="none" spc="0" normalizeH="0" baseline="0" noProof="0" dirty="0">
                  <a:ln>
                    <a:noFill/>
                  </a:ln>
                  <a:solidFill>
                    <a:srgbClr val="FFFFFF"/>
                  </a:solidFill>
                  <a:effectLst/>
                  <a:uLnTx/>
                  <a:uFillTx/>
                  <a:latin typeface="Calibri" panose="020F0502020204030204"/>
                </a:rPr>
                <a:t>€]</a:t>
              </a:r>
            </a:p>
          </p:txBody>
        </p:sp>
        <p:sp>
          <p:nvSpPr>
            <p:cNvPr id="96" name="ZoneTexte 95"/>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RFR &gt; 100k€ (et critère à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97" name="ZoneTexte 96"/>
            <p:cNvSpPr txBox="1"/>
            <p:nvPr/>
          </p:nvSpPr>
          <p:spPr bwMode="auto">
            <a:xfrm>
              <a:off x="3818860" y="2564904"/>
              <a:ext cx="1188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Segments BQ SD / INA</a:t>
              </a:r>
            </a:p>
          </p:txBody>
        </p:sp>
      </p:grpSp>
      <p:grpSp>
        <p:nvGrpSpPr>
          <p:cNvPr id="98" name="Groupe 97"/>
          <p:cNvGrpSpPr/>
          <p:nvPr/>
        </p:nvGrpSpPr>
        <p:grpSpPr>
          <a:xfrm>
            <a:off x="2660277" y="1303296"/>
            <a:ext cx="3167101" cy="357579"/>
            <a:chOff x="605853" y="2564904"/>
            <a:chExt cx="3167101" cy="357579"/>
          </a:xfrm>
        </p:grpSpPr>
        <p:sp>
          <p:nvSpPr>
            <p:cNvPr id="99" name="ZoneTexte 98"/>
            <p:cNvSpPr txBox="1"/>
            <p:nvPr/>
          </p:nvSpPr>
          <p:spPr>
            <a:xfrm>
              <a:off x="605853" y="2564904"/>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100" name="ZoneTexte 99"/>
            <p:cNvSpPr txBox="1"/>
            <p:nvPr/>
          </p:nvSpPr>
          <p:spPr bwMode="auto">
            <a:xfrm>
              <a:off x="3556954" y="2576784"/>
              <a:ext cx="216000" cy="13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0" marR="0" lvl="0" indent="0" algn="ctr" defTabSz="914400" eaLnBrk="1" fontAlgn="base" latinLnBrk="0" hangingPunct="1">
                <a:lnSpc>
                  <a:spcPct val="85000"/>
                </a:lnSpc>
                <a:spcBef>
                  <a:spcPts val="600"/>
                </a:spcBef>
                <a:spcAft>
                  <a:spcPts val="0"/>
                </a:spcAft>
                <a:buClr>
                  <a:srgbClr val="13264A"/>
                </a:buClr>
                <a:buSzTx/>
                <a:buFontTx/>
                <a:buNone/>
                <a:tabLst/>
                <a:defRPr/>
              </a:pPr>
              <a:r>
                <a:rPr kumimoji="0" lang="fr-FR" sz="800" b="1" i="0" u="sng" strike="noStrike" kern="0" cap="none" spc="0" normalizeH="0" baseline="0" noProof="0" dirty="0" smtClean="0">
                  <a:ln>
                    <a:noFill/>
                  </a:ln>
                  <a:solidFill>
                    <a:srgbClr val="13264A"/>
                  </a:solidFill>
                  <a:effectLst/>
                  <a:uLnTx/>
                  <a:uFillTx/>
                </a:rPr>
                <a:t>OU</a:t>
              </a:r>
            </a:p>
          </p:txBody>
        </p:sp>
        <p:sp>
          <p:nvSpPr>
            <p:cNvPr id="101" name="ZoneTexte 100"/>
            <p:cNvSpPr txBox="1"/>
            <p:nvPr/>
          </p:nvSpPr>
          <p:spPr>
            <a:xfrm>
              <a:off x="605853" y="2760483"/>
              <a:ext cx="845287" cy="162000"/>
            </a:xfrm>
            <a:prstGeom prst="rect">
              <a:avLst/>
            </a:prstGeom>
            <a:solidFill>
              <a:srgbClr val="8A857E"/>
            </a:solidFill>
            <a:ln w="9525" cap="flat" cmpd="sng" algn="ctr">
              <a:solidFill>
                <a:srgbClr val="8A857E"/>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1600" b="1" i="0" u="none" strike="noStrike" cap="none" normalizeH="0" baseline="0">
                  <a:ln>
                    <a:noFill/>
                  </a:ln>
                  <a:solidFill>
                    <a:schemeClr val="bg1"/>
                  </a:solidFill>
                  <a:effectLst/>
                  <a:latin typeface="+mn-lt"/>
                </a:defRPr>
              </a:lvl1p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À</a:t>
              </a:r>
              <a:r>
                <a:rPr kumimoji="0" lang="fr-FR" sz="800" b="0" i="0" u="none" strike="noStrike" kern="0" cap="none" spc="0" normalizeH="0" baseline="0" noProof="0" dirty="0" smtClean="0">
                  <a:ln>
                    <a:noFill/>
                  </a:ln>
                  <a:solidFill>
                    <a:srgbClr val="FFFFFF"/>
                  </a:solidFill>
                  <a:effectLst/>
                  <a:uLnTx/>
                  <a:uFillTx/>
                  <a:latin typeface="Calibri" panose="020F0502020204030204"/>
                </a:rPr>
                <a:t> fort potentiel</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102" name="ZoneTexte 101"/>
            <p:cNvSpPr txBox="1"/>
            <p:nvPr/>
          </p:nvSpPr>
          <p:spPr bwMode="auto">
            <a:xfrm>
              <a:off x="1856648" y="2564904"/>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a:ln>
                    <a:noFill/>
                  </a:ln>
                  <a:solidFill>
                    <a:srgbClr val="FFFFFF"/>
                  </a:solidFill>
                  <a:effectLst/>
                  <a:uLnTx/>
                  <a:uFillTx/>
                  <a:latin typeface="Calibri" panose="020F0502020204030204"/>
                </a:rPr>
                <a:t>RFR &gt; </a:t>
              </a:r>
              <a:r>
                <a:rPr kumimoji="0" lang="fr-FR" sz="800" b="0" i="0" u="none" strike="noStrike" kern="0" cap="none" spc="0" normalizeH="0" baseline="0" noProof="0" dirty="0" smtClean="0">
                  <a:ln>
                    <a:noFill/>
                  </a:ln>
                  <a:solidFill>
                    <a:srgbClr val="FFFFFF"/>
                  </a:solidFill>
                  <a:effectLst/>
                  <a:uLnTx/>
                  <a:uFillTx/>
                  <a:latin typeface="Calibri" panose="020F0502020204030204"/>
                </a:rPr>
                <a:t>30k€</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sp>
          <p:nvSpPr>
            <p:cNvPr id="103" name="ZoneTexte 102"/>
            <p:cNvSpPr txBox="1"/>
            <p:nvPr/>
          </p:nvSpPr>
          <p:spPr bwMode="auto">
            <a:xfrm>
              <a:off x="1856648" y="2760483"/>
              <a:ext cx="1656000" cy="162000"/>
            </a:xfrm>
            <a:prstGeom prst="rect">
              <a:avLst/>
            </a:prstGeom>
            <a:solidFill>
              <a:srgbClr val="8A857E"/>
            </a:solidFill>
            <a:ln w="9525" cap="flat" cmpd="sng" algn="ctr">
              <a:solidFill>
                <a:srgbClr val="8A857E"/>
              </a:solidFill>
              <a:prstDash val="solid"/>
              <a:round/>
              <a:headEnd type="none" w="med" len="med"/>
              <a:tailEnd type="none" w="med" len="med"/>
            </a:ln>
            <a:effectLst/>
            <a:extLst/>
          </p:spPr>
          <p:txBody>
            <a:bodyPr vert="horz" wrap="square" lIns="36000" tIns="72000" rIns="36000" bIns="72000" numCol="1" rtlCol="0" anchor="ctr" anchorCtr="0" compatLnSpc="1">
              <a:prstTxWarp prst="textNoShape">
                <a:avLst/>
              </a:prstTxWarp>
            </a:bodyPr>
            <a:lstStyle>
              <a:defPPr>
                <a:defRPr lang="en-US"/>
              </a:defPPr>
              <a:lvl1pPr marL="0" marR="0" indent="0" algn="ctr" defTabSz="914400" eaLnBrk="1" latinLnBrk="0" hangingPunct="1">
                <a:lnSpc>
                  <a:spcPct val="90000"/>
                </a:lnSpc>
                <a:buClrTx/>
                <a:buSzTx/>
                <a:buFontTx/>
                <a:buNone/>
                <a:tabLst/>
                <a:defRPr kumimoji="0" sz="1000" b="1" i="0" u="none" strike="noStrike" cap="none" normalizeH="0" baseline="0">
                  <a:ln>
                    <a:noFill/>
                  </a:ln>
                  <a:solidFill>
                    <a:schemeClr val="bg1"/>
                  </a:solidFill>
                  <a:effectLst/>
                  <a:latin typeface="+mn-lt"/>
                </a:defRPr>
              </a:lvl1pPr>
            </a:lstStyle>
            <a:p>
              <a:pPr marL="87313" marR="0" lvl="0" indent="-87313" algn="l" defTabSz="914400" eaLnBrk="1" fontAlgn="base" latinLnBrk="0" hangingPunct="1">
                <a:lnSpc>
                  <a:spcPct val="90000"/>
                </a:lnSpc>
                <a:spcBef>
                  <a:spcPct val="0"/>
                </a:spcBef>
                <a:spcAft>
                  <a:spcPct val="0"/>
                </a:spcAft>
                <a:buClrTx/>
                <a:buSzPct val="80000"/>
                <a:buFont typeface="Wingdings" panose="05000000000000000000" pitchFamily="2" charset="2"/>
                <a:buChar char="§"/>
                <a:tabLst/>
                <a:defRPr/>
              </a:pPr>
              <a:r>
                <a:rPr kumimoji="0" lang="fr-FR" sz="800" b="0" i="0" u="none" strike="noStrike" kern="0" cap="none" spc="0" normalizeH="0" baseline="0" noProof="0" dirty="0" smtClean="0">
                  <a:ln>
                    <a:noFill/>
                  </a:ln>
                  <a:solidFill>
                    <a:srgbClr val="FFFFFF"/>
                  </a:solidFill>
                  <a:effectLst/>
                  <a:uLnTx/>
                  <a:uFillTx/>
                  <a:latin typeface="Calibri" panose="020F0502020204030204"/>
                </a:rPr>
                <a:t>RFR &gt; 100k€</a:t>
              </a:r>
              <a:endParaRPr kumimoji="0" lang="fr-FR" sz="800" b="0" i="0" u="none" strike="noStrike" kern="0" cap="none" spc="0" normalizeH="0" baseline="0" noProof="0" dirty="0">
                <a:ln>
                  <a:noFill/>
                </a:ln>
                <a:solidFill>
                  <a:srgbClr val="FFFFFF"/>
                </a:solidFill>
                <a:effectLst/>
                <a:uLnTx/>
                <a:uFillTx/>
                <a:latin typeface="Calibri" panose="020F0502020204030204"/>
              </a:endParaRPr>
            </a:p>
          </p:txBody>
        </p:sp>
      </p:grpSp>
      <p:sp>
        <p:nvSpPr>
          <p:cNvPr id="128" name="Rectangle 127"/>
          <p:cNvSpPr/>
          <p:nvPr/>
        </p:nvSpPr>
        <p:spPr bwMode="auto">
          <a:xfrm>
            <a:off x="1066800" y="1065653"/>
            <a:ext cx="1224000" cy="2153812"/>
          </a:xfrm>
          <a:prstGeom prst="rect">
            <a:avLst/>
          </a:prstGeom>
          <a:solidFill>
            <a:schemeClr val="accent5">
              <a:lumMod val="40000"/>
              <a:lumOff val="60000"/>
            </a:schemeClr>
          </a:solidFill>
          <a:ln w="9525" cap="flat" cmpd="sng" algn="ctr">
            <a:solidFill>
              <a:srgbClr val="3B547D"/>
            </a:solidFill>
            <a:prstDash val="solid"/>
            <a:round/>
            <a:headEnd type="none" w="med" len="med"/>
            <a:tailEnd type="none" w="med" len="med"/>
          </a:ln>
          <a:effectLst/>
        </p:spPr>
        <p:txBody>
          <a:bodyPr vert="horz" wrap="square" lIns="0" tIns="72000" rIns="0" bIns="0" numCol="1" rtlCol="0"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4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4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4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fr-FR" sz="1400" b="1" i="1" u="none" strike="noStrike" kern="0" cap="none" spc="0" normalizeH="0" baseline="0" noProof="0" dirty="0" smtClean="0">
              <a:ln>
                <a:noFill/>
              </a:ln>
              <a:solidFill>
                <a:srgbClr val="FFFFFF"/>
              </a:solidFill>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rPr>
              <a:t>SEGMENTATION POTENTIEL EXTERIEUR</a:t>
            </a:r>
          </a:p>
        </p:txBody>
      </p:sp>
      <p:sp>
        <p:nvSpPr>
          <p:cNvPr id="134" name="ZoneTexte 133"/>
          <p:cNvSpPr txBox="1"/>
          <p:nvPr/>
        </p:nvSpPr>
        <p:spPr>
          <a:xfrm>
            <a:off x="73324" y="1660875"/>
            <a:ext cx="993475" cy="1015663"/>
          </a:xfrm>
          <a:prstGeom prst="rect">
            <a:avLst/>
          </a:prstGeom>
          <a:noFill/>
        </p:spPr>
        <p:txBody>
          <a:bodyPr wrap="square" rtlCol="0">
            <a:spAutoFit/>
          </a:bodyPr>
          <a:lstStyle/>
          <a:p>
            <a:r>
              <a:rPr lang="fr-FR" sz="1000" b="1" dirty="0">
                <a:solidFill>
                  <a:schemeClr val="accent1"/>
                </a:solidFill>
              </a:rPr>
              <a:t>Objectif est de détecter parmi les </a:t>
            </a:r>
            <a:r>
              <a:rPr lang="fr-FR" sz="1000" b="1" dirty="0" smtClean="0">
                <a:solidFill>
                  <a:schemeClr val="accent1"/>
                </a:solidFill>
              </a:rPr>
              <a:t>clients actuels </a:t>
            </a:r>
            <a:r>
              <a:rPr lang="fr-FR" sz="1000" b="1" dirty="0">
                <a:solidFill>
                  <a:schemeClr val="accent1"/>
                </a:solidFill>
              </a:rPr>
              <a:t>le </a:t>
            </a:r>
            <a:r>
              <a:rPr lang="fr-FR" sz="1000" b="1" i="1" dirty="0">
                <a:solidFill>
                  <a:srgbClr val="FF0000"/>
                </a:solidFill>
              </a:rPr>
              <a:t>potentiel  </a:t>
            </a:r>
            <a:r>
              <a:rPr lang="fr-FR" sz="1000" b="1" i="1" dirty="0" smtClean="0">
                <a:solidFill>
                  <a:srgbClr val="FF0000"/>
                </a:solidFill>
              </a:rPr>
              <a:t>extérieur</a:t>
            </a:r>
          </a:p>
        </p:txBody>
      </p:sp>
      <p:sp>
        <p:nvSpPr>
          <p:cNvPr id="3" name="Accolade fermante 2"/>
          <p:cNvSpPr/>
          <p:nvPr/>
        </p:nvSpPr>
        <p:spPr>
          <a:xfrm>
            <a:off x="7620000" y="755384"/>
            <a:ext cx="228600" cy="2897897"/>
          </a:xfrm>
          <a:prstGeom prst="rightBrace">
            <a:avLst>
              <a:gd name="adj1" fmla="val 800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ZoneTexte 4"/>
          <p:cNvSpPr txBox="1"/>
          <p:nvPr/>
        </p:nvSpPr>
        <p:spPr>
          <a:xfrm>
            <a:off x="7848600" y="1925134"/>
            <a:ext cx="1295400" cy="646331"/>
          </a:xfrm>
          <a:prstGeom prst="rect">
            <a:avLst/>
          </a:prstGeom>
          <a:noFill/>
        </p:spPr>
        <p:txBody>
          <a:bodyPr wrap="square" rtlCol="0">
            <a:spAutoFit/>
          </a:bodyPr>
          <a:lstStyle/>
          <a:p>
            <a:r>
              <a:rPr lang="fr-FR" b="1" dirty="0" smtClean="0">
                <a:solidFill>
                  <a:schemeClr val="accent1"/>
                </a:solidFill>
              </a:rPr>
              <a:t>Existe déjà en V1</a:t>
            </a:r>
            <a:endParaRPr lang="fr-FR" b="1" dirty="0">
              <a:solidFill>
                <a:schemeClr val="accent1"/>
              </a:solidFill>
            </a:endParaRPr>
          </a:p>
        </p:txBody>
      </p:sp>
    </p:spTree>
    <p:extLst>
      <p:ext uri="{BB962C8B-B14F-4D97-AF65-F5344CB8AC3E}">
        <p14:creationId xmlns:p14="http://schemas.microsoft.com/office/powerpoint/2010/main" val="737724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8DE8C8A-575A-4786-8EA5-E2C7C5BDE2A8}" type="slidenum">
              <a:rPr lang="fr-FR" smtClean="0">
                <a:solidFill>
                  <a:prstClr val="white"/>
                </a:solidFill>
              </a:rPr>
              <a:pPr/>
              <a:t>5</a:t>
            </a:fld>
            <a:endParaRPr lang="fr-FR">
              <a:solidFill>
                <a:prstClr val="white"/>
              </a:solidFill>
            </a:endParaRPr>
          </a:p>
        </p:txBody>
      </p:sp>
      <p:sp>
        <p:nvSpPr>
          <p:cNvPr id="69" name="Titre 1"/>
          <p:cNvSpPr txBox="1">
            <a:spLocks/>
          </p:cNvSpPr>
          <p:nvPr/>
        </p:nvSpPr>
        <p:spPr bwMode="auto">
          <a:xfrm>
            <a:off x="990600" y="-77788"/>
            <a:ext cx="6324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44450" rIns="18000" bIns="18000" numCol="1" anchor="b" anchorCtr="0" compatLnSpc="1">
            <a:prstTxWarp prst="textNoShape">
              <a:avLst/>
            </a:prstTxWarp>
          </a:bodyPr>
          <a:lstStyle>
            <a:lvl1pPr algn="l" rtl="0" eaLnBrk="1" fontAlgn="base" hangingPunct="1">
              <a:lnSpc>
                <a:spcPct val="90000"/>
              </a:lnSpc>
              <a:spcBef>
                <a:spcPct val="0"/>
              </a:spcBef>
              <a:spcAft>
                <a:spcPct val="0"/>
              </a:spcAft>
              <a:defRPr sz="2000" b="1">
                <a:solidFill>
                  <a:schemeClr val="tx1"/>
                </a:solidFill>
                <a:latin typeface="Calibri" panose="020F0502020204030204" pitchFamily="34" charset="0"/>
                <a:ea typeface="+mj-ea"/>
                <a:cs typeface="+mj-cs"/>
              </a:defRPr>
            </a:lvl1pPr>
            <a:lvl2pPr algn="l" rtl="0" eaLnBrk="1" fontAlgn="base" hangingPunct="1">
              <a:lnSpc>
                <a:spcPct val="105000"/>
              </a:lnSpc>
              <a:spcBef>
                <a:spcPct val="0"/>
              </a:spcBef>
              <a:spcAft>
                <a:spcPct val="0"/>
              </a:spcAft>
              <a:defRPr b="1">
                <a:solidFill>
                  <a:srgbClr val="003366"/>
                </a:solidFill>
                <a:latin typeface="Arial" charset="0"/>
              </a:defRPr>
            </a:lvl2pPr>
            <a:lvl3pPr algn="l" rtl="0" eaLnBrk="1" fontAlgn="base" hangingPunct="1">
              <a:lnSpc>
                <a:spcPct val="105000"/>
              </a:lnSpc>
              <a:spcBef>
                <a:spcPct val="0"/>
              </a:spcBef>
              <a:spcAft>
                <a:spcPct val="0"/>
              </a:spcAft>
              <a:defRPr b="1">
                <a:solidFill>
                  <a:srgbClr val="003366"/>
                </a:solidFill>
                <a:latin typeface="Arial" charset="0"/>
              </a:defRPr>
            </a:lvl3pPr>
            <a:lvl4pPr algn="l" rtl="0" eaLnBrk="1" fontAlgn="base" hangingPunct="1">
              <a:lnSpc>
                <a:spcPct val="105000"/>
              </a:lnSpc>
              <a:spcBef>
                <a:spcPct val="0"/>
              </a:spcBef>
              <a:spcAft>
                <a:spcPct val="0"/>
              </a:spcAft>
              <a:defRPr b="1">
                <a:solidFill>
                  <a:srgbClr val="003366"/>
                </a:solidFill>
                <a:latin typeface="Arial" charset="0"/>
              </a:defRPr>
            </a:lvl4pPr>
            <a:lvl5pPr algn="l" rtl="0" eaLnBrk="1" fontAlgn="base" hangingPunct="1">
              <a:lnSpc>
                <a:spcPct val="105000"/>
              </a:lnSpc>
              <a:spcBef>
                <a:spcPct val="0"/>
              </a:spcBef>
              <a:spcAft>
                <a:spcPct val="0"/>
              </a:spcAft>
              <a:defRPr b="1">
                <a:solidFill>
                  <a:srgbClr val="003366"/>
                </a:solidFill>
                <a:latin typeface="Arial" charset="0"/>
              </a:defRPr>
            </a:lvl5pPr>
            <a:lvl6pPr marL="457200" algn="l" rtl="0" eaLnBrk="1" fontAlgn="base" hangingPunct="1">
              <a:lnSpc>
                <a:spcPct val="105000"/>
              </a:lnSpc>
              <a:spcBef>
                <a:spcPct val="0"/>
              </a:spcBef>
              <a:spcAft>
                <a:spcPct val="0"/>
              </a:spcAft>
              <a:defRPr b="1">
                <a:solidFill>
                  <a:srgbClr val="003366"/>
                </a:solidFill>
                <a:latin typeface="Arial" charset="0"/>
              </a:defRPr>
            </a:lvl6pPr>
            <a:lvl7pPr marL="914400" algn="l" rtl="0" eaLnBrk="1" fontAlgn="base" hangingPunct="1">
              <a:lnSpc>
                <a:spcPct val="105000"/>
              </a:lnSpc>
              <a:spcBef>
                <a:spcPct val="0"/>
              </a:spcBef>
              <a:spcAft>
                <a:spcPct val="0"/>
              </a:spcAft>
              <a:defRPr b="1">
                <a:solidFill>
                  <a:srgbClr val="003366"/>
                </a:solidFill>
                <a:latin typeface="Arial" charset="0"/>
              </a:defRPr>
            </a:lvl7pPr>
            <a:lvl8pPr marL="1371600" algn="l" rtl="0" eaLnBrk="1" fontAlgn="base" hangingPunct="1">
              <a:lnSpc>
                <a:spcPct val="105000"/>
              </a:lnSpc>
              <a:spcBef>
                <a:spcPct val="0"/>
              </a:spcBef>
              <a:spcAft>
                <a:spcPct val="0"/>
              </a:spcAft>
              <a:defRPr b="1">
                <a:solidFill>
                  <a:srgbClr val="003366"/>
                </a:solidFill>
                <a:latin typeface="Arial" charset="0"/>
              </a:defRPr>
            </a:lvl8pPr>
            <a:lvl9pPr marL="1828800" algn="l" rtl="0" eaLnBrk="1" fontAlgn="base" hangingPunct="1">
              <a:lnSpc>
                <a:spcPct val="105000"/>
              </a:lnSpc>
              <a:spcBef>
                <a:spcPct val="0"/>
              </a:spcBef>
              <a:spcAft>
                <a:spcPct val="0"/>
              </a:spcAft>
              <a:defRPr b="1">
                <a:solidFill>
                  <a:srgbClr val="003366"/>
                </a:solidFill>
                <a:latin typeface="Arial" charset="0"/>
              </a:defRPr>
            </a:lvl9pPr>
          </a:lstStyle>
          <a:p>
            <a:pPr>
              <a:defRPr/>
            </a:pPr>
            <a:r>
              <a:rPr lang="fr-FR" kern="0" dirty="0" smtClean="0">
                <a:solidFill>
                  <a:srgbClr val="13264A"/>
                </a:solidFill>
              </a:rPr>
              <a:t>Résultat : La nouvelle vision du potentiel patrimonial de notre Fonds de Commerce</a:t>
            </a:r>
            <a:endParaRPr lang="fr-FR" kern="0" dirty="0">
              <a:solidFill>
                <a:srgbClr val="13264A"/>
              </a:solidFill>
            </a:endParaRPr>
          </a:p>
        </p:txBody>
      </p:sp>
      <p:sp>
        <p:nvSpPr>
          <p:cNvPr id="2" name="Rectangle 1"/>
          <p:cNvSpPr/>
          <p:nvPr/>
        </p:nvSpPr>
        <p:spPr>
          <a:xfrm>
            <a:off x="133709" y="1371600"/>
            <a:ext cx="3200400" cy="1676400"/>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HDG Avérés :</a:t>
            </a:r>
            <a:br>
              <a:rPr lang="fr-FR" sz="2000" b="1" dirty="0" smtClean="0"/>
            </a:br>
            <a:endParaRPr lang="fr-FR" sz="2000" b="1" dirty="0" smtClean="0"/>
          </a:p>
          <a:p>
            <a:pPr algn="ctr"/>
            <a:r>
              <a:rPr lang="fr-FR" dirty="0" smtClean="0"/>
              <a:t>38 414 Ménages</a:t>
            </a:r>
            <a:endParaRPr lang="fr-FR" dirty="0"/>
          </a:p>
        </p:txBody>
      </p:sp>
      <p:cxnSp>
        <p:nvCxnSpPr>
          <p:cNvPr id="6" name="Connecteur droit 5"/>
          <p:cNvCxnSpPr/>
          <p:nvPr/>
        </p:nvCxnSpPr>
        <p:spPr>
          <a:xfrm>
            <a:off x="304800" y="3276600"/>
            <a:ext cx="0" cy="14478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304800" y="3429000"/>
            <a:ext cx="2590800"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solidFill>
                  <a:schemeClr val="accent4">
                    <a:lumMod val="50000"/>
                  </a:schemeClr>
                </a:solidFill>
              </a:rPr>
              <a:t>        48  Très fortunés</a:t>
            </a:r>
          </a:p>
          <a:p>
            <a:pPr marL="285750" indent="-285750">
              <a:buFont typeface="Arial" panose="020B0604020202020204" pitchFamily="34" charset="0"/>
              <a:buChar char="•"/>
            </a:pPr>
            <a:r>
              <a:rPr lang="fr-FR" dirty="0" smtClean="0">
                <a:solidFill>
                  <a:schemeClr val="accent4">
                    <a:lumMod val="50000"/>
                  </a:schemeClr>
                </a:solidFill>
              </a:rPr>
              <a:t>  6 292   Fortunés</a:t>
            </a:r>
          </a:p>
          <a:p>
            <a:pPr marL="285750" indent="-285750">
              <a:buFont typeface="Arial" panose="020B0604020202020204" pitchFamily="34" charset="0"/>
              <a:buChar char="•"/>
            </a:pPr>
            <a:r>
              <a:rPr lang="fr-FR" dirty="0" smtClean="0">
                <a:solidFill>
                  <a:schemeClr val="accent4">
                    <a:lumMod val="50000"/>
                  </a:schemeClr>
                </a:solidFill>
              </a:rPr>
              <a:t>15 243   Dynamiques</a:t>
            </a:r>
          </a:p>
          <a:p>
            <a:pPr marL="285750" indent="-285750">
              <a:buFont typeface="Arial" panose="020B0604020202020204" pitchFamily="34" charset="0"/>
              <a:buChar char="•"/>
            </a:pPr>
            <a:r>
              <a:rPr lang="fr-FR" dirty="0" smtClean="0">
                <a:solidFill>
                  <a:schemeClr val="accent4">
                    <a:lumMod val="50000"/>
                  </a:schemeClr>
                </a:solidFill>
              </a:rPr>
              <a:t>16 831   Traditionnels</a:t>
            </a:r>
            <a:endParaRPr lang="fr-FR" dirty="0">
              <a:solidFill>
                <a:schemeClr val="accent4">
                  <a:lumMod val="50000"/>
                </a:schemeClr>
              </a:solidFill>
            </a:endParaRPr>
          </a:p>
        </p:txBody>
      </p:sp>
      <p:sp>
        <p:nvSpPr>
          <p:cNvPr id="29" name="Rectangle 28"/>
          <p:cNvSpPr/>
          <p:nvPr/>
        </p:nvSpPr>
        <p:spPr>
          <a:xfrm>
            <a:off x="3695700" y="1371600"/>
            <a:ext cx="1257300" cy="16764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HDG Externes:</a:t>
            </a:r>
            <a:br>
              <a:rPr lang="fr-FR" sz="2000" b="1" dirty="0" smtClean="0"/>
            </a:br>
            <a:endParaRPr lang="fr-FR" sz="2000" b="1" dirty="0" smtClean="0"/>
          </a:p>
          <a:p>
            <a:pPr algn="ctr"/>
            <a:r>
              <a:rPr lang="fr-FR" dirty="0" smtClean="0"/>
              <a:t>1 476 Ménages</a:t>
            </a:r>
            <a:endParaRPr lang="fr-FR" dirty="0"/>
          </a:p>
        </p:txBody>
      </p:sp>
      <p:sp>
        <p:nvSpPr>
          <p:cNvPr id="8" name="ZoneTexte 7"/>
          <p:cNvSpPr txBox="1"/>
          <p:nvPr/>
        </p:nvSpPr>
        <p:spPr>
          <a:xfrm>
            <a:off x="3435470" y="3429000"/>
            <a:ext cx="1822330" cy="584775"/>
          </a:xfrm>
          <a:prstGeom prst="rect">
            <a:avLst/>
          </a:prstGeom>
          <a:noFill/>
        </p:spPr>
        <p:txBody>
          <a:bodyPr wrap="square" rtlCol="0">
            <a:spAutoFit/>
          </a:bodyPr>
          <a:lstStyle/>
          <a:p>
            <a:r>
              <a:rPr lang="fr-FR" sz="1600" dirty="0" smtClean="0">
                <a:solidFill>
                  <a:schemeClr val="tx2"/>
                </a:solidFill>
              </a:rPr>
              <a:t>RFR &gt; 100k€</a:t>
            </a:r>
          </a:p>
          <a:p>
            <a:r>
              <a:rPr lang="fr-FR" sz="1600" dirty="0" smtClean="0">
                <a:solidFill>
                  <a:schemeClr val="tx2"/>
                </a:solidFill>
              </a:rPr>
              <a:t>Confié  C.A. &lt; 70k€</a:t>
            </a:r>
            <a:endParaRPr lang="fr-FR" sz="1600" dirty="0">
              <a:solidFill>
                <a:schemeClr val="tx2"/>
              </a:solidFill>
            </a:endParaRPr>
          </a:p>
        </p:txBody>
      </p:sp>
      <p:sp>
        <p:nvSpPr>
          <p:cNvPr id="31" name="Rectangle 30"/>
          <p:cNvSpPr/>
          <p:nvPr/>
        </p:nvSpPr>
        <p:spPr>
          <a:xfrm>
            <a:off x="5638800" y="1371600"/>
            <a:ext cx="3200400" cy="16764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t>HDG Futurs:</a:t>
            </a:r>
            <a:br>
              <a:rPr lang="fr-FR" sz="2000" b="1" dirty="0" smtClean="0"/>
            </a:br>
            <a:endParaRPr lang="fr-FR" sz="2000" b="1" dirty="0" smtClean="0"/>
          </a:p>
          <a:p>
            <a:pPr algn="ctr"/>
            <a:r>
              <a:rPr lang="fr-FR" smtClean="0"/>
              <a:t>19 935 Ménages</a:t>
            </a:r>
            <a:endParaRPr lang="fr-FR" dirty="0"/>
          </a:p>
        </p:txBody>
      </p:sp>
      <p:cxnSp>
        <p:nvCxnSpPr>
          <p:cNvPr id="32" name="Connecteur droit 31"/>
          <p:cNvCxnSpPr/>
          <p:nvPr/>
        </p:nvCxnSpPr>
        <p:spPr>
          <a:xfrm>
            <a:off x="5867400" y="3247935"/>
            <a:ext cx="0" cy="107573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5867400" y="3400335"/>
            <a:ext cx="2743200" cy="923330"/>
          </a:xfrm>
          <a:prstGeom prst="rect">
            <a:avLst/>
          </a:prstGeom>
          <a:noFill/>
        </p:spPr>
        <p:txBody>
          <a:bodyPr wrap="square" rtlCol="0">
            <a:spAutoFit/>
          </a:bodyPr>
          <a:lstStyle/>
          <a:p>
            <a:pPr marL="285750" indent="-285750">
              <a:buFont typeface="Arial" panose="020B0604020202020204" pitchFamily="34" charset="0"/>
              <a:buChar char="•"/>
            </a:pPr>
            <a:r>
              <a:rPr lang="fr-FR" dirty="0" smtClean="0">
                <a:solidFill>
                  <a:schemeClr val="accent4">
                    <a:lumMod val="50000"/>
                  </a:schemeClr>
                </a:solidFill>
              </a:rPr>
              <a:t>15 762     Pot. &gt; 15 ans</a:t>
            </a:r>
          </a:p>
          <a:p>
            <a:pPr marL="285750" indent="-285750">
              <a:buFont typeface="Arial" panose="020B0604020202020204" pitchFamily="34" charset="0"/>
              <a:buChar char="•"/>
            </a:pPr>
            <a:r>
              <a:rPr lang="fr-FR" dirty="0" smtClean="0">
                <a:solidFill>
                  <a:schemeClr val="accent4">
                    <a:lumMod val="50000"/>
                  </a:schemeClr>
                </a:solidFill>
              </a:rPr>
              <a:t>  1 923     Pot. 3-15 ans</a:t>
            </a:r>
          </a:p>
          <a:p>
            <a:pPr marL="285750" indent="-285750">
              <a:buFont typeface="Arial" panose="020B0604020202020204" pitchFamily="34" charset="0"/>
              <a:buChar char="•"/>
            </a:pPr>
            <a:r>
              <a:rPr lang="fr-FR" dirty="0">
                <a:solidFill>
                  <a:schemeClr val="accent4">
                    <a:lumMod val="50000"/>
                  </a:schemeClr>
                </a:solidFill>
              </a:rPr>
              <a:t> </a:t>
            </a:r>
            <a:r>
              <a:rPr lang="fr-FR" dirty="0" smtClean="0">
                <a:solidFill>
                  <a:schemeClr val="accent4">
                    <a:lumMod val="50000"/>
                  </a:schemeClr>
                </a:solidFill>
              </a:rPr>
              <a:t> 2 250     Pot. &lt; 3 ans</a:t>
            </a:r>
            <a:endParaRPr lang="fr-FR" dirty="0">
              <a:solidFill>
                <a:schemeClr val="accent4">
                  <a:lumMod val="50000"/>
                </a:schemeClr>
              </a:solidFill>
            </a:endParaRPr>
          </a:p>
        </p:txBody>
      </p:sp>
      <p:sp>
        <p:nvSpPr>
          <p:cNvPr id="10" name="ZoneTexte 9"/>
          <p:cNvSpPr txBox="1"/>
          <p:nvPr/>
        </p:nvSpPr>
        <p:spPr>
          <a:xfrm>
            <a:off x="133709" y="5257800"/>
            <a:ext cx="2685691" cy="954107"/>
          </a:xfrm>
          <a:prstGeom prst="rect">
            <a:avLst/>
          </a:prstGeom>
          <a:noFill/>
        </p:spPr>
        <p:txBody>
          <a:bodyPr wrap="square" rtlCol="0">
            <a:spAutoFit/>
          </a:bodyPr>
          <a:lstStyle/>
          <a:p>
            <a:pPr algn="r"/>
            <a:r>
              <a:rPr lang="fr-FR" sz="2800" b="1" dirty="0" smtClean="0">
                <a:solidFill>
                  <a:schemeClr val="accent2"/>
                </a:solidFill>
              </a:rPr>
              <a:t>Propos CSC du 06/06 :</a:t>
            </a:r>
            <a:endParaRPr lang="fr-FR" sz="2800" b="1" dirty="0">
              <a:solidFill>
                <a:schemeClr val="accent2"/>
              </a:solidFill>
            </a:endParaRPr>
          </a:p>
        </p:txBody>
      </p:sp>
      <p:sp>
        <p:nvSpPr>
          <p:cNvPr id="11" name="ZoneTexte 10"/>
          <p:cNvSpPr txBox="1"/>
          <p:nvPr/>
        </p:nvSpPr>
        <p:spPr>
          <a:xfrm>
            <a:off x="3124200" y="5324947"/>
            <a:ext cx="2133600" cy="800219"/>
          </a:xfrm>
          <a:prstGeom prst="rect">
            <a:avLst/>
          </a:prstGeom>
          <a:noFill/>
        </p:spPr>
        <p:txBody>
          <a:bodyPr wrap="square" rtlCol="0">
            <a:spAutoFit/>
          </a:bodyPr>
          <a:lstStyle/>
          <a:p>
            <a:r>
              <a:rPr lang="fr-FR" b="1" dirty="0" smtClean="0">
                <a:solidFill>
                  <a:schemeClr val="accent2"/>
                </a:solidFill>
              </a:rPr>
              <a:t>Enjeu </a:t>
            </a:r>
            <a:r>
              <a:rPr lang="fr-FR" b="1" dirty="0" err="1" smtClean="0">
                <a:solidFill>
                  <a:schemeClr val="accent2"/>
                </a:solidFill>
              </a:rPr>
              <a:t>distrib</a:t>
            </a:r>
            <a:r>
              <a:rPr lang="fr-FR" b="1" dirty="0" smtClean="0">
                <a:solidFill>
                  <a:schemeClr val="accent2"/>
                </a:solidFill>
              </a:rPr>
              <a:t> –</a:t>
            </a:r>
          </a:p>
          <a:p>
            <a:r>
              <a:rPr lang="fr-FR" sz="1400" dirty="0" smtClean="0">
                <a:solidFill>
                  <a:schemeClr val="accent2"/>
                </a:solidFill>
              </a:rPr>
              <a:t>Affectation en classe de besoin HDG.</a:t>
            </a:r>
            <a:endParaRPr lang="fr-FR" sz="1400" dirty="0">
              <a:solidFill>
                <a:schemeClr val="accent2"/>
              </a:solidFill>
            </a:endParaRPr>
          </a:p>
        </p:txBody>
      </p:sp>
      <p:sp>
        <p:nvSpPr>
          <p:cNvPr id="37" name="ZoneTexte 36"/>
          <p:cNvSpPr txBox="1"/>
          <p:nvPr/>
        </p:nvSpPr>
        <p:spPr>
          <a:xfrm>
            <a:off x="5814204" y="5288577"/>
            <a:ext cx="3253596" cy="1231106"/>
          </a:xfrm>
          <a:prstGeom prst="rect">
            <a:avLst/>
          </a:prstGeom>
          <a:noFill/>
        </p:spPr>
        <p:txBody>
          <a:bodyPr wrap="square" rtlCol="0">
            <a:spAutoFit/>
          </a:bodyPr>
          <a:lstStyle/>
          <a:p>
            <a:r>
              <a:rPr lang="fr-FR" b="1" dirty="0" smtClean="0">
                <a:solidFill>
                  <a:schemeClr val="accent2"/>
                </a:solidFill>
              </a:rPr>
              <a:t>Enjeu marketing –</a:t>
            </a:r>
          </a:p>
          <a:p>
            <a:r>
              <a:rPr lang="fr-FR" sz="1400" dirty="0" smtClean="0">
                <a:solidFill>
                  <a:schemeClr val="accent2"/>
                </a:solidFill>
              </a:rPr>
              <a:t>Utilisation dans le cadre du projet GRC : bâtir les programmes relationnels pour mieux conseiller et fidéliser ces clients en devenir.</a:t>
            </a:r>
            <a:endParaRPr lang="fr-FR" sz="1400" dirty="0">
              <a:solidFill>
                <a:schemeClr val="accent2"/>
              </a:solidFill>
            </a:endParaRPr>
          </a:p>
        </p:txBody>
      </p:sp>
      <p:grpSp>
        <p:nvGrpSpPr>
          <p:cNvPr id="38" name="Groupe 37"/>
          <p:cNvGrpSpPr/>
          <p:nvPr/>
        </p:nvGrpSpPr>
        <p:grpSpPr>
          <a:xfrm>
            <a:off x="7424057" y="0"/>
            <a:ext cx="1924050" cy="1524000"/>
            <a:chOff x="8186738" y="0"/>
            <a:chExt cx="1924050" cy="1524000"/>
          </a:xfrm>
        </p:grpSpPr>
        <p:sp>
          <p:nvSpPr>
            <p:cNvPr id="48" name="Bande diagonale 47"/>
            <p:cNvSpPr/>
            <p:nvPr/>
          </p:nvSpPr>
          <p:spPr>
            <a:xfrm rot="5400000">
              <a:off x="8284369" y="-97631"/>
              <a:ext cx="1524000" cy="1719262"/>
            </a:xfrm>
            <a:prstGeom prst="diagStripe">
              <a:avLst>
                <a:gd name="adj" fmla="val 69048"/>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a:defRPr/>
              </a:pPr>
              <a:endParaRPr lang="fr-FR" b="1" dirty="0">
                <a:solidFill>
                  <a:schemeClr val="tx1"/>
                </a:solidFill>
              </a:endParaRPr>
            </a:p>
          </p:txBody>
        </p:sp>
        <p:sp>
          <p:nvSpPr>
            <p:cNvPr id="49" name="ZoneTexte 37"/>
            <p:cNvSpPr txBox="1">
              <a:spLocks noChangeArrowheads="1"/>
            </p:cNvSpPr>
            <p:nvPr/>
          </p:nvSpPr>
          <p:spPr bwMode="auto">
            <a:xfrm rot="2526043">
              <a:off x="8277225" y="488501"/>
              <a:ext cx="1833563" cy="358088"/>
            </a:xfrm>
            <a:prstGeom prst="rect">
              <a:avLst/>
            </a:prstGeom>
            <a:noFill/>
            <a:ln w="9525">
              <a:noFill/>
              <a:miter lim="800000"/>
              <a:headEnd/>
              <a:tailEnd/>
            </a:ln>
          </p:spPr>
          <p:txBody>
            <a:bodyPr tIns="90000" bIns="90000">
              <a:spAutoFit/>
            </a:bodyPr>
            <a:lstStyle/>
            <a:p>
              <a:pPr algn="ctr">
                <a:lnSpc>
                  <a:spcPts val="1200"/>
                </a:lnSpc>
              </a:pPr>
              <a:r>
                <a:rPr lang="fr-FR" altLang="fr-FR" b="1" dirty="0" smtClean="0">
                  <a:solidFill>
                    <a:srgbClr val="FFFFFF"/>
                  </a:solidFill>
                </a:rPr>
                <a:t>A VALIDER</a:t>
              </a:r>
              <a:endParaRPr lang="fr-FR" altLang="fr-FR" sz="1000" b="1" dirty="0">
                <a:solidFill>
                  <a:srgbClr val="FFFFFF"/>
                </a:solidFill>
                <a:latin typeface="+mn-lt"/>
              </a:endParaRPr>
            </a:p>
          </p:txBody>
        </p:sp>
      </p:grpSp>
      <p:sp>
        <p:nvSpPr>
          <p:cNvPr id="12" name="Flèche vers le bas 11"/>
          <p:cNvSpPr/>
          <p:nvPr/>
        </p:nvSpPr>
        <p:spPr>
          <a:xfrm>
            <a:off x="4134569" y="4431102"/>
            <a:ext cx="342900" cy="685800"/>
          </a:xfrm>
          <a:prstGeom prst="down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Flèche vers le bas 50"/>
          <p:cNvSpPr/>
          <p:nvPr/>
        </p:nvSpPr>
        <p:spPr>
          <a:xfrm>
            <a:off x="7143750" y="4433977"/>
            <a:ext cx="342900" cy="685800"/>
          </a:xfrm>
          <a:prstGeom prst="down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26695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6</a:t>
            </a:fld>
            <a:endParaRPr lang="fr-FR">
              <a:solidFill>
                <a:prstClr val="white"/>
              </a:solidFill>
            </a:endParaRPr>
          </a:p>
        </p:txBody>
      </p:sp>
      <p:sp>
        <p:nvSpPr>
          <p:cNvPr id="25" name="Rectangle 24"/>
          <p:cNvSpPr/>
          <p:nvPr/>
        </p:nvSpPr>
        <p:spPr>
          <a:xfrm>
            <a:off x="838200" y="-3577"/>
            <a:ext cx="8118825" cy="584775"/>
          </a:xfrm>
          <a:prstGeom prst="rect">
            <a:avLst/>
          </a:prstGeom>
        </p:spPr>
        <p:txBody>
          <a:bodyPr wrap="square">
            <a:spAutoFit/>
          </a:bodyPr>
          <a:lstStyle/>
          <a:p>
            <a:r>
              <a:rPr lang="fr-FR" sz="3200" b="1" dirty="0" smtClean="0">
                <a:solidFill>
                  <a:srgbClr val="000000"/>
                </a:solidFill>
                <a:ea typeface="+mj-ea"/>
                <a:cs typeface="+mj-cs"/>
              </a:rPr>
              <a:t>Conception</a:t>
            </a:r>
            <a:endParaRPr lang="fr-FR" sz="3200" b="1" dirty="0">
              <a:solidFill>
                <a:srgbClr val="000000"/>
              </a:solidFill>
              <a:ea typeface="+mj-ea"/>
              <a:cs typeface="+mj-cs"/>
            </a:endParaRPr>
          </a:p>
        </p:txBody>
      </p:sp>
      <p:sp>
        <p:nvSpPr>
          <p:cNvPr id="2" name="ZoneTexte 1"/>
          <p:cNvSpPr txBox="1"/>
          <p:nvPr/>
        </p:nvSpPr>
        <p:spPr>
          <a:xfrm>
            <a:off x="319764" y="838199"/>
            <a:ext cx="8519436" cy="2123658"/>
          </a:xfrm>
          <a:prstGeom prst="rect">
            <a:avLst/>
          </a:prstGeom>
          <a:noFill/>
        </p:spPr>
        <p:txBody>
          <a:bodyPr wrap="square" rtlCol="0">
            <a:spAutoFit/>
          </a:bodyPr>
          <a:lstStyle/>
          <a:p>
            <a:endParaRPr lang="fr-FR" sz="1600" b="1" dirty="0" smtClean="0">
              <a:solidFill>
                <a:schemeClr val="bg1">
                  <a:lumMod val="50000"/>
                </a:schemeClr>
              </a:solidFill>
            </a:endParaRPr>
          </a:p>
          <a:p>
            <a:r>
              <a:rPr lang="fr-FR" sz="1600" b="1" dirty="0" smtClean="0">
                <a:solidFill>
                  <a:schemeClr val="bg1">
                    <a:lumMod val="50000"/>
                  </a:schemeClr>
                </a:solidFill>
              </a:rPr>
              <a:t>Fréquence de calcul </a:t>
            </a:r>
            <a:r>
              <a:rPr lang="fr-FR" sz="1600" dirty="0" smtClean="0">
                <a:solidFill>
                  <a:schemeClr val="bg1">
                    <a:lumMod val="50000"/>
                  </a:schemeClr>
                </a:solidFill>
              </a:rPr>
              <a:t>: Tous </a:t>
            </a:r>
            <a:r>
              <a:rPr lang="fr-FR" sz="1600" dirty="0">
                <a:solidFill>
                  <a:schemeClr val="bg1">
                    <a:lumMod val="50000"/>
                  </a:schemeClr>
                </a:solidFill>
              </a:rPr>
              <a:t>les </a:t>
            </a:r>
            <a:r>
              <a:rPr lang="fr-FR" sz="1600" dirty="0" smtClean="0">
                <a:solidFill>
                  <a:schemeClr val="bg1">
                    <a:lumMod val="50000"/>
                  </a:schemeClr>
                </a:solidFill>
              </a:rPr>
              <a:t>mois</a:t>
            </a:r>
          </a:p>
          <a:p>
            <a:endParaRPr lang="fr-FR" sz="1600" dirty="0" smtClean="0">
              <a:solidFill>
                <a:schemeClr val="bg1">
                  <a:lumMod val="50000"/>
                </a:schemeClr>
              </a:solidFill>
            </a:endParaRPr>
          </a:p>
          <a:p>
            <a:r>
              <a:rPr lang="fr-FR" sz="1600" b="1" dirty="0" smtClean="0">
                <a:solidFill>
                  <a:schemeClr val="bg1">
                    <a:lumMod val="50000"/>
                  </a:schemeClr>
                </a:solidFill>
              </a:rPr>
              <a:t>Etape de conception :</a:t>
            </a:r>
            <a:endParaRPr lang="fr-FR" sz="1600" b="1" dirty="0">
              <a:solidFill>
                <a:schemeClr val="bg1">
                  <a:lumMod val="50000"/>
                </a:schemeClr>
              </a:solidFill>
            </a:endParaRPr>
          </a:p>
          <a:p>
            <a:r>
              <a:rPr lang="fr-FR" sz="1600" dirty="0" smtClean="0">
                <a:solidFill>
                  <a:schemeClr val="bg1">
                    <a:lumMod val="50000"/>
                  </a:schemeClr>
                </a:solidFill>
              </a:rPr>
              <a:t>Phase 1 : création de la population de référence </a:t>
            </a:r>
          </a:p>
          <a:p>
            <a:r>
              <a:rPr lang="fr-FR" sz="1600" dirty="0" smtClean="0">
                <a:solidFill>
                  <a:schemeClr val="bg1">
                    <a:lumMod val="50000"/>
                  </a:schemeClr>
                </a:solidFill>
              </a:rPr>
              <a:t>Phase 2 : création des quantiles sur la population de référence</a:t>
            </a:r>
          </a:p>
          <a:p>
            <a:r>
              <a:rPr lang="fr-FR" sz="1600" dirty="0" smtClean="0">
                <a:solidFill>
                  <a:schemeClr val="bg1">
                    <a:lumMod val="50000"/>
                  </a:schemeClr>
                </a:solidFill>
              </a:rPr>
              <a:t>Phase 3 : intégration des indicateurs dans l’ensemble de la population</a:t>
            </a:r>
          </a:p>
          <a:p>
            <a:endParaRPr lang="fr-FR" sz="2000" dirty="0" smtClean="0"/>
          </a:p>
        </p:txBody>
      </p:sp>
    </p:spTree>
    <p:extLst>
      <p:ext uri="{BB962C8B-B14F-4D97-AF65-F5344CB8AC3E}">
        <p14:creationId xmlns:p14="http://schemas.microsoft.com/office/powerpoint/2010/main" val="3427319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7</a:t>
            </a:fld>
            <a:endParaRPr lang="fr-FR">
              <a:solidFill>
                <a:prstClr val="white"/>
              </a:solidFill>
            </a:endParaRPr>
          </a:p>
        </p:txBody>
      </p:sp>
      <p:sp>
        <p:nvSpPr>
          <p:cNvPr id="2" name="ZoneTexte 1"/>
          <p:cNvSpPr txBox="1"/>
          <p:nvPr/>
        </p:nvSpPr>
        <p:spPr>
          <a:xfrm>
            <a:off x="0" y="685800"/>
            <a:ext cx="9144000" cy="2246769"/>
          </a:xfrm>
          <a:prstGeom prst="rect">
            <a:avLst/>
          </a:prstGeom>
          <a:noFill/>
        </p:spPr>
        <p:txBody>
          <a:bodyPr wrap="square" rtlCol="0">
            <a:spAutoFit/>
          </a:bodyPr>
          <a:lstStyle/>
          <a:p>
            <a:r>
              <a:rPr lang="fr-FR" sz="1400" b="1" i="1" dirty="0">
                <a:solidFill>
                  <a:schemeClr val="bg1">
                    <a:lumMod val="50000"/>
                  </a:schemeClr>
                </a:solidFill>
              </a:rPr>
              <a:t>Population de référence</a:t>
            </a:r>
          </a:p>
          <a:p>
            <a:r>
              <a:rPr lang="fr-FR" sz="1400" dirty="0">
                <a:solidFill>
                  <a:schemeClr val="bg1">
                    <a:lumMod val="50000"/>
                  </a:schemeClr>
                </a:solidFill>
              </a:rPr>
              <a:t>L’idée étant d’évaluer avec le moins de biais possible la répartition des différents niveaux de </a:t>
            </a:r>
            <a:r>
              <a:rPr lang="fr-FR" sz="1400" dirty="0" smtClean="0">
                <a:solidFill>
                  <a:schemeClr val="bg1">
                    <a:lumMod val="50000"/>
                  </a:schemeClr>
                </a:solidFill>
              </a:rPr>
              <a:t>revenus </a:t>
            </a:r>
            <a:r>
              <a:rPr lang="fr-FR" sz="1400" dirty="0">
                <a:solidFill>
                  <a:schemeClr val="bg1">
                    <a:lumMod val="50000"/>
                  </a:schemeClr>
                </a:solidFill>
              </a:rPr>
              <a:t>(plus précisément : ses quantiles) pour la population globale, il importe de réaliser les estimations sur une population de référence </a:t>
            </a:r>
            <a:r>
              <a:rPr lang="fr-FR" sz="1400" dirty="0" smtClean="0">
                <a:solidFill>
                  <a:schemeClr val="bg1">
                    <a:lumMod val="50000"/>
                  </a:schemeClr>
                </a:solidFill>
              </a:rPr>
              <a:t>pour laquelle la donnée est la plus fiable et la plus complète possible.</a:t>
            </a:r>
          </a:p>
          <a:p>
            <a:r>
              <a:rPr lang="fr-FR" sz="1400" b="1" dirty="0" smtClean="0">
                <a:solidFill>
                  <a:schemeClr val="bg1">
                    <a:lumMod val="50000"/>
                  </a:schemeClr>
                </a:solidFill>
              </a:rPr>
              <a:t>Périmètre de référence retenu =&gt;</a:t>
            </a:r>
            <a:r>
              <a:rPr lang="fr-FR" sz="1400" dirty="0" smtClean="0">
                <a:solidFill>
                  <a:schemeClr val="bg1">
                    <a:lumMod val="50000"/>
                  </a:schemeClr>
                </a:solidFill>
              </a:rPr>
              <a:t> domiciliée </a:t>
            </a:r>
            <a:r>
              <a:rPr lang="fr-FR" sz="1400" dirty="0">
                <a:solidFill>
                  <a:schemeClr val="bg1">
                    <a:lumMod val="50000"/>
                  </a:schemeClr>
                </a:solidFill>
              </a:rPr>
              <a:t>au Crédit Agricole </a:t>
            </a:r>
            <a:r>
              <a:rPr lang="fr-FR" sz="1400" dirty="0" smtClean="0">
                <a:solidFill>
                  <a:schemeClr val="bg1">
                    <a:lumMod val="50000"/>
                  </a:schemeClr>
                </a:solidFill>
              </a:rPr>
              <a:t>avec un maximum de certitude ( «</a:t>
            </a:r>
            <a:r>
              <a:rPr lang="fr-FR" sz="1400" dirty="0">
                <a:solidFill>
                  <a:schemeClr val="bg1">
                    <a:lumMod val="50000"/>
                  </a:schemeClr>
                </a:solidFill>
              </a:rPr>
              <a:t> </a:t>
            </a:r>
            <a:r>
              <a:rPr lang="fr-FR" sz="1400" b="1" dirty="0">
                <a:solidFill>
                  <a:schemeClr val="bg1">
                    <a:lumMod val="50000"/>
                  </a:schemeClr>
                </a:solidFill>
              </a:rPr>
              <a:t>CA Banque principale +</a:t>
            </a:r>
            <a:r>
              <a:rPr lang="fr-FR" sz="1400" dirty="0">
                <a:solidFill>
                  <a:schemeClr val="bg1">
                    <a:lumMod val="50000"/>
                  </a:schemeClr>
                </a:solidFill>
              </a:rPr>
              <a:t> </a:t>
            </a:r>
            <a:r>
              <a:rPr lang="fr-FR" sz="1400" dirty="0" smtClean="0">
                <a:solidFill>
                  <a:schemeClr val="bg1">
                    <a:lumMod val="50000"/>
                  </a:schemeClr>
                </a:solidFill>
              </a:rPr>
              <a:t>» </a:t>
            </a:r>
            <a:r>
              <a:rPr lang="fr-FR" sz="1400" dirty="0">
                <a:solidFill>
                  <a:schemeClr val="bg1">
                    <a:lumMod val="50000"/>
                  </a:schemeClr>
                </a:solidFill>
              </a:rPr>
              <a:t>au sens de la banque au quotidien de la segmentation comportementale du CSP ou donnée RFR récente – deux ans au maximum (</a:t>
            </a:r>
            <a:r>
              <a:rPr lang="fr-FR" sz="1400" b="1" dirty="0">
                <a:solidFill>
                  <a:schemeClr val="bg1">
                    <a:lumMod val="50000"/>
                  </a:schemeClr>
                </a:solidFill>
              </a:rPr>
              <a:t>l'année de l’actualisation de la variable revenu et non pas l’année fiscale</a:t>
            </a:r>
            <a:r>
              <a:rPr lang="fr-FR" sz="1400" dirty="0">
                <a:solidFill>
                  <a:schemeClr val="bg1">
                    <a:lumMod val="50000"/>
                  </a:schemeClr>
                </a:solidFill>
              </a:rPr>
              <a:t>), et d’au moins 22 ans - </a:t>
            </a:r>
            <a:r>
              <a:rPr lang="fr-FR" sz="1400" i="1" dirty="0" smtClean="0">
                <a:solidFill>
                  <a:schemeClr val="bg1">
                    <a:lumMod val="50000"/>
                  </a:schemeClr>
                </a:solidFill>
              </a:rPr>
              <a:t>paramétrable</a:t>
            </a:r>
            <a:r>
              <a:rPr lang="fr-FR" sz="1400" dirty="0" smtClean="0">
                <a:solidFill>
                  <a:schemeClr val="bg1">
                    <a:lumMod val="50000"/>
                  </a:schemeClr>
                </a:solidFill>
              </a:rPr>
              <a:t>).</a:t>
            </a:r>
          </a:p>
          <a:p>
            <a:r>
              <a:rPr lang="fr-FR" sz="1400" b="1" dirty="0" smtClean="0">
                <a:solidFill>
                  <a:schemeClr val="bg1">
                    <a:lumMod val="50000"/>
                  </a:schemeClr>
                </a:solidFill>
              </a:rPr>
              <a:t>Segmentation =&gt; </a:t>
            </a:r>
            <a:r>
              <a:rPr lang="fr-FR" sz="1400" dirty="0" smtClean="0">
                <a:solidFill>
                  <a:schemeClr val="bg1">
                    <a:lumMod val="50000"/>
                  </a:schemeClr>
                </a:solidFill>
              </a:rPr>
              <a:t>Une population pour les moins de 25 ans (paramétrable), puis une population par tranche de deux ans jusque 70 ans (paramétrable), une population pour les plus de 70 ans (même paramètre que précédemment). Chacune de ces populations est séparée en couples et célibataires. La séparation se base sur le nombre de contributeurs du CC Famille.</a:t>
            </a:r>
          </a:p>
        </p:txBody>
      </p:sp>
      <p:sp>
        <p:nvSpPr>
          <p:cNvPr id="4" name="Rectangle 3"/>
          <p:cNvSpPr/>
          <p:nvPr/>
        </p:nvSpPr>
        <p:spPr>
          <a:xfrm>
            <a:off x="381000" y="3886201"/>
            <a:ext cx="62484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3810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18-25</a:t>
            </a:r>
            <a:endParaRPr lang="fr-FR" sz="1200" dirty="0">
              <a:solidFill>
                <a:schemeClr val="bg1">
                  <a:lumMod val="75000"/>
                </a:schemeClr>
              </a:solidFill>
            </a:endParaRPr>
          </a:p>
        </p:txBody>
      </p:sp>
      <p:sp>
        <p:nvSpPr>
          <p:cNvPr id="7" name="Rectangle 6"/>
          <p:cNvSpPr/>
          <p:nvPr/>
        </p:nvSpPr>
        <p:spPr>
          <a:xfrm>
            <a:off x="12192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25-26</a:t>
            </a:r>
            <a:endParaRPr lang="fr-FR" sz="1200" dirty="0">
              <a:solidFill>
                <a:schemeClr val="bg1">
                  <a:lumMod val="75000"/>
                </a:schemeClr>
              </a:solidFill>
            </a:endParaRPr>
          </a:p>
        </p:txBody>
      </p:sp>
      <p:sp>
        <p:nvSpPr>
          <p:cNvPr id="9" name="Rectangle 8"/>
          <p:cNvSpPr/>
          <p:nvPr/>
        </p:nvSpPr>
        <p:spPr>
          <a:xfrm>
            <a:off x="28956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29-30</a:t>
            </a:r>
            <a:endParaRPr lang="fr-FR" sz="1200" dirty="0">
              <a:solidFill>
                <a:schemeClr val="bg1">
                  <a:lumMod val="75000"/>
                </a:schemeClr>
              </a:solidFill>
            </a:endParaRPr>
          </a:p>
        </p:txBody>
      </p:sp>
      <p:sp>
        <p:nvSpPr>
          <p:cNvPr id="10" name="Rectangle 9"/>
          <p:cNvSpPr/>
          <p:nvPr/>
        </p:nvSpPr>
        <p:spPr>
          <a:xfrm>
            <a:off x="37338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31-32</a:t>
            </a:r>
            <a:endParaRPr lang="fr-FR" sz="1200" dirty="0">
              <a:solidFill>
                <a:schemeClr val="bg1">
                  <a:lumMod val="75000"/>
                </a:schemeClr>
              </a:solidFill>
            </a:endParaRPr>
          </a:p>
        </p:txBody>
      </p:sp>
      <p:sp>
        <p:nvSpPr>
          <p:cNvPr id="11" name="Rectangle 10"/>
          <p:cNvSpPr/>
          <p:nvPr/>
        </p:nvSpPr>
        <p:spPr>
          <a:xfrm>
            <a:off x="45720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32-33</a:t>
            </a:r>
            <a:endParaRPr lang="fr-FR" sz="1200" dirty="0">
              <a:solidFill>
                <a:schemeClr val="bg1">
                  <a:lumMod val="75000"/>
                </a:schemeClr>
              </a:solidFill>
            </a:endParaRPr>
          </a:p>
        </p:txBody>
      </p:sp>
      <p:sp>
        <p:nvSpPr>
          <p:cNvPr id="12" name="Rectangle 11"/>
          <p:cNvSpPr/>
          <p:nvPr/>
        </p:nvSpPr>
        <p:spPr>
          <a:xfrm>
            <a:off x="5410200" y="3624261"/>
            <a:ext cx="838200" cy="261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33-34</a:t>
            </a:r>
            <a:endParaRPr lang="fr-FR" sz="1200" dirty="0">
              <a:solidFill>
                <a:schemeClr val="bg1">
                  <a:lumMod val="75000"/>
                </a:schemeClr>
              </a:solidFill>
            </a:endParaRPr>
          </a:p>
        </p:txBody>
      </p:sp>
      <p:sp>
        <p:nvSpPr>
          <p:cNvPr id="5" name="Triangle isocèle 4"/>
          <p:cNvSpPr/>
          <p:nvPr/>
        </p:nvSpPr>
        <p:spPr>
          <a:xfrm rot="5400000">
            <a:off x="6343649" y="3624262"/>
            <a:ext cx="219075" cy="219075"/>
          </a:xfrm>
          <a:prstGeom prst="triangle">
            <a:avLst/>
          </a:prstGeom>
          <a:solidFill>
            <a:srgbClr val="44CA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p:cNvGrpSpPr/>
          <p:nvPr/>
        </p:nvGrpSpPr>
        <p:grpSpPr>
          <a:xfrm>
            <a:off x="2057400" y="3581401"/>
            <a:ext cx="838200" cy="336541"/>
            <a:chOff x="2057400" y="3276600"/>
            <a:chExt cx="838200" cy="336541"/>
          </a:xfrm>
        </p:grpSpPr>
        <p:sp>
          <p:nvSpPr>
            <p:cNvPr id="8" name="Rectangle 7"/>
            <p:cNvSpPr/>
            <p:nvPr/>
          </p:nvSpPr>
          <p:spPr>
            <a:xfrm>
              <a:off x="2057400" y="3276600"/>
              <a:ext cx="838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accent1"/>
                  </a:solidFill>
                </a:rPr>
                <a:t>27-28</a:t>
              </a:r>
              <a:endParaRPr lang="fr-FR" sz="1400" b="1" dirty="0">
                <a:solidFill>
                  <a:schemeClr val="accent1"/>
                </a:solidFill>
              </a:endParaRPr>
            </a:p>
          </p:txBody>
        </p:sp>
        <p:sp>
          <p:nvSpPr>
            <p:cNvPr id="13" name="Rectangle 12"/>
            <p:cNvSpPr/>
            <p:nvPr/>
          </p:nvSpPr>
          <p:spPr>
            <a:xfrm>
              <a:off x="2073274" y="3557596"/>
              <a:ext cx="809625" cy="55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8" name="Connecteur droit 17"/>
          <p:cNvCxnSpPr/>
          <p:nvPr/>
        </p:nvCxnSpPr>
        <p:spPr>
          <a:xfrm>
            <a:off x="609600" y="5105401"/>
            <a:ext cx="4724400" cy="0"/>
          </a:xfrm>
          <a:prstGeom prst="line">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457200" y="4876801"/>
            <a:ext cx="1066800" cy="230832"/>
          </a:xfrm>
          <a:prstGeom prst="rect">
            <a:avLst/>
          </a:prstGeom>
          <a:noFill/>
        </p:spPr>
        <p:txBody>
          <a:bodyPr wrap="square" rtlCol="0">
            <a:spAutoFit/>
          </a:bodyPr>
          <a:lstStyle/>
          <a:p>
            <a:r>
              <a:rPr lang="fr-FR" sz="900" b="1" dirty="0" smtClean="0"/>
              <a:t>Faibles revenus</a:t>
            </a:r>
            <a:endParaRPr lang="fr-FR" sz="900" b="1" dirty="0"/>
          </a:p>
        </p:txBody>
      </p:sp>
      <p:sp>
        <p:nvSpPr>
          <p:cNvPr id="22" name="ZoneTexte 21"/>
          <p:cNvSpPr txBox="1"/>
          <p:nvPr/>
        </p:nvSpPr>
        <p:spPr>
          <a:xfrm>
            <a:off x="4279900" y="4857751"/>
            <a:ext cx="1066800" cy="230832"/>
          </a:xfrm>
          <a:prstGeom prst="rect">
            <a:avLst/>
          </a:prstGeom>
          <a:noFill/>
        </p:spPr>
        <p:txBody>
          <a:bodyPr wrap="square" rtlCol="0">
            <a:spAutoFit/>
          </a:bodyPr>
          <a:lstStyle/>
          <a:p>
            <a:r>
              <a:rPr lang="fr-FR" sz="900" b="1" dirty="0" smtClean="0"/>
              <a:t>Hauts revenus</a:t>
            </a:r>
            <a:endParaRPr lang="fr-FR" sz="900" b="1" dirty="0"/>
          </a:p>
        </p:txBody>
      </p:sp>
      <p:sp>
        <p:nvSpPr>
          <p:cNvPr id="23" name="Forme libre 22"/>
          <p:cNvSpPr/>
          <p:nvPr/>
        </p:nvSpPr>
        <p:spPr>
          <a:xfrm>
            <a:off x="673100" y="4114801"/>
            <a:ext cx="4508500" cy="747923"/>
          </a:xfrm>
          <a:custGeom>
            <a:avLst/>
            <a:gdLst>
              <a:gd name="connsiteX0" fmla="*/ 0 w 4508500"/>
              <a:gd name="connsiteY0" fmla="*/ 741961 h 747923"/>
              <a:gd name="connsiteX1" fmla="*/ 476250 w 4508500"/>
              <a:gd name="connsiteY1" fmla="*/ 640361 h 747923"/>
              <a:gd name="connsiteX2" fmla="*/ 1181100 w 4508500"/>
              <a:gd name="connsiteY2" fmla="*/ 5361 h 747923"/>
              <a:gd name="connsiteX3" fmla="*/ 1600200 w 4508500"/>
              <a:gd name="connsiteY3" fmla="*/ 348261 h 747923"/>
              <a:gd name="connsiteX4" fmla="*/ 2406650 w 4508500"/>
              <a:gd name="connsiteY4" fmla="*/ 576861 h 747923"/>
              <a:gd name="connsiteX5" fmla="*/ 3797300 w 4508500"/>
              <a:gd name="connsiteY5" fmla="*/ 722911 h 747923"/>
              <a:gd name="connsiteX6" fmla="*/ 4508500 w 4508500"/>
              <a:gd name="connsiteY6" fmla="*/ 729261 h 74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8500" h="747923">
                <a:moveTo>
                  <a:pt x="0" y="741961"/>
                </a:moveTo>
                <a:cubicBezTo>
                  <a:pt x="139700" y="752544"/>
                  <a:pt x="279400" y="763128"/>
                  <a:pt x="476250" y="640361"/>
                </a:cubicBezTo>
                <a:cubicBezTo>
                  <a:pt x="673100" y="517594"/>
                  <a:pt x="993775" y="54044"/>
                  <a:pt x="1181100" y="5361"/>
                </a:cubicBezTo>
                <a:cubicBezTo>
                  <a:pt x="1368425" y="-43322"/>
                  <a:pt x="1395942" y="253011"/>
                  <a:pt x="1600200" y="348261"/>
                </a:cubicBezTo>
                <a:cubicBezTo>
                  <a:pt x="1804458" y="443511"/>
                  <a:pt x="2040467" y="514419"/>
                  <a:pt x="2406650" y="576861"/>
                </a:cubicBezTo>
                <a:cubicBezTo>
                  <a:pt x="2772833" y="639303"/>
                  <a:pt x="3446992" y="697511"/>
                  <a:pt x="3797300" y="722911"/>
                </a:cubicBezTo>
                <a:cubicBezTo>
                  <a:pt x="4147608" y="748311"/>
                  <a:pt x="4328054" y="738786"/>
                  <a:pt x="4508500" y="7292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ccolade fermante 23"/>
          <p:cNvSpPr/>
          <p:nvPr/>
        </p:nvSpPr>
        <p:spPr>
          <a:xfrm>
            <a:off x="5334000" y="4170835"/>
            <a:ext cx="152400" cy="858366"/>
          </a:xfrm>
          <a:prstGeom prst="rightBrace">
            <a:avLst>
              <a:gd name="adj1" fmla="val 56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ZoneTexte 25"/>
          <p:cNvSpPr txBox="1"/>
          <p:nvPr/>
        </p:nvSpPr>
        <p:spPr>
          <a:xfrm>
            <a:off x="5486400" y="4114801"/>
            <a:ext cx="1076324" cy="1015663"/>
          </a:xfrm>
          <a:prstGeom prst="rect">
            <a:avLst/>
          </a:prstGeom>
          <a:noFill/>
        </p:spPr>
        <p:txBody>
          <a:bodyPr wrap="square" rtlCol="0">
            <a:spAutoFit/>
          </a:bodyPr>
          <a:lstStyle/>
          <a:p>
            <a:r>
              <a:rPr lang="fr-FR" sz="1000" b="1" dirty="0" smtClean="0">
                <a:solidFill>
                  <a:schemeClr val="accent1"/>
                </a:solidFill>
              </a:rPr>
              <a:t>Population de référence</a:t>
            </a:r>
            <a:r>
              <a:rPr lang="fr-FR" sz="1000" dirty="0" smtClean="0">
                <a:solidFill>
                  <a:schemeClr val="accent1"/>
                </a:solidFill>
              </a:rPr>
              <a:t>, utilisée pour déterminer les seuils de classement</a:t>
            </a:r>
            <a:endParaRPr lang="fr-FR" sz="1000" dirty="0">
              <a:solidFill>
                <a:schemeClr val="accent1"/>
              </a:solidFill>
            </a:endParaRPr>
          </a:p>
        </p:txBody>
      </p:sp>
      <p:cxnSp>
        <p:nvCxnSpPr>
          <p:cNvPr id="31" name="Connecteur droit 30"/>
          <p:cNvCxnSpPr/>
          <p:nvPr/>
        </p:nvCxnSpPr>
        <p:spPr>
          <a:xfrm>
            <a:off x="1371600" y="4038601"/>
            <a:ext cx="0" cy="1295400"/>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362200" y="4039717"/>
            <a:ext cx="0" cy="1295400"/>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3352800" y="4065117"/>
            <a:ext cx="0" cy="1295400"/>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4" name="Accolade fermante 33"/>
          <p:cNvSpPr/>
          <p:nvPr/>
        </p:nvSpPr>
        <p:spPr>
          <a:xfrm rot="5400000">
            <a:off x="2819400" y="3200401"/>
            <a:ext cx="304800" cy="4572000"/>
          </a:xfrm>
          <a:prstGeom prst="rightBrace">
            <a:avLst>
              <a:gd name="adj1" fmla="val 33333"/>
              <a:gd name="adj2" fmla="val 50000"/>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ZoneTexte 34"/>
          <p:cNvSpPr txBox="1"/>
          <p:nvPr/>
        </p:nvSpPr>
        <p:spPr>
          <a:xfrm>
            <a:off x="981076" y="5715001"/>
            <a:ext cx="4010024" cy="400110"/>
          </a:xfrm>
          <a:prstGeom prst="rect">
            <a:avLst/>
          </a:prstGeom>
          <a:noFill/>
        </p:spPr>
        <p:txBody>
          <a:bodyPr wrap="square" rtlCol="0">
            <a:spAutoFit/>
          </a:bodyPr>
          <a:lstStyle/>
          <a:p>
            <a:r>
              <a:rPr lang="fr-FR" sz="1000" dirty="0" smtClean="0">
                <a:solidFill>
                  <a:schemeClr val="accent4"/>
                </a:solidFill>
              </a:rPr>
              <a:t>Seuils utilisés pour classer l’ensemble du fonds de commerce sur la génération sélectionnée</a:t>
            </a:r>
            <a:endParaRPr lang="fr-FR" sz="1000" dirty="0">
              <a:solidFill>
                <a:schemeClr val="accent4"/>
              </a:solidFill>
            </a:endParaRPr>
          </a:p>
        </p:txBody>
      </p:sp>
      <p:sp>
        <p:nvSpPr>
          <p:cNvPr id="36" name="Rectangle 35"/>
          <p:cNvSpPr/>
          <p:nvPr/>
        </p:nvSpPr>
        <p:spPr>
          <a:xfrm>
            <a:off x="190500" y="3457605"/>
            <a:ext cx="6591300" cy="29431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533400" y="3195666"/>
            <a:ext cx="1022350" cy="2619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lumMod val="75000"/>
                  </a:schemeClr>
                </a:solidFill>
              </a:rPr>
              <a:t>Célibataires</a:t>
            </a:r>
            <a:endParaRPr lang="fr-FR" sz="1200" dirty="0">
              <a:solidFill>
                <a:schemeClr val="bg1">
                  <a:lumMod val="75000"/>
                </a:schemeClr>
              </a:solidFill>
            </a:endParaRPr>
          </a:p>
        </p:txBody>
      </p:sp>
      <p:grpSp>
        <p:nvGrpSpPr>
          <p:cNvPr id="42" name="Groupe 41"/>
          <p:cNvGrpSpPr/>
          <p:nvPr/>
        </p:nvGrpSpPr>
        <p:grpSpPr>
          <a:xfrm>
            <a:off x="1555750" y="3153602"/>
            <a:ext cx="1111250" cy="336541"/>
            <a:chOff x="1555750" y="2853563"/>
            <a:chExt cx="1111250" cy="336541"/>
          </a:xfrm>
        </p:grpSpPr>
        <p:sp>
          <p:nvSpPr>
            <p:cNvPr id="39" name="Rectangle 38"/>
            <p:cNvSpPr/>
            <p:nvPr/>
          </p:nvSpPr>
          <p:spPr>
            <a:xfrm>
              <a:off x="1555750" y="2853563"/>
              <a:ext cx="1111250" cy="304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2"/>
                  </a:solidFill>
                </a:rPr>
                <a:t>Couples</a:t>
              </a:r>
              <a:endParaRPr lang="fr-FR" sz="1400" b="1" dirty="0">
                <a:solidFill>
                  <a:schemeClr val="tx2"/>
                </a:solidFill>
              </a:endParaRPr>
            </a:p>
          </p:txBody>
        </p:sp>
        <p:sp>
          <p:nvSpPr>
            <p:cNvPr id="40" name="Rectangle 39"/>
            <p:cNvSpPr/>
            <p:nvPr/>
          </p:nvSpPr>
          <p:spPr>
            <a:xfrm>
              <a:off x="1569651" y="3134559"/>
              <a:ext cx="1085443" cy="55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solidFill>
              </a:endParaRPr>
            </a:p>
          </p:txBody>
        </p:sp>
      </p:grpSp>
      <p:sp>
        <p:nvSpPr>
          <p:cNvPr id="15" name="ZoneTexte 14"/>
          <p:cNvSpPr txBox="1"/>
          <p:nvPr/>
        </p:nvSpPr>
        <p:spPr>
          <a:xfrm>
            <a:off x="609600" y="5105400"/>
            <a:ext cx="914400" cy="261610"/>
          </a:xfrm>
          <a:prstGeom prst="rect">
            <a:avLst/>
          </a:prstGeom>
          <a:noFill/>
        </p:spPr>
        <p:txBody>
          <a:bodyPr wrap="square" rtlCol="0">
            <a:spAutoFit/>
          </a:bodyPr>
          <a:lstStyle/>
          <a:p>
            <a:r>
              <a:rPr lang="fr-FR" sz="1100" dirty="0" smtClean="0"/>
              <a:t>Gruppetto</a:t>
            </a:r>
            <a:endParaRPr lang="fr-FR" sz="1100" dirty="0"/>
          </a:p>
        </p:txBody>
      </p:sp>
      <p:sp>
        <p:nvSpPr>
          <p:cNvPr id="38" name="ZoneTexte 37"/>
          <p:cNvSpPr txBox="1"/>
          <p:nvPr/>
        </p:nvSpPr>
        <p:spPr>
          <a:xfrm>
            <a:off x="1569651" y="5132284"/>
            <a:ext cx="762000" cy="162439"/>
          </a:xfrm>
          <a:prstGeom prst="rect">
            <a:avLst/>
          </a:prstGeom>
          <a:solidFill>
            <a:schemeClr val="bg1"/>
          </a:solidFill>
        </p:spPr>
        <p:txBody>
          <a:bodyPr wrap="square" rtlCol="0">
            <a:spAutoFit/>
          </a:bodyPr>
          <a:lstStyle/>
          <a:p>
            <a:r>
              <a:rPr lang="fr-FR" sz="1100" dirty="0" smtClean="0"/>
              <a:t>Peloton</a:t>
            </a:r>
            <a:endParaRPr lang="fr-FR" sz="1100" dirty="0"/>
          </a:p>
        </p:txBody>
      </p:sp>
      <p:sp>
        <p:nvSpPr>
          <p:cNvPr id="41" name="ZoneTexte 40"/>
          <p:cNvSpPr txBox="1"/>
          <p:nvPr/>
        </p:nvSpPr>
        <p:spPr>
          <a:xfrm>
            <a:off x="2362200" y="5123217"/>
            <a:ext cx="952500" cy="261610"/>
          </a:xfrm>
          <a:prstGeom prst="rect">
            <a:avLst/>
          </a:prstGeom>
          <a:noFill/>
        </p:spPr>
        <p:txBody>
          <a:bodyPr wrap="square" rtlCol="0">
            <a:spAutoFit/>
          </a:bodyPr>
          <a:lstStyle/>
          <a:p>
            <a:r>
              <a:rPr lang="fr-FR" sz="1100" dirty="0" smtClean="0"/>
              <a:t>Poursuivants</a:t>
            </a:r>
            <a:endParaRPr lang="fr-FR" sz="1100" dirty="0"/>
          </a:p>
        </p:txBody>
      </p:sp>
      <p:sp>
        <p:nvSpPr>
          <p:cNvPr id="43" name="ZoneTexte 42"/>
          <p:cNvSpPr txBox="1"/>
          <p:nvPr/>
        </p:nvSpPr>
        <p:spPr>
          <a:xfrm>
            <a:off x="3860800" y="5123217"/>
            <a:ext cx="952500" cy="261610"/>
          </a:xfrm>
          <a:prstGeom prst="rect">
            <a:avLst/>
          </a:prstGeom>
          <a:noFill/>
        </p:spPr>
        <p:txBody>
          <a:bodyPr wrap="square" rtlCol="0">
            <a:spAutoFit/>
          </a:bodyPr>
          <a:lstStyle/>
          <a:p>
            <a:r>
              <a:rPr lang="fr-FR" sz="1100" dirty="0" smtClean="0"/>
              <a:t>Echappés</a:t>
            </a:r>
            <a:endParaRPr lang="fr-FR" sz="1100" dirty="0"/>
          </a:p>
        </p:txBody>
      </p:sp>
      <p:pic>
        <p:nvPicPr>
          <p:cNvPr id="4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924" y="4496805"/>
            <a:ext cx="333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p:nvPr/>
        </p:nvSpPr>
        <p:spPr>
          <a:xfrm>
            <a:off x="838200" y="-3577"/>
            <a:ext cx="8118825" cy="584775"/>
          </a:xfrm>
          <a:prstGeom prst="rect">
            <a:avLst/>
          </a:prstGeom>
        </p:spPr>
        <p:txBody>
          <a:bodyPr wrap="square">
            <a:spAutoFit/>
          </a:bodyPr>
          <a:lstStyle/>
          <a:p>
            <a:r>
              <a:rPr lang="fr-FR" sz="3200" dirty="0">
                <a:solidFill>
                  <a:schemeClr val="bg2">
                    <a:lumMod val="10000"/>
                  </a:schemeClr>
                </a:solidFill>
              </a:rPr>
              <a:t>Phase 1 : création de la population de référence </a:t>
            </a:r>
          </a:p>
        </p:txBody>
      </p:sp>
    </p:spTree>
    <p:extLst>
      <p:ext uri="{BB962C8B-B14F-4D97-AF65-F5344CB8AC3E}">
        <p14:creationId xmlns:p14="http://schemas.microsoft.com/office/powerpoint/2010/main" val="1508414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8</a:t>
            </a:fld>
            <a:endParaRPr lang="fr-FR">
              <a:solidFill>
                <a:prstClr val="white"/>
              </a:solidFill>
            </a:endParaRPr>
          </a:p>
        </p:txBody>
      </p:sp>
      <p:sp>
        <p:nvSpPr>
          <p:cNvPr id="25" name="Rectangle 24"/>
          <p:cNvSpPr/>
          <p:nvPr/>
        </p:nvSpPr>
        <p:spPr>
          <a:xfrm>
            <a:off x="838200" y="-3577"/>
            <a:ext cx="8118825" cy="461665"/>
          </a:xfrm>
          <a:prstGeom prst="rect">
            <a:avLst/>
          </a:prstGeom>
        </p:spPr>
        <p:txBody>
          <a:bodyPr wrap="square">
            <a:spAutoFit/>
          </a:bodyPr>
          <a:lstStyle/>
          <a:p>
            <a:r>
              <a:rPr lang="fr-FR" sz="2400" dirty="0">
                <a:solidFill>
                  <a:schemeClr val="tx2">
                    <a:lumMod val="95000"/>
                    <a:lumOff val="5000"/>
                  </a:schemeClr>
                </a:solidFill>
              </a:rPr>
              <a:t>Phase 2 : création des </a:t>
            </a:r>
            <a:r>
              <a:rPr lang="fr-FR" sz="2400" dirty="0" smtClean="0">
                <a:solidFill>
                  <a:schemeClr val="tx2">
                    <a:lumMod val="95000"/>
                    <a:lumOff val="5000"/>
                  </a:schemeClr>
                </a:solidFill>
              </a:rPr>
              <a:t>quantiles </a:t>
            </a:r>
            <a:r>
              <a:rPr lang="fr-FR" sz="2400" dirty="0">
                <a:solidFill>
                  <a:schemeClr val="tx2">
                    <a:lumMod val="95000"/>
                    <a:lumOff val="5000"/>
                  </a:schemeClr>
                </a:solidFill>
              </a:rPr>
              <a:t>sur la population de référence</a:t>
            </a:r>
          </a:p>
        </p:txBody>
      </p:sp>
      <p:sp>
        <p:nvSpPr>
          <p:cNvPr id="2" name="ZoneTexte 1"/>
          <p:cNvSpPr txBox="1"/>
          <p:nvPr/>
        </p:nvSpPr>
        <p:spPr>
          <a:xfrm>
            <a:off x="152400" y="685800"/>
            <a:ext cx="8915400" cy="3139321"/>
          </a:xfrm>
          <a:prstGeom prst="rect">
            <a:avLst/>
          </a:prstGeom>
          <a:noFill/>
        </p:spPr>
        <p:txBody>
          <a:bodyPr wrap="square" rtlCol="0">
            <a:spAutoFit/>
          </a:bodyPr>
          <a:lstStyle/>
          <a:p>
            <a:r>
              <a:rPr lang="fr-FR" sz="1400" b="1" i="1" dirty="0" smtClean="0">
                <a:solidFill>
                  <a:schemeClr val="bg1">
                    <a:lumMod val="50000"/>
                  </a:schemeClr>
                </a:solidFill>
              </a:rPr>
              <a:t>Définition </a:t>
            </a:r>
            <a:r>
              <a:rPr lang="fr-FR" sz="1400" b="1" i="1" dirty="0">
                <a:solidFill>
                  <a:schemeClr val="bg1">
                    <a:lumMod val="50000"/>
                  </a:schemeClr>
                </a:solidFill>
              </a:rPr>
              <a:t>du </a:t>
            </a:r>
            <a:r>
              <a:rPr lang="fr-FR" sz="1400" b="1" i="1" dirty="0">
                <a:solidFill>
                  <a:schemeClr val="accent3">
                    <a:lumMod val="75000"/>
                    <a:lumOff val="25000"/>
                  </a:schemeClr>
                </a:solidFill>
              </a:rPr>
              <a:t>revenu</a:t>
            </a:r>
          </a:p>
          <a:p>
            <a:r>
              <a:rPr lang="fr-FR" sz="900" dirty="0">
                <a:solidFill>
                  <a:schemeClr val="bg1">
                    <a:lumMod val="50000"/>
                  </a:schemeClr>
                </a:solidFill>
              </a:rPr>
              <a:t>On appellera </a:t>
            </a:r>
            <a:r>
              <a:rPr lang="fr-FR" sz="900" b="1" dirty="0">
                <a:solidFill>
                  <a:schemeClr val="accent3">
                    <a:lumMod val="75000"/>
                    <a:lumOff val="25000"/>
                  </a:schemeClr>
                </a:solidFill>
              </a:rPr>
              <a:t>revenu</a:t>
            </a:r>
            <a:r>
              <a:rPr lang="fr-FR" sz="900" dirty="0">
                <a:solidFill>
                  <a:schemeClr val="accent3">
                    <a:lumMod val="75000"/>
                    <a:lumOff val="25000"/>
                  </a:schemeClr>
                </a:solidFill>
              </a:rPr>
              <a:t> </a:t>
            </a:r>
            <a:r>
              <a:rPr lang="fr-FR" sz="900" dirty="0" smtClean="0">
                <a:solidFill>
                  <a:schemeClr val="bg1">
                    <a:lumMod val="50000"/>
                  </a:schemeClr>
                </a:solidFill>
              </a:rPr>
              <a:t>la plus grande des valeurs entre </a:t>
            </a:r>
            <a:r>
              <a:rPr lang="fr-FR" sz="900" dirty="0">
                <a:solidFill>
                  <a:schemeClr val="bg1">
                    <a:lumMod val="50000"/>
                  </a:schemeClr>
                </a:solidFill>
              </a:rPr>
              <a:t>:</a:t>
            </a:r>
          </a:p>
          <a:p>
            <a:pPr marL="742950" lvl="1" indent="-285750">
              <a:buFont typeface="Arial" panose="020B0604020202020204" pitchFamily="34" charset="0"/>
              <a:buChar char="•"/>
            </a:pPr>
            <a:r>
              <a:rPr lang="fr-FR" sz="900" b="1" dirty="0">
                <a:solidFill>
                  <a:schemeClr val="bg1">
                    <a:lumMod val="50000"/>
                  </a:schemeClr>
                </a:solidFill>
              </a:rPr>
              <a:t>Flux </a:t>
            </a:r>
            <a:r>
              <a:rPr lang="fr-FR" sz="900" b="1" dirty="0" smtClean="0">
                <a:solidFill>
                  <a:schemeClr val="bg1">
                    <a:lumMod val="50000"/>
                  </a:schemeClr>
                </a:solidFill>
              </a:rPr>
              <a:t>domicilié (issus de la </a:t>
            </a:r>
            <a:r>
              <a:rPr lang="fr-FR" sz="900" b="1" dirty="0" err="1" smtClean="0">
                <a:solidFill>
                  <a:schemeClr val="bg1">
                    <a:lumMod val="50000"/>
                  </a:schemeClr>
                </a:solidFill>
              </a:rPr>
              <a:t>seg</a:t>
            </a:r>
            <a:r>
              <a:rPr lang="fr-FR" sz="900" b="1" dirty="0" smtClean="0">
                <a:solidFill>
                  <a:schemeClr val="bg1">
                    <a:lumMod val="50000"/>
                  </a:schemeClr>
                </a:solidFill>
              </a:rPr>
              <a:t> -&gt; il a l’avantage d’inclure les revenus des SCI ; inconvénient : il est calculé sur 15mois) </a:t>
            </a:r>
          </a:p>
          <a:p>
            <a:pPr marL="742950" lvl="1" indent="-285750">
              <a:buFont typeface="Arial" panose="020B0604020202020204" pitchFamily="34" charset="0"/>
              <a:buChar char="•"/>
            </a:pPr>
            <a:r>
              <a:rPr lang="fr-FR" sz="900" b="1" dirty="0">
                <a:solidFill>
                  <a:schemeClr val="bg1">
                    <a:lumMod val="50000"/>
                  </a:schemeClr>
                </a:solidFill>
              </a:rPr>
              <a:t>Flux domicilié </a:t>
            </a:r>
            <a:r>
              <a:rPr lang="fr-FR" sz="900" b="1" dirty="0" smtClean="0">
                <a:solidFill>
                  <a:schemeClr val="bg1">
                    <a:lumMod val="50000"/>
                  </a:schemeClr>
                </a:solidFill>
              </a:rPr>
              <a:t>(sans critère d’affinage </a:t>
            </a:r>
            <a:r>
              <a:rPr lang="fr-FR" sz="900" b="1" dirty="0" err="1" smtClean="0">
                <a:solidFill>
                  <a:schemeClr val="bg1">
                    <a:lumMod val="50000"/>
                  </a:schemeClr>
                </a:solidFill>
              </a:rPr>
              <a:t>seg</a:t>
            </a:r>
            <a:r>
              <a:rPr lang="fr-FR" sz="900" b="1" dirty="0" smtClean="0">
                <a:solidFill>
                  <a:schemeClr val="bg1">
                    <a:lumMod val="50000"/>
                  </a:schemeClr>
                </a:solidFill>
              </a:rPr>
              <a:t> ; avantage : il est calculé au bout du 13eme mois)</a:t>
            </a:r>
            <a:endParaRPr lang="fr-FR" sz="900" b="1" dirty="0">
              <a:solidFill>
                <a:schemeClr val="bg1">
                  <a:lumMod val="50000"/>
                </a:schemeClr>
              </a:solidFill>
            </a:endParaRPr>
          </a:p>
          <a:p>
            <a:pPr marL="742950" lvl="1" indent="-285750">
              <a:buFont typeface="Arial" panose="020B0604020202020204" pitchFamily="34" charset="0"/>
              <a:buChar char="•"/>
            </a:pPr>
            <a:r>
              <a:rPr lang="fr-FR" sz="900" b="1" dirty="0">
                <a:solidFill>
                  <a:schemeClr val="bg1">
                    <a:lumMod val="50000"/>
                  </a:schemeClr>
                </a:solidFill>
              </a:rPr>
              <a:t>Dernier RFR connu</a:t>
            </a:r>
          </a:p>
          <a:p>
            <a:pPr marL="742950" lvl="1" indent="-285750">
              <a:buFont typeface="Arial" panose="020B0604020202020204" pitchFamily="34" charset="0"/>
              <a:buChar char="•"/>
            </a:pPr>
            <a:r>
              <a:rPr lang="fr-FR" sz="900" b="1" dirty="0">
                <a:solidFill>
                  <a:schemeClr val="bg1">
                    <a:lumMod val="50000"/>
                  </a:schemeClr>
                </a:solidFill>
              </a:rPr>
              <a:t>Borne inférieur d’un intervalle de confiance unilatéral à 7,5% (paramétrable) sur le </a:t>
            </a:r>
            <a:r>
              <a:rPr lang="fr-FR" sz="900" b="1" dirty="0" smtClean="0">
                <a:solidFill>
                  <a:schemeClr val="bg1">
                    <a:lumMod val="50000"/>
                  </a:schemeClr>
                </a:solidFill>
              </a:rPr>
              <a:t>RFR</a:t>
            </a:r>
          </a:p>
          <a:p>
            <a:pPr marL="742950" lvl="1" indent="-285750">
              <a:buFont typeface="Arial" panose="020B0604020202020204" pitchFamily="34" charset="0"/>
              <a:buChar char="•"/>
            </a:pPr>
            <a:endParaRPr lang="fr-FR" sz="900" b="1" dirty="0">
              <a:solidFill>
                <a:schemeClr val="bg1">
                  <a:lumMod val="50000"/>
                </a:schemeClr>
              </a:solidFill>
            </a:endParaRPr>
          </a:p>
          <a:p>
            <a:r>
              <a:rPr lang="fr-FR" sz="1400" b="1" dirty="0" smtClean="0">
                <a:solidFill>
                  <a:schemeClr val="bg1">
                    <a:lumMod val="50000"/>
                  </a:schemeClr>
                </a:solidFill>
              </a:rPr>
              <a:t>Création des quantiles </a:t>
            </a:r>
          </a:p>
          <a:p>
            <a:r>
              <a:rPr lang="fr-FR" sz="1200" dirty="0">
                <a:solidFill>
                  <a:schemeClr val="bg1">
                    <a:lumMod val="50000"/>
                  </a:schemeClr>
                </a:solidFill>
              </a:rPr>
              <a:t>Nous appellerons </a:t>
            </a:r>
            <a:r>
              <a:rPr lang="fr-FR" sz="1200" b="1" i="1" dirty="0" err="1" smtClean="0">
                <a:solidFill>
                  <a:schemeClr val="bg1">
                    <a:lumMod val="50000"/>
                  </a:schemeClr>
                </a:solidFill>
              </a:rPr>
              <a:t>Pxx</a:t>
            </a:r>
            <a:r>
              <a:rPr lang="fr-FR" sz="1200" dirty="0" smtClean="0">
                <a:solidFill>
                  <a:schemeClr val="bg1">
                    <a:lumMod val="50000"/>
                  </a:schemeClr>
                </a:solidFill>
              </a:rPr>
              <a:t> </a:t>
            </a:r>
            <a:r>
              <a:rPr lang="fr-FR" sz="1200" dirty="0">
                <a:solidFill>
                  <a:schemeClr val="bg1">
                    <a:lumMod val="50000"/>
                  </a:schemeClr>
                </a:solidFill>
              </a:rPr>
              <a:t>le quantile à xx% des plus bas </a:t>
            </a:r>
            <a:r>
              <a:rPr lang="fr-FR" sz="1200" b="1" i="1" dirty="0">
                <a:solidFill>
                  <a:schemeClr val="bg1">
                    <a:lumMod val="50000"/>
                  </a:schemeClr>
                </a:solidFill>
              </a:rPr>
              <a:t>revenus </a:t>
            </a:r>
            <a:r>
              <a:rPr lang="fr-FR" sz="1200" dirty="0">
                <a:solidFill>
                  <a:schemeClr val="bg1">
                    <a:lumMod val="50000"/>
                  </a:schemeClr>
                </a:solidFill>
              </a:rPr>
              <a:t>au sein de la population de référence, pour la génération du client et un même nombre de </a:t>
            </a:r>
            <a:r>
              <a:rPr lang="fr-FR" sz="1200" dirty="0" smtClean="0">
                <a:solidFill>
                  <a:schemeClr val="bg1">
                    <a:lumMod val="50000"/>
                  </a:schemeClr>
                </a:solidFill>
              </a:rPr>
              <a:t>contributeurs </a:t>
            </a:r>
            <a:r>
              <a:rPr lang="fr-FR" sz="1200" i="1" dirty="0" smtClean="0">
                <a:solidFill>
                  <a:schemeClr val="bg1">
                    <a:lumMod val="50000"/>
                  </a:schemeClr>
                </a:solidFill>
              </a:rPr>
              <a:t>(</a:t>
            </a:r>
            <a:r>
              <a:rPr lang="fr-FR" sz="1200" i="1" dirty="0">
                <a:solidFill>
                  <a:schemeClr val="bg1">
                    <a:lumMod val="50000"/>
                  </a:schemeClr>
                </a:solidFill>
              </a:rPr>
              <a:t>âge max du cc pris en compte dans le cas où l’on a plusieurs partenaires dans le cc</a:t>
            </a:r>
            <a:r>
              <a:rPr lang="fr-FR" sz="1200" i="1" dirty="0" smtClean="0">
                <a:solidFill>
                  <a:schemeClr val="bg1">
                    <a:lumMod val="50000"/>
                  </a:schemeClr>
                </a:solidFill>
              </a:rPr>
              <a:t>).</a:t>
            </a:r>
            <a:endParaRPr lang="fr-FR" sz="1200" dirty="0">
              <a:solidFill>
                <a:schemeClr val="bg1">
                  <a:lumMod val="50000"/>
                </a:schemeClr>
              </a:solidFill>
            </a:endParaRPr>
          </a:p>
          <a:p>
            <a:r>
              <a:rPr lang="fr-FR" sz="1200" dirty="0" smtClean="0">
                <a:solidFill>
                  <a:schemeClr val="bg1">
                    <a:lumMod val="50000"/>
                  </a:schemeClr>
                </a:solidFill>
              </a:rPr>
              <a:t>En effet, les quantiles sont différents suivant qu’il y est 1 ou 2 partenaires au sein de la cellule commerciale</a:t>
            </a:r>
          </a:p>
          <a:p>
            <a:r>
              <a:rPr lang="fr-FR" sz="2000" dirty="0" smtClean="0"/>
              <a:t>	1 </a:t>
            </a:r>
            <a:r>
              <a:rPr lang="fr-FR" sz="2000" dirty="0"/>
              <a:t>contributeur			</a:t>
            </a:r>
            <a:r>
              <a:rPr lang="fr-FR" sz="2000" dirty="0" smtClean="0"/>
              <a:t>		2 contributeurs</a:t>
            </a:r>
            <a:endParaRPr lang="fr-FR" sz="2000" dirty="0"/>
          </a:p>
          <a:p>
            <a:endParaRPr lang="fr-FR" sz="2000" dirty="0" smtClean="0"/>
          </a:p>
          <a:p>
            <a:pPr marL="285750" indent="-285750">
              <a:buFont typeface="Wingdings"/>
              <a:buChar char="à"/>
            </a:pPr>
            <a:endParaRPr lang="fr-FR" sz="2000" dirty="0"/>
          </a:p>
          <a:p>
            <a:endParaRPr lang="fr-FR" sz="2000" dirty="0" smtClean="0"/>
          </a:p>
        </p:txBody>
      </p:sp>
      <p:graphicFrame>
        <p:nvGraphicFramePr>
          <p:cNvPr id="15" name="Graphique 14"/>
          <p:cNvGraphicFramePr>
            <a:graphicFrameLocks/>
          </p:cNvGraphicFramePr>
          <p:nvPr>
            <p:extLst>
              <p:ext uri="{D42A27DB-BD31-4B8C-83A1-F6EECF244321}">
                <p14:modId xmlns:p14="http://schemas.microsoft.com/office/powerpoint/2010/main" val="3396075055"/>
              </p:ext>
            </p:extLst>
          </p:nvPr>
        </p:nvGraphicFramePr>
        <p:xfrm>
          <a:off x="4495800" y="2895600"/>
          <a:ext cx="4648200" cy="38175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Graphique 15"/>
          <p:cNvGraphicFramePr>
            <a:graphicFrameLocks/>
          </p:cNvGraphicFramePr>
          <p:nvPr>
            <p:extLst>
              <p:ext uri="{D42A27DB-BD31-4B8C-83A1-F6EECF244321}">
                <p14:modId xmlns:p14="http://schemas.microsoft.com/office/powerpoint/2010/main" val="2938079814"/>
              </p:ext>
            </p:extLst>
          </p:nvPr>
        </p:nvGraphicFramePr>
        <p:xfrm>
          <a:off x="-4527" y="2971800"/>
          <a:ext cx="4643438" cy="36671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57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8077200" y="6669360"/>
            <a:ext cx="1008112" cy="216024"/>
          </a:xfrm>
        </p:spPr>
        <p:txBody>
          <a:bodyPr/>
          <a:lstStyle/>
          <a:p>
            <a:fld id="{B8DE8C8A-575A-4786-8EA5-E2C7C5BDE2A8}" type="slidenum">
              <a:rPr lang="fr-FR" smtClean="0">
                <a:solidFill>
                  <a:prstClr val="white"/>
                </a:solidFill>
              </a:rPr>
              <a:pPr/>
              <a:t>9</a:t>
            </a:fld>
            <a:endParaRPr lang="fr-FR">
              <a:solidFill>
                <a:prstClr val="white"/>
              </a:solidFill>
            </a:endParaRPr>
          </a:p>
        </p:txBody>
      </p:sp>
      <p:sp>
        <p:nvSpPr>
          <p:cNvPr id="25" name="Rectangle 24"/>
          <p:cNvSpPr/>
          <p:nvPr/>
        </p:nvSpPr>
        <p:spPr>
          <a:xfrm>
            <a:off x="838200" y="-3577"/>
            <a:ext cx="8118825" cy="461665"/>
          </a:xfrm>
          <a:prstGeom prst="rect">
            <a:avLst/>
          </a:prstGeom>
        </p:spPr>
        <p:txBody>
          <a:bodyPr wrap="square">
            <a:spAutoFit/>
          </a:bodyPr>
          <a:lstStyle/>
          <a:p>
            <a:r>
              <a:rPr lang="fr-FR" sz="2400" b="1" dirty="0" smtClean="0">
                <a:solidFill>
                  <a:srgbClr val="000000"/>
                </a:solidFill>
                <a:ea typeface="+mj-ea"/>
                <a:cs typeface="+mj-cs"/>
              </a:rPr>
              <a:t>Phase 3 : Intégration des indicateurs sur l’ensemble des clients</a:t>
            </a:r>
            <a:endParaRPr lang="fr-FR" sz="2400" b="1" dirty="0">
              <a:solidFill>
                <a:srgbClr val="000000"/>
              </a:solidFill>
              <a:ea typeface="+mj-ea"/>
              <a:cs typeface="+mj-cs"/>
            </a:endParaRPr>
          </a:p>
        </p:txBody>
      </p:sp>
      <p:sp>
        <p:nvSpPr>
          <p:cNvPr id="2" name="ZoneTexte 1"/>
          <p:cNvSpPr txBox="1"/>
          <p:nvPr/>
        </p:nvSpPr>
        <p:spPr>
          <a:xfrm>
            <a:off x="152400" y="685800"/>
            <a:ext cx="8915400" cy="3416320"/>
          </a:xfrm>
          <a:prstGeom prst="rect">
            <a:avLst/>
          </a:prstGeom>
          <a:noFill/>
        </p:spPr>
        <p:txBody>
          <a:bodyPr wrap="square" rtlCol="0">
            <a:spAutoFit/>
          </a:bodyPr>
          <a:lstStyle/>
          <a:p>
            <a:pPr marL="342900" indent="-342900">
              <a:buFont typeface="+mj-lt"/>
              <a:buAutoNum type="arabicPeriod"/>
            </a:pPr>
            <a:r>
              <a:rPr lang="fr-FR" sz="1400" b="1" i="1" dirty="0" smtClean="0">
                <a:solidFill>
                  <a:schemeClr val="bg1">
                    <a:lumMod val="50000"/>
                  </a:schemeClr>
                </a:solidFill>
              </a:rPr>
              <a:t>Dorénavant</a:t>
            </a:r>
            <a:r>
              <a:rPr lang="fr-FR" sz="1400" b="1" i="1" dirty="0">
                <a:solidFill>
                  <a:schemeClr val="bg1">
                    <a:lumMod val="50000"/>
                  </a:schemeClr>
                </a:solidFill>
              </a:rPr>
              <a:t>, on calcule sur tous les </a:t>
            </a:r>
            <a:r>
              <a:rPr lang="fr-FR" sz="1400" b="1" i="1" dirty="0" smtClean="0">
                <a:solidFill>
                  <a:schemeClr val="bg1">
                    <a:lumMod val="50000"/>
                  </a:schemeClr>
                </a:solidFill>
              </a:rPr>
              <a:t>clients le </a:t>
            </a:r>
            <a:r>
              <a:rPr lang="fr-FR" sz="1400" b="1" i="1" dirty="0" smtClean="0">
                <a:solidFill>
                  <a:schemeClr val="accent3">
                    <a:lumMod val="75000"/>
                    <a:lumOff val="25000"/>
                  </a:schemeClr>
                </a:solidFill>
              </a:rPr>
              <a:t>revenu</a:t>
            </a:r>
            <a:endParaRPr lang="fr-FR" sz="1400" b="1" i="1" dirty="0">
              <a:solidFill>
                <a:schemeClr val="accent3">
                  <a:lumMod val="75000"/>
                  <a:lumOff val="25000"/>
                </a:schemeClr>
              </a:solidFill>
            </a:endParaRPr>
          </a:p>
          <a:p>
            <a:pPr lvl="1"/>
            <a:r>
              <a:rPr lang="fr-FR" sz="1000" dirty="0">
                <a:solidFill>
                  <a:schemeClr val="bg1">
                    <a:lumMod val="50000"/>
                  </a:schemeClr>
                </a:solidFill>
              </a:rPr>
              <a:t>On appellera </a:t>
            </a:r>
            <a:r>
              <a:rPr lang="fr-FR" sz="1000" b="1" dirty="0">
                <a:solidFill>
                  <a:schemeClr val="accent3">
                    <a:lumMod val="75000"/>
                    <a:lumOff val="25000"/>
                  </a:schemeClr>
                </a:solidFill>
              </a:rPr>
              <a:t>revenu</a:t>
            </a:r>
            <a:r>
              <a:rPr lang="fr-FR" sz="1000" dirty="0">
                <a:solidFill>
                  <a:schemeClr val="accent3">
                    <a:lumMod val="75000"/>
                    <a:lumOff val="25000"/>
                  </a:schemeClr>
                </a:solidFill>
              </a:rPr>
              <a:t> </a:t>
            </a:r>
            <a:r>
              <a:rPr lang="fr-FR" sz="1000" dirty="0" smtClean="0">
                <a:solidFill>
                  <a:schemeClr val="bg1">
                    <a:lumMod val="50000"/>
                  </a:schemeClr>
                </a:solidFill>
              </a:rPr>
              <a:t>la plus grande des valeurs entre </a:t>
            </a:r>
            <a:r>
              <a:rPr lang="fr-FR" sz="1000" dirty="0">
                <a:solidFill>
                  <a:schemeClr val="bg1">
                    <a:lumMod val="50000"/>
                  </a:schemeClr>
                </a:solidFill>
              </a:rPr>
              <a:t>:</a:t>
            </a:r>
          </a:p>
          <a:p>
            <a:pPr marL="1200150" lvl="2" indent="-285750">
              <a:buFont typeface="Wingdings" panose="05000000000000000000" pitchFamily="2" charset="2"/>
              <a:buChar char="q"/>
            </a:pPr>
            <a:r>
              <a:rPr lang="fr-FR" sz="1000" b="1" dirty="0">
                <a:solidFill>
                  <a:schemeClr val="bg1">
                    <a:lumMod val="50000"/>
                  </a:schemeClr>
                </a:solidFill>
              </a:rPr>
              <a:t>Flux domicilié (issus de la </a:t>
            </a:r>
            <a:r>
              <a:rPr lang="fr-FR" sz="1000" b="1" dirty="0" err="1">
                <a:solidFill>
                  <a:schemeClr val="bg1">
                    <a:lumMod val="50000"/>
                  </a:schemeClr>
                </a:solidFill>
              </a:rPr>
              <a:t>seg</a:t>
            </a:r>
            <a:r>
              <a:rPr lang="fr-FR" sz="1000" b="1" dirty="0">
                <a:solidFill>
                  <a:schemeClr val="bg1">
                    <a:lumMod val="50000"/>
                  </a:schemeClr>
                </a:solidFill>
              </a:rPr>
              <a:t> -&gt; il a l’avantage d’inclure les revenus des SCI ; inconvénient : il est calculé sur 15mois) </a:t>
            </a:r>
          </a:p>
          <a:p>
            <a:pPr marL="1200150" lvl="2" indent="-285750">
              <a:buFont typeface="Wingdings" panose="05000000000000000000" pitchFamily="2" charset="2"/>
              <a:buChar char="q"/>
            </a:pPr>
            <a:r>
              <a:rPr lang="fr-FR" sz="1000" b="1" dirty="0">
                <a:solidFill>
                  <a:schemeClr val="bg1">
                    <a:lumMod val="50000"/>
                  </a:schemeClr>
                </a:solidFill>
              </a:rPr>
              <a:t>Flux domicilié (sans critère d’affinage </a:t>
            </a:r>
            <a:r>
              <a:rPr lang="fr-FR" sz="1000" b="1" dirty="0" err="1">
                <a:solidFill>
                  <a:schemeClr val="bg1">
                    <a:lumMod val="50000"/>
                  </a:schemeClr>
                </a:solidFill>
              </a:rPr>
              <a:t>seg</a:t>
            </a:r>
            <a:r>
              <a:rPr lang="fr-FR" sz="1000" b="1" dirty="0">
                <a:solidFill>
                  <a:schemeClr val="bg1">
                    <a:lumMod val="50000"/>
                  </a:schemeClr>
                </a:solidFill>
              </a:rPr>
              <a:t> ; avantage : il est calculé au bout du 13eme mois)</a:t>
            </a:r>
          </a:p>
          <a:p>
            <a:pPr marL="1200150" lvl="2" indent="-285750">
              <a:buFont typeface="Wingdings" panose="05000000000000000000" pitchFamily="2" charset="2"/>
              <a:buChar char="q"/>
            </a:pPr>
            <a:r>
              <a:rPr lang="fr-FR" sz="1000" b="1" dirty="0" smtClean="0">
                <a:solidFill>
                  <a:schemeClr val="bg1">
                    <a:lumMod val="50000"/>
                  </a:schemeClr>
                </a:solidFill>
              </a:rPr>
              <a:t>Dernier </a:t>
            </a:r>
            <a:r>
              <a:rPr lang="fr-FR" sz="1000" b="1" dirty="0">
                <a:solidFill>
                  <a:schemeClr val="bg1">
                    <a:lumMod val="50000"/>
                  </a:schemeClr>
                </a:solidFill>
              </a:rPr>
              <a:t>RFR connu</a:t>
            </a:r>
          </a:p>
          <a:p>
            <a:pPr marL="1200150" lvl="2" indent="-285750">
              <a:buFont typeface="Wingdings" panose="05000000000000000000" pitchFamily="2" charset="2"/>
              <a:buChar char="q"/>
            </a:pPr>
            <a:r>
              <a:rPr lang="fr-FR" sz="1000" b="1" dirty="0">
                <a:solidFill>
                  <a:schemeClr val="bg1">
                    <a:lumMod val="50000"/>
                  </a:schemeClr>
                </a:solidFill>
              </a:rPr>
              <a:t>Borne inférieur d’un intervalle de confiance unilatéral à 7,5% (paramétrable) sur le </a:t>
            </a:r>
            <a:r>
              <a:rPr lang="fr-FR" sz="1000" b="1" dirty="0" smtClean="0">
                <a:solidFill>
                  <a:schemeClr val="bg1">
                    <a:lumMod val="50000"/>
                  </a:schemeClr>
                </a:solidFill>
              </a:rPr>
              <a:t>RFR</a:t>
            </a:r>
          </a:p>
          <a:p>
            <a:pPr lvl="2"/>
            <a:endParaRPr lang="fr-FR" sz="1400" b="1" dirty="0">
              <a:solidFill>
                <a:schemeClr val="bg1">
                  <a:lumMod val="50000"/>
                </a:schemeClr>
              </a:solidFill>
            </a:endParaRPr>
          </a:p>
          <a:p>
            <a:pPr marL="342900" indent="-342900">
              <a:buFont typeface="+mj-lt"/>
              <a:buAutoNum type="arabicPeriod"/>
            </a:pPr>
            <a:r>
              <a:rPr lang="fr-FR" sz="1400" b="1" i="1" dirty="0" smtClean="0">
                <a:solidFill>
                  <a:schemeClr val="bg1">
                    <a:lumMod val="50000"/>
                  </a:schemeClr>
                </a:solidFill>
              </a:rPr>
              <a:t>Puis</a:t>
            </a:r>
            <a:r>
              <a:rPr lang="fr-FR" sz="1400" b="1" i="1" dirty="0">
                <a:solidFill>
                  <a:schemeClr val="bg1">
                    <a:lumMod val="50000"/>
                  </a:schemeClr>
                </a:solidFill>
              </a:rPr>
              <a:t>, on intègre les quantiles de la population de référence à l’ensemble des clients sur la base de la tranche </a:t>
            </a:r>
            <a:r>
              <a:rPr lang="fr-FR" sz="1400" b="1" i="1" dirty="0" smtClean="0">
                <a:solidFill>
                  <a:schemeClr val="bg1">
                    <a:lumMod val="50000"/>
                  </a:schemeClr>
                </a:solidFill>
              </a:rPr>
              <a:t>d’âge</a:t>
            </a:r>
          </a:p>
          <a:p>
            <a:pPr marL="342900" indent="-342900">
              <a:buFont typeface="+mj-lt"/>
              <a:buAutoNum type="arabicPeriod"/>
            </a:pPr>
            <a:endParaRPr lang="fr-FR" sz="1400" b="1" i="1" dirty="0">
              <a:solidFill>
                <a:schemeClr val="bg1">
                  <a:lumMod val="50000"/>
                </a:schemeClr>
              </a:solidFill>
            </a:endParaRPr>
          </a:p>
          <a:p>
            <a:pPr marL="342900" indent="-342900">
              <a:buFont typeface="+mj-lt"/>
              <a:buAutoNum type="arabicPeriod"/>
            </a:pPr>
            <a:r>
              <a:rPr lang="fr-FR" sz="1400" b="1" i="1" dirty="0" smtClean="0">
                <a:solidFill>
                  <a:schemeClr val="bg1">
                    <a:lumMod val="50000"/>
                  </a:schemeClr>
                </a:solidFill>
              </a:rPr>
              <a:t>On </a:t>
            </a:r>
            <a:r>
              <a:rPr lang="fr-FR" sz="1400" b="1" i="1" dirty="0">
                <a:solidFill>
                  <a:schemeClr val="bg1">
                    <a:lumMod val="50000"/>
                  </a:schemeClr>
                </a:solidFill>
              </a:rPr>
              <a:t>intègre également à l’ensemble des clients les quantiles à 60ans où là où le revenu maximal sur la médiane a été </a:t>
            </a:r>
            <a:r>
              <a:rPr lang="fr-FR" sz="1400" b="1" i="1" dirty="0" smtClean="0">
                <a:solidFill>
                  <a:schemeClr val="bg1">
                    <a:lumMod val="50000"/>
                  </a:schemeClr>
                </a:solidFill>
              </a:rPr>
              <a:t>détectée</a:t>
            </a:r>
          </a:p>
          <a:p>
            <a:pPr marL="342900" indent="-342900">
              <a:buFont typeface="+mj-lt"/>
              <a:buAutoNum type="arabicPeriod"/>
            </a:pPr>
            <a:endParaRPr lang="fr-FR" sz="1400" b="1" i="1" dirty="0" smtClean="0">
              <a:solidFill>
                <a:schemeClr val="bg1">
                  <a:lumMod val="50000"/>
                </a:schemeClr>
              </a:solidFill>
            </a:endParaRPr>
          </a:p>
          <a:p>
            <a:pPr marL="342900" indent="-342900">
              <a:buFont typeface="+mj-lt"/>
              <a:buAutoNum type="arabicPeriod"/>
            </a:pPr>
            <a:r>
              <a:rPr lang="fr-FR" sz="1400" b="1" i="1" dirty="0" smtClean="0">
                <a:solidFill>
                  <a:schemeClr val="bg1">
                    <a:lumMod val="50000"/>
                  </a:schemeClr>
                </a:solidFill>
              </a:rPr>
              <a:t>On calcule l’ensemble des indicateurs </a:t>
            </a:r>
            <a:r>
              <a:rPr lang="fr-FR" sz="1400" b="1" i="1" dirty="0">
                <a:solidFill>
                  <a:schemeClr val="bg1">
                    <a:lumMod val="50000"/>
                  </a:schemeClr>
                </a:solidFill>
              </a:rPr>
              <a:t>par rapport à la tranche d’âge des clients  (âge max du cc pris en </a:t>
            </a:r>
            <a:r>
              <a:rPr lang="fr-FR" sz="1400" b="1" i="1" dirty="0" smtClean="0">
                <a:solidFill>
                  <a:schemeClr val="bg1">
                    <a:lumMod val="50000"/>
                  </a:schemeClr>
                </a:solidFill>
              </a:rPr>
              <a:t>compte </a:t>
            </a:r>
            <a:r>
              <a:rPr lang="fr-FR" sz="1400" b="1" i="1" dirty="0">
                <a:solidFill>
                  <a:schemeClr val="bg1">
                    <a:lumMod val="50000"/>
                  </a:schemeClr>
                </a:solidFill>
              </a:rPr>
              <a:t>dans le cas où l’on a plusieurs partenaires dans le cc) </a:t>
            </a:r>
          </a:p>
          <a:p>
            <a:pPr marL="285750" indent="-285750">
              <a:buFont typeface="Wingdings"/>
              <a:buChar char="à"/>
            </a:pPr>
            <a:endParaRPr lang="fr-FR" sz="2000" dirty="0"/>
          </a:p>
          <a:p>
            <a:endParaRPr lang="fr-FR" sz="2000" dirty="0" smtClean="0"/>
          </a:p>
        </p:txBody>
      </p:sp>
    </p:spTree>
    <p:extLst>
      <p:ext uri="{BB962C8B-B14F-4D97-AF65-F5344CB8AC3E}">
        <p14:creationId xmlns:p14="http://schemas.microsoft.com/office/powerpoint/2010/main" val="2558915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Charte CA">
      <a:dk1>
        <a:srgbClr val="08583D"/>
      </a:dk1>
      <a:lt1>
        <a:sysClr val="window" lastClr="FFFFFF"/>
      </a:lt1>
      <a:dk2>
        <a:srgbClr val="000000"/>
      </a:dk2>
      <a:lt2>
        <a:srgbClr val="EEECE1"/>
      </a:lt2>
      <a:accent1>
        <a:srgbClr val="0891A4"/>
      </a:accent1>
      <a:accent2>
        <a:srgbClr val="C00000"/>
      </a:accent2>
      <a:accent3>
        <a:srgbClr val="08583D"/>
      </a:accent3>
      <a:accent4>
        <a:srgbClr val="8064A2"/>
      </a:accent4>
      <a:accent5>
        <a:srgbClr val="1F497D"/>
      </a:accent5>
      <a:accent6>
        <a:srgbClr val="E2580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4CADC"/>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9674</TotalTime>
  <Words>1438</Words>
  <Application>Microsoft Office PowerPoint</Application>
  <PresentationFormat>Affichage à l'écran (4:3)</PresentationFormat>
  <Paragraphs>310</Paragraphs>
  <Slides>13</Slides>
  <Notes>9</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Office Theme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THOREL Pierre</dc:creator>
  <cp:lastModifiedBy>LETREZ Estelle</cp:lastModifiedBy>
  <cp:revision>741</cp:revision>
  <cp:lastPrinted>2017-02-06T09:25:33Z</cp:lastPrinted>
  <dcterms:created xsi:type="dcterms:W3CDTF">2006-08-16T00:00:00Z</dcterms:created>
  <dcterms:modified xsi:type="dcterms:W3CDTF">2017-06-09T13:44:40Z</dcterms:modified>
</cp:coreProperties>
</file>