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85" r:id="rId4"/>
    <p:sldId id="286" r:id="rId5"/>
    <p:sldId id="258" r:id="rId6"/>
    <p:sldId id="259" r:id="rId7"/>
    <p:sldId id="282" r:id="rId8"/>
    <p:sldId id="287" r:id="rId9"/>
    <p:sldId id="288" r:id="rId10"/>
    <p:sldId id="289" r:id="rId11"/>
    <p:sldId id="291" r:id="rId12"/>
    <p:sldId id="290" r:id="rId13"/>
    <p:sldId id="300" r:id="rId14"/>
    <p:sldId id="292" r:id="rId15"/>
    <p:sldId id="293" r:id="rId16"/>
    <p:sldId id="294" r:id="rId17"/>
    <p:sldId id="295" r:id="rId18"/>
    <p:sldId id="296" r:id="rId19"/>
    <p:sldId id="297" r:id="rId20"/>
    <p:sldId id="298" r:id="rId21"/>
    <p:sldId id="267"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8" d="100"/>
          <a:sy n="88" d="100"/>
        </p:scale>
        <p:origin x="684"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192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7460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236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955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4991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082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626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7828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3530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004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46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060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5050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609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244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315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655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253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16251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Airbnb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IN" sz="1200" b="1" dirty="0">
                <a:solidFill>
                  <a:srgbClr val="FF0000"/>
                </a:solidFill>
                <a:latin typeface="Montserrat"/>
                <a:ea typeface="Montserrat"/>
                <a:cs typeface="Montserrat"/>
                <a:sym typeface="Montserrat"/>
              </a:rPr>
              <a:t>By</a:t>
            </a:r>
            <a:br>
              <a:rPr lang="en-IN" sz="1200" b="1" dirty="0">
                <a:solidFill>
                  <a:srgbClr val="FF0000"/>
                </a:solidFill>
                <a:latin typeface="Montserrat"/>
                <a:ea typeface="Montserrat"/>
                <a:cs typeface="Montserrat"/>
                <a:sym typeface="Montserrat"/>
              </a:rPr>
            </a:br>
            <a:br>
              <a:rPr lang="en-IN" sz="1200" b="1" dirty="0">
                <a:solidFill>
                  <a:schemeClr val="lt1"/>
                </a:solidFill>
                <a:latin typeface="Montserrat"/>
                <a:ea typeface="Montserrat"/>
                <a:cs typeface="Montserrat"/>
                <a:sym typeface="Montserrat"/>
              </a:rPr>
            </a:br>
            <a:r>
              <a:rPr lang="en-IN" sz="2400" b="1" dirty="0">
                <a:solidFill>
                  <a:schemeClr val="lt1"/>
                </a:solidFill>
                <a:latin typeface="Montserrat"/>
                <a:ea typeface="Montserrat"/>
                <a:cs typeface="Montserrat"/>
                <a:sym typeface="Montserrat"/>
              </a:rPr>
              <a:t>Patan Ismail Alli Khan </a:t>
            </a:r>
            <a:br>
              <a:rPr lang="en-IN" sz="1200" b="1" dirty="0">
                <a:solidFill>
                  <a:schemeClr val="lt1"/>
                </a:solidFill>
                <a:latin typeface="Montserrat"/>
                <a:ea typeface="Montserrat"/>
                <a:cs typeface="Montserrat"/>
                <a:sym typeface="Montserrat"/>
              </a:rPr>
            </a:br>
            <a:r>
              <a:rPr lang="en-IN" sz="1200" b="1" dirty="0">
                <a:solidFill>
                  <a:schemeClr val="lt1"/>
                </a:solidFill>
                <a:latin typeface="Montserrat"/>
                <a:ea typeface="Montserrat"/>
                <a:cs typeface="Montserrat"/>
                <a:sym typeface="Montserrat"/>
              </a:rPr>
              <a:t>(pathanismailalikhan@gmail.com)</a:t>
            </a:r>
            <a:br>
              <a:rPr lang="en-IN" sz="1200" b="1" dirty="0">
                <a:solidFill>
                  <a:schemeClr val="lt1"/>
                </a:solidFill>
                <a:latin typeface="Montserrat"/>
                <a:ea typeface="Montserrat"/>
                <a:cs typeface="Montserrat"/>
                <a:sym typeface="Montserrat"/>
              </a:rPr>
            </a:br>
            <a:br>
              <a:rPr lang="en-IN" sz="12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11700" y="3323599"/>
            <a:ext cx="6807557" cy="1763658"/>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From the above Pie chart we can see that most properties offer Entire home or apartment room type.</a:t>
            </a:r>
          </a:p>
          <a:p>
            <a:pPr marL="114300" indent="0">
              <a:buNone/>
            </a:pPr>
            <a:endParaRPr lang="en-US" sz="1600" b="1" dirty="0">
              <a:solidFill>
                <a:schemeClr val="bg2">
                  <a:lumMod val="25000"/>
                </a:schemeClr>
              </a:solidFill>
              <a:latin typeface="+mj-lt"/>
              <a:cs typeface="Times New Roman" panose="02020603050405020304" pitchFamily="18" charset="0"/>
            </a:endParaRPr>
          </a:p>
          <a:p>
            <a:pPr marL="114300" indent="0">
              <a:buNone/>
            </a:pPr>
            <a:r>
              <a:rPr lang="en-US" sz="1600" b="1" dirty="0">
                <a:solidFill>
                  <a:schemeClr val="bg2">
                    <a:lumMod val="25000"/>
                  </a:schemeClr>
                </a:solidFill>
                <a:latin typeface="+mj-lt"/>
                <a:cs typeface="Times New Roman" panose="02020603050405020304" pitchFamily="18" charset="0"/>
              </a:rPr>
              <a:t>The Bar graph shows that many properties prefer minimum 1 day or less that a week nights to be paid for</a:t>
            </a:r>
            <a:endParaRPr lang="en-US" b="1" dirty="0">
              <a:solidFill>
                <a:schemeClr val="bg2">
                  <a:lumMod val="25000"/>
                </a:schemeClr>
              </a:solidFill>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id="{F962FD4B-B44C-84AF-55E7-B594B05CA679}"/>
              </a:ext>
            </a:extLst>
          </p:cNvPr>
          <p:cNvPicPr>
            <a:picLocks noChangeAspect="1"/>
          </p:cNvPicPr>
          <p:nvPr/>
        </p:nvPicPr>
        <p:blipFill>
          <a:blip r:embed="rId3"/>
          <a:stretch>
            <a:fillRect/>
          </a:stretch>
        </p:blipFill>
        <p:spPr>
          <a:xfrm>
            <a:off x="311700" y="249082"/>
            <a:ext cx="3745043" cy="2806700"/>
          </a:xfrm>
          <a:prstGeom prst="rect">
            <a:avLst/>
          </a:prstGeom>
        </p:spPr>
      </p:pic>
      <p:pic>
        <p:nvPicPr>
          <p:cNvPr id="9" name="Picture 8">
            <a:extLst>
              <a:ext uri="{FF2B5EF4-FFF2-40B4-BE49-F238E27FC236}">
                <a16:creationId xmlns:a16="http://schemas.microsoft.com/office/drawing/2014/main" id="{BD428BDB-6745-9919-C483-E35C5DF4ED06}"/>
              </a:ext>
            </a:extLst>
          </p:cNvPr>
          <p:cNvPicPr>
            <a:picLocks noChangeAspect="1"/>
          </p:cNvPicPr>
          <p:nvPr/>
        </p:nvPicPr>
        <p:blipFill>
          <a:blip r:embed="rId4"/>
          <a:stretch>
            <a:fillRect/>
          </a:stretch>
        </p:blipFill>
        <p:spPr>
          <a:xfrm>
            <a:off x="4318000" y="270853"/>
            <a:ext cx="4050846" cy="3052746"/>
          </a:xfrm>
          <a:prstGeom prst="rect">
            <a:avLst/>
          </a:prstGeom>
        </p:spPr>
      </p:pic>
    </p:spTree>
    <p:extLst>
      <p:ext uri="{BB962C8B-B14F-4D97-AF65-F5344CB8AC3E}">
        <p14:creationId xmlns:p14="http://schemas.microsoft.com/office/powerpoint/2010/main" val="66395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40907" y="3435350"/>
            <a:ext cx="7489727" cy="1376136"/>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From the above bar graphs we can observe that Most number of people have either vacated / changed there property in the month of June</a:t>
            </a:r>
          </a:p>
        </p:txBody>
      </p:sp>
      <p:pic>
        <p:nvPicPr>
          <p:cNvPr id="4" name="Picture 3">
            <a:extLst>
              <a:ext uri="{FF2B5EF4-FFF2-40B4-BE49-F238E27FC236}">
                <a16:creationId xmlns:a16="http://schemas.microsoft.com/office/drawing/2014/main" id="{73C46D26-F01C-4096-B7D4-4CF54DCA5777}"/>
              </a:ext>
            </a:extLst>
          </p:cNvPr>
          <p:cNvPicPr>
            <a:picLocks noChangeAspect="1"/>
          </p:cNvPicPr>
          <p:nvPr/>
        </p:nvPicPr>
        <p:blipFill>
          <a:blip r:embed="rId3"/>
          <a:stretch>
            <a:fillRect/>
          </a:stretch>
        </p:blipFill>
        <p:spPr>
          <a:xfrm>
            <a:off x="1282246" y="82550"/>
            <a:ext cx="5607050" cy="3352800"/>
          </a:xfrm>
          <a:prstGeom prst="rect">
            <a:avLst/>
          </a:prstGeom>
        </p:spPr>
      </p:pic>
    </p:spTree>
    <p:extLst>
      <p:ext uri="{BB962C8B-B14F-4D97-AF65-F5344CB8AC3E}">
        <p14:creationId xmlns:p14="http://schemas.microsoft.com/office/powerpoint/2010/main" val="387847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158673" y="3221948"/>
            <a:ext cx="8520600" cy="1434576"/>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From the above bar graphs we can observe that </a:t>
            </a:r>
          </a:p>
          <a:p>
            <a:pPr marL="114300" indent="0">
              <a:buNone/>
            </a:pPr>
            <a:r>
              <a:rPr lang="en-US" sz="1600" b="1" dirty="0">
                <a:solidFill>
                  <a:schemeClr val="bg2">
                    <a:lumMod val="25000"/>
                  </a:schemeClr>
                </a:solidFill>
                <a:latin typeface="+mj-lt"/>
                <a:cs typeface="Times New Roman" panose="02020603050405020304" pitchFamily="18" charset="0"/>
              </a:rPr>
              <a:t>1.Brooklyn has high demand for properties</a:t>
            </a:r>
          </a:p>
          <a:p>
            <a:pPr marL="114300" indent="0">
              <a:buNone/>
            </a:pPr>
            <a:r>
              <a:rPr lang="en-US" sz="1600" b="1" dirty="0">
                <a:solidFill>
                  <a:schemeClr val="bg2">
                    <a:lumMod val="25000"/>
                  </a:schemeClr>
                </a:solidFill>
                <a:latin typeface="+mj-lt"/>
                <a:cs typeface="Times New Roman" panose="02020603050405020304" pitchFamily="18" charset="0"/>
              </a:rPr>
              <a:t>2.More Properties are available in Manhattan</a:t>
            </a:r>
          </a:p>
          <a:p>
            <a:pPr marL="114300" indent="0">
              <a:buNone/>
            </a:pPr>
            <a:r>
              <a:rPr lang="en-US" sz="1600" b="1" dirty="0">
                <a:solidFill>
                  <a:schemeClr val="bg2">
                    <a:lumMod val="25000"/>
                  </a:schemeClr>
                </a:solidFill>
                <a:latin typeface="+mj-lt"/>
                <a:cs typeface="Times New Roman" panose="02020603050405020304" pitchFamily="18" charset="0"/>
              </a:rPr>
              <a:t>3.Manhattan has the highest average price</a:t>
            </a:r>
          </a:p>
          <a:p>
            <a:pPr marL="114300" indent="0">
              <a:buNone/>
            </a:pPr>
            <a:endParaRPr lang="en-US" sz="1600" b="1" dirty="0">
              <a:solidFill>
                <a:schemeClr val="bg2">
                  <a:lumMod val="25000"/>
                </a:schemeClr>
              </a:solidFill>
              <a:latin typeface="+mj-lt"/>
              <a:cs typeface="Times New Roman" panose="02020603050405020304" pitchFamily="18" charset="0"/>
            </a:endParaRPr>
          </a:p>
          <a:p>
            <a:pPr marL="114300" indent="0">
              <a:buNone/>
            </a:pPr>
            <a:endParaRPr lang="en-US" sz="1600" b="1" dirty="0">
              <a:solidFill>
                <a:schemeClr val="bg2">
                  <a:lumMod val="25000"/>
                </a:schemeClr>
              </a:solidFill>
              <a:latin typeface="+mj-lt"/>
              <a:cs typeface="Times New Roman" panose="02020603050405020304" pitchFamily="18" charset="0"/>
            </a:endParaRPr>
          </a:p>
          <a:p>
            <a:pPr marL="114300" indent="0">
              <a:buNone/>
            </a:pPr>
            <a:endParaRPr lang="en-US" sz="1600" b="1" dirty="0">
              <a:solidFill>
                <a:schemeClr val="bg2">
                  <a:lumMod val="25000"/>
                </a:schemeClr>
              </a:solidFill>
              <a:latin typeface="+mj-lt"/>
              <a:cs typeface="Times New Roman" panose="02020603050405020304" pitchFamily="18" charset="0"/>
            </a:endParaRPr>
          </a:p>
          <a:p>
            <a:pPr marL="114300" indent="0">
              <a:buNone/>
            </a:pPr>
            <a:endParaRPr lang="en-US" sz="1600" b="1" dirty="0">
              <a:solidFill>
                <a:schemeClr val="bg2">
                  <a:lumMod val="25000"/>
                </a:schemeClr>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5606F191-7EB4-F6FA-0C3E-366699F3963A}"/>
              </a:ext>
            </a:extLst>
          </p:cNvPr>
          <p:cNvPicPr>
            <a:picLocks noChangeAspect="1"/>
          </p:cNvPicPr>
          <p:nvPr/>
        </p:nvPicPr>
        <p:blipFill>
          <a:blip r:embed="rId3"/>
          <a:stretch>
            <a:fillRect/>
          </a:stretch>
        </p:blipFill>
        <p:spPr>
          <a:xfrm>
            <a:off x="0" y="292624"/>
            <a:ext cx="3004457" cy="2852057"/>
          </a:xfrm>
          <a:prstGeom prst="rect">
            <a:avLst/>
          </a:prstGeom>
        </p:spPr>
      </p:pic>
      <p:pic>
        <p:nvPicPr>
          <p:cNvPr id="7" name="Picture 6">
            <a:extLst>
              <a:ext uri="{FF2B5EF4-FFF2-40B4-BE49-F238E27FC236}">
                <a16:creationId xmlns:a16="http://schemas.microsoft.com/office/drawing/2014/main" id="{2DA3A428-9FAC-DB18-791B-9B55BD39CF44}"/>
              </a:ext>
            </a:extLst>
          </p:cNvPr>
          <p:cNvPicPr>
            <a:picLocks noChangeAspect="1"/>
          </p:cNvPicPr>
          <p:nvPr/>
        </p:nvPicPr>
        <p:blipFill>
          <a:blip r:embed="rId4"/>
          <a:stretch>
            <a:fillRect/>
          </a:stretch>
        </p:blipFill>
        <p:spPr>
          <a:xfrm>
            <a:off x="3004457" y="367553"/>
            <a:ext cx="3004457" cy="2777128"/>
          </a:xfrm>
          <a:prstGeom prst="rect">
            <a:avLst/>
          </a:prstGeom>
        </p:spPr>
      </p:pic>
      <p:pic>
        <p:nvPicPr>
          <p:cNvPr id="9" name="Picture 8">
            <a:extLst>
              <a:ext uri="{FF2B5EF4-FFF2-40B4-BE49-F238E27FC236}">
                <a16:creationId xmlns:a16="http://schemas.microsoft.com/office/drawing/2014/main" id="{809324B0-A1B0-7868-1FB0-6F00857554D0}"/>
              </a:ext>
            </a:extLst>
          </p:cNvPr>
          <p:cNvPicPr>
            <a:picLocks noChangeAspect="1"/>
          </p:cNvPicPr>
          <p:nvPr/>
        </p:nvPicPr>
        <p:blipFill>
          <a:blip r:embed="rId5"/>
          <a:stretch>
            <a:fillRect/>
          </a:stretch>
        </p:blipFill>
        <p:spPr>
          <a:xfrm>
            <a:off x="5993147" y="367553"/>
            <a:ext cx="3150853" cy="2777128"/>
          </a:xfrm>
          <a:prstGeom prst="rect">
            <a:avLst/>
          </a:prstGeom>
        </p:spPr>
      </p:pic>
    </p:spTree>
    <p:extLst>
      <p:ext uri="{BB962C8B-B14F-4D97-AF65-F5344CB8AC3E}">
        <p14:creationId xmlns:p14="http://schemas.microsoft.com/office/powerpoint/2010/main" val="248660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79516"/>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IN"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000" b="1" dirty="0">
                <a:solidFill>
                  <a:schemeClr val="tx1"/>
                </a:solidFill>
                <a:latin typeface="Montserrat"/>
                <a:ea typeface="Montserrat"/>
                <a:cs typeface="Montserrat"/>
                <a:sym typeface="Montserrat"/>
              </a:rPr>
              <a:t>Exploring into Neighborhoods</a:t>
            </a:r>
          </a:p>
        </p:txBody>
      </p:sp>
      <p:sp>
        <p:nvSpPr>
          <p:cNvPr id="8" name="Text Placeholder 1">
            <a:extLst>
              <a:ext uri="{FF2B5EF4-FFF2-40B4-BE49-F238E27FC236}">
                <a16:creationId xmlns:a16="http://schemas.microsoft.com/office/drawing/2014/main" id="{B9068E95-2EC7-C07A-256B-D04018AE3C12}"/>
              </a:ext>
            </a:extLst>
          </p:cNvPr>
          <p:cNvSpPr txBox="1">
            <a:spLocks/>
          </p:cNvSpPr>
          <p:nvPr/>
        </p:nvSpPr>
        <p:spPr>
          <a:xfrm>
            <a:off x="311700" y="2294875"/>
            <a:ext cx="7634871" cy="287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The above function will take Neighborhood group as input and return the subset of all Neighborhoods in that group.</a:t>
            </a: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The above function will take room type and Neighborhood group as </a:t>
            </a:r>
          </a:p>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input and further subset for each room type.</a:t>
            </a:r>
          </a:p>
        </p:txBody>
      </p:sp>
      <p:pic>
        <p:nvPicPr>
          <p:cNvPr id="3" name="Picture 2">
            <a:extLst>
              <a:ext uri="{FF2B5EF4-FFF2-40B4-BE49-F238E27FC236}">
                <a16:creationId xmlns:a16="http://schemas.microsoft.com/office/drawing/2014/main" id="{11C023F8-E1B3-5279-0A44-4833CEC627EB}"/>
              </a:ext>
            </a:extLst>
          </p:cNvPr>
          <p:cNvPicPr>
            <a:picLocks noChangeAspect="1"/>
          </p:cNvPicPr>
          <p:nvPr/>
        </p:nvPicPr>
        <p:blipFill>
          <a:blip r:embed="rId3"/>
          <a:stretch>
            <a:fillRect/>
          </a:stretch>
        </p:blipFill>
        <p:spPr>
          <a:xfrm>
            <a:off x="745977" y="454558"/>
            <a:ext cx="5721644" cy="1663786"/>
          </a:xfrm>
          <a:prstGeom prst="rect">
            <a:avLst/>
          </a:prstGeom>
        </p:spPr>
      </p:pic>
      <p:pic>
        <p:nvPicPr>
          <p:cNvPr id="9" name="Picture 8">
            <a:extLst>
              <a:ext uri="{FF2B5EF4-FFF2-40B4-BE49-F238E27FC236}">
                <a16:creationId xmlns:a16="http://schemas.microsoft.com/office/drawing/2014/main" id="{885EE368-B685-FAAD-79A6-077BA5410084}"/>
              </a:ext>
            </a:extLst>
          </p:cNvPr>
          <p:cNvPicPr>
            <a:picLocks noChangeAspect="1"/>
          </p:cNvPicPr>
          <p:nvPr/>
        </p:nvPicPr>
        <p:blipFill>
          <a:blip r:embed="rId4"/>
          <a:stretch>
            <a:fillRect/>
          </a:stretch>
        </p:blipFill>
        <p:spPr>
          <a:xfrm>
            <a:off x="816304" y="2926840"/>
            <a:ext cx="5651317" cy="806491"/>
          </a:xfrm>
          <a:prstGeom prst="rect">
            <a:avLst/>
          </a:prstGeom>
        </p:spPr>
      </p:pic>
    </p:spTree>
    <p:extLst>
      <p:ext uri="{BB962C8B-B14F-4D97-AF65-F5344CB8AC3E}">
        <p14:creationId xmlns:p14="http://schemas.microsoft.com/office/powerpoint/2010/main" val="84337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99869" y="3461657"/>
            <a:ext cx="7163157" cy="1114817"/>
          </a:xfrm>
        </p:spPr>
        <p:txBody>
          <a:bodyPr/>
          <a:lstStyle/>
          <a:p>
            <a:pPr marL="114300" indent="0">
              <a:buNone/>
            </a:pPr>
            <a:r>
              <a:rPr lang="en-US" sz="1400" b="1" dirty="0">
                <a:solidFill>
                  <a:schemeClr val="bg2">
                    <a:lumMod val="25000"/>
                  </a:schemeClr>
                </a:solidFill>
                <a:latin typeface="+mj-lt"/>
                <a:cs typeface="Times New Roman" panose="02020603050405020304" pitchFamily="18" charset="0"/>
              </a:rPr>
              <a:t>From the above bar graphs we can observe that</a:t>
            </a:r>
          </a:p>
          <a:p>
            <a:pPr marL="114300" indent="0">
              <a:buNone/>
            </a:pPr>
            <a:r>
              <a:rPr lang="en-US" sz="1400" b="1" dirty="0">
                <a:solidFill>
                  <a:schemeClr val="bg2">
                    <a:lumMod val="25000"/>
                  </a:schemeClr>
                </a:solidFill>
                <a:latin typeface="+mj-lt"/>
                <a:cs typeface="Times New Roman" panose="02020603050405020304" pitchFamily="18" charset="0"/>
              </a:rPr>
              <a:t>1. Hell's Kitchen and Upper West side in Manhattan have Highest Average Price</a:t>
            </a:r>
          </a:p>
          <a:p>
            <a:pPr marL="114300" indent="0">
              <a:buNone/>
            </a:pPr>
            <a:r>
              <a:rPr lang="en-US" sz="1400" b="1" dirty="0">
                <a:solidFill>
                  <a:schemeClr val="bg2">
                    <a:lumMod val="25000"/>
                  </a:schemeClr>
                </a:solidFill>
                <a:latin typeface="+mj-lt"/>
                <a:cs typeface="Times New Roman" panose="02020603050405020304" pitchFamily="18" charset="0"/>
              </a:rPr>
              <a:t>2. Hell's Kitchen has the highest number of reviews for Private room Type </a:t>
            </a:r>
          </a:p>
          <a:p>
            <a:pPr marL="114300" indent="0">
              <a:buNone/>
            </a:pPr>
            <a:r>
              <a:rPr lang="en-US" sz="1400" b="1" dirty="0">
                <a:solidFill>
                  <a:schemeClr val="bg2">
                    <a:lumMod val="25000"/>
                  </a:schemeClr>
                </a:solidFill>
                <a:latin typeface="+mj-lt"/>
                <a:cs typeface="Times New Roman" panose="02020603050405020304" pitchFamily="18" charset="0"/>
              </a:rPr>
              <a:t>of Properties.</a:t>
            </a:r>
          </a:p>
        </p:txBody>
      </p:sp>
      <p:pic>
        <p:nvPicPr>
          <p:cNvPr id="4" name="Picture 3">
            <a:extLst>
              <a:ext uri="{FF2B5EF4-FFF2-40B4-BE49-F238E27FC236}">
                <a16:creationId xmlns:a16="http://schemas.microsoft.com/office/drawing/2014/main" id="{15FCA9C3-A212-E7E0-86B4-5AC60735AF40}"/>
              </a:ext>
            </a:extLst>
          </p:cNvPr>
          <p:cNvPicPr>
            <a:picLocks noChangeAspect="1"/>
          </p:cNvPicPr>
          <p:nvPr/>
        </p:nvPicPr>
        <p:blipFill>
          <a:blip r:embed="rId3"/>
          <a:stretch>
            <a:fillRect/>
          </a:stretch>
        </p:blipFill>
        <p:spPr>
          <a:xfrm>
            <a:off x="399869" y="567026"/>
            <a:ext cx="4172131" cy="2894631"/>
          </a:xfrm>
          <a:prstGeom prst="rect">
            <a:avLst/>
          </a:prstGeom>
        </p:spPr>
      </p:pic>
      <p:pic>
        <p:nvPicPr>
          <p:cNvPr id="7" name="Picture 6">
            <a:extLst>
              <a:ext uri="{FF2B5EF4-FFF2-40B4-BE49-F238E27FC236}">
                <a16:creationId xmlns:a16="http://schemas.microsoft.com/office/drawing/2014/main" id="{FF5D177D-0172-2C53-3456-CAF5C0139FA9}"/>
              </a:ext>
            </a:extLst>
          </p:cNvPr>
          <p:cNvPicPr>
            <a:picLocks noChangeAspect="1"/>
          </p:cNvPicPr>
          <p:nvPr/>
        </p:nvPicPr>
        <p:blipFill>
          <a:blip r:embed="rId4"/>
          <a:stretch>
            <a:fillRect/>
          </a:stretch>
        </p:blipFill>
        <p:spPr>
          <a:xfrm>
            <a:off x="4572000" y="567026"/>
            <a:ext cx="4172131" cy="2894631"/>
          </a:xfrm>
          <a:prstGeom prst="rect">
            <a:avLst/>
          </a:prstGeom>
        </p:spPr>
      </p:pic>
      <p:sp>
        <p:nvSpPr>
          <p:cNvPr id="8" name="Google Shape;60;p14">
            <a:extLst>
              <a:ext uri="{FF2B5EF4-FFF2-40B4-BE49-F238E27FC236}">
                <a16:creationId xmlns:a16="http://schemas.microsoft.com/office/drawing/2014/main" id="{046E15AA-EB99-9E3B-83EE-7C64049F58FB}"/>
              </a:ext>
            </a:extLst>
          </p:cNvPr>
          <p:cNvSpPr txBox="1">
            <a:spLocks noGrp="1"/>
          </p:cNvSpPr>
          <p:nvPr>
            <p:ph type="title"/>
          </p:nvPr>
        </p:nvSpPr>
        <p:spPr>
          <a:xfrm>
            <a:off x="399869" y="293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Manhattan</a:t>
            </a:r>
            <a:r>
              <a:rPr lang="en-IN" sz="2000" b="1" dirty="0">
                <a:solidFill>
                  <a:schemeClr val="tx1"/>
                </a:solidFill>
                <a:latin typeface="Montserrat"/>
                <a:ea typeface="Montserrat"/>
                <a:cs typeface="Montserrat"/>
                <a:sym typeface="Montserrat"/>
              </a:rPr>
              <a:t> </a:t>
            </a:r>
            <a:endParaRPr sz="20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72108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99869" y="3461657"/>
            <a:ext cx="7163157" cy="1114817"/>
          </a:xfrm>
        </p:spPr>
        <p:txBody>
          <a:bodyPr/>
          <a:lstStyle/>
          <a:p>
            <a:pPr marL="114300" indent="0">
              <a:buNone/>
            </a:pPr>
            <a:r>
              <a:rPr lang="en-US" sz="1400" b="1" dirty="0">
                <a:solidFill>
                  <a:schemeClr val="bg2">
                    <a:lumMod val="25000"/>
                  </a:schemeClr>
                </a:solidFill>
                <a:latin typeface="+mj-lt"/>
                <a:cs typeface="Times New Roman" panose="02020603050405020304" pitchFamily="18" charset="0"/>
              </a:rPr>
              <a:t>From the above bar graphs we can observe that</a:t>
            </a:r>
          </a:p>
          <a:p>
            <a:pPr marL="114300" indent="0">
              <a:buNone/>
            </a:pPr>
            <a:r>
              <a:rPr lang="en-US" sz="1400" b="1" dirty="0">
                <a:solidFill>
                  <a:schemeClr val="bg2">
                    <a:lumMod val="25000"/>
                  </a:schemeClr>
                </a:solidFill>
                <a:latin typeface="+mj-lt"/>
                <a:cs typeface="Times New Roman" panose="02020603050405020304" pitchFamily="18" charset="0"/>
              </a:rPr>
              <a:t>1. Williamsburg in Brooklyn has the Highest Average Price for all room types.</a:t>
            </a:r>
          </a:p>
          <a:p>
            <a:pPr marL="114300" indent="0">
              <a:buNone/>
            </a:pPr>
            <a:r>
              <a:rPr lang="en-US" sz="1400" b="1" dirty="0">
                <a:solidFill>
                  <a:schemeClr val="bg2">
                    <a:lumMod val="25000"/>
                  </a:schemeClr>
                </a:solidFill>
                <a:latin typeface="+mj-lt"/>
                <a:cs typeface="Times New Roman" panose="02020603050405020304" pitchFamily="18" charset="0"/>
              </a:rPr>
              <a:t>2. Most reviews are for the Entire home/apt type in Brooklyn and Williamsburg has the least reviews for Entire home/apt type.</a:t>
            </a:r>
          </a:p>
        </p:txBody>
      </p:sp>
      <p:pic>
        <p:nvPicPr>
          <p:cNvPr id="4" name="Picture 3">
            <a:extLst>
              <a:ext uri="{FF2B5EF4-FFF2-40B4-BE49-F238E27FC236}">
                <a16:creationId xmlns:a16="http://schemas.microsoft.com/office/drawing/2014/main" id="{15FCA9C3-A212-E7E0-86B4-5AC60735AF40}"/>
              </a:ext>
            </a:extLst>
          </p:cNvPr>
          <p:cNvPicPr>
            <a:picLocks noChangeAspect="1"/>
          </p:cNvPicPr>
          <p:nvPr/>
        </p:nvPicPr>
        <p:blipFill>
          <a:blip r:embed="rId3"/>
          <a:srcRect/>
          <a:stretch/>
        </p:blipFill>
        <p:spPr>
          <a:xfrm>
            <a:off x="648454" y="567026"/>
            <a:ext cx="3674960" cy="2894631"/>
          </a:xfrm>
          <a:prstGeom prst="rect">
            <a:avLst/>
          </a:prstGeom>
        </p:spPr>
      </p:pic>
      <p:pic>
        <p:nvPicPr>
          <p:cNvPr id="7" name="Picture 6">
            <a:extLst>
              <a:ext uri="{FF2B5EF4-FFF2-40B4-BE49-F238E27FC236}">
                <a16:creationId xmlns:a16="http://schemas.microsoft.com/office/drawing/2014/main" id="{FF5D177D-0172-2C53-3456-CAF5C0139FA9}"/>
              </a:ext>
            </a:extLst>
          </p:cNvPr>
          <p:cNvPicPr>
            <a:picLocks noChangeAspect="1"/>
          </p:cNvPicPr>
          <p:nvPr/>
        </p:nvPicPr>
        <p:blipFill>
          <a:blip r:embed="rId4"/>
          <a:srcRect/>
          <a:stretch/>
        </p:blipFill>
        <p:spPr>
          <a:xfrm>
            <a:off x="4797846" y="567026"/>
            <a:ext cx="3720439" cy="2894631"/>
          </a:xfrm>
          <a:prstGeom prst="rect">
            <a:avLst/>
          </a:prstGeom>
        </p:spPr>
      </p:pic>
      <p:sp>
        <p:nvSpPr>
          <p:cNvPr id="8" name="Google Shape;60;p14">
            <a:extLst>
              <a:ext uri="{FF2B5EF4-FFF2-40B4-BE49-F238E27FC236}">
                <a16:creationId xmlns:a16="http://schemas.microsoft.com/office/drawing/2014/main" id="{046E15AA-EB99-9E3B-83EE-7C64049F58FB}"/>
              </a:ext>
            </a:extLst>
          </p:cNvPr>
          <p:cNvSpPr txBox="1">
            <a:spLocks noGrp="1"/>
          </p:cNvSpPr>
          <p:nvPr>
            <p:ph type="title"/>
          </p:nvPr>
        </p:nvSpPr>
        <p:spPr>
          <a:xfrm>
            <a:off x="399869" y="293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Brooklyn</a:t>
            </a:r>
            <a:r>
              <a:rPr lang="en-IN" sz="2000" b="1" dirty="0">
                <a:solidFill>
                  <a:schemeClr val="tx1"/>
                </a:solidFill>
                <a:latin typeface="Montserrat"/>
                <a:ea typeface="Montserrat"/>
                <a:cs typeface="Montserrat"/>
                <a:sym typeface="Montserrat"/>
              </a:rPr>
              <a:t> </a:t>
            </a:r>
            <a:endParaRPr sz="20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42351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276497" y="3461657"/>
            <a:ext cx="7343503" cy="1415143"/>
          </a:xfrm>
        </p:spPr>
        <p:txBody>
          <a:bodyPr/>
          <a:lstStyle/>
          <a:p>
            <a:pPr marL="114300" indent="0">
              <a:buNone/>
            </a:pPr>
            <a:r>
              <a:rPr lang="en-US" sz="1400" b="1" dirty="0">
                <a:solidFill>
                  <a:schemeClr val="bg2">
                    <a:lumMod val="25000"/>
                  </a:schemeClr>
                </a:solidFill>
                <a:latin typeface="+mj-lt"/>
                <a:cs typeface="Times New Roman" panose="02020603050405020304" pitchFamily="18" charset="0"/>
              </a:rPr>
              <a:t>From the above bar graphs we can observe that</a:t>
            </a:r>
          </a:p>
          <a:p>
            <a:pPr marL="114300" indent="0">
              <a:buNone/>
            </a:pPr>
            <a:r>
              <a:rPr lang="en-US" sz="1400" b="1" dirty="0">
                <a:solidFill>
                  <a:schemeClr val="bg2">
                    <a:lumMod val="25000"/>
                  </a:schemeClr>
                </a:solidFill>
                <a:latin typeface="+mj-lt"/>
                <a:cs typeface="Times New Roman" panose="02020603050405020304" pitchFamily="18" charset="0"/>
              </a:rPr>
              <a:t>1. The Maximum price in Queens is very less compared to Manhattan and Brooklyn.</a:t>
            </a:r>
          </a:p>
          <a:p>
            <a:pPr marL="114300" indent="0">
              <a:buNone/>
            </a:pPr>
            <a:r>
              <a:rPr lang="en-US" sz="1400" b="1" dirty="0">
                <a:solidFill>
                  <a:schemeClr val="bg2">
                    <a:lumMod val="25000"/>
                  </a:schemeClr>
                </a:solidFill>
                <a:latin typeface="+mj-lt"/>
                <a:cs typeface="Times New Roman" panose="02020603050405020304" pitchFamily="18" charset="0"/>
              </a:rPr>
              <a:t>2. Entire home/apt  and Private Room Type  in the Flushing Area has </a:t>
            </a:r>
          </a:p>
          <a:p>
            <a:pPr marL="114300" indent="0">
              <a:buNone/>
            </a:pPr>
            <a:r>
              <a:rPr lang="en-US" sz="1400" b="1" dirty="0">
                <a:solidFill>
                  <a:schemeClr val="bg2">
                    <a:lumMod val="25000"/>
                  </a:schemeClr>
                </a:solidFill>
                <a:latin typeface="+mj-lt"/>
                <a:cs typeface="Times New Roman" panose="02020603050405020304" pitchFamily="18" charset="0"/>
              </a:rPr>
              <a:t>highest number of reviews compared to other Areas.</a:t>
            </a:r>
          </a:p>
        </p:txBody>
      </p:sp>
      <p:pic>
        <p:nvPicPr>
          <p:cNvPr id="4" name="Picture 3">
            <a:extLst>
              <a:ext uri="{FF2B5EF4-FFF2-40B4-BE49-F238E27FC236}">
                <a16:creationId xmlns:a16="http://schemas.microsoft.com/office/drawing/2014/main" id="{15FCA9C3-A212-E7E0-86B4-5AC60735AF40}"/>
              </a:ext>
            </a:extLst>
          </p:cNvPr>
          <p:cNvPicPr>
            <a:picLocks noChangeAspect="1"/>
          </p:cNvPicPr>
          <p:nvPr/>
        </p:nvPicPr>
        <p:blipFill>
          <a:blip r:embed="rId3"/>
          <a:srcRect/>
          <a:stretch/>
        </p:blipFill>
        <p:spPr>
          <a:xfrm>
            <a:off x="540326" y="567026"/>
            <a:ext cx="3891217" cy="2894631"/>
          </a:xfrm>
          <a:prstGeom prst="rect">
            <a:avLst/>
          </a:prstGeom>
        </p:spPr>
      </p:pic>
      <p:pic>
        <p:nvPicPr>
          <p:cNvPr id="7" name="Picture 6">
            <a:extLst>
              <a:ext uri="{FF2B5EF4-FFF2-40B4-BE49-F238E27FC236}">
                <a16:creationId xmlns:a16="http://schemas.microsoft.com/office/drawing/2014/main" id="{FF5D177D-0172-2C53-3456-CAF5C0139FA9}"/>
              </a:ext>
            </a:extLst>
          </p:cNvPr>
          <p:cNvPicPr>
            <a:picLocks noChangeAspect="1"/>
          </p:cNvPicPr>
          <p:nvPr/>
        </p:nvPicPr>
        <p:blipFill>
          <a:blip r:embed="rId4"/>
          <a:srcRect/>
          <a:stretch/>
        </p:blipFill>
        <p:spPr>
          <a:xfrm>
            <a:off x="4741713" y="567026"/>
            <a:ext cx="3832705" cy="2894631"/>
          </a:xfrm>
          <a:prstGeom prst="rect">
            <a:avLst/>
          </a:prstGeom>
        </p:spPr>
      </p:pic>
      <p:sp>
        <p:nvSpPr>
          <p:cNvPr id="8" name="Google Shape;60;p14">
            <a:extLst>
              <a:ext uri="{FF2B5EF4-FFF2-40B4-BE49-F238E27FC236}">
                <a16:creationId xmlns:a16="http://schemas.microsoft.com/office/drawing/2014/main" id="{046E15AA-EB99-9E3B-83EE-7C64049F58FB}"/>
              </a:ext>
            </a:extLst>
          </p:cNvPr>
          <p:cNvSpPr txBox="1">
            <a:spLocks noGrp="1"/>
          </p:cNvSpPr>
          <p:nvPr>
            <p:ph type="title"/>
          </p:nvPr>
        </p:nvSpPr>
        <p:spPr>
          <a:xfrm>
            <a:off x="399869" y="293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Queens</a:t>
            </a:r>
            <a:r>
              <a:rPr lang="en-IN" sz="2000" b="1" dirty="0">
                <a:solidFill>
                  <a:schemeClr val="tx1"/>
                </a:solidFill>
                <a:latin typeface="Montserrat"/>
                <a:ea typeface="Montserrat"/>
                <a:cs typeface="Montserrat"/>
                <a:sym typeface="Montserrat"/>
              </a:rPr>
              <a:t> </a:t>
            </a:r>
            <a:endParaRPr sz="20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342870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99869" y="3635828"/>
            <a:ext cx="7163157" cy="1114817"/>
          </a:xfrm>
        </p:spPr>
        <p:txBody>
          <a:bodyPr/>
          <a:lstStyle/>
          <a:p>
            <a:pPr marL="114300" indent="0">
              <a:buNone/>
            </a:pPr>
            <a:r>
              <a:rPr lang="en-US" sz="1400" b="1" dirty="0">
                <a:solidFill>
                  <a:schemeClr val="bg2">
                    <a:lumMod val="25000"/>
                  </a:schemeClr>
                </a:solidFill>
                <a:latin typeface="+mj-lt"/>
                <a:cs typeface="Times New Roman" panose="02020603050405020304" pitchFamily="18" charset="0"/>
              </a:rPr>
              <a:t>From the above bar graphs we can observe that</a:t>
            </a:r>
          </a:p>
          <a:p>
            <a:pPr marL="114300" indent="0">
              <a:buNone/>
            </a:pPr>
            <a:r>
              <a:rPr lang="en-US" sz="1400" b="1" dirty="0">
                <a:solidFill>
                  <a:schemeClr val="bg2">
                    <a:lumMod val="25000"/>
                  </a:schemeClr>
                </a:solidFill>
                <a:latin typeface="+mj-lt"/>
                <a:cs typeface="Times New Roman" panose="02020603050405020304" pitchFamily="18" charset="0"/>
              </a:rPr>
              <a:t>1.Entire home/apt Type Prices are high in almost all Areas in Bronx.</a:t>
            </a:r>
          </a:p>
          <a:p>
            <a:pPr marL="114300" indent="0">
              <a:buNone/>
            </a:pPr>
            <a:r>
              <a:rPr lang="en-US" sz="1400" b="1" dirty="0">
                <a:solidFill>
                  <a:schemeClr val="bg2">
                    <a:lumMod val="25000"/>
                  </a:schemeClr>
                </a:solidFill>
                <a:latin typeface="+mj-lt"/>
                <a:cs typeface="Times New Roman" panose="02020603050405020304" pitchFamily="18" charset="0"/>
              </a:rPr>
              <a:t>2. Most of the reviews are for Entire home/apt or Private Room type.</a:t>
            </a:r>
          </a:p>
        </p:txBody>
      </p:sp>
      <p:pic>
        <p:nvPicPr>
          <p:cNvPr id="4" name="Picture 3">
            <a:extLst>
              <a:ext uri="{FF2B5EF4-FFF2-40B4-BE49-F238E27FC236}">
                <a16:creationId xmlns:a16="http://schemas.microsoft.com/office/drawing/2014/main" id="{15FCA9C3-A212-E7E0-86B4-5AC60735AF40}"/>
              </a:ext>
            </a:extLst>
          </p:cNvPr>
          <p:cNvPicPr>
            <a:picLocks noChangeAspect="1"/>
          </p:cNvPicPr>
          <p:nvPr/>
        </p:nvPicPr>
        <p:blipFill>
          <a:blip r:embed="rId3"/>
          <a:srcRect/>
          <a:stretch/>
        </p:blipFill>
        <p:spPr>
          <a:xfrm>
            <a:off x="438982" y="567026"/>
            <a:ext cx="4093904" cy="2894631"/>
          </a:xfrm>
          <a:prstGeom prst="rect">
            <a:avLst/>
          </a:prstGeom>
        </p:spPr>
      </p:pic>
      <p:pic>
        <p:nvPicPr>
          <p:cNvPr id="7" name="Picture 6">
            <a:extLst>
              <a:ext uri="{FF2B5EF4-FFF2-40B4-BE49-F238E27FC236}">
                <a16:creationId xmlns:a16="http://schemas.microsoft.com/office/drawing/2014/main" id="{FF5D177D-0172-2C53-3456-CAF5C0139FA9}"/>
              </a:ext>
            </a:extLst>
          </p:cNvPr>
          <p:cNvPicPr>
            <a:picLocks noChangeAspect="1"/>
          </p:cNvPicPr>
          <p:nvPr/>
        </p:nvPicPr>
        <p:blipFill>
          <a:blip r:embed="rId4"/>
          <a:srcRect/>
          <a:stretch/>
        </p:blipFill>
        <p:spPr>
          <a:xfrm>
            <a:off x="4630865" y="567026"/>
            <a:ext cx="4054400" cy="2894631"/>
          </a:xfrm>
          <a:prstGeom prst="rect">
            <a:avLst/>
          </a:prstGeom>
        </p:spPr>
      </p:pic>
      <p:sp>
        <p:nvSpPr>
          <p:cNvPr id="8" name="Google Shape;60;p14">
            <a:extLst>
              <a:ext uri="{FF2B5EF4-FFF2-40B4-BE49-F238E27FC236}">
                <a16:creationId xmlns:a16="http://schemas.microsoft.com/office/drawing/2014/main" id="{046E15AA-EB99-9E3B-83EE-7C64049F58FB}"/>
              </a:ext>
            </a:extLst>
          </p:cNvPr>
          <p:cNvSpPr txBox="1">
            <a:spLocks noGrp="1"/>
          </p:cNvSpPr>
          <p:nvPr>
            <p:ph type="title"/>
          </p:nvPr>
        </p:nvSpPr>
        <p:spPr>
          <a:xfrm>
            <a:off x="399869" y="293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Bronx</a:t>
            </a:r>
            <a:r>
              <a:rPr lang="en-IN" sz="2000" b="1" dirty="0">
                <a:solidFill>
                  <a:schemeClr val="tx1"/>
                </a:solidFill>
                <a:latin typeface="Montserrat"/>
                <a:ea typeface="Montserrat"/>
                <a:cs typeface="Montserrat"/>
                <a:sym typeface="Montserrat"/>
              </a:rPr>
              <a:t> </a:t>
            </a:r>
            <a:endParaRPr sz="20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30590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99869" y="3478947"/>
            <a:ext cx="7163157" cy="1114817"/>
          </a:xfrm>
        </p:spPr>
        <p:txBody>
          <a:bodyPr/>
          <a:lstStyle/>
          <a:p>
            <a:pPr marL="114300" indent="0">
              <a:buNone/>
            </a:pPr>
            <a:r>
              <a:rPr lang="en-US" sz="1400" b="1" dirty="0">
                <a:solidFill>
                  <a:schemeClr val="bg2">
                    <a:lumMod val="25000"/>
                  </a:schemeClr>
                </a:solidFill>
                <a:latin typeface="+mj-lt"/>
                <a:cs typeface="Times New Roman" panose="02020603050405020304" pitchFamily="18" charset="0"/>
              </a:rPr>
              <a:t>From the above bar graphs we can observe that</a:t>
            </a:r>
          </a:p>
          <a:p>
            <a:pPr marL="114300" indent="0">
              <a:buNone/>
            </a:pPr>
            <a:r>
              <a:rPr lang="en-US" sz="1400" b="1" dirty="0">
                <a:solidFill>
                  <a:schemeClr val="bg2">
                    <a:lumMod val="25000"/>
                  </a:schemeClr>
                </a:solidFill>
                <a:latin typeface="+mj-lt"/>
                <a:cs typeface="Times New Roman" panose="02020603050405020304" pitchFamily="18" charset="0"/>
              </a:rPr>
              <a:t>1.Only Concord Area is having shared room type in Staten Island</a:t>
            </a:r>
          </a:p>
          <a:p>
            <a:pPr marL="114300" indent="0">
              <a:buNone/>
            </a:pPr>
            <a:r>
              <a:rPr lang="en-US" sz="1400" b="1" dirty="0">
                <a:solidFill>
                  <a:schemeClr val="bg2">
                    <a:lumMod val="25000"/>
                  </a:schemeClr>
                </a:solidFill>
                <a:latin typeface="+mj-lt"/>
                <a:cs typeface="Times New Roman" panose="02020603050405020304" pitchFamily="18" charset="0"/>
              </a:rPr>
              <a:t>2. Most reviews are for Tompkinsville Area.</a:t>
            </a:r>
          </a:p>
        </p:txBody>
      </p:sp>
      <p:pic>
        <p:nvPicPr>
          <p:cNvPr id="4" name="Picture 3">
            <a:extLst>
              <a:ext uri="{FF2B5EF4-FFF2-40B4-BE49-F238E27FC236}">
                <a16:creationId xmlns:a16="http://schemas.microsoft.com/office/drawing/2014/main" id="{15FCA9C3-A212-E7E0-86B4-5AC60735AF40}"/>
              </a:ext>
            </a:extLst>
          </p:cNvPr>
          <p:cNvPicPr>
            <a:picLocks noChangeAspect="1"/>
          </p:cNvPicPr>
          <p:nvPr/>
        </p:nvPicPr>
        <p:blipFill>
          <a:blip r:embed="rId3"/>
          <a:srcRect/>
          <a:stretch/>
        </p:blipFill>
        <p:spPr>
          <a:xfrm>
            <a:off x="648454" y="680930"/>
            <a:ext cx="3674960" cy="2666823"/>
          </a:xfrm>
          <a:prstGeom prst="rect">
            <a:avLst/>
          </a:prstGeom>
        </p:spPr>
      </p:pic>
      <p:pic>
        <p:nvPicPr>
          <p:cNvPr id="7" name="Picture 6">
            <a:extLst>
              <a:ext uri="{FF2B5EF4-FFF2-40B4-BE49-F238E27FC236}">
                <a16:creationId xmlns:a16="http://schemas.microsoft.com/office/drawing/2014/main" id="{FF5D177D-0172-2C53-3456-CAF5C0139FA9}"/>
              </a:ext>
            </a:extLst>
          </p:cNvPr>
          <p:cNvPicPr>
            <a:picLocks noChangeAspect="1"/>
          </p:cNvPicPr>
          <p:nvPr/>
        </p:nvPicPr>
        <p:blipFill>
          <a:blip r:embed="rId4"/>
          <a:srcRect/>
          <a:stretch/>
        </p:blipFill>
        <p:spPr>
          <a:xfrm>
            <a:off x="4797846" y="655035"/>
            <a:ext cx="3720439" cy="2718612"/>
          </a:xfrm>
          <a:prstGeom prst="rect">
            <a:avLst/>
          </a:prstGeom>
        </p:spPr>
      </p:pic>
      <p:sp>
        <p:nvSpPr>
          <p:cNvPr id="8" name="Google Shape;60;p14">
            <a:extLst>
              <a:ext uri="{FF2B5EF4-FFF2-40B4-BE49-F238E27FC236}">
                <a16:creationId xmlns:a16="http://schemas.microsoft.com/office/drawing/2014/main" id="{046E15AA-EB99-9E3B-83EE-7C64049F58FB}"/>
              </a:ext>
            </a:extLst>
          </p:cNvPr>
          <p:cNvSpPr txBox="1">
            <a:spLocks noGrp="1"/>
          </p:cNvSpPr>
          <p:nvPr>
            <p:ph type="title"/>
          </p:nvPr>
        </p:nvSpPr>
        <p:spPr>
          <a:xfrm>
            <a:off x="399869" y="293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Staten Island</a:t>
            </a:r>
            <a:r>
              <a:rPr lang="en-IN" sz="2000" b="1" dirty="0">
                <a:solidFill>
                  <a:schemeClr val="tx1"/>
                </a:solidFill>
                <a:latin typeface="Montserrat"/>
                <a:ea typeface="Montserrat"/>
                <a:cs typeface="Montserrat"/>
                <a:sym typeface="Montserrat"/>
              </a:rPr>
              <a:t> </a:t>
            </a:r>
            <a:endParaRPr sz="20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136569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91707" y="3588657"/>
            <a:ext cx="7489727" cy="1376136"/>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From the above graph we can see an overview of the properties listed in the New York City differentiated by locations.</a:t>
            </a:r>
          </a:p>
        </p:txBody>
      </p:sp>
      <p:pic>
        <p:nvPicPr>
          <p:cNvPr id="5" name="Picture 4">
            <a:extLst>
              <a:ext uri="{FF2B5EF4-FFF2-40B4-BE49-F238E27FC236}">
                <a16:creationId xmlns:a16="http://schemas.microsoft.com/office/drawing/2014/main" id="{C560E0DE-A581-4AAD-8AD9-A7F948744843}"/>
              </a:ext>
            </a:extLst>
          </p:cNvPr>
          <p:cNvPicPr>
            <a:picLocks noChangeAspect="1"/>
          </p:cNvPicPr>
          <p:nvPr/>
        </p:nvPicPr>
        <p:blipFill>
          <a:blip r:embed="rId3"/>
          <a:stretch>
            <a:fillRect/>
          </a:stretch>
        </p:blipFill>
        <p:spPr>
          <a:xfrm>
            <a:off x="1765072" y="178707"/>
            <a:ext cx="4742996" cy="3256643"/>
          </a:xfrm>
          <a:prstGeom prst="rect">
            <a:avLst/>
          </a:prstGeom>
        </p:spPr>
      </p:pic>
    </p:spTree>
    <p:extLst>
      <p:ext uri="{BB962C8B-B14F-4D97-AF65-F5344CB8AC3E}">
        <p14:creationId xmlns:p14="http://schemas.microsoft.com/office/powerpoint/2010/main" val="41645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7811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200" b="1" dirty="0">
                <a:solidFill>
                  <a:schemeClr val="tx1"/>
                </a:solidFill>
                <a:latin typeface="Montserrat"/>
                <a:ea typeface="Montserrat"/>
                <a:cs typeface="Montserrat"/>
                <a:sym typeface="Montserrat"/>
              </a:rPr>
              <a:t>What is Airbnb ?</a:t>
            </a:r>
            <a:endParaRPr sz="3200" b="1" dirty="0">
              <a:solidFill>
                <a:schemeClr val="tx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11700" y="850810"/>
            <a:ext cx="8520600" cy="3416400"/>
          </a:xfrm>
        </p:spPr>
        <p:txBody>
          <a:bodyPr/>
          <a:lstStyle/>
          <a:p>
            <a:pPr marL="114300" indent="0">
              <a:buNone/>
            </a:pPr>
            <a:r>
              <a:rPr lang="en-US" b="1" dirty="0">
                <a:solidFill>
                  <a:schemeClr val="bg2">
                    <a:lumMod val="25000"/>
                  </a:schemeClr>
                </a:solidFill>
                <a:latin typeface="+mj-lt"/>
                <a:cs typeface="Times New Roman" panose="02020603050405020304" pitchFamily="18" charset="0"/>
              </a:rPr>
              <a:t>Airbnb, as in “Air Bed and Breakfast,” is a service that lets property owners rent out their spaces to travelers looking for a place to stay. Travelers can rent a space for multiple people to share, a shared space with private rooms, or the entire property for themselves.</a:t>
            </a:r>
          </a:p>
          <a:p>
            <a:pPr marL="114300" indent="0">
              <a:buNone/>
            </a:pPr>
            <a:endParaRPr lang="en-US" b="1" dirty="0">
              <a:solidFill>
                <a:schemeClr val="bg2">
                  <a:lumMod val="25000"/>
                </a:schemeClr>
              </a:solidFill>
              <a:latin typeface="+mj-lt"/>
              <a:cs typeface="Times New Roman" panose="02020603050405020304" pitchFamily="18" charset="0"/>
            </a:endParaRPr>
          </a:p>
          <a:p>
            <a:pPr marL="114300" indent="0">
              <a:buNone/>
            </a:pPr>
            <a:r>
              <a:rPr lang="en-US" b="1" dirty="0">
                <a:solidFill>
                  <a:schemeClr val="bg2">
                    <a:lumMod val="25000"/>
                  </a:schemeClr>
                </a:solidFill>
                <a:latin typeface="+mj-lt"/>
                <a:cs typeface="Times New Roman" panose="02020603050405020304" pitchFamily="18" charset="0"/>
              </a:rPr>
              <a:t>Airbnb is based on a peer-to-peer business model. This makes it simple, easy to use, and tends to be more profitable for both parties. The model also gives you the opportunity to customize and personalize your guests’ experience the way you want.</a:t>
            </a:r>
          </a:p>
          <a:p>
            <a:pPr marL="114300" indent="0">
              <a:buNone/>
            </a:pPr>
            <a:endParaRPr lang="en-US" b="1" dirty="0">
              <a:solidFill>
                <a:schemeClr val="bg2">
                  <a:lumMod val="25000"/>
                </a:schemeClr>
              </a:solidFill>
              <a:latin typeface="+mj-lt"/>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Conclusion</a:t>
            </a:r>
            <a:endParaRPr sz="2400" b="1" dirty="0">
              <a:solidFill>
                <a:schemeClr val="tx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11700" y="357632"/>
            <a:ext cx="8520600" cy="4706040"/>
          </a:xfrm>
        </p:spPr>
        <p:txBody>
          <a:bodyPr/>
          <a:lstStyle/>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1.Most number of Properties are in Manhattan and Brooklyn followed by Queens.</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2.Most people prefer Brooklyn and Manhattan followed  by Queens</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3.Most people prefer Entire home/apt type followed by private rooms and only few people prefer Shared room type.</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4.Most people have either vacated or changed the property in the month of June.</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5.Airbnb can increase number of properties in Brooklyn as there is large demand and get higher profits</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6. In Manhattan, Hell's Kitchen and Upper West side have Highest Average Price</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7. in Brooklyn , Williamsburg has the Highest Average Price for all room types.</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8. The Maximum price in Queens is very less compared to Manhattan </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and Brooklyn and its even lower in Bronx.</a:t>
            </a:r>
          </a:p>
          <a:p>
            <a:pPr marL="114300" indent="0">
              <a:lnSpc>
                <a:spcPct val="150000"/>
              </a:lnSpc>
              <a:buNone/>
            </a:pPr>
            <a:r>
              <a:rPr lang="en-US" sz="1600" b="1" dirty="0">
                <a:solidFill>
                  <a:schemeClr val="bg2">
                    <a:lumMod val="25000"/>
                  </a:schemeClr>
                </a:solidFill>
                <a:latin typeface="+mj-lt"/>
                <a:cs typeface="Times New Roman" panose="02020603050405020304" pitchFamily="18" charset="0"/>
              </a:rPr>
              <a:t>9.Only Concord area in Staten Island has shared room.</a:t>
            </a:r>
          </a:p>
        </p:txBody>
      </p:sp>
    </p:spTree>
    <p:extLst>
      <p:ext uri="{BB962C8B-B14F-4D97-AF65-F5344CB8AC3E}">
        <p14:creationId xmlns:p14="http://schemas.microsoft.com/office/powerpoint/2010/main" val="6891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2120054"/>
            <a:ext cx="8512500" cy="83989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tx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tx1"/>
              </a:solidFill>
              <a:latin typeface="Montserrat"/>
              <a:ea typeface="Montserrat"/>
              <a:cs typeface="Montserrat"/>
              <a:sym typeface="Montserrat"/>
            </a:endParaRPr>
          </a:p>
          <a:p>
            <a:pPr marL="0" lvl="0" indent="0" algn="ctr" rtl="0">
              <a:spcBef>
                <a:spcPts val="0"/>
              </a:spcBef>
              <a:spcAft>
                <a:spcPts val="0"/>
              </a:spcAft>
              <a:buSzPts val="5200"/>
              <a:buNone/>
            </a:pPr>
            <a:r>
              <a:rPr lang="en-US" sz="3200" b="1" dirty="0">
                <a:solidFill>
                  <a:schemeClr val="tx1"/>
                </a:solidFill>
                <a:latin typeface="Montserrat"/>
                <a:ea typeface="Montserrat"/>
                <a:cs typeface="Montserrat"/>
                <a:sym typeface="Montserrat"/>
              </a:rPr>
              <a:t>THANK YOU</a:t>
            </a:r>
            <a:endParaRPr sz="3200" b="1" dirty="0">
              <a:solidFill>
                <a:schemeClr val="tx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74699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731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chemeClr val="tx1"/>
                </a:solidFill>
                <a:latin typeface="Montserrat"/>
                <a:ea typeface="Montserrat"/>
                <a:cs typeface="Montserrat"/>
                <a:sym typeface="Montserrat"/>
              </a:rPr>
              <a:t>Problem Statement</a:t>
            </a:r>
            <a:endParaRPr b="1" dirty="0">
              <a:solidFill>
                <a:schemeClr val="tx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11700" y="647610"/>
            <a:ext cx="8520600" cy="4268580"/>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Since 2008, guests and hosts have used Airbnb to expand on travelling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that can be </a:t>
            </a:r>
            <a:r>
              <a:rPr lang="en-US" sz="1600" b="1" dirty="0" err="1">
                <a:solidFill>
                  <a:schemeClr val="bg2">
                    <a:lumMod val="25000"/>
                  </a:schemeClr>
                </a:solidFill>
                <a:latin typeface="+mj-lt"/>
                <a:cs typeface="Times New Roman" panose="02020603050405020304" pitchFamily="18" charset="0"/>
              </a:rPr>
              <a:t>analysed</a:t>
            </a:r>
            <a:r>
              <a:rPr lang="en-US" sz="1600" b="1" dirty="0">
                <a:solidFill>
                  <a:schemeClr val="bg2">
                    <a:lumMod val="25000"/>
                  </a:schemeClr>
                </a:solidFill>
                <a:latin typeface="+mj-lt"/>
                <a:cs typeface="Times New Roman" panose="02020603050405020304" pitchFamily="18" charset="0"/>
              </a:rPr>
              <a:t> and used for security, business decisions, understanding of customers' and providers (hosts) behavior and performance on the platform, guiding marketing initiatives, implementation of innovative additional services and much more.</a:t>
            </a:r>
          </a:p>
          <a:p>
            <a:pPr marL="114300" indent="0">
              <a:buNone/>
            </a:pPr>
            <a:endParaRPr lang="en-US" sz="1600" b="1" dirty="0">
              <a:solidFill>
                <a:schemeClr val="bg2">
                  <a:lumMod val="25000"/>
                </a:schemeClr>
              </a:solidFill>
              <a:latin typeface="+mj-lt"/>
              <a:cs typeface="Times New Roman" panose="02020603050405020304" pitchFamily="18" charset="0"/>
            </a:endParaRPr>
          </a:p>
          <a:p>
            <a:pPr marL="114300" indent="0">
              <a:buNone/>
            </a:pPr>
            <a:r>
              <a:rPr lang="en-US" sz="1600" b="1" dirty="0">
                <a:solidFill>
                  <a:schemeClr val="bg2">
                    <a:lumMod val="25000"/>
                  </a:schemeClr>
                </a:solidFill>
                <a:latin typeface="+mj-lt"/>
                <a:cs typeface="Times New Roman" panose="02020603050405020304" pitchFamily="18" charset="0"/>
              </a:rPr>
              <a:t>This dataset has around 49,000 observations in it with 16 columns and it is a mix of categorical and numeric values.</a:t>
            </a:r>
          </a:p>
          <a:p>
            <a:pPr marL="114300" indent="0">
              <a:buNone/>
            </a:pPr>
            <a:endParaRPr lang="en-US" sz="1600" b="1" dirty="0">
              <a:solidFill>
                <a:schemeClr val="bg2">
                  <a:lumMod val="25000"/>
                </a:schemeClr>
              </a:solidFill>
              <a:latin typeface="+mj-lt"/>
              <a:cs typeface="Times New Roman" panose="02020603050405020304" pitchFamily="18" charset="0"/>
            </a:endParaRPr>
          </a:p>
          <a:p>
            <a:pPr marL="114300" indent="0">
              <a:buNone/>
            </a:pPr>
            <a:r>
              <a:rPr lang="en-US" sz="1600" b="1" dirty="0">
                <a:solidFill>
                  <a:schemeClr val="bg2">
                    <a:lumMod val="25000"/>
                  </a:schemeClr>
                </a:solidFill>
                <a:latin typeface="+mj-lt"/>
                <a:cs typeface="Times New Roman" panose="02020603050405020304" pitchFamily="18" charset="0"/>
              </a:rPr>
              <a:t>Explore and analyze the data to discover key understandings</a:t>
            </a:r>
            <a:r>
              <a:rPr lang="en-US" b="1" dirty="0">
                <a:solidFill>
                  <a:schemeClr val="bg2">
                    <a:lumMod val="25000"/>
                  </a:schemeClr>
                </a:solidFill>
                <a:latin typeface="+mj-lt"/>
                <a:cs typeface="Times New Roman" panose="02020603050405020304" pitchFamily="18" charset="0"/>
              </a:rPr>
              <a:t>.</a:t>
            </a:r>
          </a:p>
        </p:txBody>
      </p:sp>
    </p:spTree>
    <p:extLst>
      <p:ext uri="{BB962C8B-B14F-4D97-AF65-F5344CB8AC3E}">
        <p14:creationId xmlns:p14="http://schemas.microsoft.com/office/powerpoint/2010/main" val="144741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7811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chemeClr val="tx1"/>
                </a:solidFill>
                <a:latin typeface="Montserrat"/>
                <a:ea typeface="Montserrat"/>
                <a:cs typeface="Montserrat"/>
                <a:sym typeface="Montserrat"/>
              </a:rPr>
              <a:t>Workflow</a:t>
            </a:r>
            <a:endParaRPr b="1" dirty="0">
              <a:solidFill>
                <a:schemeClr val="tx1"/>
              </a:solidFill>
              <a:latin typeface="Montserrat"/>
              <a:ea typeface="Montserrat"/>
              <a:cs typeface="Montserrat"/>
              <a:sym typeface="Montserrat"/>
            </a:endParaRPr>
          </a:p>
        </p:txBody>
      </p:sp>
      <p:sp>
        <p:nvSpPr>
          <p:cNvPr id="5" name="Rectangle: Rounded Corners 4">
            <a:extLst>
              <a:ext uri="{FF2B5EF4-FFF2-40B4-BE49-F238E27FC236}">
                <a16:creationId xmlns:a16="http://schemas.microsoft.com/office/drawing/2014/main" id="{090F772C-20CB-F9E3-2E53-8F9C469ABF36}"/>
              </a:ext>
            </a:extLst>
          </p:cNvPr>
          <p:cNvSpPr/>
          <p:nvPr/>
        </p:nvSpPr>
        <p:spPr>
          <a:xfrm>
            <a:off x="1161143" y="1748972"/>
            <a:ext cx="1705429" cy="1103086"/>
          </a:xfrm>
          <a:prstGeom prst="roundRect">
            <a:avLst/>
          </a:prstGeom>
          <a:solidFill>
            <a:schemeClr val="bg2"/>
          </a:solidFill>
          <a:ln>
            <a:solidFill>
              <a:schemeClr val="bg2">
                <a:lumMod val="25000"/>
              </a:schemeClr>
            </a:solid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IN" b="1">
              <a:ln/>
              <a:solidFill>
                <a:schemeClr val="accent4"/>
              </a:solidFill>
            </a:endParaRPr>
          </a:p>
        </p:txBody>
      </p:sp>
      <p:sp>
        <p:nvSpPr>
          <p:cNvPr id="6" name="Rectangle: Rounded Corners 5">
            <a:extLst>
              <a:ext uri="{FF2B5EF4-FFF2-40B4-BE49-F238E27FC236}">
                <a16:creationId xmlns:a16="http://schemas.microsoft.com/office/drawing/2014/main" id="{9C8D222C-313A-12DA-42F5-8F06CA30849F}"/>
              </a:ext>
            </a:extLst>
          </p:cNvPr>
          <p:cNvSpPr/>
          <p:nvPr/>
        </p:nvSpPr>
        <p:spPr>
          <a:xfrm>
            <a:off x="3722914" y="1748972"/>
            <a:ext cx="1705429" cy="1103086"/>
          </a:xfrm>
          <a:prstGeom prst="roundRect">
            <a:avLst/>
          </a:prstGeom>
          <a:solidFill>
            <a:schemeClr val="bg2"/>
          </a:solidFill>
          <a:ln>
            <a:solidFill>
              <a:schemeClr val="bg1"/>
            </a:solid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IN" b="1">
              <a:ln/>
              <a:solidFill>
                <a:schemeClr val="accent4"/>
              </a:solidFill>
            </a:endParaRPr>
          </a:p>
        </p:txBody>
      </p:sp>
      <p:sp>
        <p:nvSpPr>
          <p:cNvPr id="7" name="Rectangle: Rounded Corners 6">
            <a:extLst>
              <a:ext uri="{FF2B5EF4-FFF2-40B4-BE49-F238E27FC236}">
                <a16:creationId xmlns:a16="http://schemas.microsoft.com/office/drawing/2014/main" id="{AFDC4109-B75E-6967-D14E-4C7918A98711}"/>
              </a:ext>
            </a:extLst>
          </p:cNvPr>
          <p:cNvSpPr/>
          <p:nvPr/>
        </p:nvSpPr>
        <p:spPr>
          <a:xfrm>
            <a:off x="6284685" y="1748972"/>
            <a:ext cx="1705429" cy="1103086"/>
          </a:xfrm>
          <a:prstGeom prst="roundRect">
            <a:avLst/>
          </a:prstGeom>
          <a:solidFill>
            <a:schemeClr val="bg2"/>
          </a:solidFill>
          <a:ln>
            <a:solidFill>
              <a:schemeClr val="bg1"/>
            </a:solid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IN" b="1">
              <a:ln/>
              <a:solidFill>
                <a:schemeClr val="accent4"/>
              </a:solidFill>
            </a:endParaRPr>
          </a:p>
        </p:txBody>
      </p:sp>
      <p:sp>
        <p:nvSpPr>
          <p:cNvPr id="8" name="Arrow: Right 7">
            <a:extLst>
              <a:ext uri="{FF2B5EF4-FFF2-40B4-BE49-F238E27FC236}">
                <a16:creationId xmlns:a16="http://schemas.microsoft.com/office/drawing/2014/main" id="{68F64D66-05EC-995C-505F-C6BF025A0F7C}"/>
              </a:ext>
            </a:extLst>
          </p:cNvPr>
          <p:cNvSpPr/>
          <p:nvPr/>
        </p:nvSpPr>
        <p:spPr>
          <a:xfrm>
            <a:off x="2960914" y="2133600"/>
            <a:ext cx="653143" cy="37737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9" name="Arrow: Right 8">
            <a:extLst>
              <a:ext uri="{FF2B5EF4-FFF2-40B4-BE49-F238E27FC236}">
                <a16:creationId xmlns:a16="http://schemas.microsoft.com/office/drawing/2014/main" id="{F31BDA44-61C2-B3F8-4579-50550824DFDD}"/>
              </a:ext>
            </a:extLst>
          </p:cNvPr>
          <p:cNvSpPr/>
          <p:nvPr/>
        </p:nvSpPr>
        <p:spPr>
          <a:xfrm>
            <a:off x="5537200" y="2133599"/>
            <a:ext cx="653143" cy="37737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B8E9D847-0455-E3D1-06A9-11B27990ED66}"/>
              </a:ext>
            </a:extLst>
          </p:cNvPr>
          <p:cNvSpPr txBox="1"/>
          <p:nvPr/>
        </p:nvSpPr>
        <p:spPr>
          <a:xfrm>
            <a:off x="1113971" y="1977349"/>
            <a:ext cx="1799771" cy="646331"/>
          </a:xfrm>
          <a:prstGeom prst="rect">
            <a:avLst/>
          </a:prstGeom>
          <a:noFill/>
        </p:spPr>
        <p:txBody>
          <a:bodyPr wrap="square" rtlCol="0">
            <a:spAutoFit/>
          </a:bodyPr>
          <a:lstStyle/>
          <a:p>
            <a:pPr algn="ctr"/>
            <a:r>
              <a:rPr lang="en-IN" sz="1800" b="1" dirty="0">
                <a:solidFill>
                  <a:schemeClr val="bg2">
                    <a:lumMod val="25000"/>
                  </a:schemeClr>
                </a:solidFill>
                <a:latin typeface="+mj-lt"/>
              </a:rPr>
              <a:t>Data</a:t>
            </a:r>
          </a:p>
          <a:p>
            <a:pPr algn="ctr"/>
            <a:r>
              <a:rPr lang="en-IN" sz="1800" b="1" dirty="0">
                <a:solidFill>
                  <a:schemeClr val="bg2">
                    <a:lumMod val="25000"/>
                  </a:schemeClr>
                </a:solidFill>
                <a:latin typeface="+mj-lt"/>
              </a:rPr>
              <a:t>Understanding</a:t>
            </a:r>
          </a:p>
        </p:txBody>
      </p:sp>
      <p:sp>
        <p:nvSpPr>
          <p:cNvPr id="12" name="TextBox 11">
            <a:extLst>
              <a:ext uri="{FF2B5EF4-FFF2-40B4-BE49-F238E27FC236}">
                <a16:creationId xmlns:a16="http://schemas.microsoft.com/office/drawing/2014/main" id="{3D9F8B08-EEC4-DC48-30CD-3AEA19D4E189}"/>
              </a:ext>
            </a:extLst>
          </p:cNvPr>
          <p:cNvSpPr txBox="1"/>
          <p:nvPr/>
        </p:nvSpPr>
        <p:spPr>
          <a:xfrm>
            <a:off x="3690258" y="1838849"/>
            <a:ext cx="1799771" cy="923330"/>
          </a:xfrm>
          <a:prstGeom prst="rect">
            <a:avLst/>
          </a:prstGeom>
          <a:noFill/>
        </p:spPr>
        <p:txBody>
          <a:bodyPr wrap="square" rtlCol="0">
            <a:spAutoFit/>
          </a:bodyPr>
          <a:lstStyle/>
          <a:p>
            <a:pPr algn="ctr"/>
            <a:r>
              <a:rPr lang="en-IN" sz="1800" b="1" dirty="0">
                <a:solidFill>
                  <a:schemeClr val="bg2">
                    <a:lumMod val="25000"/>
                  </a:schemeClr>
                </a:solidFill>
              </a:rPr>
              <a:t>Data Cleaning</a:t>
            </a:r>
          </a:p>
          <a:p>
            <a:pPr algn="ctr"/>
            <a:r>
              <a:rPr lang="en-IN" sz="1800" b="1" dirty="0">
                <a:solidFill>
                  <a:schemeClr val="bg2">
                    <a:lumMod val="25000"/>
                  </a:schemeClr>
                </a:solidFill>
              </a:rPr>
              <a:t>And Manipulation</a:t>
            </a:r>
          </a:p>
        </p:txBody>
      </p:sp>
      <p:sp>
        <p:nvSpPr>
          <p:cNvPr id="13" name="TextBox 12">
            <a:extLst>
              <a:ext uri="{FF2B5EF4-FFF2-40B4-BE49-F238E27FC236}">
                <a16:creationId xmlns:a16="http://schemas.microsoft.com/office/drawing/2014/main" id="{B5FB5410-7282-6D15-0078-684940D30764}"/>
              </a:ext>
            </a:extLst>
          </p:cNvPr>
          <p:cNvSpPr txBox="1"/>
          <p:nvPr/>
        </p:nvSpPr>
        <p:spPr>
          <a:xfrm>
            <a:off x="6397174" y="1798098"/>
            <a:ext cx="1799771" cy="1015663"/>
          </a:xfrm>
          <a:prstGeom prst="rect">
            <a:avLst/>
          </a:prstGeom>
          <a:noFill/>
        </p:spPr>
        <p:txBody>
          <a:bodyPr wrap="square" rtlCol="0">
            <a:spAutoFit/>
          </a:bodyPr>
          <a:lstStyle/>
          <a:p>
            <a:r>
              <a:rPr lang="en-IN" sz="2000" b="1" dirty="0">
                <a:solidFill>
                  <a:schemeClr val="tx1"/>
                </a:solidFill>
              </a:rPr>
              <a:t>E</a:t>
            </a:r>
            <a:r>
              <a:rPr lang="en-IN" sz="1800" b="1" dirty="0">
                <a:solidFill>
                  <a:schemeClr val="bg2">
                    <a:lumMod val="25000"/>
                  </a:schemeClr>
                </a:solidFill>
              </a:rPr>
              <a:t>xploratory </a:t>
            </a:r>
          </a:p>
          <a:p>
            <a:r>
              <a:rPr lang="en-IN" sz="2000" b="1" dirty="0">
                <a:solidFill>
                  <a:schemeClr val="tx1"/>
                </a:solidFill>
              </a:rPr>
              <a:t>D</a:t>
            </a:r>
            <a:r>
              <a:rPr lang="en-IN" sz="1800" b="1" dirty="0">
                <a:solidFill>
                  <a:schemeClr val="bg2">
                    <a:lumMod val="25000"/>
                  </a:schemeClr>
                </a:solidFill>
              </a:rPr>
              <a:t>ata</a:t>
            </a:r>
          </a:p>
          <a:p>
            <a:r>
              <a:rPr lang="en-IN" sz="2000" b="1" dirty="0">
                <a:solidFill>
                  <a:schemeClr val="tx1"/>
                </a:solidFill>
              </a:rPr>
              <a:t>A</a:t>
            </a:r>
            <a:r>
              <a:rPr lang="en-IN" sz="1800" b="1" dirty="0">
                <a:solidFill>
                  <a:schemeClr val="bg2">
                    <a:lumMod val="25000"/>
                  </a:schemeClr>
                </a:solidFill>
              </a:rPr>
              <a:t>nalysis</a:t>
            </a:r>
          </a:p>
        </p:txBody>
      </p:sp>
    </p:spTree>
    <p:extLst>
      <p:ext uri="{BB962C8B-B14F-4D97-AF65-F5344CB8AC3E}">
        <p14:creationId xmlns:p14="http://schemas.microsoft.com/office/powerpoint/2010/main" val="36296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44291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tx1"/>
              </a:solidFill>
              <a:latin typeface="Montserrat"/>
              <a:ea typeface="Montserrat"/>
              <a:cs typeface="Montserrat"/>
              <a:sym typeface="Montserrat"/>
            </a:endParaRPr>
          </a:p>
          <a:p>
            <a:pPr marL="0" lvl="0" indent="0" rtl="0">
              <a:spcBef>
                <a:spcPts val="0"/>
              </a:spcBef>
              <a:spcAft>
                <a:spcPts val="0"/>
              </a:spcAft>
              <a:buSzPts val="5200"/>
              <a:buNone/>
            </a:pPr>
            <a:r>
              <a:rPr lang="en-IN" sz="2000" b="1" dirty="0">
                <a:solidFill>
                  <a:schemeClr val="tx1"/>
                </a:solidFill>
                <a:latin typeface="Montserrat"/>
                <a:ea typeface="Montserrat"/>
                <a:cs typeface="Montserrat"/>
                <a:sym typeface="Montserrat"/>
              </a:rPr>
              <a:t>Data Understanding</a:t>
            </a:r>
            <a:endParaRPr sz="2000" b="1" dirty="0">
              <a:solidFill>
                <a:schemeClr val="tx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6EC0F111-7381-7446-7F82-73B76D24A665}"/>
              </a:ext>
            </a:extLst>
          </p:cNvPr>
          <p:cNvSpPr>
            <a:spLocks noGrp="1"/>
          </p:cNvSpPr>
          <p:nvPr>
            <p:ph type="body" idx="1"/>
          </p:nvPr>
        </p:nvSpPr>
        <p:spPr>
          <a:xfrm>
            <a:off x="311700" y="331893"/>
            <a:ext cx="3999900" cy="4811607"/>
          </a:xfrm>
        </p:spPr>
        <p:txBody>
          <a:bodyPr/>
          <a:lstStyle/>
          <a:p>
            <a:pPr marL="139700" indent="0">
              <a:lnSpc>
                <a:spcPct val="100000"/>
              </a:lnSpc>
              <a:buNone/>
            </a:pPr>
            <a:r>
              <a:rPr lang="en-US" sz="1500" b="1" dirty="0">
                <a:solidFill>
                  <a:schemeClr val="bg2">
                    <a:lumMod val="25000"/>
                  </a:schemeClr>
                </a:solidFill>
                <a:latin typeface="+mj-lt"/>
              </a:rPr>
              <a:t>id </a:t>
            </a:r>
            <a:r>
              <a:rPr lang="en-US" sz="1500" dirty="0">
                <a:solidFill>
                  <a:schemeClr val="bg2">
                    <a:lumMod val="25000"/>
                  </a:schemeClr>
                </a:solidFill>
                <a:latin typeface="+mj-lt"/>
              </a:rPr>
              <a:t>- Unique id of listing</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a:solidFill>
                  <a:schemeClr val="bg2">
                    <a:lumMod val="25000"/>
                  </a:schemeClr>
                </a:solidFill>
                <a:latin typeface="+mj-lt"/>
              </a:rPr>
              <a:t>name </a:t>
            </a:r>
            <a:r>
              <a:rPr lang="en-US" sz="1500" dirty="0">
                <a:solidFill>
                  <a:schemeClr val="bg2">
                    <a:lumMod val="25000"/>
                  </a:schemeClr>
                </a:solidFill>
                <a:latin typeface="+mj-lt"/>
              </a:rPr>
              <a:t>- Name of the listing</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host_id</a:t>
            </a:r>
            <a:r>
              <a:rPr lang="en-US" sz="1500" b="1" dirty="0">
                <a:solidFill>
                  <a:schemeClr val="bg2">
                    <a:lumMod val="25000"/>
                  </a:schemeClr>
                </a:solidFill>
                <a:latin typeface="+mj-lt"/>
              </a:rPr>
              <a:t> </a:t>
            </a:r>
            <a:r>
              <a:rPr lang="en-US" sz="1500" dirty="0">
                <a:solidFill>
                  <a:schemeClr val="bg2">
                    <a:lumMod val="25000"/>
                  </a:schemeClr>
                </a:solidFill>
                <a:latin typeface="+mj-lt"/>
              </a:rPr>
              <a:t>- Unique id of host</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host_name</a:t>
            </a:r>
            <a:r>
              <a:rPr lang="en-US" sz="1500" b="1" dirty="0">
                <a:solidFill>
                  <a:schemeClr val="bg2">
                    <a:lumMod val="25000"/>
                  </a:schemeClr>
                </a:solidFill>
                <a:latin typeface="+mj-lt"/>
              </a:rPr>
              <a:t> </a:t>
            </a:r>
            <a:r>
              <a:rPr lang="en-US" sz="1500" dirty="0">
                <a:solidFill>
                  <a:schemeClr val="bg2">
                    <a:lumMod val="25000"/>
                  </a:schemeClr>
                </a:solidFill>
                <a:latin typeface="+mj-lt"/>
              </a:rPr>
              <a:t>- Name of the host</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neighbourhood_group</a:t>
            </a:r>
            <a:r>
              <a:rPr lang="en-US" sz="1500" b="1" dirty="0">
                <a:solidFill>
                  <a:schemeClr val="bg2">
                    <a:lumMod val="25000"/>
                  </a:schemeClr>
                </a:solidFill>
                <a:latin typeface="+mj-lt"/>
              </a:rPr>
              <a:t> </a:t>
            </a:r>
            <a:r>
              <a:rPr lang="en-US" sz="1500" dirty="0">
                <a:solidFill>
                  <a:schemeClr val="bg2">
                    <a:lumMod val="25000"/>
                  </a:schemeClr>
                </a:solidFill>
                <a:latin typeface="+mj-lt"/>
              </a:rPr>
              <a:t>- Location of the listing</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neighbourhood</a:t>
            </a:r>
            <a:r>
              <a:rPr lang="en-US" sz="1500" b="1" dirty="0">
                <a:solidFill>
                  <a:schemeClr val="bg2">
                    <a:lumMod val="25000"/>
                  </a:schemeClr>
                </a:solidFill>
                <a:latin typeface="+mj-lt"/>
              </a:rPr>
              <a:t> </a:t>
            </a:r>
            <a:r>
              <a:rPr lang="en-US" sz="1500" dirty="0">
                <a:solidFill>
                  <a:schemeClr val="bg2">
                    <a:lumMod val="25000"/>
                  </a:schemeClr>
                </a:solidFill>
                <a:latin typeface="+mj-lt"/>
              </a:rPr>
              <a:t>- Area of the listing</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a:solidFill>
                  <a:schemeClr val="bg2">
                    <a:lumMod val="25000"/>
                  </a:schemeClr>
                </a:solidFill>
                <a:latin typeface="+mj-lt"/>
              </a:rPr>
              <a:t>latitude </a:t>
            </a:r>
            <a:r>
              <a:rPr lang="en-US" sz="1500" dirty="0">
                <a:solidFill>
                  <a:schemeClr val="bg2">
                    <a:lumMod val="25000"/>
                  </a:schemeClr>
                </a:solidFill>
                <a:latin typeface="+mj-lt"/>
              </a:rPr>
              <a:t>- Latitude of listing</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a:solidFill>
                  <a:schemeClr val="bg2">
                    <a:lumMod val="25000"/>
                  </a:schemeClr>
                </a:solidFill>
                <a:latin typeface="+mj-lt"/>
              </a:rPr>
              <a:t>longitude </a:t>
            </a:r>
            <a:r>
              <a:rPr lang="en-US" sz="1500" dirty="0">
                <a:solidFill>
                  <a:schemeClr val="bg2">
                    <a:lumMod val="25000"/>
                  </a:schemeClr>
                </a:solidFill>
                <a:latin typeface="+mj-lt"/>
              </a:rPr>
              <a:t>- Longitude of listing</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room_type</a:t>
            </a:r>
            <a:r>
              <a:rPr lang="en-US" sz="1500" b="1" dirty="0">
                <a:solidFill>
                  <a:schemeClr val="bg2">
                    <a:lumMod val="25000"/>
                  </a:schemeClr>
                </a:solidFill>
                <a:latin typeface="+mj-lt"/>
              </a:rPr>
              <a:t> </a:t>
            </a:r>
            <a:r>
              <a:rPr lang="en-US" sz="1500" dirty="0">
                <a:solidFill>
                  <a:schemeClr val="bg2">
                    <a:lumMod val="25000"/>
                  </a:schemeClr>
                </a:solidFill>
                <a:latin typeface="+mj-lt"/>
              </a:rPr>
              <a:t>- Type of rooms</a:t>
            </a:r>
          </a:p>
          <a:p>
            <a:pPr marL="139700" indent="0">
              <a:lnSpc>
                <a:spcPct val="100000"/>
              </a:lnSpc>
              <a:buNone/>
            </a:pPr>
            <a:endParaRPr lang="en-US" sz="1500" b="1" dirty="0">
              <a:solidFill>
                <a:schemeClr val="bg2">
                  <a:lumMod val="25000"/>
                </a:schemeClr>
              </a:solidFill>
              <a:latin typeface="+mj-lt"/>
            </a:endParaRPr>
          </a:p>
          <a:p>
            <a:pPr marL="139700" indent="0">
              <a:lnSpc>
                <a:spcPct val="100000"/>
              </a:lnSpc>
              <a:buNone/>
            </a:pPr>
            <a:r>
              <a:rPr lang="en-US" sz="1500" b="1" dirty="0">
                <a:solidFill>
                  <a:schemeClr val="bg2">
                    <a:lumMod val="25000"/>
                  </a:schemeClr>
                </a:solidFill>
                <a:latin typeface="+mj-lt"/>
              </a:rPr>
              <a:t>price</a:t>
            </a:r>
            <a:r>
              <a:rPr lang="en-US" sz="1500" dirty="0">
                <a:solidFill>
                  <a:schemeClr val="bg2">
                    <a:lumMod val="25000"/>
                  </a:schemeClr>
                </a:solidFill>
                <a:latin typeface="+mj-lt"/>
              </a:rPr>
              <a:t> - Price of listing</a:t>
            </a:r>
          </a:p>
          <a:p>
            <a:pPr marL="139700" indent="0">
              <a:buNone/>
            </a:pPr>
            <a:endParaRPr lang="en-US" sz="1500" b="1" dirty="0">
              <a:solidFill>
                <a:schemeClr val="bg2">
                  <a:lumMod val="25000"/>
                </a:schemeClr>
              </a:solidFill>
              <a:latin typeface="+mj-lt"/>
            </a:endParaRPr>
          </a:p>
        </p:txBody>
      </p:sp>
      <p:sp>
        <p:nvSpPr>
          <p:cNvPr id="3" name="Text Placeholder 2">
            <a:extLst>
              <a:ext uri="{FF2B5EF4-FFF2-40B4-BE49-F238E27FC236}">
                <a16:creationId xmlns:a16="http://schemas.microsoft.com/office/drawing/2014/main" id="{EF2459CC-B504-53B6-9D53-67433084CA96}"/>
              </a:ext>
            </a:extLst>
          </p:cNvPr>
          <p:cNvSpPr>
            <a:spLocks noGrp="1"/>
          </p:cNvSpPr>
          <p:nvPr>
            <p:ph type="body" idx="2"/>
          </p:nvPr>
        </p:nvSpPr>
        <p:spPr>
          <a:xfrm>
            <a:off x="4186515" y="165946"/>
            <a:ext cx="3999900" cy="4811607"/>
          </a:xfrm>
        </p:spPr>
        <p:txBody>
          <a:bodyPr/>
          <a:lstStyle/>
          <a:p>
            <a:pPr marL="139700" indent="0">
              <a:lnSpc>
                <a:spcPct val="100000"/>
              </a:lnSpc>
              <a:buNone/>
            </a:pPr>
            <a:r>
              <a:rPr lang="en-US" sz="1500" b="1" dirty="0" err="1">
                <a:solidFill>
                  <a:schemeClr val="bg2">
                    <a:lumMod val="25000"/>
                  </a:schemeClr>
                </a:solidFill>
                <a:latin typeface="+mj-lt"/>
              </a:rPr>
              <a:t>minimum_nights</a:t>
            </a:r>
            <a:r>
              <a:rPr lang="en-US" sz="1500" b="1" dirty="0">
                <a:solidFill>
                  <a:schemeClr val="bg2">
                    <a:lumMod val="25000"/>
                  </a:schemeClr>
                </a:solidFill>
                <a:latin typeface="+mj-lt"/>
              </a:rPr>
              <a:t> </a:t>
            </a:r>
            <a:r>
              <a:rPr lang="en-US" sz="1500" dirty="0">
                <a:solidFill>
                  <a:schemeClr val="bg2">
                    <a:lumMod val="25000"/>
                  </a:schemeClr>
                </a:solidFill>
                <a:latin typeface="+mj-lt"/>
              </a:rPr>
              <a:t>- </a:t>
            </a:r>
            <a:r>
              <a:rPr lang="en-US" sz="1500" dirty="0" err="1">
                <a:solidFill>
                  <a:schemeClr val="bg2">
                    <a:lumMod val="25000"/>
                  </a:schemeClr>
                </a:solidFill>
                <a:latin typeface="+mj-lt"/>
              </a:rPr>
              <a:t>Minumum</a:t>
            </a:r>
            <a:r>
              <a:rPr lang="en-US" sz="1500" dirty="0">
                <a:solidFill>
                  <a:schemeClr val="bg2">
                    <a:lumMod val="25000"/>
                  </a:schemeClr>
                </a:solidFill>
                <a:latin typeface="+mj-lt"/>
              </a:rPr>
              <a:t> number of nights to be paid for</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number_of_reviews</a:t>
            </a:r>
            <a:r>
              <a:rPr lang="en-US" sz="1500" b="1" dirty="0">
                <a:solidFill>
                  <a:schemeClr val="bg2">
                    <a:lumMod val="25000"/>
                  </a:schemeClr>
                </a:solidFill>
                <a:latin typeface="+mj-lt"/>
              </a:rPr>
              <a:t> </a:t>
            </a:r>
            <a:r>
              <a:rPr lang="en-US" sz="1500" dirty="0">
                <a:solidFill>
                  <a:schemeClr val="bg2">
                    <a:lumMod val="25000"/>
                  </a:schemeClr>
                </a:solidFill>
                <a:latin typeface="+mj-lt"/>
              </a:rPr>
              <a:t>- Number of reviews given for the listing</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last_review</a:t>
            </a:r>
            <a:r>
              <a:rPr lang="en-US" sz="1500" b="1" dirty="0">
                <a:solidFill>
                  <a:schemeClr val="bg2">
                    <a:lumMod val="25000"/>
                  </a:schemeClr>
                </a:solidFill>
                <a:latin typeface="+mj-lt"/>
              </a:rPr>
              <a:t> </a:t>
            </a:r>
            <a:r>
              <a:rPr lang="en-US" sz="1500" dirty="0">
                <a:solidFill>
                  <a:schemeClr val="bg2">
                    <a:lumMod val="25000"/>
                  </a:schemeClr>
                </a:solidFill>
                <a:latin typeface="+mj-lt"/>
              </a:rPr>
              <a:t>- Date of the last review given to the listing</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reviews_per_month</a:t>
            </a:r>
            <a:r>
              <a:rPr lang="en-US" sz="1500" b="1" dirty="0">
                <a:solidFill>
                  <a:schemeClr val="bg2">
                    <a:lumMod val="25000"/>
                  </a:schemeClr>
                </a:solidFill>
                <a:latin typeface="+mj-lt"/>
              </a:rPr>
              <a:t> </a:t>
            </a:r>
            <a:r>
              <a:rPr lang="en-US" sz="1500" dirty="0">
                <a:solidFill>
                  <a:schemeClr val="bg2">
                    <a:lumMod val="25000"/>
                  </a:schemeClr>
                </a:solidFill>
                <a:latin typeface="+mj-lt"/>
              </a:rPr>
              <a:t>- </a:t>
            </a:r>
            <a:r>
              <a:rPr lang="en-US" sz="1500" dirty="0" err="1">
                <a:solidFill>
                  <a:schemeClr val="bg2">
                    <a:lumMod val="25000"/>
                  </a:schemeClr>
                </a:solidFill>
                <a:latin typeface="+mj-lt"/>
              </a:rPr>
              <a:t>No.of</a:t>
            </a:r>
            <a:r>
              <a:rPr lang="en-US" sz="1500" dirty="0">
                <a:solidFill>
                  <a:schemeClr val="bg2">
                    <a:lumMod val="25000"/>
                  </a:schemeClr>
                </a:solidFill>
                <a:latin typeface="+mj-lt"/>
              </a:rPr>
              <a:t> review given per month</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err="1">
                <a:solidFill>
                  <a:schemeClr val="bg2">
                    <a:lumMod val="25000"/>
                  </a:schemeClr>
                </a:solidFill>
                <a:latin typeface="+mj-lt"/>
              </a:rPr>
              <a:t>calculated_host_listings_count</a:t>
            </a:r>
            <a:r>
              <a:rPr lang="en-US" sz="1500" b="1" dirty="0">
                <a:solidFill>
                  <a:schemeClr val="bg2">
                    <a:lumMod val="25000"/>
                  </a:schemeClr>
                </a:solidFill>
                <a:latin typeface="+mj-lt"/>
              </a:rPr>
              <a:t> </a:t>
            </a:r>
            <a:r>
              <a:rPr lang="en-US" sz="1500" dirty="0">
                <a:solidFill>
                  <a:schemeClr val="bg2">
                    <a:lumMod val="25000"/>
                  </a:schemeClr>
                </a:solidFill>
                <a:latin typeface="+mj-lt"/>
              </a:rPr>
              <a:t>- Total number of listings for host</a:t>
            </a:r>
          </a:p>
          <a:p>
            <a:pPr marL="139700" indent="0">
              <a:lnSpc>
                <a:spcPct val="100000"/>
              </a:lnSpc>
              <a:buNone/>
            </a:pPr>
            <a:endParaRPr lang="en-US" sz="1500" dirty="0">
              <a:solidFill>
                <a:schemeClr val="bg2">
                  <a:lumMod val="25000"/>
                </a:schemeClr>
              </a:solidFill>
              <a:latin typeface="+mj-lt"/>
            </a:endParaRPr>
          </a:p>
          <a:p>
            <a:pPr marL="139700" indent="0">
              <a:lnSpc>
                <a:spcPct val="100000"/>
              </a:lnSpc>
              <a:buNone/>
            </a:pPr>
            <a:r>
              <a:rPr lang="en-US" sz="1500" b="1" dirty="0">
                <a:solidFill>
                  <a:schemeClr val="bg2">
                    <a:lumMod val="25000"/>
                  </a:schemeClr>
                </a:solidFill>
                <a:latin typeface="+mj-lt"/>
              </a:rPr>
              <a:t>availability_365 </a:t>
            </a:r>
            <a:endParaRPr lang="en-US" sz="1500" dirty="0">
              <a:solidFill>
                <a:schemeClr val="bg2">
                  <a:lumMod val="25000"/>
                </a:schemeClr>
              </a:solidFill>
              <a:latin typeface="+mj-lt"/>
            </a:endParaRPr>
          </a:p>
          <a:p>
            <a:pPr marL="139700" indent="0">
              <a:lnSpc>
                <a:spcPct val="100000"/>
              </a:lnSpc>
              <a:buNone/>
            </a:pPr>
            <a:r>
              <a:rPr lang="en-US" sz="1500" dirty="0">
                <a:solidFill>
                  <a:schemeClr val="bg2">
                    <a:lumMod val="25000"/>
                  </a:schemeClr>
                </a:solidFill>
                <a:latin typeface="+mj-lt"/>
              </a:rPr>
              <a:t>Number of days listing</a:t>
            </a:r>
          </a:p>
          <a:p>
            <a:pPr marL="139700" indent="0">
              <a:lnSpc>
                <a:spcPct val="100000"/>
              </a:lnSpc>
              <a:buNone/>
            </a:pPr>
            <a:r>
              <a:rPr lang="en-US" sz="1500" dirty="0">
                <a:solidFill>
                  <a:schemeClr val="bg2">
                    <a:lumMod val="25000"/>
                  </a:schemeClr>
                </a:solidFill>
                <a:latin typeface="+mj-lt"/>
              </a:rPr>
              <a:t>is available</a:t>
            </a:r>
          </a:p>
        </p:txBody>
      </p:sp>
    </p:spTree>
    <p:extLst>
      <p:ext uri="{BB962C8B-B14F-4D97-AF65-F5344CB8AC3E}">
        <p14:creationId xmlns:p14="http://schemas.microsoft.com/office/powerpoint/2010/main" val="79459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7653"/>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b="1" dirty="0">
                <a:solidFill>
                  <a:schemeClr val="tx1"/>
                </a:solidFill>
                <a:latin typeface="Montserrat"/>
                <a:ea typeface="Montserrat"/>
                <a:cs typeface="Montserrat"/>
                <a:sym typeface="Montserrat"/>
              </a:rPr>
              <a:t>Data Cleaning and Manipulation</a:t>
            </a:r>
            <a:endParaRPr b="1" dirty="0">
              <a:solidFill>
                <a:schemeClr val="tx1"/>
              </a:solidFill>
              <a:latin typeface="Montserrat"/>
              <a:ea typeface="Montserrat"/>
              <a:cs typeface="Montserrat"/>
              <a:sym typeface="Montserrat"/>
            </a:endParaRPr>
          </a:p>
        </p:txBody>
      </p:sp>
      <p:sp>
        <p:nvSpPr>
          <p:cNvPr id="5" name="Text Placeholder 1">
            <a:extLst>
              <a:ext uri="{FF2B5EF4-FFF2-40B4-BE49-F238E27FC236}">
                <a16:creationId xmlns:a16="http://schemas.microsoft.com/office/drawing/2014/main" id="{97CC8E78-EC58-FE41-53C2-D1A3CECFC4D0}"/>
              </a:ext>
            </a:extLst>
          </p:cNvPr>
          <p:cNvSpPr txBox="1">
            <a:spLocks/>
          </p:cNvSpPr>
          <p:nvPr/>
        </p:nvSpPr>
        <p:spPr>
          <a:xfrm>
            <a:off x="311700" y="495210"/>
            <a:ext cx="8520600" cy="5620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b="1" dirty="0">
                <a:solidFill>
                  <a:schemeClr val="bg2">
                    <a:lumMod val="25000"/>
                  </a:schemeClr>
                </a:solidFill>
                <a:latin typeface="+mj-lt"/>
                <a:cs typeface="Times New Roman" panose="02020603050405020304" pitchFamily="18" charset="0"/>
              </a:rPr>
              <a:t>Our Dataset has 4 column's with Null Values </a:t>
            </a:r>
          </a:p>
        </p:txBody>
      </p:sp>
      <p:sp>
        <p:nvSpPr>
          <p:cNvPr id="8" name="Text Placeholder 1">
            <a:extLst>
              <a:ext uri="{FF2B5EF4-FFF2-40B4-BE49-F238E27FC236}">
                <a16:creationId xmlns:a16="http://schemas.microsoft.com/office/drawing/2014/main" id="{B9068E95-2EC7-C07A-256B-D04018AE3C12}"/>
              </a:ext>
            </a:extLst>
          </p:cNvPr>
          <p:cNvSpPr txBox="1">
            <a:spLocks/>
          </p:cNvSpPr>
          <p:nvPr/>
        </p:nvSpPr>
        <p:spPr>
          <a:xfrm>
            <a:off x="311700" y="2079717"/>
            <a:ext cx="7634871" cy="287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1. We can replace </a:t>
            </a:r>
            <a:r>
              <a:rPr lang="en-US" sz="1600" b="1" dirty="0" err="1">
                <a:solidFill>
                  <a:schemeClr val="bg2">
                    <a:lumMod val="25000"/>
                  </a:schemeClr>
                </a:solidFill>
                <a:latin typeface="+mj-lt"/>
                <a:cs typeface="Times New Roman" panose="02020603050405020304" pitchFamily="18" charset="0"/>
              </a:rPr>
              <a:t>reviews_per_month</a:t>
            </a:r>
            <a:r>
              <a:rPr lang="en-US" sz="1600" b="1" dirty="0">
                <a:solidFill>
                  <a:schemeClr val="bg2">
                    <a:lumMod val="25000"/>
                  </a:schemeClr>
                </a:solidFill>
                <a:latin typeface="+mj-lt"/>
                <a:cs typeface="Times New Roman" panose="02020603050405020304" pitchFamily="18" charset="0"/>
              </a:rPr>
              <a:t> with 0 as these Stays might not have been rated at all.</a:t>
            </a: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2. </a:t>
            </a:r>
            <a:r>
              <a:rPr lang="en-US" sz="1600" b="1" dirty="0" err="1">
                <a:solidFill>
                  <a:schemeClr val="bg2">
                    <a:lumMod val="25000"/>
                  </a:schemeClr>
                </a:solidFill>
                <a:latin typeface="+mj-lt"/>
                <a:cs typeface="Times New Roman" panose="02020603050405020304" pitchFamily="18" charset="0"/>
              </a:rPr>
              <a:t>last_review</a:t>
            </a:r>
            <a:r>
              <a:rPr lang="en-US" sz="1600" b="1" dirty="0">
                <a:solidFill>
                  <a:schemeClr val="bg2">
                    <a:lumMod val="25000"/>
                  </a:schemeClr>
                </a:solidFill>
                <a:latin typeface="+mj-lt"/>
                <a:cs typeface="Times New Roman" panose="02020603050405020304" pitchFamily="18" charset="0"/>
              </a:rPr>
              <a:t> is a date column. Replacing this with any random date might corrupt the dataset</a:t>
            </a:r>
          </a:p>
          <a:p>
            <a:pPr marL="114300" indent="0">
              <a:lnSpc>
                <a:spcPct val="100000"/>
              </a:lnSpc>
              <a:buFont typeface="Arial"/>
              <a:buNone/>
            </a:pPr>
            <a:endParaRPr lang="en-US" sz="1600" b="1" dirty="0">
              <a:solidFill>
                <a:schemeClr val="bg2">
                  <a:lumMod val="25000"/>
                </a:schemeClr>
              </a:solidFill>
              <a:latin typeface="+mj-lt"/>
              <a:cs typeface="Times New Roman" panose="02020603050405020304" pitchFamily="18" charset="0"/>
            </a:endParaRPr>
          </a:p>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3. We will not be using </a:t>
            </a:r>
            <a:r>
              <a:rPr lang="en-US" sz="1600" b="1" dirty="0" err="1">
                <a:solidFill>
                  <a:schemeClr val="bg2">
                    <a:lumMod val="25000"/>
                  </a:schemeClr>
                </a:solidFill>
                <a:latin typeface="+mj-lt"/>
                <a:cs typeface="Times New Roman" panose="02020603050405020304" pitchFamily="18" charset="0"/>
              </a:rPr>
              <a:t>host_name</a:t>
            </a:r>
            <a:r>
              <a:rPr lang="en-US" sz="1600" b="1" dirty="0">
                <a:solidFill>
                  <a:schemeClr val="bg2">
                    <a:lumMod val="25000"/>
                  </a:schemeClr>
                </a:solidFill>
                <a:latin typeface="+mj-lt"/>
                <a:cs typeface="Times New Roman" panose="02020603050405020304" pitchFamily="18" charset="0"/>
              </a:rPr>
              <a:t> and name columns</a:t>
            </a:r>
          </a:p>
          <a:p>
            <a:pPr marL="114300" indent="0">
              <a:lnSpc>
                <a:spcPct val="100000"/>
              </a:lnSpc>
              <a:buFont typeface="Arial"/>
              <a:buNone/>
            </a:pPr>
            <a:r>
              <a:rPr lang="en-US" sz="1600" b="1" dirty="0">
                <a:solidFill>
                  <a:schemeClr val="bg2">
                    <a:lumMod val="25000"/>
                  </a:schemeClr>
                </a:solidFill>
                <a:latin typeface="+mj-lt"/>
                <a:cs typeface="Times New Roman" panose="02020603050405020304" pitchFamily="18" charset="0"/>
              </a:rPr>
              <a:t>in our analysis.</a:t>
            </a:r>
          </a:p>
        </p:txBody>
      </p:sp>
      <p:pic>
        <p:nvPicPr>
          <p:cNvPr id="10" name="Picture 9">
            <a:extLst>
              <a:ext uri="{FF2B5EF4-FFF2-40B4-BE49-F238E27FC236}">
                <a16:creationId xmlns:a16="http://schemas.microsoft.com/office/drawing/2014/main" id="{9B5DEEED-3F04-E93B-FB56-1588E1ECE6A6}"/>
              </a:ext>
            </a:extLst>
          </p:cNvPr>
          <p:cNvPicPr>
            <a:picLocks noChangeAspect="1"/>
          </p:cNvPicPr>
          <p:nvPr/>
        </p:nvPicPr>
        <p:blipFill>
          <a:blip r:embed="rId3"/>
          <a:stretch>
            <a:fillRect/>
          </a:stretch>
        </p:blipFill>
        <p:spPr>
          <a:xfrm>
            <a:off x="816797" y="840592"/>
            <a:ext cx="4205145" cy="1239125"/>
          </a:xfrm>
          <a:prstGeom prst="rect">
            <a:avLst/>
          </a:prstGeom>
        </p:spPr>
      </p:pic>
      <p:pic>
        <p:nvPicPr>
          <p:cNvPr id="12" name="Picture 11">
            <a:extLst>
              <a:ext uri="{FF2B5EF4-FFF2-40B4-BE49-F238E27FC236}">
                <a16:creationId xmlns:a16="http://schemas.microsoft.com/office/drawing/2014/main" id="{02F7AA81-B0EF-B943-D955-CB97BF4B0775}"/>
              </a:ext>
            </a:extLst>
          </p:cNvPr>
          <p:cNvPicPr>
            <a:picLocks noChangeAspect="1"/>
          </p:cNvPicPr>
          <p:nvPr/>
        </p:nvPicPr>
        <p:blipFill>
          <a:blip r:embed="rId4"/>
          <a:stretch>
            <a:fillRect/>
          </a:stretch>
        </p:blipFill>
        <p:spPr>
          <a:xfrm>
            <a:off x="816797" y="2738665"/>
            <a:ext cx="4205145" cy="839577"/>
          </a:xfrm>
          <a:prstGeom prst="rect">
            <a:avLst/>
          </a:prstGeom>
        </p:spPr>
      </p:pic>
    </p:spTree>
    <p:extLst>
      <p:ext uri="{BB962C8B-B14F-4D97-AF65-F5344CB8AC3E}">
        <p14:creationId xmlns:p14="http://schemas.microsoft.com/office/powerpoint/2010/main" val="161583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B363-09E1-9F39-A088-85A1487F281A}"/>
              </a:ext>
            </a:extLst>
          </p:cNvPr>
          <p:cNvSpPr>
            <a:spLocks noGrp="1"/>
          </p:cNvSpPr>
          <p:nvPr>
            <p:ph type="title"/>
          </p:nvPr>
        </p:nvSpPr>
        <p:spPr>
          <a:xfrm>
            <a:off x="311700" y="0"/>
            <a:ext cx="8520600" cy="574625"/>
          </a:xfrm>
        </p:spPr>
        <p:txBody>
          <a:bodyPr/>
          <a:lstStyle/>
          <a:p>
            <a:r>
              <a:rPr lang="en-IN" b="1" dirty="0"/>
              <a:t>Exploratory Data Analysis</a:t>
            </a:r>
          </a:p>
        </p:txBody>
      </p:sp>
      <p:graphicFrame>
        <p:nvGraphicFramePr>
          <p:cNvPr id="6" name="Table 6">
            <a:extLst>
              <a:ext uri="{FF2B5EF4-FFF2-40B4-BE49-F238E27FC236}">
                <a16:creationId xmlns:a16="http://schemas.microsoft.com/office/drawing/2014/main" id="{584ECC35-FFBE-DAFD-33D3-35D8DA0A35C3}"/>
              </a:ext>
            </a:extLst>
          </p:cNvPr>
          <p:cNvGraphicFramePr>
            <a:graphicFrameLocks noGrp="1"/>
          </p:cNvGraphicFramePr>
          <p:nvPr>
            <p:extLst>
              <p:ext uri="{D42A27DB-BD31-4B8C-83A1-F6EECF244321}">
                <p14:modId xmlns:p14="http://schemas.microsoft.com/office/powerpoint/2010/main" val="2336886737"/>
              </p:ext>
            </p:extLst>
          </p:nvPr>
        </p:nvGraphicFramePr>
        <p:xfrm>
          <a:off x="979715" y="574624"/>
          <a:ext cx="6096000" cy="4251374"/>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920774864"/>
                    </a:ext>
                  </a:extLst>
                </a:gridCol>
                <a:gridCol w="3048000">
                  <a:extLst>
                    <a:ext uri="{9D8B030D-6E8A-4147-A177-3AD203B41FA5}">
                      <a16:colId xmlns:a16="http://schemas.microsoft.com/office/drawing/2014/main" val="1539162227"/>
                    </a:ext>
                  </a:extLst>
                </a:gridCol>
              </a:tblGrid>
              <a:tr h="494295">
                <a:tc>
                  <a:txBody>
                    <a:bodyPr/>
                    <a:lstStyle/>
                    <a:p>
                      <a:pPr algn="ctr"/>
                      <a:r>
                        <a:rPr lang="en-IN" sz="2000" dirty="0"/>
                        <a:t>Numerical Features</a:t>
                      </a:r>
                    </a:p>
                  </a:txBody>
                  <a:tcPr>
                    <a:solidFill>
                      <a:schemeClr val="bg2"/>
                    </a:solidFill>
                  </a:tcPr>
                </a:tc>
                <a:tc>
                  <a:txBody>
                    <a:bodyPr/>
                    <a:lstStyle/>
                    <a:p>
                      <a:pPr algn="ctr"/>
                      <a:r>
                        <a:rPr lang="en-IN" sz="2000" dirty="0"/>
                        <a:t>Categorical Features</a:t>
                      </a:r>
                    </a:p>
                  </a:txBody>
                  <a:tcPr>
                    <a:solidFill>
                      <a:schemeClr val="bg2"/>
                    </a:solidFill>
                  </a:tcPr>
                </a:tc>
                <a:extLst>
                  <a:ext uri="{0D108BD9-81ED-4DB2-BD59-A6C34878D82A}">
                    <a16:rowId xmlns:a16="http://schemas.microsoft.com/office/drawing/2014/main" val="117654471"/>
                  </a:ext>
                </a:extLst>
              </a:tr>
              <a:tr h="494295">
                <a:tc>
                  <a:txBody>
                    <a:bodyPr/>
                    <a:lstStyle/>
                    <a:p>
                      <a:pPr algn="ctr"/>
                      <a:r>
                        <a:rPr lang="en-IN" sz="1800" b="1" dirty="0">
                          <a:solidFill>
                            <a:schemeClr val="bg2">
                              <a:lumMod val="25000"/>
                            </a:schemeClr>
                          </a:solidFill>
                        </a:rPr>
                        <a:t>id</a:t>
                      </a:r>
                    </a:p>
                  </a:txBody>
                  <a:tcPr>
                    <a:solidFill>
                      <a:schemeClr val="bg2"/>
                    </a:solidFill>
                  </a:tcPr>
                </a:tc>
                <a:tc>
                  <a:txBody>
                    <a:bodyPr/>
                    <a:lstStyle/>
                    <a:p>
                      <a:pPr algn="ctr"/>
                      <a:r>
                        <a:rPr lang="en-IN" sz="1800" b="1" dirty="0">
                          <a:solidFill>
                            <a:schemeClr val="bg2">
                              <a:lumMod val="25000"/>
                            </a:schemeClr>
                          </a:solidFill>
                        </a:rPr>
                        <a:t>name</a:t>
                      </a:r>
                    </a:p>
                  </a:txBody>
                  <a:tcPr>
                    <a:solidFill>
                      <a:schemeClr val="bg2"/>
                    </a:solidFill>
                  </a:tcPr>
                </a:tc>
                <a:extLst>
                  <a:ext uri="{0D108BD9-81ED-4DB2-BD59-A6C34878D82A}">
                    <a16:rowId xmlns:a16="http://schemas.microsoft.com/office/drawing/2014/main" val="1320644071"/>
                  </a:ext>
                </a:extLst>
              </a:tr>
              <a:tr h="494295">
                <a:tc>
                  <a:txBody>
                    <a:bodyPr/>
                    <a:lstStyle/>
                    <a:p>
                      <a:pPr algn="ctr"/>
                      <a:r>
                        <a:rPr lang="en-IN" sz="1800" b="1" dirty="0" err="1">
                          <a:solidFill>
                            <a:schemeClr val="bg2">
                              <a:lumMod val="25000"/>
                            </a:schemeClr>
                          </a:solidFill>
                        </a:rPr>
                        <a:t>host_id</a:t>
                      </a:r>
                      <a:endParaRPr lang="en-IN" sz="1800" b="1" dirty="0">
                        <a:solidFill>
                          <a:schemeClr val="bg2">
                            <a:lumMod val="25000"/>
                          </a:schemeClr>
                        </a:solidFill>
                      </a:endParaRPr>
                    </a:p>
                  </a:txBody>
                  <a:tcPr>
                    <a:solidFill>
                      <a:schemeClr val="bg2"/>
                    </a:solidFill>
                  </a:tcPr>
                </a:tc>
                <a:tc>
                  <a:txBody>
                    <a:bodyPr/>
                    <a:lstStyle/>
                    <a:p>
                      <a:pPr algn="ctr"/>
                      <a:r>
                        <a:rPr lang="en-IN" sz="1800" b="1" dirty="0" err="1">
                          <a:solidFill>
                            <a:schemeClr val="bg2">
                              <a:lumMod val="25000"/>
                            </a:schemeClr>
                          </a:solidFill>
                        </a:rPr>
                        <a:t>host_name</a:t>
                      </a:r>
                      <a:endParaRPr lang="en-IN" sz="1800" b="1" dirty="0">
                        <a:solidFill>
                          <a:schemeClr val="bg2">
                            <a:lumMod val="25000"/>
                          </a:schemeClr>
                        </a:solidFill>
                      </a:endParaRPr>
                    </a:p>
                  </a:txBody>
                  <a:tcPr>
                    <a:solidFill>
                      <a:schemeClr val="bg2"/>
                    </a:solidFill>
                  </a:tcPr>
                </a:tc>
                <a:extLst>
                  <a:ext uri="{0D108BD9-81ED-4DB2-BD59-A6C34878D82A}">
                    <a16:rowId xmlns:a16="http://schemas.microsoft.com/office/drawing/2014/main" val="1354931400"/>
                  </a:ext>
                </a:extLst>
              </a:tr>
              <a:tr h="494295">
                <a:tc>
                  <a:txBody>
                    <a:bodyPr/>
                    <a:lstStyle/>
                    <a:p>
                      <a:pPr algn="ctr"/>
                      <a:r>
                        <a:rPr lang="en-IN" sz="1800" b="1" dirty="0">
                          <a:solidFill>
                            <a:schemeClr val="bg2">
                              <a:lumMod val="25000"/>
                            </a:schemeClr>
                          </a:solidFill>
                        </a:rPr>
                        <a:t>price</a:t>
                      </a:r>
                    </a:p>
                  </a:txBody>
                  <a:tcPr>
                    <a:solidFill>
                      <a:schemeClr val="bg2"/>
                    </a:solidFill>
                  </a:tcPr>
                </a:tc>
                <a:tc>
                  <a:txBody>
                    <a:bodyPr/>
                    <a:lstStyle/>
                    <a:p>
                      <a:pPr algn="ctr"/>
                      <a:r>
                        <a:rPr lang="en-IN" sz="1800" b="1" dirty="0">
                          <a:solidFill>
                            <a:schemeClr val="bg2">
                              <a:lumMod val="25000"/>
                            </a:schemeClr>
                          </a:solidFill>
                        </a:rPr>
                        <a:t>neighbourhood</a:t>
                      </a:r>
                    </a:p>
                  </a:txBody>
                  <a:tcPr>
                    <a:solidFill>
                      <a:schemeClr val="bg2"/>
                    </a:solidFill>
                  </a:tcPr>
                </a:tc>
                <a:extLst>
                  <a:ext uri="{0D108BD9-81ED-4DB2-BD59-A6C34878D82A}">
                    <a16:rowId xmlns:a16="http://schemas.microsoft.com/office/drawing/2014/main" val="1210550872"/>
                  </a:ext>
                </a:extLst>
              </a:tr>
              <a:tr h="642802">
                <a:tc>
                  <a:txBody>
                    <a:bodyPr/>
                    <a:lstStyle/>
                    <a:p>
                      <a:pPr algn="ctr"/>
                      <a:r>
                        <a:rPr lang="en-IN" sz="1800" b="1" dirty="0" err="1">
                          <a:solidFill>
                            <a:schemeClr val="bg2">
                              <a:lumMod val="25000"/>
                            </a:schemeClr>
                          </a:solidFill>
                        </a:rPr>
                        <a:t>minimum_nights</a:t>
                      </a:r>
                      <a:endParaRPr lang="en-IN" sz="1800" b="1" dirty="0">
                        <a:solidFill>
                          <a:schemeClr val="bg2">
                            <a:lumMod val="25000"/>
                          </a:schemeClr>
                        </a:solidFill>
                      </a:endParaRP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1" dirty="0" err="1">
                          <a:solidFill>
                            <a:schemeClr val="bg2">
                              <a:lumMod val="25000"/>
                            </a:schemeClr>
                          </a:solidFill>
                        </a:rPr>
                        <a:t>neighbourhood_group</a:t>
                      </a:r>
                      <a:endParaRPr lang="en-IN" sz="1800" b="1" dirty="0">
                        <a:solidFill>
                          <a:schemeClr val="bg2">
                            <a:lumMod val="25000"/>
                          </a:schemeClr>
                        </a:solidFill>
                      </a:endParaRPr>
                    </a:p>
                    <a:p>
                      <a:pPr algn="ctr"/>
                      <a:endParaRPr lang="en-IN" sz="1800" b="1" dirty="0">
                        <a:solidFill>
                          <a:schemeClr val="bg2">
                            <a:lumMod val="25000"/>
                          </a:schemeClr>
                        </a:solidFill>
                      </a:endParaRPr>
                    </a:p>
                  </a:txBody>
                  <a:tcPr>
                    <a:solidFill>
                      <a:schemeClr val="bg2"/>
                    </a:solidFill>
                  </a:tcPr>
                </a:tc>
                <a:extLst>
                  <a:ext uri="{0D108BD9-81ED-4DB2-BD59-A6C34878D82A}">
                    <a16:rowId xmlns:a16="http://schemas.microsoft.com/office/drawing/2014/main" val="292989951"/>
                  </a:ext>
                </a:extLst>
              </a:tr>
              <a:tr h="494295">
                <a:tc>
                  <a:txBody>
                    <a:bodyPr/>
                    <a:lstStyle/>
                    <a:p>
                      <a:pPr algn="ctr"/>
                      <a:r>
                        <a:rPr lang="en-IN" sz="1800" b="1" dirty="0" err="1">
                          <a:solidFill>
                            <a:schemeClr val="bg2">
                              <a:lumMod val="25000"/>
                            </a:schemeClr>
                          </a:solidFill>
                        </a:rPr>
                        <a:t>number_of_reviews</a:t>
                      </a:r>
                      <a:endParaRPr lang="en-IN" sz="1800" b="1" dirty="0">
                        <a:solidFill>
                          <a:schemeClr val="bg2">
                            <a:lumMod val="25000"/>
                          </a:schemeClr>
                        </a:solidFill>
                      </a:endParaRPr>
                    </a:p>
                  </a:txBody>
                  <a:tcPr>
                    <a:solidFill>
                      <a:schemeClr val="bg2"/>
                    </a:solidFill>
                  </a:tcPr>
                </a:tc>
                <a:tc>
                  <a:txBody>
                    <a:bodyPr/>
                    <a:lstStyle/>
                    <a:p>
                      <a:pPr algn="ctr"/>
                      <a:r>
                        <a:rPr lang="en-IN" sz="1800" b="1" dirty="0" err="1">
                          <a:solidFill>
                            <a:schemeClr val="bg2">
                              <a:lumMod val="25000"/>
                            </a:schemeClr>
                          </a:solidFill>
                        </a:rPr>
                        <a:t>room_type</a:t>
                      </a:r>
                      <a:endParaRPr lang="en-IN" sz="1800" b="1" dirty="0">
                        <a:solidFill>
                          <a:schemeClr val="bg2">
                            <a:lumMod val="25000"/>
                          </a:schemeClr>
                        </a:solidFill>
                      </a:endParaRPr>
                    </a:p>
                  </a:txBody>
                  <a:tcPr>
                    <a:solidFill>
                      <a:schemeClr val="bg2"/>
                    </a:solidFill>
                  </a:tcPr>
                </a:tc>
                <a:extLst>
                  <a:ext uri="{0D108BD9-81ED-4DB2-BD59-A6C34878D82A}">
                    <a16:rowId xmlns:a16="http://schemas.microsoft.com/office/drawing/2014/main" val="3407584694"/>
                  </a:ext>
                </a:extLst>
              </a:tr>
              <a:tr h="642802">
                <a:tc>
                  <a:txBody>
                    <a:bodyPr/>
                    <a:lstStyle/>
                    <a:p>
                      <a:pPr algn="ctr"/>
                      <a:r>
                        <a:rPr lang="en-IN" sz="1800" b="1" dirty="0" err="1">
                          <a:solidFill>
                            <a:schemeClr val="bg2">
                              <a:lumMod val="25000"/>
                            </a:schemeClr>
                          </a:solidFill>
                        </a:rPr>
                        <a:t>calculated_host_listings_count</a:t>
                      </a:r>
                      <a:r>
                        <a:rPr lang="en-IN" sz="1800" b="1" dirty="0">
                          <a:solidFill>
                            <a:schemeClr val="bg2">
                              <a:lumMod val="25000"/>
                            </a:schemeClr>
                          </a:solidFill>
                        </a:rPr>
                        <a:t> </a:t>
                      </a:r>
                    </a:p>
                  </a:txBody>
                  <a:tcPr>
                    <a:solidFill>
                      <a:schemeClr val="bg2"/>
                    </a:solidFill>
                  </a:tcPr>
                </a:tc>
                <a:tc>
                  <a:txBody>
                    <a:bodyPr/>
                    <a:lstStyle/>
                    <a:p>
                      <a:pPr algn="ctr"/>
                      <a:endParaRPr lang="en-IN" sz="1800" b="1" dirty="0">
                        <a:solidFill>
                          <a:schemeClr val="bg2">
                            <a:lumMod val="25000"/>
                          </a:schemeClr>
                        </a:solidFill>
                      </a:endParaRPr>
                    </a:p>
                  </a:txBody>
                  <a:tcPr>
                    <a:solidFill>
                      <a:schemeClr val="bg2"/>
                    </a:solidFill>
                  </a:tcPr>
                </a:tc>
                <a:extLst>
                  <a:ext uri="{0D108BD9-81ED-4DB2-BD59-A6C34878D82A}">
                    <a16:rowId xmlns:a16="http://schemas.microsoft.com/office/drawing/2014/main" val="249058785"/>
                  </a:ext>
                </a:extLst>
              </a:tr>
              <a:tr h="494295">
                <a:tc>
                  <a:txBody>
                    <a:bodyPr/>
                    <a:lstStyle/>
                    <a:p>
                      <a:pPr algn="ctr"/>
                      <a:r>
                        <a:rPr lang="en-IN" sz="1800" b="1" dirty="0">
                          <a:solidFill>
                            <a:schemeClr val="bg2">
                              <a:lumMod val="25000"/>
                            </a:schemeClr>
                          </a:solidFill>
                        </a:rPr>
                        <a:t>availability_365</a:t>
                      </a:r>
                    </a:p>
                  </a:txBody>
                  <a:tcPr>
                    <a:solidFill>
                      <a:schemeClr val="bg2"/>
                    </a:solidFill>
                  </a:tcPr>
                </a:tc>
                <a:tc>
                  <a:txBody>
                    <a:bodyPr/>
                    <a:lstStyle/>
                    <a:p>
                      <a:pPr algn="ctr"/>
                      <a:endParaRPr lang="en-IN" sz="1800" b="1" dirty="0">
                        <a:solidFill>
                          <a:schemeClr val="bg2">
                            <a:lumMod val="25000"/>
                          </a:schemeClr>
                        </a:solidFill>
                      </a:endParaRPr>
                    </a:p>
                  </a:txBody>
                  <a:tcPr>
                    <a:solidFill>
                      <a:schemeClr val="bg2"/>
                    </a:solidFill>
                  </a:tcPr>
                </a:tc>
                <a:extLst>
                  <a:ext uri="{0D108BD9-81ED-4DB2-BD59-A6C34878D82A}">
                    <a16:rowId xmlns:a16="http://schemas.microsoft.com/office/drawing/2014/main" val="1802358684"/>
                  </a:ext>
                </a:extLst>
              </a:tr>
            </a:tbl>
          </a:graphicData>
        </a:graphic>
      </p:graphicFrame>
    </p:spTree>
    <p:extLst>
      <p:ext uri="{BB962C8B-B14F-4D97-AF65-F5344CB8AC3E}">
        <p14:creationId xmlns:p14="http://schemas.microsoft.com/office/powerpoint/2010/main" val="58250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7491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2400" b="1" dirty="0">
                <a:solidFill>
                  <a:schemeClr val="tx1"/>
                </a:solidFill>
                <a:latin typeface="Montserrat"/>
                <a:ea typeface="Montserrat"/>
                <a:cs typeface="Montserrat"/>
                <a:sym typeface="Montserrat"/>
              </a:rPr>
              <a:t>Correlation between features</a:t>
            </a:r>
            <a:endParaRPr sz="2400" b="1" dirty="0">
              <a:solidFill>
                <a:schemeClr val="tx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11700" y="3981743"/>
            <a:ext cx="8520600" cy="869133"/>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From the above Heat Map we can see that there is no correlation</a:t>
            </a:r>
          </a:p>
          <a:p>
            <a:pPr marL="114300" indent="0">
              <a:buNone/>
            </a:pPr>
            <a:r>
              <a:rPr lang="en-US" sz="1600" b="1" dirty="0">
                <a:solidFill>
                  <a:schemeClr val="bg2">
                    <a:lumMod val="25000"/>
                  </a:schemeClr>
                </a:solidFill>
                <a:latin typeface="+mj-lt"/>
                <a:cs typeface="Times New Roman" panose="02020603050405020304" pitchFamily="18" charset="0"/>
              </a:rPr>
              <a:t>between any of the features.</a:t>
            </a:r>
            <a:endParaRPr lang="en-US" b="1" dirty="0">
              <a:solidFill>
                <a:schemeClr val="bg2">
                  <a:lumMod val="25000"/>
                </a:schemeClr>
              </a:solidFill>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7BC1FBDF-6AC7-47DD-0543-94CA5A3BA3F0}"/>
              </a:ext>
            </a:extLst>
          </p:cNvPr>
          <p:cNvPicPr>
            <a:picLocks noChangeAspect="1"/>
          </p:cNvPicPr>
          <p:nvPr/>
        </p:nvPicPr>
        <p:blipFill>
          <a:blip r:embed="rId3"/>
          <a:stretch>
            <a:fillRect/>
          </a:stretch>
        </p:blipFill>
        <p:spPr>
          <a:xfrm>
            <a:off x="406399" y="647610"/>
            <a:ext cx="6887029" cy="3334133"/>
          </a:xfrm>
          <a:prstGeom prst="rect">
            <a:avLst/>
          </a:prstGeom>
        </p:spPr>
      </p:pic>
    </p:spTree>
    <p:extLst>
      <p:ext uri="{BB962C8B-B14F-4D97-AF65-F5344CB8AC3E}">
        <p14:creationId xmlns:p14="http://schemas.microsoft.com/office/powerpoint/2010/main" val="290774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F0A7A374-DBD9-BE75-4767-513A3A456B96}"/>
              </a:ext>
            </a:extLst>
          </p:cNvPr>
          <p:cNvSpPr>
            <a:spLocks noGrp="1"/>
          </p:cNvSpPr>
          <p:nvPr>
            <p:ph type="body" idx="1"/>
          </p:nvPr>
        </p:nvSpPr>
        <p:spPr>
          <a:xfrm>
            <a:off x="311701" y="3510890"/>
            <a:ext cx="7163157" cy="869133"/>
          </a:xfrm>
        </p:spPr>
        <p:txBody>
          <a:bodyPr/>
          <a:lstStyle/>
          <a:p>
            <a:pPr marL="114300" indent="0">
              <a:buNone/>
            </a:pPr>
            <a:r>
              <a:rPr lang="en-US" sz="1600" b="1" dirty="0">
                <a:solidFill>
                  <a:schemeClr val="bg2">
                    <a:lumMod val="25000"/>
                  </a:schemeClr>
                </a:solidFill>
                <a:latin typeface="+mj-lt"/>
                <a:cs typeface="Times New Roman" panose="02020603050405020304" pitchFamily="18" charset="0"/>
              </a:rPr>
              <a:t>From the above bar graphs we can see that most number of properties are in Manhattan and Most number of reviews are for Brooklyn location properties.</a:t>
            </a:r>
          </a:p>
        </p:txBody>
      </p:sp>
      <p:pic>
        <p:nvPicPr>
          <p:cNvPr id="5" name="Picture 4">
            <a:extLst>
              <a:ext uri="{FF2B5EF4-FFF2-40B4-BE49-F238E27FC236}">
                <a16:creationId xmlns:a16="http://schemas.microsoft.com/office/drawing/2014/main" id="{14B15F9F-7FFF-82CD-B908-8C9489D864AA}"/>
              </a:ext>
            </a:extLst>
          </p:cNvPr>
          <p:cNvPicPr>
            <a:picLocks noChangeAspect="1"/>
          </p:cNvPicPr>
          <p:nvPr/>
        </p:nvPicPr>
        <p:blipFill>
          <a:blip r:embed="rId3"/>
          <a:stretch>
            <a:fillRect/>
          </a:stretch>
        </p:blipFill>
        <p:spPr>
          <a:xfrm>
            <a:off x="311701" y="270239"/>
            <a:ext cx="4216215" cy="3117280"/>
          </a:xfrm>
          <a:prstGeom prst="rect">
            <a:avLst/>
          </a:prstGeom>
        </p:spPr>
      </p:pic>
      <p:pic>
        <p:nvPicPr>
          <p:cNvPr id="9" name="Picture 8">
            <a:extLst>
              <a:ext uri="{FF2B5EF4-FFF2-40B4-BE49-F238E27FC236}">
                <a16:creationId xmlns:a16="http://schemas.microsoft.com/office/drawing/2014/main" id="{099370D1-75D3-F1F2-FFFD-0CFBCA7A0624}"/>
              </a:ext>
            </a:extLst>
          </p:cNvPr>
          <p:cNvPicPr>
            <a:picLocks noChangeAspect="1"/>
          </p:cNvPicPr>
          <p:nvPr/>
        </p:nvPicPr>
        <p:blipFill>
          <a:blip r:embed="rId4"/>
          <a:stretch>
            <a:fillRect/>
          </a:stretch>
        </p:blipFill>
        <p:spPr>
          <a:xfrm>
            <a:off x="4527916" y="248467"/>
            <a:ext cx="4216215" cy="3117280"/>
          </a:xfrm>
          <a:prstGeom prst="rect">
            <a:avLst/>
          </a:prstGeom>
        </p:spPr>
      </p:pic>
    </p:spTree>
    <p:extLst>
      <p:ext uri="{BB962C8B-B14F-4D97-AF65-F5344CB8AC3E}">
        <p14:creationId xmlns:p14="http://schemas.microsoft.com/office/powerpoint/2010/main" val="204682772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1128</Words>
  <Application>Microsoft Office PowerPoint</Application>
  <PresentationFormat>On-screen Show (16:9)</PresentationFormat>
  <Paragraphs>177</Paragraphs>
  <Slides>21</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Montserrat</vt:lpstr>
      <vt:lpstr>Arial</vt:lpstr>
      <vt:lpstr>Simple Light</vt:lpstr>
      <vt:lpstr>           Capstone Project Airbnb Booking Analysis  By  Patan Ismail Alli Khan  (pathanismailalikhan@gmail.com)   </vt:lpstr>
      <vt:lpstr>   What is Airbnb ?</vt:lpstr>
      <vt:lpstr>   Problem Statement</vt:lpstr>
      <vt:lpstr>   Workflow</vt:lpstr>
      <vt:lpstr>   Data Understanding</vt:lpstr>
      <vt:lpstr>   Data Cleaning and Manipulation</vt:lpstr>
      <vt:lpstr>Exploratory Data Analysis</vt:lpstr>
      <vt:lpstr>   Correlation between features</vt:lpstr>
      <vt:lpstr>PowerPoint Presentation</vt:lpstr>
      <vt:lpstr>PowerPoint Presentation</vt:lpstr>
      <vt:lpstr>PowerPoint Presentation</vt:lpstr>
      <vt:lpstr>PowerPoint Presentation</vt:lpstr>
      <vt:lpstr>   Exploring into Neighborhoods</vt:lpstr>
      <vt:lpstr>   Manhattan </vt:lpstr>
      <vt:lpstr>   Brooklyn </vt:lpstr>
      <vt:lpstr>   Queens </vt:lpstr>
      <vt:lpstr>   Bronx </vt:lpstr>
      <vt:lpstr>   Staten Island </vt:lpstr>
      <vt:lpstr>PowerPoint Presentation</vt:lpstr>
      <vt:lpstr>   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Telecom Churn Data – EDA   Team - stars 1. Sai Krishna Vamshi Devarasetty (krishnavamshidevarasetty@gmail.com) 2. Gangadhar Palle (pallegangadhar156@gmail.com) 3. Abhishek Sharma (abhisheksharmatrio@gmail.com) 4. Nitish Rao – (nitishrao1896@gmail.com)</dc:title>
  <dc:creator>Sai Krishna Vamshi Devarasetty</dc:creator>
  <cp:lastModifiedBy>ismail ali</cp:lastModifiedBy>
  <cp:revision>21</cp:revision>
  <dcterms:modified xsi:type="dcterms:W3CDTF">2023-02-05T14:46:55Z</dcterms:modified>
</cp:coreProperties>
</file>