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60520"/>
            <a:ext cx="907164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26052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26052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26052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26052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260520"/>
            <a:ext cx="292068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02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26052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6052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60520"/>
            <a:ext cx="9071640" cy="17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D02490A-C433-4D76-B7FE-D51BF39C08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idon.ernst@sosy.ifi.lmu.de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8528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ARCH </a:t>
            </a:r>
            <a:r>
              <a:rPr b="0" lang="en-US" sz="4400" spc="-1" strike="noStrike">
                <a:latin typeface="Arial"/>
              </a:rPr>
              <a:t>Compet</a:t>
            </a:r>
            <a:r>
              <a:rPr b="0" lang="en-US" sz="4400" spc="-1" strike="noStrike">
                <a:latin typeface="Arial"/>
              </a:rPr>
              <a:t>ition </a:t>
            </a:r>
            <a:r>
              <a:rPr b="0" lang="en-US" sz="4400" spc="-1" strike="noStrike">
                <a:latin typeface="Arial"/>
              </a:rPr>
              <a:t>2019</a:t>
            </a:r>
            <a:br/>
            <a:r>
              <a:rPr b="0" lang="en-US" sz="4400" spc="-1" strike="noStrike">
                <a:latin typeface="Arial"/>
              </a:rPr>
              <a:t>Falsific</a:t>
            </a:r>
            <a:r>
              <a:rPr b="0" lang="en-US" sz="4400" spc="-1" strike="noStrike">
                <a:latin typeface="Arial"/>
              </a:rPr>
              <a:t>ation </a:t>
            </a:r>
            <a:r>
              <a:rPr b="0" lang="en-US" sz="4400" spc="-1" strike="noStrike">
                <a:latin typeface="Arial"/>
              </a:rPr>
              <a:t>Catego</a:t>
            </a:r>
            <a:r>
              <a:rPr b="0" lang="en-US" sz="4400" spc="-1" strike="noStrike">
                <a:latin typeface="Arial"/>
              </a:rPr>
              <a:t>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91440" y="2417040"/>
            <a:ext cx="9988560" cy="32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participant</a:t>
            </a:r>
            <a:r>
              <a:rPr b="0" lang="en-US" sz="3200" spc="-1" strike="noStrike">
                <a:latin typeface="Arial"/>
              </a:rPr>
              <a:t>s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| </a:t>
            </a:r>
            <a:r>
              <a:rPr b="0" lang="en-US" sz="3200" spc="-1" strike="noStrike">
                <a:latin typeface="Arial"/>
              </a:rPr>
              <a:t>organizati</a:t>
            </a:r>
            <a:r>
              <a:rPr b="0" lang="en-US" sz="3200" spc="-1" strike="noStrike">
                <a:latin typeface="Arial"/>
              </a:rPr>
              <a:t>on | </a:t>
            </a:r>
            <a:r>
              <a:rPr b="0" lang="en-US" sz="3200" spc="-1" strike="noStrike">
                <a:latin typeface="Arial"/>
              </a:rPr>
              <a:t>benchmar</a:t>
            </a:r>
            <a:r>
              <a:rPr b="0" lang="en-US" sz="3200" spc="-1" strike="noStrike">
                <a:latin typeface="Arial"/>
              </a:rPr>
              <a:t>ks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| </a:t>
            </a:r>
            <a:r>
              <a:rPr b="0" lang="en-US" sz="3200" spc="-1" strike="noStrike">
                <a:latin typeface="Arial"/>
              </a:rPr>
              <a:t>outcome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  <a:ea typeface="Bitstream Vera Sans"/>
              </a:rPr>
              <a:t>Paolo Arcaini,  </a:t>
            </a:r>
            <a:r>
              <a:rPr b="0" lang="en-US" sz="2400" spc="-1" strike="noStrike">
                <a:latin typeface="Arial"/>
                <a:ea typeface="Bitstream Vera Sans"/>
              </a:rPr>
              <a:t>Alexandre </a:t>
            </a:r>
            <a:r>
              <a:rPr b="0" lang="en-US" sz="2400" spc="-1" strike="noStrike">
                <a:latin typeface="Arial"/>
                <a:ea typeface="Bitstream Vera Sans"/>
              </a:rPr>
              <a:t>Donze,  Gidon </a:t>
            </a:r>
            <a:r>
              <a:rPr b="0" lang="en-US" sz="2400" spc="-1" strike="noStrike">
                <a:latin typeface="Arial"/>
                <a:ea typeface="Bitstream Vera Sans"/>
              </a:rPr>
              <a:t>Ernst,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  <a:ea typeface="Bitstream Vera Sans"/>
              </a:rPr>
              <a:t>Georgios </a:t>
            </a:r>
            <a:r>
              <a:rPr b="0" lang="en-US" sz="2400" spc="-1" strike="noStrike">
                <a:latin typeface="Arial"/>
                <a:ea typeface="Bitstream Vera Sans"/>
              </a:rPr>
              <a:t>Fainekos,  </a:t>
            </a:r>
            <a:r>
              <a:rPr b="0" lang="en-US" sz="2400" spc="-1" strike="noStrike">
                <a:latin typeface="Arial"/>
                <a:ea typeface="Bitstream Vera Sans"/>
              </a:rPr>
              <a:t>Logan </a:t>
            </a:r>
            <a:r>
              <a:rPr b="0" lang="en-US" sz="2400" spc="-1" strike="noStrike">
                <a:latin typeface="Arial"/>
                <a:ea typeface="Bitstream Vera Sans"/>
              </a:rPr>
              <a:t>Mathesen,Giul</a:t>
            </a:r>
            <a:r>
              <a:rPr b="0" lang="en-US" sz="2400" spc="-1" strike="noStrike">
                <a:latin typeface="Arial"/>
                <a:ea typeface="Bitstream Vera Sans"/>
              </a:rPr>
              <a:t>ia Pedrielli,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Arial"/>
                <a:ea typeface="Bitstream Vera Sans"/>
              </a:rPr>
              <a:t>Shakiba </a:t>
            </a:r>
            <a:r>
              <a:rPr b="0" lang="en-US" sz="2400" spc="-1" strike="noStrike">
                <a:latin typeface="Arial"/>
                <a:ea typeface="Bitstream Vera Sans"/>
              </a:rPr>
              <a:t>Yaghoubi,  </a:t>
            </a:r>
            <a:r>
              <a:rPr b="0" lang="en-US" sz="2400" spc="-1" strike="noStrike">
                <a:latin typeface="Arial"/>
              </a:rPr>
              <a:t>Yoriyuki </a:t>
            </a:r>
            <a:r>
              <a:rPr b="0" lang="en-US" sz="2400" spc="-1" strike="noStrike">
                <a:latin typeface="Arial"/>
              </a:rPr>
              <a:t>Yamagata,  </a:t>
            </a:r>
            <a:r>
              <a:rPr b="0" lang="en-US" sz="2400" spc="-1" strike="noStrike">
                <a:latin typeface="Arial"/>
              </a:rPr>
              <a:t>Zhenya </a:t>
            </a:r>
            <a:r>
              <a:rPr b="0" lang="en-US" sz="2400" spc="-1" strike="noStrike">
                <a:latin typeface="Arial"/>
              </a:rPr>
              <a:t>Zhang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  <a:ea typeface="Bitstream Vera Sans"/>
              </a:rPr>
              <a:t>ASU, USA | </a:t>
            </a:r>
            <a:r>
              <a:rPr b="0" lang="en-US" sz="2000" spc="-1" strike="noStrike">
                <a:latin typeface="Arial"/>
                <a:ea typeface="Bitstream Vera Sans"/>
              </a:rPr>
              <a:t>Decyphir, France </a:t>
            </a:r>
            <a:r>
              <a:rPr b="0" lang="en-US" sz="2000" spc="-1" strike="noStrike">
                <a:latin typeface="Arial"/>
                <a:ea typeface="Bitstream Vera Sans"/>
              </a:rPr>
              <a:t>| LMU, Germany </a:t>
            </a:r>
            <a:r>
              <a:rPr b="0" lang="en-US" sz="2000" spc="-1" strike="noStrike">
                <a:latin typeface="Arial"/>
                <a:ea typeface="Bitstream Vera Sans"/>
              </a:rPr>
              <a:t>| AIST&amp;NII, </a:t>
            </a:r>
            <a:r>
              <a:rPr b="0" lang="en-US" sz="2000" spc="-1" strike="noStrike">
                <a:latin typeface="Arial"/>
                <a:ea typeface="Bitstream Vera Sans"/>
              </a:rPr>
              <a:t>Japan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contact: </a:t>
            </a:r>
            <a:r>
              <a:rPr b="0" lang="en-US" sz="2000" spc="-1" strike="noStrike">
                <a:latin typeface="Arial"/>
                <a:hlinkClick r:id="rId1"/>
              </a:rPr>
              <a:t>gidon.ernst@sosy.ifi.lmu.de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Falsification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6217920" y="1820880"/>
            <a:ext cx="18288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822960" y="1303560"/>
            <a:ext cx="2055240" cy="437760"/>
          </a:xfrm>
          <a:prstGeom prst="rect">
            <a:avLst/>
          </a:prstGeom>
          <a:solidFill>
            <a:srgbClr val="b4c7dc"/>
          </a:solidFill>
          <a:ln w="36720">
            <a:solidFill>
              <a:srgbClr val="000000"/>
            </a:solidFill>
            <a:round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input u ∊ R</a:t>
            </a:r>
            <a:r>
              <a:rPr b="0" lang="en-US" sz="1800" spc="-1" strike="noStrike" baseline="33000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6580800" y="1303560"/>
            <a:ext cx="2163600" cy="437760"/>
          </a:xfrm>
          <a:prstGeom prst="rect">
            <a:avLst/>
          </a:prstGeom>
          <a:solidFill>
            <a:srgbClr val="b4c7dc"/>
          </a:solidFill>
          <a:ln w="36720">
            <a:solidFill>
              <a:srgbClr val="000000"/>
            </a:solidFill>
            <a:round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output y ∊ R</a:t>
            </a:r>
            <a:r>
              <a:rPr b="0" lang="en-US" sz="1800" spc="-1" strike="noStrike" baseline="33000">
                <a:latin typeface="Arial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3474720" y="3038040"/>
            <a:ext cx="2498760" cy="445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internal state </a:t>
            </a:r>
            <a:r>
              <a:rPr b="0" i="1" lang="en-US" sz="2400" spc="-1" strike="noStrike">
                <a:latin typeface="Arial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Line 6"/>
          <p:cNvSpPr/>
          <p:nvPr/>
        </p:nvSpPr>
        <p:spPr>
          <a:xfrm>
            <a:off x="548640" y="1820880"/>
            <a:ext cx="27342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Freeform 7"/>
          <p:cNvSpPr/>
          <p:nvPr/>
        </p:nvSpPr>
        <p:spPr>
          <a:xfrm>
            <a:off x="2651760" y="2643840"/>
            <a:ext cx="4115160" cy="823320"/>
          </a:xfrm>
          <a:custGeom>
            <a:avLst/>
            <a:gdLst/>
            <a:ahLst/>
            <a:rect l="0" t="0" r="r" b="b"/>
            <a:pathLst>
              <a:path w="11431" h="2287">
                <a:moveTo>
                  <a:pt x="9906" y="0"/>
                </a:moveTo>
                <a:cubicBezTo>
                  <a:pt x="11430" y="0"/>
                  <a:pt x="11430" y="0"/>
                  <a:pt x="11430" y="0"/>
                </a:cubicBezTo>
                <a:lnTo>
                  <a:pt x="11430" y="2286"/>
                </a:lnTo>
                <a:lnTo>
                  <a:pt x="0" y="2286"/>
                </a:lnTo>
                <a:lnTo>
                  <a:pt x="0" y="0"/>
                </a:lnTo>
                <a:lnTo>
                  <a:pt x="1778" y="0"/>
                </a:lnTo>
              </a:path>
            </a:pathLst>
          </a:cu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" name="TextShape 8"/>
          <p:cNvSpPr txBox="1"/>
          <p:nvPr/>
        </p:nvSpPr>
        <p:spPr>
          <a:xfrm>
            <a:off x="467280" y="4011480"/>
            <a:ext cx="8768160" cy="15663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Arial"/>
              </a:rPr>
              <a:t>Goal: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find an input u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such that the output y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violates a given specification in temporal logic (STL/MTL)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291840" y="1455120"/>
            <a:ext cx="3108960" cy="1463040"/>
          </a:xfrm>
          <a:prstGeom prst="rect">
            <a:avLst/>
          </a:prstGeom>
          <a:solidFill>
            <a:srgbClr val="b4c7dc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latin typeface="Arial"/>
              </a:rPr>
              <a:t>Hybrid </a:t>
            </a:r>
            <a:r>
              <a:rPr b="0" lang="en-US" sz="2400" spc="-1" strike="noStrike">
                <a:latin typeface="Arial"/>
              </a:rPr>
              <a:t>System </a:t>
            </a:r>
            <a:r>
              <a:rPr b="0" lang="en-US" sz="2400" spc="-1" strike="noStrike">
                <a:latin typeface="Arial"/>
              </a:rPr>
              <a:t>Model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(typically: </a:t>
            </a:r>
            <a:r>
              <a:rPr b="0" lang="en-US" sz="1800" spc="-1" strike="noStrike">
                <a:latin typeface="Arial"/>
              </a:rPr>
              <a:t>Simulink)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6858000" y="2822760"/>
            <a:ext cx="2926080" cy="1005840"/>
          </a:xfrm>
          <a:prstGeom prst="wedgeRoundRectCallout">
            <a:avLst>
              <a:gd name="adj1" fmla="val -67328"/>
              <a:gd name="adj2" fmla="val -48287"/>
              <a:gd name="adj3" fmla="val 16667"/>
            </a:avLst>
          </a:prstGeom>
          <a:solidFill>
            <a:srgbClr val="ffff00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black box: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observed by simulations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Participating 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50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Breach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(Alexandre Donze)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S-TaLiRo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(Shakiba Yaghoubi, Logan Mathesen,</a:t>
            </a:r>
            <a:br/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 Georgios Fainekos)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falsify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(Yoriyuki Yamagata, Shuang Liu)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FalStar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(Gidon Ernst, Zhenya Zhang, Paolo Arcaini)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2017: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1 tool, 1 benchmark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2018: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2 tools, same 1 benchmark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Arial"/>
              </a:rPr>
              <a:t>2019</a:t>
            </a:r>
            <a:r>
              <a:rPr b="0" lang="en-US" sz="2600" spc="-1" strike="noStrike">
                <a:latin typeface="Arial"/>
              </a:rPr>
              <a:t>:</a:t>
            </a: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4 tools, 6 models, 24 requirements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two sets of results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arbitrary inputs → can achieve best results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fixed constrained inputs → better for direct comparison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Goal: validate all results (not really achieved)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Benchmarks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Source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standard from the literature (e.g. automatic transmission)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new ones provided by participants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Important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test cases: how to initialize and run the models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precise (informal) input and requirement specifications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Evaluation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Setup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max number of simulations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 per trial: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300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stochastic algorithms, hence multiple trials: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  50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→ </a:t>
            </a:r>
            <a:r>
              <a:rPr b="0" lang="en-US" sz="2400" spc="-1" strike="noStrike">
                <a:latin typeface="Arial"/>
              </a:rPr>
              <a:t>running all benchmarks takes several days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Metrics: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falsification rate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average/median required simulation (over successful trials)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Highlights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274320" y="1326600"/>
            <a:ext cx="930132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Breach/FalStar: good success with extreme values and random sampling → benchmarks too easy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S-TaLiRo: only tool to falsify steam condenser benchmark</a:t>
            </a:r>
            <a:br/>
            <a:r>
              <a:rPr b="0" lang="en-US" sz="2600" spc="-1" strike="noStrike">
                <a:latin typeface="Arial"/>
              </a:rPr>
              <a:t>(by combination of techniques)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falsify: many counterexamples from a </a:t>
            </a:r>
            <a:r>
              <a:rPr b="1" lang="en-US" sz="2600" spc="-1" strike="noStrike">
                <a:latin typeface="Arial"/>
              </a:rPr>
              <a:t>single simulation</a:t>
            </a:r>
            <a:br/>
            <a:r>
              <a:rPr b="1" lang="en-US" sz="2600" spc="-1" strike="noStrike">
                <a:latin typeface="Arial"/>
              </a:rPr>
              <a:t>(</a:t>
            </a:r>
            <a:r>
              <a:rPr b="0" lang="en-US" sz="2600" spc="-1" strike="noStrike">
                <a:latin typeface="Arial"/>
              </a:rPr>
              <a:t>online, grey box: learns system dynamics from trace prefix)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→ </a:t>
            </a:r>
            <a:r>
              <a:rPr b="0" lang="en-US" sz="2600" spc="-1" strike="noStrike">
                <a:latin typeface="Arial"/>
              </a:rPr>
              <a:t>Different approaches have different strengths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Conclusion &amp; Outlook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need harder benchmarks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need a maintained benchmark repository</a:t>
            </a:r>
            <a:br/>
            <a:r>
              <a:rPr b="0" lang="en-US" sz="2600" spc="-1" strike="noStrike">
                <a:latin typeface="Arial"/>
              </a:rPr>
              <a:t>(talk to Gidon if interested)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need a standardized result format for validation</a:t>
            </a:r>
            <a:br/>
            <a:r>
              <a:rPr b="0" lang="en-US" sz="2600" spc="-1" strike="noStrike">
                <a:solidFill>
                  <a:srgbClr val="666666"/>
                </a:solidFill>
                <a:latin typeface="Arial"/>
              </a:rPr>
              <a:t>(fairly straight forward, but ran out of time)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next steps: in-depth analysis of results </a:t>
            </a:r>
            <a:r>
              <a:rPr b="0" lang="en-US" sz="2600" spc="-1" strike="noStrike">
                <a:solidFill>
                  <a:srgbClr val="666666"/>
                </a:solidFill>
                <a:latin typeface="Arial"/>
              </a:rPr>
              <a:t>(also no time)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hard but rewarding work for all participants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made lots of progress this year :-)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LibreOffice/6.2.2.2$Linux_X86_64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2019-04-10T22:52:51Z</dcterms:created>
  <dc:creator/>
  <dc:description/>
  <dc:language>en-US</dc:language>
  <cp:lastModifiedBy/>
  <dcterms:modified xsi:type="dcterms:W3CDTF">2019-04-13T02:42:36Z</dcterms:modified>
  <cp:revision>94</cp:revision>
  <dc:subject/>
  <dc:title/>
</cp:coreProperties>
</file>