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3"/>
  </p:notesMasterIdLst>
  <p:sldIdLst>
    <p:sldId id="334" r:id="rId2"/>
    <p:sldId id="303" r:id="rId3"/>
    <p:sldId id="330" r:id="rId4"/>
    <p:sldId id="304" r:id="rId5"/>
    <p:sldId id="305" r:id="rId6"/>
    <p:sldId id="332" r:id="rId7"/>
    <p:sldId id="333" r:id="rId8"/>
    <p:sldId id="309" r:id="rId9"/>
    <p:sldId id="308" r:id="rId10"/>
    <p:sldId id="331" r:id="rId11"/>
    <p:sldId id="307" r:id="rId12"/>
    <p:sldId id="306" r:id="rId13"/>
    <p:sldId id="316" r:id="rId14"/>
    <p:sldId id="315" r:id="rId15"/>
    <p:sldId id="314" r:id="rId16"/>
    <p:sldId id="313" r:id="rId17"/>
    <p:sldId id="312" r:id="rId18"/>
    <p:sldId id="311" r:id="rId19"/>
    <p:sldId id="310" r:id="rId20"/>
    <p:sldId id="319" r:id="rId21"/>
    <p:sldId id="321" r:id="rId22"/>
    <p:sldId id="320" r:id="rId23"/>
    <p:sldId id="317" r:id="rId24"/>
    <p:sldId id="322" r:id="rId25"/>
    <p:sldId id="324" r:id="rId26"/>
    <p:sldId id="323" r:id="rId27"/>
    <p:sldId id="328" r:id="rId28"/>
    <p:sldId id="327" r:id="rId29"/>
    <p:sldId id="325" r:id="rId30"/>
    <p:sldId id="329" r:id="rId31"/>
    <p:sldId id="336" r:id="rId32"/>
    <p:sldId id="337" r:id="rId33"/>
    <p:sldId id="256" r:id="rId34"/>
    <p:sldId id="257" r:id="rId35"/>
    <p:sldId id="258" r:id="rId36"/>
    <p:sldId id="335" r:id="rId37"/>
    <p:sldId id="259" r:id="rId38"/>
    <p:sldId id="260" r:id="rId39"/>
    <p:sldId id="261" r:id="rId40"/>
    <p:sldId id="265" r:id="rId41"/>
    <p:sldId id="262" r:id="rId42"/>
    <p:sldId id="263" r:id="rId43"/>
    <p:sldId id="264" r:id="rId44"/>
    <p:sldId id="266" r:id="rId45"/>
    <p:sldId id="340" r:id="rId46"/>
    <p:sldId id="346" r:id="rId47"/>
    <p:sldId id="268" r:id="rId48"/>
    <p:sldId id="267" r:id="rId49"/>
    <p:sldId id="341" r:id="rId50"/>
    <p:sldId id="269" r:id="rId51"/>
    <p:sldId id="270" r:id="rId52"/>
    <p:sldId id="271" r:id="rId53"/>
    <p:sldId id="338" r:id="rId54"/>
    <p:sldId id="345" r:id="rId55"/>
    <p:sldId id="339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342" r:id="rId65"/>
    <p:sldId id="344" r:id="rId66"/>
    <p:sldId id="343" r:id="rId67"/>
    <p:sldId id="272" r:id="rId68"/>
    <p:sldId id="273" r:id="rId69"/>
    <p:sldId id="274" r:id="rId70"/>
    <p:sldId id="275" r:id="rId71"/>
    <p:sldId id="276" r:id="rId72"/>
    <p:sldId id="277" r:id="rId73"/>
    <p:sldId id="289" r:id="rId74"/>
    <p:sldId id="290" r:id="rId75"/>
    <p:sldId id="287" r:id="rId76"/>
    <p:sldId id="286" r:id="rId77"/>
    <p:sldId id="288" r:id="rId78"/>
    <p:sldId id="347" r:id="rId79"/>
    <p:sldId id="348" r:id="rId80"/>
    <p:sldId id="297" r:id="rId81"/>
    <p:sldId id="298" r:id="rId82"/>
    <p:sldId id="299" r:id="rId83"/>
    <p:sldId id="300" r:id="rId84"/>
    <p:sldId id="301" r:id="rId85"/>
    <p:sldId id="302" r:id="rId86"/>
    <p:sldId id="291" r:id="rId87"/>
    <p:sldId id="292" r:id="rId88"/>
    <p:sldId id="293" r:id="rId89"/>
    <p:sldId id="294" r:id="rId90"/>
    <p:sldId id="295" r:id="rId91"/>
    <p:sldId id="296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6CB8C-5983-4013-8C2B-4D213BFC6B8C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DAF9F-5990-463C-B4A2-A591B5C2B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1A89E-E7F6-4F98-843B-A3DB2E07A92A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0A03DA-EC7B-40EB-AC85-A87D0B7D259D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m/monitor.htm" TargetMode="External"/><Relationship Id="rId2" Type="http://schemas.openxmlformats.org/officeDocument/2006/relationships/hyperlink" Target="https://www.computerhope.com/jargon/p/printe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uterhope.com/jargon/d/dpi.htm" TargetMode="External"/><Relationship Id="rId4" Type="http://schemas.openxmlformats.org/officeDocument/2006/relationships/hyperlink" Target="https://www.computerhope.com/jargon/p/pixel.htm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CGMM</a:t>
            </a:r>
            <a:br>
              <a:rPr lang="en-US"/>
            </a:br>
            <a:r>
              <a:rPr lang="en-US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CRT • Beam of electrons hit phosphor-coated screen, light emitted by phosphor • Direct electron beam to the same screen repeatedly, keeping phosphor activated • The frequency at which a picture is redrawn on the screen is referred to as the “refresh rate” • The maximum number of points that can be displayed on a CRT is referred to as the “resolution” • Display principle – Raster Scan Display Principle – Random Scan Display Principle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marL="829310" indent="-22923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829944" algn="l"/>
              </a:tabLst>
            </a:pPr>
            <a:r>
              <a:rPr lang="en-US" sz="2800" spc="-40" dirty="0">
                <a:latin typeface="Arial"/>
                <a:cs typeface="Arial"/>
              </a:rPr>
              <a:t>Vector </a:t>
            </a:r>
            <a:r>
              <a:rPr lang="en-US" sz="2800" spc="-60" dirty="0">
                <a:latin typeface="Arial"/>
                <a:cs typeface="Arial"/>
              </a:rPr>
              <a:t>scan/Random </a:t>
            </a:r>
            <a:r>
              <a:rPr lang="en-US" sz="2800" spc="-85" dirty="0">
                <a:latin typeface="Arial"/>
                <a:cs typeface="Arial"/>
              </a:rPr>
              <a:t>scan</a:t>
            </a:r>
            <a:r>
              <a:rPr lang="en-US" sz="2800" spc="-12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display.</a:t>
            </a:r>
            <a:endParaRPr lang="en-US" sz="2800" dirty="0">
              <a:latin typeface="Arial"/>
              <a:cs typeface="Arial"/>
            </a:endParaRPr>
          </a:p>
          <a:p>
            <a:pPr marL="829310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829944" algn="l"/>
              </a:tabLst>
            </a:pPr>
            <a:r>
              <a:rPr lang="en-US" sz="2800" spc="-65" dirty="0">
                <a:latin typeface="Arial"/>
                <a:cs typeface="Arial"/>
              </a:rPr>
              <a:t>Raster </a:t>
            </a:r>
            <a:r>
              <a:rPr lang="en-US" sz="2800" spc="-85" dirty="0">
                <a:latin typeface="Arial"/>
                <a:cs typeface="Arial"/>
              </a:rPr>
              <a:t>scan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display.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5" dirty="0">
                <a:latin typeface="Georgia"/>
                <a:cs typeface="Georgia"/>
              </a:rPr>
              <a:t>Vector </a:t>
            </a:r>
            <a:r>
              <a:rPr lang="en-US" sz="2800" b="1" spc="-80" dirty="0">
                <a:latin typeface="Georgia"/>
                <a:cs typeface="Georgia"/>
              </a:rPr>
              <a:t>scan/Random </a:t>
            </a:r>
            <a:r>
              <a:rPr lang="en-US" sz="2800" b="1" spc="-75" dirty="0">
                <a:latin typeface="Georgia"/>
                <a:cs typeface="Georgia"/>
              </a:rPr>
              <a:t>scan</a:t>
            </a:r>
            <a:r>
              <a:rPr lang="en-US" sz="2800" b="1" spc="20" dirty="0">
                <a:latin typeface="Georgia"/>
                <a:cs typeface="Georgia"/>
              </a:rPr>
              <a:t> </a:t>
            </a:r>
            <a:r>
              <a:rPr lang="en-US" sz="2800" b="1" spc="-60" dirty="0">
                <a:latin typeface="Georgia"/>
                <a:cs typeface="Georgia"/>
              </a:rPr>
              <a:t>display</a:t>
            </a:r>
            <a:endParaRPr lang="en-US" sz="2800" dirty="0">
              <a:latin typeface="Georgia"/>
              <a:cs typeface="Georgia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7346" name="Picture 2" descr="Difference Between Raster Scan and Random Scan(Tabular Form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5429849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55000" lnSpcReduction="20000"/>
          </a:bodyPr>
          <a:lstStyle/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0" dirty="0">
                <a:latin typeface="Arial"/>
                <a:cs typeface="Arial"/>
              </a:rPr>
              <a:t>Vector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scan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display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directly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traces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out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only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desired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lines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on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-145" dirty="0">
                <a:latin typeface="Arial"/>
                <a:cs typeface="Arial"/>
              </a:rPr>
              <a:t>CRT.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dirty="0">
                <a:latin typeface="Arial"/>
                <a:cs typeface="Arial"/>
              </a:rPr>
              <a:t>If </a:t>
            </a:r>
            <a:r>
              <a:rPr lang="en-US" sz="2800" spc="-35" dirty="0">
                <a:latin typeface="Arial"/>
                <a:cs typeface="Arial"/>
              </a:rPr>
              <a:t>we </a:t>
            </a:r>
            <a:r>
              <a:rPr lang="en-US" sz="2800" spc="-15" dirty="0">
                <a:latin typeface="Arial"/>
                <a:cs typeface="Arial"/>
              </a:rPr>
              <a:t>want </a:t>
            </a:r>
            <a:r>
              <a:rPr lang="en-US" sz="2800" spc="-25" dirty="0">
                <a:latin typeface="Arial"/>
                <a:cs typeface="Arial"/>
              </a:rPr>
              <a:t>line </a:t>
            </a:r>
            <a:r>
              <a:rPr lang="en-US" sz="2800" spc="-35" dirty="0">
                <a:latin typeface="Arial"/>
                <a:cs typeface="Arial"/>
              </a:rPr>
              <a:t>between </a:t>
            </a:r>
            <a:r>
              <a:rPr lang="en-US" sz="2800" spc="-10" dirty="0">
                <a:latin typeface="Arial"/>
                <a:cs typeface="Arial"/>
              </a:rPr>
              <a:t>point </a:t>
            </a:r>
            <a:r>
              <a:rPr lang="en-US" sz="2800" spc="-45" dirty="0">
                <a:latin typeface="Arial"/>
                <a:cs typeface="Arial"/>
              </a:rPr>
              <a:t>p1 </a:t>
            </a:r>
            <a:r>
              <a:rPr lang="en-US" sz="2800" spc="15" dirty="0">
                <a:latin typeface="Arial"/>
                <a:cs typeface="Arial"/>
              </a:rPr>
              <a:t>&amp; </a:t>
            </a:r>
            <a:r>
              <a:rPr lang="en-US" sz="2800" spc="-45" dirty="0">
                <a:latin typeface="Arial"/>
                <a:cs typeface="Arial"/>
              </a:rPr>
              <a:t>p2 </a:t>
            </a:r>
            <a:r>
              <a:rPr lang="en-US" sz="2800" spc="-20" dirty="0">
                <a:latin typeface="Arial"/>
                <a:cs typeface="Arial"/>
              </a:rPr>
              <a:t>then </a:t>
            </a:r>
            <a:r>
              <a:rPr lang="en-US" sz="2800" spc="-35" dirty="0">
                <a:latin typeface="Arial"/>
                <a:cs typeface="Arial"/>
              </a:rPr>
              <a:t>we </a:t>
            </a:r>
            <a:r>
              <a:rPr lang="en-US" sz="2800" spc="-20" dirty="0">
                <a:latin typeface="Arial"/>
                <a:cs typeface="Arial"/>
              </a:rPr>
              <a:t>directly </a:t>
            </a:r>
            <a:r>
              <a:rPr lang="en-US" sz="2800" spc="-30" dirty="0">
                <a:latin typeface="Arial"/>
                <a:cs typeface="Arial"/>
              </a:rPr>
              <a:t>drive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25" dirty="0">
                <a:latin typeface="Arial"/>
                <a:cs typeface="Arial"/>
              </a:rPr>
              <a:t>deflection </a:t>
            </a:r>
            <a:r>
              <a:rPr lang="en-US" sz="2800" spc="-20" dirty="0">
                <a:latin typeface="Arial"/>
                <a:cs typeface="Arial"/>
              </a:rPr>
              <a:t>circuitry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50" dirty="0">
                <a:latin typeface="Arial"/>
                <a:cs typeface="Arial"/>
              </a:rPr>
              <a:t>focus  </a:t>
            </a:r>
            <a:r>
              <a:rPr lang="en-US" sz="2800" spc="-55" dirty="0">
                <a:latin typeface="Arial"/>
                <a:cs typeface="Arial"/>
              </a:rPr>
              <a:t>beam </a:t>
            </a:r>
            <a:r>
              <a:rPr lang="en-US" sz="2800" spc="-25" dirty="0">
                <a:latin typeface="Arial"/>
                <a:cs typeface="Arial"/>
              </a:rPr>
              <a:t>directly </a:t>
            </a:r>
            <a:r>
              <a:rPr lang="en-US" sz="2800" spc="-10" dirty="0">
                <a:latin typeface="Arial"/>
                <a:cs typeface="Arial"/>
              </a:rPr>
              <a:t>from point </a:t>
            </a:r>
            <a:r>
              <a:rPr lang="en-US" sz="2800" spc="-55" dirty="0">
                <a:latin typeface="Arial"/>
                <a:cs typeface="Arial"/>
              </a:rPr>
              <a:t>p1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p2.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we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do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not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want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display </a:t>
            </a:r>
            <a:r>
              <a:rPr lang="en-US" sz="2800" spc="-25" dirty="0">
                <a:latin typeface="Arial"/>
                <a:cs typeface="Arial"/>
              </a:rPr>
              <a:t>line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from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p1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p2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25" dirty="0">
                <a:latin typeface="Arial"/>
                <a:cs typeface="Arial"/>
              </a:rPr>
              <a:t>just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move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then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we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can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blank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beam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05" dirty="0">
                <a:latin typeface="Arial"/>
                <a:cs typeface="Arial"/>
              </a:rPr>
              <a:t>as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we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move </a:t>
            </a:r>
            <a:r>
              <a:rPr lang="en-US" sz="2800" spc="15" dirty="0">
                <a:latin typeface="Arial"/>
                <a:cs typeface="Arial"/>
              </a:rPr>
              <a:t>it.</a:t>
            </a:r>
            <a:endParaRPr lang="en-US" sz="2800" dirty="0">
              <a:latin typeface="Arial"/>
              <a:cs typeface="Arial"/>
            </a:endParaRPr>
          </a:p>
          <a:p>
            <a:pPr marL="241300" marR="7620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5" dirty="0">
                <a:latin typeface="Arial"/>
                <a:cs typeface="Arial"/>
              </a:rPr>
              <a:t>To </a:t>
            </a:r>
            <a:r>
              <a:rPr lang="en-US" sz="2800" spc="-50" dirty="0">
                <a:latin typeface="Arial"/>
                <a:cs typeface="Arial"/>
              </a:rPr>
              <a:t>move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75" dirty="0">
                <a:latin typeface="Arial"/>
                <a:cs typeface="Arial"/>
              </a:rPr>
              <a:t>across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145" dirty="0">
                <a:latin typeface="Arial"/>
                <a:cs typeface="Arial"/>
              </a:rPr>
              <a:t>CRT,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information </a:t>
            </a:r>
            <a:r>
              <a:rPr lang="en-US" sz="2800" spc="-25" dirty="0">
                <a:latin typeface="Arial"/>
                <a:cs typeface="Arial"/>
              </a:rPr>
              <a:t>about </a:t>
            </a:r>
            <a:r>
              <a:rPr lang="en-US" sz="2800" spc="-15" dirty="0">
                <a:latin typeface="Arial"/>
                <a:cs typeface="Arial"/>
              </a:rPr>
              <a:t>both </a:t>
            </a:r>
            <a:r>
              <a:rPr lang="en-US" sz="2800" spc="-35" dirty="0">
                <a:latin typeface="Arial"/>
                <a:cs typeface="Arial"/>
              </a:rPr>
              <a:t>magnitude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20" dirty="0">
                <a:latin typeface="Arial"/>
                <a:cs typeface="Arial"/>
              </a:rPr>
              <a:t>direction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0" dirty="0">
                <a:latin typeface="Arial"/>
                <a:cs typeface="Arial"/>
              </a:rPr>
              <a:t>required. </a:t>
            </a:r>
            <a:r>
              <a:rPr lang="en-US" sz="2800" spc="-80" dirty="0">
                <a:latin typeface="Arial"/>
                <a:cs typeface="Arial"/>
              </a:rPr>
              <a:t>This  </a:t>
            </a:r>
            <a:r>
              <a:rPr lang="en-US" sz="2800" spc="-15" dirty="0">
                <a:latin typeface="Arial"/>
                <a:cs typeface="Arial"/>
              </a:rPr>
              <a:t>information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is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generated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with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help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vector</a:t>
            </a:r>
            <a:r>
              <a:rPr lang="en-US" sz="2800" spc="-60" dirty="0">
                <a:latin typeface="Arial"/>
                <a:cs typeface="Arial"/>
              </a:rPr>
              <a:t> graphics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generator.</a:t>
            </a:r>
            <a:endParaRPr lang="en-US" sz="2800" dirty="0">
              <a:latin typeface="Arial"/>
              <a:cs typeface="Arial"/>
            </a:endParaRPr>
          </a:p>
          <a:p>
            <a:pPr marL="241300" marR="571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>
                <a:latin typeface="Arial"/>
                <a:cs typeface="Arial"/>
              </a:rPr>
              <a:t>Fig. </a:t>
            </a:r>
            <a:r>
              <a:rPr lang="en-US" sz="2800" spc="-50" dirty="0">
                <a:latin typeface="Arial"/>
                <a:cs typeface="Arial"/>
              </a:rPr>
              <a:t>1.2 </a:t>
            </a:r>
            <a:r>
              <a:rPr lang="en-US" sz="2800" spc="-65" dirty="0">
                <a:latin typeface="Arial"/>
                <a:cs typeface="Arial"/>
              </a:rPr>
              <a:t>shows </a:t>
            </a:r>
            <a:r>
              <a:rPr lang="en-US" sz="2800" spc="-25" dirty="0">
                <a:latin typeface="Arial"/>
                <a:cs typeface="Arial"/>
              </a:rPr>
              <a:t>architecture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25" dirty="0">
                <a:latin typeface="Arial"/>
                <a:cs typeface="Arial"/>
              </a:rPr>
              <a:t>vector </a:t>
            </a:r>
            <a:r>
              <a:rPr lang="en-US" sz="2800" spc="-45" dirty="0">
                <a:latin typeface="Arial"/>
                <a:cs typeface="Arial"/>
              </a:rPr>
              <a:t>display. </a:t>
            </a: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60" dirty="0">
                <a:latin typeface="Arial"/>
                <a:cs typeface="Arial"/>
              </a:rPr>
              <a:t>consists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0" dirty="0">
                <a:latin typeface="Arial"/>
                <a:cs typeface="Arial"/>
              </a:rPr>
              <a:t>display </a:t>
            </a:r>
            <a:r>
              <a:rPr lang="en-US" sz="2800" spc="-20" dirty="0">
                <a:latin typeface="Arial"/>
                <a:cs typeface="Arial"/>
              </a:rPr>
              <a:t>controller, </a:t>
            </a:r>
            <a:r>
              <a:rPr lang="en-US" sz="2800" spc="-130" dirty="0">
                <a:latin typeface="Arial"/>
                <a:cs typeface="Arial"/>
              </a:rPr>
              <a:t>CPU, </a:t>
            </a:r>
            <a:r>
              <a:rPr lang="en-US" sz="2800" spc="-45" dirty="0">
                <a:latin typeface="Arial"/>
                <a:cs typeface="Arial"/>
              </a:rPr>
              <a:t>display </a:t>
            </a:r>
            <a:r>
              <a:rPr lang="en-US" sz="2800" spc="-10" dirty="0">
                <a:latin typeface="Arial"/>
                <a:cs typeface="Arial"/>
              </a:rPr>
              <a:t>buffer </a:t>
            </a:r>
            <a:r>
              <a:rPr lang="en-US" sz="2800" spc="-40" dirty="0">
                <a:latin typeface="Arial"/>
                <a:cs typeface="Arial"/>
              </a:rPr>
              <a:t>memory  </a:t>
            </a:r>
            <a:r>
              <a:rPr lang="en-US" sz="2800" spc="-55" dirty="0">
                <a:latin typeface="Arial"/>
                <a:cs typeface="Arial"/>
              </a:rPr>
              <a:t>and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45" dirty="0">
                <a:latin typeface="Arial"/>
                <a:cs typeface="Arial"/>
              </a:rPr>
              <a:t>CRT.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Display </a:t>
            </a:r>
            <a:r>
              <a:rPr lang="en-US" sz="2800" spc="-15" dirty="0">
                <a:latin typeface="Arial"/>
                <a:cs typeface="Arial"/>
              </a:rPr>
              <a:t>controller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45" dirty="0">
                <a:latin typeface="Arial"/>
                <a:cs typeface="Arial"/>
              </a:rPr>
              <a:t>connected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60" dirty="0">
                <a:latin typeface="Arial"/>
                <a:cs typeface="Arial"/>
              </a:rPr>
              <a:t>an </a:t>
            </a:r>
            <a:r>
              <a:rPr lang="en-US" sz="2800" spc="-20" dirty="0">
                <a:latin typeface="Arial"/>
                <a:cs typeface="Arial"/>
              </a:rPr>
              <a:t>I/O </a:t>
            </a:r>
            <a:r>
              <a:rPr lang="en-US" sz="2800" spc="-30" dirty="0">
                <a:latin typeface="Arial"/>
                <a:cs typeface="Arial"/>
              </a:rPr>
              <a:t>peripheral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229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25" dirty="0">
                <a:latin typeface="Arial"/>
                <a:cs typeface="Arial"/>
              </a:rPr>
              <a:t>CPU.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Display </a:t>
            </a:r>
            <a:r>
              <a:rPr lang="en-US" sz="2800" spc="-15" dirty="0">
                <a:latin typeface="Arial"/>
                <a:cs typeface="Arial"/>
              </a:rPr>
              <a:t>buffer </a:t>
            </a:r>
            <a:r>
              <a:rPr lang="en-US" sz="2800" spc="-45" dirty="0">
                <a:latin typeface="Arial"/>
                <a:cs typeface="Arial"/>
              </a:rPr>
              <a:t>stores </a:t>
            </a:r>
            <a:r>
              <a:rPr lang="en-US" sz="2800" spc="-30" dirty="0">
                <a:latin typeface="Arial"/>
                <a:cs typeface="Arial"/>
              </a:rPr>
              <a:t>computer </a:t>
            </a:r>
            <a:r>
              <a:rPr lang="en-US" sz="2800" spc="-40" dirty="0">
                <a:latin typeface="Arial"/>
                <a:cs typeface="Arial"/>
              </a:rPr>
              <a:t>produced </a:t>
            </a:r>
            <a:r>
              <a:rPr lang="en-US" sz="2800" spc="-50" dirty="0">
                <a:latin typeface="Arial"/>
                <a:cs typeface="Arial"/>
              </a:rPr>
              <a:t>display </a:t>
            </a:r>
            <a:r>
              <a:rPr lang="en-US" sz="2800" spc="-15" dirty="0">
                <a:latin typeface="Arial"/>
                <a:cs typeface="Arial"/>
              </a:rPr>
              <a:t>list or</a:t>
            </a:r>
            <a:r>
              <a:rPr lang="en-US" sz="2800" spc="-22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display </a:t>
            </a:r>
            <a:r>
              <a:rPr lang="en-US" sz="2800" spc="-40" dirty="0">
                <a:latin typeface="Arial"/>
                <a:cs typeface="Arial"/>
              </a:rPr>
              <a:t>program.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599"/>
              </a:lnSpc>
              <a:spcBef>
                <a:spcPts val="6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60" dirty="0">
                <a:latin typeface="Arial"/>
                <a:cs typeface="Arial"/>
              </a:rPr>
              <a:t>Program </a:t>
            </a:r>
            <a:r>
              <a:rPr lang="en-US" sz="2800" spc="-45" dirty="0">
                <a:latin typeface="Arial"/>
                <a:cs typeface="Arial"/>
              </a:rPr>
              <a:t>contains </a:t>
            </a:r>
            <a:r>
              <a:rPr lang="en-US" sz="2800" spc="-10" dirty="0">
                <a:latin typeface="Arial"/>
                <a:cs typeface="Arial"/>
              </a:rPr>
              <a:t>point </a:t>
            </a:r>
            <a:r>
              <a:rPr lang="en-US" sz="2800" spc="15" dirty="0">
                <a:latin typeface="Arial"/>
                <a:cs typeface="Arial"/>
              </a:rPr>
              <a:t>&amp; </a:t>
            </a:r>
            <a:r>
              <a:rPr lang="en-US" sz="2800" spc="-25" dirty="0">
                <a:latin typeface="Arial"/>
                <a:cs typeface="Arial"/>
              </a:rPr>
              <a:t>line </a:t>
            </a:r>
            <a:r>
              <a:rPr lang="en-US" sz="2800" spc="-10" dirty="0">
                <a:latin typeface="Arial"/>
                <a:cs typeface="Arial"/>
              </a:rPr>
              <a:t>plotting </a:t>
            </a:r>
            <a:r>
              <a:rPr lang="en-US" sz="2800" spc="-65" dirty="0">
                <a:latin typeface="Arial"/>
                <a:cs typeface="Arial"/>
              </a:rPr>
              <a:t>commands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45" dirty="0">
                <a:latin typeface="Arial"/>
                <a:cs typeface="Arial"/>
              </a:rPr>
              <a:t>end </a:t>
            </a:r>
            <a:r>
              <a:rPr lang="en-US" sz="2800" spc="-10" dirty="0">
                <a:latin typeface="Arial"/>
                <a:cs typeface="Arial"/>
              </a:rPr>
              <a:t>point </a:t>
            </a:r>
            <a:r>
              <a:rPr lang="en-US" sz="2800" spc="-40" dirty="0">
                <a:latin typeface="Arial"/>
                <a:cs typeface="Arial"/>
              </a:rPr>
              <a:t>co-ordinates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15" dirty="0">
                <a:latin typeface="Arial"/>
                <a:cs typeface="Arial"/>
              </a:rPr>
              <a:t>well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40" dirty="0">
                <a:latin typeface="Arial"/>
                <a:cs typeface="Arial"/>
              </a:rPr>
              <a:t>character  </a:t>
            </a:r>
            <a:r>
              <a:rPr lang="en-US" sz="2800" spc="-10" dirty="0">
                <a:latin typeface="Arial"/>
                <a:cs typeface="Arial"/>
              </a:rPr>
              <a:t>plotting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commands.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Display </a:t>
            </a:r>
            <a:r>
              <a:rPr lang="en-US" sz="2800" spc="-15" dirty="0">
                <a:latin typeface="Arial"/>
                <a:cs typeface="Arial"/>
              </a:rPr>
              <a:t>controller </a:t>
            </a:r>
            <a:r>
              <a:rPr lang="en-US" sz="2800" spc="-20" dirty="0">
                <a:latin typeface="Arial"/>
                <a:cs typeface="Arial"/>
              </a:rPr>
              <a:t>interprets </a:t>
            </a:r>
            <a:r>
              <a:rPr lang="en-US" sz="2800" spc="-55" dirty="0">
                <a:latin typeface="Arial"/>
                <a:cs typeface="Arial"/>
              </a:rPr>
              <a:t>command </a:t>
            </a:r>
            <a:r>
              <a:rPr lang="en-US" sz="2800" spc="-50" dirty="0">
                <a:latin typeface="Arial"/>
                <a:cs typeface="Arial"/>
              </a:rPr>
              <a:t>and </a:t>
            </a:r>
            <a:r>
              <a:rPr lang="en-US" sz="2800" spc="-80" dirty="0">
                <a:latin typeface="Arial"/>
                <a:cs typeface="Arial"/>
              </a:rPr>
              <a:t>sends </a:t>
            </a:r>
            <a:r>
              <a:rPr lang="en-US" sz="2800" spc="-20" dirty="0">
                <a:latin typeface="Arial"/>
                <a:cs typeface="Arial"/>
              </a:rPr>
              <a:t>digital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10" dirty="0">
                <a:latin typeface="Arial"/>
                <a:cs typeface="Arial"/>
              </a:rPr>
              <a:t>point </a:t>
            </a:r>
            <a:r>
              <a:rPr lang="en-US" sz="2800" spc="-40" dirty="0">
                <a:latin typeface="Arial"/>
                <a:cs typeface="Arial"/>
              </a:rPr>
              <a:t>co-ordinates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215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25" dirty="0">
                <a:latin typeface="Arial"/>
                <a:cs typeface="Arial"/>
              </a:rPr>
              <a:t>vector </a:t>
            </a:r>
            <a:r>
              <a:rPr lang="en-US" sz="2800" spc="-30" dirty="0">
                <a:latin typeface="Arial"/>
                <a:cs typeface="Arial"/>
              </a:rPr>
              <a:t>generator.</a:t>
            </a:r>
            <a:endParaRPr lang="en-US" sz="2800" dirty="0">
              <a:latin typeface="Arial"/>
              <a:cs typeface="Arial"/>
            </a:endParaRPr>
          </a:p>
          <a:p>
            <a:pPr marL="241300" marR="6350" indent="-229235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0" dirty="0">
                <a:latin typeface="Arial"/>
                <a:cs typeface="Arial"/>
              </a:rPr>
              <a:t>Vector </a:t>
            </a:r>
            <a:r>
              <a:rPr lang="en-US" sz="2800" spc="-35" dirty="0">
                <a:latin typeface="Arial"/>
                <a:cs typeface="Arial"/>
              </a:rPr>
              <a:t>generator </a:t>
            </a:r>
            <a:r>
              <a:rPr lang="en-US" sz="2800" spc="-20" dirty="0">
                <a:latin typeface="Arial"/>
                <a:cs typeface="Arial"/>
              </a:rPr>
              <a:t>then </a:t>
            </a:r>
            <a:r>
              <a:rPr lang="en-US" sz="2800" spc="-45" dirty="0">
                <a:latin typeface="Arial"/>
                <a:cs typeface="Arial"/>
              </a:rPr>
              <a:t>converts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20" dirty="0">
                <a:latin typeface="Arial"/>
                <a:cs typeface="Arial"/>
              </a:rPr>
              <a:t>digital </a:t>
            </a:r>
            <a:r>
              <a:rPr lang="en-US" sz="2800" spc="-30" dirty="0">
                <a:latin typeface="Arial"/>
                <a:cs typeface="Arial"/>
              </a:rPr>
              <a:t>co-ordinate </a:t>
            </a:r>
            <a:r>
              <a:rPr lang="en-US" sz="2800" spc="-50" dirty="0">
                <a:latin typeface="Arial"/>
                <a:cs typeface="Arial"/>
              </a:rPr>
              <a:t>value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55" dirty="0">
                <a:latin typeface="Arial"/>
                <a:cs typeface="Arial"/>
              </a:rPr>
              <a:t>analog </a:t>
            </a:r>
            <a:r>
              <a:rPr lang="en-US" sz="2800" spc="-50" dirty="0">
                <a:latin typeface="Arial"/>
                <a:cs typeface="Arial"/>
              </a:rPr>
              <a:t>voltages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25" dirty="0">
                <a:latin typeface="Arial"/>
                <a:cs typeface="Arial"/>
              </a:rPr>
              <a:t>deflection  </a:t>
            </a:r>
            <a:r>
              <a:rPr lang="en-US" sz="2800" spc="-30" dirty="0">
                <a:latin typeface="Arial"/>
                <a:cs typeface="Arial"/>
              </a:rPr>
              <a:t>circuits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spc="-55" dirty="0">
                <a:latin typeface="Arial"/>
                <a:cs typeface="Arial"/>
              </a:rPr>
              <a:t>displace </a:t>
            </a:r>
            <a:r>
              <a:rPr lang="en-US" sz="2800" spc="-60" dirty="0">
                <a:latin typeface="Arial"/>
                <a:cs typeface="Arial"/>
              </a:rPr>
              <a:t>an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30" dirty="0">
                <a:latin typeface="Arial"/>
                <a:cs typeface="Arial"/>
              </a:rPr>
              <a:t>which points </a:t>
            </a:r>
            <a:r>
              <a:rPr lang="en-US" sz="2800" spc="-40" dirty="0">
                <a:latin typeface="Arial"/>
                <a:cs typeface="Arial"/>
              </a:rPr>
              <a:t>on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195" dirty="0">
                <a:latin typeface="Arial"/>
                <a:cs typeface="Arial"/>
              </a:rPr>
              <a:t> </a:t>
            </a:r>
            <a:r>
              <a:rPr lang="en-US" sz="2800" spc="-135" dirty="0">
                <a:latin typeface="Arial"/>
                <a:cs typeface="Arial"/>
              </a:rPr>
              <a:t>CRT’s </a:t>
            </a:r>
            <a:r>
              <a:rPr lang="en-US" sz="2800" spc="-60" dirty="0">
                <a:latin typeface="Arial"/>
                <a:cs typeface="Arial"/>
              </a:rPr>
              <a:t>screen.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 </a:t>
            </a:r>
            <a:r>
              <a:rPr lang="en-US" sz="2800" spc="-25" dirty="0">
                <a:latin typeface="Arial"/>
                <a:cs typeface="Arial"/>
              </a:rPr>
              <a:t>this </a:t>
            </a:r>
            <a:r>
              <a:rPr lang="en-US" sz="2800" spc="-35" dirty="0">
                <a:latin typeface="Arial"/>
                <a:cs typeface="Arial"/>
              </a:rPr>
              <a:t>technique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0" dirty="0">
                <a:latin typeface="Arial"/>
                <a:cs typeface="Arial"/>
              </a:rPr>
              <a:t>deflected </a:t>
            </a:r>
            <a:r>
              <a:rPr lang="en-US" sz="2800" spc="-10" dirty="0">
                <a:latin typeface="Arial"/>
                <a:cs typeface="Arial"/>
              </a:rPr>
              <a:t>from </a:t>
            </a:r>
            <a:r>
              <a:rPr lang="en-US" sz="2800" spc="-45" dirty="0">
                <a:latin typeface="Arial"/>
                <a:cs typeface="Arial"/>
              </a:rPr>
              <a:t>end </a:t>
            </a:r>
            <a:r>
              <a:rPr lang="en-US" sz="2800" spc="-10" dirty="0">
                <a:latin typeface="Arial"/>
                <a:cs typeface="Arial"/>
              </a:rPr>
              <a:t>point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45" dirty="0">
                <a:latin typeface="Arial"/>
                <a:cs typeface="Arial"/>
              </a:rPr>
              <a:t>end </a:t>
            </a:r>
            <a:r>
              <a:rPr lang="en-US" sz="2800" spc="-10" dirty="0">
                <a:latin typeface="Arial"/>
                <a:cs typeface="Arial"/>
              </a:rPr>
              <a:t>point </a:t>
            </a:r>
            <a:r>
              <a:rPr lang="en-US" sz="2800" spc="-60" dirty="0">
                <a:latin typeface="Arial"/>
                <a:cs typeface="Arial"/>
              </a:rPr>
              <a:t>hence </a:t>
            </a:r>
            <a:r>
              <a:rPr lang="en-US" sz="2800" spc="-25" dirty="0">
                <a:latin typeface="Arial"/>
                <a:cs typeface="Arial"/>
              </a:rPr>
              <a:t>this </a:t>
            </a:r>
            <a:r>
              <a:rPr lang="en-US" sz="2800" spc="-45" dirty="0">
                <a:latin typeface="Arial"/>
                <a:cs typeface="Arial"/>
              </a:rPr>
              <a:t>techniques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60" dirty="0">
                <a:latin typeface="Arial"/>
                <a:cs typeface="Arial"/>
              </a:rPr>
              <a:t>also </a:t>
            </a:r>
            <a:r>
              <a:rPr lang="en-US" sz="2800" spc="-45" dirty="0">
                <a:latin typeface="Arial"/>
                <a:cs typeface="Arial"/>
              </a:rPr>
              <a:t>called  </a:t>
            </a:r>
            <a:r>
              <a:rPr lang="en-US" sz="2800" spc="-35" dirty="0">
                <a:latin typeface="Arial"/>
                <a:cs typeface="Arial"/>
              </a:rPr>
              <a:t>random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75" dirty="0">
                <a:latin typeface="Arial"/>
                <a:cs typeface="Arial"/>
              </a:rPr>
              <a:t>scan.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 algn="just">
              <a:lnSpc>
                <a:spcPct val="116799"/>
              </a:lnSpc>
              <a:spcBef>
                <a:spcPts val="5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We </a:t>
            </a:r>
            <a:r>
              <a:rPr lang="en-US" sz="2800" spc="-35" dirty="0">
                <a:latin typeface="Arial"/>
                <a:cs typeface="Arial"/>
              </a:rPr>
              <a:t>know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40" dirty="0">
                <a:latin typeface="Arial"/>
                <a:cs typeface="Arial"/>
              </a:rPr>
              <a:t>strikes </a:t>
            </a:r>
            <a:r>
              <a:rPr lang="en-US" sz="2800" spc="-50" dirty="0">
                <a:latin typeface="Arial"/>
                <a:cs typeface="Arial"/>
              </a:rPr>
              <a:t>phosphors </a:t>
            </a:r>
            <a:r>
              <a:rPr lang="en-US" sz="2800" spc="-45" dirty="0">
                <a:latin typeface="Arial"/>
                <a:cs typeface="Arial"/>
              </a:rPr>
              <a:t>coated </a:t>
            </a:r>
            <a:r>
              <a:rPr lang="en-US" sz="2800" spc="-65" dirty="0">
                <a:latin typeface="Arial"/>
                <a:cs typeface="Arial"/>
              </a:rPr>
              <a:t>screen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35" dirty="0">
                <a:latin typeface="Arial"/>
                <a:cs typeface="Arial"/>
              </a:rPr>
              <a:t>emits </a:t>
            </a:r>
            <a:r>
              <a:rPr lang="en-US" sz="2800" spc="-15" dirty="0">
                <a:latin typeface="Arial"/>
                <a:cs typeface="Arial"/>
              </a:rPr>
              <a:t>light </a:t>
            </a:r>
            <a:r>
              <a:rPr lang="en-US" sz="2800" spc="-5" dirty="0">
                <a:latin typeface="Arial"/>
                <a:cs typeface="Arial"/>
              </a:rPr>
              <a:t>but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spc="-15" dirty="0">
                <a:latin typeface="Arial"/>
                <a:cs typeface="Arial"/>
              </a:rPr>
              <a:t>light </a:t>
            </a:r>
            <a:r>
              <a:rPr lang="en-US" sz="2800" spc="-75" dirty="0">
                <a:latin typeface="Arial"/>
                <a:cs typeface="Arial"/>
              </a:rPr>
              <a:t>decays </a:t>
            </a:r>
            <a:r>
              <a:rPr lang="en-US" sz="2800" spc="-10" dirty="0">
                <a:latin typeface="Arial"/>
                <a:cs typeface="Arial"/>
              </a:rPr>
              <a:t>after </a:t>
            </a:r>
            <a:r>
              <a:rPr lang="en-US" sz="2800" spc="-25" dirty="0">
                <a:latin typeface="Arial"/>
                <a:cs typeface="Arial"/>
              </a:rPr>
              <a:t>few  </a:t>
            </a:r>
            <a:r>
              <a:rPr lang="en-US" sz="2800" spc="-45" dirty="0">
                <a:latin typeface="Arial"/>
                <a:cs typeface="Arial"/>
              </a:rPr>
              <a:t>milliseconds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15" dirty="0">
                <a:latin typeface="Arial"/>
                <a:cs typeface="Arial"/>
              </a:rPr>
              <a:t>therefore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70" dirty="0">
                <a:latin typeface="Arial"/>
                <a:cs typeface="Arial"/>
              </a:rPr>
              <a:t>necessary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30" dirty="0">
                <a:latin typeface="Arial"/>
                <a:cs typeface="Arial"/>
              </a:rPr>
              <a:t>repeat </a:t>
            </a:r>
            <a:r>
              <a:rPr lang="en-US" sz="2800" spc="-25" dirty="0">
                <a:latin typeface="Arial"/>
                <a:cs typeface="Arial"/>
              </a:rPr>
              <a:t>through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45" dirty="0">
                <a:latin typeface="Arial"/>
                <a:cs typeface="Arial"/>
              </a:rPr>
              <a:t>display </a:t>
            </a:r>
            <a:r>
              <a:rPr lang="en-US" sz="2800" spc="-15" dirty="0">
                <a:latin typeface="Arial"/>
                <a:cs typeface="Arial"/>
              </a:rPr>
              <a:t>list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35" dirty="0">
                <a:latin typeface="Arial"/>
                <a:cs typeface="Arial"/>
              </a:rPr>
              <a:t>refresh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60" dirty="0">
                <a:latin typeface="Arial"/>
                <a:cs typeface="Arial"/>
              </a:rPr>
              <a:t>screen </a:t>
            </a:r>
            <a:r>
              <a:rPr lang="en-US" sz="2800" spc="-10" dirty="0">
                <a:latin typeface="Arial"/>
                <a:cs typeface="Arial"/>
              </a:rPr>
              <a:t>at </a:t>
            </a:r>
            <a:r>
              <a:rPr lang="en-US" sz="2800" spc="-45" dirty="0">
                <a:latin typeface="Arial"/>
                <a:cs typeface="Arial"/>
              </a:rPr>
              <a:t>least  </a:t>
            </a:r>
            <a:r>
              <a:rPr lang="en-US" sz="2800" spc="-55" dirty="0">
                <a:latin typeface="Arial"/>
                <a:cs typeface="Arial"/>
              </a:rPr>
              <a:t>30 </a:t>
            </a:r>
            <a:r>
              <a:rPr lang="en-US" sz="2800" spc="-35" dirty="0">
                <a:latin typeface="Arial"/>
                <a:cs typeface="Arial"/>
              </a:rPr>
              <a:t>times </a:t>
            </a:r>
            <a:r>
              <a:rPr lang="en-US" sz="2800" spc="-30" dirty="0">
                <a:latin typeface="Arial"/>
                <a:cs typeface="Arial"/>
              </a:rPr>
              <a:t>per </a:t>
            </a:r>
            <a:r>
              <a:rPr lang="en-US" sz="2800" spc="-65" dirty="0">
                <a:latin typeface="Arial"/>
                <a:cs typeface="Arial"/>
              </a:rPr>
              <a:t>second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45" dirty="0">
                <a:latin typeface="Arial"/>
                <a:cs typeface="Arial"/>
              </a:rPr>
              <a:t>avoid</a:t>
            </a:r>
            <a:r>
              <a:rPr lang="en-US" sz="2800" spc="-20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flicker.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110" dirty="0">
                <a:latin typeface="Arial"/>
                <a:cs typeface="Arial"/>
              </a:rPr>
              <a:t>As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buffer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is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store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list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65" dirty="0">
                <a:latin typeface="Arial"/>
                <a:cs typeface="Arial"/>
              </a:rPr>
              <a:t>used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refreshing,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35" dirty="0">
                <a:latin typeface="Arial"/>
                <a:cs typeface="Arial"/>
              </a:rPr>
              <a:t>it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also</a:t>
            </a:r>
            <a:r>
              <a:rPr lang="en-US" sz="2800" spc="-50" dirty="0">
                <a:latin typeface="Arial"/>
                <a:cs typeface="Arial"/>
              </a:rPr>
              <a:t> called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refresh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buffer.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pc="-70" dirty="0">
                <a:latin typeface="Georgia"/>
                <a:cs typeface="Georgia"/>
              </a:rPr>
              <a:t>Raster </a:t>
            </a:r>
            <a:r>
              <a:rPr lang="en-US" sz="5400" b="1" spc="-75" dirty="0">
                <a:latin typeface="Georgia"/>
                <a:cs typeface="Georgia"/>
              </a:rPr>
              <a:t>scan </a:t>
            </a:r>
            <a:r>
              <a:rPr lang="en-US" sz="5400" b="1" spc="-60" dirty="0">
                <a:latin typeface="Georgia"/>
                <a:cs typeface="Georgia"/>
              </a:rPr>
              <a:t>display</a:t>
            </a:r>
            <a:br>
              <a:rPr lang="en-US" sz="5400" dirty="0">
                <a:latin typeface="Georgia"/>
                <a:cs typeface="Georgi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0658" name="Picture 2" descr="short note on Raster Techniqu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931454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ct val="1173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-65" dirty="0">
                <a:latin typeface="Arial"/>
                <a:cs typeface="Arial"/>
              </a:rPr>
              <a:t>shows </a:t>
            </a: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spc="-25" dirty="0">
                <a:latin typeface="Arial"/>
                <a:cs typeface="Arial"/>
              </a:rPr>
              <a:t>architecture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-65" dirty="0">
                <a:latin typeface="Arial"/>
                <a:cs typeface="Arial"/>
              </a:rPr>
              <a:t>Raster </a:t>
            </a:r>
            <a:r>
              <a:rPr lang="en-US" sz="1800" spc="-45" dirty="0">
                <a:latin typeface="Arial"/>
                <a:cs typeface="Arial"/>
              </a:rPr>
              <a:t>display. </a:t>
            </a:r>
            <a:r>
              <a:rPr lang="en-US" sz="1800" spc="15" dirty="0">
                <a:latin typeface="Arial"/>
                <a:cs typeface="Arial"/>
              </a:rPr>
              <a:t>It </a:t>
            </a:r>
            <a:r>
              <a:rPr lang="en-US" sz="1800" spc="-60" dirty="0">
                <a:latin typeface="Arial"/>
                <a:cs typeface="Arial"/>
              </a:rPr>
              <a:t>consists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-45" dirty="0">
                <a:latin typeface="Arial"/>
                <a:cs typeface="Arial"/>
              </a:rPr>
              <a:t>display </a:t>
            </a:r>
            <a:r>
              <a:rPr lang="en-US" sz="1800" spc="-20" dirty="0">
                <a:latin typeface="Arial"/>
                <a:cs typeface="Arial"/>
              </a:rPr>
              <a:t>controller, </a:t>
            </a:r>
            <a:r>
              <a:rPr lang="en-US" sz="1800" spc="-125" dirty="0">
                <a:latin typeface="Arial"/>
                <a:cs typeface="Arial"/>
              </a:rPr>
              <a:t>CPU, </a:t>
            </a:r>
            <a:r>
              <a:rPr lang="en-US" sz="1800" spc="-40" dirty="0">
                <a:latin typeface="Arial"/>
                <a:cs typeface="Arial"/>
              </a:rPr>
              <a:t>video </a:t>
            </a:r>
            <a:r>
              <a:rPr lang="en-US" sz="1800" spc="-20" dirty="0">
                <a:latin typeface="Arial"/>
                <a:cs typeface="Arial"/>
              </a:rPr>
              <a:t>controller,  </a:t>
            </a:r>
            <a:r>
              <a:rPr lang="en-US" sz="1800" spc="-30" dirty="0">
                <a:latin typeface="Arial"/>
                <a:cs typeface="Arial"/>
              </a:rPr>
              <a:t>refresh </a:t>
            </a:r>
            <a:r>
              <a:rPr lang="en-US" sz="1800" spc="-20" dirty="0">
                <a:latin typeface="Arial"/>
                <a:cs typeface="Arial"/>
              </a:rPr>
              <a:t>buffer, </a:t>
            </a:r>
            <a:r>
              <a:rPr lang="en-US" sz="1800" spc="-45" dirty="0">
                <a:latin typeface="Arial"/>
                <a:cs typeface="Arial"/>
              </a:rPr>
              <a:t>keyboard, </a:t>
            </a:r>
            <a:r>
              <a:rPr lang="en-US" sz="1800" spc="-60" dirty="0">
                <a:latin typeface="Arial"/>
                <a:cs typeface="Arial"/>
              </a:rPr>
              <a:t>mouse </a:t>
            </a:r>
            <a:r>
              <a:rPr lang="en-US" sz="1800" spc="-55" dirty="0">
                <a:latin typeface="Arial"/>
                <a:cs typeface="Arial"/>
              </a:rPr>
              <a:t>and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-150" dirty="0">
                <a:latin typeface="Arial"/>
                <a:cs typeface="Arial"/>
              </a:rPr>
              <a:t>CRT.</a:t>
            </a:r>
            <a:endParaRPr lang="en-US" sz="1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-80" dirty="0">
                <a:latin typeface="Arial"/>
                <a:cs typeface="Arial"/>
              </a:rPr>
              <a:t>The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45" dirty="0">
                <a:latin typeface="Arial"/>
                <a:cs typeface="Arial"/>
              </a:rPr>
              <a:t>display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60" dirty="0">
                <a:latin typeface="Arial"/>
                <a:cs typeface="Arial"/>
              </a:rPr>
              <a:t>image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-55" dirty="0">
                <a:latin typeface="Arial"/>
                <a:cs typeface="Arial"/>
              </a:rPr>
              <a:t>is </a:t>
            </a:r>
            <a:r>
              <a:rPr lang="en-US" sz="1800" spc="-35" dirty="0">
                <a:latin typeface="Arial"/>
                <a:cs typeface="Arial"/>
              </a:rPr>
              <a:t>stored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in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the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form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of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50" dirty="0">
                <a:latin typeface="Arial"/>
                <a:cs typeface="Arial"/>
              </a:rPr>
              <a:t>1’s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50" dirty="0">
                <a:latin typeface="Arial"/>
                <a:cs typeface="Arial"/>
              </a:rPr>
              <a:t>and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-50" dirty="0">
                <a:latin typeface="Arial"/>
                <a:cs typeface="Arial"/>
              </a:rPr>
              <a:t>0’s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in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the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35" dirty="0">
                <a:latin typeface="Arial"/>
                <a:cs typeface="Arial"/>
              </a:rPr>
              <a:t>refresh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buffer.</a:t>
            </a:r>
            <a:endParaRPr lang="en-US" sz="1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-80" dirty="0">
                <a:latin typeface="Arial"/>
                <a:cs typeface="Arial"/>
              </a:rPr>
              <a:t>The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40" dirty="0">
                <a:latin typeface="Arial"/>
                <a:cs typeface="Arial"/>
              </a:rPr>
              <a:t>video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controller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60" dirty="0">
                <a:latin typeface="Arial"/>
                <a:cs typeface="Arial"/>
              </a:rPr>
              <a:t>reads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this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35" dirty="0">
                <a:latin typeface="Arial"/>
                <a:cs typeface="Arial"/>
              </a:rPr>
              <a:t>refresh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buffer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50" dirty="0">
                <a:latin typeface="Arial"/>
                <a:cs typeface="Arial"/>
              </a:rPr>
              <a:t>and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-55" dirty="0">
                <a:latin typeface="Arial"/>
                <a:cs typeface="Arial"/>
              </a:rPr>
              <a:t>produces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the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-40" dirty="0">
                <a:latin typeface="Arial"/>
                <a:cs typeface="Arial"/>
              </a:rPr>
              <a:t>actual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60" dirty="0">
                <a:latin typeface="Arial"/>
                <a:cs typeface="Arial"/>
              </a:rPr>
              <a:t>image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-30" dirty="0">
                <a:latin typeface="Arial"/>
                <a:cs typeface="Arial"/>
              </a:rPr>
              <a:t>on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-60" dirty="0">
                <a:latin typeface="Arial"/>
                <a:cs typeface="Arial"/>
              </a:rPr>
              <a:t>screen.</a:t>
            </a:r>
            <a:endParaRPr lang="en-US" sz="1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15" dirty="0">
                <a:latin typeface="Arial"/>
                <a:cs typeface="Arial"/>
              </a:rPr>
              <a:t>It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will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85" dirty="0">
                <a:latin typeface="Arial"/>
                <a:cs typeface="Arial"/>
              </a:rPr>
              <a:t>scan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-50" dirty="0">
                <a:latin typeface="Arial"/>
                <a:cs typeface="Arial"/>
              </a:rPr>
              <a:t>one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line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at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85" dirty="0">
                <a:latin typeface="Arial"/>
                <a:cs typeface="Arial"/>
              </a:rPr>
              <a:t>a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time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from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top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to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bottom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&amp;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then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65" dirty="0">
                <a:latin typeface="Arial"/>
                <a:cs typeface="Arial"/>
              </a:rPr>
              <a:t>back </a:t>
            </a:r>
            <a:r>
              <a:rPr lang="en-US" sz="1800" spc="15" dirty="0">
                <a:latin typeface="Arial"/>
                <a:cs typeface="Arial"/>
              </a:rPr>
              <a:t>to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the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top.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/>
          </a:p>
        </p:txBody>
      </p:sp>
      <p:pic>
        <p:nvPicPr>
          <p:cNvPr id="71682" name="Picture 2" descr="Architecture of Raster and Random Scan Display De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5972175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  <a:buNone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30" dirty="0">
                <a:latin typeface="Arial"/>
                <a:cs typeface="Arial"/>
              </a:rPr>
              <a:t>In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this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method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the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horizontal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50" dirty="0">
                <a:latin typeface="Arial"/>
                <a:cs typeface="Arial"/>
              </a:rPr>
              <a:t>and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vertical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deflection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65" dirty="0">
                <a:latin typeface="Arial"/>
                <a:cs typeface="Arial"/>
              </a:rPr>
              <a:t>signals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are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40" dirty="0">
                <a:latin typeface="Arial"/>
                <a:cs typeface="Arial"/>
              </a:rPr>
              <a:t>generated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15" dirty="0">
                <a:latin typeface="Arial"/>
                <a:cs typeface="Arial"/>
              </a:rPr>
              <a:t>to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50" dirty="0">
                <a:latin typeface="Arial"/>
                <a:cs typeface="Arial"/>
              </a:rPr>
              <a:t>move </a:t>
            </a:r>
            <a:r>
              <a:rPr lang="en-US" sz="1400" spc="-10" dirty="0">
                <a:latin typeface="Arial"/>
                <a:cs typeface="Arial"/>
              </a:rPr>
              <a:t>the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60" dirty="0">
                <a:latin typeface="Arial"/>
                <a:cs typeface="Arial"/>
              </a:rPr>
              <a:t>beam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all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35" dirty="0">
                <a:latin typeface="Arial"/>
                <a:cs typeface="Arial"/>
              </a:rPr>
              <a:t>over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the  </a:t>
            </a:r>
            <a:r>
              <a:rPr lang="en-US" sz="1400" spc="-60" dirty="0">
                <a:latin typeface="Arial"/>
                <a:cs typeface="Arial"/>
              </a:rPr>
              <a:t>screen </a:t>
            </a:r>
            <a:r>
              <a:rPr lang="en-US" sz="1400" spc="-15" dirty="0">
                <a:latin typeface="Arial"/>
                <a:cs typeface="Arial"/>
              </a:rPr>
              <a:t>in </a:t>
            </a:r>
            <a:r>
              <a:rPr lang="en-US" sz="1400" spc="-85" dirty="0">
                <a:latin typeface="Arial"/>
                <a:cs typeface="Arial"/>
              </a:rPr>
              <a:t>a </a:t>
            </a:r>
            <a:r>
              <a:rPr lang="en-US" sz="1400" spc="-15" dirty="0">
                <a:latin typeface="Arial"/>
                <a:cs typeface="Arial"/>
              </a:rPr>
              <a:t>pattern </a:t>
            </a:r>
            <a:r>
              <a:rPr lang="en-US" sz="1400" spc="-50" dirty="0">
                <a:latin typeface="Arial"/>
                <a:cs typeface="Arial"/>
              </a:rPr>
              <a:t>shown </a:t>
            </a:r>
            <a:r>
              <a:rPr lang="en-US" sz="1400" spc="-20" dirty="0">
                <a:latin typeface="Arial"/>
                <a:cs typeface="Arial"/>
              </a:rPr>
              <a:t>in </a:t>
            </a:r>
            <a:r>
              <a:rPr lang="en-US" sz="1400" spc="-25" dirty="0">
                <a:latin typeface="Arial"/>
                <a:cs typeface="Arial"/>
              </a:rPr>
              <a:t>fig.</a:t>
            </a:r>
            <a:r>
              <a:rPr lang="en-US" sz="1400" spc="-185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1.4.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5" dirty="0">
                <a:latin typeface="Arial"/>
                <a:cs typeface="Arial"/>
              </a:rPr>
              <a:t>Here</a:t>
            </a:r>
            <a:r>
              <a:rPr lang="en-US" sz="1400" spc="-60" dirty="0">
                <a:latin typeface="Arial"/>
                <a:cs typeface="Arial"/>
              </a:rPr>
              <a:t> beam</a:t>
            </a:r>
            <a:r>
              <a:rPr lang="en-US" sz="1400" spc="-55" dirty="0">
                <a:latin typeface="Arial"/>
                <a:cs typeface="Arial"/>
              </a:rPr>
              <a:t> is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35" dirty="0">
                <a:latin typeface="Arial"/>
                <a:cs typeface="Arial"/>
              </a:rPr>
              <a:t>swept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70" dirty="0">
                <a:latin typeface="Arial"/>
                <a:cs typeface="Arial"/>
              </a:rPr>
              <a:t>back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15" dirty="0">
                <a:latin typeface="Arial"/>
                <a:cs typeface="Arial"/>
              </a:rPr>
              <a:t>&amp;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10" dirty="0">
                <a:latin typeface="Arial"/>
                <a:cs typeface="Arial"/>
              </a:rPr>
              <a:t>forth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from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left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10" dirty="0">
                <a:latin typeface="Arial"/>
                <a:cs typeface="Arial"/>
              </a:rPr>
              <a:t>to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the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right.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>
                <a:latin typeface="Arial"/>
                <a:cs typeface="Arial"/>
              </a:rPr>
              <a:t>When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60" dirty="0">
                <a:latin typeface="Arial"/>
                <a:cs typeface="Arial"/>
              </a:rPr>
              <a:t>beam</a:t>
            </a:r>
            <a:r>
              <a:rPr lang="en-US" sz="1400" spc="-55" dirty="0">
                <a:latin typeface="Arial"/>
                <a:cs typeface="Arial"/>
              </a:rPr>
              <a:t> is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moved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from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10" dirty="0">
                <a:latin typeface="Arial"/>
                <a:cs typeface="Arial"/>
              </a:rPr>
              <a:t>left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15" dirty="0">
                <a:latin typeface="Arial"/>
                <a:cs typeface="Arial"/>
              </a:rPr>
              <a:t>to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right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35" dirty="0">
                <a:latin typeface="Arial"/>
                <a:cs typeface="Arial"/>
              </a:rPr>
              <a:t>it</a:t>
            </a:r>
            <a:r>
              <a:rPr lang="en-US" sz="1400" spc="-55" dirty="0">
                <a:latin typeface="Arial"/>
                <a:cs typeface="Arial"/>
              </a:rPr>
              <a:t> is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80" dirty="0">
                <a:latin typeface="Arial"/>
                <a:cs typeface="Arial"/>
              </a:rPr>
              <a:t>ON.</a:t>
            </a:r>
            <a:endParaRPr lang="en-US" sz="1400" dirty="0">
              <a:latin typeface="Arial"/>
              <a:cs typeface="Arial"/>
            </a:endParaRPr>
          </a:p>
          <a:p>
            <a:pPr marL="241300" marR="10160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>
                <a:latin typeface="Arial"/>
                <a:cs typeface="Arial"/>
              </a:rPr>
              <a:t>When </a:t>
            </a:r>
            <a:r>
              <a:rPr lang="en-US" sz="1400" spc="-60" dirty="0">
                <a:latin typeface="Arial"/>
                <a:cs typeface="Arial"/>
              </a:rPr>
              <a:t>beam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50" dirty="0">
                <a:latin typeface="Arial"/>
                <a:cs typeface="Arial"/>
              </a:rPr>
              <a:t>moved </a:t>
            </a:r>
            <a:r>
              <a:rPr lang="en-US" sz="1400" spc="-15" dirty="0">
                <a:latin typeface="Arial"/>
                <a:cs typeface="Arial"/>
              </a:rPr>
              <a:t>from </a:t>
            </a:r>
            <a:r>
              <a:rPr lang="en-US" sz="1400" spc="-10" dirty="0">
                <a:latin typeface="Arial"/>
                <a:cs typeface="Arial"/>
              </a:rPr>
              <a:t>right </a:t>
            </a:r>
            <a:r>
              <a:rPr lang="en-US" sz="1400" spc="10" dirty="0">
                <a:latin typeface="Arial"/>
                <a:cs typeface="Arial"/>
              </a:rPr>
              <a:t>to left </a:t>
            </a:r>
            <a:r>
              <a:rPr lang="en-US" sz="1400" spc="25" dirty="0">
                <a:latin typeface="Arial"/>
                <a:cs typeface="Arial"/>
              </a:rPr>
              <a:t>it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155" dirty="0">
                <a:latin typeface="Arial"/>
                <a:cs typeface="Arial"/>
              </a:rPr>
              <a:t>OFF </a:t>
            </a:r>
            <a:r>
              <a:rPr lang="en-US" sz="1400" spc="-60" dirty="0">
                <a:latin typeface="Arial"/>
                <a:cs typeface="Arial"/>
              </a:rPr>
              <a:t>and </a:t>
            </a:r>
            <a:r>
              <a:rPr lang="en-US" sz="1400" spc="-65" dirty="0">
                <a:latin typeface="Arial"/>
                <a:cs typeface="Arial"/>
              </a:rPr>
              <a:t>process </a:t>
            </a:r>
            <a:r>
              <a:rPr lang="en-US" sz="1400" dirty="0">
                <a:latin typeface="Arial"/>
                <a:cs typeface="Arial"/>
              </a:rPr>
              <a:t>of </a:t>
            </a:r>
            <a:r>
              <a:rPr lang="en-US" sz="1400" spc="-45" dirty="0">
                <a:latin typeface="Arial"/>
                <a:cs typeface="Arial"/>
              </a:rPr>
              <a:t>moving </a:t>
            </a:r>
            <a:r>
              <a:rPr lang="en-US" sz="1400" spc="-60" dirty="0">
                <a:latin typeface="Arial"/>
                <a:cs typeface="Arial"/>
              </a:rPr>
              <a:t>beam </a:t>
            </a:r>
            <a:r>
              <a:rPr lang="en-US" sz="1400" spc="-10" dirty="0">
                <a:latin typeface="Arial"/>
                <a:cs typeface="Arial"/>
              </a:rPr>
              <a:t>from right </a:t>
            </a:r>
            <a:r>
              <a:rPr lang="en-US" sz="1400" spc="15" dirty="0">
                <a:latin typeface="Arial"/>
                <a:cs typeface="Arial"/>
              </a:rPr>
              <a:t>to </a:t>
            </a:r>
            <a:r>
              <a:rPr lang="en-US" sz="1400" spc="5" dirty="0">
                <a:latin typeface="Arial"/>
                <a:cs typeface="Arial"/>
              </a:rPr>
              <a:t>left </a:t>
            </a:r>
            <a:r>
              <a:rPr lang="en-US" sz="1400" spc="-10" dirty="0">
                <a:latin typeface="Arial"/>
                <a:cs typeface="Arial"/>
              </a:rPr>
              <a:t>after  </a:t>
            </a:r>
            <a:r>
              <a:rPr lang="en-US" sz="1400" spc="-25" dirty="0">
                <a:latin typeface="Arial"/>
                <a:cs typeface="Arial"/>
              </a:rPr>
              <a:t>completion </a:t>
            </a:r>
            <a:r>
              <a:rPr lang="en-US" sz="1400" dirty="0">
                <a:latin typeface="Arial"/>
                <a:cs typeface="Arial"/>
              </a:rPr>
              <a:t>of </a:t>
            </a:r>
            <a:r>
              <a:rPr lang="en-US" sz="1400" spc="-10" dirty="0">
                <a:latin typeface="Arial"/>
                <a:cs typeface="Arial"/>
              </a:rPr>
              <a:t>row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35" dirty="0">
                <a:latin typeface="Arial"/>
                <a:cs typeface="Arial"/>
              </a:rPr>
              <a:t>known </a:t>
            </a:r>
            <a:r>
              <a:rPr lang="en-US" sz="1400" spc="-105" dirty="0">
                <a:latin typeface="Arial"/>
                <a:cs typeface="Arial"/>
              </a:rPr>
              <a:t>as </a:t>
            </a:r>
            <a:r>
              <a:rPr lang="en-US" sz="1400" b="1" spc="-65" dirty="0">
                <a:latin typeface="Arial"/>
                <a:cs typeface="Arial"/>
              </a:rPr>
              <a:t>Horizontal</a:t>
            </a:r>
            <a:r>
              <a:rPr lang="en-US" sz="1400" b="1" spc="-204" dirty="0">
                <a:latin typeface="Arial"/>
                <a:cs typeface="Arial"/>
              </a:rPr>
              <a:t> </a:t>
            </a:r>
            <a:r>
              <a:rPr lang="en-US" sz="1400" b="1" spc="-70" dirty="0">
                <a:latin typeface="Arial"/>
                <a:cs typeface="Arial"/>
              </a:rPr>
              <a:t>Retrace.</a:t>
            </a:r>
            <a:endParaRPr lang="en-US" sz="1400" dirty="0">
              <a:latin typeface="Arial"/>
              <a:cs typeface="Arial"/>
            </a:endParaRPr>
          </a:p>
          <a:p>
            <a:pPr marL="241300" marR="889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>
                <a:latin typeface="Arial"/>
                <a:cs typeface="Arial"/>
              </a:rPr>
              <a:t>When </a:t>
            </a:r>
            <a:r>
              <a:rPr lang="en-US" sz="1400" spc="-60" dirty="0">
                <a:latin typeface="Arial"/>
                <a:cs typeface="Arial"/>
              </a:rPr>
              <a:t>beam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50" dirty="0">
                <a:latin typeface="Arial"/>
                <a:cs typeface="Arial"/>
              </a:rPr>
              <a:t>reach </a:t>
            </a:r>
            <a:r>
              <a:rPr lang="en-US" sz="1400" spc="-10" dirty="0">
                <a:latin typeface="Arial"/>
                <a:cs typeface="Arial"/>
              </a:rPr>
              <a:t>at the </a:t>
            </a:r>
            <a:r>
              <a:rPr lang="en-US" sz="1400" spc="-5" dirty="0">
                <a:latin typeface="Arial"/>
                <a:cs typeface="Arial"/>
              </a:rPr>
              <a:t>bottom </a:t>
            </a:r>
            <a:r>
              <a:rPr lang="en-US" sz="1400" dirty="0">
                <a:latin typeface="Arial"/>
                <a:cs typeface="Arial"/>
              </a:rPr>
              <a:t>of </a:t>
            </a:r>
            <a:r>
              <a:rPr lang="en-US" sz="1400" spc="-15" dirty="0">
                <a:latin typeface="Arial"/>
                <a:cs typeface="Arial"/>
              </a:rPr>
              <a:t>the </a:t>
            </a:r>
            <a:r>
              <a:rPr lang="en-US" sz="1400" spc="-60" dirty="0">
                <a:latin typeface="Arial"/>
                <a:cs typeface="Arial"/>
              </a:rPr>
              <a:t>screen. </a:t>
            </a:r>
            <a:r>
              <a:rPr lang="en-US" sz="1400" spc="15" dirty="0">
                <a:latin typeface="Arial"/>
                <a:cs typeface="Arial"/>
              </a:rPr>
              <a:t>It</a:t>
            </a:r>
            <a:r>
              <a:rPr lang="en-US" sz="1400" spc="-225" dirty="0">
                <a:latin typeface="Arial"/>
                <a:cs typeface="Arial"/>
              </a:rPr>
              <a:t> </a:t>
            </a:r>
            <a:r>
              <a:rPr lang="en-US" sz="1400" spc="-55" dirty="0">
                <a:latin typeface="Arial"/>
                <a:cs typeface="Arial"/>
              </a:rPr>
              <a:t>is made </a:t>
            </a:r>
            <a:r>
              <a:rPr lang="en-US" sz="1400" spc="-155" dirty="0">
                <a:latin typeface="Arial"/>
                <a:cs typeface="Arial"/>
              </a:rPr>
              <a:t>OFF </a:t>
            </a:r>
            <a:r>
              <a:rPr lang="en-US" sz="1400" spc="-55" dirty="0">
                <a:latin typeface="Arial"/>
                <a:cs typeface="Arial"/>
              </a:rPr>
              <a:t>and </a:t>
            </a:r>
            <a:r>
              <a:rPr lang="en-US" sz="1400" spc="-25" dirty="0">
                <a:latin typeface="Arial"/>
                <a:cs typeface="Arial"/>
              </a:rPr>
              <a:t>rapidly </a:t>
            </a:r>
            <a:r>
              <a:rPr lang="en-US" sz="1400" spc="-35" dirty="0">
                <a:latin typeface="Arial"/>
                <a:cs typeface="Arial"/>
              </a:rPr>
              <a:t>retraced </a:t>
            </a:r>
            <a:r>
              <a:rPr lang="en-US" sz="1400" spc="-65" dirty="0">
                <a:latin typeface="Arial"/>
                <a:cs typeface="Arial"/>
              </a:rPr>
              <a:t>back </a:t>
            </a:r>
            <a:r>
              <a:rPr lang="en-US" sz="1400" spc="10" dirty="0">
                <a:latin typeface="Arial"/>
                <a:cs typeface="Arial"/>
              </a:rPr>
              <a:t>to </a:t>
            </a:r>
            <a:r>
              <a:rPr lang="en-US" sz="1400" spc="-10" dirty="0">
                <a:latin typeface="Arial"/>
                <a:cs typeface="Arial"/>
              </a:rPr>
              <a:t>the </a:t>
            </a:r>
            <a:r>
              <a:rPr lang="en-US" sz="1400" spc="-5" dirty="0">
                <a:latin typeface="Arial"/>
                <a:cs typeface="Arial"/>
              </a:rPr>
              <a:t>top </a:t>
            </a:r>
            <a:r>
              <a:rPr lang="en-US" sz="1400" spc="5" dirty="0">
                <a:latin typeface="Arial"/>
                <a:cs typeface="Arial"/>
              </a:rPr>
              <a:t>left  </a:t>
            </a:r>
            <a:r>
              <a:rPr lang="en-US" sz="1400" spc="15" dirty="0">
                <a:latin typeface="Arial"/>
                <a:cs typeface="Arial"/>
              </a:rPr>
              <a:t>to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start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60" dirty="0">
                <a:latin typeface="Arial"/>
                <a:cs typeface="Arial"/>
              </a:rPr>
              <a:t>again</a:t>
            </a:r>
            <a:r>
              <a:rPr lang="en-US" sz="1400" spc="-75" dirty="0">
                <a:latin typeface="Arial"/>
                <a:cs typeface="Arial"/>
              </a:rPr>
              <a:t> </a:t>
            </a:r>
            <a:r>
              <a:rPr lang="en-US" sz="1400" spc="-55" dirty="0">
                <a:latin typeface="Arial"/>
                <a:cs typeface="Arial"/>
              </a:rPr>
              <a:t>and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65" dirty="0">
                <a:latin typeface="Arial"/>
                <a:cs typeface="Arial"/>
              </a:rPr>
              <a:t>process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of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moving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70" dirty="0">
                <a:latin typeface="Arial"/>
                <a:cs typeface="Arial"/>
              </a:rPr>
              <a:t>back </a:t>
            </a:r>
            <a:r>
              <a:rPr lang="en-US" sz="1400" spc="10" dirty="0">
                <a:latin typeface="Arial"/>
                <a:cs typeface="Arial"/>
              </a:rPr>
              <a:t>to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top</a:t>
            </a:r>
            <a:r>
              <a:rPr lang="en-US" sz="1400" spc="-55" dirty="0">
                <a:latin typeface="Arial"/>
                <a:cs typeface="Arial"/>
              </a:rPr>
              <a:t> is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30" dirty="0">
                <a:latin typeface="Arial"/>
                <a:cs typeface="Arial"/>
              </a:rPr>
              <a:t>known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105" dirty="0">
                <a:latin typeface="Arial"/>
                <a:cs typeface="Arial"/>
              </a:rPr>
              <a:t>as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b="1" spc="-60" dirty="0">
                <a:latin typeface="Arial"/>
                <a:cs typeface="Arial"/>
              </a:rPr>
              <a:t>Vertical</a:t>
            </a:r>
            <a:r>
              <a:rPr lang="en-US" sz="1400" b="1" spc="-65" dirty="0">
                <a:latin typeface="Arial"/>
                <a:cs typeface="Arial"/>
              </a:rPr>
              <a:t> </a:t>
            </a:r>
            <a:r>
              <a:rPr lang="en-US" sz="1400" b="1" spc="-75" dirty="0">
                <a:latin typeface="Arial"/>
                <a:cs typeface="Arial"/>
              </a:rPr>
              <a:t>Retrace</a:t>
            </a:r>
            <a:r>
              <a:rPr lang="en-US" sz="1400" spc="-75" dirty="0">
                <a:latin typeface="Arial"/>
                <a:cs typeface="Arial"/>
              </a:rPr>
              <a:t>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80" dirty="0">
                <a:latin typeface="Arial"/>
                <a:cs typeface="Arial"/>
              </a:rPr>
              <a:t>The </a:t>
            </a:r>
            <a:r>
              <a:rPr lang="en-US" sz="1400" spc="-60" dirty="0">
                <a:latin typeface="Arial"/>
                <a:cs typeface="Arial"/>
              </a:rPr>
              <a:t>screen image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35" dirty="0">
                <a:latin typeface="Arial"/>
                <a:cs typeface="Arial"/>
              </a:rPr>
              <a:t>maintained </a:t>
            </a:r>
            <a:r>
              <a:rPr lang="en-US" sz="1400" spc="-45" dirty="0">
                <a:latin typeface="Arial"/>
                <a:cs typeface="Arial"/>
              </a:rPr>
              <a:t>by </a:t>
            </a:r>
            <a:r>
              <a:rPr lang="en-US" sz="1400" spc="-35" dirty="0">
                <a:latin typeface="Arial"/>
                <a:cs typeface="Arial"/>
              </a:rPr>
              <a:t>repeatedly </a:t>
            </a:r>
            <a:r>
              <a:rPr lang="en-US" sz="1400" spc="-65" dirty="0">
                <a:latin typeface="Arial"/>
                <a:cs typeface="Arial"/>
              </a:rPr>
              <a:t>scanning </a:t>
            </a:r>
            <a:r>
              <a:rPr lang="en-US" sz="1400" spc="-10" dirty="0">
                <a:latin typeface="Arial"/>
                <a:cs typeface="Arial"/>
              </a:rPr>
              <a:t>the </a:t>
            </a:r>
            <a:r>
              <a:rPr lang="en-US" sz="1400" spc="-80" dirty="0">
                <a:latin typeface="Arial"/>
                <a:cs typeface="Arial"/>
              </a:rPr>
              <a:t>same </a:t>
            </a:r>
            <a:r>
              <a:rPr lang="en-US" sz="1400" spc="-55" dirty="0">
                <a:latin typeface="Arial"/>
                <a:cs typeface="Arial"/>
              </a:rPr>
              <a:t>image. </a:t>
            </a:r>
            <a:r>
              <a:rPr lang="en-US" sz="1400" spc="-70" dirty="0">
                <a:latin typeface="Arial"/>
                <a:cs typeface="Arial"/>
              </a:rPr>
              <a:t>This </a:t>
            </a:r>
            <a:r>
              <a:rPr lang="en-US" sz="1400" spc="-65" dirty="0">
                <a:latin typeface="Arial"/>
                <a:cs typeface="Arial"/>
              </a:rPr>
              <a:t>process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35" dirty="0">
                <a:latin typeface="Arial"/>
                <a:cs typeface="Arial"/>
              </a:rPr>
              <a:t>known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110" dirty="0">
                <a:latin typeface="Arial"/>
                <a:cs typeface="Arial"/>
              </a:rPr>
              <a:t>as</a:t>
            </a:r>
            <a:endParaRPr lang="en-US" sz="14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lang="en-US" sz="1400" b="1" spc="-90" dirty="0">
                <a:latin typeface="Arial"/>
                <a:cs typeface="Arial"/>
              </a:rPr>
              <a:t>Refreshing </a:t>
            </a:r>
            <a:r>
              <a:rPr lang="en-US" sz="1400" b="1" spc="-55" dirty="0">
                <a:latin typeface="Arial"/>
                <a:cs typeface="Arial"/>
              </a:rPr>
              <a:t>of</a:t>
            </a:r>
            <a:r>
              <a:rPr lang="en-US" sz="1400" b="1" spc="-30" dirty="0">
                <a:latin typeface="Arial"/>
                <a:cs typeface="Arial"/>
              </a:rPr>
              <a:t> </a:t>
            </a:r>
            <a:r>
              <a:rPr lang="en-US" sz="1400" b="1" spc="-90" dirty="0">
                <a:latin typeface="Arial"/>
                <a:cs typeface="Arial"/>
              </a:rPr>
              <a:t>Screen.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30" dirty="0">
                <a:latin typeface="Arial"/>
                <a:cs typeface="Arial"/>
              </a:rPr>
              <a:t>In raster </a:t>
            </a:r>
            <a:r>
              <a:rPr lang="en-US" sz="1400" spc="-85" dirty="0">
                <a:latin typeface="Arial"/>
                <a:cs typeface="Arial"/>
              </a:rPr>
              <a:t>scan </a:t>
            </a:r>
            <a:r>
              <a:rPr lang="en-US" sz="1400" spc="-55" dirty="0">
                <a:latin typeface="Arial"/>
                <a:cs typeface="Arial"/>
              </a:rPr>
              <a:t>displays </a:t>
            </a:r>
            <a:r>
              <a:rPr lang="en-US" sz="1400" spc="-85" dirty="0">
                <a:latin typeface="Arial"/>
                <a:cs typeface="Arial"/>
              </a:rPr>
              <a:t>a </a:t>
            </a:r>
            <a:r>
              <a:rPr lang="en-US" sz="1400" spc="-60" dirty="0">
                <a:latin typeface="Arial"/>
                <a:cs typeface="Arial"/>
              </a:rPr>
              <a:t>special </a:t>
            </a:r>
            <a:r>
              <a:rPr lang="en-US" sz="1400" spc="-55" dirty="0">
                <a:latin typeface="Arial"/>
                <a:cs typeface="Arial"/>
              </a:rPr>
              <a:t>area </a:t>
            </a:r>
            <a:r>
              <a:rPr lang="en-US" sz="1400" dirty="0">
                <a:latin typeface="Arial"/>
                <a:cs typeface="Arial"/>
              </a:rPr>
              <a:t>of </a:t>
            </a:r>
            <a:r>
              <a:rPr lang="en-US" sz="1400" spc="-40" dirty="0">
                <a:latin typeface="Arial"/>
                <a:cs typeface="Arial"/>
              </a:rPr>
              <a:t>memory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40" dirty="0">
                <a:latin typeface="Arial"/>
                <a:cs typeface="Arial"/>
              </a:rPr>
              <a:t>dedicated </a:t>
            </a:r>
            <a:r>
              <a:rPr lang="en-US" sz="1400" spc="10" dirty="0">
                <a:latin typeface="Arial"/>
                <a:cs typeface="Arial"/>
              </a:rPr>
              <a:t>to </a:t>
            </a:r>
            <a:r>
              <a:rPr lang="en-US" sz="1400" spc="-55" dirty="0">
                <a:latin typeface="Arial"/>
                <a:cs typeface="Arial"/>
              </a:rPr>
              <a:t>graphics </a:t>
            </a:r>
            <a:r>
              <a:rPr lang="en-US" sz="1400" spc="-30" dirty="0">
                <a:latin typeface="Arial"/>
                <a:cs typeface="Arial"/>
              </a:rPr>
              <a:t>only. </a:t>
            </a:r>
            <a:r>
              <a:rPr lang="en-US" sz="1400" spc="-75" dirty="0">
                <a:latin typeface="Arial"/>
                <a:cs typeface="Arial"/>
              </a:rPr>
              <a:t>This </a:t>
            </a:r>
            <a:r>
              <a:rPr lang="en-US" sz="1400" spc="-35" dirty="0">
                <a:latin typeface="Arial"/>
                <a:cs typeface="Arial"/>
              </a:rPr>
              <a:t>memory</a:t>
            </a:r>
            <a:r>
              <a:rPr lang="en-US" sz="1400" spc="100" dirty="0">
                <a:latin typeface="Arial"/>
                <a:cs typeface="Arial"/>
              </a:rPr>
              <a:t>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45" dirty="0">
                <a:latin typeface="Arial"/>
                <a:cs typeface="Arial"/>
              </a:rPr>
              <a:t>called</a:t>
            </a:r>
            <a:endParaRPr lang="en-US" sz="14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lang="en-US" sz="1400" b="1" spc="-85" dirty="0">
                <a:latin typeface="Arial"/>
                <a:cs typeface="Arial"/>
              </a:rPr>
              <a:t>Frame</a:t>
            </a:r>
            <a:r>
              <a:rPr lang="en-US" sz="1400" b="1" spc="-60" dirty="0">
                <a:latin typeface="Arial"/>
                <a:cs typeface="Arial"/>
              </a:rPr>
              <a:t> </a:t>
            </a:r>
            <a:r>
              <a:rPr lang="en-US" sz="1400" b="1" spc="-65" dirty="0">
                <a:latin typeface="Arial"/>
                <a:cs typeface="Arial"/>
              </a:rPr>
              <a:t>Buffer.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70" dirty="0">
                <a:latin typeface="Arial"/>
                <a:cs typeface="Arial"/>
              </a:rPr>
              <a:t>Frame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buffer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holds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set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of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intensity</a:t>
            </a:r>
            <a:r>
              <a:rPr lang="en-US" sz="1400" spc="-60" dirty="0">
                <a:latin typeface="Arial"/>
                <a:cs typeface="Arial"/>
              </a:rPr>
              <a:t> values </a:t>
            </a:r>
            <a:r>
              <a:rPr lang="en-US" sz="1400" dirty="0">
                <a:latin typeface="Arial"/>
                <a:cs typeface="Arial"/>
              </a:rPr>
              <a:t>for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all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20" dirty="0">
                <a:latin typeface="Arial"/>
                <a:cs typeface="Arial"/>
              </a:rPr>
              <a:t>the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60" dirty="0">
                <a:latin typeface="Arial"/>
                <a:cs typeface="Arial"/>
              </a:rPr>
              <a:t>screen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30" dirty="0">
                <a:latin typeface="Arial"/>
                <a:cs typeface="Arial"/>
              </a:rPr>
              <a:t>points.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>
                <a:latin typeface="Arial"/>
                <a:cs typeface="Arial"/>
              </a:rPr>
              <a:t>That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20" dirty="0">
                <a:latin typeface="Arial"/>
                <a:cs typeface="Arial"/>
              </a:rPr>
              <a:t>intensity</a:t>
            </a:r>
            <a:r>
              <a:rPr lang="en-US" sz="1400" spc="-55" dirty="0">
                <a:latin typeface="Arial"/>
                <a:cs typeface="Arial"/>
              </a:rPr>
              <a:t> is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20" dirty="0">
                <a:latin typeface="Arial"/>
                <a:cs typeface="Arial"/>
              </a:rPr>
              <a:t>retrieved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from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35" dirty="0">
                <a:latin typeface="Arial"/>
                <a:cs typeface="Arial"/>
              </a:rPr>
              <a:t>frame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buffer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50" dirty="0">
                <a:latin typeface="Arial"/>
                <a:cs typeface="Arial"/>
              </a:rPr>
              <a:t>and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50" dirty="0">
                <a:latin typeface="Arial"/>
                <a:cs typeface="Arial"/>
              </a:rPr>
              <a:t>display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30" dirty="0">
                <a:latin typeface="Arial"/>
                <a:cs typeface="Arial"/>
              </a:rPr>
              <a:t>on</a:t>
            </a:r>
            <a:r>
              <a:rPr lang="en-US" sz="1400" spc="-60" dirty="0">
                <a:latin typeface="Arial"/>
                <a:cs typeface="Arial"/>
              </a:rPr>
              <a:t> screen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one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row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at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85" dirty="0">
                <a:latin typeface="Arial"/>
                <a:cs typeface="Arial"/>
              </a:rPr>
              <a:t>a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time.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105" dirty="0">
                <a:latin typeface="Arial"/>
                <a:cs typeface="Arial"/>
              </a:rPr>
              <a:t>Each </a:t>
            </a:r>
            <a:r>
              <a:rPr lang="en-US" sz="1400" spc="-65" dirty="0">
                <a:latin typeface="Arial"/>
                <a:cs typeface="Arial"/>
              </a:rPr>
              <a:t>screen </a:t>
            </a:r>
            <a:r>
              <a:rPr lang="en-US" sz="1400" spc="-10" dirty="0">
                <a:latin typeface="Arial"/>
                <a:cs typeface="Arial"/>
              </a:rPr>
              <a:t>point </a:t>
            </a:r>
            <a:r>
              <a:rPr lang="en-US" sz="1400" spc="-20" dirty="0">
                <a:latin typeface="Arial"/>
                <a:cs typeface="Arial"/>
              </a:rPr>
              <a:t>referred </a:t>
            </a:r>
            <a:r>
              <a:rPr lang="en-US" sz="1400" spc="-105" dirty="0">
                <a:latin typeface="Arial"/>
                <a:cs typeface="Arial"/>
              </a:rPr>
              <a:t>as </a:t>
            </a:r>
            <a:r>
              <a:rPr lang="en-US" sz="1400" spc="-35" dirty="0">
                <a:latin typeface="Arial"/>
                <a:cs typeface="Arial"/>
              </a:rPr>
              <a:t>pixel </a:t>
            </a:r>
            <a:r>
              <a:rPr lang="en-US" sz="1400" spc="-5" dirty="0">
                <a:latin typeface="Arial"/>
                <a:cs typeface="Arial"/>
              </a:rPr>
              <a:t>or </a:t>
            </a:r>
            <a:r>
              <a:rPr lang="en-US" sz="1400" b="1" spc="-90" dirty="0" err="1">
                <a:latin typeface="Arial"/>
                <a:cs typeface="Arial"/>
              </a:rPr>
              <a:t>Pel</a:t>
            </a:r>
            <a:r>
              <a:rPr lang="en-US" sz="1400" b="1" spc="-90" dirty="0">
                <a:latin typeface="Arial"/>
                <a:cs typeface="Arial"/>
              </a:rPr>
              <a:t> </a:t>
            </a:r>
            <a:r>
              <a:rPr lang="en-US" sz="1400" b="1" spc="-70" dirty="0">
                <a:latin typeface="Arial"/>
                <a:cs typeface="Arial"/>
              </a:rPr>
              <a:t>(Picture</a:t>
            </a:r>
            <a:r>
              <a:rPr lang="en-US" sz="1400" b="1" spc="-110" dirty="0">
                <a:latin typeface="Arial"/>
                <a:cs typeface="Arial"/>
              </a:rPr>
              <a:t> </a:t>
            </a:r>
            <a:r>
              <a:rPr lang="en-US" sz="1400" b="1" spc="-65" dirty="0">
                <a:latin typeface="Arial"/>
                <a:cs typeface="Arial"/>
              </a:rPr>
              <a:t>Element).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105" dirty="0">
                <a:latin typeface="Arial"/>
                <a:cs typeface="Arial"/>
              </a:rPr>
              <a:t>Each </a:t>
            </a:r>
            <a:r>
              <a:rPr lang="en-US" sz="1400" spc="-35" dirty="0">
                <a:latin typeface="Arial"/>
                <a:cs typeface="Arial"/>
              </a:rPr>
              <a:t>pixel </a:t>
            </a:r>
            <a:r>
              <a:rPr lang="en-US" sz="1400" spc="-70" dirty="0">
                <a:latin typeface="Arial"/>
                <a:cs typeface="Arial"/>
              </a:rPr>
              <a:t>can </a:t>
            </a:r>
            <a:r>
              <a:rPr lang="en-US" sz="1400" spc="-50" dirty="0">
                <a:latin typeface="Arial"/>
                <a:cs typeface="Arial"/>
              </a:rPr>
              <a:t>be </a:t>
            </a:r>
            <a:r>
              <a:rPr lang="en-US" sz="1400" spc="-45" dirty="0">
                <a:latin typeface="Arial"/>
                <a:cs typeface="Arial"/>
              </a:rPr>
              <a:t>specified by </a:t>
            </a:r>
            <a:r>
              <a:rPr lang="en-US" sz="1400" spc="-15" dirty="0">
                <a:latin typeface="Arial"/>
                <a:cs typeface="Arial"/>
              </a:rPr>
              <a:t>its </a:t>
            </a:r>
            <a:r>
              <a:rPr lang="en-US" sz="1400" spc="-10" dirty="0">
                <a:latin typeface="Arial"/>
                <a:cs typeface="Arial"/>
              </a:rPr>
              <a:t>row </a:t>
            </a:r>
            <a:r>
              <a:rPr lang="en-US" sz="1400" spc="-50" dirty="0">
                <a:latin typeface="Arial"/>
                <a:cs typeface="Arial"/>
              </a:rPr>
              <a:t>and </a:t>
            </a:r>
            <a:r>
              <a:rPr lang="en-US" sz="1400" spc="-40" dirty="0">
                <a:latin typeface="Arial"/>
                <a:cs typeface="Arial"/>
              </a:rPr>
              <a:t>column</a:t>
            </a:r>
            <a:r>
              <a:rPr lang="en-US" sz="1400" spc="-190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numbers.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15" dirty="0">
                <a:latin typeface="Arial"/>
                <a:cs typeface="Arial"/>
              </a:rPr>
              <a:t>It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70" dirty="0">
                <a:latin typeface="Arial"/>
                <a:cs typeface="Arial"/>
              </a:rPr>
              <a:t>can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50" dirty="0">
                <a:latin typeface="Arial"/>
                <a:cs typeface="Arial"/>
              </a:rPr>
              <a:t>be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simply</a:t>
            </a:r>
            <a:r>
              <a:rPr lang="en-US" sz="1400" spc="-55" dirty="0">
                <a:latin typeface="Arial"/>
                <a:cs typeface="Arial"/>
              </a:rPr>
              <a:t> black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50" dirty="0">
                <a:latin typeface="Arial"/>
                <a:cs typeface="Arial"/>
              </a:rPr>
              <a:t>and</a:t>
            </a:r>
            <a:r>
              <a:rPr lang="en-US" sz="1400" spc="-75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white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60" dirty="0">
                <a:latin typeface="Arial"/>
                <a:cs typeface="Arial"/>
              </a:rPr>
              <a:t>system </a:t>
            </a:r>
            <a:r>
              <a:rPr lang="en-US" sz="1400" spc="-5" dirty="0">
                <a:latin typeface="Arial"/>
                <a:cs typeface="Arial"/>
              </a:rPr>
              <a:t>or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color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55" dirty="0">
                <a:latin typeface="Arial"/>
                <a:cs typeface="Arial"/>
              </a:rPr>
              <a:t>system.</a:t>
            </a:r>
            <a:endParaRPr lang="en-US" sz="1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30" dirty="0">
                <a:latin typeface="Arial"/>
                <a:cs typeface="Arial"/>
              </a:rPr>
              <a:t>In </a:t>
            </a:r>
            <a:r>
              <a:rPr lang="en-US" sz="1400" spc="-40" dirty="0">
                <a:latin typeface="Arial"/>
                <a:cs typeface="Arial"/>
              </a:rPr>
              <a:t>simple </a:t>
            </a:r>
            <a:r>
              <a:rPr lang="en-US" sz="1400" spc="-55" dirty="0">
                <a:latin typeface="Arial"/>
                <a:cs typeface="Arial"/>
              </a:rPr>
              <a:t>black and </a:t>
            </a:r>
            <a:r>
              <a:rPr lang="en-US" sz="1400" spc="-10" dirty="0">
                <a:latin typeface="Arial"/>
                <a:cs typeface="Arial"/>
              </a:rPr>
              <a:t>white </a:t>
            </a:r>
            <a:r>
              <a:rPr lang="en-US" sz="1400" spc="-60" dirty="0">
                <a:latin typeface="Arial"/>
                <a:cs typeface="Arial"/>
              </a:rPr>
              <a:t>system </a:t>
            </a:r>
            <a:r>
              <a:rPr lang="en-US" sz="1400" spc="-70" dirty="0">
                <a:latin typeface="Arial"/>
                <a:cs typeface="Arial"/>
              </a:rPr>
              <a:t>each </a:t>
            </a:r>
            <a:r>
              <a:rPr lang="en-US" sz="1400" spc="-35" dirty="0">
                <a:latin typeface="Arial"/>
                <a:cs typeface="Arial"/>
              </a:rPr>
              <a:t>pixel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15" dirty="0">
                <a:latin typeface="Arial"/>
                <a:cs typeface="Arial"/>
              </a:rPr>
              <a:t>either </a:t>
            </a:r>
            <a:r>
              <a:rPr lang="en-US" sz="1400" spc="-114" dirty="0">
                <a:latin typeface="Arial"/>
                <a:cs typeface="Arial"/>
              </a:rPr>
              <a:t>ON </a:t>
            </a:r>
            <a:r>
              <a:rPr lang="en-US" sz="1400" spc="-5" dirty="0">
                <a:latin typeface="Arial"/>
                <a:cs typeface="Arial"/>
              </a:rPr>
              <a:t>or </a:t>
            </a:r>
            <a:r>
              <a:rPr lang="en-US" sz="1400" spc="-125" dirty="0">
                <a:latin typeface="Arial"/>
                <a:cs typeface="Arial"/>
              </a:rPr>
              <a:t>OFF, </a:t>
            </a:r>
            <a:r>
              <a:rPr lang="en-US" sz="1400" spc="-80" dirty="0">
                <a:latin typeface="Arial"/>
                <a:cs typeface="Arial"/>
              </a:rPr>
              <a:t>so </a:t>
            </a:r>
            <a:r>
              <a:rPr lang="en-US" sz="1400" spc="-35" dirty="0">
                <a:latin typeface="Arial"/>
                <a:cs typeface="Arial"/>
              </a:rPr>
              <a:t>only </a:t>
            </a:r>
            <a:r>
              <a:rPr lang="en-US" sz="1400" spc="-50" dirty="0">
                <a:latin typeface="Arial"/>
                <a:cs typeface="Arial"/>
              </a:rPr>
              <a:t>one </a:t>
            </a:r>
            <a:r>
              <a:rPr lang="en-US" sz="1400" spc="10" dirty="0">
                <a:latin typeface="Arial"/>
                <a:cs typeface="Arial"/>
              </a:rPr>
              <a:t>bit </a:t>
            </a:r>
            <a:r>
              <a:rPr lang="en-US" sz="1400" spc="-35" dirty="0">
                <a:latin typeface="Arial"/>
                <a:cs typeface="Arial"/>
              </a:rPr>
              <a:t>per pixel</a:t>
            </a:r>
            <a:r>
              <a:rPr lang="en-US" sz="1400" spc="-225" dirty="0">
                <a:latin typeface="Arial"/>
                <a:cs typeface="Arial"/>
              </a:rPr>
              <a:t> </a:t>
            </a:r>
            <a:r>
              <a:rPr lang="en-US" sz="1400" spc="-65" dirty="0">
                <a:latin typeface="Arial"/>
                <a:cs typeface="Arial"/>
              </a:rPr>
              <a:t>is </a:t>
            </a:r>
            <a:r>
              <a:rPr lang="en-US" sz="1400" spc="-50" dirty="0">
                <a:latin typeface="Arial"/>
                <a:cs typeface="Arial"/>
              </a:rPr>
              <a:t>needed.</a:t>
            </a:r>
            <a:endParaRPr lang="en-US" sz="1400" dirty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25" dirty="0">
                <a:latin typeface="Arial"/>
                <a:cs typeface="Arial"/>
              </a:rPr>
              <a:t>Additional bits </a:t>
            </a:r>
            <a:r>
              <a:rPr lang="en-US" sz="1400" spc="-45" dirty="0">
                <a:latin typeface="Arial"/>
                <a:cs typeface="Arial"/>
              </a:rPr>
              <a:t>are </a:t>
            </a:r>
            <a:r>
              <a:rPr lang="en-US" sz="1400" spc="-25" dirty="0">
                <a:latin typeface="Arial"/>
                <a:cs typeface="Arial"/>
              </a:rPr>
              <a:t>required </a:t>
            </a:r>
            <a:r>
              <a:rPr lang="en-US" sz="1400" spc="-35" dirty="0">
                <a:latin typeface="Arial"/>
                <a:cs typeface="Arial"/>
              </a:rPr>
              <a:t>when </a:t>
            </a:r>
            <a:r>
              <a:rPr lang="en-US" sz="1400" spc="-25" dirty="0">
                <a:latin typeface="Arial"/>
                <a:cs typeface="Arial"/>
              </a:rPr>
              <a:t>color </a:t>
            </a:r>
            <a:r>
              <a:rPr lang="en-US" sz="1400" spc="-55" dirty="0">
                <a:latin typeface="Arial"/>
                <a:cs typeface="Arial"/>
              </a:rPr>
              <a:t>and </a:t>
            </a:r>
            <a:r>
              <a:rPr lang="en-US" sz="1400" spc="-25" dirty="0">
                <a:latin typeface="Arial"/>
                <a:cs typeface="Arial"/>
              </a:rPr>
              <a:t>intensity </a:t>
            </a:r>
            <a:r>
              <a:rPr lang="en-US" sz="1400" spc="-35" dirty="0">
                <a:latin typeface="Arial"/>
                <a:cs typeface="Arial"/>
              </a:rPr>
              <a:t>variations </a:t>
            </a:r>
            <a:r>
              <a:rPr lang="en-US" sz="1400" spc="-70" dirty="0">
                <a:latin typeface="Arial"/>
                <a:cs typeface="Arial"/>
              </a:rPr>
              <a:t>can </a:t>
            </a:r>
            <a:r>
              <a:rPr lang="en-US" sz="1400" spc="-60" dirty="0">
                <a:latin typeface="Arial"/>
                <a:cs typeface="Arial"/>
              </a:rPr>
              <a:t>be </a:t>
            </a:r>
            <a:r>
              <a:rPr lang="en-US" sz="1400" spc="-50" dirty="0">
                <a:latin typeface="Arial"/>
                <a:cs typeface="Arial"/>
              </a:rPr>
              <a:t>displayed </a:t>
            </a:r>
            <a:r>
              <a:rPr lang="en-US" sz="1400" spc="-35" dirty="0">
                <a:latin typeface="Arial"/>
                <a:cs typeface="Arial"/>
              </a:rPr>
              <a:t>up </a:t>
            </a:r>
            <a:r>
              <a:rPr lang="en-US" sz="1400" spc="15" dirty="0">
                <a:latin typeface="Arial"/>
                <a:cs typeface="Arial"/>
              </a:rPr>
              <a:t>to </a:t>
            </a:r>
            <a:r>
              <a:rPr lang="en-US" sz="1400" spc="-30" dirty="0">
                <a:latin typeface="Arial"/>
                <a:cs typeface="Arial"/>
              </a:rPr>
              <a:t>24-bits </a:t>
            </a:r>
            <a:r>
              <a:rPr lang="en-US" sz="1400" spc="-35" dirty="0">
                <a:latin typeface="Arial"/>
                <a:cs typeface="Arial"/>
              </a:rPr>
              <a:t>per pixel  </a:t>
            </a:r>
            <a:r>
              <a:rPr lang="en-US" sz="1400" spc="-45" dirty="0">
                <a:latin typeface="Arial"/>
                <a:cs typeface="Arial"/>
              </a:rPr>
              <a:t>are </a:t>
            </a:r>
            <a:r>
              <a:rPr lang="en-US" sz="1400" spc="-35" dirty="0">
                <a:latin typeface="Arial"/>
                <a:cs typeface="Arial"/>
              </a:rPr>
              <a:t>included </a:t>
            </a:r>
            <a:r>
              <a:rPr lang="en-US" sz="1400" spc="-15" dirty="0">
                <a:latin typeface="Arial"/>
                <a:cs typeface="Arial"/>
              </a:rPr>
              <a:t>in </a:t>
            </a:r>
            <a:r>
              <a:rPr lang="en-US" sz="1400" spc="-45" dirty="0">
                <a:latin typeface="Arial"/>
                <a:cs typeface="Arial"/>
              </a:rPr>
              <a:t>high </a:t>
            </a:r>
            <a:r>
              <a:rPr lang="en-US" sz="1400" spc="-20" dirty="0">
                <a:latin typeface="Arial"/>
                <a:cs typeface="Arial"/>
              </a:rPr>
              <a:t>quality </a:t>
            </a:r>
            <a:r>
              <a:rPr lang="en-US" sz="1400" spc="-50" dirty="0">
                <a:latin typeface="Arial"/>
                <a:cs typeface="Arial"/>
              </a:rPr>
              <a:t>display</a:t>
            </a:r>
            <a:r>
              <a:rPr lang="en-US" sz="1400" spc="-204" dirty="0">
                <a:latin typeface="Arial"/>
                <a:cs typeface="Arial"/>
              </a:rPr>
              <a:t> </a:t>
            </a:r>
            <a:r>
              <a:rPr lang="en-US" sz="1400" spc="-65" dirty="0">
                <a:latin typeface="Arial"/>
                <a:cs typeface="Arial"/>
              </a:rPr>
              <a:t>systems.</a:t>
            </a:r>
            <a:endParaRPr lang="en-US" sz="1400" dirty="0">
              <a:latin typeface="Arial"/>
              <a:cs typeface="Arial"/>
            </a:endParaRPr>
          </a:p>
          <a:p>
            <a:pPr marL="241300" marR="6350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85" dirty="0">
                <a:latin typeface="Arial"/>
                <a:cs typeface="Arial"/>
              </a:rPr>
              <a:t>On a </a:t>
            </a:r>
            <a:r>
              <a:rPr lang="en-US" sz="1400" spc="-55" dirty="0">
                <a:latin typeface="Arial"/>
                <a:cs typeface="Arial"/>
              </a:rPr>
              <a:t>black and </a:t>
            </a:r>
            <a:r>
              <a:rPr lang="en-US" sz="1400" spc="-10" dirty="0">
                <a:latin typeface="Arial"/>
                <a:cs typeface="Arial"/>
              </a:rPr>
              <a:t>white </a:t>
            </a:r>
            <a:r>
              <a:rPr lang="en-US" sz="1400" spc="-60" dirty="0">
                <a:latin typeface="Arial"/>
                <a:cs typeface="Arial"/>
              </a:rPr>
              <a:t>system </a:t>
            </a:r>
            <a:r>
              <a:rPr lang="en-US" sz="1400" spc="5" dirty="0">
                <a:latin typeface="Arial"/>
                <a:cs typeface="Arial"/>
              </a:rPr>
              <a:t>with </a:t>
            </a:r>
            <a:r>
              <a:rPr lang="en-US" sz="1400" spc="-45" dirty="0">
                <a:latin typeface="Arial"/>
                <a:cs typeface="Arial"/>
              </a:rPr>
              <a:t>one </a:t>
            </a:r>
            <a:r>
              <a:rPr lang="en-US" sz="1400" spc="5" dirty="0">
                <a:latin typeface="Arial"/>
                <a:cs typeface="Arial"/>
              </a:rPr>
              <a:t>bit </a:t>
            </a:r>
            <a:r>
              <a:rPr lang="en-US" sz="1400" spc="-30" dirty="0">
                <a:latin typeface="Arial"/>
                <a:cs typeface="Arial"/>
              </a:rPr>
              <a:t>per </a:t>
            </a:r>
            <a:r>
              <a:rPr lang="en-US" sz="1400" spc="-35" dirty="0">
                <a:latin typeface="Arial"/>
                <a:cs typeface="Arial"/>
              </a:rPr>
              <a:t>pixel </a:t>
            </a:r>
            <a:r>
              <a:rPr lang="en-US" sz="1400" spc="-15" dirty="0">
                <a:latin typeface="Arial"/>
                <a:cs typeface="Arial"/>
              </a:rPr>
              <a:t>the </a:t>
            </a:r>
            <a:r>
              <a:rPr lang="en-US" sz="1400" spc="-35" dirty="0">
                <a:latin typeface="Arial"/>
                <a:cs typeface="Arial"/>
              </a:rPr>
              <a:t>frame </a:t>
            </a:r>
            <a:r>
              <a:rPr lang="en-US" sz="1400" spc="-15" dirty="0">
                <a:latin typeface="Arial"/>
                <a:cs typeface="Arial"/>
              </a:rPr>
              <a:t>buffer </a:t>
            </a:r>
            <a:r>
              <a:rPr lang="en-US" sz="1400" spc="-55" dirty="0">
                <a:latin typeface="Arial"/>
                <a:cs typeface="Arial"/>
              </a:rPr>
              <a:t>is </a:t>
            </a:r>
            <a:r>
              <a:rPr lang="en-US" sz="1400" spc="-45" dirty="0">
                <a:latin typeface="Arial"/>
                <a:cs typeface="Arial"/>
              </a:rPr>
              <a:t>commonly called </a:t>
            </a:r>
            <a:r>
              <a:rPr lang="en-US" sz="1400" spc="-85" dirty="0">
                <a:latin typeface="Arial"/>
                <a:cs typeface="Arial"/>
              </a:rPr>
              <a:t>a </a:t>
            </a:r>
            <a:r>
              <a:rPr lang="en-US" sz="1400" b="1" spc="-65" dirty="0">
                <a:latin typeface="Arial"/>
                <a:cs typeface="Arial"/>
              </a:rPr>
              <a:t>Bitmap. </a:t>
            </a:r>
            <a:r>
              <a:rPr lang="en-US" sz="1400" spc="-60" dirty="0">
                <a:latin typeface="Arial"/>
                <a:cs typeface="Arial"/>
              </a:rPr>
              <a:t>And  </a:t>
            </a:r>
            <a:r>
              <a:rPr lang="en-US" sz="1400" spc="5" dirty="0">
                <a:latin typeface="Arial"/>
                <a:cs typeface="Arial"/>
              </a:rPr>
              <a:t>for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70" dirty="0">
                <a:latin typeface="Arial"/>
                <a:cs typeface="Arial"/>
              </a:rPr>
              <a:t>systems </a:t>
            </a:r>
            <a:r>
              <a:rPr lang="en-US" sz="1400" spc="5" dirty="0">
                <a:latin typeface="Arial"/>
                <a:cs typeface="Arial"/>
              </a:rPr>
              <a:t>with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multiple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bits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30" dirty="0">
                <a:latin typeface="Arial"/>
                <a:cs typeface="Arial"/>
              </a:rPr>
              <a:t>per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35" dirty="0">
                <a:latin typeface="Arial"/>
                <a:cs typeface="Arial"/>
              </a:rPr>
              <a:t>pixel,</a:t>
            </a:r>
            <a:r>
              <a:rPr lang="en-US" sz="1400" spc="-60" dirty="0">
                <a:latin typeface="Arial"/>
                <a:cs typeface="Arial"/>
              </a:rPr>
              <a:t> </a:t>
            </a:r>
            <a:r>
              <a:rPr lang="en-US" sz="1400" spc="-20" dirty="0">
                <a:latin typeface="Arial"/>
                <a:cs typeface="Arial"/>
              </a:rPr>
              <a:t>the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spc="-35" dirty="0">
                <a:latin typeface="Arial"/>
                <a:cs typeface="Arial"/>
              </a:rPr>
              <a:t>frame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15" dirty="0">
                <a:latin typeface="Arial"/>
                <a:cs typeface="Arial"/>
              </a:rPr>
              <a:t>buffer</a:t>
            </a:r>
            <a:r>
              <a:rPr lang="en-US" sz="1400" spc="-55" dirty="0">
                <a:latin typeface="Arial"/>
                <a:cs typeface="Arial"/>
              </a:rPr>
              <a:t> is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often</a:t>
            </a:r>
            <a:r>
              <a:rPr lang="en-US" sz="1400" spc="-75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referred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spc="-105" dirty="0">
                <a:latin typeface="Arial"/>
                <a:cs typeface="Arial"/>
              </a:rPr>
              <a:t>as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85" dirty="0">
                <a:latin typeface="Arial"/>
                <a:cs typeface="Arial"/>
              </a:rPr>
              <a:t>a</a:t>
            </a:r>
            <a:r>
              <a:rPr lang="en-US" sz="1400" spc="-40" dirty="0">
                <a:latin typeface="Arial"/>
                <a:cs typeface="Arial"/>
              </a:rPr>
              <a:t> </a:t>
            </a:r>
            <a:r>
              <a:rPr lang="en-US" sz="1400" b="1" spc="-85" dirty="0" err="1">
                <a:latin typeface="Arial"/>
                <a:cs typeface="Arial"/>
              </a:rPr>
              <a:t>Pixmap</a:t>
            </a:r>
            <a:r>
              <a:rPr lang="en-US" sz="1400" b="1" spc="-85" dirty="0">
                <a:latin typeface="Arial"/>
                <a:cs typeface="Arial"/>
              </a:rPr>
              <a:t>.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3730" name="Picture 2" descr="Differences between raster scan display and vector scan display - Doc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53400" cy="621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 marL="2574925">
              <a:lnSpc>
                <a:spcPct val="100000"/>
              </a:lnSpc>
              <a:spcBef>
                <a:spcPts val="100"/>
              </a:spcBef>
            </a:pPr>
            <a:r>
              <a:rPr lang="en-US" sz="1800" spc="-25" dirty="0">
                <a:latin typeface="Georgia"/>
                <a:cs typeface="Georgia"/>
              </a:rPr>
              <a:t>Unit-1 </a:t>
            </a:r>
            <a:r>
              <a:rPr lang="en-US" sz="1800" spc="-260" dirty="0">
                <a:latin typeface="Georgia"/>
                <a:cs typeface="Georgia"/>
              </a:rPr>
              <a:t>– </a:t>
            </a:r>
            <a:r>
              <a:rPr lang="en-US" sz="1800" spc="-35" dirty="0">
                <a:latin typeface="Georgia"/>
                <a:cs typeface="Georgia"/>
              </a:rPr>
              <a:t>Basics </a:t>
            </a:r>
            <a:r>
              <a:rPr lang="en-US" sz="1800" spc="-30" dirty="0">
                <a:latin typeface="Georgia"/>
                <a:cs typeface="Georgia"/>
              </a:rPr>
              <a:t>of </a:t>
            </a:r>
            <a:r>
              <a:rPr lang="en-US" sz="1800" spc="-45" dirty="0">
                <a:latin typeface="Georgia"/>
                <a:cs typeface="Georgia"/>
              </a:rPr>
              <a:t>Computer</a:t>
            </a:r>
            <a:r>
              <a:rPr lang="en-US" sz="1800" spc="-50" dirty="0">
                <a:latin typeface="Georgia"/>
                <a:cs typeface="Georgia"/>
              </a:rPr>
              <a:t> Graphics</a:t>
            </a:r>
            <a:endParaRPr lang="en-US"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lang="en-US" sz="1400" b="1" spc="-105" dirty="0">
                <a:latin typeface="Georgia"/>
                <a:cs typeface="Georgia"/>
              </a:rPr>
              <a:t>Color </a:t>
            </a:r>
            <a:r>
              <a:rPr lang="en-US" sz="1400" b="1" spc="-155" dirty="0">
                <a:latin typeface="Georgia"/>
                <a:cs typeface="Georgia"/>
              </a:rPr>
              <a:t>CRT</a:t>
            </a:r>
            <a:r>
              <a:rPr lang="en-US" sz="1400" b="1" spc="-20" dirty="0">
                <a:latin typeface="Georgia"/>
                <a:cs typeface="Georgia"/>
              </a:rPr>
              <a:t> </a:t>
            </a:r>
            <a:r>
              <a:rPr lang="en-US" sz="1400" b="1" spc="-95" dirty="0">
                <a:latin typeface="Georgia"/>
                <a:cs typeface="Georgia"/>
              </a:rPr>
              <a:t>monitors</a:t>
            </a:r>
            <a:endParaRPr lang="en-US" sz="1400" dirty="0">
              <a:latin typeface="Georgia"/>
              <a:cs typeface="Georgia"/>
            </a:endParaRPr>
          </a:p>
          <a:p>
            <a:pPr marL="241300" marR="5080" indent="-229235">
              <a:lnSpc>
                <a:spcPct val="116399"/>
              </a:lnSpc>
              <a:spcBef>
                <a:spcPts val="6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95" dirty="0">
                <a:latin typeface="Arial"/>
                <a:cs typeface="Arial"/>
              </a:rPr>
              <a:t>A </a:t>
            </a:r>
            <a:r>
              <a:rPr lang="en-US" sz="1100" spc="-185" dirty="0">
                <a:latin typeface="Arial"/>
                <a:cs typeface="Arial"/>
              </a:rPr>
              <a:t>CRT </a:t>
            </a:r>
            <a:r>
              <a:rPr lang="en-US" sz="1100" spc="-25" dirty="0">
                <a:latin typeface="Arial"/>
                <a:cs typeface="Arial"/>
              </a:rPr>
              <a:t>monitors </a:t>
            </a:r>
            <a:r>
              <a:rPr lang="en-US" sz="1100" spc="-55" dirty="0">
                <a:latin typeface="Arial"/>
                <a:cs typeface="Arial"/>
              </a:rPr>
              <a:t>displays </a:t>
            </a:r>
            <a:r>
              <a:rPr lang="en-US" sz="1100" spc="-25" dirty="0">
                <a:latin typeface="Arial"/>
                <a:cs typeface="Arial"/>
              </a:rPr>
              <a:t>color </a:t>
            </a:r>
            <a:r>
              <a:rPr lang="en-US" sz="1100" spc="-35" dirty="0">
                <a:latin typeface="Arial"/>
                <a:cs typeface="Arial"/>
              </a:rPr>
              <a:t>pictures </a:t>
            </a:r>
            <a:r>
              <a:rPr lang="en-US" sz="1100" spc="-55" dirty="0">
                <a:latin typeface="Arial"/>
                <a:cs typeface="Arial"/>
              </a:rPr>
              <a:t>by </a:t>
            </a:r>
            <a:r>
              <a:rPr lang="en-US" sz="1100" spc="-60" dirty="0">
                <a:latin typeface="Arial"/>
                <a:cs typeface="Arial"/>
              </a:rPr>
              <a:t>using </a:t>
            </a:r>
            <a:r>
              <a:rPr lang="en-US" sz="1100" spc="-85" dirty="0">
                <a:latin typeface="Arial"/>
                <a:cs typeface="Arial"/>
              </a:rPr>
              <a:t>a </a:t>
            </a:r>
            <a:r>
              <a:rPr lang="en-US" sz="1100" spc="-30" dirty="0">
                <a:latin typeface="Arial"/>
                <a:cs typeface="Arial"/>
              </a:rPr>
              <a:t>combination </a:t>
            </a:r>
            <a:r>
              <a:rPr lang="en-US" sz="1100" dirty="0">
                <a:latin typeface="Arial"/>
                <a:cs typeface="Arial"/>
              </a:rPr>
              <a:t>of </a:t>
            </a:r>
            <a:r>
              <a:rPr lang="en-US" sz="1100" spc="-50" dirty="0">
                <a:latin typeface="Arial"/>
                <a:cs typeface="Arial"/>
              </a:rPr>
              <a:t>phosphors </a:t>
            </a:r>
            <a:r>
              <a:rPr lang="en-US" sz="1100" spc="-5" dirty="0">
                <a:latin typeface="Arial"/>
                <a:cs typeface="Arial"/>
              </a:rPr>
              <a:t>that emit </a:t>
            </a:r>
            <a:r>
              <a:rPr lang="en-US" sz="1100" spc="-10" dirty="0">
                <a:latin typeface="Arial"/>
                <a:cs typeface="Arial"/>
              </a:rPr>
              <a:t>different </a:t>
            </a:r>
            <a:r>
              <a:rPr lang="en-US" sz="1100" spc="-35" dirty="0">
                <a:latin typeface="Arial"/>
                <a:cs typeface="Arial"/>
              </a:rPr>
              <a:t>colored  </a:t>
            </a:r>
            <a:r>
              <a:rPr lang="en-US" sz="1100" spc="-15" dirty="0">
                <a:latin typeface="Arial"/>
                <a:cs typeface="Arial"/>
              </a:rPr>
              <a:t>light.</a:t>
            </a:r>
            <a:endParaRPr lang="en-US" sz="11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15" dirty="0">
                <a:latin typeface="Arial"/>
                <a:cs typeface="Arial"/>
              </a:rPr>
              <a:t>It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spc="-50" dirty="0">
                <a:latin typeface="Arial"/>
                <a:cs typeface="Arial"/>
              </a:rPr>
              <a:t>produces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55" dirty="0">
                <a:latin typeface="Arial"/>
                <a:cs typeface="Arial"/>
              </a:rPr>
              <a:t>range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of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colors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by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40" dirty="0">
                <a:latin typeface="Arial"/>
                <a:cs typeface="Arial"/>
              </a:rPr>
              <a:t>combining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spc="-15" dirty="0">
                <a:latin typeface="Arial"/>
                <a:cs typeface="Arial"/>
              </a:rPr>
              <a:t>the</a:t>
            </a:r>
            <a:r>
              <a:rPr lang="en-US" sz="1100" spc="-70" dirty="0">
                <a:latin typeface="Arial"/>
                <a:cs typeface="Arial"/>
              </a:rPr>
              <a:t> </a:t>
            </a:r>
            <a:r>
              <a:rPr lang="en-US" sz="1100" spc="-15" dirty="0">
                <a:latin typeface="Arial"/>
                <a:cs typeface="Arial"/>
              </a:rPr>
              <a:t>light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15" dirty="0">
                <a:latin typeface="Arial"/>
                <a:cs typeface="Arial"/>
              </a:rPr>
              <a:t>emitted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by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different</a:t>
            </a:r>
            <a:r>
              <a:rPr lang="en-US" sz="1100" spc="-35" dirty="0">
                <a:latin typeface="Arial"/>
                <a:cs typeface="Arial"/>
              </a:rPr>
              <a:t> </a:t>
            </a:r>
            <a:r>
              <a:rPr lang="en-US" sz="1100" spc="-50" dirty="0">
                <a:latin typeface="Arial"/>
                <a:cs typeface="Arial"/>
              </a:rPr>
              <a:t>phosphors.</a:t>
            </a:r>
            <a:endParaRPr lang="en-US" sz="11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60" dirty="0">
                <a:latin typeface="Arial"/>
                <a:cs typeface="Arial"/>
              </a:rPr>
              <a:t>There </a:t>
            </a:r>
            <a:r>
              <a:rPr lang="en-US" sz="1100" spc="-50" dirty="0">
                <a:latin typeface="Arial"/>
                <a:cs typeface="Arial"/>
              </a:rPr>
              <a:t>are </a:t>
            </a:r>
            <a:r>
              <a:rPr lang="en-US" sz="1100" spc="5" dirty="0">
                <a:latin typeface="Arial"/>
                <a:cs typeface="Arial"/>
              </a:rPr>
              <a:t>two </a:t>
            </a:r>
            <a:r>
              <a:rPr lang="en-US" sz="1100" spc="-65" dirty="0">
                <a:latin typeface="Arial"/>
                <a:cs typeface="Arial"/>
              </a:rPr>
              <a:t>basic </a:t>
            </a:r>
            <a:r>
              <a:rPr lang="en-US" sz="1100" spc="-45" dirty="0">
                <a:latin typeface="Arial"/>
                <a:cs typeface="Arial"/>
              </a:rPr>
              <a:t>techniques </a:t>
            </a:r>
            <a:r>
              <a:rPr lang="en-US" sz="1100" spc="5" dirty="0">
                <a:latin typeface="Arial"/>
                <a:cs typeface="Arial"/>
              </a:rPr>
              <a:t>for </a:t>
            </a:r>
            <a:r>
              <a:rPr lang="en-US" sz="1100" spc="-25" dirty="0">
                <a:latin typeface="Arial"/>
                <a:cs typeface="Arial"/>
              </a:rPr>
              <a:t>color</a:t>
            </a:r>
            <a:r>
              <a:rPr lang="en-US" sz="1100" spc="-220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display:</a:t>
            </a:r>
            <a:endParaRPr lang="en-US" sz="1100" dirty="0">
              <a:latin typeface="Arial"/>
              <a:cs typeface="Arial"/>
            </a:endParaRPr>
          </a:p>
          <a:p>
            <a:pPr marL="829310" lvl="1" indent="-229235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829944" algn="l"/>
              </a:tabLst>
            </a:pPr>
            <a:r>
              <a:rPr lang="en-US" sz="1100" spc="-35" dirty="0">
                <a:latin typeface="Arial"/>
                <a:cs typeface="Arial"/>
              </a:rPr>
              <a:t>Beam-penetration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technique</a:t>
            </a:r>
            <a:endParaRPr lang="en-US" sz="1100" dirty="0">
              <a:latin typeface="Arial"/>
              <a:cs typeface="Arial"/>
            </a:endParaRPr>
          </a:p>
          <a:p>
            <a:pPr marL="829310" lvl="1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829944" algn="l"/>
              </a:tabLst>
            </a:pPr>
            <a:r>
              <a:rPr lang="en-US" sz="1100" spc="-70" dirty="0">
                <a:latin typeface="Arial"/>
                <a:cs typeface="Arial"/>
              </a:rPr>
              <a:t>Shadow-mask </a:t>
            </a:r>
            <a:r>
              <a:rPr lang="en-US" sz="1100" spc="-35" dirty="0">
                <a:latin typeface="Arial"/>
                <a:cs typeface="Arial"/>
              </a:rPr>
              <a:t>technique</a:t>
            </a: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300" b="1" spc="-85" dirty="0">
                <a:latin typeface="Georgia"/>
                <a:cs typeface="Georgia"/>
              </a:rPr>
              <a:t>Beam-penetration</a:t>
            </a:r>
            <a:r>
              <a:rPr lang="en-US" sz="1300" b="1" spc="-40" dirty="0">
                <a:latin typeface="Georgia"/>
                <a:cs typeface="Georgia"/>
              </a:rPr>
              <a:t> </a:t>
            </a:r>
            <a:r>
              <a:rPr lang="en-US" sz="1300" b="1" spc="-80" dirty="0">
                <a:latin typeface="Georgia"/>
                <a:cs typeface="Georgia"/>
              </a:rPr>
              <a:t>technique</a:t>
            </a:r>
            <a:endParaRPr lang="en-US" sz="1300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4" name="object 9"/>
          <p:cNvSpPr/>
          <p:nvPr/>
        </p:nvSpPr>
        <p:spPr>
          <a:xfrm>
            <a:off x="2581981" y="2941320"/>
            <a:ext cx="4885619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>
                <a:latin typeface="Arial"/>
                <a:cs typeface="Arial"/>
              </a:rPr>
              <a:t>This </a:t>
            </a:r>
            <a:r>
              <a:rPr lang="en-US" sz="2800" spc="-35" dirty="0">
                <a:latin typeface="Arial"/>
                <a:cs typeface="Arial"/>
              </a:rPr>
              <a:t>technique </a:t>
            </a:r>
            <a:r>
              <a:rPr lang="en-US" sz="2800" spc="-65" dirty="0">
                <a:latin typeface="Arial"/>
                <a:cs typeface="Arial"/>
              </a:rPr>
              <a:t>is used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35" dirty="0">
                <a:latin typeface="Arial"/>
                <a:cs typeface="Arial"/>
              </a:rPr>
              <a:t>random </a:t>
            </a:r>
            <a:r>
              <a:rPr lang="en-US" sz="2800" spc="-85" dirty="0">
                <a:latin typeface="Arial"/>
                <a:cs typeface="Arial"/>
              </a:rPr>
              <a:t>scan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monitors.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this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technique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inside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85" dirty="0">
                <a:latin typeface="Arial"/>
                <a:cs typeface="Arial"/>
              </a:rPr>
              <a:t>CRT</a:t>
            </a:r>
            <a:r>
              <a:rPr lang="en-US" sz="2800" spc="-16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coated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with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two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phosphor</a:t>
            </a:r>
            <a:r>
              <a:rPr lang="en-US" sz="2800" spc="-50" dirty="0">
                <a:latin typeface="Arial"/>
                <a:cs typeface="Arial"/>
              </a:rPr>
              <a:t> layers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usually </a:t>
            </a:r>
            <a:r>
              <a:rPr lang="en-US" sz="2800" spc="-30" dirty="0">
                <a:latin typeface="Arial"/>
                <a:cs typeface="Arial"/>
              </a:rPr>
              <a:t>red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and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green.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80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outer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layer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 </a:t>
            </a:r>
            <a:r>
              <a:rPr lang="en-US" sz="2800" spc="-30" dirty="0">
                <a:latin typeface="Arial"/>
                <a:cs typeface="Arial"/>
              </a:rPr>
              <a:t>red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25" dirty="0">
                <a:latin typeface="Arial"/>
                <a:cs typeface="Arial"/>
              </a:rPr>
              <a:t>inner </a:t>
            </a:r>
            <a:r>
              <a:rPr lang="en-US" sz="2800" spc="-40" dirty="0">
                <a:latin typeface="Arial"/>
                <a:cs typeface="Arial"/>
              </a:rPr>
              <a:t>layer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5" dirty="0">
                <a:latin typeface="Arial"/>
                <a:cs typeface="Arial"/>
              </a:rPr>
              <a:t>green</a:t>
            </a:r>
            <a:r>
              <a:rPr lang="en-US" sz="2800" spc="-21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phosphor.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color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depends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on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how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far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electron</a:t>
            </a:r>
            <a:r>
              <a:rPr lang="en-US" sz="2800" spc="-60" dirty="0">
                <a:latin typeface="Arial"/>
                <a:cs typeface="Arial"/>
              </a:rPr>
              <a:t> beam </a:t>
            </a:r>
            <a:r>
              <a:rPr lang="en-US" sz="2800" spc="-35" dirty="0">
                <a:latin typeface="Arial"/>
                <a:cs typeface="Arial"/>
              </a:rPr>
              <a:t>penetrates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into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phosphor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layer.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>
                <a:latin typeface="Arial"/>
                <a:cs typeface="Arial"/>
              </a:rPr>
              <a:t>A </a:t>
            </a:r>
            <a:r>
              <a:rPr lang="en-US" sz="2800" spc="-55" dirty="0">
                <a:latin typeface="Arial"/>
                <a:cs typeface="Arial"/>
              </a:rPr>
              <a:t>beam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5" dirty="0">
                <a:latin typeface="Arial"/>
                <a:cs typeface="Arial"/>
              </a:rPr>
              <a:t>fast </a:t>
            </a:r>
            <a:r>
              <a:rPr lang="en-US" sz="2800" spc="-30" dirty="0">
                <a:latin typeface="Arial"/>
                <a:cs typeface="Arial"/>
              </a:rPr>
              <a:t>electron </a:t>
            </a:r>
            <a:r>
              <a:rPr lang="en-US" sz="2800" spc="-35" dirty="0">
                <a:latin typeface="Arial"/>
                <a:cs typeface="Arial"/>
              </a:rPr>
              <a:t>penetrates </a:t>
            </a:r>
            <a:r>
              <a:rPr lang="en-US" sz="2800" spc="-30" dirty="0">
                <a:latin typeface="Arial"/>
                <a:cs typeface="Arial"/>
              </a:rPr>
              <a:t>more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50" dirty="0">
                <a:latin typeface="Arial"/>
                <a:cs typeface="Arial"/>
              </a:rPr>
              <a:t>excites </a:t>
            </a:r>
            <a:r>
              <a:rPr lang="en-US" sz="2800" spc="-25" dirty="0">
                <a:latin typeface="Arial"/>
                <a:cs typeface="Arial"/>
              </a:rPr>
              <a:t>inner </a:t>
            </a:r>
            <a:r>
              <a:rPr lang="en-US" sz="2800" spc="-45" dirty="0">
                <a:latin typeface="Arial"/>
                <a:cs typeface="Arial"/>
              </a:rPr>
              <a:t>green </a:t>
            </a:r>
            <a:r>
              <a:rPr lang="en-US" sz="2800" spc="-40" dirty="0">
                <a:latin typeface="Arial"/>
                <a:cs typeface="Arial"/>
              </a:rPr>
              <a:t>layer </a:t>
            </a:r>
            <a:r>
              <a:rPr lang="en-US" sz="2800" spc="-25" dirty="0">
                <a:latin typeface="Arial"/>
                <a:cs typeface="Arial"/>
              </a:rPr>
              <a:t>while </a:t>
            </a:r>
            <a:r>
              <a:rPr lang="en-US" sz="2800" spc="-45" dirty="0">
                <a:latin typeface="Arial"/>
                <a:cs typeface="Arial"/>
              </a:rPr>
              <a:t>slow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50" dirty="0">
                <a:latin typeface="Arial"/>
                <a:cs typeface="Arial"/>
              </a:rPr>
              <a:t>excites </a:t>
            </a:r>
            <a:r>
              <a:rPr lang="en-US" sz="2800" spc="-15" dirty="0">
                <a:latin typeface="Arial"/>
                <a:cs typeface="Arial"/>
              </a:rPr>
              <a:t>outer  </a:t>
            </a:r>
            <a:r>
              <a:rPr lang="en-US" sz="2800" spc="-30" dirty="0">
                <a:latin typeface="Arial"/>
                <a:cs typeface="Arial"/>
              </a:rPr>
              <a:t>red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layer.</a:t>
            </a:r>
            <a:endParaRPr lang="en-US" sz="2800" dirty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20" dirty="0">
                <a:latin typeface="Arial"/>
                <a:cs typeface="Arial"/>
              </a:rPr>
              <a:t>At intermediate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70" dirty="0">
                <a:latin typeface="Arial"/>
                <a:cs typeface="Arial"/>
              </a:rPr>
              <a:t>speed </a:t>
            </a:r>
            <a:r>
              <a:rPr lang="en-US" sz="2800" spc="-35" dirty="0">
                <a:latin typeface="Arial"/>
                <a:cs typeface="Arial"/>
              </a:rPr>
              <a:t>we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40" dirty="0">
                <a:latin typeface="Arial"/>
                <a:cs typeface="Arial"/>
              </a:rPr>
              <a:t>produce </a:t>
            </a:r>
            <a:r>
              <a:rPr lang="en-US" sz="2800" spc="-30" dirty="0">
                <a:latin typeface="Arial"/>
                <a:cs typeface="Arial"/>
              </a:rPr>
              <a:t>combination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5" dirty="0">
                <a:latin typeface="Arial"/>
                <a:cs typeface="Arial"/>
              </a:rPr>
              <a:t>red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50" dirty="0">
                <a:latin typeface="Arial"/>
                <a:cs typeface="Arial"/>
              </a:rPr>
              <a:t>green </a:t>
            </a:r>
            <a:r>
              <a:rPr lang="en-US" sz="2800" spc="-30" dirty="0">
                <a:latin typeface="Arial"/>
                <a:cs typeface="Arial"/>
              </a:rPr>
              <a:t>lights which </a:t>
            </a:r>
            <a:r>
              <a:rPr lang="en-US" sz="2800" spc="-10" dirty="0">
                <a:latin typeface="Arial"/>
                <a:cs typeface="Arial"/>
              </a:rPr>
              <a:t>emit </a:t>
            </a:r>
            <a:r>
              <a:rPr lang="en-US" sz="2800" spc="-25" dirty="0">
                <a:latin typeface="Arial"/>
                <a:cs typeface="Arial"/>
              </a:rPr>
              <a:t>additional  </a:t>
            </a:r>
            <a:r>
              <a:rPr lang="en-US" sz="2800" spc="5" dirty="0">
                <a:latin typeface="Arial"/>
                <a:cs typeface="Arial"/>
              </a:rPr>
              <a:t>two </a:t>
            </a:r>
            <a:r>
              <a:rPr lang="en-US" sz="2800" spc="-40" dirty="0">
                <a:latin typeface="Arial"/>
                <a:cs typeface="Arial"/>
              </a:rPr>
              <a:t>colors </a:t>
            </a:r>
            <a:r>
              <a:rPr lang="en-US" sz="2800" spc="-55" dirty="0">
                <a:latin typeface="Arial"/>
                <a:cs typeface="Arial"/>
              </a:rPr>
              <a:t>orange and</a:t>
            </a:r>
            <a:r>
              <a:rPr lang="en-US" sz="2800" spc="-1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yellow.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beam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acceleration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voltage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controls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speed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electrons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and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hence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color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pixel.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85" dirty="0">
                <a:latin typeface="Arial"/>
                <a:cs typeface="Arial"/>
              </a:rPr>
              <a:t>a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low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cost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technique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produce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color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random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scan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monitors.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50" dirty="0">
                <a:latin typeface="Arial"/>
                <a:cs typeface="Arial"/>
              </a:rPr>
              <a:t>display </a:t>
            </a:r>
            <a:r>
              <a:rPr lang="en-US" sz="2800" spc="-30" dirty="0">
                <a:latin typeface="Arial"/>
                <a:cs typeface="Arial"/>
              </a:rPr>
              <a:t>only </a:t>
            </a:r>
            <a:r>
              <a:rPr lang="en-US" sz="2800" spc="-5" dirty="0">
                <a:latin typeface="Arial"/>
                <a:cs typeface="Arial"/>
              </a:rPr>
              <a:t>four</a:t>
            </a:r>
            <a:r>
              <a:rPr lang="en-US" sz="2800" spc="-204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colors.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Quality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picture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5" dirty="0">
                <a:latin typeface="Arial"/>
                <a:cs typeface="Arial"/>
              </a:rPr>
              <a:t>not</a:t>
            </a:r>
            <a:r>
              <a:rPr lang="en-US" sz="2800" spc="-55" dirty="0">
                <a:latin typeface="Arial"/>
                <a:cs typeface="Arial"/>
              </a:rPr>
              <a:t> good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compared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other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techniques.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pc="-100" dirty="0">
                <a:latin typeface="Georgia"/>
                <a:cs typeface="Georgia"/>
              </a:rPr>
              <a:t>Shadow-mask</a:t>
            </a:r>
            <a:r>
              <a:rPr lang="en-US" sz="5400" b="1" spc="-50" dirty="0">
                <a:latin typeface="Georgia"/>
                <a:cs typeface="Georgia"/>
              </a:rPr>
              <a:t> </a:t>
            </a:r>
            <a:r>
              <a:rPr lang="en-US" sz="5400" b="1" spc="-80" dirty="0">
                <a:latin typeface="Georgia"/>
                <a:cs typeface="Georgia"/>
              </a:rPr>
              <a:t>technique</a:t>
            </a:r>
            <a:br>
              <a:rPr lang="en-US" sz="5400" dirty="0">
                <a:latin typeface="Georgia"/>
                <a:cs typeface="Georgi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0"/>
          <p:cNvSpPr/>
          <p:nvPr/>
        </p:nvSpPr>
        <p:spPr>
          <a:xfrm>
            <a:off x="1066800" y="1676400"/>
            <a:ext cx="7010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7854696" cy="5943600"/>
          </a:xfrm>
        </p:spPr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20" dirty="0">
                <a:latin typeface="Georgia"/>
                <a:cs typeface="Georgia"/>
              </a:rPr>
              <a:t>What </a:t>
            </a:r>
            <a:r>
              <a:rPr lang="en-US" sz="3600" b="1" spc="-70" dirty="0">
                <a:latin typeface="Georgia"/>
                <a:cs typeface="Georgia"/>
              </a:rPr>
              <a:t>is </a:t>
            </a:r>
            <a:r>
              <a:rPr lang="en-US" sz="3600" b="1" spc="-95" dirty="0">
                <a:latin typeface="Georgia"/>
                <a:cs typeface="Georgia"/>
              </a:rPr>
              <a:t>computer</a:t>
            </a:r>
            <a:r>
              <a:rPr lang="en-US" sz="3600" b="1" spc="20" dirty="0">
                <a:latin typeface="Georgia"/>
                <a:cs typeface="Georgia"/>
              </a:rPr>
              <a:t> </a:t>
            </a:r>
            <a:r>
              <a:rPr lang="en-US" sz="3600" b="1" spc="-110" dirty="0">
                <a:latin typeface="Georgia"/>
                <a:cs typeface="Georgia"/>
              </a:rPr>
              <a:t>Graphics?</a:t>
            </a:r>
            <a:endParaRPr lang="en-US" sz="3600" dirty="0">
              <a:latin typeface="Georgia"/>
              <a:cs typeface="Georgia"/>
            </a:endParaRPr>
          </a:p>
          <a:p>
            <a:pPr marL="12700" marR="5080" algn="just">
              <a:lnSpc>
                <a:spcPct val="101400"/>
              </a:lnSpc>
              <a:spcBef>
                <a:spcPts val="810"/>
              </a:spcBef>
            </a:pPr>
            <a:r>
              <a:rPr lang="en-US" sz="2800" b="1" spc="-80" dirty="0">
                <a:latin typeface="Arial"/>
                <a:cs typeface="Arial"/>
              </a:rPr>
              <a:t>Computer </a:t>
            </a:r>
            <a:r>
              <a:rPr lang="en-US" sz="2800" b="1" spc="-100" dirty="0">
                <a:latin typeface="Arial"/>
                <a:cs typeface="Arial"/>
              </a:rPr>
              <a:t>graphics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60" dirty="0">
                <a:latin typeface="Arial"/>
                <a:cs typeface="Arial"/>
              </a:rPr>
              <a:t>an </a:t>
            </a:r>
            <a:r>
              <a:rPr lang="en-US" sz="2800" spc="-5" dirty="0">
                <a:latin typeface="Arial"/>
                <a:cs typeface="Arial"/>
              </a:rPr>
              <a:t>art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5" dirty="0">
                <a:latin typeface="Arial"/>
                <a:cs typeface="Arial"/>
              </a:rPr>
              <a:t>drawing pictures, </a:t>
            </a:r>
            <a:r>
              <a:rPr lang="en-US" sz="2800" spc="-40" dirty="0">
                <a:latin typeface="Arial"/>
                <a:cs typeface="Arial"/>
              </a:rPr>
              <a:t>lines, charts, </a:t>
            </a:r>
            <a:r>
              <a:rPr lang="en-US" sz="2800" spc="-30" dirty="0">
                <a:latin typeface="Arial"/>
                <a:cs typeface="Arial"/>
              </a:rPr>
              <a:t>etc. </a:t>
            </a:r>
            <a:r>
              <a:rPr lang="en-US" sz="2800" spc="-60" dirty="0">
                <a:latin typeface="Arial"/>
                <a:cs typeface="Arial"/>
              </a:rPr>
              <a:t>using </a:t>
            </a:r>
            <a:r>
              <a:rPr lang="en-US" sz="2800" spc="-40" dirty="0">
                <a:latin typeface="Arial"/>
                <a:cs typeface="Arial"/>
              </a:rPr>
              <a:t>computers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help </a:t>
            </a:r>
            <a:r>
              <a:rPr lang="en-US" sz="2800" dirty="0">
                <a:latin typeface="Arial"/>
                <a:cs typeface="Arial"/>
              </a:rPr>
              <a:t>of  </a:t>
            </a:r>
            <a:r>
              <a:rPr lang="en-US" sz="2800" spc="-40" dirty="0">
                <a:latin typeface="Arial"/>
                <a:cs typeface="Arial"/>
              </a:rPr>
              <a:t>programming. </a:t>
            </a:r>
            <a:r>
              <a:rPr lang="en-US" sz="2800" spc="-45" dirty="0">
                <a:latin typeface="Arial"/>
                <a:cs typeface="Arial"/>
              </a:rPr>
              <a:t>Computer </a:t>
            </a:r>
            <a:r>
              <a:rPr lang="en-US" sz="2800" spc="-60" dirty="0">
                <a:latin typeface="Arial"/>
                <a:cs typeface="Arial"/>
              </a:rPr>
              <a:t>graphics </a:t>
            </a:r>
            <a:r>
              <a:rPr lang="en-US" sz="2800" spc="-55" dirty="0">
                <a:latin typeface="Arial"/>
                <a:cs typeface="Arial"/>
              </a:rPr>
              <a:t>image is </a:t>
            </a:r>
            <a:r>
              <a:rPr lang="en-US" sz="2800" spc="-60" dirty="0">
                <a:latin typeface="Arial"/>
                <a:cs typeface="Arial"/>
              </a:rPr>
              <a:t>made </a:t>
            </a:r>
            <a:r>
              <a:rPr lang="en-US" sz="2800" spc="-35" dirty="0">
                <a:latin typeface="Arial"/>
                <a:cs typeface="Arial"/>
              </a:rPr>
              <a:t>up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5" dirty="0">
                <a:latin typeface="Arial"/>
                <a:cs typeface="Arial"/>
              </a:rPr>
              <a:t>number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45" dirty="0">
                <a:latin typeface="Arial"/>
                <a:cs typeface="Arial"/>
              </a:rPr>
              <a:t>pixels. </a:t>
            </a:r>
            <a:r>
              <a:rPr lang="en-US" sz="2800" b="1" spc="-80" dirty="0">
                <a:latin typeface="Arial"/>
                <a:cs typeface="Arial"/>
              </a:rPr>
              <a:t>Pixel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45" dirty="0">
                <a:latin typeface="Arial"/>
                <a:cs typeface="Arial"/>
              </a:rPr>
              <a:t>smallest </a:t>
            </a:r>
            <a:r>
              <a:rPr lang="en-US" sz="2800" spc="-60" dirty="0">
                <a:latin typeface="Arial"/>
                <a:cs typeface="Arial"/>
              </a:rPr>
              <a:t>addressable  </a:t>
            </a:r>
            <a:r>
              <a:rPr lang="en-US" sz="2800" spc="-45" dirty="0">
                <a:latin typeface="Arial"/>
                <a:cs typeface="Arial"/>
              </a:rPr>
              <a:t>graphical </a:t>
            </a:r>
            <a:r>
              <a:rPr lang="en-US" sz="2800" spc="-5" dirty="0">
                <a:latin typeface="Arial"/>
                <a:cs typeface="Arial"/>
              </a:rPr>
              <a:t>unit </a:t>
            </a:r>
            <a:r>
              <a:rPr lang="en-US" sz="2800" spc="-35" dirty="0">
                <a:latin typeface="Arial"/>
                <a:cs typeface="Arial"/>
              </a:rPr>
              <a:t>represented </a:t>
            </a:r>
            <a:r>
              <a:rPr lang="en-US" sz="2800" spc="-30" dirty="0">
                <a:latin typeface="Arial"/>
                <a:cs typeface="Arial"/>
              </a:rPr>
              <a:t>on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22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computer </a:t>
            </a:r>
            <a:r>
              <a:rPr lang="en-US" sz="2800" spc="-60" dirty="0">
                <a:latin typeface="Arial"/>
                <a:cs typeface="Arial"/>
              </a:rPr>
              <a:t>screen.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600" b="1" spc="-95" dirty="0">
                <a:latin typeface="Georgia"/>
                <a:cs typeface="Georgia"/>
              </a:rPr>
              <a:t>Introduction</a:t>
            </a:r>
            <a:endParaRPr lang="en-US" sz="3600" dirty="0">
              <a:latin typeface="Georgia"/>
              <a:cs typeface="Georgia"/>
            </a:endParaRPr>
          </a:p>
          <a:p>
            <a:pPr marL="241300" marR="6985" indent="-229235" algn="just">
              <a:lnSpc>
                <a:spcPct val="116799"/>
              </a:lnSpc>
              <a:spcBef>
                <a:spcPts val="67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Computer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15" dirty="0">
                <a:latin typeface="Arial"/>
                <a:cs typeface="Arial"/>
              </a:rPr>
              <a:t>information </a:t>
            </a:r>
            <a:r>
              <a:rPr lang="en-US" sz="2800" spc="-60" dirty="0">
                <a:latin typeface="Arial"/>
                <a:cs typeface="Arial"/>
              </a:rPr>
              <a:t>processing </a:t>
            </a:r>
            <a:r>
              <a:rPr lang="en-US" sz="2800" spc="-45" dirty="0">
                <a:latin typeface="Arial"/>
                <a:cs typeface="Arial"/>
              </a:rPr>
              <a:t>machine. </a:t>
            </a:r>
            <a:r>
              <a:rPr lang="en-US" sz="2800" spc="-65" dirty="0">
                <a:latin typeface="Arial"/>
                <a:cs typeface="Arial"/>
              </a:rPr>
              <a:t>User needs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45" dirty="0">
                <a:latin typeface="Arial"/>
                <a:cs typeface="Arial"/>
              </a:rPr>
              <a:t>communicate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30" dirty="0">
                <a:latin typeface="Arial"/>
                <a:cs typeface="Arial"/>
              </a:rPr>
              <a:t>computer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15" dirty="0">
                <a:latin typeface="Arial"/>
                <a:cs typeface="Arial"/>
              </a:rPr>
              <a:t>the  </a:t>
            </a:r>
            <a:r>
              <a:rPr lang="en-US" sz="2800" spc="-30" dirty="0">
                <a:latin typeface="Arial"/>
                <a:cs typeface="Arial"/>
              </a:rPr>
              <a:t>computer </a:t>
            </a:r>
            <a:r>
              <a:rPr lang="en-US" sz="2800" spc="-55" dirty="0">
                <a:latin typeface="Arial"/>
                <a:cs typeface="Arial"/>
              </a:rPr>
              <a:t>graphics is </a:t>
            </a:r>
            <a:r>
              <a:rPr lang="en-US" sz="2800" spc="-50" dirty="0">
                <a:latin typeface="Arial"/>
                <a:cs typeface="Arial"/>
              </a:rPr>
              <a:t>one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most </a:t>
            </a:r>
            <a:r>
              <a:rPr lang="en-US" sz="2800" spc="-25" dirty="0">
                <a:latin typeface="Arial"/>
                <a:cs typeface="Arial"/>
              </a:rPr>
              <a:t>effective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40" dirty="0">
                <a:latin typeface="Arial"/>
                <a:cs typeface="Arial"/>
              </a:rPr>
              <a:t>commonly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spc="-70" dirty="0">
                <a:latin typeface="Arial"/>
                <a:cs typeface="Arial"/>
              </a:rPr>
              <a:t>ways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5" dirty="0">
                <a:latin typeface="Arial"/>
                <a:cs typeface="Arial"/>
              </a:rPr>
              <a:t>communication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15" dirty="0">
                <a:latin typeface="Arial"/>
                <a:cs typeface="Arial"/>
              </a:rPr>
              <a:t>the  </a:t>
            </a:r>
            <a:r>
              <a:rPr lang="en-US" sz="2800" spc="-50" dirty="0">
                <a:latin typeface="Arial"/>
                <a:cs typeface="Arial"/>
              </a:rPr>
              <a:t>user.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</a:t>
            </a:r>
            <a:r>
              <a:rPr lang="en-US" sz="2800" spc="-55" dirty="0">
                <a:latin typeface="Arial"/>
                <a:cs typeface="Arial"/>
              </a:rPr>
              <a:t> displays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information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in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form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graphical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objects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75" dirty="0">
                <a:latin typeface="Arial"/>
                <a:cs typeface="Arial"/>
              </a:rPr>
              <a:t>such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05" dirty="0">
                <a:latin typeface="Arial"/>
                <a:cs typeface="Arial"/>
              </a:rPr>
              <a:t>as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pictures,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charts,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diagram</a:t>
            </a:r>
            <a:r>
              <a:rPr lang="en-US" sz="2800" spc="-55" dirty="0">
                <a:latin typeface="Arial"/>
                <a:cs typeface="Arial"/>
              </a:rPr>
              <a:t> and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graphs.</a:t>
            </a:r>
            <a:endParaRPr lang="en-US" sz="2800" dirty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>
                <a:latin typeface="Arial"/>
                <a:cs typeface="Arial"/>
              </a:rPr>
              <a:t>Graphical </a:t>
            </a:r>
            <a:r>
              <a:rPr lang="en-US" sz="2800" spc="-40" dirty="0">
                <a:latin typeface="Arial"/>
                <a:cs typeface="Arial"/>
              </a:rPr>
              <a:t>objects </a:t>
            </a:r>
            <a:r>
              <a:rPr lang="en-US" sz="2800" spc="-60" dirty="0">
                <a:latin typeface="Arial"/>
                <a:cs typeface="Arial"/>
              </a:rPr>
              <a:t>convey </a:t>
            </a:r>
            <a:r>
              <a:rPr lang="en-US" sz="2800" spc="-30" dirty="0">
                <a:latin typeface="Arial"/>
                <a:cs typeface="Arial"/>
              </a:rPr>
              <a:t>more </a:t>
            </a:r>
            <a:r>
              <a:rPr lang="en-US" sz="2800" spc="-15" dirty="0">
                <a:latin typeface="Arial"/>
                <a:cs typeface="Arial"/>
              </a:rPr>
              <a:t>information in </a:t>
            </a:r>
            <a:r>
              <a:rPr lang="en-US" sz="2800" spc="-80" dirty="0">
                <a:latin typeface="Arial"/>
                <a:cs typeface="Arial"/>
              </a:rPr>
              <a:t>less </a:t>
            </a:r>
            <a:r>
              <a:rPr lang="en-US" sz="2800" spc="-10" dirty="0">
                <a:latin typeface="Arial"/>
                <a:cs typeface="Arial"/>
              </a:rPr>
              <a:t>time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50" dirty="0">
                <a:latin typeface="Arial"/>
                <a:cs typeface="Arial"/>
              </a:rPr>
              <a:t>easily </a:t>
            </a:r>
            <a:r>
              <a:rPr lang="en-US" sz="2800" spc="-45" dirty="0">
                <a:latin typeface="Arial"/>
                <a:cs typeface="Arial"/>
              </a:rPr>
              <a:t>understandable </a:t>
            </a:r>
            <a:r>
              <a:rPr lang="en-US" sz="2800" spc="-25" dirty="0">
                <a:latin typeface="Arial"/>
                <a:cs typeface="Arial"/>
              </a:rPr>
              <a:t>formats </a:t>
            </a:r>
            <a:r>
              <a:rPr lang="en-US" sz="2800" spc="10" dirty="0">
                <a:latin typeface="Arial"/>
                <a:cs typeface="Arial"/>
              </a:rPr>
              <a:t>for </a:t>
            </a:r>
            <a:r>
              <a:rPr lang="en-US" sz="2800" spc="-55" dirty="0">
                <a:latin typeface="Arial"/>
                <a:cs typeface="Arial"/>
              </a:rPr>
              <a:t>example  </a:t>
            </a:r>
            <a:r>
              <a:rPr lang="en-US" sz="2800" spc="-30" dirty="0">
                <a:latin typeface="Arial"/>
                <a:cs typeface="Arial"/>
              </a:rPr>
              <a:t>statically </a:t>
            </a:r>
            <a:r>
              <a:rPr lang="en-US" sz="2800" spc="-50" dirty="0">
                <a:latin typeface="Arial"/>
                <a:cs typeface="Arial"/>
              </a:rPr>
              <a:t>graph shown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45" dirty="0">
                <a:latin typeface="Arial"/>
                <a:cs typeface="Arial"/>
              </a:rPr>
              <a:t>stock</a:t>
            </a:r>
            <a:r>
              <a:rPr lang="en-US" sz="2800" spc="-160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exchange.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computer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graphics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picture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or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graphics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objects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are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presented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5" dirty="0">
                <a:latin typeface="Arial"/>
                <a:cs typeface="Arial"/>
              </a:rPr>
              <a:t>as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a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collection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discrete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pixels.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We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can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control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intensity</a:t>
            </a:r>
            <a:r>
              <a:rPr lang="en-US" sz="2800" spc="-55" dirty="0">
                <a:latin typeface="Arial"/>
                <a:cs typeface="Arial"/>
              </a:rPr>
              <a:t> and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color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pixel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which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decide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how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picture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look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like.</a:t>
            </a:r>
            <a:endParaRPr lang="en-US" sz="2800" dirty="0">
              <a:latin typeface="Arial"/>
              <a:cs typeface="Arial"/>
            </a:endParaRPr>
          </a:p>
          <a:p>
            <a:pPr marL="241300" marR="635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60" dirty="0">
                <a:latin typeface="Arial"/>
                <a:cs typeface="Arial"/>
              </a:rPr>
              <a:t>special </a:t>
            </a:r>
            <a:r>
              <a:rPr lang="en-US" sz="2800" spc="-40" dirty="0">
                <a:latin typeface="Arial"/>
                <a:cs typeface="Arial"/>
              </a:rPr>
              <a:t>procedure </a:t>
            </a:r>
            <a:r>
              <a:rPr lang="en-US" sz="2800" spc="-35" dirty="0">
                <a:latin typeface="Arial"/>
                <a:cs typeface="Arial"/>
              </a:rPr>
              <a:t>determines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35" dirty="0">
                <a:latin typeface="Arial"/>
                <a:cs typeface="Arial"/>
              </a:rPr>
              <a:t>pixel </a:t>
            </a:r>
            <a:r>
              <a:rPr lang="en-US" sz="2800" spc="5" dirty="0">
                <a:latin typeface="Arial"/>
                <a:cs typeface="Arial"/>
              </a:rPr>
              <a:t>will </a:t>
            </a:r>
            <a:r>
              <a:rPr lang="en-US" sz="2800" spc="-30" dirty="0">
                <a:latin typeface="Arial"/>
                <a:cs typeface="Arial"/>
              </a:rPr>
              <a:t>provide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40" dirty="0">
                <a:latin typeface="Arial"/>
                <a:cs typeface="Arial"/>
              </a:rPr>
              <a:t>best </a:t>
            </a:r>
            <a:r>
              <a:rPr lang="en-US" sz="2800" spc="-30" dirty="0">
                <a:latin typeface="Arial"/>
                <a:cs typeface="Arial"/>
              </a:rPr>
              <a:t>approximation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45" dirty="0">
                <a:latin typeface="Arial"/>
                <a:cs typeface="Arial"/>
              </a:rPr>
              <a:t>desired </a:t>
            </a:r>
            <a:r>
              <a:rPr lang="en-US" sz="2800" spc="-20" dirty="0">
                <a:latin typeface="Arial"/>
                <a:cs typeface="Arial"/>
              </a:rPr>
              <a:t>picture  </a:t>
            </a:r>
            <a:r>
              <a:rPr lang="en-US" sz="2800" spc="-5" dirty="0">
                <a:latin typeface="Arial"/>
                <a:cs typeface="Arial"/>
              </a:rPr>
              <a:t>or </a:t>
            </a:r>
            <a:r>
              <a:rPr lang="en-US" sz="2800" spc="-55" dirty="0">
                <a:latin typeface="Arial"/>
                <a:cs typeface="Arial"/>
              </a:rPr>
              <a:t>graphics </a:t>
            </a:r>
            <a:r>
              <a:rPr lang="en-US" sz="2800" spc="-25" dirty="0">
                <a:latin typeface="Arial"/>
                <a:cs typeface="Arial"/>
              </a:rPr>
              <a:t>object this </a:t>
            </a:r>
            <a:r>
              <a:rPr lang="en-US" sz="2800" spc="-65" dirty="0">
                <a:latin typeface="Arial"/>
                <a:cs typeface="Arial"/>
              </a:rPr>
              <a:t>process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5" dirty="0">
                <a:latin typeface="Arial"/>
                <a:cs typeface="Arial"/>
              </a:rPr>
              <a:t>known </a:t>
            </a:r>
            <a:r>
              <a:rPr lang="en-US" sz="2800" spc="-105" dirty="0">
                <a:latin typeface="Arial"/>
                <a:cs typeface="Arial"/>
              </a:rPr>
              <a:t>as</a:t>
            </a:r>
            <a:r>
              <a:rPr lang="en-US" sz="2800" spc="-235" dirty="0">
                <a:latin typeface="Arial"/>
                <a:cs typeface="Arial"/>
              </a:rPr>
              <a:t> </a:t>
            </a:r>
            <a:r>
              <a:rPr lang="en-US" sz="2800" b="1" spc="-70" dirty="0" err="1">
                <a:latin typeface="Arial"/>
                <a:cs typeface="Arial"/>
              </a:rPr>
              <a:t>Rasterization</a:t>
            </a:r>
            <a:r>
              <a:rPr lang="en-US" sz="2800" b="1" spc="-70" dirty="0">
                <a:latin typeface="Arial"/>
                <a:cs typeface="Arial"/>
              </a:rPr>
              <a:t>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65" dirty="0">
                <a:latin typeface="Arial"/>
                <a:cs typeface="Arial"/>
              </a:rPr>
              <a:t>process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40" dirty="0">
                <a:latin typeface="Arial"/>
                <a:cs typeface="Arial"/>
              </a:rPr>
              <a:t>representing </a:t>
            </a:r>
            <a:r>
              <a:rPr lang="en-US" sz="2800" spc="-35" dirty="0">
                <a:latin typeface="Arial"/>
                <a:cs typeface="Arial"/>
              </a:rPr>
              <a:t>continuous </a:t>
            </a:r>
            <a:r>
              <a:rPr lang="en-US" sz="2800" spc="-20" dirty="0">
                <a:latin typeface="Arial"/>
                <a:cs typeface="Arial"/>
              </a:rPr>
              <a:t>picture </a:t>
            </a:r>
            <a:r>
              <a:rPr lang="en-US" sz="2800" spc="-5" dirty="0">
                <a:latin typeface="Arial"/>
                <a:cs typeface="Arial"/>
              </a:rPr>
              <a:t>or </a:t>
            </a:r>
            <a:r>
              <a:rPr lang="en-US" sz="2800" spc="-55" dirty="0">
                <a:latin typeface="Arial"/>
                <a:cs typeface="Arial"/>
              </a:rPr>
              <a:t>graphics </a:t>
            </a:r>
            <a:r>
              <a:rPr lang="en-US" sz="2800" spc="-25" dirty="0">
                <a:latin typeface="Arial"/>
                <a:cs typeface="Arial"/>
              </a:rPr>
              <a:t>object </a:t>
            </a:r>
            <a:r>
              <a:rPr lang="en-US" sz="2800" spc="-110" dirty="0">
                <a:latin typeface="Arial"/>
                <a:cs typeface="Arial"/>
              </a:rPr>
              <a:t>as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25" dirty="0">
                <a:latin typeface="Arial"/>
                <a:cs typeface="Arial"/>
              </a:rPr>
              <a:t>collection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40" dirty="0">
                <a:latin typeface="Arial"/>
                <a:cs typeface="Arial"/>
              </a:rPr>
              <a:t>discrete </a:t>
            </a:r>
            <a:r>
              <a:rPr lang="en-US" sz="2800" spc="-50" dirty="0">
                <a:latin typeface="Arial"/>
                <a:cs typeface="Arial"/>
              </a:rPr>
              <a:t>pixels </a:t>
            </a:r>
            <a:r>
              <a:rPr lang="en-US" sz="2800" spc="-65" dirty="0">
                <a:latin typeface="Arial"/>
                <a:cs typeface="Arial"/>
              </a:rPr>
              <a:t>is  </a:t>
            </a:r>
            <a:r>
              <a:rPr lang="en-US" sz="2800" spc="-45" dirty="0">
                <a:latin typeface="Arial"/>
                <a:cs typeface="Arial"/>
              </a:rPr>
              <a:t>called </a:t>
            </a:r>
            <a:r>
              <a:rPr lang="en-US" sz="2800" b="1" spc="-135" dirty="0">
                <a:latin typeface="Arial"/>
                <a:cs typeface="Arial"/>
              </a:rPr>
              <a:t>Scan</a:t>
            </a:r>
            <a:r>
              <a:rPr lang="en-US" sz="2800" b="1" spc="-85" dirty="0">
                <a:latin typeface="Arial"/>
                <a:cs typeface="Arial"/>
              </a:rPr>
              <a:t> </a:t>
            </a:r>
            <a:r>
              <a:rPr lang="en-US" sz="2800" b="1" spc="-90" dirty="0">
                <a:latin typeface="Arial"/>
                <a:cs typeface="Arial"/>
              </a:rPr>
              <a:t>Conversion.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produces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wide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range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colors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5" dirty="0">
                <a:latin typeface="Arial"/>
                <a:cs typeface="Arial"/>
              </a:rPr>
              <a:t>as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compared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beam-penetration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technique.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>
                <a:latin typeface="Arial"/>
                <a:cs typeface="Arial"/>
              </a:rPr>
              <a:t>This </a:t>
            </a:r>
            <a:r>
              <a:rPr lang="en-US" sz="2800" spc="-35" dirty="0">
                <a:latin typeface="Arial"/>
                <a:cs typeface="Arial"/>
              </a:rPr>
              <a:t>technique </a:t>
            </a:r>
            <a:r>
              <a:rPr lang="en-US" sz="2800" spc="-65" dirty="0">
                <a:latin typeface="Arial"/>
                <a:cs typeface="Arial"/>
              </a:rPr>
              <a:t>is </a:t>
            </a:r>
            <a:r>
              <a:rPr lang="en-US" sz="2800" spc="-45" dirty="0">
                <a:latin typeface="Arial"/>
                <a:cs typeface="Arial"/>
              </a:rPr>
              <a:t>generally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30" dirty="0">
                <a:latin typeface="Arial"/>
                <a:cs typeface="Arial"/>
              </a:rPr>
              <a:t>raster </a:t>
            </a:r>
            <a:r>
              <a:rPr lang="en-US" sz="2800" spc="-85" dirty="0">
                <a:latin typeface="Arial"/>
                <a:cs typeface="Arial"/>
              </a:rPr>
              <a:t>scan </a:t>
            </a:r>
            <a:r>
              <a:rPr lang="en-US" sz="2800" spc="-55" dirty="0">
                <a:latin typeface="Arial"/>
                <a:cs typeface="Arial"/>
              </a:rPr>
              <a:t>displays. </a:t>
            </a:r>
            <a:r>
              <a:rPr lang="en-US" sz="2800" spc="-40" dirty="0">
                <a:latin typeface="Arial"/>
                <a:cs typeface="Arial"/>
              </a:rPr>
              <a:t>Including </a:t>
            </a:r>
            <a:r>
              <a:rPr lang="en-US" sz="2800" spc="-25" dirty="0">
                <a:latin typeface="Arial"/>
                <a:cs typeface="Arial"/>
              </a:rPr>
              <a:t>color</a:t>
            </a:r>
            <a:r>
              <a:rPr lang="en-US" sz="2800" spc="-95" dirty="0">
                <a:latin typeface="Arial"/>
                <a:cs typeface="Arial"/>
              </a:rPr>
              <a:t> TV.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 </a:t>
            </a:r>
            <a:r>
              <a:rPr lang="en-US" sz="2800" spc="-25" dirty="0">
                <a:latin typeface="Arial"/>
                <a:cs typeface="Arial"/>
              </a:rPr>
              <a:t>this </a:t>
            </a:r>
            <a:r>
              <a:rPr lang="en-US" sz="2800" spc="-35" dirty="0">
                <a:latin typeface="Arial"/>
                <a:cs typeface="Arial"/>
              </a:rPr>
              <a:t>technique </a:t>
            </a:r>
            <a:r>
              <a:rPr lang="en-US" sz="2800" spc="-185" dirty="0">
                <a:latin typeface="Arial"/>
                <a:cs typeface="Arial"/>
              </a:rPr>
              <a:t>CRT </a:t>
            </a:r>
            <a:r>
              <a:rPr lang="en-US" sz="2800" spc="-80" dirty="0">
                <a:latin typeface="Arial"/>
                <a:cs typeface="Arial"/>
              </a:rPr>
              <a:t>has </a:t>
            </a:r>
            <a:r>
              <a:rPr lang="en-US" sz="2800" spc="-15" dirty="0">
                <a:latin typeface="Arial"/>
                <a:cs typeface="Arial"/>
              </a:rPr>
              <a:t>three </a:t>
            </a:r>
            <a:r>
              <a:rPr lang="en-US" sz="2800" spc="-45" dirty="0">
                <a:latin typeface="Arial"/>
                <a:cs typeface="Arial"/>
              </a:rPr>
              <a:t>phosphor </a:t>
            </a:r>
            <a:r>
              <a:rPr lang="en-US" sz="2800" spc="-30" dirty="0">
                <a:latin typeface="Arial"/>
                <a:cs typeface="Arial"/>
              </a:rPr>
              <a:t>color </a:t>
            </a:r>
            <a:r>
              <a:rPr lang="en-US" sz="2800" spc="-35" dirty="0">
                <a:latin typeface="Arial"/>
                <a:cs typeface="Arial"/>
              </a:rPr>
              <a:t>dots </a:t>
            </a:r>
            <a:r>
              <a:rPr lang="en-US" sz="2800" spc="-10" dirty="0">
                <a:latin typeface="Arial"/>
                <a:cs typeface="Arial"/>
              </a:rPr>
              <a:t>at </a:t>
            </a:r>
            <a:r>
              <a:rPr lang="en-US" sz="2800" spc="-70" dirty="0">
                <a:latin typeface="Arial"/>
                <a:cs typeface="Arial"/>
              </a:rPr>
              <a:t>each </a:t>
            </a:r>
            <a:r>
              <a:rPr lang="en-US" sz="2800" spc="-35" dirty="0">
                <a:latin typeface="Arial"/>
                <a:cs typeface="Arial"/>
              </a:rPr>
              <a:t>pixel </a:t>
            </a:r>
            <a:r>
              <a:rPr lang="en-US" sz="2800" spc="-30" dirty="0">
                <a:latin typeface="Arial"/>
                <a:cs typeface="Arial"/>
              </a:rPr>
              <a:t>position. </a:t>
            </a:r>
            <a:r>
              <a:rPr lang="en-US" sz="2800" spc="-80" dirty="0">
                <a:latin typeface="Arial"/>
                <a:cs typeface="Arial"/>
              </a:rPr>
              <a:t>One </a:t>
            </a:r>
            <a:r>
              <a:rPr lang="en-US" sz="2800" dirty="0">
                <a:latin typeface="Arial"/>
                <a:cs typeface="Arial"/>
              </a:rPr>
              <a:t>dot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35" dirty="0">
                <a:latin typeface="Arial"/>
                <a:cs typeface="Arial"/>
              </a:rPr>
              <a:t>red, </a:t>
            </a:r>
            <a:r>
              <a:rPr lang="en-US" sz="2800" spc="-45" dirty="0">
                <a:latin typeface="Arial"/>
                <a:cs typeface="Arial"/>
              </a:rPr>
              <a:t>one </a:t>
            </a:r>
            <a:r>
              <a:rPr lang="en-US" sz="2800" dirty="0">
                <a:latin typeface="Arial"/>
                <a:cs typeface="Arial"/>
              </a:rPr>
              <a:t>for  </a:t>
            </a:r>
            <a:r>
              <a:rPr lang="en-US" sz="2800" spc="-50" dirty="0">
                <a:latin typeface="Arial"/>
                <a:cs typeface="Arial"/>
              </a:rPr>
              <a:t>green and one </a:t>
            </a:r>
            <a:r>
              <a:rPr lang="en-US" sz="2800" dirty="0">
                <a:latin typeface="Arial"/>
                <a:cs typeface="Arial"/>
              </a:rPr>
              <a:t>for </a:t>
            </a:r>
            <a:r>
              <a:rPr lang="en-US" sz="2800" spc="-35" dirty="0">
                <a:latin typeface="Arial"/>
                <a:cs typeface="Arial"/>
              </a:rPr>
              <a:t>blue </a:t>
            </a:r>
            <a:r>
              <a:rPr lang="en-US" sz="2800" spc="-20" dirty="0">
                <a:latin typeface="Arial"/>
                <a:cs typeface="Arial"/>
              </a:rPr>
              <a:t>light. </a:t>
            </a:r>
            <a:r>
              <a:rPr lang="en-US" sz="2800" spc="-70" dirty="0">
                <a:latin typeface="Arial"/>
                <a:cs typeface="Arial"/>
              </a:rPr>
              <a:t>This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40" dirty="0">
                <a:latin typeface="Arial"/>
                <a:cs typeface="Arial"/>
              </a:rPr>
              <a:t>commonly </a:t>
            </a:r>
            <a:r>
              <a:rPr lang="en-US" sz="2800" spc="-35" dirty="0">
                <a:latin typeface="Arial"/>
                <a:cs typeface="Arial"/>
              </a:rPr>
              <a:t>known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b="1" spc="-60" dirty="0">
                <a:latin typeface="Arial"/>
                <a:cs typeface="Arial"/>
              </a:rPr>
              <a:t>Dot</a:t>
            </a:r>
            <a:r>
              <a:rPr lang="en-US" sz="2800" b="1" spc="-210" dirty="0">
                <a:latin typeface="Arial"/>
                <a:cs typeface="Arial"/>
              </a:rPr>
              <a:t> </a:t>
            </a:r>
            <a:r>
              <a:rPr lang="en-US" sz="2800" b="1" spc="-70" dirty="0">
                <a:latin typeface="Arial"/>
                <a:cs typeface="Arial"/>
              </a:rPr>
              <a:t>Triangle.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>
                <a:latin typeface="Arial"/>
                <a:cs typeface="Arial"/>
              </a:rPr>
              <a:t>Here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185" dirty="0">
                <a:latin typeface="Arial"/>
                <a:cs typeface="Arial"/>
              </a:rPr>
              <a:t>CRT </a:t>
            </a:r>
            <a:r>
              <a:rPr lang="en-US" sz="2800" spc="-15" dirty="0">
                <a:latin typeface="Arial"/>
                <a:cs typeface="Arial"/>
              </a:rPr>
              <a:t>there </a:t>
            </a:r>
            <a:r>
              <a:rPr lang="en-US" sz="2800" spc="-50" dirty="0">
                <a:latin typeface="Arial"/>
                <a:cs typeface="Arial"/>
              </a:rPr>
              <a:t>are </a:t>
            </a:r>
            <a:r>
              <a:rPr lang="en-US" sz="2800" spc="-20" dirty="0">
                <a:latin typeface="Arial"/>
                <a:cs typeface="Arial"/>
              </a:rPr>
              <a:t>three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75" dirty="0">
                <a:latin typeface="Arial"/>
                <a:cs typeface="Arial"/>
              </a:rPr>
              <a:t>guns </a:t>
            </a:r>
            <a:r>
              <a:rPr lang="en-US" sz="2800" spc="-35" dirty="0">
                <a:latin typeface="Arial"/>
                <a:cs typeface="Arial"/>
              </a:rPr>
              <a:t>present, </a:t>
            </a:r>
            <a:r>
              <a:rPr lang="en-US" sz="2800" spc="-50" dirty="0">
                <a:latin typeface="Arial"/>
                <a:cs typeface="Arial"/>
              </a:rPr>
              <a:t>one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70" dirty="0">
                <a:latin typeface="Arial"/>
                <a:cs typeface="Arial"/>
              </a:rPr>
              <a:t>each </a:t>
            </a:r>
            <a:r>
              <a:rPr lang="en-US" sz="2800" spc="-25" dirty="0">
                <a:latin typeface="Arial"/>
                <a:cs typeface="Arial"/>
              </a:rPr>
              <a:t>color </a:t>
            </a:r>
            <a:r>
              <a:rPr lang="en-US" sz="2800" spc="-10" dirty="0">
                <a:latin typeface="Arial"/>
                <a:cs typeface="Arial"/>
              </a:rPr>
              <a:t>dot. </a:t>
            </a:r>
            <a:r>
              <a:rPr lang="en-US" sz="2800" spc="-60" dirty="0">
                <a:latin typeface="Arial"/>
                <a:cs typeface="Arial"/>
              </a:rPr>
              <a:t>And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55" dirty="0">
                <a:latin typeface="Arial"/>
                <a:cs typeface="Arial"/>
              </a:rPr>
              <a:t>shadow </a:t>
            </a:r>
            <a:r>
              <a:rPr lang="en-US" sz="2800" spc="-75" dirty="0">
                <a:latin typeface="Arial"/>
                <a:cs typeface="Arial"/>
              </a:rPr>
              <a:t>mask </a:t>
            </a:r>
            <a:r>
              <a:rPr lang="en-US" sz="2800" spc="-30" dirty="0">
                <a:latin typeface="Arial"/>
                <a:cs typeface="Arial"/>
              </a:rPr>
              <a:t>grid </a:t>
            </a:r>
            <a:r>
              <a:rPr lang="en-US" sz="2800" spc="-25" dirty="0">
                <a:latin typeface="Arial"/>
                <a:cs typeface="Arial"/>
              </a:rPr>
              <a:t>just  </a:t>
            </a:r>
            <a:r>
              <a:rPr lang="en-US" sz="2800" spc="-35" dirty="0">
                <a:latin typeface="Arial"/>
                <a:cs typeface="Arial"/>
              </a:rPr>
              <a:t>behind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40" dirty="0">
                <a:latin typeface="Arial"/>
                <a:cs typeface="Arial"/>
              </a:rPr>
              <a:t>phosphor </a:t>
            </a:r>
            <a:r>
              <a:rPr lang="en-US" sz="2800" spc="-45" dirty="0">
                <a:latin typeface="Arial"/>
                <a:cs typeface="Arial"/>
              </a:rPr>
              <a:t>coated</a:t>
            </a:r>
            <a:r>
              <a:rPr lang="en-US" sz="2800" spc="-15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screen.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shadow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75" dirty="0">
                <a:latin typeface="Arial"/>
                <a:cs typeface="Arial"/>
              </a:rPr>
              <a:t>mask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</a:t>
            </a:r>
            <a:r>
              <a:rPr lang="en-US" sz="2800" spc="-60" dirty="0">
                <a:latin typeface="Arial"/>
                <a:cs typeface="Arial"/>
              </a:rPr>
              <a:t> consists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series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holes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aligned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with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phosphor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dot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pattern.</a:t>
            </a:r>
            <a:endParaRPr lang="en-US" sz="2800" dirty="0">
              <a:latin typeface="Arial"/>
              <a:cs typeface="Arial"/>
            </a:endParaRPr>
          </a:p>
          <a:p>
            <a:pPr marL="241300" marR="762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Three </a:t>
            </a:r>
            <a:r>
              <a:rPr lang="en-US" sz="2800" spc="-30" dirty="0">
                <a:latin typeface="Arial"/>
                <a:cs typeface="Arial"/>
              </a:rPr>
              <a:t>electron </a:t>
            </a:r>
            <a:r>
              <a:rPr lang="en-US" sz="2800" spc="-70" dirty="0">
                <a:latin typeface="Arial"/>
                <a:cs typeface="Arial"/>
              </a:rPr>
              <a:t>beams </a:t>
            </a:r>
            <a:r>
              <a:rPr lang="en-US" sz="2800" spc="-45" dirty="0">
                <a:latin typeface="Arial"/>
                <a:cs typeface="Arial"/>
              </a:rPr>
              <a:t>are </a:t>
            </a:r>
            <a:r>
              <a:rPr lang="en-US" sz="2800" spc="-30" dirty="0">
                <a:latin typeface="Arial"/>
                <a:cs typeface="Arial"/>
              </a:rPr>
              <a:t>deflected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50" dirty="0">
                <a:latin typeface="Arial"/>
                <a:cs typeface="Arial"/>
              </a:rPr>
              <a:t>focused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40" dirty="0">
                <a:latin typeface="Arial"/>
                <a:cs typeface="Arial"/>
              </a:rPr>
              <a:t>group </a:t>
            </a:r>
            <a:r>
              <a:rPr lang="en-US" sz="2800" spc="-10" dirty="0">
                <a:latin typeface="Arial"/>
                <a:cs typeface="Arial"/>
              </a:rPr>
              <a:t>onto the </a:t>
            </a:r>
            <a:r>
              <a:rPr lang="en-US" sz="2800" spc="-55" dirty="0">
                <a:latin typeface="Arial"/>
                <a:cs typeface="Arial"/>
              </a:rPr>
              <a:t>shadow </a:t>
            </a:r>
            <a:r>
              <a:rPr lang="en-US" sz="2800" spc="-75" dirty="0">
                <a:latin typeface="Arial"/>
                <a:cs typeface="Arial"/>
              </a:rPr>
              <a:t>mask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35" dirty="0">
                <a:latin typeface="Arial"/>
                <a:cs typeface="Arial"/>
              </a:rPr>
              <a:t>when </a:t>
            </a:r>
            <a:r>
              <a:rPr lang="en-US" sz="2800" spc="-25" dirty="0">
                <a:latin typeface="Arial"/>
                <a:cs typeface="Arial"/>
              </a:rPr>
              <a:t>they </a:t>
            </a:r>
            <a:r>
              <a:rPr lang="en-US" sz="2800" spc="-95" dirty="0">
                <a:latin typeface="Arial"/>
                <a:cs typeface="Arial"/>
              </a:rPr>
              <a:t>pass  </a:t>
            </a:r>
            <a:r>
              <a:rPr lang="en-US" sz="2800" spc="-25" dirty="0">
                <a:latin typeface="Arial"/>
                <a:cs typeface="Arial"/>
              </a:rPr>
              <a:t>through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35" dirty="0">
                <a:latin typeface="Arial"/>
                <a:cs typeface="Arial"/>
              </a:rPr>
              <a:t>hole </a:t>
            </a:r>
            <a:r>
              <a:rPr lang="en-US" sz="2800" spc="-25" dirty="0">
                <a:latin typeface="Arial"/>
                <a:cs typeface="Arial"/>
              </a:rPr>
              <a:t>they </a:t>
            </a:r>
            <a:r>
              <a:rPr lang="en-US" sz="2800" spc="-40" dirty="0">
                <a:latin typeface="Arial"/>
                <a:cs typeface="Arial"/>
              </a:rPr>
              <a:t>excite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5" dirty="0">
                <a:latin typeface="Arial"/>
                <a:cs typeface="Arial"/>
              </a:rPr>
              <a:t>dot</a:t>
            </a: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triangle.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6599"/>
              </a:lnSpc>
              <a:spcBef>
                <a:spcPts val="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 </a:t>
            </a:r>
            <a:r>
              <a:rPr lang="en-US" sz="2800" dirty="0">
                <a:latin typeface="Arial"/>
                <a:cs typeface="Arial"/>
              </a:rPr>
              <a:t>dot </a:t>
            </a:r>
            <a:r>
              <a:rPr lang="en-US" sz="2800" spc="-25" dirty="0">
                <a:latin typeface="Arial"/>
                <a:cs typeface="Arial"/>
              </a:rPr>
              <a:t>triangle </a:t>
            </a:r>
            <a:r>
              <a:rPr lang="en-US" sz="2800" spc="-15" dirty="0">
                <a:latin typeface="Arial"/>
                <a:cs typeface="Arial"/>
              </a:rPr>
              <a:t>three </a:t>
            </a:r>
            <a:r>
              <a:rPr lang="en-US" sz="2800" spc="-45" dirty="0">
                <a:latin typeface="Arial"/>
                <a:cs typeface="Arial"/>
              </a:rPr>
              <a:t>phosphor </a:t>
            </a:r>
            <a:r>
              <a:rPr lang="en-US" sz="2800" spc="-35" dirty="0">
                <a:latin typeface="Arial"/>
                <a:cs typeface="Arial"/>
              </a:rPr>
              <a:t>dots </a:t>
            </a:r>
            <a:r>
              <a:rPr lang="en-US" sz="2800" spc="-45" dirty="0">
                <a:latin typeface="Arial"/>
                <a:cs typeface="Arial"/>
              </a:rPr>
              <a:t>are </a:t>
            </a:r>
            <a:r>
              <a:rPr lang="en-US" sz="2800" spc="-50" dirty="0">
                <a:latin typeface="Arial"/>
                <a:cs typeface="Arial"/>
              </a:rPr>
              <a:t>arranged </a:t>
            </a:r>
            <a:r>
              <a:rPr lang="en-US" sz="2800" spc="-80" dirty="0">
                <a:latin typeface="Arial"/>
                <a:cs typeface="Arial"/>
              </a:rPr>
              <a:t>so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spc="-70" dirty="0">
                <a:latin typeface="Arial"/>
                <a:cs typeface="Arial"/>
              </a:rPr>
              <a:t>each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35" dirty="0">
                <a:latin typeface="Arial"/>
                <a:cs typeface="Arial"/>
              </a:rPr>
              <a:t>activate </a:t>
            </a:r>
            <a:r>
              <a:rPr lang="en-US" sz="2800" spc="-30" dirty="0">
                <a:latin typeface="Arial"/>
                <a:cs typeface="Arial"/>
              </a:rPr>
              <a:t>only </a:t>
            </a:r>
            <a:r>
              <a:rPr lang="en-US" sz="2800" spc="-20" dirty="0">
                <a:latin typeface="Arial"/>
                <a:cs typeface="Arial"/>
              </a:rPr>
              <a:t>its  </a:t>
            </a:r>
            <a:r>
              <a:rPr lang="en-US" sz="2800" spc="-45" dirty="0">
                <a:latin typeface="Arial"/>
                <a:cs typeface="Arial"/>
              </a:rPr>
              <a:t>corresponding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color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dot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when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35" dirty="0">
                <a:latin typeface="Arial"/>
                <a:cs typeface="Arial"/>
              </a:rPr>
              <a:t>it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95" dirty="0">
                <a:latin typeface="Arial"/>
                <a:cs typeface="Arial"/>
              </a:rPr>
              <a:t>passes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through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shadow</a:t>
            </a:r>
            <a:r>
              <a:rPr lang="en-US" sz="2800" spc="-65" dirty="0">
                <a:latin typeface="Arial"/>
                <a:cs typeface="Arial"/>
              </a:rPr>
              <a:t> mask.</a:t>
            </a:r>
            <a:endParaRPr lang="en-US" sz="2800" dirty="0">
              <a:latin typeface="Arial"/>
              <a:cs typeface="Arial"/>
            </a:endParaRPr>
          </a:p>
          <a:p>
            <a:pPr marL="241300" marR="825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>
                <a:latin typeface="Arial"/>
                <a:cs typeface="Arial"/>
              </a:rPr>
              <a:t>A </a:t>
            </a:r>
            <a:r>
              <a:rPr lang="en-US" sz="2800" dirty="0">
                <a:latin typeface="Arial"/>
                <a:cs typeface="Arial"/>
              </a:rPr>
              <a:t>dot </a:t>
            </a:r>
            <a:r>
              <a:rPr lang="en-US" sz="2800" spc="-25" dirty="0">
                <a:latin typeface="Arial"/>
                <a:cs typeface="Arial"/>
              </a:rPr>
              <a:t>triangle </a:t>
            </a:r>
            <a:r>
              <a:rPr lang="en-US" sz="2800" spc="-40" dirty="0">
                <a:latin typeface="Arial"/>
                <a:cs typeface="Arial"/>
              </a:rPr>
              <a:t>when </a:t>
            </a:r>
            <a:r>
              <a:rPr lang="en-US" sz="2800" spc="-35" dirty="0">
                <a:latin typeface="Arial"/>
                <a:cs typeface="Arial"/>
              </a:rPr>
              <a:t>activated </a:t>
            </a:r>
            <a:r>
              <a:rPr lang="en-US" sz="2800" spc="-60" dirty="0">
                <a:latin typeface="Arial"/>
                <a:cs typeface="Arial"/>
              </a:rPr>
              <a:t>appears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50" dirty="0">
                <a:latin typeface="Arial"/>
                <a:cs typeface="Arial"/>
              </a:rPr>
              <a:t>small </a:t>
            </a:r>
            <a:r>
              <a:rPr lang="en-US" sz="2800" spc="-5" dirty="0">
                <a:latin typeface="Arial"/>
                <a:cs typeface="Arial"/>
              </a:rPr>
              <a:t>dot </a:t>
            </a:r>
            <a:r>
              <a:rPr lang="en-US" sz="2800" spc="-30" dirty="0">
                <a:latin typeface="Arial"/>
                <a:cs typeface="Arial"/>
              </a:rPr>
              <a:t>on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65" dirty="0">
                <a:latin typeface="Arial"/>
                <a:cs typeface="Arial"/>
              </a:rPr>
              <a:t>screen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80" dirty="0">
                <a:latin typeface="Arial"/>
                <a:cs typeface="Arial"/>
              </a:rPr>
              <a:t>has </a:t>
            </a:r>
            <a:r>
              <a:rPr lang="en-US" sz="2800" spc="-25" dirty="0">
                <a:latin typeface="Arial"/>
                <a:cs typeface="Arial"/>
              </a:rPr>
              <a:t>color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0" dirty="0">
                <a:latin typeface="Arial"/>
                <a:cs typeface="Arial"/>
              </a:rPr>
              <a:t>combination </a:t>
            </a:r>
            <a:r>
              <a:rPr lang="en-US" sz="2800" dirty="0">
                <a:latin typeface="Arial"/>
                <a:cs typeface="Arial"/>
              </a:rPr>
              <a:t>of  </a:t>
            </a:r>
            <a:r>
              <a:rPr lang="en-US" sz="2800" spc="-15" dirty="0">
                <a:latin typeface="Arial"/>
                <a:cs typeface="Arial"/>
              </a:rPr>
              <a:t>three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small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dots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dot</a:t>
            </a:r>
            <a:r>
              <a:rPr lang="en-US" sz="2800" spc="-8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triangle.</a:t>
            </a:r>
            <a:endParaRPr lang="en-US" sz="2800" dirty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>
                <a:latin typeface="Arial"/>
                <a:cs typeface="Arial"/>
              </a:rPr>
              <a:t>By </a:t>
            </a:r>
            <a:r>
              <a:rPr lang="en-US" sz="2800" spc="-60" dirty="0">
                <a:latin typeface="Arial"/>
                <a:cs typeface="Arial"/>
              </a:rPr>
              <a:t>changing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20" dirty="0">
                <a:latin typeface="Arial"/>
                <a:cs typeface="Arial"/>
              </a:rPr>
              <a:t>intensity </a:t>
            </a:r>
            <a:r>
              <a:rPr lang="en-US" sz="2800" spc="-5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20" dirty="0">
                <a:latin typeface="Arial"/>
                <a:cs typeface="Arial"/>
              </a:rPr>
              <a:t>three </a:t>
            </a:r>
            <a:r>
              <a:rPr lang="en-US" sz="2800" spc="-30" dirty="0">
                <a:latin typeface="Arial"/>
                <a:cs typeface="Arial"/>
              </a:rPr>
              <a:t>electron </a:t>
            </a:r>
            <a:r>
              <a:rPr lang="en-US" sz="2800" spc="-70" dirty="0">
                <a:latin typeface="Arial"/>
                <a:cs typeface="Arial"/>
              </a:rPr>
              <a:t>beams </a:t>
            </a:r>
            <a:r>
              <a:rPr lang="en-US" sz="2800" spc="-35" dirty="0">
                <a:latin typeface="Arial"/>
                <a:cs typeface="Arial"/>
              </a:rPr>
              <a:t>we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20" dirty="0">
                <a:latin typeface="Arial"/>
                <a:cs typeface="Arial"/>
              </a:rPr>
              <a:t>obtain </a:t>
            </a:r>
            <a:r>
              <a:rPr lang="en-US" sz="2800" spc="-10" dirty="0">
                <a:latin typeface="Arial"/>
                <a:cs typeface="Arial"/>
              </a:rPr>
              <a:t>different </a:t>
            </a:r>
            <a:r>
              <a:rPr lang="en-US" sz="2800" spc="-45" dirty="0">
                <a:latin typeface="Arial"/>
                <a:cs typeface="Arial"/>
              </a:rPr>
              <a:t>colors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21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shadow </a:t>
            </a:r>
            <a:r>
              <a:rPr lang="en-US" sz="2800" spc="-75" dirty="0">
                <a:latin typeface="Arial"/>
                <a:cs typeface="Arial"/>
              </a:rPr>
              <a:t>mask  </a:t>
            </a:r>
            <a:r>
              <a:rPr lang="en-US" sz="2800" spc="-150" dirty="0">
                <a:latin typeface="Arial"/>
                <a:cs typeface="Arial"/>
              </a:rPr>
              <a:t>CRT.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pc="-75" dirty="0">
                <a:latin typeface="Georgia"/>
                <a:cs typeface="Georgia"/>
              </a:rPr>
              <a:t>Direct-view </a:t>
            </a:r>
            <a:r>
              <a:rPr lang="en-US" sz="5400" b="1" spc="-80" dirty="0">
                <a:latin typeface="Georgia"/>
                <a:cs typeface="Georgia"/>
              </a:rPr>
              <a:t>storage tubes</a:t>
            </a:r>
            <a:r>
              <a:rPr lang="en-US" sz="5400" b="1" spc="-5" dirty="0">
                <a:latin typeface="Georgia"/>
                <a:cs typeface="Georgia"/>
              </a:rPr>
              <a:t> </a:t>
            </a:r>
            <a:r>
              <a:rPr lang="en-US" sz="5400" b="1" spc="-125" dirty="0">
                <a:latin typeface="Georgia"/>
                <a:cs typeface="Georgia"/>
              </a:rPr>
              <a:t>(DVST)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9"/>
          <p:cNvSpPr/>
          <p:nvPr/>
        </p:nvSpPr>
        <p:spPr>
          <a:xfrm>
            <a:off x="685800" y="2057401"/>
            <a:ext cx="7467599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lang="en-US" sz="2800" spc="-75" dirty="0">
                <a:latin typeface="Arial"/>
                <a:cs typeface="Arial"/>
              </a:rPr>
              <a:t>Fig. </a:t>
            </a:r>
            <a:r>
              <a:rPr lang="en-US" sz="2800" spc="-40" dirty="0">
                <a:latin typeface="Arial"/>
                <a:cs typeface="Arial"/>
              </a:rPr>
              <a:t>1.7: </a:t>
            </a:r>
            <a:r>
              <a:rPr lang="en-US" sz="2800" spc="-30" dirty="0">
                <a:latin typeface="Arial"/>
                <a:cs typeface="Arial"/>
              </a:rPr>
              <a:t>- </a:t>
            </a:r>
            <a:r>
              <a:rPr lang="en-US" sz="2800" spc="-35" dirty="0">
                <a:latin typeface="Arial"/>
                <a:cs typeface="Arial"/>
              </a:rPr>
              <a:t>Direct-view </a:t>
            </a:r>
            <a:r>
              <a:rPr lang="en-US" sz="2800" spc="-50" dirty="0">
                <a:latin typeface="Arial"/>
                <a:cs typeface="Arial"/>
              </a:rPr>
              <a:t>storage</a:t>
            </a:r>
            <a:r>
              <a:rPr lang="en-US" sz="2800" spc="-114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tube.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6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raster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scan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display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we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do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refreshing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screen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maintain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a</a:t>
            </a:r>
            <a:r>
              <a:rPr lang="en-US" sz="2800" spc="-65" dirty="0">
                <a:latin typeface="Arial"/>
                <a:cs typeface="Arial"/>
              </a:rPr>
              <a:t> screen</a:t>
            </a:r>
            <a:r>
              <a:rPr lang="en-US" sz="2800" spc="-55" dirty="0">
                <a:latin typeface="Arial"/>
                <a:cs typeface="Arial"/>
              </a:rPr>
              <a:t> image.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50" dirty="0">
                <a:latin typeface="Arial"/>
                <a:cs typeface="Arial"/>
              </a:rPr>
              <a:t>DVST </a:t>
            </a:r>
            <a:r>
              <a:rPr lang="en-US" sz="2800" spc="-70" dirty="0">
                <a:latin typeface="Arial"/>
                <a:cs typeface="Arial"/>
              </a:rPr>
              <a:t>gives </a:t>
            </a:r>
            <a:r>
              <a:rPr lang="en-US" sz="2800" spc="-25" dirty="0">
                <a:latin typeface="Arial"/>
                <a:cs typeface="Arial"/>
              </a:rPr>
              <a:t>alternative method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30" dirty="0">
                <a:latin typeface="Arial"/>
                <a:cs typeface="Arial"/>
              </a:rPr>
              <a:t>maintaining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65" dirty="0">
                <a:latin typeface="Arial"/>
                <a:cs typeface="Arial"/>
              </a:rPr>
              <a:t>screen</a:t>
            </a:r>
            <a:r>
              <a:rPr lang="en-US" sz="2800" spc="-17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image.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50" dirty="0">
                <a:latin typeface="Arial"/>
                <a:cs typeface="Arial"/>
              </a:rPr>
              <a:t>DVST </a:t>
            </a:r>
            <a:r>
              <a:rPr lang="en-US" sz="2800" spc="-90" dirty="0">
                <a:latin typeface="Arial"/>
                <a:cs typeface="Arial"/>
              </a:rPr>
              <a:t>uses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50" dirty="0">
                <a:latin typeface="Arial"/>
                <a:cs typeface="Arial"/>
              </a:rPr>
              <a:t>storage </a:t>
            </a:r>
            <a:r>
              <a:rPr lang="en-US" sz="2800" spc="-30" dirty="0">
                <a:latin typeface="Arial"/>
                <a:cs typeface="Arial"/>
              </a:rPr>
              <a:t>grid which </a:t>
            </a:r>
            <a:r>
              <a:rPr lang="en-US" sz="2800" spc="-45" dirty="0">
                <a:latin typeface="Arial"/>
                <a:cs typeface="Arial"/>
              </a:rPr>
              <a:t>stores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20" dirty="0">
                <a:latin typeface="Arial"/>
                <a:cs typeface="Arial"/>
              </a:rPr>
              <a:t>picture </a:t>
            </a:r>
            <a:r>
              <a:rPr lang="en-US" sz="2800" spc="-15" dirty="0">
                <a:latin typeface="Arial"/>
                <a:cs typeface="Arial"/>
              </a:rPr>
              <a:t>information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60" dirty="0">
                <a:latin typeface="Arial"/>
                <a:cs typeface="Arial"/>
              </a:rPr>
              <a:t>charge </a:t>
            </a:r>
            <a:r>
              <a:rPr lang="en-US" sz="2800" spc="-10" dirty="0">
                <a:latin typeface="Arial"/>
                <a:cs typeface="Arial"/>
              </a:rPr>
              <a:t>distribution </a:t>
            </a:r>
            <a:r>
              <a:rPr lang="en-US" sz="2800" spc="-25" dirty="0">
                <a:latin typeface="Arial"/>
                <a:cs typeface="Arial"/>
              </a:rPr>
              <a:t>just </a:t>
            </a:r>
            <a:r>
              <a:rPr lang="en-US" sz="2800" spc="-35" dirty="0">
                <a:latin typeface="Arial"/>
                <a:cs typeface="Arial"/>
              </a:rPr>
              <a:t>behind </a:t>
            </a:r>
            <a:r>
              <a:rPr lang="en-US" sz="2800" spc="-10" dirty="0">
                <a:latin typeface="Arial"/>
                <a:cs typeface="Arial"/>
              </a:rPr>
              <a:t>the  </a:t>
            </a:r>
            <a:r>
              <a:rPr lang="en-US" sz="2800" spc="-40" dirty="0">
                <a:latin typeface="Arial"/>
                <a:cs typeface="Arial"/>
              </a:rPr>
              <a:t>phosphor </a:t>
            </a:r>
            <a:r>
              <a:rPr lang="en-US" sz="2800" spc="-45" dirty="0">
                <a:latin typeface="Arial"/>
                <a:cs typeface="Arial"/>
              </a:rPr>
              <a:t>coated</a:t>
            </a:r>
            <a:r>
              <a:rPr lang="en-US" sz="2800" spc="-8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screen.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50" dirty="0">
                <a:latin typeface="Arial"/>
                <a:cs typeface="Arial"/>
              </a:rPr>
              <a:t>DVST </a:t>
            </a:r>
            <a:r>
              <a:rPr lang="en-US" sz="2800" spc="-60" dirty="0">
                <a:latin typeface="Arial"/>
                <a:cs typeface="Arial"/>
              </a:rPr>
              <a:t>consists </a:t>
            </a:r>
            <a:r>
              <a:rPr lang="en-US" sz="2800" spc="5" dirty="0">
                <a:latin typeface="Arial"/>
                <a:cs typeface="Arial"/>
              </a:rPr>
              <a:t>two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75" dirty="0">
                <a:latin typeface="Arial"/>
                <a:cs typeface="Arial"/>
              </a:rPr>
              <a:t>guns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25" dirty="0">
                <a:latin typeface="Arial"/>
                <a:cs typeface="Arial"/>
              </a:rPr>
              <a:t>primary </a:t>
            </a:r>
            <a:r>
              <a:rPr lang="en-US" sz="2800" spc="-60" dirty="0">
                <a:latin typeface="Arial"/>
                <a:cs typeface="Arial"/>
              </a:rPr>
              <a:t>gun </a:t>
            </a:r>
            <a:r>
              <a:rPr lang="en-US" sz="2800" spc="-50" dirty="0">
                <a:latin typeface="Arial"/>
                <a:cs typeface="Arial"/>
              </a:rPr>
              <a:t>and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15" dirty="0">
                <a:latin typeface="Arial"/>
                <a:cs typeface="Arial"/>
              </a:rPr>
              <a:t>flood</a:t>
            </a:r>
            <a:r>
              <a:rPr lang="en-US" sz="2800" spc="-22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gun.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>
                <a:latin typeface="Arial"/>
                <a:cs typeface="Arial"/>
              </a:rPr>
              <a:t>A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primary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gun </a:t>
            </a:r>
            <a:r>
              <a:rPr lang="en-US" sz="2800" spc="-45" dirty="0">
                <a:latin typeface="Arial"/>
                <a:cs typeface="Arial"/>
              </a:rPr>
              <a:t>stores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picture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pattern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2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flood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gun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maintains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picture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>
                <a:latin typeface="Arial"/>
                <a:cs typeface="Arial"/>
              </a:rPr>
              <a:t>A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primary</a:t>
            </a:r>
            <a:r>
              <a:rPr lang="en-US" sz="2800" spc="-60" dirty="0">
                <a:latin typeface="Arial"/>
                <a:cs typeface="Arial"/>
              </a:rPr>
              <a:t> gun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emits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high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speed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electrons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which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strike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on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storage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draw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picture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pattern.</a:t>
            </a:r>
            <a:endParaRPr lang="en-US" sz="2800" dirty="0">
              <a:latin typeface="Arial"/>
              <a:cs typeface="Arial"/>
            </a:endParaRPr>
          </a:p>
          <a:p>
            <a:pPr marL="241300" marR="7620" indent="-229235">
              <a:lnSpc>
                <a:spcPct val="116500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10" dirty="0">
                <a:latin typeface="Arial"/>
                <a:cs typeface="Arial"/>
              </a:rPr>
              <a:t>As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45" dirty="0">
                <a:latin typeface="Arial"/>
                <a:cs typeface="Arial"/>
              </a:rPr>
              <a:t>strikes </a:t>
            </a:r>
            <a:r>
              <a:rPr lang="en-US" sz="2800" spc="-40" dirty="0">
                <a:latin typeface="Arial"/>
                <a:cs typeface="Arial"/>
              </a:rPr>
              <a:t>on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50" dirty="0">
                <a:latin typeface="Arial"/>
                <a:cs typeface="Arial"/>
              </a:rPr>
              <a:t>storage </a:t>
            </a:r>
            <a:r>
              <a:rPr lang="en-US" sz="2800" spc="-30" dirty="0">
                <a:latin typeface="Arial"/>
                <a:cs typeface="Arial"/>
              </a:rPr>
              <a:t>grid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40" dirty="0">
                <a:latin typeface="Arial"/>
                <a:cs typeface="Arial"/>
              </a:rPr>
              <a:t>high </a:t>
            </a:r>
            <a:r>
              <a:rPr lang="en-US" sz="2800" spc="-65" dirty="0">
                <a:latin typeface="Arial"/>
                <a:cs typeface="Arial"/>
              </a:rPr>
              <a:t>speed,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65" dirty="0">
                <a:latin typeface="Arial"/>
                <a:cs typeface="Arial"/>
              </a:rPr>
              <a:t>knocks </a:t>
            </a:r>
            <a:r>
              <a:rPr lang="en-US" sz="2800" dirty="0">
                <a:latin typeface="Arial"/>
                <a:cs typeface="Arial"/>
              </a:rPr>
              <a:t>out </a:t>
            </a:r>
            <a:r>
              <a:rPr lang="en-US" sz="2800" spc="-40" dirty="0">
                <a:latin typeface="Arial"/>
                <a:cs typeface="Arial"/>
              </a:rPr>
              <a:t>electrons </a:t>
            </a:r>
            <a:r>
              <a:rPr lang="en-US" sz="2800" spc="-10" dirty="0">
                <a:latin typeface="Arial"/>
                <a:cs typeface="Arial"/>
              </a:rPr>
              <a:t>from the </a:t>
            </a:r>
            <a:r>
              <a:rPr lang="en-US" sz="2800" spc="-50" dirty="0">
                <a:latin typeface="Arial"/>
                <a:cs typeface="Arial"/>
              </a:rPr>
              <a:t>storage  </a:t>
            </a:r>
            <a:r>
              <a:rPr lang="en-US" sz="2800" spc="-30" dirty="0">
                <a:latin typeface="Arial"/>
                <a:cs typeface="Arial"/>
              </a:rPr>
              <a:t>grid </a:t>
            </a:r>
            <a:r>
              <a:rPr lang="en-US" sz="2800" spc="-50" dirty="0">
                <a:latin typeface="Arial"/>
                <a:cs typeface="Arial"/>
              </a:rPr>
              <a:t>keeping </a:t>
            </a:r>
            <a:r>
              <a:rPr lang="en-US" sz="2800" spc="-15" dirty="0">
                <a:latin typeface="Arial"/>
                <a:cs typeface="Arial"/>
              </a:rPr>
              <a:t>the net </a:t>
            </a:r>
            <a:r>
              <a:rPr lang="en-US" sz="2800" spc="-35" dirty="0">
                <a:latin typeface="Arial"/>
                <a:cs typeface="Arial"/>
              </a:rPr>
              <a:t>positive</a:t>
            </a:r>
            <a:r>
              <a:rPr lang="en-US" sz="2800" spc="-204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charge.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55" dirty="0">
                <a:latin typeface="Arial"/>
                <a:cs typeface="Arial"/>
              </a:rPr>
              <a:t>knocked </a:t>
            </a:r>
            <a:r>
              <a:rPr lang="en-US" sz="2800" dirty="0">
                <a:latin typeface="Arial"/>
                <a:cs typeface="Arial"/>
              </a:rPr>
              <a:t>out </a:t>
            </a:r>
            <a:r>
              <a:rPr lang="en-US" sz="2800" spc="-40" dirty="0">
                <a:latin typeface="Arial"/>
                <a:cs typeface="Arial"/>
              </a:rPr>
              <a:t>electrons </a:t>
            </a:r>
            <a:r>
              <a:rPr lang="en-US" sz="2800" spc="-45" dirty="0">
                <a:latin typeface="Arial"/>
                <a:cs typeface="Arial"/>
              </a:rPr>
              <a:t>are </a:t>
            </a:r>
            <a:r>
              <a:rPr lang="en-US" sz="2800" spc="-20" dirty="0">
                <a:latin typeface="Arial"/>
                <a:cs typeface="Arial"/>
              </a:rPr>
              <a:t>attracted </a:t>
            </a:r>
            <a:r>
              <a:rPr lang="en-US" sz="2800" spc="-30" dirty="0">
                <a:latin typeface="Arial"/>
                <a:cs typeface="Arial"/>
              </a:rPr>
              <a:t>towards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23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collector.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net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positive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charge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on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storage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25" dirty="0">
                <a:latin typeface="Arial"/>
                <a:cs typeface="Arial"/>
              </a:rPr>
              <a:t>nothing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but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picture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pattern.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continuous </a:t>
            </a:r>
            <a:r>
              <a:rPr lang="en-US" sz="2800" spc="-15" dirty="0">
                <a:latin typeface="Arial"/>
                <a:cs typeface="Arial"/>
              </a:rPr>
              <a:t>low </a:t>
            </a:r>
            <a:r>
              <a:rPr lang="en-US" sz="2800" spc="-70" dirty="0">
                <a:latin typeface="Arial"/>
                <a:cs typeface="Arial"/>
              </a:rPr>
              <a:t>speed </a:t>
            </a:r>
            <a:r>
              <a:rPr lang="en-US" sz="2800" spc="-35" dirty="0">
                <a:latin typeface="Arial"/>
                <a:cs typeface="Arial"/>
              </a:rPr>
              <a:t>electrons </a:t>
            </a:r>
            <a:r>
              <a:rPr lang="en-US" sz="2800" spc="-10" dirty="0">
                <a:latin typeface="Arial"/>
                <a:cs typeface="Arial"/>
              </a:rPr>
              <a:t>from </a:t>
            </a:r>
            <a:r>
              <a:rPr lang="en-US" sz="2800" spc="-15" dirty="0">
                <a:latin typeface="Arial"/>
                <a:cs typeface="Arial"/>
              </a:rPr>
              <a:t>flood </a:t>
            </a:r>
            <a:r>
              <a:rPr lang="en-US" sz="2800" spc="-60" dirty="0">
                <a:latin typeface="Arial"/>
                <a:cs typeface="Arial"/>
              </a:rPr>
              <a:t>gun </a:t>
            </a:r>
            <a:r>
              <a:rPr lang="en-US" sz="2800" spc="-90" dirty="0">
                <a:latin typeface="Arial"/>
                <a:cs typeface="Arial"/>
              </a:rPr>
              <a:t>pass </a:t>
            </a:r>
            <a:r>
              <a:rPr lang="en-US" sz="2800" spc="-25" dirty="0">
                <a:latin typeface="Arial"/>
                <a:cs typeface="Arial"/>
              </a:rPr>
              <a:t>through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control </a:t>
            </a:r>
            <a:r>
              <a:rPr lang="en-US" sz="2800" spc="-30" dirty="0">
                <a:latin typeface="Arial"/>
                <a:cs typeface="Arial"/>
              </a:rPr>
              <a:t>grid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45" dirty="0">
                <a:latin typeface="Arial"/>
                <a:cs typeface="Arial"/>
              </a:rPr>
              <a:t>are </a:t>
            </a:r>
            <a:r>
              <a:rPr lang="en-US" sz="2800" spc="-15" dirty="0">
                <a:latin typeface="Arial"/>
                <a:cs typeface="Arial"/>
              </a:rPr>
              <a:t>attracted </a:t>
            </a:r>
            <a:r>
              <a:rPr lang="en-US" sz="2800" spc="10" dirty="0">
                <a:latin typeface="Arial"/>
                <a:cs typeface="Arial"/>
              </a:rPr>
              <a:t>to 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positive </a:t>
            </a:r>
            <a:r>
              <a:rPr lang="en-US" sz="2800" spc="-55" dirty="0">
                <a:latin typeface="Arial"/>
                <a:cs typeface="Arial"/>
              </a:rPr>
              <a:t>charged area </a:t>
            </a:r>
            <a:r>
              <a:rPr lang="en-US" sz="2800" spc="-5" dirty="0">
                <a:latin typeface="Arial"/>
                <a:cs typeface="Arial"/>
              </a:rPr>
              <a:t>of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22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storage </a:t>
            </a:r>
            <a:r>
              <a:rPr lang="en-US" sz="2800" spc="-30" dirty="0">
                <a:latin typeface="Arial"/>
                <a:cs typeface="Arial"/>
              </a:rPr>
              <a:t>grid.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241300" marR="6985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low </a:t>
            </a:r>
            <a:r>
              <a:rPr lang="en-US" sz="2800" spc="-70" dirty="0">
                <a:latin typeface="Arial"/>
                <a:cs typeface="Arial"/>
              </a:rPr>
              <a:t>speed </a:t>
            </a:r>
            <a:r>
              <a:rPr lang="en-US" sz="2800" spc="-40" dirty="0">
                <a:latin typeface="Arial"/>
                <a:cs typeface="Arial"/>
              </a:rPr>
              <a:t>electrons </a:t>
            </a:r>
            <a:r>
              <a:rPr lang="en-US" sz="2800" spc="-20" dirty="0">
                <a:latin typeface="Arial"/>
                <a:cs typeface="Arial"/>
              </a:rPr>
              <a:t>then </a:t>
            </a:r>
            <a:r>
              <a:rPr lang="en-US" sz="2800" spc="-25" dirty="0">
                <a:latin typeface="Arial"/>
                <a:cs typeface="Arial"/>
              </a:rPr>
              <a:t>penetrate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50" dirty="0">
                <a:latin typeface="Arial"/>
                <a:cs typeface="Arial"/>
              </a:rPr>
              <a:t>storage </a:t>
            </a:r>
            <a:r>
              <a:rPr lang="en-US" sz="2800" spc="-30" dirty="0">
                <a:latin typeface="Arial"/>
                <a:cs typeface="Arial"/>
              </a:rPr>
              <a:t>grid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30" dirty="0">
                <a:latin typeface="Arial"/>
                <a:cs typeface="Arial"/>
              </a:rPr>
              <a:t>strike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40" dirty="0">
                <a:latin typeface="Arial"/>
                <a:cs typeface="Arial"/>
              </a:rPr>
              <a:t>phosphor coating </a:t>
            </a:r>
            <a:r>
              <a:rPr lang="en-US" sz="2800" dirty="0">
                <a:latin typeface="Arial"/>
                <a:cs typeface="Arial"/>
              </a:rPr>
              <a:t>without  </a:t>
            </a:r>
            <a:r>
              <a:rPr lang="en-US" sz="2800" spc="-25" dirty="0">
                <a:latin typeface="Arial"/>
                <a:cs typeface="Arial"/>
              </a:rPr>
              <a:t>affecting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positive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charge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pattern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on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storage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During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this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process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collector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just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behind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storage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smooth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out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flow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flood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electrons.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lang="en-US"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0" dirty="0">
                <a:latin typeface="Georgia"/>
                <a:cs typeface="Georgia"/>
              </a:rPr>
              <a:t>Advantage </a:t>
            </a:r>
            <a:r>
              <a:rPr lang="en-US" sz="2800" b="1" spc="-80" dirty="0">
                <a:latin typeface="Georgia"/>
                <a:cs typeface="Georgia"/>
              </a:rPr>
              <a:t>of</a:t>
            </a:r>
            <a:r>
              <a:rPr lang="en-US" sz="2800" b="1" spc="-15" dirty="0">
                <a:latin typeface="Georgia"/>
                <a:cs typeface="Georgia"/>
              </a:rPr>
              <a:t> </a:t>
            </a:r>
            <a:r>
              <a:rPr lang="en-US" sz="2800" b="1" spc="-125" dirty="0">
                <a:latin typeface="Georgia"/>
                <a:cs typeface="Georgia"/>
              </a:rPr>
              <a:t>DVST</a:t>
            </a:r>
            <a:endParaRPr lang="en-US" sz="2800" dirty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>
                <a:latin typeface="Arial"/>
                <a:cs typeface="Arial"/>
              </a:rPr>
              <a:t>Refreshing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85" dirty="0">
                <a:latin typeface="Arial"/>
                <a:cs typeface="Arial"/>
              </a:rPr>
              <a:t>CRT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5" dirty="0">
                <a:latin typeface="Arial"/>
                <a:cs typeface="Arial"/>
              </a:rPr>
              <a:t>not</a:t>
            </a: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required.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>
                <a:latin typeface="Arial"/>
                <a:cs typeface="Arial"/>
              </a:rPr>
              <a:t>Very </a:t>
            </a:r>
            <a:r>
              <a:rPr lang="en-US" sz="2800" spc="-50" dirty="0">
                <a:latin typeface="Arial"/>
                <a:cs typeface="Arial"/>
              </a:rPr>
              <a:t>complex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pictures</a:t>
            </a:r>
            <a:r>
              <a:rPr lang="en-US" sz="2800" spc="-70" dirty="0">
                <a:latin typeface="Arial"/>
                <a:cs typeface="Arial"/>
              </a:rPr>
              <a:t> can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be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displayed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at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very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high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resolution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without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flicker.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>
                <a:latin typeface="Arial"/>
                <a:cs typeface="Arial"/>
              </a:rPr>
              <a:t>Flat</a:t>
            </a:r>
            <a:r>
              <a:rPr lang="en-US" sz="2800" spc="-60" dirty="0">
                <a:latin typeface="Arial"/>
                <a:cs typeface="Arial"/>
              </a:rPr>
              <a:t> screen.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lang="en-US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0" dirty="0">
                <a:latin typeface="Georgia"/>
                <a:cs typeface="Georgia"/>
              </a:rPr>
              <a:t>Disadvantage </a:t>
            </a:r>
            <a:r>
              <a:rPr lang="en-US" sz="2800" b="1" spc="-80" dirty="0">
                <a:latin typeface="Georgia"/>
                <a:cs typeface="Georgia"/>
              </a:rPr>
              <a:t>of</a:t>
            </a:r>
            <a:r>
              <a:rPr lang="en-US" sz="2800" b="1" spc="-15" dirty="0">
                <a:latin typeface="Georgia"/>
                <a:cs typeface="Georgia"/>
              </a:rPr>
              <a:t> </a:t>
            </a:r>
            <a:r>
              <a:rPr lang="en-US" sz="2800" b="1" spc="-125" dirty="0">
                <a:latin typeface="Georgia"/>
                <a:cs typeface="Georgia"/>
              </a:rPr>
              <a:t>DVST</a:t>
            </a:r>
            <a:endParaRPr lang="en-US" sz="2800" dirty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>
                <a:latin typeface="Arial"/>
                <a:cs typeface="Arial"/>
              </a:rPr>
              <a:t>They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do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not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color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and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are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available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with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single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level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line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intensity.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>
                <a:latin typeface="Arial"/>
                <a:cs typeface="Arial"/>
              </a:rPr>
              <a:t>For </a:t>
            </a:r>
            <a:r>
              <a:rPr lang="en-US" sz="2800" spc="-55" dirty="0">
                <a:latin typeface="Arial"/>
                <a:cs typeface="Arial"/>
              </a:rPr>
              <a:t>erasing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70" dirty="0">
                <a:latin typeface="Arial"/>
                <a:cs typeface="Arial"/>
              </a:rPr>
              <a:t>necessary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40" dirty="0">
                <a:latin typeface="Arial"/>
                <a:cs typeface="Arial"/>
              </a:rPr>
              <a:t>removal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60" dirty="0">
                <a:latin typeface="Arial"/>
                <a:cs typeface="Arial"/>
              </a:rPr>
              <a:t>charge </a:t>
            </a:r>
            <a:r>
              <a:rPr lang="en-US" sz="2800" spc="-30" dirty="0">
                <a:latin typeface="Arial"/>
                <a:cs typeface="Arial"/>
              </a:rPr>
              <a:t>on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50" dirty="0">
                <a:latin typeface="Arial"/>
                <a:cs typeface="Arial"/>
              </a:rPr>
              <a:t>storage </a:t>
            </a:r>
            <a:r>
              <a:rPr lang="en-US" sz="2800" spc="-30" dirty="0">
                <a:latin typeface="Arial"/>
                <a:cs typeface="Arial"/>
              </a:rPr>
              <a:t>grid </a:t>
            </a:r>
            <a:r>
              <a:rPr lang="en-US" sz="2800" spc="-80" dirty="0">
                <a:latin typeface="Arial"/>
                <a:cs typeface="Arial"/>
              </a:rPr>
              <a:t>so </a:t>
            </a:r>
            <a:r>
              <a:rPr lang="en-US" sz="2800" spc="-60" dirty="0">
                <a:latin typeface="Arial"/>
                <a:cs typeface="Arial"/>
              </a:rPr>
              <a:t>erasing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30" dirty="0">
                <a:latin typeface="Arial"/>
                <a:cs typeface="Arial"/>
              </a:rPr>
              <a:t>redrawing </a:t>
            </a:r>
            <a:r>
              <a:rPr lang="en-US" sz="2800" spc="-65" dirty="0">
                <a:latin typeface="Arial"/>
                <a:cs typeface="Arial"/>
              </a:rPr>
              <a:t>process  </a:t>
            </a:r>
            <a:r>
              <a:rPr lang="en-US" sz="2800" spc="-35" dirty="0">
                <a:latin typeface="Arial"/>
                <a:cs typeface="Arial"/>
              </a:rPr>
              <a:t>take </a:t>
            </a:r>
            <a:r>
              <a:rPr lang="en-US" sz="2800" spc="-55" dirty="0">
                <a:latin typeface="Arial"/>
                <a:cs typeface="Arial"/>
              </a:rPr>
              <a:t>several</a:t>
            </a:r>
            <a:r>
              <a:rPr lang="en-US" sz="2800" spc="-9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second.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Erasing </a:t>
            </a:r>
            <a:r>
              <a:rPr lang="en-US" sz="2800" spc="-45" dirty="0">
                <a:latin typeface="Arial"/>
                <a:cs typeface="Arial"/>
              </a:rPr>
              <a:t>selective </a:t>
            </a:r>
            <a:r>
              <a:rPr lang="en-US" sz="2800" spc="-10" dirty="0">
                <a:latin typeface="Arial"/>
                <a:cs typeface="Arial"/>
              </a:rPr>
              <a:t>part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20" dirty="0">
                <a:latin typeface="Arial"/>
                <a:cs typeface="Arial"/>
              </a:rPr>
              <a:t>the </a:t>
            </a:r>
            <a:r>
              <a:rPr lang="en-US" sz="2800" spc="-65" dirty="0">
                <a:latin typeface="Arial"/>
                <a:cs typeface="Arial"/>
              </a:rPr>
              <a:t>screen </a:t>
            </a:r>
            <a:r>
              <a:rPr lang="en-US" sz="2800" spc="-35" dirty="0">
                <a:latin typeface="Arial"/>
                <a:cs typeface="Arial"/>
              </a:rPr>
              <a:t>cannot</a:t>
            </a:r>
            <a:r>
              <a:rPr lang="en-US" sz="2800" spc="-229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be possible.</a:t>
            </a:r>
            <a:endParaRPr lang="en-US" sz="2800" dirty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Cannot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dirty="0">
                <a:latin typeface="Arial"/>
                <a:cs typeface="Arial"/>
              </a:rPr>
              <a:t>for </a:t>
            </a:r>
            <a:r>
              <a:rPr lang="en-US" sz="2800" spc="-50" dirty="0">
                <a:latin typeface="Arial"/>
                <a:cs typeface="Arial"/>
              </a:rPr>
              <a:t>dynamic </a:t>
            </a:r>
            <a:r>
              <a:rPr lang="en-US" sz="2800" spc="-55" dirty="0">
                <a:latin typeface="Arial"/>
                <a:cs typeface="Arial"/>
              </a:rPr>
              <a:t>graphics </a:t>
            </a:r>
            <a:r>
              <a:rPr lang="en-US" sz="2800" spc="-30" dirty="0">
                <a:latin typeface="Arial"/>
                <a:cs typeface="Arial"/>
              </a:rPr>
              <a:t>application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30" dirty="0">
                <a:latin typeface="Arial"/>
                <a:cs typeface="Arial"/>
              </a:rPr>
              <a:t>on </a:t>
            </a:r>
            <a:r>
              <a:rPr lang="en-US" sz="2800" spc="-55" dirty="0">
                <a:latin typeface="Arial"/>
                <a:cs typeface="Arial"/>
              </a:rPr>
              <a:t>erasing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45" dirty="0">
                <a:latin typeface="Arial"/>
                <a:cs typeface="Arial"/>
              </a:rPr>
              <a:t>produce unpleasant flash </a:t>
            </a:r>
            <a:r>
              <a:rPr lang="en-US" sz="2800" spc="-35" dirty="0">
                <a:latin typeface="Arial"/>
                <a:cs typeface="Arial"/>
              </a:rPr>
              <a:t>over </a:t>
            </a:r>
            <a:r>
              <a:rPr lang="en-US" sz="2800" spc="-15" dirty="0">
                <a:latin typeface="Arial"/>
                <a:cs typeface="Arial"/>
              </a:rPr>
              <a:t>entire  </a:t>
            </a:r>
            <a:r>
              <a:rPr lang="en-US" sz="2800" spc="-60" dirty="0">
                <a:latin typeface="Arial"/>
                <a:cs typeface="Arial"/>
              </a:rPr>
              <a:t>screen.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lang="en-US" dirty="0"/>
              <a:t>	</a:t>
            </a: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80" dirty="0">
                <a:latin typeface="Arial"/>
                <a:cs typeface="Arial"/>
              </a:rPr>
              <a:t>has </a:t>
            </a:r>
            <a:r>
              <a:rPr lang="en-US" sz="2800" spc="-25" dirty="0">
                <a:latin typeface="Arial"/>
                <a:cs typeface="Arial"/>
              </a:rPr>
              <a:t>poor </a:t>
            </a:r>
            <a:r>
              <a:rPr lang="en-US" sz="2800" spc="-30" dirty="0">
                <a:latin typeface="Arial"/>
                <a:cs typeface="Arial"/>
              </a:rPr>
              <a:t>contrast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25" dirty="0">
                <a:latin typeface="Arial"/>
                <a:cs typeface="Arial"/>
              </a:rPr>
              <a:t>result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comparatively </a:t>
            </a:r>
            <a:r>
              <a:rPr lang="en-US" sz="2800" spc="-15" dirty="0">
                <a:latin typeface="Arial"/>
                <a:cs typeface="Arial"/>
              </a:rPr>
              <a:t>low </a:t>
            </a:r>
            <a:r>
              <a:rPr lang="en-US" sz="2800" spc="-45" dirty="0">
                <a:latin typeface="Arial"/>
                <a:cs typeface="Arial"/>
              </a:rPr>
              <a:t>accelerating </a:t>
            </a:r>
            <a:r>
              <a:rPr lang="en-US" sz="2800" spc="-15" dirty="0">
                <a:latin typeface="Arial"/>
                <a:cs typeface="Arial"/>
              </a:rPr>
              <a:t>potential </a:t>
            </a:r>
            <a:r>
              <a:rPr lang="en-US" sz="2800" spc="-35" dirty="0">
                <a:latin typeface="Arial"/>
                <a:cs typeface="Arial"/>
              </a:rPr>
              <a:t>applied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20" dirty="0">
                <a:latin typeface="Arial"/>
                <a:cs typeface="Arial"/>
              </a:rPr>
              <a:t>flood  </a:t>
            </a:r>
            <a:r>
              <a:rPr lang="en-US" sz="2800" spc="-35" dirty="0">
                <a:latin typeface="Arial"/>
                <a:cs typeface="Arial"/>
              </a:rPr>
              <a:t>electrons.</a:t>
            </a:r>
            <a:endParaRPr lang="en-US" sz="2800" dirty="0">
              <a:latin typeface="Arial"/>
              <a:cs typeface="Arial"/>
            </a:endParaRPr>
          </a:p>
          <a:p>
            <a:pPr marL="273050" indent="-26098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performance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50" dirty="0">
                <a:latin typeface="Arial"/>
                <a:cs typeface="Arial"/>
              </a:rPr>
              <a:t>DVST </a:t>
            </a:r>
            <a:r>
              <a:rPr lang="en-US" sz="2800" spc="-65" dirty="0">
                <a:latin typeface="Arial"/>
                <a:cs typeface="Arial"/>
              </a:rPr>
              <a:t>is </a:t>
            </a:r>
            <a:r>
              <a:rPr lang="en-US" sz="2800" spc="-45" dirty="0">
                <a:latin typeface="Arial"/>
                <a:cs typeface="Arial"/>
              </a:rPr>
              <a:t>somewhat </a:t>
            </a:r>
            <a:r>
              <a:rPr lang="en-US" sz="2800" spc="-10" dirty="0">
                <a:latin typeface="Arial"/>
                <a:cs typeface="Arial"/>
              </a:rPr>
              <a:t>inferior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22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30" dirty="0">
                <a:latin typeface="Arial"/>
                <a:cs typeface="Arial"/>
              </a:rPr>
              <a:t>refresh </a:t>
            </a:r>
            <a:r>
              <a:rPr lang="en-US" sz="2800" spc="-150" dirty="0">
                <a:latin typeface="Arial"/>
                <a:cs typeface="Arial"/>
              </a:rPr>
              <a:t>CRT.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90" dirty="0">
                <a:latin typeface="Georgia"/>
                <a:cs typeface="Georgia"/>
              </a:rPr>
              <a:t>Flat Panel</a:t>
            </a:r>
            <a:r>
              <a:rPr lang="en-US" sz="1400" b="1" spc="-5" dirty="0">
                <a:latin typeface="Georgia"/>
                <a:cs typeface="Georgia"/>
              </a:rPr>
              <a:t> </a:t>
            </a:r>
            <a:r>
              <a:rPr lang="en-US" sz="1400" b="1" spc="-90" dirty="0">
                <a:latin typeface="Georgia"/>
                <a:cs typeface="Georgia"/>
              </a:rPr>
              <a:t>Display</a:t>
            </a:r>
            <a:endParaRPr lang="en-US" sz="1400" dirty="0">
              <a:latin typeface="Georgia"/>
              <a:cs typeface="Georgia"/>
            </a:endParaRPr>
          </a:p>
          <a:p>
            <a:pPr marL="241300" marR="6350" indent="-229235">
              <a:lnSpc>
                <a:spcPct val="116399"/>
              </a:lnSpc>
              <a:spcBef>
                <a:spcPts val="6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80" dirty="0">
                <a:latin typeface="Arial"/>
                <a:cs typeface="Arial"/>
              </a:rPr>
              <a:t>The </a:t>
            </a:r>
            <a:r>
              <a:rPr lang="en-US" sz="1100" spc="-10" dirty="0">
                <a:latin typeface="Arial"/>
                <a:cs typeface="Arial"/>
              </a:rPr>
              <a:t>term </a:t>
            </a:r>
            <a:r>
              <a:rPr lang="en-US" sz="1100" spc="-5" dirty="0">
                <a:latin typeface="Arial"/>
                <a:cs typeface="Arial"/>
              </a:rPr>
              <a:t>flat </a:t>
            </a:r>
            <a:r>
              <a:rPr lang="en-US" sz="1100" spc="-45" dirty="0">
                <a:latin typeface="Arial"/>
                <a:cs typeface="Arial"/>
              </a:rPr>
              <a:t>panel display </a:t>
            </a:r>
            <a:r>
              <a:rPr lang="en-US" sz="1100" spc="-30" dirty="0">
                <a:latin typeface="Arial"/>
                <a:cs typeface="Arial"/>
              </a:rPr>
              <a:t>refers </a:t>
            </a:r>
            <a:r>
              <a:rPr lang="en-US" sz="1100" spc="10" dirty="0">
                <a:latin typeface="Arial"/>
                <a:cs typeface="Arial"/>
              </a:rPr>
              <a:t>to </a:t>
            </a:r>
            <a:r>
              <a:rPr lang="en-US" sz="1100" spc="-85" dirty="0">
                <a:latin typeface="Arial"/>
                <a:cs typeface="Arial"/>
              </a:rPr>
              <a:t>a </a:t>
            </a:r>
            <a:r>
              <a:rPr lang="en-US" sz="1100" spc="-80" dirty="0">
                <a:latin typeface="Arial"/>
                <a:cs typeface="Arial"/>
              </a:rPr>
              <a:t>class </a:t>
            </a:r>
            <a:r>
              <a:rPr lang="en-US" sz="1100" dirty="0">
                <a:latin typeface="Arial"/>
                <a:cs typeface="Arial"/>
              </a:rPr>
              <a:t>of </a:t>
            </a:r>
            <a:r>
              <a:rPr lang="en-US" sz="1100" spc="-40" dirty="0">
                <a:latin typeface="Arial"/>
                <a:cs typeface="Arial"/>
              </a:rPr>
              <a:t>video </a:t>
            </a:r>
            <a:r>
              <a:rPr lang="en-US" sz="1100" spc="-50" dirty="0">
                <a:latin typeface="Arial"/>
                <a:cs typeface="Arial"/>
              </a:rPr>
              <a:t>device </a:t>
            </a:r>
            <a:r>
              <a:rPr lang="en-US" sz="1100" dirty="0">
                <a:latin typeface="Arial"/>
                <a:cs typeface="Arial"/>
              </a:rPr>
              <a:t>that </a:t>
            </a:r>
            <a:r>
              <a:rPr lang="en-US" sz="1100" spc="-65" dirty="0">
                <a:latin typeface="Arial"/>
                <a:cs typeface="Arial"/>
              </a:rPr>
              <a:t>have </a:t>
            </a:r>
            <a:r>
              <a:rPr lang="en-US" sz="1100" spc="-45" dirty="0">
                <a:latin typeface="Arial"/>
                <a:cs typeface="Arial"/>
              </a:rPr>
              <a:t>reduced </a:t>
            </a:r>
            <a:r>
              <a:rPr lang="en-US" sz="1100" spc="-40" dirty="0">
                <a:latin typeface="Arial"/>
                <a:cs typeface="Arial"/>
              </a:rPr>
              <a:t>volume, </a:t>
            </a:r>
            <a:r>
              <a:rPr lang="en-US" sz="1100" spc="-25" dirty="0">
                <a:latin typeface="Arial"/>
                <a:cs typeface="Arial"/>
              </a:rPr>
              <a:t>weight </a:t>
            </a:r>
            <a:r>
              <a:rPr lang="en-US" sz="1100" spc="15" dirty="0">
                <a:latin typeface="Arial"/>
                <a:cs typeface="Arial"/>
              </a:rPr>
              <a:t>&amp; </a:t>
            </a:r>
            <a:r>
              <a:rPr lang="en-US" sz="1100" spc="-30" dirty="0">
                <a:latin typeface="Arial"/>
                <a:cs typeface="Arial"/>
              </a:rPr>
              <a:t>power  </a:t>
            </a:r>
            <a:r>
              <a:rPr lang="en-US" sz="1100" spc="-25" dirty="0">
                <a:latin typeface="Arial"/>
                <a:cs typeface="Arial"/>
              </a:rPr>
              <a:t>requirement </a:t>
            </a:r>
            <a:r>
              <a:rPr lang="en-US" sz="1100" spc="-50" dirty="0">
                <a:latin typeface="Arial"/>
                <a:cs typeface="Arial"/>
              </a:rPr>
              <a:t>compared </a:t>
            </a:r>
            <a:r>
              <a:rPr lang="en-US" sz="1100" spc="10" dirty="0">
                <a:latin typeface="Arial"/>
                <a:cs typeface="Arial"/>
              </a:rPr>
              <a:t>to </a:t>
            </a:r>
            <a:r>
              <a:rPr lang="en-US" sz="1100" spc="-85" dirty="0">
                <a:latin typeface="Arial"/>
                <a:cs typeface="Arial"/>
              </a:rPr>
              <a:t>a</a:t>
            </a:r>
            <a:r>
              <a:rPr lang="en-US" sz="1100" spc="-180" dirty="0">
                <a:latin typeface="Arial"/>
                <a:cs typeface="Arial"/>
              </a:rPr>
              <a:t> </a:t>
            </a:r>
            <a:r>
              <a:rPr lang="en-US" sz="1100" spc="-145" dirty="0">
                <a:latin typeface="Arial"/>
                <a:cs typeface="Arial"/>
              </a:rPr>
              <a:t>CRT.</a:t>
            </a:r>
            <a:endParaRPr lang="en-US" sz="11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110" dirty="0">
                <a:latin typeface="Arial"/>
                <a:cs typeface="Arial"/>
              </a:rPr>
              <a:t>As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flat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panel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50" dirty="0">
                <a:latin typeface="Arial"/>
                <a:cs typeface="Arial"/>
              </a:rPr>
              <a:t>display</a:t>
            </a:r>
            <a:r>
              <a:rPr lang="en-US" sz="1100" spc="-55" dirty="0">
                <a:latin typeface="Arial"/>
                <a:cs typeface="Arial"/>
              </a:rPr>
              <a:t> is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15" dirty="0">
                <a:latin typeface="Arial"/>
                <a:cs typeface="Arial"/>
              </a:rPr>
              <a:t>thinner</a:t>
            </a:r>
            <a:r>
              <a:rPr lang="en-US" sz="1100" spc="-50" dirty="0">
                <a:latin typeface="Arial"/>
                <a:cs typeface="Arial"/>
              </a:rPr>
              <a:t> </a:t>
            </a:r>
            <a:r>
              <a:rPr lang="en-US" sz="1100" spc="-25" dirty="0">
                <a:latin typeface="Arial"/>
                <a:cs typeface="Arial"/>
              </a:rPr>
              <a:t>than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145" dirty="0">
                <a:latin typeface="Arial"/>
                <a:cs typeface="Arial"/>
              </a:rPr>
              <a:t>CRTs,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we</a:t>
            </a:r>
            <a:r>
              <a:rPr lang="en-US" sz="1100" spc="-50" dirty="0">
                <a:latin typeface="Arial"/>
                <a:cs typeface="Arial"/>
              </a:rPr>
              <a:t> </a:t>
            </a:r>
            <a:r>
              <a:rPr lang="en-US" sz="1100" spc="-70" dirty="0">
                <a:latin typeface="Arial"/>
                <a:cs typeface="Arial"/>
              </a:rPr>
              <a:t>can</a:t>
            </a:r>
            <a:r>
              <a:rPr lang="en-US" sz="1100" spc="-65" dirty="0">
                <a:latin typeface="Arial"/>
                <a:cs typeface="Arial"/>
              </a:rPr>
              <a:t> hang </a:t>
            </a:r>
            <a:r>
              <a:rPr lang="en-US" sz="1100" spc="-20" dirty="0">
                <a:latin typeface="Arial"/>
                <a:cs typeface="Arial"/>
              </a:rPr>
              <a:t>them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on</a:t>
            </a:r>
            <a:r>
              <a:rPr lang="en-US" sz="1100" spc="-70" dirty="0">
                <a:latin typeface="Arial"/>
                <a:cs typeface="Arial"/>
              </a:rPr>
              <a:t> </a:t>
            </a:r>
            <a:r>
              <a:rPr lang="en-US" sz="1100" spc="-40" dirty="0">
                <a:latin typeface="Arial"/>
                <a:cs typeface="Arial"/>
              </a:rPr>
              <a:t>walls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5" dirty="0">
                <a:latin typeface="Arial"/>
                <a:cs typeface="Arial"/>
              </a:rPr>
              <a:t>or</a:t>
            </a:r>
            <a:r>
              <a:rPr lang="en-US" sz="1100" spc="-70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wear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on</a:t>
            </a:r>
            <a:r>
              <a:rPr lang="en-US" sz="1100" spc="-70" dirty="0">
                <a:latin typeface="Arial"/>
                <a:cs typeface="Arial"/>
              </a:rPr>
              <a:t> </a:t>
            </a:r>
            <a:r>
              <a:rPr lang="en-US" sz="1100" spc="-15" dirty="0">
                <a:latin typeface="Arial"/>
                <a:cs typeface="Arial"/>
              </a:rPr>
              <a:t>our</a:t>
            </a:r>
            <a:r>
              <a:rPr lang="en-US" sz="1100" spc="-70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wrists.</a:t>
            </a:r>
            <a:endParaRPr lang="en-US" sz="11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85" dirty="0">
                <a:latin typeface="Arial"/>
                <a:cs typeface="Arial"/>
              </a:rPr>
              <a:t>Since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we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70" dirty="0">
                <a:latin typeface="Arial"/>
                <a:cs typeface="Arial"/>
              </a:rPr>
              <a:t>can </a:t>
            </a:r>
            <a:r>
              <a:rPr lang="en-US" sz="1100" spc="-55" dirty="0">
                <a:latin typeface="Arial"/>
                <a:cs typeface="Arial"/>
              </a:rPr>
              <a:t>even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write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on</a:t>
            </a:r>
            <a:r>
              <a:rPr lang="en-US" sz="1100" spc="-70" dirty="0">
                <a:latin typeface="Arial"/>
                <a:cs typeface="Arial"/>
              </a:rPr>
              <a:t> </a:t>
            </a:r>
            <a:r>
              <a:rPr lang="en-US" sz="1100" spc="-65" dirty="0">
                <a:latin typeface="Arial"/>
                <a:cs typeface="Arial"/>
              </a:rPr>
              <a:t>some </a:t>
            </a:r>
            <a:r>
              <a:rPr lang="en-US" sz="1100" dirty="0">
                <a:latin typeface="Arial"/>
                <a:cs typeface="Arial"/>
              </a:rPr>
              <a:t>flat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panel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55" dirty="0">
                <a:latin typeface="Arial"/>
                <a:cs typeface="Arial"/>
              </a:rPr>
              <a:t>displays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-25" dirty="0">
                <a:latin typeface="Arial"/>
                <a:cs typeface="Arial"/>
              </a:rPr>
              <a:t>they</a:t>
            </a:r>
            <a:r>
              <a:rPr lang="en-US" sz="1100" spc="-65" dirty="0">
                <a:latin typeface="Arial"/>
                <a:cs typeface="Arial"/>
              </a:rPr>
              <a:t> </a:t>
            </a:r>
            <a:r>
              <a:rPr lang="en-US" sz="1100" spc="5" dirty="0">
                <a:latin typeface="Arial"/>
                <a:cs typeface="Arial"/>
              </a:rPr>
              <a:t>will</a:t>
            </a:r>
            <a:r>
              <a:rPr lang="en-US" sz="1100" spc="-55" dirty="0">
                <a:latin typeface="Arial"/>
                <a:cs typeface="Arial"/>
              </a:rPr>
              <a:t> soon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spc="-55" dirty="0">
                <a:latin typeface="Arial"/>
                <a:cs typeface="Arial"/>
              </a:rPr>
              <a:t>be </a:t>
            </a:r>
            <a:r>
              <a:rPr lang="en-US" sz="1100" spc="-45" dirty="0">
                <a:latin typeface="Arial"/>
                <a:cs typeface="Arial"/>
              </a:rPr>
              <a:t>available</a:t>
            </a:r>
            <a:r>
              <a:rPr lang="en-US" sz="1100" spc="-50" dirty="0">
                <a:latin typeface="Arial"/>
                <a:cs typeface="Arial"/>
              </a:rPr>
              <a:t> </a:t>
            </a:r>
            <a:r>
              <a:rPr lang="en-US" sz="1100" spc="-105" dirty="0">
                <a:latin typeface="Arial"/>
                <a:cs typeface="Arial"/>
              </a:rPr>
              <a:t>as</a:t>
            </a:r>
            <a:r>
              <a:rPr lang="en-US" sz="1100" spc="-70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pocket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notepads.</a:t>
            </a:r>
            <a:endParaRPr lang="en-US" sz="11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60" dirty="0">
                <a:latin typeface="Arial"/>
                <a:cs typeface="Arial"/>
              </a:rPr>
              <a:t>We </a:t>
            </a:r>
            <a:r>
              <a:rPr lang="en-US" sz="1100" spc="-70" dirty="0">
                <a:latin typeface="Arial"/>
                <a:cs typeface="Arial"/>
              </a:rPr>
              <a:t>can </a:t>
            </a:r>
            <a:r>
              <a:rPr lang="en-US" sz="1100" spc="-50" dirty="0">
                <a:latin typeface="Arial"/>
                <a:cs typeface="Arial"/>
              </a:rPr>
              <a:t>separate </a:t>
            </a:r>
            <a:r>
              <a:rPr lang="en-US" sz="1100" dirty="0">
                <a:latin typeface="Arial"/>
                <a:cs typeface="Arial"/>
              </a:rPr>
              <a:t>flat </a:t>
            </a:r>
            <a:r>
              <a:rPr lang="en-US" sz="1100" spc="-45" dirty="0">
                <a:latin typeface="Arial"/>
                <a:cs typeface="Arial"/>
              </a:rPr>
              <a:t>panel display </a:t>
            </a:r>
            <a:r>
              <a:rPr lang="en-US" sz="1100" spc="-15" dirty="0">
                <a:latin typeface="Arial"/>
                <a:cs typeface="Arial"/>
              </a:rPr>
              <a:t>in </a:t>
            </a:r>
            <a:r>
              <a:rPr lang="en-US" sz="1100" spc="5" dirty="0">
                <a:latin typeface="Arial"/>
                <a:cs typeface="Arial"/>
              </a:rPr>
              <a:t>two</a:t>
            </a:r>
            <a:r>
              <a:rPr lang="en-US" sz="1100" spc="-22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categories:</a:t>
            </a:r>
            <a:endParaRPr lang="en-US" sz="1100" dirty="0">
              <a:latin typeface="Arial"/>
              <a:cs typeface="Arial"/>
            </a:endParaRPr>
          </a:p>
          <a:p>
            <a:pPr marL="527685" marR="5080" lvl="1" indent="-228600">
              <a:lnSpc>
                <a:spcPct val="116399"/>
              </a:lnSpc>
              <a:spcBef>
                <a:spcPts val="10"/>
              </a:spcBef>
              <a:buFont typeface="Arial"/>
              <a:buAutoNum type="arabicPeriod"/>
              <a:tabLst>
                <a:tab pos="528320" algn="l"/>
              </a:tabLst>
            </a:pPr>
            <a:r>
              <a:rPr lang="en-US" sz="1100" b="1" spc="-110" dirty="0">
                <a:latin typeface="Arial"/>
                <a:cs typeface="Arial"/>
              </a:rPr>
              <a:t>Emissive </a:t>
            </a:r>
            <a:r>
              <a:rPr lang="en-US" sz="1100" b="1" spc="-90" dirty="0">
                <a:latin typeface="Arial"/>
                <a:cs typeface="Arial"/>
              </a:rPr>
              <a:t>displays</a:t>
            </a:r>
            <a:r>
              <a:rPr lang="en-US" sz="1100" spc="-90" dirty="0">
                <a:latin typeface="Arial"/>
                <a:cs typeface="Arial"/>
              </a:rPr>
              <a:t>: </a:t>
            </a:r>
            <a:r>
              <a:rPr lang="en-US" sz="1100" spc="-30" dirty="0">
                <a:latin typeface="Arial"/>
                <a:cs typeface="Arial"/>
              </a:rPr>
              <a:t>- </a:t>
            </a:r>
            <a:r>
              <a:rPr lang="en-US" sz="1100" spc="-10" dirty="0">
                <a:latin typeface="Arial"/>
                <a:cs typeface="Arial"/>
              </a:rPr>
              <a:t>the </a:t>
            </a:r>
            <a:r>
              <a:rPr lang="en-US" sz="1100" spc="-60" dirty="0">
                <a:latin typeface="Arial"/>
                <a:cs typeface="Arial"/>
              </a:rPr>
              <a:t>emissive </a:t>
            </a:r>
            <a:r>
              <a:rPr lang="en-US" sz="1100" spc="-45" dirty="0">
                <a:latin typeface="Arial"/>
                <a:cs typeface="Arial"/>
              </a:rPr>
              <a:t>display </a:t>
            </a:r>
            <a:r>
              <a:rPr lang="en-US" sz="1100" spc="-5" dirty="0">
                <a:latin typeface="Arial"/>
                <a:cs typeface="Arial"/>
              </a:rPr>
              <a:t>or </a:t>
            </a:r>
            <a:r>
              <a:rPr lang="en-US" sz="1100" b="1" spc="-55" dirty="0">
                <a:latin typeface="Arial"/>
                <a:cs typeface="Arial"/>
              </a:rPr>
              <a:t>emitters </a:t>
            </a:r>
            <a:r>
              <a:rPr lang="en-US" sz="1100" spc="-45" dirty="0">
                <a:latin typeface="Arial"/>
                <a:cs typeface="Arial"/>
              </a:rPr>
              <a:t>are </a:t>
            </a:r>
            <a:r>
              <a:rPr lang="en-US" sz="1100" spc="-60" dirty="0">
                <a:latin typeface="Arial"/>
                <a:cs typeface="Arial"/>
              </a:rPr>
              <a:t>devices </a:t>
            </a:r>
            <a:r>
              <a:rPr lang="en-US" sz="1100" dirty="0">
                <a:latin typeface="Arial"/>
                <a:cs typeface="Arial"/>
              </a:rPr>
              <a:t>that </a:t>
            </a:r>
            <a:r>
              <a:rPr lang="en-US" sz="1100" spc="-30" dirty="0">
                <a:latin typeface="Arial"/>
                <a:cs typeface="Arial"/>
              </a:rPr>
              <a:t>convert electrical </a:t>
            </a:r>
            <a:r>
              <a:rPr lang="en-US" sz="1100" spc="-55" dirty="0">
                <a:latin typeface="Arial"/>
                <a:cs typeface="Arial"/>
              </a:rPr>
              <a:t>energy </a:t>
            </a:r>
            <a:r>
              <a:rPr lang="en-US" sz="1100" spc="-5" dirty="0">
                <a:latin typeface="Arial"/>
                <a:cs typeface="Arial"/>
              </a:rPr>
              <a:t>into  </a:t>
            </a:r>
            <a:r>
              <a:rPr lang="en-US" sz="1100" spc="-15" dirty="0">
                <a:latin typeface="Arial"/>
                <a:cs typeface="Arial"/>
              </a:rPr>
              <a:t>light. </a:t>
            </a:r>
            <a:r>
              <a:rPr lang="en-US" sz="1100" spc="-65" dirty="0">
                <a:latin typeface="Arial"/>
                <a:cs typeface="Arial"/>
              </a:rPr>
              <a:t>For </a:t>
            </a:r>
            <a:r>
              <a:rPr lang="en-US" sz="1100" spc="-100" dirty="0">
                <a:latin typeface="Arial"/>
                <a:cs typeface="Arial"/>
              </a:rPr>
              <a:t>Ex. </a:t>
            </a:r>
            <a:r>
              <a:rPr lang="en-US" sz="1100" spc="-85" dirty="0">
                <a:latin typeface="Arial"/>
                <a:cs typeface="Arial"/>
              </a:rPr>
              <a:t>Plasma </a:t>
            </a:r>
            <a:r>
              <a:rPr lang="en-US" sz="1100" spc="-45" dirty="0">
                <a:latin typeface="Arial"/>
                <a:cs typeface="Arial"/>
              </a:rPr>
              <a:t>panel, </a:t>
            </a:r>
            <a:r>
              <a:rPr lang="en-US" sz="1100" dirty="0">
                <a:latin typeface="Arial"/>
                <a:cs typeface="Arial"/>
              </a:rPr>
              <a:t>thin film</a:t>
            </a:r>
            <a:r>
              <a:rPr lang="en-US" sz="1100" spc="-229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electroluminescent </a:t>
            </a:r>
            <a:r>
              <a:rPr lang="en-US" sz="1100" spc="-55" dirty="0">
                <a:latin typeface="Arial"/>
                <a:cs typeface="Arial"/>
              </a:rPr>
              <a:t>displays and </a:t>
            </a:r>
            <a:r>
              <a:rPr lang="en-US" sz="1100" spc="-15" dirty="0">
                <a:latin typeface="Arial"/>
                <a:cs typeface="Arial"/>
              </a:rPr>
              <a:t>light emitting </a:t>
            </a:r>
            <a:r>
              <a:rPr lang="en-US" sz="1100" spc="-50" dirty="0">
                <a:latin typeface="Arial"/>
                <a:cs typeface="Arial"/>
              </a:rPr>
              <a:t>diodes.</a:t>
            </a:r>
            <a:endParaRPr lang="en-US" sz="1100" dirty="0">
              <a:latin typeface="Arial"/>
              <a:cs typeface="Arial"/>
            </a:endParaRPr>
          </a:p>
          <a:p>
            <a:pPr marL="527685" marR="5080" lvl="1" indent="-228600">
              <a:lnSpc>
                <a:spcPct val="117300"/>
              </a:lnSpc>
              <a:buFont typeface="Arial"/>
              <a:buAutoNum type="arabicPeriod"/>
              <a:tabLst>
                <a:tab pos="528320" algn="l"/>
              </a:tabLst>
            </a:pPr>
            <a:r>
              <a:rPr lang="en-US" sz="1100" b="1" spc="-80" dirty="0">
                <a:latin typeface="Arial"/>
                <a:cs typeface="Arial"/>
              </a:rPr>
              <a:t>Non </a:t>
            </a:r>
            <a:r>
              <a:rPr lang="en-US" sz="1100" b="1" spc="-90" dirty="0">
                <a:latin typeface="Arial"/>
                <a:cs typeface="Arial"/>
              </a:rPr>
              <a:t>emissive </a:t>
            </a:r>
            <a:r>
              <a:rPr lang="en-US" sz="1100" b="1" spc="-85" dirty="0">
                <a:latin typeface="Arial"/>
                <a:cs typeface="Arial"/>
              </a:rPr>
              <a:t>displays</a:t>
            </a:r>
            <a:r>
              <a:rPr lang="en-US" sz="1100" spc="-85" dirty="0">
                <a:latin typeface="Arial"/>
                <a:cs typeface="Arial"/>
              </a:rPr>
              <a:t>: </a:t>
            </a:r>
            <a:r>
              <a:rPr lang="en-US" sz="1100" spc="-30" dirty="0">
                <a:latin typeface="Arial"/>
                <a:cs typeface="Arial"/>
              </a:rPr>
              <a:t>- </a:t>
            </a:r>
            <a:r>
              <a:rPr lang="en-US" sz="1100" spc="-35" dirty="0">
                <a:latin typeface="Arial"/>
                <a:cs typeface="Arial"/>
              </a:rPr>
              <a:t>non </a:t>
            </a:r>
            <a:r>
              <a:rPr lang="en-US" sz="1100" spc="-55" dirty="0">
                <a:latin typeface="Arial"/>
                <a:cs typeface="Arial"/>
              </a:rPr>
              <a:t>emissive </a:t>
            </a:r>
            <a:r>
              <a:rPr lang="en-US" sz="1100" spc="-45" dirty="0">
                <a:latin typeface="Arial"/>
                <a:cs typeface="Arial"/>
              </a:rPr>
              <a:t>display </a:t>
            </a:r>
            <a:r>
              <a:rPr lang="en-US" sz="1100" spc="-5" dirty="0">
                <a:latin typeface="Arial"/>
                <a:cs typeface="Arial"/>
              </a:rPr>
              <a:t>or </a:t>
            </a:r>
            <a:r>
              <a:rPr lang="en-US" sz="1100" b="1" spc="-85" dirty="0">
                <a:latin typeface="Arial"/>
                <a:cs typeface="Arial"/>
              </a:rPr>
              <a:t>non </a:t>
            </a:r>
            <a:r>
              <a:rPr lang="en-US" sz="1100" b="1" spc="-55" dirty="0">
                <a:latin typeface="Arial"/>
                <a:cs typeface="Arial"/>
              </a:rPr>
              <a:t>emitters </a:t>
            </a:r>
            <a:r>
              <a:rPr lang="en-US" sz="1100" spc="-75" dirty="0">
                <a:latin typeface="Arial"/>
                <a:cs typeface="Arial"/>
              </a:rPr>
              <a:t>use </a:t>
            </a:r>
            <a:r>
              <a:rPr lang="en-US" sz="1100" spc="-25" dirty="0">
                <a:latin typeface="Arial"/>
                <a:cs typeface="Arial"/>
              </a:rPr>
              <a:t>optical </a:t>
            </a:r>
            <a:r>
              <a:rPr lang="en-US" sz="1100" spc="-30" dirty="0">
                <a:latin typeface="Arial"/>
                <a:cs typeface="Arial"/>
              </a:rPr>
              <a:t>effects </a:t>
            </a:r>
            <a:r>
              <a:rPr lang="en-US" sz="1100" spc="10" dirty="0">
                <a:latin typeface="Arial"/>
                <a:cs typeface="Arial"/>
              </a:rPr>
              <a:t>to </a:t>
            </a:r>
            <a:r>
              <a:rPr lang="en-US" sz="1100" spc="-30" dirty="0">
                <a:latin typeface="Arial"/>
                <a:cs typeface="Arial"/>
              </a:rPr>
              <a:t>convert  </a:t>
            </a:r>
            <a:r>
              <a:rPr lang="en-US" sz="1100" spc="-35" dirty="0">
                <a:latin typeface="Arial"/>
                <a:cs typeface="Arial"/>
              </a:rPr>
              <a:t>sunlight </a:t>
            </a:r>
            <a:r>
              <a:rPr lang="en-US" sz="1100" spc="-5" dirty="0">
                <a:latin typeface="Arial"/>
                <a:cs typeface="Arial"/>
              </a:rPr>
              <a:t>or </a:t>
            </a:r>
            <a:r>
              <a:rPr lang="en-US" sz="1100" spc="-15" dirty="0">
                <a:latin typeface="Arial"/>
                <a:cs typeface="Arial"/>
              </a:rPr>
              <a:t>light from </a:t>
            </a:r>
            <a:r>
              <a:rPr lang="en-US" sz="1100" spc="-65" dirty="0">
                <a:latin typeface="Arial"/>
                <a:cs typeface="Arial"/>
              </a:rPr>
              <a:t>some </a:t>
            </a:r>
            <a:r>
              <a:rPr lang="en-US" sz="1100" spc="-10" dirty="0">
                <a:latin typeface="Arial"/>
                <a:cs typeface="Arial"/>
              </a:rPr>
              <a:t>other </a:t>
            </a:r>
            <a:r>
              <a:rPr lang="en-US" sz="1100" spc="-55" dirty="0">
                <a:latin typeface="Arial"/>
                <a:cs typeface="Arial"/>
              </a:rPr>
              <a:t>source </a:t>
            </a:r>
            <a:r>
              <a:rPr lang="en-US" sz="1100" spc="-5" dirty="0">
                <a:latin typeface="Arial"/>
                <a:cs typeface="Arial"/>
              </a:rPr>
              <a:t>into </a:t>
            </a:r>
            <a:r>
              <a:rPr lang="en-US" sz="1100" spc="-55" dirty="0">
                <a:latin typeface="Arial"/>
                <a:cs typeface="Arial"/>
              </a:rPr>
              <a:t>graphics </a:t>
            </a:r>
            <a:r>
              <a:rPr lang="en-US" sz="1100" spc="-25" dirty="0">
                <a:latin typeface="Arial"/>
                <a:cs typeface="Arial"/>
              </a:rPr>
              <a:t>patterns. </a:t>
            </a:r>
            <a:r>
              <a:rPr lang="en-US" sz="1100" spc="-65" dirty="0">
                <a:latin typeface="Arial"/>
                <a:cs typeface="Arial"/>
              </a:rPr>
              <a:t>For </a:t>
            </a:r>
            <a:r>
              <a:rPr lang="en-US" sz="1100" spc="-100" dirty="0">
                <a:latin typeface="Arial"/>
                <a:cs typeface="Arial"/>
              </a:rPr>
              <a:t>Ex. </a:t>
            </a:r>
            <a:r>
              <a:rPr lang="en-US" sz="1100" spc="-160" dirty="0">
                <a:latin typeface="Arial"/>
                <a:cs typeface="Arial"/>
              </a:rPr>
              <a:t>LCD </a:t>
            </a:r>
            <a:r>
              <a:rPr lang="en-US" sz="1100" spc="-40" dirty="0">
                <a:latin typeface="Arial"/>
                <a:cs typeface="Arial"/>
              </a:rPr>
              <a:t>(Liquid </a:t>
            </a:r>
            <a:r>
              <a:rPr lang="en-US" sz="1100" spc="-60" dirty="0">
                <a:latin typeface="Arial"/>
                <a:cs typeface="Arial"/>
              </a:rPr>
              <a:t>Crystal</a:t>
            </a:r>
            <a:r>
              <a:rPr lang="en-US" sz="1100" spc="-195" dirty="0">
                <a:latin typeface="Arial"/>
                <a:cs typeface="Arial"/>
              </a:rPr>
              <a:t> </a:t>
            </a:r>
            <a:r>
              <a:rPr lang="en-US" sz="1100" spc="-55" dirty="0">
                <a:latin typeface="Arial"/>
                <a:cs typeface="Arial"/>
              </a:rPr>
              <a:t>Display).</a:t>
            </a: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300" b="1" spc="-100" dirty="0">
                <a:latin typeface="Georgia"/>
                <a:cs typeface="Georgia"/>
              </a:rPr>
              <a:t>Plasma </a:t>
            </a:r>
            <a:r>
              <a:rPr lang="en-US" sz="1300" b="1" spc="-85" dirty="0">
                <a:latin typeface="Georgia"/>
                <a:cs typeface="Georgia"/>
              </a:rPr>
              <a:t>Panels</a:t>
            </a:r>
            <a:r>
              <a:rPr lang="en-US" sz="1300" b="1" spc="5" dirty="0">
                <a:latin typeface="Georgia"/>
                <a:cs typeface="Georgia"/>
              </a:rPr>
              <a:t> </a:t>
            </a:r>
            <a:r>
              <a:rPr lang="en-US" sz="1300" b="1" spc="-70" dirty="0">
                <a:latin typeface="Georgia"/>
                <a:cs typeface="Georgia"/>
              </a:rPr>
              <a:t>displays</a:t>
            </a:r>
            <a:endParaRPr lang="en-US" sz="1300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4" name="object 9"/>
          <p:cNvSpPr/>
          <p:nvPr/>
        </p:nvSpPr>
        <p:spPr>
          <a:xfrm>
            <a:off x="1447800" y="3352800"/>
            <a:ext cx="50292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>
                <a:latin typeface="Arial"/>
                <a:cs typeface="Arial"/>
              </a:rPr>
              <a:t>This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60" dirty="0">
                <a:latin typeface="Arial"/>
                <a:cs typeface="Arial"/>
              </a:rPr>
              <a:t>also </a:t>
            </a:r>
            <a:r>
              <a:rPr lang="en-US" sz="2800" spc="-45" dirty="0">
                <a:latin typeface="Arial"/>
                <a:cs typeface="Arial"/>
              </a:rPr>
              <a:t>called </a:t>
            </a:r>
            <a:r>
              <a:rPr lang="en-US" sz="2800" spc="-100" dirty="0">
                <a:latin typeface="Arial"/>
                <a:cs typeface="Arial"/>
              </a:rPr>
              <a:t>gas </a:t>
            </a:r>
            <a:r>
              <a:rPr lang="en-US" sz="2800" spc="-60" dirty="0">
                <a:latin typeface="Arial"/>
                <a:cs typeface="Arial"/>
              </a:rPr>
              <a:t>discharge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displays.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5" dirty="0">
                <a:latin typeface="Arial"/>
                <a:cs typeface="Arial"/>
              </a:rPr>
              <a:t>constructed </a:t>
            </a:r>
            <a:r>
              <a:rPr lang="en-US" sz="2800" spc="-55" dirty="0">
                <a:latin typeface="Arial"/>
                <a:cs typeface="Arial"/>
              </a:rPr>
              <a:t>by </a:t>
            </a:r>
            <a:r>
              <a:rPr lang="en-US" sz="2800" spc="-15" dirty="0">
                <a:latin typeface="Arial"/>
                <a:cs typeface="Arial"/>
              </a:rPr>
              <a:t>filling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region </a:t>
            </a:r>
            <a:r>
              <a:rPr lang="en-US" sz="2800" spc="-30" dirty="0">
                <a:latin typeface="Arial"/>
                <a:cs typeface="Arial"/>
              </a:rPr>
              <a:t>between </a:t>
            </a:r>
            <a:r>
              <a:rPr lang="en-US" sz="2800" spc="5" dirty="0">
                <a:latin typeface="Arial"/>
                <a:cs typeface="Arial"/>
              </a:rPr>
              <a:t>two </a:t>
            </a:r>
            <a:r>
              <a:rPr lang="en-US" sz="2800" spc="-85" dirty="0">
                <a:latin typeface="Arial"/>
                <a:cs typeface="Arial"/>
              </a:rPr>
              <a:t>glass </a:t>
            </a:r>
            <a:r>
              <a:rPr lang="en-US" sz="2800" spc="-40" dirty="0">
                <a:latin typeface="Arial"/>
                <a:cs typeface="Arial"/>
              </a:rPr>
              <a:t>plates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20" dirty="0">
                <a:latin typeface="Arial"/>
                <a:cs typeface="Arial"/>
              </a:rPr>
              <a:t>mixture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0" dirty="0">
                <a:latin typeface="Arial"/>
                <a:cs typeface="Arial"/>
              </a:rPr>
              <a:t>gases </a:t>
            </a:r>
            <a:r>
              <a:rPr lang="en-US" sz="2800" spc="-5" dirty="0">
                <a:latin typeface="Arial"/>
                <a:cs typeface="Arial"/>
              </a:rPr>
              <a:t>that </a:t>
            </a:r>
            <a:r>
              <a:rPr lang="en-US" sz="2800" spc="-50" dirty="0">
                <a:latin typeface="Arial"/>
                <a:cs typeface="Arial"/>
              </a:rPr>
              <a:t>usually  </a:t>
            </a:r>
            <a:r>
              <a:rPr lang="en-US" sz="2800" spc="-45" dirty="0">
                <a:latin typeface="Arial"/>
                <a:cs typeface="Arial"/>
              </a:rPr>
              <a:t>includes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neon.</a:t>
            </a:r>
            <a:endParaRPr lang="en-US" sz="2800" dirty="0">
              <a:latin typeface="Arial"/>
              <a:cs typeface="Arial"/>
            </a:endParaRPr>
          </a:p>
          <a:p>
            <a:pPr marL="241300" marR="762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>
                <a:latin typeface="Arial"/>
                <a:cs typeface="Arial"/>
              </a:rPr>
              <a:t>A </a:t>
            </a:r>
            <a:r>
              <a:rPr lang="en-US" sz="2800" spc="-60" dirty="0">
                <a:latin typeface="Arial"/>
                <a:cs typeface="Arial"/>
              </a:rPr>
              <a:t>series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25" dirty="0">
                <a:latin typeface="Arial"/>
                <a:cs typeface="Arial"/>
              </a:rPr>
              <a:t>vertical </a:t>
            </a:r>
            <a:r>
              <a:rPr lang="en-US" sz="2800" spc="-40" dirty="0">
                <a:latin typeface="Arial"/>
                <a:cs typeface="Arial"/>
              </a:rPr>
              <a:t>conducting </a:t>
            </a:r>
            <a:r>
              <a:rPr lang="en-US" sz="2800" spc="-35" dirty="0">
                <a:latin typeface="Arial"/>
                <a:cs typeface="Arial"/>
              </a:rPr>
              <a:t>ribbons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50" dirty="0">
                <a:latin typeface="Arial"/>
                <a:cs typeface="Arial"/>
              </a:rPr>
              <a:t>placed </a:t>
            </a:r>
            <a:r>
              <a:rPr lang="en-US" sz="2800" spc="-30" dirty="0">
                <a:latin typeface="Arial"/>
                <a:cs typeface="Arial"/>
              </a:rPr>
              <a:t>on </a:t>
            </a:r>
            <a:r>
              <a:rPr lang="en-US" sz="2800" spc="-45" dirty="0">
                <a:latin typeface="Arial"/>
                <a:cs typeface="Arial"/>
              </a:rPr>
              <a:t>one </a:t>
            </a:r>
            <a:r>
              <a:rPr lang="en-US" sz="2800" spc="-85" dirty="0">
                <a:latin typeface="Arial"/>
                <a:cs typeface="Arial"/>
              </a:rPr>
              <a:t>glass </a:t>
            </a:r>
            <a:r>
              <a:rPr lang="en-US" sz="2800" spc="-45" dirty="0">
                <a:latin typeface="Arial"/>
                <a:cs typeface="Arial"/>
              </a:rPr>
              <a:t>panel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45" dirty="0">
                <a:latin typeface="Arial"/>
                <a:cs typeface="Arial"/>
              </a:rPr>
              <a:t>set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25" dirty="0">
                <a:latin typeface="Arial"/>
                <a:cs typeface="Arial"/>
              </a:rPr>
              <a:t>horizontal </a:t>
            </a:r>
            <a:r>
              <a:rPr lang="en-US" sz="2800" spc="-20" dirty="0">
                <a:latin typeface="Arial"/>
                <a:cs typeface="Arial"/>
              </a:rPr>
              <a:t>ribbon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dirty="0">
                <a:latin typeface="Arial"/>
                <a:cs typeface="Arial"/>
              </a:rPr>
              <a:t>built  into </a:t>
            </a:r>
            <a:r>
              <a:rPr lang="en-US" sz="2800" spc="-2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other </a:t>
            </a:r>
            <a:r>
              <a:rPr lang="en-US" sz="2800" spc="-85" dirty="0">
                <a:latin typeface="Arial"/>
                <a:cs typeface="Arial"/>
              </a:rPr>
              <a:t>glass</a:t>
            </a:r>
            <a:r>
              <a:rPr lang="en-US" sz="2800" spc="-204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panel.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>
                <a:latin typeface="Arial"/>
                <a:cs typeface="Arial"/>
              </a:rPr>
              <a:t>Firing </a:t>
            </a:r>
            <a:r>
              <a:rPr lang="en-US" sz="2800" spc="-40" dirty="0">
                <a:latin typeface="Arial"/>
                <a:cs typeface="Arial"/>
              </a:rPr>
              <a:t>voltage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5" dirty="0">
                <a:latin typeface="Arial"/>
                <a:cs typeface="Arial"/>
              </a:rPr>
              <a:t>applied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25" dirty="0">
                <a:latin typeface="Arial"/>
                <a:cs typeface="Arial"/>
              </a:rPr>
              <a:t>pair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0" dirty="0">
                <a:latin typeface="Arial"/>
                <a:cs typeface="Arial"/>
              </a:rPr>
              <a:t>horizontal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25" dirty="0">
                <a:latin typeface="Arial"/>
                <a:cs typeface="Arial"/>
              </a:rPr>
              <a:t>vertical </a:t>
            </a:r>
            <a:r>
              <a:rPr lang="en-US" sz="2800" spc="-40" dirty="0">
                <a:latin typeface="Arial"/>
                <a:cs typeface="Arial"/>
              </a:rPr>
              <a:t>conductors </a:t>
            </a:r>
            <a:r>
              <a:rPr lang="en-US" sz="2800" spc="-80" dirty="0">
                <a:latin typeface="Arial"/>
                <a:cs typeface="Arial"/>
              </a:rPr>
              <a:t>cause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00" dirty="0">
                <a:latin typeface="Arial"/>
                <a:cs typeface="Arial"/>
              </a:rPr>
              <a:t>gas </a:t>
            </a:r>
            <a:r>
              <a:rPr lang="en-US" sz="2800" spc="-10" dirty="0">
                <a:latin typeface="Arial"/>
                <a:cs typeface="Arial"/>
              </a:rPr>
              <a:t>at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30" dirty="0">
                <a:latin typeface="Arial"/>
                <a:cs typeface="Arial"/>
              </a:rPr>
              <a:t>intersection 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two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conductors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break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down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into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glowing</a:t>
            </a:r>
            <a:r>
              <a:rPr lang="en-US" sz="2800" spc="-65" dirty="0">
                <a:latin typeface="Arial"/>
                <a:cs typeface="Arial"/>
              </a:rPr>
              <a:t> plasma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electrons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45" dirty="0">
                <a:latin typeface="Arial"/>
                <a:cs typeface="Arial"/>
              </a:rPr>
              <a:t>ions.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0" dirty="0">
                <a:latin typeface="Arial"/>
                <a:cs typeface="Arial"/>
              </a:rPr>
              <a:t>Picture </a:t>
            </a:r>
            <a:r>
              <a:rPr lang="en-US" sz="2800" spc="-10" dirty="0">
                <a:latin typeface="Arial"/>
                <a:cs typeface="Arial"/>
              </a:rPr>
              <a:t>definition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0" dirty="0">
                <a:latin typeface="Arial"/>
                <a:cs typeface="Arial"/>
              </a:rPr>
              <a:t>stored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30" dirty="0">
                <a:latin typeface="Arial"/>
                <a:cs typeface="Arial"/>
              </a:rPr>
              <a:t>refresh </a:t>
            </a:r>
            <a:r>
              <a:rPr lang="en-US" sz="2800" spc="-15" dirty="0">
                <a:latin typeface="Arial"/>
                <a:cs typeface="Arial"/>
              </a:rPr>
              <a:t>buffer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firing </a:t>
            </a:r>
            <a:r>
              <a:rPr lang="en-US" sz="2800" spc="-50" dirty="0">
                <a:latin typeface="Arial"/>
                <a:cs typeface="Arial"/>
              </a:rPr>
              <a:t>voltages </a:t>
            </a:r>
            <a:r>
              <a:rPr lang="en-US" sz="2800" spc="-45" dirty="0">
                <a:latin typeface="Arial"/>
                <a:cs typeface="Arial"/>
              </a:rPr>
              <a:t>are </a:t>
            </a:r>
            <a:r>
              <a:rPr lang="en-US" sz="2800" spc="-35" dirty="0">
                <a:latin typeface="Arial"/>
                <a:cs typeface="Arial"/>
              </a:rPr>
              <a:t>applied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30" dirty="0">
                <a:latin typeface="Arial"/>
                <a:cs typeface="Arial"/>
              </a:rPr>
              <a:t>refresh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40" dirty="0">
                <a:latin typeface="Arial"/>
                <a:cs typeface="Arial"/>
              </a:rPr>
              <a:t>pixel  </a:t>
            </a:r>
            <a:r>
              <a:rPr lang="en-US" sz="2800" spc="-35" dirty="0">
                <a:latin typeface="Arial"/>
                <a:cs typeface="Arial"/>
              </a:rPr>
              <a:t>positions, </a:t>
            </a:r>
            <a:r>
              <a:rPr lang="en-US" sz="2800" spc="-55" dirty="0">
                <a:latin typeface="Arial"/>
                <a:cs typeface="Arial"/>
              </a:rPr>
              <a:t>60 </a:t>
            </a:r>
            <a:r>
              <a:rPr lang="en-US" sz="2800" spc="-35" dirty="0">
                <a:latin typeface="Arial"/>
                <a:cs typeface="Arial"/>
              </a:rPr>
              <a:t>times </a:t>
            </a:r>
            <a:r>
              <a:rPr lang="en-US" sz="2800" spc="-30" dirty="0">
                <a:latin typeface="Arial"/>
                <a:cs typeface="Arial"/>
              </a:rPr>
              <a:t>per</a:t>
            </a: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second.</a:t>
            </a:r>
            <a:endParaRPr lang="en-US" sz="2800" dirty="0">
              <a:latin typeface="Arial"/>
              <a:cs typeface="Arial"/>
            </a:endParaRPr>
          </a:p>
          <a:p>
            <a:pPr marL="241300" marR="10160" indent="-229235">
              <a:lnSpc>
                <a:spcPct val="1165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25" dirty="0">
                <a:latin typeface="Arial"/>
                <a:cs typeface="Arial"/>
              </a:rPr>
              <a:t>Alternating </a:t>
            </a:r>
            <a:r>
              <a:rPr lang="en-US" sz="2800" spc="-20" dirty="0">
                <a:latin typeface="Arial"/>
                <a:cs typeface="Arial"/>
              </a:rPr>
              <a:t>current </a:t>
            </a:r>
            <a:r>
              <a:rPr lang="en-US" sz="2800" spc="-40" dirty="0">
                <a:latin typeface="Arial"/>
                <a:cs typeface="Arial"/>
              </a:rPr>
              <a:t>methods </a:t>
            </a:r>
            <a:r>
              <a:rPr lang="en-US" sz="2800" spc="-45" dirty="0">
                <a:latin typeface="Arial"/>
                <a:cs typeface="Arial"/>
              </a:rPr>
              <a:t>are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30" dirty="0">
                <a:latin typeface="Arial"/>
                <a:cs typeface="Arial"/>
              </a:rPr>
              <a:t>provide faster application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5" dirty="0">
                <a:latin typeface="Arial"/>
                <a:cs typeface="Arial"/>
              </a:rPr>
              <a:t>firing </a:t>
            </a:r>
            <a:r>
              <a:rPr lang="en-US" sz="2800" spc="-50" dirty="0">
                <a:latin typeface="Arial"/>
                <a:cs typeface="Arial"/>
              </a:rPr>
              <a:t>voltages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35" dirty="0">
                <a:latin typeface="Arial"/>
                <a:cs typeface="Arial"/>
              </a:rPr>
              <a:t>thus </a:t>
            </a:r>
            <a:r>
              <a:rPr lang="en-US" sz="2800" spc="-20" dirty="0">
                <a:latin typeface="Arial"/>
                <a:cs typeface="Arial"/>
              </a:rPr>
              <a:t>brighter  </a:t>
            </a:r>
            <a:r>
              <a:rPr lang="en-US" sz="2800" spc="-55" dirty="0">
                <a:latin typeface="Arial"/>
                <a:cs typeface="Arial"/>
              </a:rPr>
              <a:t>displays.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>
                <a:latin typeface="Arial"/>
                <a:cs typeface="Arial"/>
              </a:rPr>
              <a:t>Separation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between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pixels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0" dirty="0">
                <a:latin typeface="Arial"/>
                <a:cs typeface="Arial"/>
              </a:rPr>
              <a:t>provided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by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electric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field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conductor.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One </a:t>
            </a:r>
            <a:r>
              <a:rPr lang="en-US" sz="2800" spc="-55" dirty="0">
                <a:latin typeface="Arial"/>
                <a:cs typeface="Arial"/>
              </a:rPr>
              <a:t>disadvantage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65" dirty="0">
                <a:latin typeface="Arial"/>
                <a:cs typeface="Arial"/>
              </a:rPr>
              <a:t>plasma </a:t>
            </a:r>
            <a:r>
              <a:rPr lang="en-US" sz="2800" spc="-55" dirty="0">
                <a:latin typeface="Arial"/>
                <a:cs typeface="Arial"/>
              </a:rPr>
              <a:t>panels is </a:t>
            </a:r>
            <a:r>
              <a:rPr lang="en-US" sz="2800" spc="-25" dirty="0">
                <a:latin typeface="Arial"/>
                <a:cs typeface="Arial"/>
              </a:rPr>
              <a:t>they </a:t>
            </a:r>
            <a:r>
              <a:rPr lang="en-US" sz="2800" spc="-35" dirty="0">
                <a:latin typeface="Arial"/>
                <a:cs typeface="Arial"/>
              </a:rPr>
              <a:t>were </a:t>
            </a:r>
            <a:r>
              <a:rPr lang="en-US" sz="2800" spc="-15" dirty="0">
                <a:latin typeface="Arial"/>
                <a:cs typeface="Arial"/>
              </a:rPr>
              <a:t>strictly </a:t>
            </a:r>
            <a:r>
              <a:rPr lang="en-US" sz="2800" spc="-35" dirty="0">
                <a:latin typeface="Arial"/>
                <a:cs typeface="Arial"/>
              </a:rPr>
              <a:t>monochromatic </a:t>
            </a:r>
            <a:r>
              <a:rPr lang="en-US" sz="2800" spc="-55" dirty="0">
                <a:latin typeface="Arial"/>
                <a:cs typeface="Arial"/>
              </a:rPr>
              <a:t>device </a:t>
            </a:r>
            <a:r>
              <a:rPr lang="en-US" sz="2800" spc="5" dirty="0">
                <a:latin typeface="Arial"/>
                <a:cs typeface="Arial"/>
              </a:rPr>
              <a:t>that </a:t>
            </a:r>
            <a:r>
              <a:rPr lang="en-US" sz="2800" spc="-70" dirty="0">
                <a:latin typeface="Arial"/>
                <a:cs typeface="Arial"/>
              </a:rPr>
              <a:t>means </a:t>
            </a:r>
            <a:r>
              <a:rPr lang="en-US" sz="2800" spc="-65" dirty="0">
                <a:latin typeface="Arial"/>
                <a:cs typeface="Arial"/>
              </a:rPr>
              <a:t>shows </a:t>
            </a:r>
            <a:r>
              <a:rPr lang="en-US" sz="2800" spc="-30" dirty="0">
                <a:latin typeface="Arial"/>
                <a:cs typeface="Arial"/>
              </a:rPr>
              <a:t>only  </a:t>
            </a:r>
            <a:r>
              <a:rPr lang="en-US" sz="2800" spc="-45" dirty="0">
                <a:latin typeface="Arial"/>
                <a:cs typeface="Arial"/>
              </a:rPr>
              <a:t>one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color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other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than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black</a:t>
            </a:r>
            <a:r>
              <a:rPr lang="en-US" sz="2800" spc="-8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like</a:t>
            </a:r>
            <a:r>
              <a:rPr lang="en-US" sz="2800" spc="-55" dirty="0">
                <a:latin typeface="Arial"/>
                <a:cs typeface="Arial"/>
              </a:rPr>
              <a:t> black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and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white.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/>
          </a:bodyPr>
          <a:lstStyle/>
          <a:p>
            <a:r>
              <a:rPr lang="en-US" sz="2000" b="1" spc="-100" dirty="0">
                <a:latin typeface="Georgia"/>
                <a:cs typeface="Georgia"/>
              </a:rPr>
              <a:t>Liquid </a:t>
            </a:r>
            <a:r>
              <a:rPr lang="en-US" sz="2000" b="1" spc="-85" dirty="0">
                <a:latin typeface="Georgia"/>
                <a:cs typeface="Georgia"/>
              </a:rPr>
              <a:t>Crystal </a:t>
            </a:r>
            <a:r>
              <a:rPr lang="en-US" sz="2000" b="1" spc="-80" dirty="0">
                <a:latin typeface="Georgia"/>
                <a:cs typeface="Georgia"/>
              </a:rPr>
              <a:t>Display</a:t>
            </a:r>
            <a:r>
              <a:rPr lang="en-US" sz="2000" b="1" spc="55" dirty="0">
                <a:latin typeface="Georgia"/>
                <a:cs typeface="Georgia"/>
              </a:rPr>
              <a:t> </a:t>
            </a:r>
            <a:r>
              <a:rPr lang="en-US" sz="2000" b="1" spc="-130" dirty="0">
                <a:latin typeface="Georgia"/>
                <a:cs typeface="Georgia"/>
              </a:rPr>
              <a:t>(LCD)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609600" y="1350276"/>
            <a:ext cx="8000999" cy="535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lang="en-US" sz="2800" spc="-75" dirty="0">
                <a:latin typeface="Arial"/>
                <a:cs typeface="Arial"/>
              </a:rPr>
              <a:t>Fig.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1.10: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-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Light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twisting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shutter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effect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used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design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most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30" dirty="0">
                <a:latin typeface="Arial"/>
                <a:cs typeface="Arial"/>
              </a:rPr>
              <a:t>LCD.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45" dirty="0">
                <a:latin typeface="Arial"/>
                <a:cs typeface="Arial"/>
              </a:rPr>
              <a:t>generally </a:t>
            </a:r>
            <a:r>
              <a:rPr lang="en-US" sz="2800" spc="-70" dirty="0">
                <a:latin typeface="Arial"/>
                <a:cs typeface="Arial"/>
              </a:rPr>
              <a:t>used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50" dirty="0">
                <a:latin typeface="Arial"/>
                <a:cs typeface="Arial"/>
              </a:rPr>
              <a:t>small </a:t>
            </a:r>
            <a:r>
              <a:rPr lang="en-US" sz="2800" spc="-60" dirty="0">
                <a:latin typeface="Arial"/>
                <a:cs typeface="Arial"/>
              </a:rPr>
              <a:t>system </a:t>
            </a:r>
            <a:r>
              <a:rPr lang="en-US" sz="2800" spc="-70" dirty="0">
                <a:latin typeface="Arial"/>
                <a:cs typeface="Arial"/>
              </a:rPr>
              <a:t>such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35" dirty="0">
                <a:latin typeface="Arial"/>
                <a:cs typeface="Arial"/>
              </a:rPr>
              <a:t>calculator </a:t>
            </a:r>
            <a:r>
              <a:rPr lang="en-US" sz="2800" spc="-60" dirty="0">
                <a:latin typeface="Arial"/>
                <a:cs typeface="Arial"/>
              </a:rPr>
              <a:t>and </a:t>
            </a:r>
            <a:r>
              <a:rPr lang="en-US" sz="2800" spc="-20" dirty="0">
                <a:latin typeface="Arial"/>
                <a:cs typeface="Arial"/>
              </a:rPr>
              <a:t>portable</a:t>
            </a:r>
            <a:r>
              <a:rPr lang="en-US" sz="2800" spc="-1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laptop.</a:t>
            </a:r>
            <a:endParaRPr lang="en-US" sz="2800" dirty="0">
              <a:latin typeface="Arial"/>
              <a:cs typeface="Arial"/>
            </a:endParaRPr>
          </a:p>
          <a:p>
            <a:pPr marL="241300" marR="6350" indent="-229235" algn="just">
              <a:lnSpc>
                <a:spcPct val="116799"/>
              </a:lnSpc>
              <a:spcBef>
                <a:spcPts val="6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75" dirty="0">
                <a:latin typeface="Arial"/>
                <a:cs typeface="Arial"/>
              </a:rPr>
              <a:t>This </a:t>
            </a:r>
            <a:r>
              <a:rPr lang="en-US" sz="2800" spc="-35" dirty="0">
                <a:latin typeface="Arial"/>
                <a:cs typeface="Arial"/>
              </a:rPr>
              <a:t>non </a:t>
            </a:r>
            <a:r>
              <a:rPr lang="en-US" sz="2800" spc="-60" dirty="0">
                <a:latin typeface="Arial"/>
                <a:cs typeface="Arial"/>
              </a:rPr>
              <a:t>emissive </a:t>
            </a:r>
            <a:r>
              <a:rPr lang="en-US" sz="2800" spc="-50" dirty="0">
                <a:latin typeface="Arial"/>
                <a:cs typeface="Arial"/>
              </a:rPr>
              <a:t>device </a:t>
            </a:r>
            <a:r>
              <a:rPr lang="en-US" sz="2800" spc="-40" dirty="0">
                <a:latin typeface="Arial"/>
                <a:cs typeface="Arial"/>
              </a:rPr>
              <a:t>produce </a:t>
            </a:r>
            <a:r>
              <a:rPr lang="en-US" sz="2800" spc="-20" dirty="0">
                <a:latin typeface="Arial"/>
                <a:cs typeface="Arial"/>
              </a:rPr>
              <a:t>picture </a:t>
            </a:r>
            <a:r>
              <a:rPr lang="en-US" sz="2800" spc="-55" dirty="0">
                <a:latin typeface="Arial"/>
                <a:cs typeface="Arial"/>
              </a:rPr>
              <a:t>by </a:t>
            </a:r>
            <a:r>
              <a:rPr lang="en-US" sz="2800" spc="-75" dirty="0">
                <a:latin typeface="Arial"/>
                <a:cs typeface="Arial"/>
              </a:rPr>
              <a:t>passing </a:t>
            </a:r>
            <a:r>
              <a:rPr lang="en-US" sz="2800" spc="-40" dirty="0">
                <a:latin typeface="Arial"/>
                <a:cs typeface="Arial"/>
              </a:rPr>
              <a:t>polarized </a:t>
            </a:r>
            <a:r>
              <a:rPr lang="en-US" sz="2800" spc="-15" dirty="0">
                <a:latin typeface="Arial"/>
                <a:cs typeface="Arial"/>
              </a:rPr>
              <a:t>light </a:t>
            </a:r>
            <a:r>
              <a:rPr lang="en-US" sz="2800" spc="-10" dirty="0">
                <a:latin typeface="Arial"/>
                <a:cs typeface="Arial"/>
              </a:rPr>
              <a:t>from the </a:t>
            </a:r>
            <a:r>
              <a:rPr lang="en-US" sz="2800" spc="-40" dirty="0">
                <a:latin typeface="Arial"/>
                <a:cs typeface="Arial"/>
              </a:rPr>
              <a:t>surrounding </a:t>
            </a:r>
            <a:r>
              <a:rPr lang="en-US" sz="2800" spc="-5" dirty="0">
                <a:latin typeface="Arial"/>
                <a:cs typeface="Arial"/>
              </a:rPr>
              <a:t>or </a:t>
            </a:r>
            <a:r>
              <a:rPr lang="en-US" sz="2800" spc="-10" dirty="0">
                <a:latin typeface="Arial"/>
                <a:cs typeface="Arial"/>
              </a:rPr>
              <a:t>from </a:t>
            </a:r>
            <a:r>
              <a:rPr lang="en-US" sz="2800" spc="-60" dirty="0">
                <a:latin typeface="Arial"/>
                <a:cs typeface="Arial"/>
              </a:rPr>
              <a:t>an  </a:t>
            </a:r>
            <a:r>
              <a:rPr lang="en-US" sz="2800" spc="-15" dirty="0">
                <a:latin typeface="Arial"/>
                <a:cs typeface="Arial"/>
              </a:rPr>
              <a:t>internal light </a:t>
            </a:r>
            <a:r>
              <a:rPr lang="en-US" sz="2800" spc="-55" dirty="0">
                <a:latin typeface="Arial"/>
                <a:cs typeface="Arial"/>
              </a:rPr>
              <a:t>source </a:t>
            </a:r>
            <a:r>
              <a:rPr lang="en-US" sz="2800" spc="-25" dirty="0">
                <a:latin typeface="Arial"/>
                <a:cs typeface="Arial"/>
              </a:rPr>
              <a:t>through </a:t>
            </a:r>
            <a:r>
              <a:rPr lang="en-US" sz="2800" spc="-15" dirty="0">
                <a:latin typeface="Arial"/>
                <a:cs typeface="Arial"/>
              </a:rPr>
              <a:t>liquid </a:t>
            </a:r>
            <a:r>
              <a:rPr lang="en-US" sz="2800" spc="-40" dirty="0">
                <a:latin typeface="Arial"/>
                <a:cs typeface="Arial"/>
              </a:rPr>
              <a:t>crystal </a:t>
            </a:r>
            <a:r>
              <a:rPr lang="en-US" sz="2800" spc="-25" dirty="0">
                <a:latin typeface="Arial"/>
                <a:cs typeface="Arial"/>
              </a:rPr>
              <a:t>material </a:t>
            </a:r>
            <a:r>
              <a:rPr lang="en-US" sz="2800" spc="-5" dirty="0">
                <a:latin typeface="Arial"/>
                <a:cs typeface="Arial"/>
              </a:rPr>
              <a:t>that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50" dirty="0">
                <a:latin typeface="Arial"/>
                <a:cs typeface="Arial"/>
              </a:rPr>
              <a:t>be </a:t>
            </a:r>
            <a:r>
              <a:rPr lang="en-US" sz="2800" spc="-45" dirty="0">
                <a:latin typeface="Arial"/>
                <a:cs typeface="Arial"/>
              </a:rPr>
              <a:t>aligned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15" dirty="0">
                <a:latin typeface="Arial"/>
                <a:cs typeface="Arial"/>
              </a:rPr>
              <a:t>either </a:t>
            </a:r>
            <a:r>
              <a:rPr lang="en-US" sz="2800" spc="-45" dirty="0">
                <a:latin typeface="Arial"/>
                <a:cs typeface="Arial"/>
              </a:rPr>
              <a:t>block </a:t>
            </a:r>
            <a:r>
              <a:rPr lang="en-US" sz="2800" spc="-15" dirty="0">
                <a:latin typeface="Arial"/>
                <a:cs typeface="Arial"/>
              </a:rPr>
              <a:t>or </a:t>
            </a:r>
            <a:r>
              <a:rPr lang="en-US" sz="2800" spc="-20" dirty="0">
                <a:latin typeface="Arial"/>
                <a:cs typeface="Arial"/>
              </a:rPr>
              <a:t>transmit </a:t>
            </a:r>
            <a:r>
              <a:rPr lang="en-US" sz="2800" spc="-10" dirty="0">
                <a:latin typeface="Arial"/>
                <a:cs typeface="Arial"/>
              </a:rPr>
              <a:t>the  </a:t>
            </a:r>
            <a:r>
              <a:rPr lang="en-US" sz="2800" spc="-15" dirty="0">
                <a:latin typeface="Arial"/>
                <a:cs typeface="Arial"/>
              </a:rPr>
              <a:t>light.</a:t>
            </a:r>
            <a:endParaRPr lang="en-US" sz="2800" dirty="0">
              <a:latin typeface="Arial"/>
              <a:cs typeface="Arial"/>
            </a:endParaRPr>
          </a:p>
          <a:p>
            <a:pPr marL="241300" marR="7620" indent="-229235" algn="just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liquid </a:t>
            </a:r>
            <a:r>
              <a:rPr lang="en-US" sz="2800" spc="-40" dirty="0">
                <a:latin typeface="Arial"/>
                <a:cs typeface="Arial"/>
              </a:rPr>
              <a:t>crystal </a:t>
            </a:r>
            <a:r>
              <a:rPr lang="en-US" sz="2800" spc="-50" dirty="0">
                <a:latin typeface="Arial"/>
                <a:cs typeface="Arial"/>
              </a:rPr>
              <a:t>refreshes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20" dirty="0">
                <a:latin typeface="Arial"/>
                <a:cs typeface="Arial"/>
              </a:rPr>
              <a:t>fact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spc="-50" dirty="0">
                <a:latin typeface="Arial"/>
                <a:cs typeface="Arial"/>
              </a:rPr>
              <a:t>these </a:t>
            </a:r>
            <a:r>
              <a:rPr lang="en-US" sz="2800" spc="-55" dirty="0">
                <a:latin typeface="Arial"/>
                <a:cs typeface="Arial"/>
              </a:rPr>
              <a:t>compounds </a:t>
            </a:r>
            <a:r>
              <a:rPr lang="en-US" sz="2800" spc="-60" dirty="0">
                <a:latin typeface="Arial"/>
                <a:cs typeface="Arial"/>
              </a:rPr>
              <a:t>have </a:t>
            </a:r>
            <a:r>
              <a:rPr lang="en-US" sz="2800" spc="-35" dirty="0">
                <a:latin typeface="Arial"/>
                <a:cs typeface="Arial"/>
              </a:rPr>
              <a:t>crystalline </a:t>
            </a:r>
            <a:r>
              <a:rPr lang="en-US" sz="2800" spc="-40" dirty="0">
                <a:latin typeface="Arial"/>
                <a:cs typeface="Arial"/>
              </a:rPr>
              <a:t>arrangement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0" dirty="0">
                <a:latin typeface="Arial"/>
                <a:cs typeface="Arial"/>
              </a:rPr>
              <a:t>molecules  </a:t>
            </a:r>
            <a:r>
              <a:rPr lang="en-US" sz="2800" spc="-20" dirty="0">
                <a:latin typeface="Arial"/>
                <a:cs typeface="Arial"/>
              </a:rPr>
              <a:t>then </a:t>
            </a:r>
            <a:r>
              <a:rPr lang="en-US" sz="2800" spc="-60" dirty="0">
                <a:latin typeface="Arial"/>
                <a:cs typeface="Arial"/>
              </a:rPr>
              <a:t>also </a:t>
            </a:r>
            <a:r>
              <a:rPr lang="en-US" sz="2800" spc="-30" dirty="0">
                <a:latin typeface="Arial"/>
                <a:cs typeface="Arial"/>
              </a:rPr>
              <a:t>flows like</a:t>
            </a: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liquid.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60" dirty="0">
                <a:latin typeface="Arial"/>
                <a:cs typeface="Arial"/>
              </a:rPr>
              <a:t>consists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5" dirty="0">
                <a:latin typeface="Arial"/>
                <a:cs typeface="Arial"/>
              </a:rPr>
              <a:t>two </a:t>
            </a:r>
            <a:r>
              <a:rPr lang="en-US" sz="2800" spc="-85" dirty="0">
                <a:latin typeface="Arial"/>
                <a:cs typeface="Arial"/>
              </a:rPr>
              <a:t>glass </a:t>
            </a:r>
            <a:r>
              <a:rPr lang="en-US" sz="2800" spc="-40" dirty="0">
                <a:latin typeface="Arial"/>
                <a:cs typeface="Arial"/>
              </a:rPr>
              <a:t>plates </a:t>
            </a:r>
            <a:r>
              <a:rPr lang="en-US" sz="2800" spc="-70" dirty="0">
                <a:latin typeface="Arial"/>
                <a:cs typeface="Arial"/>
              </a:rPr>
              <a:t>each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15" dirty="0">
                <a:latin typeface="Arial"/>
                <a:cs typeface="Arial"/>
              </a:rPr>
              <a:t>light </a:t>
            </a:r>
            <a:r>
              <a:rPr lang="en-US" sz="2800" spc="-35" dirty="0">
                <a:latin typeface="Arial"/>
                <a:cs typeface="Arial"/>
              </a:rPr>
              <a:t>polarizer </a:t>
            </a:r>
            <a:r>
              <a:rPr lang="en-US" sz="2800" spc="-10" dirty="0">
                <a:latin typeface="Arial"/>
                <a:cs typeface="Arial"/>
              </a:rPr>
              <a:t>at right </a:t>
            </a:r>
            <a:r>
              <a:rPr lang="en-US" sz="2800" spc="-65" dirty="0">
                <a:latin typeface="Arial"/>
                <a:cs typeface="Arial"/>
              </a:rPr>
              <a:t>angles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70" dirty="0">
                <a:latin typeface="Arial"/>
                <a:cs typeface="Arial"/>
              </a:rPr>
              <a:t>each </a:t>
            </a:r>
            <a:r>
              <a:rPr lang="en-US" sz="2800" spc="-15" dirty="0">
                <a:latin typeface="Arial"/>
                <a:cs typeface="Arial"/>
              </a:rPr>
              <a:t>other </a:t>
            </a:r>
            <a:r>
              <a:rPr lang="en-US" sz="2800" spc="-50" dirty="0">
                <a:latin typeface="Arial"/>
                <a:cs typeface="Arial"/>
              </a:rPr>
              <a:t>sandwich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liquid  </a:t>
            </a:r>
            <a:r>
              <a:rPr lang="en-US" sz="2800" spc="-40" dirty="0">
                <a:latin typeface="Arial"/>
                <a:cs typeface="Arial"/>
              </a:rPr>
              <a:t>crystal </a:t>
            </a:r>
            <a:r>
              <a:rPr lang="en-US" sz="2800" spc="-25" dirty="0">
                <a:latin typeface="Arial"/>
                <a:cs typeface="Arial"/>
              </a:rPr>
              <a:t>material </a:t>
            </a:r>
            <a:r>
              <a:rPr lang="en-US" sz="2800" spc="-35" dirty="0">
                <a:latin typeface="Arial"/>
                <a:cs typeface="Arial"/>
              </a:rPr>
              <a:t>between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1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plates.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 algn="just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90" dirty="0">
                <a:latin typeface="Arial"/>
                <a:cs typeface="Arial"/>
              </a:rPr>
              <a:t>Rows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25" dirty="0">
                <a:latin typeface="Arial"/>
                <a:cs typeface="Arial"/>
              </a:rPr>
              <a:t>horizontal </a:t>
            </a:r>
            <a:r>
              <a:rPr lang="en-US" sz="2800" spc="-30" dirty="0">
                <a:latin typeface="Arial"/>
                <a:cs typeface="Arial"/>
              </a:rPr>
              <a:t>transparent </a:t>
            </a:r>
            <a:r>
              <a:rPr lang="en-US" sz="2800" spc="-40" dirty="0">
                <a:latin typeface="Arial"/>
                <a:cs typeface="Arial"/>
              </a:rPr>
              <a:t>conductors </a:t>
            </a:r>
            <a:r>
              <a:rPr lang="en-US" sz="2800" spc="-50" dirty="0">
                <a:latin typeface="Arial"/>
                <a:cs typeface="Arial"/>
              </a:rPr>
              <a:t>are </a:t>
            </a:r>
            <a:r>
              <a:rPr lang="en-US" sz="2800" dirty="0">
                <a:latin typeface="Arial"/>
                <a:cs typeface="Arial"/>
              </a:rPr>
              <a:t>built into </a:t>
            </a:r>
            <a:r>
              <a:rPr lang="en-US" sz="2800" spc="-45" dirty="0">
                <a:latin typeface="Arial"/>
                <a:cs typeface="Arial"/>
              </a:rPr>
              <a:t>one </a:t>
            </a:r>
            <a:r>
              <a:rPr lang="en-US" sz="2800" spc="-85" dirty="0">
                <a:latin typeface="Arial"/>
                <a:cs typeface="Arial"/>
              </a:rPr>
              <a:t>glass </a:t>
            </a:r>
            <a:r>
              <a:rPr lang="en-US" sz="2800" spc="-25" dirty="0">
                <a:latin typeface="Arial"/>
                <a:cs typeface="Arial"/>
              </a:rPr>
              <a:t>plate,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35" dirty="0">
                <a:latin typeface="Arial"/>
                <a:cs typeface="Arial"/>
              </a:rPr>
              <a:t>column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0" dirty="0">
                <a:latin typeface="Arial"/>
                <a:cs typeface="Arial"/>
              </a:rPr>
              <a:t>vertical  </a:t>
            </a:r>
            <a:r>
              <a:rPr lang="en-US" sz="2800" spc="-40" dirty="0">
                <a:latin typeface="Arial"/>
                <a:cs typeface="Arial"/>
              </a:rPr>
              <a:t>conductors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are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put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into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the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other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plates.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25" dirty="0">
                <a:latin typeface="Arial"/>
                <a:cs typeface="Arial"/>
              </a:rPr>
              <a:t>intersection </a:t>
            </a:r>
            <a:r>
              <a:rPr lang="en-US" sz="2800" dirty="0">
                <a:latin typeface="Arial"/>
                <a:cs typeface="Arial"/>
              </a:rPr>
              <a:t>of two </a:t>
            </a:r>
            <a:r>
              <a:rPr lang="en-US" sz="2800" spc="-40" dirty="0">
                <a:latin typeface="Arial"/>
                <a:cs typeface="Arial"/>
              </a:rPr>
              <a:t>conductors </a:t>
            </a:r>
            <a:r>
              <a:rPr lang="en-US" sz="2800" spc="-45" dirty="0">
                <a:latin typeface="Arial"/>
                <a:cs typeface="Arial"/>
              </a:rPr>
              <a:t>defines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35" dirty="0">
                <a:latin typeface="Arial"/>
                <a:cs typeface="Arial"/>
              </a:rPr>
              <a:t>pixel</a:t>
            </a:r>
            <a:r>
              <a:rPr lang="en-US" sz="2800" spc="-21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position.</a:t>
            </a:r>
            <a:endParaRPr lang="en-US" sz="2800" dirty="0">
              <a:latin typeface="Arial"/>
              <a:cs typeface="Arial"/>
            </a:endParaRPr>
          </a:p>
          <a:p>
            <a:pPr marL="241300" marR="5715" indent="-229235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73685" algn="l"/>
              </a:tabLst>
            </a:pPr>
            <a:r>
              <a:rPr lang="en-US" dirty="0"/>
              <a:t>	</a:t>
            </a:r>
            <a:r>
              <a:rPr lang="en-US" sz="2800" spc="-30" dirty="0">
                <a:latin typeface="Arial"/>
                <a:cs typeface="Arial"/>
              </a:rPr>
              <a:t>In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10" dirty="0">
                <a:latin typeface="Arial"/>
                <a:cs typeface="Arial"/>
              </a:rPr>
              <a:t>ON </a:t>
            </a:r>
            <a:r>
              <a:rPr lang="en-US" sz="2800" spc="-35" dirty="0">
                <a:latin typeface="Arial"/>
                <a:cs typeface="Arial"/>
              </a:rPr>
              <a:t>state </a:t>
            </a:r>
            <a:r>
              <a:rPr lang="en-US" sz="2800" spc="-40" dirty="0">
                <a:latin typeface="Arial"/>
                <a:cs typeface="Arial"/>
              </a:rPr>
              <a:t>polarized </a:t>
            </a:r>
            <a:r>
              <a:rPr lang="en-US" sz="2800" spc="-15" dirty="0">
                <a:latin typeface="Arial"/>
                <a:cs typeface="Arial"/>
              </a:rPr>
              <a:t>light </a:t>
            </a:r>
            <a:r>
              <a:rPr lang="en-US" sz="2800" spc="-70" dirty="0">
                <a:latin typeface="Arial"/>
                <a:cs typeface="Arial"/>
              </a:rPr>
              <a:t>passing </a:t>
            </a:r>
            <a:r>
              <a:rPr lang="en-US" sz="2800" spc="-25" dirty="0">
                <a:latin typeface="Arial"/>
                <a:cs typeface="Arial"/>
              </a:rPr>
              <a:t>through material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15" dirty="0">
                <a:latin typeface="Arial"/>
                <a:cs typeface="Arial"/>
              </a:rPr>
              <a:t>twisted </a:t>
            </a:r>
            <a:r>
              <a:rPr lang="en-US" sz="2800" spc="-85" dirty="0">
                <a:latin typeface="Arial"/>
                <a:cs typeface="Arial"/>
              </a:rPr>
              <a:t>so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5" dirty="0">
                <a:latin typeface="Arial"/>
                <a:cs typeface="Arial"/>
              </a:rPr>
              <a:t>will </a:t>
            </a:r>
            <a:r>
              <a:rPr lang="en-US" sz="2800" spc="-90" dirty="0">
                <a:latin typeface="Arial"/>
                <a:cs typeface="Arial"/>
              </a:rPr>
              <a:t>pass </a:t>
            </a:r>
            <a:r>
              <a:rPr lang="en-US" sz="2800" spc="-25" dirty="0">
                <a:latin typeface="Arial"/>
                <a:cs typeface="Arial"/>
              </a:rPr>
              <a:t>through </a:t>
            </a:r>
            <a:r>
              <a:rPr lang="en-US" sz="2800" spc="-10" dirty="0">
                <a:latin typeface="Arial"/>
                <a:cs typeface="Arial"/>
              </a:rPr>
              <a:t>the  </a:t>
            </a:r>
            <a:r>
              <a:rPr lang="en-US" sz="2800" spc="-35" dirty="0">
                <a:latin typeface="Arial"/>
                <a:cs typeface="Arial"/>
              </a:rPr>
              <a:t>opposite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polarizer.</a:t>
            </a:r>
            <a:endParaRPr lang="en-US" sz="28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5" dirty="0">
                <a:latin typeface="Arial"/>
                <a:cs typeface="Arial"/>
              </a:rPr>
              <a:t>OFF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state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35" dirty="0">
                <a:latin typeface="Arial"/>
                <a:cs typeface="Arial"/>
              </a:rPr>
              <a:t>it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will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reflect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back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towards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source.</a:t>
            </a:r>
            <a:endParaRPr lang="en-US" sz="2800" dirty="0">
              <a:latin typeface="Arial"/>
              <a:cs typeface="Arial"/>
            </a:endParaRPr>
          </a:p>
          <a:p>
            <a:pPr marL="241300" marR="8890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We </a:t>
            </a:r>
            <a:r>
              <a:rPr lang="en-US" sz="2800" spc="-35" dirty="0">
                <a:latin typeface="Arial"/>
                <a:cs typeface="Arial"/>
              </a:rPr>
              <a:t>applied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40" dirty="0">
                <a:latin typeface="Arial"/>
                <a:cs typeface="Arial"/>
              </a:rPr>
              <a:t>voltage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5" dirty="0">
                <a:latin typeface="Arial"/>
                <a:cs typeface="Arial"/>
              </a:rPr>
              <a:t>two </a:t>
            </a:r>
            <a:r>
              <a:rPr lang="en-US" sz="2800" spc="-30" dirty="0">
                <a:latin typeface="Arial"/>
                <a:cs typeface="Arial"/>
              </a:rPr>
              <a:t>intersecting conductor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40" dirty="0">
                <a:latin typeface="Arial"/>
                <a:cs typeface="Arial"/>
              </a:rPr>
              <a:t>align </a:t>
            </a:r>
            <a:r>
              <a:rPr lang="en-US" sz="2800" spc="-15" dirty="0">
                <a:latin typeface="Arial"/>
                <a:cs typeface="Arial"/>
              </a:rPr>
              <a:t>the </a:t>
            </a:r>
            <a:r>
              <a:rPr lang="en-US" sz="2800" spc="-50" dirty="0">
                <a:latin typeface="Arial"/>
                <a:cs typeface="Arial"/>
              </a:rPr>
              <a:t>molecules </a:t>
            </a:r>
            <a:r>
              <a:rPr lang="en-US" sz="2800" spc="-80" dirty="0">
                <a:latin typeface="Arial"/>
                <a:cs typeface="Arial"/>
              </a:rPr>
              <a:t>so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5" dirty="0">
                <a:latin typeface="Arial"/>
                <a:cs typeface="Arial"/>
              </a:rPr>
              <a:t>light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10" dirty="0">
                <a:latin typeface="Arial"/>
                <a:cs typeface="Arial"/>
              </a:rPr>
              <a:t>not  </a:t>
            </a:r>
            <a:r>
              <a:rPr lang="en-US" sz="2800" spc="-20" dirty="0">
                <a:latin typeface="Arial"/>
                <a:cs typeface="Arial"/>
              </a:rPr>
              <a:t>twisted.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>
                <a:latin typeface="Arial"/>
                <a:cs typeface="Arial"/>
              </a:rPr>
              <a:t>This </a:t>
            </a:r>
            <a:r>
              <a:rPr lang="en-US" sz="2800" spc="-30" dirty="0">
                <a:latin typeface="Arial"/>
                <a:cs typeface="Arial"/>
              </a:rPr>
              <a:t>type </a:t>
            </a:r>
            <a:r>
              <a:rPr lang="en-US" sz="2800" spc="-5" dirty="0">
                <a:latin typeface="Arial"/>
                <a:cs typeface="Arial"/>
              </a:rPr>
              <a:t>of </a:t>
            </a:r>
            <a:r>
              <a:rPr lang="en-US" sz="2800" dirty="0">
                <a:latin typeface="Arial"/>
                <a:cs typeface="Arial"/>
              </a:rPr>
              <a:t>flat </a:t>
            </a:r>
            <a:r>
              <a:rPr lang="en-US" sz="2800" spc="-50" dirty="0">
                <a:latin typeface="Arial"/>
                <a:cs typeface="Arial"/>
              </a:rPr>
              <a:t>panel </a:t>
            </a:r>
            <a:r>
              <a:rPr lang="en-US" sz="2800" spc="-55" dirty="0">
                <a:latin typeface="Arial"/>
                <a:cs typeface="Arial"/>
              </a:rPr>
              <a:t>device is </a:t>
            </a:r>
            <a:r>
              <a:rPr lang="en-US" sz="2800" spc="-20" dirty="0">
                <a:latin typeface="Arial"/>
                <a:cs typeface="Arial"/>
              </a:rPr>
              <a:t>referred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204" dirty="0">
                <a:latin typeface="Arial"/>
                <a:cs typeface="Arial"/>
              </a:rPr>
              <a:t>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75" dirty="0">
                <a:latin typeface="Arial"/>
                <a:cs typeface="Arial"/>
              </a:rPr>
              <a:t>passive </a:t>
            </a:r>
            <a:r>
              <a:rPr lang="en-US" sz="2800" spc="-20" dirty="0">
                <a:latin typeface="Arial"/>
                <a:cs typeface="Arial"/>
              </a:rPr>
              <a:t>matrix </a:t>
            </a:r>
            <a:r>
              <a:rPr lang="en-US" sz="2800" spc="-130" dirty="0">
                <a:latin typeface="Arial"/>
                <a:cs typeface="Arial"/>
              </a:rPr>
              <a:t>LCD.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 </a:t>
            </a:r>
            <a:r>
              <a:rPr lang="en-US" sz="2800" spc="-40" dirty="0">
                <a:latin typeface="Arial"/>
                <a:cs typeface="Arial"/>
              </a:rPr>
              <a:t>active </a:t>
            </a:r>
            <a:r>
              <a:rPr lang="en-US" sz="2800" spc="-20" dirty="0">
                <a:latin typeface="Arial"/>
                <a:cs typeface="Arial"/>
              </a:rPr>
              <a:t>matrix </a:t>
            </a:r>
            <a:r>
              <a:rPr lang="en-US" sz="2800" spc="-160" dirty="0">
                <a:latin typeface="Arial"/>
                <a:cs typeface="Arial"/>
              </a:rPr>
              <a:t>LCD </a:t>
            </a:r>
            <a:r>
              <a:rPr lang="en-US" sz="2800" spc="-35" dirty="0">
                <a:latin typeface="Arial"/>
                <a:cs typeface="Arial"/>
              </a:rPr>
              <a:t>transistors </a:t>
            </a:r>
            <a:r>
              <a:rPr lang="en-US" sz="2800" spc="-50" dirty="0">
                <a:latin typeface="Arial"/>
                <a:cs typeface="Arial"/>
              </a:rPr>
              <a:t>are </a:t>
            </a:r>
            <a:r>
              <a:rPr lang="en-US" sz="2800" spc="-70" dirty="0">
                <a:latin typeface="Arial"/>
                <a:cs typeface="Arial"/>
              </a:rPr>
              <a:t>used </a:t>
            </a:r>
            <a:r>
              <a:rPr lang="en-US" sz="2800" spc="-10" dirty="0">
                <a:latin typeface="Arial"/>
                <a:cs typeface="Arial"/>
              </a:rPr>
              <a:t>at </a:t>
            </a:r>
            <a:r>
              <a:rPr lang="en-US" sz="2800" spc="-70" dirty="0">
                <a:latin typeface="Arial"/>
                <a:cs typeface="Arial"/>
              </a:rPr>
              <a:t>each </a:t>
            </a:r>
            <a:r>
              <a:rPr lang="en-US" sz="2800" spc="-50" dirty="0">
                <a:latin typeface="Arial"/>
                <a:cs typeface="Arial"/>
              </a:rPr>
              <a:t>(x, </a:t>
            </a:r>
            <a:r>
              <a:rPr lang="en-US" sz="2800" spc="-45" dirty="0">
                <a:latin typeface="Arial"/>
                <a:cs typeface="Arial"/>
              </a:rPr>
              <a:t>y) </a:t>
            </a:r>
            <a:r>
              <a:rPr lang="en-US" sz="2800" spc="-30" dirty="0">
                <a:latin typeface="Arial"/>
                <a:cs typeface="Arial"/>
              </a:rPr>
              <a:t>grid</a:t>
            </a:r>
            <a:r>
              <a:rPr lang="en-US" sz="2800" spc="-16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point.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241300" marR="6350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lang="en-US" sz="2800" spc="-45" dirty="0">
                <a:latin typeface="Arial"/>
                <a:cs typeface="Arial"/>
              </a:rPr>
              <a:t>Transistor </a:t>
            </a:r>
            <a:r>
              <a:rPr lang="en-US" sz="2800" spc="-80" dirty="0">
                <a:latin typeface="Arial"/>
                <a:cs typeface="Arial"/>
              </a:rPr>
              <a:t>cause </a:t>
            </a:r>
            <a:r>
              <a:rPr lang="en-US" sz="2800" spc="-40" dirty="0">
                <a:latin typeface="Arial"/>
                <a:cs typeface="Arial"/>
              </a:rPr>
              <a:t>crystal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70" dirty="0">
                <a:latin typeface="Arial"/>
                <a:cs typeface="Arial"/>
              </a:rPr>
              <a:t>change </a:t>
            </a:r>
            <a:r>
              <a:rPr lang="en-US" sz="2800" spc="-5" dirty="0">
                <a:latin typeface="Arial"/>
                <a:cs typeface="Arial"/>
              </a:rPr>
              <a:t>their </a:t>
            </a:r>
            <a:r>
              <a:rPr lang="en-US" sz="2800" spc="-35" dirty="0">
                <a:latin typeface="Arial"/>
                <a:cs typeface="Arial"/>
              </a:rPr>
              <a:t>state </a:t>
            </a:r>
            <a:r>
              <a:rPr lang="en-US" sz="2800" spc="-40" dirty="0">
                <a:latin typeface="Arial"/>
                <a:cs typeface="Arial"/>
              </a:rPr>
              <a:t>quickly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60" dirty="0">
                <a:latin typeface="Arial"/>
                <a:cs typeface="Arial"/>
              </a:rPr>
              <a:t>also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15" dirty="0">
                <a:latin typeface="Arial"/>
                <a:cs typeface="Arial"/>
              </a:rPr>
              <a:t>control </a:t>
            </a:r>
            <a:r>
              <a:rPr lang="en-US" sz="2800" spc="-55" dirty="0">
                <a:latin typeface="Arial"/>
                <a:cs typeface="Arial"/>
              </a:rPr>
              <a:t>degree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state </a:t>
            </a:r>
            <a:r>
              <a:rPr lang="en-US" sz="2800" spc="-80" dirty="0">
                <a:latin typeface="Arial"/>
                <a:cs typeface="Arial"/>
              </a:rPr>
              <a:t>has  </a:t>
            </a:r>
            <a:r>
              <a:rPr lang="en-US" sz="2800" spc="-50" dirty="0">
                <a:latin typeface="Arial"/>
                <a:cs typeface="Arial"/>
              </a:rPr>
              <a:t>been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changed.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Transistor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60" dirty="0">
                <a:latin typeface="Arial"/>
                <a:cs typeface="Arial"/>
              </a:rPr>
              <a:t>also </a:t>
            </a:r>
            <a:r>
              <a:rPr lang="en-US" sz="2800" spc="-65" dirty="0">
                <a:latin typeface="Arial"/>
                <a:cs typeface="Arial"/>
              </a:rPr>
              <a:t>serve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40" dirty="0">
                <a:latin typeface="Arial"/>
                <a:cs typeface="Arial"/>
              </a:rPr>
              <a:t>memory </a:t>
            </a:r>
            <a:r>
              <a:rPr lang="en-US" sz="2800" dirty="0">
                <a:latin typeface="Arial"/>
                <a:cs typeface="Arial"/>
              </a:rPr>
              <a:t>for </a:t>
            </a:r>
            <a:r>
              <a:rPr lang="en-US" sz="2800" spc="-2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state </a:t>
            </a:r>
            <a:r>
              <a:rPr lang="en-US" sz="2800" spc="-5" dirty="0">
                <a:latin typeface="Arial"/>
                <a:cs typeface="Arial"/>
              </a:rPr>
              <a:t>until </a:t>
            </a:r>
            <a:r>
              <a:rPr lang="en-US" sz="2800" spc="35" dirty="0">
                <a:latin typeface="Arial"/>
                <a:cs typeface="Arial"/>
              </a:rPr>
              <a:t>it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60" dirty="0">
                <a:latin typeface="Arial"/>
                <a:cs typeface="Arial"/>
              </a:rPr>
              <a:t>changed.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35" dirty="0">
                <a:latin typeface="Arial"/>
                <a:cs typeface="Arial"/>
              </a:rPr>
              <a:t>So </a:t>
            </a:r>
            <a:r>
              <a:rPr lang="en-US" sz="2800" spc="-25" dirty="0">
                <a:latin typeface="Arial"/>
                <a:cs typeface="Arial"/>
              </a:rPr>
              <a:t>transistor </a:t>
            </a:r>
            <a:r>
              <a:rPr lang="en-US" sz="2800" spc="-65" dirty="0">
                <a:latin typeface="Arial"/>
                <a:cs typeface="Arial"/>
              </a:rPr>
              <a:t>make </a:t>
            </a:r>
            <a:r>
              <a:rPr lang="en-US" sz="2800" spc="-35" dirty="0">
                <a:latin typeface="Arial"/>
                <a:cs typeface="Arial"/>
              </a:rPr>
              <a:t>cell </a:t>
            </a:r>
            <a:r>
              <a:rPr lang="en-US" sz="2800" spc="-114" dirty="0">
                <a:latin typeface="Arial"/>
                <a:cs typeface="Arial"/>
              </a:rPr>
              <a:t>ON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25" dirty="0">
                <a:latin typeface="Arial"/>
                <a:cs typeface="Arial"/>
              </a:rPr>
              <a:t>all </a:t>
            </a:r>
            <a:r>
              <a:rPr lang="en-US" sz="2800" spc="-10" dirty="0">
                <a:latin typeface="Arial"/>
                <a:cs typeface="Arial"/>
              </a:rPr>
              <a:t>time </a:t>
            </a:r>
            <a:r>
              <a:rPr lang="en-US" sz="2800" spc="-50" dirty="0">
                <a:latin typeface="Arial"/>
                <a:cs typeface="Arial"/>
              </a:rPr>
              <a:t>giving </a:t>
            </a:r>
            <a:r>
              <a:rPr lang="en-US" sz="2800" spc="-20" dirty="0">
                <a:latin typeface="Arial"/>
                <a:cs typeface="Arial"/>
              </a:rPr>
              <a:t>brighter </a:t>
            </a:r>
            <a:r>
              <a:rPr lang="en-US" sz="2800" spc="-45" dirty="0">
                <a:latin typeface="Arial"/>
                <a:cs typeface="Arial"/>
              </a:rPr>
              <a:t>display </a:t>
            </a:r>
            <a:r>
              <a:rPr lang="en-US" sz="2800" spc="-20" dirty="0">
                <a:latin typeface="Arial"/>
                <a:cs typeface="Arial"/>
              </a:rPr>
              <a:t>then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20" dirty="0">
                <a:latin typeface="Arial"/>
                <a:cs typeface="Arial"/>
              </a:rPr>
              <a:t>would </a:t>
            </a:r>
            <a:r>
              <a:rPr lang="en-US" sz="2800" spc="-50" dirty="0">
                <a:latin typeface="Arial"/>
                <a:cs typeface="Arial"/>
              </a:rPr>
              <a:t>be </a:t>
            </a:r>
            <a:r>
              <a:rPr lang="en-US" sz="2800" spc="20" dirty="0">
                <a:latin typeface="Arial"/>
                <a:cs typeface="Arial"/>
              </a:rPr>
              <a:t>if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had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50" dirty="0">
                <a:latin typeface="Arial"/>
                <a:cs typeface="Arial"/>
              </a:rPr>
              <a:t>be </a:t>
            </a:r>
            <a:r>
              <a:rPr lang="en-US" sz="2800" spc="-35" dirty="0">
                <a:latin typeface="Arial"/>
                <a:cs typeface="Arial"/>
              </a:rPr>
              <a:t>refresh  </a:t>
            </a:r>
            <a:r>
              <a:rPr lang="en-US" sz="2800" spc="-30" dirty="0">
                <a:latin typeface="Arial"/>
                <a:cs typeface="Arial"/>
              </a:rPr>
              <a:t>periodically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en-US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0" dirty="0">
                <a:latin typeface="Georgia"/>
                <a:cs typeface="Georgia"/>
              </a:rPr>
              <a:t>Advantages </a:t>
            </a:r>
            <a:r>
              <a:rPr lang="en-US" sz="2800" b="1" spc="-75" dirty="0">
                <a:latin typeface="Georgia"/>
                <a:cs typeface="Georgia"/>
              </a:rPr>
              <a:t>of </a:t>
            </a:r>
            <a:r>
              <a:rPr lang="en-US" sz="2800" b="1" spc="-150" dirty="0">
                <a:latin typeface="Georgia"/>
                <a:cs typeface="Georgia"/>
              </a:rPr>
              <a:t>LCD</a:t>
            </a:r>
            <a:r>
              <a:rPr lang="en-US" sz="2800" b="1" spc="-105" dirty="0">
                <a:latin typeface="Georgia"/>
                <a:cs typeface="Georgia"/>
              </a:rPr>
              <a:t> </a:t>
            </a:r>
            <a:r>
              <a:rPr lang="en-US" sz="2800" b="1" spc="-65" dirty="0">
                <a:latin typeface="Georgia"/>
                <a:cs typeface="Georgia"/>
              </a:rPr>
              <a:t>display</a:t>
            </a:r>
            <a:endParaRPr lang="en-US" sz="2800" dirty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>
                <a:latin typeface="Arial"/>
                <a:cs typeface="Arial"/>
              </a:rPr>
              <a:t>Low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cost.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>
                <a:latin typeface="Arial"/>
                <a:cs typeface="Arial"/>
              </a:rPr>
              <a:t>Low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weight.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0" dirty="0">
                <a:latin typeface="Arial"/>
                <a:cs typeface="Arial"/>
              </a:rPr>
              <a:t>Small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80" dirty="0">
                <a:latin typeface="Arial"/>
                <a:cs typeface="Arial"/>
              </a:rPr>
              <a:t>size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>
                <a:latin typeface="Arial"/>
                <a:cs typeface="Arial"/>
              </a:rPr>
              <a:t>Low </a:t>
            </a:r>
            <a:r>
              <a:rPr lang="en-US" sz="2800" spc="-30" dirty="0">
                <a:latin typeface="Arial"/>
                <a:cs typeface="Arial"/>
              </a:rPr>
              <a:t>power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consumption.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600" b="1" spc="-95" dirty="0">
                <a:latin typeface="Georgia"/>
                <a:cs typeface="Georgia"/>
              </a:rPr>
              <a:t>Light Emitting </a:t>
            </a:r>
            <a:r>
              <a:rPr lang="en-US" sz="3600" b="1" spc="-90" dirty="0">
                <a:latin typeface="Georgia"/>
                <a:cs typeface="Georgia"/>
              </a:rPr>
              <a:t>Diode</a:t>
            </a:r>
            <a:r>
              <a:rPr lang="en-US" sz="3600" b="1" spc="55" dirty="0">
                <a:latin typeface="Georgia"/>
                <a:cs typeface="Georgia"/>
              </a:rPr>
              <a:t> </a:t>
            </a:r>
            <a:r>
              <a:rPr lang="en-US" sz="3600" b="1" spc="-135" dirty="0">
                <a:latin typeface="Georgia"/>
                <a:cs typeface="Georgia"/>
              </a:rPr>
              <a:t>(LED)</a:t>
            </a:r>
            <a:endParaRPr lang="en-US" sz="3600" dirty="0">
              <a:latin typeface="Georgia"/>
              <a:cs typeface="Georgia"/>
            </a:endParaRPr>
          </a:p>
          <a:p>
            <a:pPr marL="241300" marR="6985" indent="-229235">
              <a:lnSpc>
                <a:spcPct val="116399"/>
              </a:lnSpc>
              <a:spcBef>
                <a:spcPts val="3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 </a:t>
            </a:r>
            <a:r>
              <a:rPr lang="en-US" sz="2800" spc="-25" dirty="0">
                <a:latin typeface="Arial"/>
                <a:cs typeface="Arial"/>
              </a:rPr>
              <a:t>this </a:t>
            </a:r>
            <a:r>
              <a:rPr lang="en-US" sz="2800" spc="-45" dirty="0">
                <a:latin typeface="Arial"/>
                <a:cs typeface="Arial"/>
              </a:rPr>
              <a:t>display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20" dirty="0">
                <a:latin typeface="Arial"/>
                <a:cs typeface="Arial"/>
              </a:rPr>
              <a:t>matrix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5" dirty="0">
                <a:latin typeface="Arial"/>
                <a:cs typeface="Arial"/>
              </a:rPr>
              <a:t>multi-color light emitting </a:t>
            </a:r>
            <a:r>
              <a:rPr lang="en-US" sz="2800" spc="-35" dirty="0">
                <a:latin typeface="Arial"/>
                <a:cs typeface="Arial"/>
              </a:rPr>
              <a:t>diode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50" dirty="0">
                <a:latin typeface="Arial"/>
                <a:cs typeface="Arial"/>
              </a:rPr>
              <a:t>arranged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10" dirty="0">
                <a:latin typeface="Arial"/>
                <a:cs typeface="Arial"/>
              </a:rPr>
              <a:t>form the </a:t>
            </a:r>
            <a:r>
              <a:rPr lang="en-US" sz="2800" spc="-35" dirty="0">
                <a:latin typeface="Arial"/>
                <a:cs typeface="Arial"/>
              </a:rPr>
              <a:t>pixel </a:t>
            </a:r>
            <a:r>
              <a:rPr lang="en-US" sz="2800" spc="-25" dirty="0">
                <a:latin typeface="Arial"/>
                <a:cs typeface="Arial"/>
              </a:rPr>
              <a:t>position </a:t>
            </a:r>
            <a:r>
              <a:rPr lang="en-US" sz="2800" spc="-15" dirty="0">
                <a:latin typeface="Arial"/>
                <a:cs typeface="Arial"/>
              </a:rPr>
              <a:t>in the  </a:t>
            </a:r>
            <a:r>
              <a:rPr lang="en-US" sz="2800" spc="-45" dirty="0">
                <a:latin typeface="Arial"/>
                <a:cs typeface="Arial"/>
              </a:rPr>
              <a:t>display.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And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picture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definition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5" dirty="0">
                <a:latin typeface="Arial"/>
                <a:cs typeface="Arial"/>
              </a:rPr>
              <a:t>stored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refresh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buffer.</a:t>
            </a:r>
            <a:endParaRPr lang="en-US" sz="2800" dirty="0">
              <a:latin typeface="Arial"/>
              <a:cs typeface="Arial"/>
            </a:endParaRPr>
          </a:p>
          <a:p>
            <a:pPr marL="241300" marR="889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Similar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85" dirty="0">
                <a:latin typeface="Arial"/>
                <a:cs typeface="Arial"/>
              </a:rPr>
              <a:t>scan </a:t>
            </a:r>
            <a:r>
              <a:rPr lang="en-US" sz="2800" spc="-25" dirty="0">
                <a:latin typeface="Arial"/>
                <a:cs typeface="Arial"/>
              </a:rPr>
              <a:t>line </a:t>
            </a:r>
            <a:r>
              <a:rPr lang="en-US" sz="2800" spc="-40" dirty="0">
                <a:latin typeface="Arial"/>
                <a:cs typeface="Arial"/>
              </a:rPr>
              <a:t>refreshing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85" dirty="0">
                <a:latin typeface="Arial"/>
                <a:cs typeface="Arial"/>
              </a:rPr>
              <a:t>CRT </a:t>
            </a:r>
            <a:r>
              <a:rPr lang="en-US" sz="2800" spc="-15" dirty="0">
                <a:latin typeface="Arial"/>
                <a:cs typeface="Arial"/>
              </a:rPr>
              <a:t>information </a:t>
            </a:r>
            <a:r>
              <a:rPr lang="en-US" sz="2800" spc="-65" dirty="0">
                <a:latin typeface="Arial"/>
                <a:cs typeface="Arial"/>
              </a:rPr>
              <a:t>is </a:t>
            </a:r>
            <a:r>
              <a:rPr lang="en-US" sz="2800" spc="-40" dirty="0">
                <a:latin typeface="Arial"/>
                <a:cs typeface="Arial"/>
              </a:rPr>
              <a:t>read </a:t>
            </a:r>
            <a:r>
              <a:rPr lang="en-US" sz="2800" spc="-10" dirty="0">
                <a:latin typeface="Arial"/>
                <a:cs typeface="Arial"/>
              </a:rPr>
              <a:t>from the </a:t>
            </a:r>
            <a:r>
              <a:rPr lang="en-US" sz="2800" spc="-35" dirty="0">
                <a:latin typeface="Arial"/>
                <a:cs typeface="Arial"/>
              </a:rPr>
              <a:t>refresh </a:t>
            </a:r>
            <a:r>
              <a:rPr lang="en-US" sz="2800" spc="-15" dirty="0">
                <a:latin typeface="Arial"/>
                <a:cs typeface="Arial"/>
              </a:rPr>
              <a:t>buffer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35" dirty="0">
                <a:latin typeface="Arial"/>
                <a:cs typeface="Arial"/>
              </a:rPr>
              <a:t>converted </a:t>
            </a:r>
            <a:r>
              <a:rPr lang="en-US" sz="2800" spc="10" dirty="0">
                <a:latin typeface="Arial"/>
                <a:cs typeface="Arial"/>
              </a:rPr>
              <a:t>to  </a:t>
            </a:r>
            <a:r>
              <a:rPr lang="en-US" sz="2800" spc="-40" dirty="0">
                <a:latin typeface="Arial"/>
                <a:cs typeface="Arial"/>
              </a:rPr>
              <a:t>voltage</a:t>
            </a:r>
            <a:r>
              <a:rPr lang="en-US" sz="2800" spc="-55" dirty="0">
                <a:latin typeface="Arial"/>
                <a:cs typeface="Arial"/>
              </a:rPr>
              <a:t> levels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that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are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applied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diodes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produce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light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pattern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on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display.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Computer Graphics • Business graphics e.g. Bar charts, pie charts, pictograms, x-y charts etc. • Scientific graphics e.g. X-y plots, curve fitting, contour plots, flow charts. • Scaled drawings e.g. Architectural, buildings, machines, bridges etc. • Cartoons and art work. • Graphical user interface e.g. Images on screen.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 descr="Led Display In Computer Graphics - FerisGraph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36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DEB86A25-AAE9-443E-9D64-E51D2EB37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Problem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07FBE63-699B-4802-8728-C2EFB719E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DDA = for each x plot pixel at closest 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Problems for steep lines</a:t>
            </a:r>
          </a:p>
        </p:txBody>
      </p:sp>
      <p:pic>
        <p:nvPicPr>
          <p:cNvPr id="20485" name="Picture 4" descr="C:\BOOK\OpenGL\Paul Final\jpeg_new\AN08F42.jpg">
            <a:extLst>
              <a:ext uri="{FF2B5EF4-FFF2-40B4-BE49-F238E27FC236}">
                <a16:creationId xmlns:a16="http://schemas.microsoft.com/office/drawing/2014/main" id="{10E9B108-23E2-437D-9682-46F52942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48637"/>
            <a:ext cx="3074988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2E6F6C50-D888-4A27-A2D8-82BFDBAEE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Symmetry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00AF758-FFBA-470F-B400-8A1EBABFA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for 1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en-US" dirty="0">
                <a:ea typeface="ＭＳ Ｐゴシック" panose="020B0600070205080204" pitchFamily="34" charset="-128"/>
              </a:rPr>
              <a:t> m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en-US" dirty="0">
                <a:ea typeface="ＭＳ Ｐゴシック" panose="020B0600070205080204" pitchFamily="34" charset="-128"/>
              </a:rPr>
              <a:t> 0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m &gt; 1, swap role of x and 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each y, plot closest x</a:t>
            </a:r>
          </a:p>
        </p:txBody>
      </p:sp>
      <p:pic>
        <p:nvPicPr>
          <p:cNvPr id="21509" name="Picture 4" descr="C:\BOOK\OpenGL\Paul Final\jpeg_new\AN08F43.jpg">
            <a:extLst>
              <a:ext uri="{FF2B5EF4-FFF2-40B4-BE49-F238E27FC236}">
                <a16:creationId xmlns:a16="http://schemas.microsoft.com/office/drawing/2014/main" id="{9E2596D5-D7EE-457E-B822-B9BEA39E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001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9.4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7182"/>
            <a:ext cx="8229600" cy="6550818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hatsApp Image 2020-08-28 at 8.42.3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8839200" cy="690595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8613AD-41CF-41D1-A2C4-626A0A63EC73}"/>
              </a:ext>
            </a:extLst>
          </p:cNvPr>
          <p:cNvCxnSpPr/>
          <p:nvPr/>
        </p:nvCxnSpPr>
        <p:spPr>
          <a:xfrm flipV="1">
            <a:off x="-838200" y="1066800"/>
            <a:ext cx="381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F229F0-3530-4A4F-895D-5849732F32C2}"/>
              </a:ext>
            </a:extLst>
          </p:cNvPr>
          <p:cNvCxnSpPr/>
          <p:nvPr/>
        </p:nvCxnSpPr>
        <p:spPr>
          <a:xfrm flipV="1">
            <a:off x="-990600" y="26670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DBE4-BEC4-4344-B605-B59C5B14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EF09-6E67-42C3-BDF0-A4B92686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M&lt;1     x=x+1 y=</a:t>
            </a:r>
            <a:r>
              <a:rPr lang="en-US" dirty="0" err="1"/>
              <a:t>y+m</a:t>
            </a:r>
            <a:r>
              <a:rPr lang="en-US" dirty="0"/>
              <a:t>                        m&gt;1  x=x+ 1/m  y=y+1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C3917-255C-4EF8-86DE-069EE5C9376D}"/>
              </a:ext>
            </a:extLst>
          </p:cNvPr>
          <p:cNvCxnSpPr/>
          <p:nvPr/>
        </p:nvCxnSpPr>
        <p:spPr>
          <a:xfrm flipV="1">
            <a:off x="990600" y="31242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44E9FE-CFB0-448B-B2B0-E546FAA674DC}"/>
              </a:ext>
            </a:extLst>
          </p:cNvPr>
          <p:cNvCxnSpPr/>
          <p:nvPr/>
        </p:nvCxnSpPr>
        <p:spPr>
          <a:xfrm flipV="1">
            <a:off x="5791200" y="2438400"/>
            <a:ext cx="457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8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hatsApp Image 2020-08-28 at 8.42.08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"/>
            <a:ext cx="6172200" cy="6900594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96D2F4-E147-491A-90FA-C2380E138395}"/>
              </a:ext>
            </a:extLst>
          </p:cNvPr>
          <p:cNvCxnSpPr/>
          <p:nvPr/>
        </p:nvCxnSpPr>
        <p:spPr>
          <a:xfrm flipV="1">
            <a:off x="-228600" y="5638800"/>
            <a:ext cx="4572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A90A191-1573-4DCE-BFF4-B05B3F02F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48536"/>
              </p:ext>
            </p:extLst>
          </p:nvPr>
        </p:nvGraphicFramePr>
        <p:xfrm>
          <a:off x="6609021" y="37258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36457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062262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485565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14973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7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7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306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0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400" y="-12557"/>
            <a:ext cx="10134600" cy="6718157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10800" cy="7086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US" sz="3600" b="1" spc="-85" dirty="0">
                <a:latin typeface="Georgia"/>
                <a:cs typeface="Georgia"/>
              </a:rPr>
              <a:t>Advantages </a:t>
            </a:r>
            <a:r>
              <a:rPr lang="en-US" sz="3600" b="1" spc="-90" dirty="0">
                <a:latin typeface="Georgia"/>
                <a:cs typeface="Georgia"/>
              </a:rPr>
              <a:t>of </a:t>
            </a:r>
            <a:r>
              <a:rPr lang="en-US" sz="3600" b="1" spc="-95" dirty="0">
                <a:latin typeface="Georgia"/>
                <a:cs typeface="Georgia"/>
              </a:rPr>
              <a:t>computer</a:t>
            </a:r>
            <a:r>
              <a:rPr lang="en-US" sz="3600" b="1" spc="-10" dirty="0">
                <a:latin typeface="Georgia"/>
                <a:cs typeface="Georgia"/>
              </a:rPr>
              <a:t> </a:t>
            </a:r>
            <a:r>
              <a:rPr lang="en-US" sz="3600" b="1" spc="-90" dirty="0">
                <a:latin typeface="Georgia"/>
                <a:cs typeface="Georgia"/>
              </a:rPr>
              <a:t>graphics</a:t>
            </a:r>
            <a:endParaRPr lang="en-US" sz="3600" dirty="0">
              <a:latin typeface="Georgia"/>
              <a:cs typeface="Georgia"/>
            </a:endParaRPr>
          </a:p>
          <a:p>
            <a:pPr marL="241300" marR="6985" indent="-229235">
              <a:lnSpc>
                <a:spcPct val="117300"/>
              </a:lnSpc>
              <a:spcBef>
                <a:spcPts val="6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Computer </a:t>
            </a:r>
            <a:r>
              <a:rPr lang="en-US" sz="2800" spc="-55" dirty="0">
                <a:latin typeface="Arial"/>
                <a:cs typeface="Arial"/>
              </a:rPr>
              <a:t>graphics is </a:t>
            </a:r>
            <a:r>
              <a:rPr lang="en-US" sz="2800" spc="-45" dirty="0">
                <a:latin typeface="Arial"/>
                <a:cs typeface="Arial"/>
              </a:rPr>
              <a:t>one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5" dirty="0">
                <a:latin typeface="Arial"/>
                <a:cs typeface="Arial"/>
              </a:rPr>
              <a:t>most </a:t>
            </a:r>
            <a:r>
              <a:rPr lang="en-US" sz="2800" spc="-25" dirty="0">
                <a:latin typeface="Arial"/>
                <a:cs typeface="Arial"/>
              </a:rPr>
              <a:t>effective </a:t>
            </a:r>
            <a:r>
              <a:rPr lang="en-US" sz="2800" spc="-60" dirty="0">
                <a:latin typeface="Arial"/>
                <a:cs typeface="Arial"/>
              </a:rPr>
              <a:t>and </a:t>
            </a:r>
            <a:r>
              <a:rPr lang="en-US" sz="2800" spc="-40" dirty="0">
                <a:latin typeface="Arial"/>
                <a:cs typeface="Arial"/>
              </a:rPr>
              <a:t>commonly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spc="-70" dirty="0">
                <a:latin typeface="Arial"/>
                <a:cs typeface="Arial"/>
              </a:rPr>
              <a:t>ways </a:t>
            </a:r>
            <a:r>
              <a:rPr lang="en-US" sz="2800" spc="-5" dirty="0">
                <a:latin typeface="Arial"/>
                <a:cs typeface="Arial"/>
              </a:rPr>
              <a:t>of </a:t>
            </a:r>
            <a:r>
              <a:rPr lang="en-US" sz="2800" spc="-35" dirty="0">
                <a:latin typeface="Arial"/>
                <a:cs typeface="Arial"/>
              </a:rPr>
              <a:t>communication </a:t>
            </a:r>
            <a:r>
              <a:rPr lang="en-US" sz="2800" spc="5" dirty="0">
                <a:latin typeface="Arial"/>
                <a:cs typeface="Arial"/>
              </a:rPr>
              <a:t>with  </a:t>
            </a:r>
            <a:r>
              <a:rPr lang="en-US" sz="2800" spc="-30" dirty="0">
                <a:latin typeface="Arial"/>
                <a:cs typeface="Arial"/>
              </a:rPr>
              <a:t>computer.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40" dirty="0">
                <a:latin typeface="Arial"/>
                <a:cs typeface="Arial"/>
              </a:rPr>
              <a:t>provides </a:t>
            </a:r>
            <a:r>
              <a:rPr lang="en-US" sz="2800" spc="-25" dirty="0">
                <a:latin typeface="Arial"/>
                <a:cs typeface="Arial"/>
              </a:rPr>
              <a:t>tools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40" dirty="0">
                <a:latin typeface="Arial"/>
                <a:cs typeface="Arial"/>
              </a:rPr>
              <a:t>producing </a:t>
            </a:r>
            <a:r>
              <a:rPr lang="en-US" sz="2800" spc="-20" dirty="0">
                <a:latin typeface="Arial"/>
                <a:cs typeface="Arial"/>
              </a:rPr>
              <a:t>picture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“real-world”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15" dirty="0">
                <a:latin typeface="Arial"/>
                <a:cs typeface="Arial"/>
              </a:rPr>
              <a:t>well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35" dirty="0">
                <a:latin typeface="Arial"/>
                <a:cs typeface="Arial"/>
              </a:rPr>
              <a:t>synthetic </a:t>
            </a:r>
            <a:r>
              <a:rPr lang="en-US" sz="2800" spc="-40" dirty="0">
                <a:latin typeface="Arial"/>
                <a:cs typeface="Arial"/>
              </a:rPr>
              <a:t>objects </a:t>
            </a:r>
            <a:r>
              <a:rPr lang="en-US" sz="2800" spc="-70" dirty="0">
                <a:latin typeface="Arial"/>
                <a:cs typeface="Arial"/>
              </a:rPr>
              <a:t>such </a:t>
            </a:r>
            <a:r>
              <a:rPr lang="en-US" sz="2800" spc="-105" dirty="0">
                <a:latin typeface="Arial"/>
                <a:cs typeface="Arial"/>
              </a:rPr>
              <a:t>as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mathematical</a:t>
            </a:r>
            <a:endParaRPr lang="en-US" sz="28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lang="en-US" sz="2800" spc="-60" dirty="0">
                <a:latin typeface="Arial"/>
                <a:cs typeface="Arial"/>
              </a:rPr>
              <a:t>surfaces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85" dirty="0">
                <a:latin typeface="Arial"/>
                <a:cs typeface="Arial"/>
              </a:rPr>
              <a:t>4D </a:t>
            </a:r>
            <a:r>
              <a:rPr lang="en-US" sz="2800" spc="-50" dirty="0">
                <a:latin typeface="Arial"/>
                <a:cs typeface="Arial"/>
              </a:rPr>
              <a:t>and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229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data </a:t>
            </a:r>
            <a:r>
              <a:rPr lang="en-US" sz="2800" spc="-5" dirty="0">
                <a:latin typeface="Arial"/>
                <a:cs typeface="Arial"/>
              </a:rPr>
              <a:t>that </a:t>
            </a:r>
            <a:r>
              <a:rPr lang="en-US" sz="2800" spc="-60" dirty="0">
                <a:latin typeface="Arial"/>
                <a:cs typeface="Arial"/>
              </a:rPr>
              <a:t>have </a:t>
            </a:r>
            <a:r>
              <a:rPr lang="en-US" sz="2800" spc="-35" dirty="0">
                <a:latin typeface="Arial"/>
                <a:cs typeface="Arial"/>
              </a:rPr>
              <a:t>no </a:t>
            </a:r>
            <a:r>
              <a:rPr lang="en-US" sz="2800" spc="-20" dirty="0">
                <a:latin typeface="Arial"/>
                <a:cs typeface="Arial"/>
              </a:rPr>
              <a:t>inherent </a:t>
            </a:r>
            <a:r>
              <a:rPr lang="en-US" sz="2800" spc="-35" dirty="0">
                <a:latin typeface="Arial"/>
                <a:cs typeface="Arial"/>
              </a:rPr>
              <a:t>geometry </a:t>
            </a:r>
            <a:r>
              <a:rPr lang="en-US" sz="2800" spc="-70" dirty="0">
                <a:latin typeface="Arial"/>
                <a:cs typeface="Arial"/>
              </a:rPr>
              <a:t>such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60" dirty="0">
                <a:latin typeface="Arial"/>
                <a:cs typeface="Arial"/>
              </a:rPr>
              <a:t>survey </a:t>
            </a:r>
            <a:r>
              <a:rPr lang="en-US" sz="2800" spc="-25" dirty="0">
                <a:latin typeface="Arial"/>
                <a:cs typeface="Arial"/>
              </a:rPr>
              <a:t>result.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has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ability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50" dirty="0">
                <a:latin typeface="Arial"/>
                <a:cs typeface="Arial"/>
              </a:rPr>
              <a:t> show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moving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pictures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thus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possible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produce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animations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with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computer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graphics.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" dirty="0">
                <a:latin typeface="Arial"/>
                <a:cs typeface="Arial"/>
              </a:rPr>
              <a:t>With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80" dirty="0">
                <a:latin typeface="Arial"/>
                <a:cs typeface="Arial"/>
              </a:rPr>
              <a:t>use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0" dirty="0">
                <a:latin typeface="Arial"/>
                <a:cs typeface="Arial"/>
              </a:rPr>
              <a:t>computer </a:t>
            </a:r>
            <a:r>
              <a:rPr lang="en-US" sz="2800" spc="-55" dirty="0">
                <a:latin typeface="Arial"/>
                <a:cs typeface="Arial"/>
              </a:rPr>
              <a:t>graphics </a:t>
            </a:r>
            <a:r>
              <a:rPr lang="en-US" sz="2800" spc="-35" dirty="0">
                <a:latin typeface="Arial"/>
                <a:cs typeface="Arial"/>
              </a:rPr>
              <a:t>we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20" dirty="0">
                <a:latin typeface="Arial"/>
                <a:cs typeface="Arial"/>
              </a:rPr>
              <a:t>control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30" dirty="0">
                <a:latin typeface="Arial"/>
                <a:cs typeface="Arial"/>
              </a:rPr>
              <a:t>animation </a:t>
            </a:r>
            <a:r>
              <a:rPr lang="en-US" sz="2800" spc="-55" dirty="0">
                <a:latin typeface="Arial"/>
                <a:cs typeface="Arial"/>
              </a:rPr>
              <a:t>by </a:t>
            </a:r>
            <a:r>
              <a:rPr lang="en-US" sz="2800" spc="-40" dirty="0">
                <a:latin typeface="Arial"/>
                <a:cs typeface="Arial"/>
              </a:rPr>
              <a:t>adjusting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60" dirty="0">
                <a:latin typeface="Arial"/>
                <a:cs typeface="Arial"/>
              </a:rPr>
              <a:t>speed, </a:t>
            </a:r>
            <a:r>
              <a:rPr lang="en-US" sz="2800" spc="-10" dirty="0">
                <a:latin typeface="Arial"/>
                <a:cs typeface="Arial"/>
              </a:rPr>
              <a:t>portion </a:t>
            </a:r>
            <a:r>
              <a:rPr lang="en-US" sz="2800" dirty="0">
                <a:latin typeface="Arial"/>
                <a:cs typeface="Arial"/>
              </a:rPr>
              <a:t>of  </a:t>
            </a:r>
            <a:r>
              <a:rPr lang="en-US" sz="2800" spc="-20" dirty="0">
                <a:latin typeface="Arial"/>
                <a:cs typeface="Arial"/>
              </a:rPr>
              <a:t>picture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in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view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amount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detail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shown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and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80" dirty="0">
                <a:latin typeface="Arial"/>
                <a:cs typeface="Arial"/>
              </a:rPr>
              <a:t>so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on.</a:t>
            </a:r>
            <a:endParaRPr lang="en-US" sz="2800" dirty="0">
              <a:latin typeface="Arial"/>
              <a:cs typeface="Arial"/>
            </a:endParaRPr>
          </a:p>
          <a:p>
            <a:pPr marL="241300" marR="8255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45" dirty="0">
                <a:latin typeface="Arial"/>
                <a:cs typeface="Arial"/>
              </a:rPr>
              <a:t>provides </a:t>
            </a:r>
            <a:r>
              <a:rPr lang="en-US" sz="2800" spc="-25" dirty="0">
                <a:latin typeface="Arial"/>
                <a:cs typeface="Arial"/>
              </a:rPr>
              <a:t>tools </a:t>
            </a:r>
            <a:r>
              <a:rPr lang="en-US" sz="2800" spc="-45" dirty="0">
                <a:latin typeface="Arial"/>
                <a:cs typeface="Arial"/>
              </a:rPr>
              <a:t>called </a:t>
            </a:r>
            <a:r>
              <a:rPr lang="en-US" sz="2800" spc="-15" dirty="0">
                <a:latin typeface="Arial"/>
                <a:cs typeface="Arial"/>
              </a:rPr>
              <a:t>motion </a:t>
            </a:r>
            <a:r>
              <a:rPr lang="en-US" sz="2800" spc="-55" dirty="0">
                <a:latin typeface="Arial"/>
                <a:cs typeface="Arial"/>
              </a:rPr>
              <a:t>dynamics. </a:t>
            </a:r>
            <a:r>
              <a:rPr lang="en-US" sz="2800" spc="-30" dirty="0">
                <a:latin typeface="Arial"/>
                <a:cs typeface="Arial"/>
              </a:rPr>
              <a:t>In which </a:t>
            </a:r>
            <a:r>
              <a:rPr lang="en-US" sz="2800" spc="-55" dirty="0">
                <a:latin typeface="Arial"/>
                <a:cs typeface="Arial"/>
              </a:rPr>
              <a:t>user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50" dirty="0">
                <a:latin typeface="Arial"/>
                <a:cs typeface="Arial"/>
              </a:rPr>
              <a:t>move </a:t>
            </a:r>
            <a:r>
              <a:rPr lang="en-US" sz="2800" spc="-40" dirty="0">
                <a:latin typeface="Arial"/>
                <a:cs typeface="Arial"/>
              </a:rPr>
              <a:t>objects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15" dirty="0">
                <a:latin typeface="Arial"/>
                <a:cs typeface="Arial"/>
              </a:rPr>
              <a:t>well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65" dirty="0">
                <a:latin typeface="Arial"/>
                <a:cs typeface="Arial"/>
              </a:rPr>
              <a:t>observes </a:t>
            </a:r>
            <a:r>
              <a:rPr lang="en-US" sz="2800" spc="-105" dirty="0">
                <a:latin typeface="Arial"/>
                <a:cs typeface="Arial"/>
              </a:rPr>
              <a:t>as </a:t>
            </a:r>
            <a:r>
              <a:rPr lang="en-US" sz="2800" spc="-35" dirty="0">
                <a:latin typeface="Arial"/>
                <a:cs typeface="Arial"/>
              </a:rPr>
              <a:t>per  </a:t>
            </a:r>
            <a:r>
              <a:rPr lang="en-US" sz="2800" spc="-25" dirty="0">
                <a:latin typeface="Arial"/>
                <a:cs typeface="Arial"/>
              </a:rPr>
              <a:t>requirement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55" dirty="0">
                <a:latin typeface="Arial"/>
                <a:cs typeface="Arial"/>
              </a:rPr>
              <a:t> example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walk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throw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made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by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builder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15" dirty="0">
                <a:latin typeface="Arial"/>
                <a:cs typeface="Arial"/>
              </a:rPr>
              <a:t>to</a:t>
            </a:r>
            <a:r>
              <a:rPr lang="en-US" sz="2800" spc="-50" dirty="0">
                <a:latin typeface="Arial"/>
                <a:cs typeface="Arial"/>
              </a:rPr>
              <a:t> show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flat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interior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and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surrounding.</a:t>
            </a:r>
            <a:endParaRPr lang="en-US" sz="2800" dirty="0">
              <a:latin typeface="Arial"/>
              <a:cs typeface="Arial"/>
            </a:endParaRPr>
          </a:p>
          <a:p>
            <a:pPr marL="241300" marR="762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provides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facility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called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update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dynamics.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With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this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we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can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change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70" dirty="0">
                <a:latin typeface="Arial"/>
                <a:cs typeface="Arial"/>
              </a:rPr>
              <a:t>shape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color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and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other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properties 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object.</a:t>
            </a:r>
            <a:endParaRPr lang="en-US" sz="2800" dirty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0" dirty="0">
                <a:latin typeface="Arial"/>
                <a:cs typeface="Arial"/>
              </a:rPr>
              <a:t>Now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30" dirty="0">
                <a:latin typeface="Arial"/>
                <a:cs typeface="Arial"/>
              </a:rPr>
              <a:t>recent </a:t>
            </a:r>
            <a:r>
              <a:rPr lang="en-US" sz="2800" spc="-35" dirty="0">
                <a:latin typeface="Arial"/>
                <a:cs typeface="Arial"/>
              </a:rPr>
              <a:t>development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20" dirty="0">
                <a:latin typeface="Arial"/>
                <a:cs typeface="Arial"/>
              </a:rPr>
              <a:t>digital </a:t>
            </a:r>
            <a:r>
              <a:rPr lang="en-US" sz="2800" spc="-60" dirty="0">
                <a:latin typeface="Arial"/>
                <a:cs typeface="Arial"/>
              </a:rPr>
              <a:t>signal processing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40" dirty="0">
                <a:latin typeface="Arial"/>
                <a:cs typeface="Arial"/>
              </a:rPr>
              <a:t>audio </a:t>
            </a:r>
            <a:r>
              <a:rPr lang="en-US" sz="2800" spc="-55" dirty="0">
                <a:latin typeface="Arial"/>
                <a:cs typeface="Arial"/>
              </a:rPr>
              <a:t>synthesis </a:t>
            </a:r>
            <a:r>
              <a:rPr lang="en-US" sz="2800" spc="-40" dirty="0">
                <a:latin typeface="Arial"/>
                <a:cs typeface="Arial"/>
              </a:rPr>
              <a:t>chip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25" dirty="0">
                <a:latin typeface="Arial"/>
                <a:cs typeface="Arial"/>
              </a:rPr>
              <a:t>interactive </a:t>
            </a:r>
            <a:r>
              <a:rPr lang="en-US" sz="2800" spc="-55" dirty="0">
                <a:latin typeface="Arial"/>
                <a:cs typeface="Arial"/>
              </a:rPr>
              <a:t>graphics  </a:t>
            </a:r>
            <a:r>
              <a:rPr lang="en-US" sz="2800" spc="-70" dirty="0">
                <a:latin typeface="Arial"/>
                <a:cs typeface="Arial"/>
              </a:rPr>
              <a:t>can </a:t>
            </a:r>
            <a:r>
              <a:rPr lang="en-US" sz="2800" spc="-25" dirty="0">
                <a:latin typeface="Arial"/>
                <a:cs typeface="Arial"/>
              </a:rPr>
              <a:t>now </a:t>
            </a:r>
            <a:r>
              <a:rPr lang="en-US" sz="2800" spc="-30" dirty="0">
                <a:latin typeface="Arial"/>
                <a:cs typeface="Arial"/>
              </a:rPr>
              <a:t>provide </a:t>
            </a:r>
            <a:r>
              <a:rPr lang="en-US" sz="2800" spc="-40" dirty="0">
                <a:latin typeface="Arial"/>
                <a:cs typeface="Arial"/>
              </a:rPr>
              <a:t>audio </a:t>
            </a:r>
            <a:r>
              <a:rPr lang="en-US" sz="2800" spc="-55" dirty="0">
                <a:latin typeface="Arial"/>
                <a:cs typeface="Arial"/>
              </a:rPr>
              <a:t>feedback </a:t>
            </a:r>
            <a:r>
              <a:rPr lang="en-US" sz="2800" spc="-50" dirty="0">
                <a:latin typeface="Arial"/>
                <a:cs typeface="Arial"/>
              </a:rPr>
              <a:t>along </a:t>
            </a:r>
            <a:r>
              <a:rPr lang="en-US" sz="2800" spc="5" dirty="0">
                <a:latin typeface="Arial"/>
                <a:cs typeface="Arial"/>
              </a:rPr>
              <a:t>with</a:t>
            </a:r>
            <a:r>
              <a:rPr lang="en-US" sz="2800" spc="-225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the </a:t>
            </a:r>
            <a:r>
              <a:rPr lang="en-US" sz="2800" spc="-45" dirty="0">
                <a:latin typeface="Arial"/>
                <a:cs typeface="Arial"/>
              </a:rPr>
              <a:t>graphical </a:t>
            </a:r>
            <a:r>
              <a:rPr lang="en-US" sz="2800" spc="-35" dirty="0">
                <a:latin typeface="Arial"/>
                <a:cs typeface="Arial"/>
              </a:rPr>
              <a:t>feed </a:t>
            </a:r>
            <a:r>
              <a:rPr lang="en-US" sz="2800" spc="-70" dirty="0">
                <a:latin typeface="Arial"/>
                <a:cs typeface="Arial"/>
              </a:rPr>
              <a:t>backs.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lang="en-US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600" b="1" spc="-85" dirty="0">
                <a:latin typeface="Georgia"/>
                <a:cs typeface="Georgia"/>
              </a:rPr>
              <a:t>Application </a:t>
            </a:r>
            <a:r>
              <a:rPr lang="en-US" sz="3600" b="1" spc="-95" dirty="0">
                <a:latin typeface="Georgia"/>
                <a:cs typeface="Georgia"/>
              </a:rPr>
              <a:t>of computer</a:t>
            </a:r>
            <a:r>
              <a:rPr lang="en-US" sz="3600" b="1" spc="5" dirty="0">
                <a:latin typeface="Georgia"/>
                <a:cs typeface="Georgia"/>
              </a:rPr>
              <a:t> </a:t>
            </a:r>
            <a:r>
              <a:rPr lang="en-US" sz="3600" b="1" spc="-90" dirty="0">
                <a:latin typeface="Georgia"/>
                <a:cs typeface="Georgia"/>
              </a:rPr>
              <a:t>graphics</a:t>
            </a:r>
            <a:endParaRPr lang="en-US" sz="3600" dirty="0">
              <a:latin typeface="Georgia"/>
              <a:cs typeface="Georgia"/>
            </a:endParaRPr>
          </a:p>
          <a:p>
            <a:pPr marL="241300" marR="8255" indent="-229235" algn="just">
              <a:lnSpc>
                <a:spcPct val="117300"/>
              </a:lnSpc>
              <a:spcBef>
                <a:spcPts val="64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5" dirty="0">
                <a:latin typeface="Arial"/>
                <a:cs typeface="Arial"/>
              </a:rPr>
              <a:t>User </a:t>
            </a:r>
            <a:r>
              <a:rPr lang="en-US" sz="2800" spc="-25" dirty="0">
                <a:latin typeface="Arial"/>
                <a:cs typeface="Arial"/>
              </a:rPr>
              <a:t>interface: </a:t>
            </a:r>
            <a:r>
              <a:rPr lang="en-US" sz="2800" spc="-30" dirty="0">
                <a:latin typeface="Arial"/>
                <a:cs typeface="Arial"/>
              </a:rPr>
              <a:t>- </a:t>
            </a:r>
            <a:r>
              <a:rPr lang="en-US" sz="2800" spc="-60" dirty="0">
                <a:latin typeface="Arial"/>
                <a:cs typeface="Arial"/>
              </a:rPr>
              <a:t>Visual </a:t>
            </a:r>
            <a:r>
              <a:rPr lang="en-US" sz="2800" spc="-25" dirty="0">
                <a:latin typeface="Arial"/>
                <a:cs typeface="Arial"/>
              </a:rPr>
              <a:t>object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35" dirty="0">
                <a:latin typeface="Arial"/>
                <a:cs typeface="Arial"/>
              </a:rPr>
              <a:t>we </a:t>
            </a:r>
            <a:r>
              <a:rPr lang="en-US" sz="2800" spc="-55" dirty="0">
                <a:latin typeface="Arial"/>
                <a:cs typeface="Arial"/>
              </a:rPr>
              <a:t>observe </a:t>
            </a:r>
            <a:r>
              <a:rPr lang="en-US" sz="2800" spc="-30" dirty="0">
                <a:latin typeface="Arial"/>
                <a:cs typeface="Arial"/>
              </a:rPr>
              <a:t>on </a:t>
            </a:r>
            <a:r>
              <a:rPr lang="en-US" sz="2800" spc="-60" dirty="0">
                <a:latin typeface="Arial"/>
                <a:cs typeface="Arial"/>
              </a:rPr>
              <a:t>screen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50" dirty="0">
                <a:latin typeface="Arial"/>
                <a:cs typeface="Arial"/>
              </a:rPr>
              <a:t>communicates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55" dirty="0">
                <a:latin typeface="Arial"/>
                <a:cs typeface="Arial"/>
              </a:rPr>
              <a:t>user is </a:t>
            </a:r>
            <a:r>
              <a:rPr lang="en-US" sz="2800" spc="-45" dirty="0">
                <a:latin typeface="Arial"/>
                <a:cs typeface="Arial"/>
              </a:rPr>
              <a:t>one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  </a:t>
            </a:r>
            <a:r>
              <a:rPr lang="en-US" sz="2800" spc="-35" dirty="0">
                <a:latin typeface="Arial"/>
                <a:cs typeface="Arial"/>
              </a:rPr>
              <a:t>most </a:t>
            </a:r>
            <a:r>
              <a:rPr lang="en-US" sz="2800" spc="-40" dirty="0">
                <a:latin typeface="Arial"/>
                <a:cs typeface="Arial"/>
              </a:rPr>
              <a:t>useful applications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22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computer </a:t>
            </a:r>
            <a:r>
              <a:rPr lang="en-US" sz="2800" spc="-55" dirty="0">
                <a:latin typeface="Arial"/>
                <a:cs typeface="Arial"/>
              </a:rPr>
              <a:t>graphics.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25" dirty="0">
                <a:latin typeface="Arial"/>
                <a:cs typeface="Arial"/>
              </a:rPr>
              <a:t>Plotting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5" dirty="0">
                <a:latin typeface="Arial"/>
                <a:cs typeface="Arial"/>
              </a:rPr>
              <a:t>graphics and </a:t>
            </a:r>
            <a:r>
              <a:rPr lang="en-US" sz="2800" spc="-30" dirty="0">
                <a:latin typeface="Arial"/>
                <a:cs typeface="Arial"/>
              </a:rPr>
              <a:t>chart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30" dirty="0">
                <a:latin typeface="Arial"/>
                <a:cs typeface="Arial"/>
              </a:rPr>
              <a:t>industry, </a:t>
            </a:r>
            <a:r>
              <a:rPr lang="en-US" sz="2800" spc="-65" dirty="0">
                <a:latin typeface="Arial"/>
                <a:cs typeface="Arial"/>
              </a:rPr>
              <a:t>business, </a:t>
            </a:r>
            <a:r>
              <a:rPr lang="en-US" sz="2800" spc="-35" dirty="0">
                <a:latin typeface="Arial"/>
                <a:cs typeface="Arial"/>
              </a:rPr>
              <a:t>government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40" dirty="0">
                <a:latin typeface="Arial"/>
                <a:cs typeface="Arial"/>
              </a:rPr>
              <a:t>educational </a:t>
            </a:r>
            <a:r>
              <a:rPr lang="en-US" sz="2800" spc="-45" dirty="0">
                <a:latin typeface="Arial"/>
                <a:cs typeface="Arial"/>
              </a:rPr>
              <a:t>organizations </a:t>
            </a:r>
            <a:r>
              <a:rPr lang="en-US" sz="2800" spc="-35" dirty="0">
                <a:latin typeface="Arial"/>
                <a:cs typeface="Arial"/>
              </a:rPr>
              <a:t>drawing  </a:t>
            </a:r>
            <a:r>
              <a:rPr lang="en-US" sz="2800" spc="-25" dirty="0">
                <a:latin typeface="Arial"/>
                <a:cs typeface="Arial"/>
              </a:rPr>
              <a:t>like</a:t>
            </a:r>
            <a:r>
              <a:rPr lang="en-US" sz="2800" spc="-55" dirty="0">
                <a:latin typeface="Arial"/>
                <a:cs typeface="Arial"/>
              </a:rPr>
              <a:t> bars,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pie-charts,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histogram’s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are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very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useful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for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quick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and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good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decision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making.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799"/>
              </a:lnSpc>
              <a:spcBef>
                <a:spcPts val="6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0" dirty="0">
                <a:latin typeface="Arial"/>
                <a:cs typeface="Arial"/>
              </a:rPr>
              <a:t>Office </a:t>
            </a:r>
            <a:r>
              <a:rPr lang="en-US" sz="2800" spc="-25" dirty="0">
                <a:latin typeface="Arial"/>
                <a:cs typeface="Arial"/>
              </a:rPr>
              <a:t>automation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40" dirty="0">
                <a:latin typeface="Arial"/>
                <a:cs typeface="Arial"/>
              </a:rPr>
              <a:t>desktop publishing: </a:t>
            </a:r>
            <a:r>
              <a:rPr lang="en-US" sz="2800" spc="-30" dirty="0">
                <a:latin typeface="Arial"/>
                <a:cs typeface="Arial"/>
              </a:rPr>
              <a:t>- </a:t>
            </a: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30" dirty="0">
                <a:latin typeface="Arial"/>
                <a:cs typeface="Arial"/>
              </a:rPr>
              <a:t>creation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35" dirty="0">
                <a:latin typeface="Arial"/>
                <a:cs typeface="Arial"/>
              </a:rPr>
              <a:t>dissemination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5" dirty="0">
                <a:latin typeface="Arial"/>
                <a:cs typeface="Arial"/>
              </a:rPr>
              <a:t>information. </a:t>
            </a: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 </a:t>
            </a:r>
            <a:r>
              <a:rPr lang="en-US" sz="2800" spc="-65" dirty="0">
                <a:latin typeface="Arial"/>
                <a:cs typeface="Arial"/>
              </a:rPr>
              <a:t>used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45" dirty="0">
                <a:latin typeface="Arial"/>
                <a:cs typeface="Arial"/>
              </a:rPr>
              <a:t>in-house </a:t>
            </a:r>
            <a:r>
              <a:rPr lang="en-US" sz="2800" spc="-30" dirty="0">
                <a:latin typeface="Arial"/>
                <a:cs typeface="Arial"/>
              </a:rPr>
              <a:t>creation </a:t>
            </a:r>
            <a:r>
              <a:rPr lang="en-US" sz="2800" spc="-60" dirty="0">
                <a:latin typeface="Arial"/>
                <a:cs typeface="Arial"/>
              </a:rPr>
              <a:t>and </a:t>
            </a:r>
            <a:r>
              <a:rPr lang="en-US" sz="2800" spc="-15" dirty="0">
                <a:latin typeface="Arial"/>
                <a:cs typeface="Arial"/>
              </a:rPr>
              <a:t>printing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45" dirty="0">
                <a:latin typeface="Arial"/>
                <a:cs typeface="Arial"/>
              </a:rPr>
              <a:t>documents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45" dirty="0">
                <a:latin typeface="Arial"/>
                <a:cs typeface="Arial"/>
              </a:rPr>
              <a:t>contains </a:t>
            </a:r>
            <a:r>
              <a:rPr lang="en-US" sz="2800" spc="-15" dirty="0">
                <a:latin typeface="Arial"/>
                <a:cs typeface="Arial"/>
              </a:rPr>
              <a:t>text, </a:t>
            </a:r>
            <a:r>
              <a:rPr lang="en-US" sz="2800" spc="-40" dirty="0">
                <a:latin typeface="Arial"/>
                <a:cs typeface="Arial"/>
              </a:rPr>
              <a:t>tables, </a:t>
            </a:r>
            <a:r>
              <a:rPr lang="en-US" sz="2800" spc="-60" dirty="0">
                <a:latin typeface="Arial"/>
                <a:cs typeface="Arial"/>
              </a:rPr>
              <a:t>graphs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15" dirty="0">
                <a:latin typeface="Arial"/>
                <a:cs typeface="Arial"/>
              </a:rPr>
              <a:t>other </a:t>
            </a:r>
            <a:r>
              <a:rPr lang="en-US" sz="2800" spc="-35" dirty="0">
                <a:latin typeface="Arial"/>
                <a:cs typeface="Arial"/>
              </a:rPr>
              <a:t>forms 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0" dirty="0">
                <a:latin typeface="Arial"/>
                <a:cs typeface="Arial"/>
              </a:rPr>
              <a:t>drawn </a:t>
            </a:r>
            <a:r>
              <a:rPr lang="en-US" sz="2800" spc="-5" dirty="0">
                <a:latin typeface="Arial"/>
                <a:cs typeface="Arial"/>
              </a:rPr>
              <a:t>or </a:t>
            </a:r>
            <a:r>
              <a:rPr lang="en-US" sz="2800" spc="-70" dirty="0">
                <a:latin typeface="Arial"/>
                <a:cs typeface="Arial"/>
              </a:rPr>
              <a:t>scanned images </a:t>
            </a:r>
            <a:r>
              <a:rPr lang="en-US" sz="2800" spc="-5" dirty="0">
                <a:latin typeface="Arial"/>
                <a:cs typeface="Arial"/>
              </a:rPr>
              <a:t>or</a:t>
            </a:r>
            <a:r>
              <a:rPr lang="en-US" sz="2800" spc="-21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picture.</a:t>
            </a:r>
            <a:endParaRPr lang="en-US" sz="2800" dirty="0">
              <a:latin typeface="Arial"/>
              <a:cs typeface="Arial"/>
            </a:endParaRPr>
          </a:p>
          <a:p>
            <a:pPr marL="241300" marR="6350" indent="-229235" algn="just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Computer aided </a:t>
            </a:r>
            <a:r>
              <a:rPr lang="en-US" sz="2800" spc="-20" dirty="0">
                <a:latin typeface="Arial"/>
                <a:cs typeface="Arial"/>
              </a:rPr>
              <a:t>drafting </a:t>
            </a:r>
            <a:r>
              <a:rPr lang="en-US" sz="2800" spc="-55" dirty="0">
                <a:latin typeface="Arial"/>
                <a:cs typeface="Arial"/>
              </a:rPr>
              <a:t>and design: </a:t>
            </a:r>
            <a:r>
              <a:rPr lang="en-US" sz="2800" spc="-30" dirty="0">
                <a:latin typeface="Arial"/>
                <a:cs typeface="Arial"/>
              </a:rPr>
              <a:t>- </a:t>
            </a: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90" dirty="0">
                <a:latin typeface="Arial"/>
                <a:cs typeface="Arial"/>
              </a:rPr>
              <a:t>uses </a:t>
            </a:r>
            <a:r>
              <a:rPr lang="en-US" sz="2800" spc="-60" dirty="0">
                <a:latin typeface="Arial"/>
                <a:cs typeface="Arial"/>
              </a:rPr>
              <a:t>graphics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60" dirty="0">
                <a:latin typeface="Arial"/>
                <a:cs typeface="Arial"/>
              </a:rPr>
              <a:t>design </a:t>
            </a:r>
            <a:r>
              <a:rPr lang="en-US" sz="2800" spc="-45" dirty="0">
                <a:latin typeface="Arial"/>
                <a:cs typeface="Arial"/>
              </a:rPr>
              <a:t>components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60" dirty="0">
                <a:latin typeface="Arial"/>
                <a:cs typeface="Arial"/>
              </a:rPr>
              <a:t>system </a:t>
            </a:r>
            <a:r>
              <a:rPr lang="en-US" sz="2800" spc="-70" dirty="0">
                <a:latin typeface="Arial"/>
                <a:cs typeface="Arial"/>
              </a:rPr>
              <a:t>such </a:t>
            </a:r>
            <a:r>
              <a:rPr lang="en-US" sz="2800" spc="-110" dirty="0">
                <a:latin typeface="Arial"/>
                <a:cs typeface="Arial"/>
              </a:rPr>
              <a:t>as  </a:t>
            </a:r>
            <a:r>
              <a:rPr lang="en-US" sz="2800" spc="-25" dirty="0">
                <a:latin typeface="Arial"/>
                <a:cs typeface="Arial"/>
              </a:rPr>
              <a:t>automobile </a:t>
            </a:r>
            <a:r>
              <a:rPr lang="en-US" sz="2800" spc="-50" dirty="0">
                <a:latin typeface="Arial"/>
                <a:cs typeface="Arial"/>
              </a:rPr>
              <a:t>bodies </a:t>
            </a:r>
            <a:r>
              <a:rPr lang="en-US" sz="2800" spc="-35" dirty="0">
                <a:latin typeface="Arial"/>
                <a:cs typeface="Arial"/>
              </a:rPr>
              <a:t>structures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0" dirty="0">
                <a:latin typeface="Arial"/>
                <a:cs typeface="Arial"/>
              </a:rPr>
              <a:t>building</a:t>
            </a:r>
            <a:r>
              <a:rPr lang="en-US" sz="2800" spc="-21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etc.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8 at 8.42.57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72282"/>
            <a:ext cx="7924800" cy="6157117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36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4618"/>
            <a:ext cx="8534400" cy="6733382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5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266"/>
            <a:ext cx="10210800" cy="7154209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9.16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-533400"/>
            <a:ext cx="10972800" cy="7136167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Dy=6  dx=3  m=2          </a:t>
            </a:r>
            <a:r>
              <a:rPr lang="en-US" dirty="0" err="1"/>
              <a:t>dy</a:t>
            </a:r>
            <a:r>
              <a:rPr lang="en-US" dirty="0"/>
              <a:t>=3  dx=6  m=.5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2800" b="1" spc="-70" dirty="0">
                <a:latin typeface="Georgia"/>
                <a:cs typeface="Georgia"/>
              </a:rPr>
              <a:t>Advantages </a:t>
            </a:r>
            <a:r>
              <a:rPr lang="en-US" sz="2800" b="1" spc="-75" dirty="0">
                <a:latin typeface="Georgia"/>
                <a:cs typeface="Georgia"/>
              </a:rPr>
              <a:t>of </a:t>
            </a:r>
            <a:r>
              <a:rPr lang="en-US" sz="2800" b="1" spc="-135" dirty="0">
                <a:latin typeface="Georgia"/>
                <a:cs typeface="Georgia"/>
              </a:rPr>
              <a:t>DDA</a:t>
            </a:r>
            <a:r>
              <a:rPr lang="en-US" sz="2800" b="1" spc="-125" dirty="0">
                <a:latin typeface="Georgia"/>
                <a:cs typeface="Georgia"/>
              </a:rPr>
              <a:t> </a:t>
            </a:r>
            <a:r>
              <a:rPr lang="en-US" sz="2800" b="1" spc="-70" dirty="0">
                <a:latin typeface="Georgia"/>
                <a:cs typeface="Georgia"/>
              </a:rPr>
              <a:t>algorithm</a:t>
            </a:r>
            <a:endParaRPr lang="en-US" sz="2800" dirty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0" dirty="0">
                <a:latin typeface="Arial"/>
                <a:cs typeface="Arial"/>
              </a:rPr>
              <a:t>faster</a:t>
            </a:r>
            <a:r>
              <a:rPr lang="en-US" sz="2800" spc="-13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algorithm.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45" dirty="0">
                <a:latin typeface="Arial"/>
                <a:cs typeface="Arial"/>
              </a:rPr>
              <a:t>simple</a:t>
            </a:r>
            <a:r>
              <a:rPr lang="en-US" sz="2800" spc="-13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algorithm.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US" sz="2800" b="1" spc="-70" dirty="0">
                <a:latin typeface="Georgia"/>
                <a:cs typeface="Georgia"/>
              </a:rPr>
              <a:t>Disadvantage </a:t>
            </a:r>
            <a:r>
              <a:rPr lang="en-US" sz="2800" b="1" spc="-80" dirty="0">
                <a:latin typeface="Georgia"/>
                <a:cs typeface="Georgia"/>
              </a:rPr>
              <a:t>of </a:t>
            </a:r>
            <a:r>
              <a:rPr lang="en-US" sz="2800" b="1" spc="-135" dirty="0">
                <a:latin typeface="Georgia"/>
                <a:cs typeface="Georgia"/>
              </a:rPr>
              <a:t>DDA</a:t>
            </a:r>
            <a:r>
              <a:rPr lang="en-US" sz="2800" b="1" spc="-114" dirty="0">
                <a:latin typeface="Georgia"/>
                <a:cs typeface="Georgia"/>
              </a:rPr>
              <a:t> </a:t>
            </a:r>
            <a:r>
              <a:rPr lang="en-US" sz="2800" b="1" spc="-75" dirty="0">
                <a:latin typeface="Georgia"/>
                <a:cs typeface="Georgia"/>
              </a:rPr>
              <a:t>algorithm</a:t>
            </a:r>
            <a:endParaRPr lang="en-US" sz="2800" dirty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9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Floating </a:t>
            </a:r>
            <a:r>
              <a:rPr lang="en-US" sz="2800" spc="-5" dirty="0">
                <a:latin typeface="Arial"/>
                <a:cs typeface="Arial"/>
              </a:rPr>
              <a:t>point </a:t>
            </a:r>
            <a:r>
              <a:rPr lang="en-US" sz="2800" spc="-20" dirty="0">
                <a:latin typeface="Arial"/>
                <a:cs typeface="Arial"/>
              </a:rPr>
              <a:t>arithmetic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5" dirty="0">
                <a:latin typeface="Arial"/>
                <a:cs typeface="Arial"/>
              </a:rPr>
              <a:t>time</a:t>
            </a:r>
            <a:r>
              <a:rPr lang="en-US" sz="2800" spc="-204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consuming.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>
                <a:latin typeface="Arial"/>
                <a:cs typeface="Arial"/>
              </a:rPr>
              <a:t>Poor </a:t>
            </a:r>
            <a:r>
              <a:rPr lang="en-US" sz="2800" spc="-45" dirty="0">
                <a:latin typeface="Arial"/>
                <a:cs typeface="Arial"/>
              </a:rPr>
              <a:t>end </a:t>
            </a:r>
            <a:r>
              <a:rPr lang="en-US" sz="2800" spc="-10" dirty="0">
                <a:latin typeface="Arial"/>
                <a:cs typeface="Arial"/>
              </a:rPr>
              <a:t>point</a:t>
            </a:r>
            <a:r>
              <a:rPr lang="en-US" sz="2800" spc="-10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accuracy.</a:t>
            </a:r>
            <a:endParaRPr lang="en-US" sz="2800">
              <a:latin typeface="Arial"/>
              <a:cs typeface="Arial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8229-1E66-46A9-A831-4607A3B7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FB018-67CD-421F-A0CB-1EA002DBC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5033" cy="7086600"/>
          </a:xfrm>
        </p:spPr>
      </p:pic>
    </p:spTree>
    <p:extLst>
      <p:ext uri="{BB962C8B-B14F-4D97-AF65-F5344CB8AC3E}">
        <p14:creationId xmlns:p14="http://schemas.microsoft.com/office/powerpoint/2010/main" val="363902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A5A9AB-8C23-41DA-8A48-FC0B4413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946870"/>
              </p:ext>
            </p:extLst>
          </p:nvPr>
        </p:nvGraphicFramePr>
        <p:xfrm>
          <a:off x="457200" y="533400"/>
          <a:ext cx="8229600" cy="436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8504044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739544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52414460"/>
                    </a:ext>
                  </a:extLst>
                </a:gridCol>
              </a:tblGrid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44724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61528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5589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18974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18859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58058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79158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8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04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hatsApp Image 2020-08-31 at 10.21.5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9992" y="-152400"/>
            <a:ext cx="10719392" cy="7010399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1.59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8991600" cy="67667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BA30C-F9CA-40C0-841E-8D0EF326BBEC}"/>
              </a:ext>
            </a:extLst>
          </p:cNvPr>
          <p:cNvSpPr txBox="1"/>
          <p:nvPr/>
        </p:nvSpPr>
        <p:spPr>
          <a:xfrm>
            <a:off x="4015740" y="31777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F520-F9B0-4723-8831-FA6FD023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3F016-CDCD-4D9D-99AD-8AF971C92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80800"/>
            <a:ext cx="9296400" cy="7091200"/>
          </a:xfrm>
        </p:spPr>
      </p:pic>
    </p:spTree>
    <p:extLst>
      <p:ext uri="{BB962C8B-B14F-4D97-AF65-F5344CB8AC3E}">
        <p14:creationId xmlns:p14="http://schemas.microsoft.com/office/powerpoint/2010/main" val="18916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40" dirty="0">
                <a:latin typeface="Arial"/>
                <a:cs typeface="Arial"/>
              </a:rPr>
              <a:t>Simulation </a:t>
            </a:r>
            <a:r>
              <a:rPr lang="en-US" sz="1600" spc="-55" dirty="0">
                <a:latin typeface="Arial"/>
                <a:cs typeface="Arial"/>
              </a:rPr>
              <a:t>and </a:t>
            </a:r>
            <a:r>
              <a:rPr lang="en-US" sz="1600" spc="-30" dirty="0">
                <a:latin typeface="Arial"/>
                <a:cs typeface="Arial"/>
              </a:rPr>
              <a:t>animation: - </a:t>
            </a:r>
            <a:r>
              <a:rPr lang="en-US" sz="1600" spc="-90" dirty="0">
                <a:latin typeface="Arial"/>
                <a:cs typeface="Arial"/>
              </a:rPr>
              <a:t>Use </a:t>
            </a:r>
            <a:r>
              <a:rPr lang="en-US" sz="1600" dirty="0">
                <a:latin typeface="Arial"/>
                <a:cs typeface="Arial"/>
              </a:rPr>
              <a:t>of </a:t>
            </a:r>
            <a:r>
              <a:rPr lang="en-US" sz="1600" spc="-55" dirty="0">
                <a:latin typeface="Arial"/>
                <a:cs typeface="Arial"/>
              </a:rPr>
              <a:t>graphics </a:t>
            </a:r>
            <a:r>
              <a:rPr lang="en-US" sz="1600" spc="-15" dirty="0">
                <a:latin typeface="Arial"/>
                <a:cs typeface="Arial"/>
              </a:rPr>
              <a:t>in </a:t>
            </a:r>
            <a:r>
              <a:rPr lang="en-US" sz="1600" spc="-30" dirty="0">
                <a:latin typeface="Arial"/>
                <a:cs typeface="Arial"/>
              </a:rPr>
              <a:t>simulation </a:t>
            </a:r>
            <a:r>
              <a:rPr lang="en-US" sz="1600" spc="-75" dirty="0">
                <a:latin typeface="Arial"/>
                <a:cs typeface="Arial"/>
              </a:rPr>
              <a:t>makes </a:t>
            </a:r>
            <a:r>
              <a:rPr lang="en-US" sz="1600" spc="-35" dirty="0">
                <a:latin typeface="Arial"/>
                <a:cs typeface="Arial"/>
              </a:rPr>
              <a:t>mathematic </a:t>
            </a:r>
            <a:r>
              <a:rPr lang="en-US" sz="1600" spc="-50" dirty="0">
                <a:latin typeface="Arial"/>
                <a:cs typeface="Arial"/>
              </a:rPr>
              <a:t>models </a:t>
            </a:r>
            <a:r>
              <a:rPr lang="en-US" sz="1600" spc="-55" dirty="0">
                <a:latin typeface="Arial"/>
                <a:cs typeface="Arial"/>
              </a:rPr>
              <a:t>and </a:t>
            </a:r>
            <a:r>
              <a:rPr lang="en-US" sz="1600" spc="-50" dirty="0">
                <a:latin typeface="Arial"/>
                <a:cs typeface="Arial"/>
              </a:rPr>
              <a:t>mechanical  </a:t>
            </a:r>
            <a:r>
              <a:rPr lang="en-US" sz="1600" spc="-70" dirty="0">
                <a:latin typeface="Arial"/>
                <a:cs typeface="Arial"/>
              </a:rPr>
              <a:t>systems </a:t>
            </a:r>
            <a:r>
              <a:rPr lang="en-US" sz="1600" spc="-35" dirty="0">
                <a:latin typeface="Arial"/>
                <a:cs typeface="Arial"/>
              </a:rPr>
              <a:t>more </a:t>
            </a:r>
            <a:r>
              <a:rPr lang="en-US" sz="1600" spc="-30" dirty="0">
                <a:latin typeface="Arial"/>
                <a:cs typeface="Arial"/>
              </a:rPr>
              <a:t>realistic </a:t>
            </a:r>
            <a:r>
              <a:rPr lang="en-US" sz="1600" spc="-55" dirty="0">
                <a:latin typeface="Arial"/>
                <a:cs typeface="Arial"/>
              </a:rPr>
              <a:t>and </a:t>
            </a:r>
            <a:r>
              <a:rPr lang="en-US" sz="1600" spc="-80" dirty="0">
                <a:latin typeface="Arial"/>
                <a:cs typeface="Arial"/>
              </a:rPr>
              <a:t>easy </a:t>
            </a:r>
            <a:r>
              <a:rPr lang="en-US" sz="1600" spc="15" dirty="0">
                <a:latin typeface="Arial"/>
                <a:cs typeface="Arial"/>
              </a:rPr>
              <a:t>to</a:t>
            </a:r>
            <a:r>
              <a:rPr lang="en-US" sz="1600" spc="-110" dirty="0">
                <a:latin typeface="Arial"/>
                <a:cs typeface="Arial"/>
              </a:rPr>
              <a:t> </a:t>
            </a:r>
            <a:r>
              <a:rPr lang="en-US" sz="1600" spc="-35" dirty="0">
                <a:latin typeface="Arial"/>
                <a:cs typeface="Arial"/>
              </a:rPr>
              <a:t>study.</a:t>
            </a:r>
            <a:endParaRPr lang="en-US" sz="1600" dirty="0">
              <a:latin typeface="Arial"/>
              <a:cs typeface="Arial"/>
            </a:endParaRPr>
          </a:p>
          <a:p>
            <a:pPr marL="241300" marR="635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10" dirty="0">
                <a:latin typeface="Arial"/>
                <a:cs typeface="Arial"/>
              </a:rPr>
              <a:t>Art </a:t>
            </a:r>
            <a:r>
              <a:rPr lang="en-US" sz="1600" spc="-55" dirty="0">
                <a:latin typeface="Arial"/>
                <a:cs typeface="Arial"/>
              </a:rPr>
              <a:t>and </a:t>
            </a:r>
            <a:r>
              <a:rPr lang="en-US" sz="1600" spc="-50" dirty="0">
                <a:latin typeface="Arial"/>
                <a:cs typeface="Arial"/>
              </a:rPr>
              <a:t>commerce: </a:t>
            </a:r>
            <a:r>
              <a:rPr lang="en-US" sz="1600" spc="-30" dirty="0">
                <a:latin typeface="Arial"/>
                <a:cs typeface="Arial"/>
              </a:rPr>
              <a:t>- </a:t>
            </a:r>
            <a:r>
              <a:rPr lang="en-US" sz="1600" spc="-60" dirty="0">
                <a:latin typeface="Arial"/>
                <a:cs typeface="Arial"/>
              </a:rPr>
              <a:t>There </a:t>
            </a:r>
            <a:r>
              <a:rPr lang="en-US" sz="1600" spc="-45" dirty="0">
                <a:latin typeface="Arial"/>
                <a:cs typeface="Arial"/>
              </a:rPr>
              <a:t>are </a:t>
            </a:r>
            <a:r>
              <a:rPr lang="en-US" sz="1600" spc="-55" dirty="0">
                <a:latin typeface="Arial"/>
                <a:cs typeface="Arial"/>
              </a:rPr>
              <a:t>many </a:t>
            </a:r>
            <a:r>
              <a:rPr lang="en-US" sz="1600" spc="-25" dirty="0">
                <a:latin typeface="Arial"/>
                <a:cs typeface="Arial"/>
              </a:rPr>
              <a:t>tools </a:t>
            </a:r>
            <a:r>
              <a:rPr lang="en-US" sz="1600" spc="-30" dirty="0">
                <a:latin typeface="Arial"/>
                <a:cs typeface="Arial"/>
              </a:rPr>
              <a:t>provided </a:t>
            </a:r>
            <a:r>
              <a:rPr lang="en-US" sz="1600" spc="-55" dirty="0">
                <a:latin typeface="Arial"/>
                <a:cs typeface="Arial"/>
              </a:rPr>
              <a:t>by graphics </a:t>
            </a:r>
            <a:r>
              <a:rPr lang="en-US" sz="1600" spc="-30" dirty="0">
                <a:latin typeface="Arial"/>
                <a:cs typeface="Arial"/>
              </a:rPr>
              <a:t>which </a:t>
            </a:r>
            <a:r>
              <a:rPr lang="en-US" sz="1600" spc="-40" dirty="0">
                <a:latin typeface="Arial"/>
                <a:cs typeface="Arial"/>
              </a:rPr>
              <a:t>allows </a:t>
            </a:r>
            <a:r>
              <a:rPr lang="en-US" sz="1600" spc="-70" dirty="0">
                <a:latin typeface="Arial"/>
                <a:cs typeface="Arial"/>
              </a:rPr>
              <a:t>used </a:t>
            </a:r>
            <a:r>
              <a:rPr lang="en-US" sz="1600" spc="10" dirty="0">
                <a:latin typeface="Arial"/>
                <a:cs typeface="Arial"/>
              </a:rPr>
              <a:t>to </a:t>
            </a:r>
            <a:r>
              <a:rPr lang="en-US" sz="1600" spc="-60" dirty="0">
                <a:latin typeface="Arial"/>
                <a:cs typeface="Arial"/>
              </a:rPr>
              <a:t>make </a:t>
            </a:r>
            <a:r>
              <a:rPr lang="en-US" sz="1600" spc="-5" dirty="0">
                <a:latin typeface="Arial"/>
                <a:cs typeface="Arial"/>
              </a:rPr>
              <a:t>their </a:t>
            </a:r>
            <a:r>
              <a:rPr lang="en-US" sz="1600" spc="-20" dirty="0">
                <a:latin typeface="Arial"/>
                <a:cs typeface="Arial"/>
              </a:rPr>
              <a:t>picture  </a:t>
            </a:r>
            <a:r>
              <a:rPr lang="en-US" sz="1600" spc="-35" dirty="0">
                <a:latin typeface="Arial"/>
                <a:cs typeface="Arial"/>
              </a:rPr>
              <a:t>animated </a:t>
            </a:r>
            <a:r>
              <a:rPr lang="en-US" sz="1600" spc="-50" dirty="0">
                <a:latin typeface="Arial"/>
                <a:cs typeface="Arial"/>
              </a:rPr>
              <a:t>and </a:t>
            </a:r>
            <a:r>
              <a:rPr lang="en-US" sz="1600" spc="-20" dirty="0">
                <a:latin typeface="Arial"/>
                <a:cs typeface="Arial"/>
              </a:rPr>
              <a:t>attracted </a:t>
            </a:r>
            <a:r>
              <a:rPr lang="en-US" sz="1600" spc="-35" dirty="0">
                <a:latin typeface="Arial"/>
                <a:cs typeface="Arial"/>
              </a:rPr>
              <a:t>which </a:t>
            </a:r>
            <a:r>
              <a:rPr lang="en-US" sz="1600" spc="-45" dirty="0">
                <a:latin typeface="Arial"/>
                <a:cs typeface="Arial"/>
              </a:rPr>
              <a:t>are </a:t>
            </a:r>
            <a:r>
              <a:rPr lang="en-US" sz="1600" spc="-65" dirty="0">
                <a:latin typeface="Arial"/>
                <a:cs typeface="Arial"/>
              </a:rPr>
              <a:t>used </a:t>
            </a:r>
            <a:r>
              <a:rPr lang="en-US" sz="1600" spc="-15" dirty="0">
                <a:latin typeface="Arial"/>
                <a:cs typeface="Arial"/>
              </a:rPr>
              <a:t>in</a:t>
            </a:r>
            <a:r>
              <a:rPr lang="en-US" sz="1600" spc="-200" dirty="0">
                <a:latin typeface="Arial"/>
                <a:cs typeface="Arial"/>
              </a:rPr>
              <a:t> </a:t>
            </a:r>
            <a:r>
              <a:rPr lang="en-US" sz="1600" spc="-40" dirty="0">
                <a:latin typeface="Arial"/>
                <a:cs typeface="Arial"/>
              </a:rPr>
              <a:t>advertising.</a:t>
            </a:r>
            <a:endParaRPr lang="en-US" sz="16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85" dirty="0">
                <a:latin typeface="Arial"/>
                <a:cs typeface="Arial"/>
              </a:rPr>
              <a:t>Process </a:t>
            </a:r>
            <a:r>
              <a:rPr lang="en-US" sz="1600" spc="-15" dirty="0">
                <a:latin typeface="Arial"/>
                <a:cs typeface="Arial"/>
              </a:rPr>
              <a:t>control: </a:t>
            </a:r>
            <a:r>
              <a:rPr lang="en-US" sz="1600" spc="-30" dirty="0">
                <a:latin typeface="Arial"/>
                <a:cs typeface="Arial"/>
              </a:rPr>
              <a:t>- </a:t>
            </a:r>
            <a:r>
              <a:rPr lang="en-US" sz="1600" spc="-45" dirty="0">
                <a:latin typeface="Arial"/>
                <a:cs typeface="Arial"/>
              </a:rPr>
              <a:t>Now </a:t>
            </a:r>
            <a:r>
              <a:rPr lang="en-US" sz="1600" spc="-85" dirty="0">
                <a:latin typeface="Arial"/>
                <a:cs typeface="Arial"/>
              </a:rPr>
              <a:t>a </a:t>
            </a:r>
            <a:r>
              <a:rPr lang="en-US" sz="1600" spc="-55" dirty="0">
                <a:latin typeface="Arial"/>
                <a:cs typeface="Arial"/>
              </a:rPr>
              <a:t>day’s </a:t>
            </a:r>
            <a:r>
              <a:rPr lang="en-US" sz="1600" spc="-25" dirty="0">
                <a:latin typeface="Arial"/>
                <a:cs typeface="Arial"/>
              </a:rPr>
              <a:t>automation </a:t>
            </a:r>
            <a:r>
              <a:rPr lang="en-US" sz="1600" spc="-55" dirty="0">
                <a:latin typeface="Arial"/>
                <a:cs typeface="Arial"/>
              </a:rPr>
              <a:t>is </a:t>
            </a:r>
            <a:r>
              <a:rPr lang="en-US" sz="1600" spc="-70" dirty="0">
                <a:latin typeface="Arial"/>
                <a:cs typeface="Arial"/>
              </a:rPr>
              <a:t>used </a:t>
            </a:r>
            <a:r>
              <a:rPr lang="en-US" sz="1600" spc="-35" dirty="0">
                <a:latin typeface="Arial"/>
                <a:cs typeface="Arial"/>
              </a:rPr>
              <a:t>which </a:t>
            </a:r>
            <a:r>
              <a:rPr lang="en-US" sz="1600" spc="-55" dirty="0">
                <a:latin typeface="Arial"/>
                <a:cs typeface="Arial"/>
              </a:rPr>
              <a:t>is </a:t>
            </a:r>
            <a:r>
              <a:rPr lang="en-US" sz="1600" spc="-40" dirty="0">
                <a:latin typeface="Arial"/>
                <a:cs typeface="Arial"/>
              </a:rPr>
              <a:t>graphically </a:t>
            </a:r>
            <a:r>
              <a:rPr lang="en-US" sz="1600" spc="-50" dirty="0">
                <a:latin typeface="Arial"/>
                <a:cs typeface="Arial"/>
              </a:rPr>
              <a:t>displayed </a:t>
            </a:r>
            <a:r>
              <a:rPr lang="en-US" sz="1600" spc="-30" dirty="0">
                <a:latin typeface="Arial"/>
                <a:cs typeface="Arial"/>
              </a:rPr>
              <a:t>on </a:t>
            </a:r>
            <a:r>
              <a:rPr lang="en-US" sz="1600" spc="-15" dirty="0">
                <a:latin typeface="Arial"/>
                <a:cs typeface="Arial"/>
              </a:rPr>
              <a:t>the</a:t>
            </a:r>
            <a:r>
              <a:rPr lang="en-US" sz="1600" spc="-190" dirty="0">
                <a:latin typeface="Arial"/>
                <a:cs typeface="Arial"/>
              </a:rPr>
              <a:t> </a:t>
            </a:r>
            <a:r>
              <a:rPr lang="en-US" sz="1600" spc="-60" dirty="0">
                <a:latin typeface="Arial"/>
                <a:cs typeface="Arial"/>
              </a:rPr>
              <a:t>screen.</a:t>
            </a:r>
            <a:endParaRPr lang="en-US" sz="1600" dirty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50" dirty="0">
                <a:latin typeface="Arial"/>
                <a:cs typeface="Arial"/>
              </a:rPr>
              <a:t>Cartography: </a:t>
            </a:r>
            <a:r>
              <a:rPr lang="en-US" sz="1600" spc="-30" dirty="0">
                <a:latin typeface="Arial"/>
                <a:cs typeface="Arial"/>
              </a:rPr>
              <a:t>- </a:t>
            </a:r>
            <a:r>
              <a:rPr lang="en-US" sz="1600" spc="-45" dirty="0">
                <a:latin typeface="Arial"/>
                <a:cs typeface="Arial"/>
              </a:rPr>
              <a:t>Computer </a:t>
            </a:r>
            <a:r>
              <a:rPr lang="en-US" sz="1600" spc="-55" dirty="0">
                <a:latin typeface="Arial"/>
                <a:cs typeface="Arial"/>
              </a:rPr>
              <a:t>graphics is </a:t>
            </a:r>
            <a:r>
              <a:rPr lang="en-US" sz="1600" spc="-60" dirty="0">
                <a:latin typeface="Arial"/>
                <a:cs typeface="Arial"/>
              </a:rPr>
              <a:t>also </a:t>
            </a:r>
            <a:r>
              <a:rPr lang="en-US" sz="1600" spc="-65" dirty="0">
                <a:latin typeface="Arial"/>
                <a:cs typeface="Arial"/>
              </a:rPr>
              <a:t>used </a:t>
            </a:r>
            <a:r>
              <a:rPr lang="en-US" sz="1600" spc="20" dirty="0">
                <a:latin typeface="Arial"/>
                <a:cs typeface="Arial"/>
              </a:rPr>
              <a:t>to </a:t>
            </a:r>
            <a:r>
              <a:rPr lang="en-US" sz="1600" spc="-35" dirty="0">
                <a:latin typeface="Arial"/>
                <a:cs typeface="Arial"/>
              </a:rPr>
              <a:t>represent </a:t>
            </a:r>
            <a:r>
              <a:rPr lang="en-US" sz="1600" spc="-50" dirty="0">
                <a:latin typeface="Arial"/>
                <a:cs typeface="Arial"/>
              </a:rPr>
              <a:t>geographic </a:t>
            </a:r>
            <a:r>
              <a:rPr lang="en-US" sz="1600" spc="-60" dirty="0">
                <a:latin typeface="Arial"/>
                <a:cs typeface="Arial"/>
              </a:rPr>
              <a:t>maps, </a:t>
            </a:r>
            <a:r>
              <a:rPr lang="en-US" sz="1600" spc="-30" dirty="0">
                <a:latin typeface="Arial"/>
                <a:cs typeface="Arial"/>
              </a:rPr>
              <a:t>weather </a:t>
            </a:r>
            <a:r>
              <a:rPr lang="en-US" sz="1600" spc="-65" dirty="0">
                <a:latin typeface="Arial"/>
                <a:cs typeface="Arial"/>
              </a:rPr>
              <a:t>maps,  </a:t>
            </a:r>
            <a:r>
              <a:rPr lang="en-US" sz="1600" spc="-50" dirty="0">
                <a:latin typeface="Arial"/>
                <a:cs typeface="Arial"/>
              </a:rPr>
              <a:t>oceanographic </a:t>
            </a:r>
            <a:r>
              <a:rPr lang="en-US" sz="1600" spc="-45" dirty="0">
                <a:latin typeface="Arial"/>
                <a:cs typeface="Arial"/>
              </a:rPr>
              <a:t>charts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30" dirty="0">
                <a:latin typeface="Arial"/>
                <a:cs typeface="Arial"/>
              </a:rPr>
              <a:t>etc.</a:t>
            </a:r>
            <a:endParaRPr lang="en-US" sz="1600" dirty="0">
              <a:latin typeface="Arial"/>
              <a:cs typeface="Arial"/>
            </a:endParaRPr>
          </a:p>
          <a:p>
            <a:pPr marL="241300" marR="571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50" dirty="0">
                <a:latin typeface="Arial"/>
                <a:cs typeface="Arial"/>
              </a:rPr>
              <a:t>Education </a:t>
            </a:r>
            <a:r>
              <a:rPr lang="en-US" sz="1600" spc="-55" dirty="0">
                <a:latin typeface="Arial"/>
                <a:cs typeface="Arial"/>
              </a:rPr>
              <a:t>and </a:t>
            </a:r>
            <a:r>
              <a:rPr lang="en-US" sz="1600" spc="-25" dirty="0">
                <a:latin typeface="Arial"/>
                <a:cs typeface="Arial"/>
              </a:rPr>
              <a:t>training: </a:t>
            </a:r>
            <a:r>
              <a:rPr lang="en-US" sz="1600" spc="-30" dirty="0">
                <a:latin typeface="Arial"/>
                <a:cs typeface="Arial"/>
              </a:rPr>
              <a:t>- </a:t>
            </a:r>
            <a:r>
              <a:rPr lang="en-US" sz="1600" spc="-45" dirty="0">
                <a:latin typeface="Arial"/>
                <a:cs typeface="Arial"/>
              </a:rPr>
              <a:t>Computer </a:t>
            </a:r>
            <a:r>
              <a:rPr lang="en-US" sz="1600" spc="-55" dirty="0">
                <a:latin typeface="Arial"/>
                <a:cs typeface="Arial"/>
              </a:rPr>
              <a:t>graphics </a:t>
            </a:r>
            <a:r>
              <a:rPr lang="en-US" sz="1600" spc="-75" dirty="0">
                <a:latin typeface="Arial"/>
                <a:cs typeface="Arial"/>
              </a:rPr>
              <a:t>can </a:t>
            </a:r>
            <a:r>
              <a:rPr lang="en-US" sz="1600" spc="-50" dirty="0">
                <a:latin typeface="Arial"/>
                <a:cs typeface="Arial"/>
              </a:rPr>
              <a:t>be </a:t>
            </a:r>
            <a:r>
              <a:rPr lang="en-US" sz="1600" spc="-65" dirty="0">
                <a:latin typeface="Arial"/>
                <a:cs typeface="Arial"/>
              </a:rPr>
              <a:t>used </a:t>
            </a:r>
            <a:r>
              <a:rPr lang="en-US" sz="1600" spc="15" dirty="0">
                <a:latin typeface="Arial"/>
                <a:cs typeface="Arial"/>
              </a:rPr>
              <a:t>to </a:t>
            </a:r>
            <a:r>
              <a:rPr lang="en-US" sz="1600" spc="-45" dirty="0">
                <a:latin typeface="Arial"/>
                <a:cs typeface="Arial"/>
              </a:rPr>
              <a:t>generate </a:t>
            </a:r>
            <a:r>
              <a:rPr lang="en-US" sz="1600" spc="-50" dirty="0">
                <a:latin typeface="Arial"/>
                <a:cs typeface="Arial"/>
              </a:rPr>
              <a:t>models </a:t>
            </a:r>
            <a:r>
              <a:rPr lang="en-US" sz="1600" dirty="0">
                <a:latin typeface="Arial"/>
                <a:cs typeface="Arial"/>
              </a:rPr>
              <a:t>of </a:t>
            </a:r>
            <a:r>
              <a:rPr lang="en-US" sz="1600" spc="-55" dirty="0">
                <a:latin typeface="Arial"/>
                <a:cs typeface="Arial"/>
              </a:rPr>
              <a:t>physical, </a:t>
            </a:r>
            <a:r>
              <a:rPr lang="en-US" sz="1600" spc="-35" dirty="0">
                <a:latin typeface="Arial"/>
                <a:cs typeface="Arial"/>
              </a:rPr>
              <a:t>financial </a:t>
            </a:r>
            <a:r>
              <a:rPr lang="en-US" sz="1600" spc="-55" dirty="0">
                <a:latin typeface="Arial"/>
                <a:cs typeface="Arial"/>
              </a:rPr>
              <a:t>and  </a:t>
            </a:r>
            <a:r>
              <a:rPr lang="en-US" sz="1600" spc="-50" dirty="0">
                <a:latin typeface="Arial"/>
                <a:cs typeface="Arial"/>
              </a:rPr>
              <a:t>economic </a:t>
            </a:r>
            <a:r>
              <a:rPr lang="en-US" sz="1600" spc="-65" dirty="0">
                <a:latin typeface="Arial"/>
                <a:cs typeface="Arial"/>
              </a:rPr>
              <a:t>systems. </a:t>
            </a:r>
            <a:r>
              <a:rPr lang="en-US" sz="1600" spc="-85" dirty="0">
                <a:latin typeface="Arial"/>
                <a:cs typeface="Arial"/>
              </a:rPr>
              <a:t>These </a:t>
            </a:r>
            <a:r>
              <a:rPr lang="en-US" sz="1600" spc="-50" dirty="0">
                <a:latin typeface="Arial"/>
                <a:cs typeface="Arial"/>
              </a:rPr>
              <a:t>models </a:t>
            </a:r>
            <a:r>
              <a:rPr lang="en-US" sz="1600" spc="-70" dirty="0">
                <a:latin typeface="Arial"/>
                <a:cs typeface="Arial"/>
              </a:rPr>
              <a:t>can </a:t>
            </a:r>
            <a:r>
              <a:rPr lang="en-US" sz="1600" spc="-55" dirty="0">
                <a:latin typeface="Arial"/>
                <a:cs typeface="Arial"/>
              </a:rPr>
              <a:t>be </a:t>
            </a:r>
            <a:r>
              <a:rPr lang="en-US" sz="1600" spc="-65" dirty="0">
                <a:latin typeface="Arial"/>
                <a:cs typeface="Arial"/>
              </a:rPr>
              <a:t>used </a:t>
            </a:r>
            <a:r>
              <a:rPr lang="en-US" sz="1600" spc="-105" dirty="0">
                <a:latin typeface="Arial"/>
                <a:cs typeface="Arial"/>
              </a:rPr>
              <a:t>as </a:t>
            </a:r>
            <a:r>
              <a:rPr lang="en-US" sz="1600" spc="-35" dirty="0">
                <a:latin typeface="Arial"/>
                <a:cs typeface="Arial"/>
              </a:rPr>
              <a:t>educational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55" dirty="0">
                <a:latin typeface="Arial"/>
                <a:cs typeface="Arial"/>
              </a:rPr>
              <a:t>aids.</a:t>
            </a:r>
            <a:endParaRPr lang="en-US" sz="16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65" dirty="0">
                <a:latin typeface="Arial"/>
                <a:cs typeface="Arial"/>
              </a:rPr>
              <a:t>Image</a:t>
            </a:r>
            <a:r>
              <a:rPr lang="en-US" sz="1600" spc="-55" dirty="0">
                <a:latin typeface="Arial"/>
                <a:cs typeface="Arial"/>
              </a:rPr>
              <a:t> processing: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30" dirty="0">
                <a:latin typeface="Arial"/>
                <a:cs typeface="Arial"/>
              </a:rPr>
              <a:t>-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10" dirty="0">
                <a:latin typeface="Arial"/>
                <a:cs typeface="Arial"/>
              </a:rPr>
              <a:t>It</a:t>
            </a:r>
            <a:r>
              <a:rPr lang="en-US" sz="1600" spc="-55" dirty="0">
                <a:latin typeface="Arial"/>
                <a:cs typeface="Arial"/>
              </a:rPr>
              <a:t> is </a:t>
            </a:r>
            <a:r>
              <a:rPr lang="en-US" sz="1600" spc="-70" dirty="0">
                <a:latin typeface="Arial"/>
                <a:cs typeface="Arial"/>
              </a:rPr>
              <a:t>used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15" dirty="0">
                <a:latin typeface="Arial"/>
                <a:cs typeface="Arial"/>
              </a:rPr>
              <a:t>to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65" dirty="0">
                <a:latin typeface="Arial"/>
                <a:cs typeface="Arial"/>
              </a:rPr>
              <a:t>process</a:t>
            </a:r>
            <a:r>
              <a:rPr lang="en-US" sz="1600" spc="-60" dirty="0">
                <a:latin typeface="Arial"/>
                <a:cs typeface="Arial"/>
              </a:rPr>
              <a:t> image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55" dirty="0">
                <a:latin typeface="Arial"/>
                <a:cs typeface="Arial"/>
              </a:rPr>
              <a:t>by </a:t>
            </a:r>
            <a:r>
              <a:rPr lang="en-US" sz="1600" spc="-60" dirty="0">
                <a:latin typeface="Arial"/>
                <a:cs typeface="Arial"/>
              </a:rPr>
              <a:t>changing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15" dirty="0">
                <a:latin typeface="Arial"/>
                <a:cs typeface="Arial"/>
              </a:rPr>
              <a:t>property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15" dirty="0">
                <a:latin typeface="Arial"/>
                <a:cs typeface="Arial"/>
              </a:rPr>
              <a:t>the</a:t>
            </a:r>
            <a:r>
              <a:rPr lang="en-US" sz="1600" spc="-55" dirty="0">
                <a:latin typeface="Arial"/>
                <a:cs typeface="Arial"/>
              </a:rPr>
              <a:t> image.</a:t>
            </a: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Font typeface="Symbol"/>
              <a:buChar char=""/>
            </a:pPr>
            <a:r>
              <a:rPr lang="en-US" sz="1600" b="1" dirty="0"/>
              <a:t>Persistence • </a:t>
            </a:r>
            <a:r>
              <a:rPr lang="en-US" sz="1600" dirty="0"/>
              <a:t>Time required for the brightness of the spot to drop 1/10th of its initial value. It is less than 100 ms or less.</a:t>
            </a:r>
          </a:p>
          <a:p>
            <a:pPr>
              <a:spcBef>
                <a:spcPts val="25"/>
              </a:spcBef>
              <a:buFont typeface="Symbol"/>
              <a:buChar char=""/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00" dirty="0">
              <a:latin typeface="Georgia"/>
              <a:cs typeface="Georgia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2.0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04801"/>
            <a:ext cx="7772400" cy="64008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2.00 A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305800" cy="6248399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2.0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"/>
            <a:ext cx="8991600" cy="6830568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4EC6-E50E-42E5-92CB-4C764C6C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81EE-5047-4B0D-9A2C-8990AD6D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m&gt;1</a:t>
            </a:r>
          </a:p>
          <a:p>
            <a:r>
              <a:rPr lang="en-US" dirty="0"/>
              <a:t>P0= 2dx-dy</a:t>
            </a:r>
          </a:p>
          <a:p>
            <a:endParaRPr lang="en-US" dirty="0"/>
          </a:p>
          <a:p>
            <a:r>
              <a:rPr lang="en-US" dirty="0"/>
              <a:t>If p&gt;0 then (x+1, y+1)</a:t>
            </a:r>
          </a:p>
          <a:p>
            <a:endParaRPr lang="en-US" dirty="0"/>
          </a:p>
          <a:p>
            <a:r>
              <a:rPr lang="en-US" dirty="0"/>
              <a:t>If p&lt;0 then (x, y+1)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3F7908-167E-4F7E-8D15-815A38B2B6C0}"/>
              </a:ext>
            </a:extLst>
          </p:cNvPr>
          <p:cNvCxnSpPr/>
          <p:nvPr/>
        </p:nvCxnSpPr>
        <p:spPr>
          <a:xfrm flipV="1">
            <a:off x="-2743200" y="1295400"/>
            <a:ext cx="1295400" cy="358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62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7D56-3F43-4FC9-8E8E-0FD913C6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89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A1A3-CC30-49A1-8FF9-EC8285A7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55C66-489B-4CAC-9A16-4499F09B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493"/>
            <a:ext cx="8915400" cy="6838507"/>
          </a:xfrm>
        </p:spPr>
      </p:pic>
    </p:spTree>
    <p:extLst>
      <p:ext uri="{BB962C8B-B14F-4D97-AF65-F5344CB8AC3E}">
        <p14:creationId xmlns:p14="http://schemas.microsoft.com/office/powerpoint/2010/main" val="3025154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9-03 at 11.35.3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52400"/>
            <a:ext cx="5303639" cy="6705600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9-03 at 11.35.3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47" y="152400"/>
            <a:ext cx="6179053" cy="6705600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3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960" y="685801"/>
            <a:ext cx="4160639" cy="5638800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31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7234"/>
            <a:ext cx="6629400" cy="629373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 dirty="0"/>
              <a:t>PIXEL</a:t>
            </a:r>
          </a:p>
          <a:p>
            <a:r>
              <a:rPr lang="en-US" dirty="0"/>
              <a:t>A pixel is the smallest unit of a digital image or graphic that can be displayed and represented on a digital display device.</a:t>
            </a:r>
          </a:p>
          <a:p>
            <a:r>
              <a:rPr lang="en-US" dirty="0"/>
              <a:t>A pixel is the basic logical unit in digital graphics. Pixels are combined to form a complete image, video, text, or any visible thing on a computer display.</a:t>
            </a:r>
          </a:p>
          <a:p>
            <a:r>
              <a:rPr lang="en-US" dirty="0"/>
              <a:t>A pixel is also known as a picture element (pix = picture, el = element)</a:t>
            </a:r>
          </a:p>
          <a:p>
            <a:pPr>
              <a:spcBef>
                <a:spcPts val="25"/>
              </a:spcBef>
              <a:buFont typeface="Symbol"/>
              <a:buChar char=""/>
            </a:pPr>
            <a:r>
              <a:rPr lang="en-US" sz="2800" b="1" dirty="0"/>
              <a:t>Persistence • </a:t>
            </a:r>
            <a:r>
              <a:rPr lang="en-US" sz="2800" dirty="0"/>
              <a:t>Time required for the brightness of the spot to drop 1/10th of its initial value. It is less than 100 ms or less.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3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457201"/>
            <a:ext cx="6553200" cy="5867400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9-03 at 11.35.2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67852"/>
            <a:ext cx="4724399" cy="6056749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29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573882"/>
            <a:ext cx="5029199" cy="5903117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image-asse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67647">
            <a:off x="676425" y="-81661"/>
            <a:ext cx="6738425" cy="6719785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A2A6-C49E-483F-9B59-48B9324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FFC07-0879-442E-8A7C-5FDEA9B5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3" y="533400"/>
            <a:ext cx="8229600" cy="5325269"/>
          </a:xfrm>
        </p:spPr>
      </p:pic>
    </p:spTree>
    <p:extLst>
      <p:ext uri="{BB962C8B-B14F-4D97-AF65-F5344CB8AC3E}">
        <p14:creationId xmlns:p14="http://schemas.microsoft.com/office/powerpoint/2010/main" val="2003889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0C66-6345-49D5-9F2D-19BFB0E0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77756-C05C-45C9-9AEF-C7ADE13F0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033"/>
            <a:ext cx="8839200" cy="6682396"/>
          </a:xfrm>
        </p:spPr>
      </p:pic>
    </p:spTree>
    <p:extLst>
      <p:ext uri="{BB962C8B-B14F-4D97-AF65-F5344CB8AC3E}">
        <p14:creationId xmlns:p14="http://schemas.microsoft.com/office/powerpoint/2010/main" val="2491324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D2862-8724-4F6C-AD5B-5C8CEF21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72283"/>
            <a:ext cx="5852318" cy="585231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5ECAC4-1317-437D-A8EA-8A60D822F2D3}"/>
              </a:ext>
            </a:extLst>
          </p:cNvPr>
          <p:cNvCxnSpPr/>
          <p:nvPr/>
        </p:nvCxnSpPr>
        <p:spPr>
          <a:xfrm flipH="1">
            <a:off x="5562600" y="1219200"/>
            <a:ext cx="1752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3A94E7-E7DD-43D1-8067-255026DEECB2}"/>
              </a:ext>
            </a:extLst>
          </p:cNvPr>
          <p:cNvCxnSpPr/>
          <p:nvPr/>
        </p:nvCxnSpPr>
        <p:spPr>
          <a:xfrm>
            <a:off x="3840560" y="1219200"/>
            <a:ext cx="15696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3.2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8077199" cy="6248400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032FEB-E25B-465D-ADC3-BF0FE62D8451}"/>
              </a:ext>
            </a:extLst>
          </p:cNvPr>
          <p:cNvSpPr/>
          <p:nvPr/>
        </p:nvSpPr>
        <p:spPr>
          <a:xfrm>
            <a:off x="-2971800" y="838200"/>
            <a:ext cx="24384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0F299-6BEC-44A1-8F37-CA47A729C82A}"/>
              </a:ext>
            </a:extLst>
          </p:cNvPr>
          <p:cNvCxnSpPr/>
          <p:nvPr/>
        </p:nvCxnSpPr>
        <p:spPr>
          <a:xfrm>
            <a:off x="-1752600" y="-381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75D27-5C23-4B1B-9FD8-AE9B969339FD}"/>
              </a:ext>
            </a:extLst>
          </p:cNvPr>
          <p:cNvCxnSpPr/>
          <p:nvPr/>
        </p:nvCxnSpPr>
        <p:spPr>
          <a:xfrm>
            <a:off x="5486400" y="5638800"/>
            <a:ext cx="289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E6C621-9F9D-45E8-B16A-1F417278E0D2}"/>
              </a:ext>
            </a:extLst>
          </p:cNvPr>
          <p:cNvCxnSpPr/>
          <p:nvPr/>
        </p:nvCxnSpPr>
        <p:spPr>
          <a:xfrm>
            <a:off x="-914400" y="3581400"/>
            <a:ext cx="31898" cy="3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782EFC-97D5-4944-AC2B-3D11631D4529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-1752600" y="838200"/>
            <a:ext cx="0" cy="24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E085D2-35B2-4751-B3B2-0FAE736D160F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-2971800" y="2057400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33EF7-170F-415D-9A71-1A655B4B8DE3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-2614705" y="1195295"/>
            <a:ext cx="1724210" cy="172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62010B-C5EC-4FDE-A4D3-33497E85FDB1}"/>
              </a:ext>
            </a:extLst>
          </p:cNvPr>
          <p:cNvCxnSpPr>
            <a:stCxn id="5" idx="3"/>
            <a:endCxn id="5" idx="7"/>
          </p:cNvCxnSpPr>
          <p:nvPr/>
        </p:nvCxnSpPr>
        <p:spPr>
          <a:xfrm flipV="1">
            <a:off x="-2614705" y="1195295"/>
            <a:ext cx="1724210" cy="172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3.4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686800" cy="644683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69C2D7-08B9-4D1A-84F5-9A7EFCF0E2CC}"/>
              </a:ext>
            </a:extLst>
          </p:cNvPr>
          <p:cNvCxnSpPr/>
          <p:nvPr/>
        </p:nvCxnSpPr>
        <p:spPr>
          <a:xfrm>
            <a:off x="2895600" y="3276600"/>
            <a:ext cx="525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4854E5-9BE8-4D96-B2FA-DB222EF827FD}"/>
              </a:ext>
            </a:extLst>
          </p:cNvPr>
          <p:cNvCxnSpPr/>
          <p:nvPr/>
        </p:nvCxnSpPr>
        <p:spPr>
          <a:xfrm>
            <a:off x="3581400" y="2514600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3.58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66800" y="228600"/>
            <a:ext cx="10210800" cy="68579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Resolution</a:t>
            </a:r>
            <a:r>
              <a:rPr lang="en-US" dirty="0"/>
              <a:t> is the image quality produced by a </a:t>
            </a:r>
            <a:r>
              <a:rPr lang="en-US" dirty="0">
                <a:hlinkClick r:id="rId2"/>
              </a:rPr>
              <a:t>printer</a:t>
            </a:r>
            <a:r>
              <a:rPr lang="en-US" dirty="0"/>
              <a:t> or displayed on a </a:t>
            </a:r>
            <a:r>
              <a:rPr lang="en-US" dirty="0">
                <a:hlinkClick r:id="rId3"/>
              </a:rPr>
              <a:t>monitor</a:t>
            </a:r>
            <a:r>
              <a:rPr lang="en-US" dirty="0"/>
              <a:t>. With monitors, the resolution is measured by the number of </a:t>
            </a:r>
            <a:r>
              <a:rPr lang="en-US" dirty="0">
                <a:hlinkClick r:id="rId4"/>
              </a:rPr>
              <a:t>pixels</a:t>
            </a:r>
            <a:r>
              <a:rPr lang="en-US" dirty="0"/>
              <a:t> horizontal by pixels vertically as shown in the picture. Printers also have a measure of resolution called </a:t>
            </a:r>
            <a:r>
              <a:rPr lang="en-US" dirty="0">
                <a:hlinkClick r:id="rId5"/>
              </a:rPr>
              <a:t>DPI</a:t>
            </a:r>
            <a:r>
              <a:rPr lang="en-US" dirty="0"/>
              <a:t> (dots per inch).</a:t>
            </a:r>
          </a:p>
          <a:p>
            <a:r>
              <a:rPr lang="en-US" b="1" dirty="0"/>
              <a:t>Refresh rate </a:t>
            </a:r>
            <a:r>
              <a:rPr lang="en-US" dirty="0"/>
              <a:t>is the amount of frames that is being shown or refreshed based on seconds. So if a monitor claims they have a 60hz refresh rate, that means it refreshes or displays 60 frames every second.</a:t>
            </a:r>
          </a:p>
          <a:p>
            <a:r>
              <a:rPr lang="en-US" dirty="0"/>
              <a:t>The term </a:t>
            </a:r>
            <a:r>
              <a:rPr lang="en-US" b="1" dirty="0"/>
              <a:t>"</a:t>
            </a:r>
            <a:r>
              <a:rPr lang="en-US" b="1" dirty="0" err="1"/>
              <a:t>pixmap</a:t>
            </a:r>
            <a:r>
              <a:rPr lang="en-US" dirty="0"/>
              <a:t>" is short for "pixel map. A </a:t>
            </a:r>
            <a:r>
              <a:rPr lang="en-US" dirty="0" err="1"/>
              <a:t>pixmap</a:t>
            </a:r>
            <a:r>
              <a:rPr lang="en-US" dirty="0"/>
              <a:t> stores and displays a graphical image as a rectangular array of pixel color values.</a:t>
            </a:r>
            <a:br>
              <a:rPr lang="en-US" dirty="0"/>
            </a:br>
            <a:r>
              <a:rPr lang="en-US" dirty="0"/>
              <a:t>while a </a:t>
            </a:r>
            <a:r>
              <a:rPr lang="en-US" dirty="0" err="1"/>
              <a:t>pixmap</a:t>
            </a:r>
            <a:r>
              <a:rPr lang="en-US" dirty="0"/>
              <a:t> that uses only a single bit to denote the color of each pixel is often referred to as a bitmap</a:t>
            </a:r>
            <a:r>
              <a:rPr lang="en-US" b="1" dirty="0"/>
              <a:t>. Bitmap </a:t>
            </a:r>
            <a:r>
              <a:rPr lang="en-US" dirty="0"/>
              <a:t>is also sometimes used to refer to any </a:t>
            </a:r>
            <a:r>
              <a:rPr lang="en-US" dirty="0" err="1"/>
              <a:t>pixmap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4.2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7400" y="-381000"/>
            <a:ext cx="11201400" cy="7315200"/>
          </a:xfr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4.43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686800" cy="6294437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CDD8EC6-5BE5-4DA3-94DB-4D0FAEB003EA}"/>
              </a:ext>
            </a:extLst>
          </p:cNvPr>
          <p:cNvSpPr/>
          <p:nvPr/>
        </p:nvSpPr>
        <p:spPr>
          <a:xfrm>
            <a:off x="-3829494" y="457200"/>
            <a:ext cx="4515293" cy="358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357585-BBB1-4800-805B-4135EF3F4700}"/>
              </a:ext>
            </a:extLst>
          </p:cNvPr>
          <p:cNvCxnSpPr/>
          <p:nvPr/>
        </p:nvCxnSpPr>
        <p:spPr>
          <a:xfrm flipH="1">
            <a:off x="-1600200" y="-76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7D3FBC-98A0-4FE1-91AB-4AEA5160D800}"/>
              </a:ext>
            </a:extLst>
          </p:cNvPr>
          <p:cNvCxnSpPr/>
          <p:nvPr/>
        </p:nvCxnSpPr>
        <p:spPr>
          <a:xfrm flipH="1">
            <a:off x="-762000" y="0"/>
            <a:ext cx="60960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5.0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686800" cy="64468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531F11-1ED7-4A21-87B2-294E444EDF3A}"/>
              </a:ext>
            </a:extLst>
          </p:cNvPr>
          <p:cNvSpPr/>
          <p:nvPr/>
        </p:nvSpPr>
        <p:spPr>
          <a:xfrm>
            <a:off x="-3581400" y="533400"/>
            <a:ext cx="3276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0.1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69082"/>
            <a:ext cx="8458200" cy="6360317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0.14.02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"/>
            <a:ext cx="7848599" cy="6476999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u="sng" dirty="0"/>
              <a:t>Important Points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Circle drawing algorithms take the advantage of 8 symmetry property of circle.</a:t>
            </a:r>
          </a:p>
          <a:p>
            <a:pPr fontAlgn="base"/>
            <a:r>
              <a:rPr lang="en-US" dirty="0"/>
              <a:t>Every circle has 8 octants and the circle drawing algorithm generates all the points for one octant.</a:t>
            </a:r>
          </a:p>
          <a:p>
            <a:pPr fontAlgn="base"/>
            <a:r>
              <a:rPr lang="en-US" dirty="0"/>
              <a:t>The points for other 7 octants are generated by changing the sign towards X and Y coordinates.</a:t>
            </a:r>
          </a:p>
          <a:p>
            <a:pPr fontAlgn="base"/>
            <a:r>
              <a:rPr lang="en-US" dirty="0"/>
              <a:t>To take the advantage of 8 symmetry property, the circle must be formed assuming that the centre point coordinates is (0, 0).</a:t>
            </a:r>
          </a:p>
          <a:p>
            <a:pPr fontAlgn="base"/>
            <a:r>
              <a:rPr lang="en-US" dirty="0"/>
              <a:t>If the centre coordinates are other than (0, 0), then we add the X and Y coordinate values with each point of circle with the coordinate values generated by assuming (0, 0) as centre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Disadvantages of Mid Point Circle Drawing Algorithm-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 disadvantages of Mid Point Circle Drawing Algorithm are-</a:t>
            </a:r>
          </a:p>
          <a:p>
            <a:pPr fontAlgn="base"/>
            <a:r>
              <a:rPr lang="en-US" dirty="0"/>
              <a:t>Accuracy of the generating points is an issue in this algorithm.</a:t>
            </a:r>
          </a:p>
          <a:p>
            <a:pPr fontAlgn="base"/>
            <a:r>
              <a:rPr lang="en-US" dirty="0"/>
              <a:t>The circle generated by this algorithm is not smooth.</a:t>
            </a:r>
          </a:p>
          <a:p>
            <a:pPr fontAlgn="base"/>
            <a:r>
              <a:rPr lang="en-US" dirty="0"/>
              <a:t>This algorithm is time consuming.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/>
              <a:t>Advantages of </a:t>
            </a:r>
            <a:r>
              <a:rPr lang="en-US" b="1" u="sng" dirty="0" err="1"/>
              <a:t>Bresenham</a:t>
            </a:r>
            <a:r>
              <a:rPr lang="en-US" b="1" u="sng" dirty="0"/>
              <a:t> Circle Drawing Algorithm-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 advantages of </a:t>
            </a:r>
            <a:r>
              <a:rPr lang="en-US" dirty="0" err="1"/>
              <a:t>Bresenham</a:t>
            </a:r>
            <a:r>
              <a:rPr lang="en-US" dirty="0"/>
              <a:t> Circle Drawing Algorithm are-</a:t>
            </a:r>
          </a:p>
          <a:p>
            <a:pPr fontAlgn="base"/>
            <a:r>
              <a:rPr lang="en-US" dirty="0"/>
              <a:t>The entire algorithm is based on the simple equation of circle X</a:t>
            </a:r>
            <a:r>
              <a:rPr lang="en-US" baseline="30000" dirty="0"/>
              <a:t>2</a:t>
            </a:r>
            <a:r>
              <a:rPr lang="en-US" dirty="0"/>
              <a:t> + Y</a:t>
            </a:r>
            <a:r>
              <a:rPr lang="en-US" baseline="30000" dirty="0"/>
              <a:t>2</a:t>
            </a:r>
            <a:r>
              <a:rPr lang="en-US" dirty="0"/>
              <a:t> =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It is easy to implement.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u="sng" dirty="0"/>
              <a:t>Disadvantages of </a:t>
            </a:r>
            <a:r>
              <a:rPr lang="en-US" b="1" u="sng" dirty="0" err="1"/>
              <a:t>Bresenham</a:t>
            </a:r>
            <a:r>
              <a:rPr lang="en-US" b="1" u="sng" dirty="0"/>
              <a:t> Circle Drawing Algorithm-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 disadvantages of </a:t>
            </a:r>
            <a:r>
              <a:rPr lang="en-US" dirty="0" err="1"/>
              <a:t>Bresenham</a:t>
            </a:r>
            <a:r>
              <a:rPr lang="en-US" dirty="0"/>
              <a:t> Circle Drawing Algorithm are-</a:t>
            </a:r>
          </a:p>
          <a:p>
            <a:pPr fontAlgn="base"/>
            <a:r>
              <a:rPr lang="en-US" dirty="0"/>
              <a:t>Like Mid Point Algorithm, accuracy of the generating points is an issue in this algorithm.</a:t>
            </a:r>
          </a:p>
          <a:p>
            <a:pPr fontAlgn="base"/>
            <a:r>
              <a:rPr lang="en-US" dirty="0"/>
              <a:t>This algorithm suffers when used to generate complex and high graphical images.</a:t>
            </a:r>
          </a:p>
          <a:p>
            <a:pPr fontAlgn="base"/>
            <a:r>
              <a:rPr lang="en-US" dirty="0"/>
              <a:t>There is no significant enhancement with respect to performance.</a:t>
            </a:r>
          </a:p>
          <a:p>
            <a:pPr fontAlgn="base"/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1F8FF-CDDC-420A-B06A-E642744C4763}"/>
              </a:ext>
            </a:extLst>
          </p:cNvPr>
          <p:cNvSpPr txBox="1"/>
          <p:nvPr/>
        </p:nvSpPr>
        <p:spPr>
          <a:xfrm>
            <a:off x="-3505200" y="914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P0=5/4-r   1-r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951742-8509-43E9-A06B-D0D0B1E08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52244"/>
            <a:ext cx="9436366" cy="6555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bresenham’s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circle drawing algo: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 = 3 - (2 * r) x = 0 y = 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Now for each pixel, we will do the following operations: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Set initial values of (xc,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yc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) and (x,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Set decision parameter d to d = 3 – (2 * r). 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call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drawCircle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(int xc, int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yc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, int x, int y)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Repeat steps 5 to 8 until x &lt; =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Increment value of 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If d &lt; 0, set d = d + (4*x) + 6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Else, set d = d + 4 * (x – y) + 10 and decrement y by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call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drawCircle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(int xc, int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yc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, int x, int y)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A8E87E-752B-4EB4-8600-1CBED0FBD3FE}"/>
              </a:ext>
            </a:extLst>
          </p:cNvPr>
          <p:cNvCxnSpPr/>
          <p:nvPr/>
        </p:nvCxnSpPr>
        <p:spPr>
          <a:xfrm>
            <a:off x="457200" y="1752600"/>
            <a:ext cx="327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59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52E6-7962-4CA8-B614-DFF5FB1E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X=0, y=8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 = 3 - (2 * r) d=3-(2*8)  =-13</a:t>
            </a:r>
          </a:p>
          <a:p>
            <a:r>
              <a:rPr lang="en-US" sz="2800" dirty="0">
                <a:solidFill>
                  <a:srgbClr val="273239"/>
                </a:solidFill>
                <a:latin typeface="Consolas" panose="020B0609020204030204" pitchFamily="49" charset="0"/>
              </a:rPr>
              <a:t>D&lt;0</a:t>
            </a:r>
          </a:p>
          <a:p>
            <a:r>
              <a:rPr lang="en-US" sz="2800" dirty="0">
                <a:solidFill>
                  <a:srgbClr val="273239"/>
                </a:solidFill>
                <a:latin typeface="Consolas" panose="020B0609020204030204" pitchFamily="49" charset="0"/>
              </a:rPr>
              <a:t>(1,8)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D=d + (4*x) + 6  d=-13+(4*1)+6  =-3</a:t>
            </a:r>
          </a:p>
          <a:p>
            <a:r>
              <a:rPr lang="en-US" altLang="en-US" sz="2800" dirty="0">
                <a:solidFill>
                  <a:srgbClr val="273239"/>
                </a:solidFill>
                <a:latin typeface="urw-din"/>
              </a:rPr>
              <a:t>D&lt;0  (2,8)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 D=d + (4*x) + 6  d=-3+(4*2)+6  =11</a:t>
            </a:r>
          </a:p>
          <a:p>
            <a:r>
              <a:rPr lang="en-US" altLang="en-US" sz="2800" dirty="0">
                <a:solidFill>
                  <a:srgbClr val="273239"/>
                </a:solidFill>
                <a:latin typeface="urw-din"/>
              </a:rPr>
              <a:t>D&gt;0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(3,7)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 = d + 4 * (x – y) + 10  d=11+4(3-7)+10  d=5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D&lt;0 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(4,6)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(5,5)</a:t>
            </a:r>
            <a:endParaRPr lang="en-US" sz="28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X&lt;=y</a:t>
            </a:r>
          </a:p>
        </p:txBody>
      </p:sp>
    </p:spTree>
    <p:extLst>
      <p:ext uri="{BB962C8B-B14F-4D97-AF65-F5344CB8AC3E}">
        <p14:creationId xmlns:p14="http://schemas.microsoft.com/office/powerpoint/2010/main" val="43873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153400" cy="164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85" dirty="0">
                <a:latin typeface="Georgia"/>
                <a:cs typeface="Georgia"/>
              </a:rPr>
              <a:t>Display</a:t>
            </a:r>
            <a:r>
              <a:rPr lang="en-US" b="1" spc="-55" dirty="0">
                <a:latin typeface="Georgia"/>
                <a:cs typeface="Georgia"/>
              </a:rPr>
              <a:t> </a:t>
            </a:r>
            <a:r>
              <a:rPr lang="en-US" b="1" spc="-75" dirty="0">
                <a:latin typeface="Georgia"/>
                <a:cs typeface="Georgia"/>
              </a:rPr>
              <a:t>devices</a:t>
            </a:r>
            <a:endParaRPr lang="en-US" dirty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60" dirty="0">
                <a:latin typeface="Arial"/>
                <a:cs typeface="Arial"/>
              </a:rPr>
              <a:t>Display </a:t>
            </a:r>
            <a:r>
              <a:rPr lang="en-US" spc="-65" dirty="0">
                <a:latin typeface="Arial"/>
                <a:cs typeface="Arial"/>
              </a:rPr>
              <a:t>devices </a:t>
            </a:r>
            <a:r>
              <a:rPr lang="en-US" spc="-50" dirty="0">
                <a:latin typeface="Arial"/>
                <a:cs typeface="Arial"/>
              </a:rPr>
              <a:t>are </a:t>
            </a:r>
            <a:r>
              <a:rPr lang="en-US" spc="-60" dirty="0">
                <a:latin typeface="Arial"/>
                <a:cs typeface="Arial"/>
              </a:rPr>
              <a:t>also </a:t>
            </a:r>
            <a:r>
              <a:rPr lang="en-US" spc="-35" dirty="0">
                <a:latin typeface="Arial"/>
                <a:cs typeface="Arial"/>
              </a:rPr>
              <a:t>known </a:t>
            </a:r>
            <a:r>
              <a:rPr lang="en-US" spc="-105" dirty="0">
                <a:latin typeface="Arial"/>
                <a:cs typeface="Arial"/>
              </a:rPr>
              <a:t>as </a:t>
            </a:r>
            <a:r>
              <a:rPr lang="en-US" spc="-5" dirty="0">
                <a:latin typeface="Arial"/>
                <a:cs typeface="Arial"/>
              </a:rPr>
              <a:t>output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devices.</a:t>
            </a:r>
            <a:endParaRPr lang="en-US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20" dirty="0">
                <a:latin typeface="Arial"/>
                <a:cs typeface="Arial"/>
              </a:rPr>
              <a:t>Most </a:t>
            </a:r>
            <a:r>
              <a:rPr lang="en-US" spc="-40" dirty="0">
                <a:latin typeface="Arial"/>
                <a:cs typeface="Arial"/>
              </a:rPr>
              <a:t>commonly </a:t>
            </a:r>
            <a:r>
              <a:rPr lang="en-US" spc="-65" dirty="0">
                <a:latin typeface="Arial"/>
                <a:cs typeface="Arial"/>
              </a:rPr>
              <a:t>used </a:t>
            </a:r>
            <a:r>
              <a:rPr lang="en-US" spc="-5" dirty="0">
                <a:latin typeface="Arial"/>
                <a:cs typeface="Arial"/>
              </a:rPr>
              <a:t>output </a:t>
            </a:r>
            <a:r>
              <a:rPr lang="en-US" spc="-50" dirty="0">
                <a:latin typeface="Arial"/>
                <a:cs typeface="Arial"/>
              </a:rPr>
              <a:t>device </a:t>
            </a:r>
            <a:r>
              <a:rPr lang="en-US" spc="-15" dirty="0">
                <a:latin typeface="Arial"/>
                <a:cs typeface="Arial"/>
              </a:rPr>
              <a:t>in </a:t>
            </a:r>
            <a:r>
              <a:rPr lang="en-US" spc="-85" dirty="0">
                <a:latin typeface="Arial"/>
                <a:cs typeface="Arial"/>
              </a:rPr>
              <a:t>a </a:t>
            </a:r>
            <a:r>
              <a:rPr lang="en-US" spc="-55" dirty="0">
                <a:latin typeface="Arial"/>
                <a:cs typeface="Arial"/>
              </a:rPr>
              <a:t>graphics </a:t>
            </a:r>
            <a:r>
              <a:rPr lang="en-US" spc="-60" dirty="0">
                <a:latin typeface="Arial"/>
                <a:cs typeface="Arial"/>
              </a:rPr>
              <a:t>system </a:t>
            </a:r>
            <a:r>
              <a:rPr lang="en-US" spc="-65" dirty="0">
                <a:latin typeface="Arial"/>
                <a:cs typeface="Arial"/>
              </a:rPr>
              <a:t>is </a:t>
            </a:r>
            <a:r>
              <a:rPr lang="en-US" spc="-85" dirty="0">
                <a:latin typeface="Arial"/>
                <a:cs typeface="Arial"/>
              </a:rPr>
              <a:t>a </a:t>
            </a:r>
            <a:r>
              <a:rPr lang="en-US" spc="-40" dirty="0">
                <a:latin typeface="Arial"/>
                <a:cs typeface="Arial"/>
              </a:rPr>
              <a:t>video</a:t>
            </a:r>
            <a:r>
              <a:rPr lang="en-US" spc="-19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monitor.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80" dirty="0">
                <a:latin typeface="Georgia"/>
                <a:cs typeface="Georgia"/>
              </a:rPr>
              <a:t>Cathode-ray-tubes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368300" y="776288"/>
            <a:ext cx="85344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Polygon Filling Algorithms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en-US" dirty="0"/>
              <a:t>Highlight all the pixels inside the polygon .2 approaches can be used </a:t>
            </a:r>
          </a:p>
          <a:p>
            <a:r>
              <a:rPr lang="en-US" dirty="0"/>
              <a:t>1. Scan Fill</a:t>
            </a:r>
          </a:p>
          <a:p>
            <a:r>
              <a:rPr lang="en-US" dirty="0"/>
              <a:t>2. Seed Fill (Boundary Fill, Flood Fill )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42900" y="228600"/>
            <a:ext cx="8458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solidFill>
                  <a:srgbClr val="FF0000"/>
                </a:solidFill>
              </a:rPr>
              <a:t>Boundary Fill Algorithm /Flood Fill algorithm </a:t>
            </a:r>
          </a:p>
          <a:p>
            <a:pPr eaLnBrk="0" hangingPunct="0"/>
            <a:endParaRPr lang="en-US" sz="2800">
              <a:latin typeface="Arial" charset="0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2286000"/>
            <a:ext cx="8686800" cy="43434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</p:pic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609600" y="1600200"/>
            <a:ext cx="7315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boundary fill algorithm/ flood  fill algorithm can be implemented by 4-connected pixels or 8-connected pixels. 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5D3952D-C122-4255-8731-11FD26FF40BE}"/>
              </a:ext>
            </a:extLst>
          </p:cNvPr>
          <p:cNvSpPr/>
          <p:nvPr/>
        </p:nvSpPr>
        <p:spPr>
          <a:xfrm>
            <a:off x="-2971800" y="762000"/>
            <a:ext cx="2971800" cy="2895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7D8691-872B-4170-81D7-1D54AA5FD049}"/>
              </a:ext>
            </a:extLst>
          </p:cNvPr>
          <p:cNvSpPr/>
          <p:nvPr/>
        </p:nvSpPr>
        <p:spPr>
          <a:xfrm>
            <a:off x="-1905000" y="2667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39C10-AA16-4578-867B-8FC026CCCADC}"/>
              </a:ext>
            </a:extLst>
          </p:cNvPr>
          <p:cNvSpPr txBox="1"/>
          <p:nvPr/>
        </p:nvSpPr>
        <p:spPr>
          <a:xfrm flipH="1">
            <a:off x="-3535681" y="4724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X,y+1</a:t>
            </a:r>
          </a:p>
          <a:p>
            <a:r>
              <a:rPr lang="en-US" dirty="0"/>
              <a:t>X+1,y</a:t>
            </a:r>
          </a:p>
          <a:p>
            <a:r>
              <a:rPr lang="en-US" dirty="0"/>
              <a:t>X,y-1</a:t>
            </a:r>
          </a:p>
          <a:p>
            <a:r>
              <a:rPr lang="en-US" dirty="0"/>
              <a:t>X-1,y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41E5E2-7616-4A66-91A2-99EFC114E2AC}"/>
              </a:ext>
            </a:extLst>
          </p:cNvPr>
          <p:cNvSpPr/>
          <p:nvPr/>
        </p:nvSpPr>
        <p:spPr>
          <a:xfrm>
            <a:off x="3200400" y="4267200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EC3F5-0BAD-4649-B28F-34A9C9EED2C2}"/>
              </a:ext>
            </a:extLst>
          </p:cNvPr>
          <p:cNvSpPr/>
          <p:nvPr/>
        </p:nvSpPr>
        <p:spPr>
          <a:xfrm>
            <a:off x="2331719" y="5243623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6ED8DF-0135-42F1-BBED-A3DC8B65C784}"/>
              </a:ext>
            </a:extLst>
          </p:cNvPr>
          <p:cNvSpPr/>
          <p:nvPr/>
        </p:nvSpPr>
        <p:spPr>
          <a:xfrm>
            <a:off x="2331719" y="3119807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96FB76-3578-4828-A793-2D9312E4E447}"/>
              </a:ext>
            </a:extLst>
          </p:cNvPr>
          <p:cNvSpPr/>
          <p:nvPr/>
        </p:nvSpPr>
        <p:spPr>
          <a:xfrm>
            <a:off x="99059" y="3148160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FFC606-6C8A-46F3-B60F-842EADD2CB63}"/>
              </a:ext>
            </a:extLst>
          </p:cNvPr>
          <p:cNvSpPr/>
          <p:nvPr/>
        </p:nvSpPr>
        <p:spPr>
          <a:xfrm flipH="1">
            <a:off x="327659" y="5324564"/>
            <a:ext cx="838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3362E-38C3-40FF-BD9A-22C6919EECDB}"/>
              </a:ext>
            </a:extLst>
          </p:cNvPr>
          <p:cNvSpPr/>
          <p:nvPr/>
        </p:nvSpPr>
        <p:spPr>
          <a:xfrm>
            <a:off x="9829800" y="152400"/>
            <a:ext cx="2438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633D47-3611-40C0-BAF0-D15B2DAE543A}"/>
              </a:ext>
            </a:extLst>
          </p:cNvPr>
          <p:cNvCxnSpPr/>
          <p:nvPr/>
        </p:nvCxnSpPr>
        <p:spPr>
          <a:xfrm>
            <a:off x="10515600" y="228600"/>
            <a:ext cx="0" cy="175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2B7FED-4F6C-4F3B-9553-E08D56B4F805}"/>
              </a:ext>
            </a:extLst>
          </p:cNvPr>
          <p:cNvCxnSpPr/>
          <p:nvPr/>
        </p:nvCxnSpPr>
        <p:spPr>
          <a:xfrm>
            <a:off x="11430000" y="228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A43AFB-8D02-4799-BEB7-574B9C1DF63B}"/>
              </a:ext>
            </a:extLst>
          </p:cNvPr>
          <p:cNvCxnSpPr/>
          <p:nvPr/>
        </p:nvCxnSpPr>
        <p:spPr>
          <a:xfrm>
            <a:off x="9829800" y="762000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2C1464-B50B-4EC3-8FCB-F5DC7A82E8E2}"/>
              </a:ext>
            </a:extLst>
          </p:cNvPr>
          <p:cNvCxnSpPr/>
          <p:nvPr/>
        </p:nvCxnSpPr>
        <p:spPr>
          <a:xfrm>
            <a:off x="9829800" y="1447800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EC9C2A-25E1-487D-AC6E-3C367FE5A9A4}"/>
              </a:ext>
            </a:extLst>
          </p:cNvPr>
          <p:cNvSpPr txBox="1"/>
          <p:nvPr/>
        </p:nvSpPr>
        <p:spPr>
          <a:xfrm>
            <a:off x="10210800" y="2468881"/>
            <a:ext cx="1752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X,y+1</a:t>
            </a:r>
          </a:p>
          <a:p>
            <a:r>
              <a:rPr lang="en-US" dirty="0"/>
              <a:t>X+1,y+1</a:t>
            </a:r>
          </a:p>
          <a:p>
            <a:r>
              <a:rPr lang="en-US" dirty="0"/>
              <a:t>x,+1,y</a:t>
            </a:r>
          </a:p>
          <a:p>
            <a:r>
              <a:rPr lang="en-US" dirty="0"/>
              <a:t>X+1,y-1</a:t>
            </a:r>
          </a:p>
          <a:p>
            <a:r>
              <a:rPr lang="en-US" dirty="0"/>
              <a:t>X,y-1</a:t>
            </a:r>
          </a:p>
          <a:p>
            <a:r>
              <a:rPr lang="en-US" dirty="0"/>
              <a:t>X-1,y-1</a:t>
            </a:r>
          </a:p>
          <a:p>
            <a:r>
              <a:rPr lang="en-US" dirty="0"/>
              <a:t>X-1,y</a:t>
            </a:r>
          </a:p>
          <a:p>
            <a:r>
              <a:rPr lang="en-US" dirty="0"/>
              <a:t>X-,y-1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8300" y="609600"/>
            <a:ext cx="84582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Boundary Fill Algorithm </a:t>
            </a:r>
          </a:p>
          <a:p>
            <a:pPr eaLnBrk="0" hangingPunct="0"/>
            <a:endParaRPr lang="en-US" sz="2800"/>
          </a:p>
          <a:p>
            <a:pPr eaLnBrk="0" hangingPunct="0"/>
            <a:r>
              <a:rPr lang="en-US" sz="2800"/>
              <a:t>This algorithm picks a point inside the  polygon and starts to fill until it hits the boundary of the object.</a:t>
            </a:r>
          </a:p>
          <a:p>
            <a:pPr eaLnBrk="0" hangingPunct="0"/>
            <a:endParaRPr lang="en-US" sz="2800" b="1" u="sng"/>
          </a:p>
          <a:p>
            <a:pPr eaLnBrk="0" hangingPunct="0"/>
            <a:r>
              <a:rPr lang="en-US" sz="2800" b="1" u="sng"/>
              <a:t>Assumption:</a:t>
            </a:r>
            <a:endParaRPr lang="en-US" sz="2800"/>
          </a:p>
          <a:p>
            <a:pPr eaLnBrk="0" hangingPunct="0"/>
            <a:endParaRPr lang="en-US" sz="2800"/>
          </a:p>
          <a:p>
            <a:pPr eaLnBrk="0" hangingPunct="0"/>
            <a:r>
              <a:rPr lang="en-US" sz="2800"/>
              <a:t>In this algorithm, we assume that color of the boundary is same for the entire object.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7210F-F6AB-4553-89E4-7CD823F0037A}"/>
              </a:ext>
            </a:extLst>
          </p:cNvPr>
          <p:cNvSpPr/>
          <p:nvPr/>
        </p:nvSpPr>
        <p:spPr>
          <a:xfrm>
            <a:off x="-3048000" y="381000"/>
            <a:ext cx="23622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2192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A50021"/>
                </a:solidFill>
              </a:rPr>
              <a:t>Boundary Fill Algorithm (Code)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475538" cy="30480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D23FF5-3680-4CA7-9068-E84DD69DD23D}"/>
              </a:ext>
            </a:extLst>
          </p:cNvPr>
          <p:cNvSpPr/>
          <p:nvPr/>
        </p:nvSpPr>
        <p:spPr>
          <a:xfrm>
            <a:off x="-3352800" y="1477926"/>
            <a:ext cx="2362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315A4-BA3B-4745-9043-EFABFAD800E1}"/>
              </a:ext>
            </a:extLst>
          </p:cNvPr>
          <p:cNvCxnSpPr/>
          <p:nvPr/>
        </p:nvCxnSpPr>
        <p:spPr>
          <a:xfrm flipH="1">
            <a:off x="5105400" y="1143000"/>
            <a:ext cx="8382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12B36F-5A7C-448F-BA1B-0B8C7B533DD3}"/>
              </a:ext>
            </a:extLst>
          </p:cNvPr>
          <p:cNvCxnSpPr/>
          <p:nvPr/>
        </p:nvCxnSpPr>
        <p:spPr>
          <a:xfrm flipV="1">
            <a:off x="-762000" y="2286000"/>
            <a:ext cx="1219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FF0000"/>
                </a:solidFill>
              </a:rPr>
              <a:t>Flood Fill Algorithm</a:t>
            </a:r>
          </a:p>
          <a:p>
            <a:pPr algn="just" eaLnBrk="0" hangingPunct="0"/>
            <a:endParaRPr lang="en-US" sz="2800">
              <a:latin typeface="Arial" charset="0"/>
            </a:endParaRPr>
          </a:p>
          <a:p>
            <a:pPr algn="just" eaLnBrk="0" hangingPunct="0"/>
            <a:endParaRPr lang="en-US" sz="2800"/>
          </a:p>
          <a:p>
            <a:pPr algn="just" eaLnBrk="0" hangingPunct="0"/>
            <a:r>
              <a:rPr lang="en-US" sz="2800"/>
              <a:t>Sometimes we want to fill in an area that is not defined within a single color boundary. </a:t>
            </a:r>
          </a:p>
          <a:p>
            <a:pPr algn="just" eaLnBrk="0" hangingPunct="0"/>
            <a:endParaRPr lang="en-US" sz="1400"/>
          </a:p>
          <a:p>
            <a:pPr algn="just" eaLnBrk="0" hangingPunct="0"/>
            <a:r>
              <a:rPr lang="en-US" sz="2800"/>
              <a:t>We paint such areas by replacing a specified interior color instead of searching for a boundary color value. This approach is called a </a:t>
            </a:r>
            <a:r>
              <a:rPr lang="en-US" sz="2800" b="1"/>
              <a:t>flood-fill algorithm</a:t>
            </a:r>
            <a:r>
              <a:rPr lang="en-US" sz="2800"/>
              <a:t>.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954088" y="457200"/>
            <a:ext cx="7010400" cy="1066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A50021"/>
                </a:solidFill>
              </a:rPr>
              <a:t>Flood Fill Algorithm (Code)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853363" cy="3033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08.02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0"/>
            <a:ext cx="8000999" cy="6858000"/>
          </a:xfr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07.1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04800"/>
            <a:ext cx="7924799" cy="6400801"/>
          </a:xfr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07.0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534400" cy="6523037"/>
          </a:xfr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10.01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382000" cy="62182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800" spc="-75" dirty="0">
                <a:latin typeface="Arial"/>
                <a:cs typeface="Arial"/>
              </a:rPr>
              <a:t>Fig. </a:t>
            </a:r>
            <a:r>
              <a:rPr lang="en-US" sz="2800" spc="-40" dirty="0">
                <a:latin typeface="Arial"/>
                <a:cs typeface="Arial"/>
              </a:rPr>
              <a:t>1.1: </a:t>
            </a:r>
            <a:r>
              <a:rPr lang="en-US" sz="2800" spc="-30" dirty="0">
                <a:latin typeface="Arial"/>
                <a:cs typeface="Arial"/>
              </a:rPr>
              <a:t>- </a:t>
            </a:r>
            <a:r>
              <a:rPr lang="en-US" sz="2800" spc="-60" dirty="0">
                <a:latin typeface="Arial"/>
                <a:cs typeface="Arial"/>
              </a:rPr>
              <a:t>Cathode </a:t>
            </a:r>
            <a:r>
              <a:rPr lang="en-US" sz="2800" spc="-45" dirty="0">
                <a:latin typeface="Arial"/>
                <a:cs typeface="Arial"/>
              </a:rPr>
              <a:t>ray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tube.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6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>
                <a:latin typeface="Arial"/>
                <a:cs typeface="Arial"/>
              </a:rPr>
              <a:t>It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60" dirty="0">
                <a:latin typeface="Arial"/>
                <a:cs typeface="Arial"/>
              </a:rPr>
              <a:t>an </a:t>
            </a:r>
            <a:r>
              <a:rPr lang="en-US" sz="2800" spc="-55" dirty="0">
                <a:latin typeface="Arial"/>
                <a:cs typeface="Arial"/>
              </a:rPr>
              <a:t>evacuated </a:t>
            </a:r>
            <a:r>
              <a:rPr lang="en-US" sz="2800" spc="-85" dirty="0">
                <a:latin typeface="Arial"/>
                <a:cs typeface="Arial"/>
              </a:rPr>
              <a:t>glass</a:t>
            </a:r>
            <a:r>
              <a:rPr lang="en-US" sz="2800" spc="-1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tube.</a:t>
            </a:r>
            <a:endParaRPr lang="en-US" sz="2800" dirty="0">
              <a:latin typeface="Arial"/>
              <a:cs typeface="Arial"/>
            </a:endParaRPr>
          </a:p>
          <a:p>
            <a:pPr marL="241300" marR="8890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>
                <a:latin typeface="Arial"/>
                <a:cs typeface="Arial"/>
              </a:rPr>
              <a:t>An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60" dirty="0">
                <a:latin typeface="Arial"/>
                <a:cs typeface="Arial"/>
              </a:rPr>
              <a:t>gun </a:t>
            </a:r>
            <a:r>
              <a:rPr lang="en-US" sz="2800" spc="-10" dirty="0">
                <a:latin typeface="Arial"/>
                <a:cs typeface="Arial"/>
              </a:rPr>
              <a:t>at the </a:t>
            </a:r>
            <a:r>
              <a:rPr lang="en-US" sz="2800" spc="-35" dirty="0">
                <a:latin typeface="Arial"/>
                <a:cs typeface="Arial"/>
              </a:rPr>
              <a:t>rear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25" dirty="0">
                <a:latin typeface="Arial"/>
                <a:cs typeface="Arial"/>
              </a:rPr>
              <a:t>tube </a:t>
            </a:r>
            <a:r>
              <a:rPr lang="en-US" sz="2800" spc="-40" dirty="0">
                <a:latin typeface="Arial"/>
                <a:cs typeface="Arial"/>
              </a:rPr>
              <a:t>produce </a:t>
            </a:r>
            <a:r>
              <a:rPr lang="en-US" sz="2800" spc="-85" dirty="0">
                <a:latin typeface="Arial"/>
                <a:cs typeface="Arial"/>
              </a:rPr>
              <a:t>a </a:t>
            </a:r>
            <a:r>
              <a:rPr lang="en-US" sz="2800" spc="-55" dirty="0">
                <a:latin typeface="Arial"/>
                <a:cs typeface="Arial"/>
              </a:rPr>
              <a:t>beam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40" dirty="0">
                <a:latin typeface="Arial"/>
                <a:cs typeface="Arial"/>
              </a:rPr>
              <a:t>electrons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65" dirty="0">
                <a:latin typeface="Arial"/>
                <a:cs typeface="Arial"/>
              </a:rPr>
              <a:t>is </a:t>
            </a:r>
            <a:r>
              <a:rPr lang="en-US" sz="2800" spc="-25" dirty="0">
                <a:latin typeface="Arial"/>
                <a:cs typeface="Arial"/>
              </a:rPr>
              <a:t>directed </a:t>
            </a:r>
            <a:r>
              <a:rPr lang="en-US" sz="2800" spc="-30" dirty="0">
                <a:latin typeface="Arial"/>
                <a:cs typeface="Arial"/>
              </a:rPr>
              <a:t>towards </a:t>
            </a:r>
            <a:r>
              <a:rPr lang="en-US" sz="2800" spc="-15" dirty="0">
                <a:latin typeface="Arial"/>
                <a:cs typeface="Arial"/>
              </a:rPr>
              <a:t>the  </a:t>
            </a:r>
            <a:r>
              <a:rPr lang="en-US" sz="2800" spc="-60" dirty="0">
                <a:latin typeface="Arial"/>
                <a:cs typeface="Arial"/>
              </a:rPr>
              <a:t>screen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tube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by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a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high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voltage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typically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15000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to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20000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volts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Inner </a:t>
            </a:r>
            <a:r>
              <a:rPr lang="en-US" sz="2800" spc="-60" dirty="0">
                <a:latin typeface="Arial"/>
                <a:cs typeface="Arial"/>
              </a:rPr>
              <a:t>side </a:t>
            </a:r>
            <a:r>
              <a:rPr lang="en-US" sz="2800" spc="-65" dirty="0">
                <a:latin typeface="Arial"/>
                <a:cs typeface="Arial"/>
              </a:rPr>
              <a:t>screen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40" dirty="0">
                <a:latin typeface="Arial"/>
                <a:cs typeface="Arial"/>
              </a:rPr>
              <a:t>coated </a:t>
            </a:r>
            <a:r>
              <a:rPr lang="en-US" sz="2800" spc="5" dirty="0">
                <a:latin typeface="Arial"/>
                <a:cs typeface="Arial"/>
              </a:rPr>
              <a:t>with </a:t>
            </a:r>
            <a:r>
              <a:rPr lang="en-US" sz="2800" spc="-45" dirty="0">
                <a:latin typeface="Arial"/>
                <a:cs typeface="Arial"/>
              </a:rPr>
              <a:t>phosphor </a:t>
            </a:r>
            <a:r>
              <a:rPr lang="en-US" sz="2800" spc="-65" dirty="0">
                <a:latin typeface="Arial"/>
                <a:cs typeface="Arial"/>
              </a:rPr>
              <a:t>substance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70" dirty="0">
                <a:latin typeface="Arial"/>
                <a:cs typeface="Arial"/>
              </a:rPr>
              <a:t>gives </a:t>
            </a:r>
            <a:r>
              <a:rPr lang="en-US" sz="2800" spc="-15" dirty="0">
                <a:latin typeface="Arial"/>
                <a:cs typeface="Arial"/>
              </a:rPr>
              <a:t>light </a:t>
            </a:r>
            <a:r>
              <a:rPr lang="en-US" sz="2800" spc="-40" dirty="0">
                <a:latin typeface="Arial"/>
                <a:cs typeface="Arial"/>
              </a:rPr>
              <a:t>when </a:t>
            </a:r>
            <a:r>
              <a:rPr lang="en-US" sz="2800" spc="35" dirty="0">
                <a:latin typeface="Arial"/>
                <a:cs typeface="Arial"/>
              </a:rPr>
              <a:t>it</a:t>
            </a:r>
            <a:r>
              <a:rPr lang="en-US" sz="2800" spc="-22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35" dirty="0">
                <a:latin typeface="Arial"/>
                <a:cs typeface="Arial"/>
              </a:rPr>
              <a:t>stroked </a:t>
            </a:r>
            <a:r>
              <a:rPr lang="en-US" sz="2800" spc="-50" dirty="0">
                <a:latin typeface="Arial"/>
                <a:cs typeface="Arial"/>
              </a:rPr>
              <a:t>bye </a:t>
            </a:r>
            <a:r>
              <a:rPr lang="en-US" sz="2800" spc="-40" dirty="0">
                <a:latin typeface="Arial"/>
                <a:cs typeface="Arial"/>
              </a:rPr>
              <a:t>electrons.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5" dirty="0">
                <a:latin typeface="Arial"/>
                <a:cs typeface="Arial"/>
              </a:rPr>
              <a:t>Control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controls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velocity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electrons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before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they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10" dirty="0">
                <a:latin typeface="Arial"/>
                <a:cs typeface="Arial"/>
              </a:rPr>
              <a:t>hit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phosphor.</a:t>
            </a:r>
            <a:endParaRPr lang="en-US" sz="2800" dirty="0">
              <a:latin typeface="Arial"/>
              <a:cs typeface="Arial"/>
            </a:endParaRPr>
          </a:p>
          <a:p>
            <a:pPr marL="241300" marR="1016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20" dirty="0">
                <a:latin typeface="Arial"/>
                <a:cs typeface="Arial"/>
              </a:rPr>
              <a:t>control </a:t>
            </a:r>
            <a:r>
              <a:rPr lang="en-US" sz="2800" spc="-30" dirty="0">
                <a:latin typeface="Arial"/>
                <a:cs typeface="Arial"/>
              </a:rPr>
              <a:t>grid </a:t>
            </a:r>
            <a:r>
              <a:rPr lang="en-US" sz="2800" spc="-40" dirty="0">
                <a:latin typeface="Arial"/>
                <a:cs typeface="Arial"/>
              </a:rPr>
              <a:t>voltage </a:t>
            </a:r>
            <a:r>
              <a:rPr lang="en-US" sz="2800" spc="-35" dirty="0">
                <a:latin typeface="Arial"/>
                <a:cs typeface="Arial"/>
              </a:rPr>
              <a:t>determines </a:t>
            </a:r>
            <a:r>
              <a:rPr lang="en-US" sz="2800" spc="-30" dirty="0">
                <a:latin typeface="Arial"/>
                <a:cs typeface="Arial"/>
              </a:rPr>
              <a:t>how </a:t>
            </a:r>
            <a:r>
              <a:rPr lang="en-US" sz="2800" spc="-55" dirty="0">
                <a:latin typeface="Arial"/>
                <a:cs typeface="Arial"/>
              </a:rPr>
              <a:t>many </a:t>
            </a:r>
            <a:r>
              <a:rPr lang="en-US" sz="2800" spc="-40" dirty="0">
                <a:latin typeface="Arial"/>
                <a:cs typeface="Arial"/>
              </a:rPr>
              <a:t>electrons </a:t>
            </a:r>
            <a:r>
              <a:rPr lang="en-US" sz="2800" spc="-45" dirty="0">
                <a:latin typeface="Arial"/>
                <a:cs typeface="Arial"/>
              </a:rPr>
              <a:t>are </a:t>
            </a:r>
            <a:r>
              <a:rPr lang="en-US" sz="2800" spc="-35" dirty="0">
                <a:latin typeface="Arial"/>
                <a:cs typeface="Arial"/>
              </a:rPr>
              <a:t>actually </a:t>
            </a:r>
            <a:r>
              <a:rPr lang="en-US" sz="2800" spc="-15" dirty="0">
                <a:latin typeface="Arial"/>
                <a:cs typeface="Arial"/>
              </a:rPr>
              <a:t>in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55" dirty="0">
                <a:latin typeface="Arial"/>
                <a:cs typeface="Arial"/>
              </a:rPr>
              <a:t>beam. </a:t>
            </a: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45" dirty="0">
                <a:latin typeface="Arial"/>
                <a:cs typeface="Arial"/>
              </a:rPr>
              <a:t>negative 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control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voltage</a:t>
            </a:r>
            <a:r>
              <a:rPr lang="en-US" sz="2800" spc="-55" dirty="0">
                <a:latin typeface="Arial"/>
                <a:cs typeface="Arial"/>
              </a:rPr>
              <a:t> is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fewer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electrons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that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95" dirty="0">
                <a:latin typeface="Arial"/>
                <a:cs typeface="Arial"/>
              </a:rPr>
              <a:t>pass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through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5" dirty="0">
                <a:latin typeface="Arial"/>
                <a:cs typeface="Arial"/>
              </a:rPr>
              <a:t>Thus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control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grid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controls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25" dirty="0">
                <a:latin typeface="Arial"/>
                <a:cs typeface="Arial"/>
              </a:rPr>
              <a:t>Intensity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spot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where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beam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strikes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the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screen.</a:t>
            </a:r>
            <a:endParaRPr lang="en-US" sz="2800" dirty="0">
              <a:latin typeface="Arial"/>
              <a:cs typeface="Arial"/>
            </a:endParaRPr>
          </a:p>
          <a:p>
            <a:pPr marL="241300" marR="825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>
                <a:latin typeface="Arial"/>
                <a:cs typeface="Arial"/>
              </a:rPr>
              <a:t>The </a:t>
            </a:r>
            <a:r>
              <a:rPr lang="en-US" sz="2800" spc="-50" dirty="0">
                <a:latin typeface="Arial"/>
                <a:cs typeface="Arial"/>
              </a:rPr>
              <a:t>focusing </a:t>
            </a:r>
            <a:r>
              <a:rPr lang="en-US" sz="2800" spc="-60" dirty="0">
                <a:latin typeface="Arial"/>
                <a:cs typeface="Arial"/>
              </a:rPr>
              <a:t>system </a:t>
            </a:r>
            <a:r>
              <a:rPr lang="en-US" sz="2800" spc="-40" dirty="0">
                <a:latin typeface="Arial"/>
                <a:cs typeface="Arial"/>
              </a:rPr>
              <a:t>concentrates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25" dirty="0">
                <a:latin typeface="Arial"/>
                <a:cs typeface="Arial"/>
              </a:rPr>
              <a:t>electron </a:t>
            </a:r>
            <a:r>
              <a:rPr lang="en-US" sz="2800" spc="-60" dirty="0">
                <a:latin typeface="Arial"/>
                <a:cs typeface="Arial"/>
              </a:rPr>
              <a:t>beam </a:t>
            </a:r>
            <a:r>
              <a:rPr lang="en-US" sz="2800" spc="-85" dirty="0">
                <a:latin typeface="Arial"/>
                <a:cs typeface="Arial"/>
              </a:rPr>
              <a:t>so </a:t>
            </a:r>
            <a:r>
              <a:rPr lang="en-US" sz="2800" spc="35" dirty="0">
                <a:latin typeface="Arial"/>
                <a:cs typeface="Arial"/>
              </a:rPr>
              <a:t>it </a:t>
            </a:r>
            <a:r>
              <a:rPr lang="en-US" sz="2800" spc="-60" dirty="0">
                <a:latin typeface="Arial"/>
                <a:cs typeface="Arial"/>
              </a:rPr>
              <a:t>converges </a:t>
            </a:r>
            <a:r>
              <a:rPr lang="en-US" sz="2800" spc="15" dirty="0">
                <a:latin typeface="Arial"/>
                <a:cs typeface="Arial"/>
              </a:rPr>
              <a:t>to </a:t>
            </a:r>
            <a:r>
              <a:rPr lang="en-US" sz="2800" spc="-50" dirty="0">
                <a:latin typeface="Arial"/>
                <a:cs typeface="Arial"/>
              </a:rPr>
              <a:t>small </a:t>
            </a:r>
            <a:r>
              <a:rPr lang="en-US" sz="2800" spc="-5" dirty="0">
                <a:latin typeface="Arial"/>
                <a:cs typeface="Arial"/>
              </a:rPr>
              <a:t>point </a:t>
            </a:r>
            <a:r>
              <a:rPr lang="en-US" sz="2800" spc="-35" dirty="0">
                <a:latin typeface="Arial"/>
                <a:cs typeface="Arial"/>
              </a:rPr>
              <a:t>when </a:t>
            </a:r>
            <a:r>
              <a:rPr lang="en-US" sz="2800" spc="-25" dirty="0">
                <a:latin typeface="Arial"/>
                <a:cs typeface="Arial"/>
              </a:rPr>
              <a:t>hits </a:t>
            </a:r>
            <a:r>
              <a:rPr lang="en-US" sz="2800" spc="-15" dirty="0">
                <a:latin typeface="Arial"/>
                <a:cs typeface="Arial"/>
              </a:rPr>
              <a:t>the  </a:t>
            </a:r>
            <a:r>
              <a:rPr lang="en-US" sz="2800" spc="-40" dirty="0">
                <a:latin typeface="Arial"/>
                <a:cs typeface="Arial"/>
              </a:rPr>
              <a:t>phosphor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coating.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Deflection</a:t>
            </a:r>
            <a:r>
              <a:rPr lang="en-US" sz="2800" spc="-60" dirty="0">
                <a:latin typeface="Arial"/>
                <a:cs typeface="Arial"/>
              </a:rPr>
              <a:t> system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directs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beam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0" dirty="0">
                <a:latin typeface="Arial"/>
                <a:cs typeface="Arial"/>
              </a:rPr>
              <a:t>which</a:t>
            </a:r>
            <a:r>
              <a:rPr lang="en-US" sz="2800" spc="-60" dirty="0">
                <a:latin typeface="Arial"/>
                <a:cs typeface="Arial"/>
              </a:rPr>
              <a:t> decides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point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where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beam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spc="-40" dirty="0">
                <a:latin typeface="Arial"/>
                <a:cs typeface="Arial"/>
              </a:rPr>
              <a:t>strikes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80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screen.</a:t>
            </a:r>
            <a:endParaRPr lang="en-US" sz="2800" dirty="0">
              <a:latin typeface="Arial"/>
              <a:cs typeface="Arial"/>
            </a:endParaRPr>
          </a:p>
          <a:p>
            <a:pPr marL="241300" marR="8890" indent="-229235">
              <a:lnSpc>
                <a:spcPct val="116500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>
                <a:latin typeface="Arial"/>
                <a:cs typeface="Arial"/>
              </a:rPr>
              <a:t>Deflection </a:t>
            </a:r>
            <a:r>
              <a:rPr lang="en-US" sz="2800" spc="-60" dirty="0">
                <a:latin typeface="Arial"/>
                <a:cs typeface="Arial"/>
              </a:rPr>
              <a:t>system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185" dirty="0">
                <a:latin typeface="Arial"/>
                <a:cs typeface="Arial"/>
              </a:rPr>
              <a:t>CRT </a:t>
            </a:r>
            <a:r>
              <a:rPr lang="en-US" sz="2800" spc="-60" dirty="0">
                <a:latin typeface="Arial"/>
                <a:cs typeface="Arial"/>
              </a:rPr>
              <a:t>consists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5" dirty="0">
                <a:latin typeface="Arial"/>
                <a:cs typeface="Arial"/>
              </a:rPr>
              <a:t>two </a:t>
            </a:r>
            <a:r>
              <a:rPr lang="en-US" sz="2800" spc="-45" dirty="0">
                <a:latin typeface="Arial"/>
                <a:cs typeface="Arial"/>
              </a:rPr>
              <a:t>pairs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30" dirty="0">
                <a:latin typeface="Arial"/>
                <a:cs typeface="Arial"/>
              </a:rPr>
              <a:t>parallel </a:t>
            </a:r>
            <a:r>
              <a:rPr lang="en-US" sz="2800" spc="-45" dirty="0">
                <a:latin typeface="Arial"/>
                <a:cs typeface="Arial"/>
              </a:rPr>
              <a:t>plates </a:t>
            </a:r>
            <a:r>
              <a:rPr lang="en-US" sz="2800" spc="-30" dirty="0">
                <a:latin typeface="Arial"/>
                <a:cs typeface="Arial"/>
              </a:rPr>
              <a:t>which </a:t>
            </a:r>
            <a:r>
              <a:rPr lang="en-US" sz="2800" spc="-55" dirty="0">
                <a:latin typeface="Arial"/>
                <a:cs typeface="Arial"/>
              </a:rPr>
              <a:t>are </a:t>
            </a:r>
            <a:r>
              <a:rPr lang="en-US" sz="2800" spc="-25" dirty="0">
                <a:latin typeface="Arial"/>
                <a:cs typeface="Arial"/>
              </a:rPr>
              <a:t>vertical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25" dirty="0">
                <a:latin typeface="Arial"/>
                <a:cs typeface="Arial"/>
              </a:rPr>
              <a:t>horizontal  deflection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plates.</a:t>
            </a:r>
            <a:endParaRPr lang="en-US" sz="2800" dirty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>
                <a:latin typeface="Arial"/>
                <a:cs typeface="Arial"/>
              </a:rPr>
              <a:t>Voltage </a:t>
            </a:r>
            <a:r>
              <a:rPr lang="en-US" sz="2800" spc="-35" dirty="0">
                <a:latin typeface="Arial"/>
                <a:cs typeface="Arial"/>
              </a:rPr>
              <a:t>applied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25" dirty="0">
                <a:latin typeface="Arial"/>
                <a:cs typeface="Arial"/>
              </a:rPr>
              <a:t>vertical </a:t>
            </a:r>
            <a:r>
              <a:rPr lang="en-US" sz="2800" spc="-55" dirty="0">
                <a:latin typeface="Arial"/>
                <a:cs typeface="Arial"/>
              </a:rPr>
              <a:t>and </a:t>
            </a:r>
            <a:r>
              <a:rPr lang="en-US" sz="2800" spc="-25" dirty="0">
                <a:latin typeface="Arial"/>
                <a:cs typeface="Arial"/>
              </a:rPr>
              <a:t>horizontal deflection </a:t>
            </a:r>
            <a:r>
              <a:rPr lang="en-US" sz="2800" spc="-40" dirty="0">
                <a:latin typeface="Arial"/>
                <a:cs typeface="Arial"/>
              </a:rPr>
              <a:t>plates </a:t>
            </a:r>
            <a:r>
              <a:rPr lang="en-US" sz="2800" spc="-55" dirty="0">
                <a:latin typeface="Arial"/>
                <a:cs typeface="Arial"/>
              </a:rPr>
              <a:t>is </a:t>
            </a:r>
            <a:r>
              <a:rPr lang="en-US" sz="2800" spc="-15" dirty="0">
                <a:latin typeface="Arial"/>
                <a:cs typeface="Arial"/>
              </a:rPr>
              <a:t>control </a:t>
            </a:r>
            <a:r>
              <a:rPr lang="en-US" sz="2800" spc="-25" dirty="0">
                <a:latin typeface="Arial"/>
                <a:cs typeface="Arial"/>
              </a:rPr>
              <a:t>vertical </a:t>
            </a:r>
            <a:r>
              <a:rPr lang="en-US" sz="2800" spc="-60" dirty="0">
                <a:latin typeface="Arial"/>
                <a:cs typeface="Arial"/>
              </a:rPr>
              <a:t>and </a:t>
            </a:r>
            <a:r>
              <a:rPr lang="en-US" sz="2800" spc="-25" dirty="0">
                <a:latin typeface="Arial"/>
                <a:cs typeface="Arial"/>
              </a:rPr>
              <a:t>horizontal deflection  </a:t>
            </a:r>
            <a:r>
              <a:rPr lang="en-US" sz="2800" spc="-40" dirty="0">
                <a:latin typeface="Arial"/>
                <a:cs typeface="Arial"/>
              </a:rPr>
              <a:t>respectively.</a:t>
            </a:r>
            <a:endParaRPr lang="en-US"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>
                <a:latin typeface="Arial"/>
                <a:cs typeface="Arial"/>
              </a:rPr>
              <a:t>There </a:t>
            </a:r>
            <a:r>
              <a:rPr lang="en-US" sz="2800" spc="-50" dirty="0">
                <a:latin typeface="Arial"/>
                <a:cs typeface="Arial"/>
              </a:rPr>
              <a:t>are </a:t>
            </a:r>
            <a:r>
              <a:rPr lang="en-US" sz="2800" spc="5" dirty="0">
                <a:latin typeface="Arial"/>
                <a:cs typeface="Arial"/>
              </a:rPr>
              <a:t>two </a:t>
            </a:r>
            <a:r>
              <a:rPr lang="en-US" sz="2800" spc="-45" dirty="0">
                <a:latin typeface="Arial"/>
                <a:cs typeface="Arial"/>
              </a:rPr>
              <a:t>techniques </a:t>
            </a:r>
            <a:r>
              <a:rPr lang="en-US" sz="2800" spc="-70" dirty="0">
                <a:latin typeface="Arial"/>
                <a:cs typeface="Arial"/>
              </a:rPr>
              <a:t>used </a:t>
            </a:r>
            <a:r>
              <a:rPr lang="en-US" sz="2800" spc="5" dirty="0">
                <a:latin typeface="Arial"/>
                <a:cs typeface="Arial"/>
              </a:rPr>
              <a:t>for </a:t>
            </a:r>
            <a:r>
              <a:rPr lang="en-US" sz="2800" spc="-40" dirty="0">
                <a:latin typeface="Arial"/>
                <a:cs typeface="Arial"/>
              </a:rPr>
              <a:t>producing </a:t>
            </a:r>
            <a:r>
              <a:rPr lang="en-US" sz="2800" spc="-70" dirty="0">
                <a:latin typeface="Arial"/>
                <a:cs typeface="Arial"/>
              </a:rPr>
              <a:t>images </a:t>
            </a:r>
            <a:r>
              <a:rPr lang="en-US" sz="2800" spc="-40" dirty="0">
                <a:latin typeface="Arial"/>
                <a:cs typeface="Arial"/>
              </a:rPr>
              <a:t>on </a:t>
            </a:r>
            <a:r>
              <a:rPr lang="en-US" sz="2800" spc="-15" dirty="0">
                <a:latin typeface="Arial"/>
                <a:cs typeface="Arial"/>
              </a:rPr>
              <a:t>the</a:t>
            </a:r>
            <a:r>
              <a:rPr lang="en-US" sz="2800" spc="-220" dirty="0">
                <a:latin typeface="Arial"/>
                <a:cs typeface="Arial"/>
              </a:rPr>
              <a:t> </a:t>
            </a:r>
            <a:r>
              <a:rPr lang="en-US" sz="2800" spc="-185" dirty="0">
                <a:latin typeface="Arial"/>
                <a:cs typeface="Arial"/>
              </a:rPr>
              <a:t>CRT </a:t>
            </a:r>
            <a:r>
              <a:rPr lang="en-US" sz="2800" spc="-55" dirty="0">
                <a:latin typeface="Arial"/>
                <a:cs typeface="Arial"/>
              </a:rPr>
              <a:t>screen: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10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915400" cy="6523037"/>
          </a:xfr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274" name="Picture 2" descr="Compare flood fill and boundary fill algorithm illustrating the same with a 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160293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2249</TotalTime>
  <Words>4438</Words>
  <Application>Microsoft Office PowerPoint</Application>
  <PresentationFormat>On-screen Show (4:3)</PresentationFormat>
  <Paragraphs>353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Calibri</vt:lpstr>
      <vt:lpstr>Consolas</vt:lpstr>
      <vt:lpstr>Constantia</vt:lpstr>
      <vt:lpstr>Georgia</vt:lpstr>
      <vt:lpstr>Symbol</vt:lpstr>
      <vt:lpstr>urw-din</vt:lpstr>
      <vt:lpstr>Wingdings 2</vt:lpstr>
      <vt:lpstr>Flow</vt:lpstr>
      <vt:lpstr>CGMM UNIT-1</vt:lpstr>
      <vt:lpstr>PowerPoint Presentation</vt:lpstr>
      <vt:lpstr>PowerPoint Presentation</vt:lpstr>
      <vt:lpstr>PowerPoint Presentation</vt:lpstr>
      <vt:lpstr>PowerPoint Presentation</vt:lpstr>
      <vt:lpstr>Some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Raster scan display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Shadow-mask technique </vt:lpstr>
      <vt:lpstr>PowerPoint Presentation</vt:lpstr>
      <vt:lpstr>Direct-view storage tubes (DVST)</vt:lpstr>
      <vt:lpstr>PowerPoint Presentation</vt:lpstr>
      <vt:lpstr>PowerPoint Presentation</vt:lpstr>
      <vt:lpstr>PowerPoint Presentation</vt:lpstr>
      <vt:lpstr>PowerPoint Presentation</vt:lpstr>
      <vt:lpstr>Liquid Crystal Display (LCD)</vt:lpstr>
      <vt:lpstr>PowerPoint Presentation</vt:lpstr>
      <vt:lpstr>PowerPoint Presentation</vt:lpstr>
      <vt:lpstr>PowerPoint Presentation</vt:lpstr>
      <vt:lpstr>PowerPoint Presentation</vt:lpstr>
      <vt:lpstr>Problem</vt:lpstr>
      <vt:lpstr>Using Symmetry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Dy=6  dx=3  m=2          dy=3  dx=6  m=.5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Bresenham’s algo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Boundary Fill Algorithm (Code)</vt:lpstr>
      <vt:lpstr>PowerPoint Presentation</vt:lpstr>
      <vt:lpstr>Flood Fill Algorithm (Code)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Shubhrata Kanungo</cp:lastModifiedBy>
  <cp:revision>53</cp:revision>
  <dcterms:created xsi:type="dcterms:W3CDTF">2020-08-27T04:37:04Z</dcterms:created>
  <dcterms:modified xsi:type="dcterms:W3CDTF">2021-09-07T06:05:21Z</dcterms:modified>
</cp:coreProperties>
</file>