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5" r:id="rId1"/>
  </p:sldMasterIdLst>
  <p:notesMasterIdLst>
    <p:notesMasterId r:id="rId106"/>
  </p:notesMasterIdLst>
  <p:sldIdLst>
    <p:sldId id="437" r:id="rId2"/>
    <p:sldId id="439" r:id="rId3"/>
    <p:sldId id="440" r:id="rId4"/>
    <p:sldId id="441" r:id="rId5"/>
    <p:sldId id="442" r:id="rId6"/>
    <p:sldId id="443" r:id="rId7"/>
    <p:sldId id="474" r:id="rId8"/>
    <p:sldId id="444" r:id="rId9"/>
    <p:sldId id="445" r:id="rId10"/>
    <p:sldId id="446" r:id="rId11"/>
    <p:sldId id="447" r:id="rId12"/>
    <p:sldId id="448" r:id="rId13"/>
    <p:sldId id="449" r:id="rId14"/>
    <p:sldId id="475" r:id="rId15"/>
    <p:sldId id="450" r:id="rId16"/>
    <p:sldId id="451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664" r:id="rId27"/>
    <p:sldId id="665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76" r:id="rId39"/>
    <p:sldId id="462" r:id="rId40"/>
    <p:sldId id="463" r:id="rId41"/>
    <p:sldId id="464" r:id="rId42"/>
    <p:sldId id="465" r:id="rId43"/>
    <p:sldId id="466" r:id="rId44"/>
    <p:sldId id="640" r:id="rId45"/>
    <p:sldId id="467" r:id="rId46"/>
    <p:sldId id="468" r:id="rId47"/>
    <p:sldId id="469" r:id="rId48"/>
    <p:sldId id="470" r:id="rId49"/>
    <p:sldId id="471" r:id="rId50"/>
    <p:sldId id="472" r:id="rId51"/>
    <p:sldId id="641" r:id="rId52"/>
    <p:sldId id="666" r:id="rId53"/>
    <p:sldId id="667" r:id="rId54"/>
    <p:sldId id="668" r:id="rId55"/>
    <p:sldId id="669" r:id="rId56"/>
    <p:sldId id="670" r:id="rId57"/>
    <p:sldId id="671" r:id="rId58"/>
    <p:sldId id="672" r:id="rId59"/>
    <p:sldId id="673" r:id="rId60"/>
    <p:sldId id="674" r:id="rId61"/>
    <p:sldId id="675" r:id="rId62"/>
    <p:sldId id="676" r:id="rId63"/>
    <p:sldId id="677" r:id="rId64"/>
    <p:sldId id="678" r:id="rId65"/>
    <p:sldId id="679" r:id="rId66"/>
    <p:sldId id="680" r:id="rId67"/>
    <p:sldId id="681" r:id="rId68"/>
    <p:sldId id="682" r:id="rId69"/>
    <p:sldId id="683" r:id="rId70"/>
    <p:sldId id="684" r:id="rId71"/>
    <p:sldId id="685" r:id="rId72"/>
    <p:sldId id="686" r:id="rId73"/>
    <p:sldId id="687" r:id="rId74"/>
    <p:sldId id="688" r:id="rId75"/>
    <p:sldId id="689" r:id="rId76"/>
    <p:sldId id="690" r:id="rId77"/>
    <p:sldId id="691" r:id="rId78"/>
    <p:sldId id="692" r:id="rId79"/>
    <p:sldId id="693" r:id="rId80"/>
    <p:sldId id="694" r:id="rId81"/>
    <p:sldId id="695" r:id="rId82"/>
    <p:sldId id="696" r:id="rId83"/>
    <p:sldId id="697" r:id="rId84"/>
    <p:sldId id="698" r:id="rId85"/>
    <p:sldId id="699" r:id="rId86"/>
    <p:sldId id="700" r:id="rId87"/>
    <p:sldId id="701" r:id="rId88"/>
    <p:sldId id="702" r:id="rId89"/>
    <p:sldId id="703" r:id="rId90"/>
    <p:sldId id="704" r:id="rId91"/>
    <p:sldId id="705" r:id="rId92"/>
    <p:sldId id="723" r:id="rId93"/>
    <p:sldId id="724" r:id="rId94"/>
    <p:sldId id="725" r:id="rId95"/>
    <p:sldId id="726" r:id="rId96"/>
    <p:sldId id="727" r:id="rId97"/>
    <p:sldId id="728" r:id="rId98"/>
    <p:sldId id="729" r:id="rId99"/>
    <p:sldId id="730" r:id="rId100"/>
    <p:sldId id="731" r:id="rId101"/>
    <p:sldId id="732" r:id="rId102"/>
    <p:sldId id="733" r:id="rId103"/>
    <p:sldId id="734" r:id="rId104"/>
    <p:sldId id="735" r:id="rId10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2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2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2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2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D53CA7-E093-4F96-9829-A7FED3342B05}" type="slidenum">
              <a:rPr lang="de-DE" sz="1400" b="0" strike="noStrike" spc="-1">
                <a:latin typeface="Times New Roman"/>
              </a:rPr>
              <a:pPr algn="r"/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0A5983-8D96-44CA-BDB6-D5696141DB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47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0A5983-8D96-44CA-BDB6-D5696141DB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47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BB71B-0365-463A-8558-B60906EE0F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93D2EC-24B4-4AB4-B939-41EB0D00261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ED93E222-B967-49AA-BD19-7A07966DE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3E222-B967-49AA-BD19-7A07966DE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3E222-B967-49AA-BD19-7A07966DE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C9BD8-AC5C-4DD0-B6F6-A6822202BE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05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4172-F1EB-435E-8241-51B273E328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09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3E222-B967-49AA-BD19-7A07966DE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ED93E222-B967-49AA-BD19-7A07966DE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ED93E222-B967-49AA-BD19-7A07966DE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ED93E222-B967-49AA-BD19-7A07966DE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ED93E222-B967-49AA-BD19-7A07966DE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ED93E222-B967-49AA-BD19-7A07966DE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D93E222-B967-49AA-BD19-7A07966DE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hf hd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8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298FE66-933F-439E-A5B7-6D197027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7172" name="Foliennummernplatzhalt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CBB57F-0B22-4D4F-9293-2FDFD4B43B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13843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b="1" dirty="0"/>
              <a:t>UNIT-2</a:t>
            </a:r>
            <a:br>
              <a:rPr lang="en-US" b="1" dirty="0"/>
            </a:br>
            <a:r>
              <a:rPr lang="tr-TR" b="1" dirty="0"/>
              <a:t>Objectives</a:t>
            </a:r>
            <a:endParaRPr 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196975"/>
            <a:ext cx="8640762" cy="5000625"/>
          </a:xfrm>
        </p:spPr>
        <p:txBody>
          <a:bodyPr lIns="92075" tIns="46038" rIns="92075" bIns="46038"/>
          <a:lstStyle/>
          <a:p>
            <a:pPr>
              <a:buNone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tr-TR" sz="2400" dirty="0">
                <a:solidFill>
                  <a:schemeClr val="bg1"/>
                </a:solidFill>
              </a:rPr>
              <a:t>Basic 2D Transformations :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chemeClr val="bg1"/>
                </a:solidFill>
              </a:rPr>
              <a:t>1) </a:t>
            </a:r>
            <a:r>
              <a:rPr lang="tr-TR" sz="2400" dirty="0">
                <a:solidFill>
                  <a:schemeClr val="bg1"/>
                </a:solidFill>
              </a:rPr>
              <a:t>Translation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chemeClr val="bg1"/>
                </a:solidFill>
              </a:rPr>
              <a:t>2) </a:t>
            </a:r>
            <a:r>
              <a:rPr lang="tr-TR" sz="2400" dirty="0">
                <a:solidFill>
                  <a:schemeClr val="bg1"/>
                </a:solidFill>
              </a:rPr>
              <a:t>Rotation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chemeClr val="bg1"/>
                </a:solidFill>
              </a:rPr>
              <a:t>3) </a:t>
            </a:r>
            <a:r>
              <a:rPr lang="tr-TR" sz="2400" dirty="0">
                <a:solidFill>
                  <a:schemeClr val="bg1"/>
                </a:solidFill>
              </a:rPr>
              <a:t>Scaling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chemeClr val="bg1"/>
                </a:solidFill>
              </a:rPr>
              <a:t>Some more transformation</a:t>
            </a:r>
          </a:p>
          <a:p>
            <a:pPr marL="858837" lvl="1" indent="-514350">
              <a:lnSpc>
                <a:spcPct val="90000"/>
              </a:lnSpc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Shearing</a:t>
            </a:r>
          </a:p>
          <a:p>
            <a:pPr marL="858837" lvl="1" indent="-514350">
              <a:lnSpc>
                <a:spcPct val="90000"/>
              </a:lnSpc>
              <a:buAutoNum type="arabicPeriod"/>
              <a:defRPr/>
            </a:pPr>
            <a:r>
              <a:rPr lang="en-US" sz="2400" dirty="0">
                <a:solidFill>
                  <a:schemeClr val="bg1"/>
                </a:solidFill>
              </a:rPr>
              <a:t>Reflection</a:t>
            </a:r>
          </a:p>
          <a:p>
            <a:pPr marL="858837" lvl="1" indent="-514350">
              <a:lnSpc>
                <a:spcPct val="90000"/>
              </a:lnSpc>
              <a:buNone/>
              <a:defRPr/>
            </a:pPr>
            <a:endParaRPr lang="tr-TR" sz="2400" dirty="0">
              <a:solidFill>
                <a:schemeClr val="bg1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9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2D Rotation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Rotation of a point about any specified position (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r</a:t>
            </a:r>
            <a:r>
              <a:rPr lang="en-US" sz="2400" dirty="0" err="1">
                <a:solidFill>
                  <a:schemeClr val="bg1"/>
                </a:solidFill>
              </a:rPr>
              <a:t>,y</a:t>
            </a:r>
            <a:r>
              <a:rPr lang="en-US" sz="2400" baseline="-25000" dirty="0" err="1">
                <a:solidFill>
                  <a:schemeClr val="bg1"/>
                </a:solidFill>
              </a:rPr>
              <a:t>r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i="1" dirty="0">
                <a:solidFill>
                  <a:schemeClr val="bg1"/>
                </a:solidFill>
              </a:rPr>
              <a:t>x’=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+(x - 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) </a:t>
            </a:r>
            <a:r>
              <a:rPr lang="en-US" sz="2400" i="1" dirty="0" err="1">
                <a:solidFill>
                  <a:schemeClr val="bg1"/>
                </a:solidFill>
              </a:rPr>
              <a:t>cos</a:t>
            </a:r>
            <a:r>
              <a:rPr lang="en-US" sz="2400" i="1" dirty="0">
                <a:solidFill>
                  <a:schemeClr val="bg1"/>
                </a:solidFill>
              </a:rPr>
              <a:t> θ – (y - 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) sin θ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r>
              <a:rPr lang="en-US" sz="2400" i="1" dirty="0">
                <a:solidFill>
                  <a:schemeClr val="bg1"/>
                </a:solidFill>
              </a:rPr>
              <a:t>	y’=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+(x - 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) sin θ + (y - 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) </a:t>
            </a:r>
            <a:r>
              <a:rPr lang="en-US" sz="2400" i="1" dirty="0" err="1">
                <a:solidFill>
                  <a:schemeClr val="bg1"/>
                </a:solidFill>
              </a:rPr>
              <a:t>cos</a:t>
            </a:r>
            <a:r>
              <a:rPr lang="en-US" sz="2400" i="1" dirty="0">
                <a:solidFill>
                  <a:schemeClr val="bg1"/>
                </a:solidFill>
              </a:rPr>
              <a:t> θ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Rotations also move objects without deformation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 line is rotated by applying the rotation formula to each of the endpoints and redrawing the line between the new end points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 polygon is rotated by applying the rotation formula to each of the vertices and redrawing the polygon using new vertex coordinates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24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7391072-88FB-4832-BF80-123550E0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3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6153" y="96012"/>
            <a:ext cx="6454520" cy="647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173" y="559308"/>
            <a:ext cx="8620506" cy="480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" y="560831"/>
            <a:ext cx="8725662" cy="5682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" y="403859"/>
            <a:ext cx="8309610" cy="5858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460" y="434340"/>
            <a:ext cx="8589645" cy="5823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2D Rotation Routine</a:t>
            </a:r>
            <a:endParaRPr lang="en-US" b="1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50688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class wcPt2D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   GLfloat x,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void rotatePolygon (wcPt2D * verts, GLint nVerts, wcPt2D pivPt, GLdouble theta)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wcPt2D * vertsRot;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GLint k;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for (k = 0; k &lt; nVerts; k++)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   vertsRot [k].x = pivPt.x + (verts [k].x - pivPt.x) * cos (theta) - (verts [k].y - pivPt.y) * sin (theta);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   vertsRot [k].y = pivPt.y + (verts [k].x - pivPt.x) * sin (theta) + (verts [k].y - pivPt.y) * cos (theta);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}</a:t>
            </a:r>
            <a:endParaRPr lang="tr-TR" sz="16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glBegin </a:t>
            </a:r>
            <a:r>
              <a:rPr lang="tr-TR" sz="1600"/>
              <a:t>(</a:t>
            </a:r>
            <a:r>
              <a:rPr lang="en-US" sz="1600"/>
              <a:t>GL_POLYGON</a:t>
            </a:r>
            <a:r>
              <a:rPr lang="tr-TR" sz="1600"/>
              <a:t>)</a:t>
            </a:r>
            <a:r>
              <a:rPr lang="en-US" sz="1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   for (k = 0; k &lt; nVerts; k++)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      glVertex2f (vertsRot [k].x, vertsRot [k].y);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glEnd 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}</a:t>
            </a:r>
          </a:p>
          <a:p>
            <a:pPr>
              <a:lnSpc>
                <a:spcPct val="80000"/>
              </a:lnSpc>
            </a:pPr>
            <a:endParaRPr lang="en-US" sz="160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E787F7-B17C-4B7D-A159-9BD69260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81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4999"/>
            <a:ext cx="7859713" cy="447453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2D Scaling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Scaling is used to alter the size of an object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Simple 2D scaling is performed by multiplying object positions (x,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y) by scaling factors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x’ = x ·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y’ = y ·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baseline="-250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or P’ = S·P</a:t>
            </a:r>
          </a:p>
        </p:txBody>
      </p:sp>
      <p:graphicFrame>
        <p:nvGraphicFramePr>
          <p:cNvPr id="398351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3152286" y="4104323"/>
          <a:ext cx="27368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Formel" r:id="rId2" imgW="1269720" imgH="482400" progId="Equation.3">
                  <p:embed/>
                </p:oleObj>
              </mc:Choice>
              <mc:Fallback>
                <p:oleObj name="Formel" r:id="rId2" imgW="1269720" imgH="4824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286" y="4104323"/>
                        <a:ext cx="2736850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4F87BC3-7F40-483E-AE35-253CBFC8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64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3" y="1466397"/>
            <a:ext cx="7859712" cy="452596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Scaling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Any positive value can be used as scaling factor 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Values less than 1 reduce the size of the object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Values greater than 1 enlarge the object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If scaling factor is 1 then the object stays unchanged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If </a:t>
            </a:r>
            <a:r>
              <a:rPr lang="en-US" sz="2000" i="1" dirty="0" err="1">
                <a:solidFill>
                  <a:schemeClr val="bg1"/>
                </a:solidFill>
              </a:rPr>
              <a:t>s</a:t>
            </a:r>
            <a:r>
              <a:rPr lang="en-US" sz="2000" i="1" baseline="-25000" dirty="0" err="1">
                <a:solidFill>
                  <a:schemeClr val="bg1"/>
                </a:solidFill>
              </a:rPr>
              <a:t>x</a:t>
            </a:r>
            <a:r>
              <a:rPr lang="en-US" sz="2000" i="1" baseline="-25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= </a:t>
            </a:r>
            <a:r>
              <a:rPr lang="en-US" sz="2000" i="1" dirty="0" err="1">
                <a:solidFill>
                  <a:schemeClr val="bg1"/>
                </a:solidFill>
              </a:rPr>
              <a:t>s</a:t>
            </a:r>
            <a:r>
              <a:rPr lang="en-US" sz="2000" i="1" baseline="-25000" dirty="0" err="1">
                <a:solidFill>
                  <a:schemeClr val="bg1"/>
                </a:solidFill>
              </a:rPr>
              <a:t>y</a:t>
            </a:r>
            <a:r>
              <a:rPr lang="en-US" sz="2000" i="1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, we call it </a:t>
            </a:r>
            <a:r>
              <a:rPr lang="en-US" sz="2000" u="sng" dirty="0">
                <a:solidFill>
                  <a:schemeClr val="bg1"/>
                </a:solidFill>
              </a:rPr>
              <a:t>uniform scaling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If scaling factor &lt;1, then the object moves closer to the origin and If scaling factor &gt;1, then the object moves farther from the origin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475FE38-AB39-441E-A753-02185624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00399" name="Group 15"/>
          <p:cNvGrpSpPr>
            <a:grpSpLocks/>
          </p:cNvGrpSpPr>
          <p:nvPr/>
        </p:nvGrpSpPr>
        <p:grpSpPr bwMode="auto">
          <a:xfrm>
            <a:off x="323850" y="4508500"/>
            <a:ext cx="2665413" cy="2095500"/>
            <a:chOff x="476" y="2704"/>
            <a:chExt cx="1679" cy="1320"/>
          </a:xfrm>
        </p:grpSpPr>
        <p:sp>
          <p:nvSpPr>
            <p:cNvPr id="400392" name="Text Box 8"/>
            <p:cNvSpPr txBox="1">
              <a:spLocks noChangeArrowheads="1"/>
            </p:cNvSpPr>
            <p:nvPr/>
          </p:nvSpPr>
          <p:spPr bwMode="auto">
            <a:xfrm>
              <a:off x="793" y="3793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x’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00393" name="Line 9"/>
            <p:cNvSpPr>
              <a:spLocks noChangeShapeType="1"/>
            </p:cNvSpPr>
            <p:nvPr/>
          </p:nvSpPr>
          <p:spPr bwMode="auto">
            <a:xfrm flipV="1">
              <a:off x="612" y="2704"/>
              <a:ext cx="0" cy="12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394" name="Line 10"/>
            <p:cNvSpPr>
              <a:spLocks noChangeShapeType="1"/>
            </p:cNvSpPr>
            <p:nvPr/>
          </p:nvSpPr>
          <p:spPr bwMode="auto">
            <a:xfrm flipV="1">
              <a:off x="476" y="3838"/>
              <a:ext cx="167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395" name="Text Box 11"/>
            <p:cNvSpPr txBox="1">
              <a:spLocks noChangeArrowheads="1"/>
            </p:cNvSpPr>
            <p:nvPr/>
          </p:nvSpPr>
          <p:spPr bwMode="auto">
            <a:xfrm>
              <a:off x="1292" y="379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00396" name="Line 12"/>
            <p:cNvSpPr>
              <a:spLocks noChangeShapeType="1"/>
            </p:cNvSpPr>
            <p:nvPr/>
          </p:nvSpPr>
          <p:spPr bwMode="auto">
            <a:xfrm flipV="1">
              <a:off x="884" y="3339"/>
              <a:ext cx="0" cy="3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397" name="Line 13"/>
            <p:cNvSpPr>
              <a:spLocks noChangeShapeType="1"/>
            </p:cNvSpPr>
            <p:nvPr/>
          </p:nvSpPr>
          <p:spPr bwMode="auto">
            <a:xfrm flipV="1">
              <a:off x="1383" y="2840"/>
              <a:ext cx="0" cy="63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398" name="Line 14"/>
            <p:cNvSpPr>
              <a:spLocks noChangeShapeType="1"/>
            </p:cNvSpPr>
            <p:nvPr/>
          </p:nvSpPr>
          <p:spPr bwMode="auto">
            <a:xfrm flipH="1">
              <a:off x="1020" y="3203"/>
              <a:ext cx="27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31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038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7859712" cy="4525962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2D Scaling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tr-TR" sz="2400" dirty="0">
                    <a:solidFill>
                      <a:schemeClr val="bg1"/>
                    </a:solidFill>
                  </a:rPr>
                  <a:t>Why does scaling also reposition object?</a:t>
                </a:r>
              </a:p>
              <a:p>
                <a:pPr lvl="1"/>
                <a:r>
                  <a:rPr lang="tr-TR" sz="2400" dirty="0">
                    <a:solidFill>
                      <a:schemeClr val="bg1"/>
                    </a:solidFill>
                  </a:rPr>
                  <a:t>Answer: See the matrix (multiplication)</a:t>
                </a:r>
              </a:p>
              <a:p>
                <a:pPr lvl="1"/>
                <a:r>
                  <a:rPr lang="tr-TR" sz="2400" dirty="0">
                    <a:solidFill>
                      <a:schemeClr val="bg1"/>
                    </a:solidFill>
                  </a:rPr>
                  <a:t>Still no clue?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tr-TR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tr-T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r-T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tr-TR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tr-TR" sz="24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tr-TR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tr-T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∗0</m:t>
                              </m:r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0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859712" cy="4525962"/>
              </a:xfrm>
              <a:blipFill rotWithShape="1">
                <a:blip r:embed="rId3"/>
                <a:stretch>
                  <a:fillRect l="-465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2BF02B8-DC2A-48AA-A7E8-77EE524F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859712" cy="452596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Scaling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 can control the location of the scaled object by choosing a position called the </a:t>
            </a:r>
            <a:r>
              <a:rPr lang="en-US" sz="2400" b="1" dirty="0">
                <a:solidFill>
                  <a:schemeClr val="bg1"/>
                </a:solidFill>
              </a:rPr>
              <a:t>fixed point (</a:t>
            </a:r>
            <a:r>
              <a:rPr lang="en-US" sz="2400" b="1" dirty="0" err="1">
                <a:solidFill>
                  <a:schemeClr val="bg1"/>
                </a:solidFill>
              </a:rPr>
              <a:t>x</a:t>
            </a:r>
            <a:r>
              <a:rPr lang="en-US" sz="2400" b="1" baseline="-25000" dirty="0" err="1">
                <a:solidFill>
                  <a:schemeClr val="bg1"/>
                </a:solidFill>
              </a:rPr>
              <a:t>f</a:t>
            </a:r>
            <a:r>
              <a:rPr lang="en-US" sz="2400" b="1" dirty="0" err="1">
                <a:solidFill>
                  <a:schemeClr val="bg1"/>
                </a:solidFill>
              </a:rPr>
              <a:t>,y</a:t>
            </a:r>
            <a:r>
              <a:rPr lang="en-US" sz="2400" b="1" baseline="-25000" dirty="0" err="1">
                <a:solidFill>
                  <a:schemeClr val="bg1"/>
                </a:solidFill>
              </a:rPr>
              <a:t>f</a:t>
            </a:r>
            <a:r>
              <a:rPr lang="en-US" sz="2400" b="1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Tahoma" pitchFamily="34" charset="0"/>
              <a:buNone/>
            </a:pPr>
            <a:r>
              <a:rPr lang="en-US" sz="2400" b="1" baseline="-25000" dirty="0">
                <a:solidFill>
                  <a:schemeClr val="bg1"/>
                </a:solidFill>
              </a:rPr>
              <a:t>	</a:t>
            </a:r>
            <a:r>
              <a:rPr lang="en-US" sz="2400" i="1" dirty="0">
                <a:solidFill>
                  <a:schemeClr val="bg1"/>
                </a:solidFill>
              </a:rPr>
              <a:t>x’ – 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dirty="0">
                <a:solidFill>
                  <a:schemeClr val="bg1"/>
                </a:solidFill>
              </a:rPr>
              <a:t> = (x – 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dirty="0">
                <a:solidFill>
                  <a:schemeClr val="bg1"/>
                </a:solidFill>
              </a:rPr>
              <a:t>)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x</a:t>
            </a:r>
            <a:r>
              <a:rPr lang="en-US" sz="2400" b="1" i="1" baseline="-25000" dirty="0">
                <a:solidFill>
                  <a:schemeClr val="bg1"/>
                </a:solidFill>
              </a:rPr>
              <a:t>	</a:t>
            </a:r>
            <a:r>
              <a:rPr lang="en-US" sz="2400" i="1" dirty="0">
                <a:solidFill>
                  <a:schemeClr val="bg1"/>
                </a:solidFill>
              </a:rPr>
              <a:t>y’ – 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dirty="0">
                <a:solidFill>
                  <a:schemeClr val="bg1"/>
                </a:solidFill>
              </a:rPr>
              <a:t> = (y – 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dirty="0">
                <a:solidFill>
                  <a:schemeClr val="bg1"/>
                </a:solidFill>
              </a:rPr>
              <a:t>)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y</a:t>
            </a:r>
            <a:endParaRPr lang="en-US" sz="2400" i="1" baseline="-250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endParaRPr lang="en-US" sz="2400" i="1" baseline="-250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r>
              <a:rPr lang="en-US" sz="2400" i="1" dirty="0">
                <a:solidFill>
                  <a:schemeClr val="bg1"/>
                </a:solidFill>
              </a:rPr>
              <a:t>	x’=x ·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+ 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baseline="-250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(1 –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x</a:t>
            </a:r>
            <a:r>
              <a:rPr lang="en-US" sz="2400" i="1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Tahoma" pitchFamily="34" charset="0"/>
              <a:buNone/>
            </a:pPr>
            <a:r>
              <a:rPr lang="en-US" sz="2400" i="1" dirty="0">
                <a:solidFill>
                  <a:schemeClr val="bg1"/>
                </a:solidFill>
              </a:rPr>
              <a:t>	y’=y ·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+ 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baseline="-250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(1 –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y</a:t>
            </a:r>
            <a:r>
              <a:rPr lang="en-US" sz="2400" i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Polygons are scaled by applying the above formula to each vertex, then regenerating the polygon using the transformed vertices</a:t>
            </a:r>
          </a:p>
          <a:p>
            <a:pPr lvl="1">
              <a:buFont typeface="Tahoma" pitchFamily="34" charset="0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F5823B-BD30-4F80-B20D-35E48E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1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2D Scaling Routine</a:t>
            </a:r>
            <a:endParaRPr lang="en-US" b="1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5165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class wcPt2D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   GLfloat x,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void scalePolygon (wcPt2D * verts, GLint nVerts, wcPt2D fixedPt, GLfloat sx, </a:t>
            </a:r>
            <a:endParaRPr lang="tr-TR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GLfloat sy)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wcPt2D vertsNew;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GLint k;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for (k = 0; k &lt; n; k++)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   vertsNew [k].x = verts [k].x * sx + fixedPt.x * (1 - sx);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   vertsNew [k].y = verts [k].y * sy + fixedPt.y * (1 - sy);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glBegin </a:t>
            </a:r>
            <a:r>
              <a:rPr lang="tr-TR" sz="1800"/>
              <a:t>(</a:t>
            </a:r>
            <a:r>
              <a:rPr lang="en-US" sz="1800"/>
              <a:t>GL_POLYGON</a:t>
            </a:r>
            <a:r>
              <a:rPr lang="tr-TR" sz="1800"/>
              <a:t>)</a:t>
            </a:r>
            <a:r>
              <a:rPr lang="en-US" sz="18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   for (k = 0; k &lt; n; k++)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      glVertex2v (vertsNew [k].x, vertsNew [k].y);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glEnd 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}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CCBEA2-471A-4981-817A-DEF77ED9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12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Other </a:t>
            </a:r>
            <a:r>
              <a:rPr lang="tr-TR" sz="4000" b="1" dirty="0"/>
              <a:t>2D</a:t>
            </a:r>
            <a:r>
              <a:rPr lang="en-US" sz="4000" b="1" dirty="0"/>
              <a:t> Transformations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15954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Transformation that produces a mirror image of an object</a:t>
            </a:r>
          </a:p>
          <a:p>
            <a:pPr lvl="1">
              <a:buFont typeface="Tahoma" pitchFamily="34" charset="0"/>
              <a:buNone/>
            </a:pP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6E62A5-5817-4347-9AF2-E804D2D3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AADGHBN0.jpg" descr="AADGHB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15397"/>
            <a:ext cx="4480559" cy="301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Reflection 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Image is generated relative to an axis of reflection by rotating the object 180° about the reflection axis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Reflection about the line y=0 (the x axis)</a:t>
            </a:r>
            <a:r>
              <a:rPr lang="tr-TR" dirty="0">
                <a:solidFill>
                  <a:schemeClr val="bg1"/>
                </a:solidFill>
              </a:rPr>
              <a:t> (previous slide)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2C4399-2B77-436D-B5C0-F4BE0E9A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52615" name="Object 7"/>
          <p:cNvGraphicFramePr>
            <a:graphicFrameLocks noChangeAspect="1"/>
          </p:cNvGraphicFramePr>
          <p:nvPr/>
        </p:nvGraphicFramePr>
        <p:xfrm>
          <a:off x="1908175" y="4292600"/>
          <a:ext cx="2219325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8" name="Formel" r:id="rId2" imgW="774360" imgH="711000" progId="Equation.3">
                  <p:embed/>
                </p:oleObj>
              </mc:Choice>
              <mc:Fallback>
                <p:oleObj name="Formel" r:id="rId2" imgW="77436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92600"/>
                        <a:ext cx="2219325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457200" y="3048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Other </a:t>
            </a: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2D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Transformations</a:t>
            </a: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3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Other </a:t>
            </a:r>
            <a:r>
              <a:rPr lang="tr-TR" sz="4000" b="1" dirty="0"/>
              <a:t>2D </a:t>
            </a:r>
            <a:r>
              <a:rPr lang="en-US" sz="4000" b="1" dirty="0"/>
              <a:t>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1524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Reflection about the line x=0 (the y axis)</a:t>
            </a:r>
          </a:p>
          <a:p>
            <a:pPr lvl="1">
              <a:buFont typeface="Tahoma" pitchFamily="34" charset="0"/>
              <a:buNone/>
            </a:pP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B1CC81-C70C-426F-937B-05AC3A17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533400" y="3505200"/>
          <a:ext cx="221932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2" name="Formel" r:id="rId2" imgW="774360" imgH="711000" progId="Equation.3">
                  <p:embed/>
                </p:oleObj>
              </mc:Choice>
              <mc:Fallback>
                <p:oleObj name="Formel" r:id="rId2" imgW="77436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2219325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AADGHBO0.jpg" descr="AADGHBO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4881562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1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Geometric Transformations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Sometimes also called modeling transformations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Geometric transformations: </a:t>
            </a:r>
            <a:r>
              <a:rPr lang="en-US" dirty="0">
                <a:solidFill>
                  <a:schemeClr val="bg1"/>
                </a:solidFill>
              </a:rPr>
              <a:t>Changing an object’s position (translation), orientation (rotation) or size (scaling)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>
                <a:solidFill>
                  <a:schemeClr val="bg1"/>
                </a:solidFill>
              </a:rPr>
              <a:t>Modeling transformations: Constructing a scene or hierarchical description of a complex object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Others transformations: reflection and shearing operations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4BABC7-3123-46BF-B125-3F3428B2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63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9488" name="Object 2"/>
              <p:cNvSpPr txBox="1"/>
              <p:nvPr/>
            </p:nvSpPr>
            <p:spPr bwMode="auto">
              <a:xfrm>
                <a:off x="533400" y="2743200"/>
                <a:ext cx="2251075" cy="177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3000" dirty="0"/>
              </a:p>
            </p:txBody>
          </p:sp>
        </mc:Choice>
        <mc:Fallback xmlns="">
          <p:sp>
            <p:nvSpPr>
              <p:cNvPr id="48948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743200"/>
                <a:ext cx="2251075" cy="177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0F88AA-699A-407A-834B-17E9F00B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9489" name="Rectangle 30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7638"/>
            <a:ext cx="5400675" cy="719137"/>
          </a:xfrm>
        </p:spPr>
        <p:txBody>
          <a:bodyPr>
            <a:normAutofit fontScale="92500"/>
          </a:bodyPr>
          <a:lstStyle/>
          <a:p>
            <a:pPr marL="273050" indent="-273050"/>
            <a:r>
              <a:rPr lang="de-DE" dirty="0">
                <a:solidFill>
                  <a:schemeClr val="bg1"/>
                </a:solidFill>
              </a:rPr>
              <a:t>R</a:t>
            </a:r>
            <a:r>
              <a:rPr lang="tr-TR" dirty="0">
                <a:solidFill>
                  <a:schemeClr val="bg1"/>
                </a:solidFill>
              </a:rPr>
              <a:t>eflection about the origin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Other 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2D </a:t>
            </a: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Transformations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(cont.)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19" name="AADGHBP0.jpg" descr="AADGHB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314" y="2209800"/>
            <a:ext cx="4806950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98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A4BFC5-D7DA-464D-95D4-AF7C327A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0499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01025" cy="1016000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Reflection about the line </a:t>
            </a:r>
            <a:r>
              <a:rPr lang="tr-TR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y=x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0510" name="Object 2"/>
              <p:cNvSpPr txBox="1"/>
              <p:nvPr/>
            </p:nvSpPr>
            <p:spPr bwMode="auto">
              <a:xfrm>
                <a:off x="685800" y="2909888"/>
                <a:ext cx="1878013" cy="1394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905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909888"/>
                <a:ext cx="1878013" cy="1394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Other 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2D </a:t>
            </a: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Transformations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(cont.)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0" name="AADGHBR.jpg" descr="AADGHB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4953000" cy="454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85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4F044-AAAF-461D-96B8-D813A34E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0499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01025" cy="1016000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Reflection about the line </a:t>
            </a:r>
            <a:r>
              <a:rPr lang="tr-TR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y=-x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0510" name="Object 2"/>
              <p:cNvSpPr txBox="1"/>
              <p:nvPr/>
            </p:nvSpPr>
            <p:spPr bwMode="auto">
              <a:xfrm>
                <a:off x="527050" y="2909888"/>
                <a:ext cx="2197100" cy="1984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de-DE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m:rPr>
                                  <m:nor/>
                                </m:rPr>
                                <a:rPr lang="de-DE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tr-TR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905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050" y="2909888"/>
                <a:ext cx="2197100" cy="198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Other 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2D </a:t>
            </a: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Transformations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(cont.)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6" name="AADGHBT0.jpg" descr="AADGHB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09800"/>
            <a:ext cx="4592616" cy="441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73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Other </a:t>
            </a:r>
            <a:r>
              <a:rPr lang="tr-TR" sz="4000" b="1" dirty="0"/>
              <a:t>2D </a:t>
            </a:r>
            <a:r>
              <a:rPr lang="en-US" sz="4000" b="1" dirty="0"/>
              <a:t>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229600" cy="4114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Shear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Transformation that distorts the shape of an object such that the transformed shape appears as the object w</a:t>
            </a:r>
            <a:r>
              <a:rPr lang="tr-TR" sz="2600" dirty="0">
                <a:solidFill>
                  <a:schemeClr val="bg1"/>
                </a:solidFill>
              </a:rPr>
              <a:t>as</a:t>
            </a:r>
            <a:r>
              <a:rPr lang="en-US" sz="2600" dirty="0">
                <a:solidFill>
                  <a:schemeClr val="bg1"/>
                </a:solidFill>
              </a:rPr>
              <a:t> composed of internal layers that had been caused to slide over each other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EF485-8BCE-4F78-B70A-ECC3BF13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95288" y="3933825"/>
            <a:ext cx="3251200" cy="2382838"/>
            <a:chOff x="249" y="2478"/>
            <a:chExt cx="2048" cy="1501"/>
          </a:xfrm>
        </p:grpSpPr>
        <p:sp>
          <p:nvSpPr>
            <p:cNvPr id="437257" name="Text Box 9"/>
            <p:cNvSpPr txBox="1">
              <a:spLocks noChangeArrowheads="1"/>
            </p:cNvSpPr>
            <p:nvPr/>
          </p:nvSpPr>
          <p:spPr bwMode="auto">
            <a:xfrm>
              <a:off x="385" y="247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37258" name="Text Box 10"/>
            <p:cNvSpPr txBox="1">
              <a:spLocks noChangeArrowheads="1"/>
            </p:cNvSpPr>
            <p:nvPr/>
          </p:nvSpPr>
          <p:spPr bwMode="auto">
            <a:xfrm>
              <a:off x="2109" y="37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37259" name="Line 11"/>
            <p:cNvSpPr>
              <a:spLocks noChangeShapeType="1"/>
            </p:cNvSpPr>
            <p:nvPr/>
          </p:nvSpPr>
          <p:spPr bwMode="auto">
            <a:xfrm flipV="1">
              <a:off x="658" y="2519"/>
              <a:ext cx="0" cy="12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 flipV="1">
              <a:off x="522" y="3653"/>
              <a:ext cx="167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7267" name="Rectangle 19"/>
            <p:cNvSpPr>
              <a:spLocks noChangeArrowheads="1"/>
            </p:cNvSpPr>
            <p:nvPr/>
          </p:nvSpPr>
          <p:spPr bwMode="auto">
            <a:xfrm>
              <a:off x="657" y="3427"/>
              <a:ext cx="273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7268" name="Text Box 20"/>
            <p:cNvSpPr txBox="1">
              <a:spLocks noChangeArrowheads="1"/>
            </p:cNvSpPr>
            <p:nvPr/>
          </p:nvSpPr>
          <p:spPr bwMode="auto">
            <a:xfrm>
              <a:off x="249" y="3294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(0,1)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37269" name="Text Box 21"/>
            <p:cNvSpPr txBox="1">
              <a:spLocks noChangeArrowheads="1"/>
            </p:cNvSpPr>
            <p:nvPr/>
          </p:nvSpPr>
          <p:spPr bwMode="auto">
            <a:xfrm>
              <a:off x="930" y="3294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(1,1)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37270" name="Text Box 22"/>
            <p:cNvSpPr txBox="1">
              <a:spLocks noChangeArrowheads="1"/>
            </p:cNvSpPr>
            <p:nvPr/>
          </p:nvSpPr>
          <p:spPr bwMode="auto">
            <a:xfrm>
              <a:off x="884" y="3657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(1,0)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37271" name="Text Box 23"/>
            <p:cNvSpPr txBox="1">
              <a:spLocks noChangeArrowheads="1"/>
            </p:cNvSpPr>
            <p:nvPr/>
          </p:nvSpPr>
          <p:spPr bwMode="auto">
            <a:xfrm>
              <a:off x="249" y="3702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(0,0)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437274" name="Text Box 26"/>
          <p:cNvSpPr txBox="1">
            <a:spLocks noChangeArrowheads="1"/>
          </p:cNvSpPr>
          <p:nvPr/>
        </p:nvSpPr>
        <p:spPr bwMode="auto">
          <a:xfrm>
            <a:off x="4500563" y="4005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237413" y="6021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76" name="Line 28"/>
          <p:cNvSpPr>
            <a:spLocks noChangeShapeType="1"/>
          </p:cNvSpPr>
          <p:nvPr/>
        </p:nvSpPr>
        <p:spPr bwMode="auto">
          <a:xfrm flipV="1">
            <a:off x="4933950" y="4070350"/>
            <a:ext cx="0" cy="19446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7277" name="Line 29"/>
          <p:cNvSpPr>
            <a:spLocks noChangeShapeType="1"/>
          </p:cNvSpPr>
          <p:nvPr/>
        </p:nvSpPr>
        <p:spPr bwMode="auto">
          <a:xfrm flipV="1">
            <a:off x="4718050" y="5870575"/>
            <a:ext cx="266541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4932363" y="5013325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(2,1)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80" name="Text Box 32"/>
          <p:cNvSpPr txBox="1">
            <a:spLocks noChangeArrowheads="1"/>
          </p:cNvSpPr>
          <p:nvPr/>
        </p:nvSpPr>
        <p:spPr bwMode="auto">
          <a:xfrm>
            <a:off x="5580063" y="5013325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(3,1)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81" name="Text Box 33"/>
          <p:cNvSpPr txBox="1">
            <a:spLocks noChangeArrowheads="1"/>
          </p:cNvSpPr>
          <p:nvPr/>
        </p:nvSpPr>
        <p:spPr bwMode="auto">
          <a:xfrm>
            <a:off x="5076825" y="5876925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(1,0)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82" name="Text Box 34"/>
          <p:cNvSpPr txBox="1">
            <a:spLocks noChangeArrowheads="1"/>
          </p:cNvSpPr>
          <p:nvPr/>
        </p:nvSpPr>
        <p:spPr bwMode="auto">
          <a:xfrm>
            <a:off x="4284663" y="594836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(0,0)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83" name="AutoShape 35"/>
          <p:cNvSpPr>
            <a:spLocks noChangeArrowheads="1"/>
          </p:cNvSpPr>
          <p:nvPr/>
        </p:nvSpPr>
        <p:spPr bwMode="auto">
          <a:xfrm rot="8042058" flipH="1">
            <a:off x="4822825" y="5554663"/>
            <a:ext cx="830263" cy="179387"/>
          </a:xfrm>
          <a:prstGeom prst="parallelogram">
            <a:avLst>
              <a:gd name="adj" fmla="val 11570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6156325" y="6165850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</a:t>
            </a:r>
            <a:r>
              <a:rPr kumimoji="0" lang="tr-TR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80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Other </a:t>
            </a:r>
            <a:r>
              <a:rPr lang="tr-TR" sz="4000" b="1" dirty="0"/>
              <a:t>2D </a:t>
            </a:r>
            <a:r>
              <a:rPr lang="en-US" sz="4000" b="1" dirty="0"/>
              <a:t>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3671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Shear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x-direction shear relative to </a:t>
            </a:r>
            <a:r>
              <a:rPr lang="tr-TR" dirty="0">
                <a:solidFill>
                  <a:schemeClr val="bg1"/>
                </a:solidFill>
              </a:rPr>
              <a:t>other reference lines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0BBB40-5C69-44EB-8B4F-E2AECDB4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2514600" y="2438400"/>
          <a:ext cx="392747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6" name="Formel" r:id="rId2" imgW="1371600" imgH="711000" progId="Equation.3">
                  <p:embed/>
                </p:oleObj>
              </mc:Choice>
              <mc:Fallback>
                <p:oleObj name="Formel" r:id="rId2" imgW="13716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3927475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/>
        </p:nvGraphicFramePr>
        <p:xfrm>
          <a:off x="2667000" y="4876800"/>
          <a:ext cx="3779838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7" name="Formel" r:id="rId4" imgW="1320480" imgH="457200" progId="Equation.3">
                  <p:embed/>
                </p:oleObj>
              </mc:Choice>
              <mc:Fallback>
                <p:oleObj name="Formel" r:id="rId4" imgW="13204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3779838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11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/>
              <a:t>Example</a:t>
            </a:r>
            <a:endParaRPr lang="en-US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E0EA33-438A-4E42-A04E-8CF8F548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1443" name="AADGHBV0.jpg" descr="AADGHBV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492250"/>
            <a:ext cx="822642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485774" y="5631312"/>
            <a:ext cx="835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unit square (a) is transformed to a shifted parallelogram 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(b) with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sh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0.5 and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−1 in the shear matrix 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 Slide 56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407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Other </a:t>
            </a:r>
            <a:r>
              <a:rPr lang="tr-TR" sz="4000" b="1" dirty="0"/>
              <a:t>2D </a:t>
            </a:r>
            <a:r>
              <a:rPr lang="en-US" sz="4000" b="1" dirty="0"/>
              <a:t>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3671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Shear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-direction shear relative to </a:t>
            </a:r>
            <a:r>
              <a:rPr lang="tr-TR" dirty="0">
                <a:solidFill>
                  <a:schemeClr val="bg1"/>
                </a:solidFill>
              </a:rPr>
              <a:t>the line </a:t>
            </a:r>
            <a:r>
              <a:rPr lang="tr-TR" i="1" dirty="0">
                <a:solidFill>
                  <a:schemeClr val="bg1"/>
                </a:solidFill>
              </a:rPr>
              <a:t>x = x</a:t>
            </a:r>
            <a:r>
              <a:rPr lang="tr-TR" i="1" baseline="-25000" dirty="0">
                <a:solidFill>
                  <a:schemeClr val="bg1"/>
                </a:solidFill>
              </a:rPr>
              <a:t>ref</a:t>
            </a:r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140D68-2F8C-492D-8794-D66DDE20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/>
        </p:nvGraphicFramePr>
        <p:xfrm>
          <a:off x="2516188" y="2438400"/>
          <a:ext cx="3925887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0" name="Formel" r:id="rId2" imgW="1371600" imgH="711000" progId="Equation.3">
                  <p:embed/>
                </p:oleObj>
              </mc:Choice>
              <mc:Fallback>
                <p:oleObj name="Formel" r:id="rId2" imgW="13716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438400"/>
                        <a:ext cx="3925887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/>
        </p:nvGraphicFramePr>
        <p:xfrm>
          <a:off x="2667000" y="4876800"/>
          <a:ext cx="3779838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1" name="Formel" r:id="rId4" imgW="1320480" imgH="457200" progId="Equation.3">
                  <p:embed/>
                </p:oleObj>
              </mc:Choice>
              <mc:Fallback>
                <p:oleObj name="Formel" r:id="rId4" imgW="13204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3779838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201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/>
              <a:t>Example</a:t>
            </a:r>
            <a:endParaRPr lang="en-US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D033C1-E8CD-4FBF-9406-1AB335D5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3491" name="AADGHBM0.jpg" descr="AADGHBM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68475"/>
            <a:ext cx="8226425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152400" y="5391150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unit square (a) is turned into a shifted parallelogram 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(b) with parameter values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sh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= 0.5 and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−1 in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-direction shearing transformation 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 Slide 58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995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Matrix Representations and Homogeneous Coordinates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Many graphics applications involve sequences of geometric transformations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Animations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Design and picture construction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We will now consider matrix representations of these operations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Sequences of transformations can be efficiently processed using matrices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1A63E5-EAA0-4399-8C9F-F785F0BE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P’ = M</a:t>
            </a:r>
            <a:r>
              <a:rPr lang="en-US" baseline="-25000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· P + M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 and P’ are column vectors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is a 2 by 2 array containing multiplicative factors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is a 2 element column matrix containing translational terms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translation M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is the identity matrix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rotation or scaling, M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contains the translational terms associated with the pivot point or scaling fixed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B79F42-6A7B-4A04-A7C0-DFF57185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4" y="3048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914" y="1689100"/>
            <a:ext cx="7895999" cy="48641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2D Translation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x’ = x + </a:t>
            </a:r>
            <a:r>
              <a:rPr lang="en-US" sz="2400" dirty="0" err="1">
                <a:solidFill>
                  <a:schemeClr val="bg1"/>
                </a:solidFill>
              </a:rPr>
              <a:t>t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, y’ = y + </a:t>
            </a:r>
            <a:r>
              <a:rPr lang="en-US" sz="2400" dirty="0" err="1">
                <a:solidFill>
                  <a:schemeClr val="bg1"/>
                </a:solidFill>
              </a:rPr>
              <a:t>t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P’=P+T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Translation moves the object without deformation (rigid-body transformation)</a:t>
            </a:r>
          </a:p>
        </p:txBody>
      </p:sp>
      <p:graphicFrame>
        <p:nvGraphicFramePr>
          <p:cNvPr id="381969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1262063" y="4221163"/>
          <a:ext cx="30861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Formel" r:id="rId2" imgW="1625400" imgH="482400" progId="Equation.3">
                  <p:embed/>
                </p:oleObj>
              </mc:Choice>
              <mc:Fallback>
                <p:oleObj name="Formel" r:id="rId2" imgW="1625400" imgH="4824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221163"/>
                        <a:ext cx="30861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20C9F1D-2B80-4248-A047-925F5672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81968" name="Group 16"/>
          <p:cNvGrpSpPr>
            <a:grpSpLocks/>
          </p:cNvGrpSpPr>
          <p:nvPr/>
        </p:nvGrpSpPr>
        <p:grpSpPr bwMode="auto">
          <a:xfrm>
            <a:off x="5316538" y="2133600"/>
            <a:ext cx="2665412" cy="1944688"/>
            <a:chOff x="2290" y="663"/>
            <a:chExt cx="1679" cy="1225"/>
          </a:xfrm>
        </p:grpSpPr>
        <p:grpSp>
          <p:nvGrpSpPr>
            <p:cNvPr id="381963" name="Group 11"/>
            <p:cNvGrpSpPr>
              <a:grpSpLocks/>
            </p:cNvGrpSpPr>
            <p:nvPr/>
          </p:nvGrpSpPr>
          <p:grpSpPr bwMode="auto">
            <a:xfrm>
              <a:off x="2601" y="840"/>
              <a:ext cx="795" cy="916"/>
              <a:chOff x="2601" y="1021"/>
              <a:chExt cx="795" cy="916"/>
            </a:xfrm>
          </p:grpSpPr>
          <p:sp>
            <p:nvSpPr>
              <p:cNvPr id="381957" name="Line 5"/>
              <p:cNvSpPr>
                <a:spLocks noChangeShapeType="1"/>
              </p:cNvSpPr>
              <p:nvPr/>
            </p:nvSpPr>
            <p:spPr bwMode="auto">
              <a:xfrm flipV="1">
                <a:off x="2789" y="1253"/>
                <a:ext cx="409" cy="499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1960" name="Text Box 8"/>
              <p:cNvSpPr txBox="1">
                <a:spLocks noChangeArrowheads="1"/>
              </p:cNvSpPr>
              <p:nvPr/>
            </p:nvSpPr>
            <p:spPr bwMode="auto">
              <a:xfrm>
                <a:off x="2601" y="170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P</a:t>
                </a:r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1961" name="Text Box 9"/>
              <p:cNvSpPr txBox="1">
                <a:spLocks noChangeArrowheads="1"/>
              </p:cNvSpPr>
              <p:nvPr/>
            </p:nvSpPr>
            <p:spPr bwMode="auto">
              <a:xfrm>
                <a:off x="3152" y="1021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P’</a:t>
                </a:r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1962" name="Text Box 10"/>
              <p:cNvSpPr txBox="1">
                <a:spLocks noChangeArrowheads="1"/>
              </p:cNvSpPr>
              <p:nvPr/>
            </p:nvSpPr>
            <p:spPr bwMode="auto">
              <a:xfrm>
                <a:off x="2842" y="129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T</a:t>
                </a:r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81966" name="Line 14"/>
            <p:cNvSpPr>
              <a:spLocks noChangeShapeType="1"/>
            </p:cNvSpPr>
            <p:nvPr/>
          </p:nvSpPr>
          <p:spPr bwMode="auto">
            <a:xfrm flipV="1">
              <a:off x="2426" y="663"/>
              <a:ext cx="0" cy="12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967" name="Line 15"/>
            <p:cNvSpPr>
              <a:spLocks noChangeShapeType="1"/>
            </p:cNvSpPr>
            <p:nvPr/>
          </p:nvSpPr>
          <p:spPr bwMode="auto">
            <a:xfrm flipV="1">
              <a:off x="2290" y="1797"/>
              <a:ext cx="167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722270" y="2711450"/>
            <a:ext cx="71437" cy="7302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6050077" y="3575051"/>
            <a:ext cx="71437" cy="7302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3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produce a sequence of operations, such as scaling followed by rotation then translation, we could calculate the transformed coordinates one step at a time</a:t>
            </a:r>
          </a:p>
          <a:p>
            <a:r>
              <a:rPr lang="en-US" dirty="0">
                <a:solidFill>
                  <a:schemeClr val="bg1"/>
                </a:solidFill>
              </a:rPr>
              <a:t>A more efficient approach is to combine transformations, without calculating intermediate coordinate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25269B8-AE8D-444C-B7F3-89F36F2E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8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Multiplicative and translational terms for a 2D geometric transformation can be combined into a single matrix if we expand the representations to 3 by 3 matrices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can use the third column for translation terms, and all transformation equations can be expressed as matrix multiplications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82FE045-93F1-4CE0-AA8D-D3AF4211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Expand each 2D coordinate </a:t>
            </a:r>
            <a:r>
              <a:rPr lang="en-US" i="1" dirty="0">
                <a:solidFill>
                  <a:schemeClr val="bg1"/>
                </a:solidFill>
              </a:rPr>
              <a:t>(</a:t>
            </a:r>
            <a:r>
              <a:rPr lang="en-US" i="1" dirty="0" err="1">
                <a:solidFill>
                  <a:schemeClr val="bg1"/>
                </a:solidFill>
              </a:rPr>
              <a:t>x,y</a:t>
            </a:r>
            <a:r>
              <a:rPr lang="en-US" i="1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to three element representation </a:t>
            </a:r>
            <a:r>
              <a:rPr lang="en-US" i="1" dirty="0">
                <a:solidFill>
                  <a:schemeClr val="bg1"/>
                </a:solidFill>
              </a:rPr>
              <a:t>(</a:t>
            </a:r>
            <a:r>
              <a:rPr lang="en-US" i="1" dirty="0" err="1">
                <a:solidFill>
                  <a:schemeClr val="bg1"/>
                </a:solidFill>
              </a:rPr>
              <a:t>x</a:t>
            </a:r>
            <a:r>
              <a:rPr lang="en-US" i="1" baseline="-25000" dirty="0" err="1">
                <a:solidFill>
                  <a:schemeClr val="bg1"/>
                </a:solidFill>
              </a:rPr>
              <a:t>h</a:t>
            </a:r>
            <a:r>
              <a:rPr lang="en-US" i="1" dirty="0" err="1">
                <a:solidFill>
                  <a:schemeClr val="bg1"/>
                </a:solidFill>
              </a:rPr>
              <a:t>,y</a:t>
            </a:r>
            <a:r>
              <a:rPr lang="en-US" i="1" baseline="-25000" dirty="0" err="1">
                <a:solidFill>
                  <a:schemeClr val="bg1"/>
                </a:solidFill>
              </a:rPr>
              <a:t>h</a:t>
            </a:r>
            <a:r>
              <a:rPr lang="en-US" i="1" dirty="0" err="1">
                <a:solidFill>
                  <a:schemeClr val="bg1"/>
                </a:solidFill>
              </a:rPr>
              <a:t>,h</a:t>
            </a:r>
            <a:r>
              <a:rPr lang="en-US" i="1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called </a:t>
            </a:r>
            <a:r>
              <a:rPr lang="en-US" b="1" dirty="0">
                <a:solidFill>
                  <a:schemeClr val="bg1"/>
                </a:solidFill>
              </a:rPr>
              <a:t>homogeneous coordinates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 is the </a:t>
            </a:r>
            <a:r>
              <a:rPr lang="en-US" b="1" dirty="0">
                <a:solidFill>
                  <a:schemeClr val="bg1"/>
                </a:solidFill>
              </a:rPr>
              <a:t>homogeneous parameter</a:t>
            </a:r>
            <a:r>
              <a:rPr lang="en-US" dirty="0">
                <a:solidFill>
                  <a:schemeClr val="bg1"/>
                </a:solidFill>
              </a:rPr>
              <a:t> such that 	</a:t>
            </a:r>
            <a:r>
              <a:rPr lang="en-US" i="1" dirty="0">
                <a:solidFill>
                  <a:schemeClr val="bg1"/>
                </a:solidFill>
              </a:rPr>
              <a:t>x = </a:t>
            </a:r>
            <a:r>
              <a:rPr lang="en-US" i="1" dirty="0" err="1">
                <a:solidFill>
                  <a:schemeClr val="bg1"/>
                </a:solidFill>
              </a:rPr>
              <a:t>x</a:t>
            </a:r>
            <a:r>
              <a:rPr lang="en-US" i="1" baseline="-25000" dirty="0" err="1">
                <a:solidFill>
                  <a:schemeClr val="bg1"/>
                </a:solidFill>
              </a:rPr>
              <a:t>h</a:t>
            </a:r>
            <a:r>
              <a:rPr lang="en-US" i="1" dirty="0">
                <a:solidFill>
                  <a:schemeClr val="bg1"/>
                </a:solidFill>
              </a:rPr>
              <a:t>/h, 	y = </a:t>
            </a:r>
            <a:r>
              <a:rPr lang="en-US" i="1" dirty="0" err="1">
                <a:solidFill>
                  <a:schemeClr val="bg1"/>
                </a:solidFill>
              </a:rPr>
              <a:t>y</a:t>
            </a:r>
            <a:r>
              <a:rPr lang="en-US" i="1" baseline="-25000" dirty="0" err="1">
                <a:solidFill>
                  <a:schemeClr val="bg1"/>
                </a:solidFill>
              </a:rPr>
              <a:t>h</a:t>
            </a:r>
            <a:r>
              <a:rPr lang="en-US" i="1" dirty="0">
                <a:solidFill>
                  <a:schemeClr val="bg1"/>
                </a:solidFill>
              </a:rPr>
              <a:t>/h,</a:t>
            </a:r>
          </a:p>
          <a:p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 infinite homogeneous representations for a point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convenient choice is to choose h = 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28C9EA-46EE-4F8A-A3C3-8EB507D6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2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tr-TR" sz="2800" dirty="0">
                <a:solidFill>
                  <a:schemeClr val="bg1"/>
                </a:solidFill>
              </a:rPr>
              <a:t>2D Translation Matrix</a:t>
            </a: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tr-TR" sz="2800" dirty="0">
                <a:solidFill>
                  <a:schemeClr val="bg1"/>
                </a:solidFill>
              </a:rPr>
              <a:t>or, </a:t>
            </a:r>
            <a:r>
              <a:rPr lang="tr-TR" sz="2800" b="1" dirty="0">
                <a:solidFill>
                  <a:schemeClr val="bg1"/>
                </a:solidFill>
              </a:rPr>
              <a:t>P’</a:t>
            </a:r>
            <a:r>
              <a:rPr lang="tr-TR" sz="2800" dirty="0">
                <a:solidFill>
                  <a:schemeClr val="bg1"/>
                </a:solidFill>
              </a:rPr>
              <a:t> = </a:t>
            </a:r>
            <a:r>
              <a:rPr lang="tr-TR" sz="2800" b="1" dirty="0">
                <a:solidFill>
                  <a:schemeClr val="bg1"/>
                </a:solidFill>
              </a:rPr>
              <a:t>T</a:t>
            </a:r>
            <a:r>
              <a:rPr lang="tr-TR" sz="2800" dirty="0">
                <a:solidFill>
                  <a:schemeClr val="bg1"/>
                </a:solidFill>
              </a:rPr>
              <a:t>(t</a:t>
            </a:r>
            <a:r>
              <a:rPr lang="tr-TR" sz="2800" baseline="-25000" dirty="0">
                <a:solidFill>
                  <a:schemeClr val="bg1"/>
                </a:solidFill>
              </a:rPr>
              <a:t>x</a:t>
            </a:r>
            <a:r>
              <a:rPr lang="tr-TR" sz="2800" dirty="0">
                <a:solidFill>
                  <a:schemeClr val="bg1"/>
                </a:solidFill>
              </a:rPr>
              <a:t>,t</a:t>
            </a:r>
            <a:r>
              <a:rPr lang="tr-TR" sz="2800" baseline="-25000" dirty="0">
                <a:solidFill>
                  <a:schemeClr val="bg1"/>
                </a:solidFill>
              </a:rPr>
              <a:t>y</a:t>
            </a:r>
            <a:r>
              <a:rPr lang="tr-TR" sz="2800" dirty="0">
                <a:solidFill>
                  <a:schemeClr val="bg1"/>
                </a:solidFill>
              </a:rPr>
              <a:t>)</a:t>
            </a:r>
            <a:r>
              <a:rPr lang="el-GR" sz="2800" dirty="0">
                <a:solidFill>
                  <a:schemeClr val="bg1"/>
                </a:solidFill>
              </a:rPr>
              <a:t>·</a:t>
            </a:r>
            <a:r>
              <a:rPr lang="tr-TR" sz="2800" b="1" dirty="0">
                <a:solidFill>
                  <a:schemeClr val="bg1"/>
                </a:solidFill>
              </a:rPr>
              <a:t>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09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54113" y="2519363"/>
          <a:ext cx="367188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Formel" r:id="rId2" imgW="1409400" imgH="711000" progId="Equation.3">
                  <p:embed/>
                </p:oleObj>
              </mc:Choice>
              <mc:Fallback>
                <p:oleObj name="Formel" r:id="rId2" imgW="1409400" imgH="7110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519363"/>
                        <a:ext cx="3671887" cy="185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FF2B445-BF8A-4BCE-92A2-C3762E57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201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Rotation Matrix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or, </a:t>
            </a:r>
            <a:r>
              <a:rPr lang="en-US" sz="2800" b="1" dirty="0">
                <a:solidFill>
                  <a:schemeClr val="bg1"/>
                </a:solidFill>
              </a:rPr>
              <a:t>P’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dirty="0">
                <a:solidFill>
                  <a:schemeClr val="bg1"/>
                </a:solidFill>
              </a:rPr>
              <a:t>(θ)·</a:t>
            </a:r>
            <a:r>
              <a:rPr lang="en-US" sz="2800" b="1" dirty="0">
                <a:solidFill>
                  <a:schemeClr val="bg1"/>
                </a:solidFill>
              </a:rPr>
              <a:t>P</a:t>
            </a:r>
          </a:p>
        </p:txBody>
      </p:sp>
      <p:graphicFrame>
        <p:nvGraphicFramePr>
          <p:cNvPr id="411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52525" y="2786063"/>
          <a:ext cx="3675063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Formel" r:id="rId2" imgW="1981080" imgH="711000" progId="Equation.3">
                  <p:embed/>
                </p:oleObj>
              </mc:Choice>
              <mc:Fallback>
                <p:oleObj name="Formel" r:id="rId2" imgW="1981080" imgH="7110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786063"/>
                        <a:ext cx="3675063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D6EB30-08BD-453F-9DB5-CD57990D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169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Scaling Matrix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or, </a:t>
            </a:r>
            <a:r>
              <a:rPr lang="en-US" sz="2800" b="1" i="1" dirty="0">
                <a:solidFill>
                  <a:schemeClr val="bg1"/>
                </a:solidFill>
              </a:rPr>
              <a:t>P’</a:t>
            </a:r>
            <a:r>
              <a:rPr lang="en-US" sz="2800" i="1" dirty="0">
                <a:solidFill>
                  <a:schemeClr val="bg1"/>
                </a:solidFill>
              </a:rPr>
              <a:t> = </a:t>
            </a:r>
            <a:r>
              <a:rPr lang="en-US" sz="2800" b="1" i="1" dirty="0">
                <a:solidFill>
                  <a:schemeClr val="bg1"/>
                </a:solidFill>
              </a:rPr>
              <a:t>S</a:t>
            </a:r>
            <a:r>
              <a:rPr lang="en-US" sz="2800" i="1" dirty="0">
                <a:solidFill>
                  <a:schemeClr val="bg1"/>
                </a:solidFill>
              </a:rPr>
              <a:t>(</a:t>
            </a:r>
            <a:r>
              <a:rPr lang="en-US" sz="2800" i="1" dirty="0" err="1">
                <a:solidFill>
                  <a:schemeClr val="bg1"/>
                </a:solidFill>
              </a:rPr>
              <a:t>s</a:t>
            </a:r>
            <a:r>
              <a:rPr lang="en-US" sz="2800" i="1" baseline="-25000" dirty="0" err="1">
                <a:solidFill>
                  <a:schemeClr val="bg1"/>
                </a:solidFill>
              </a:rPr>
              <a:t>x</a:t>
            </a:r>
            <a:r>
              <a:rPr lang="en-US" sz="2800" i="1" dirty="0" err="1">
                <a:solidFill>
                  <a:schemeClr val="bg1"/>
                </a:solidFill>
              </a:rPr>
              <a:t>,s</a:t>
            </a:r>
            <a:r>
              <a:rPr lang="en-US" sz="2800" i="1" baseline="-25000" dirty="0" err="1">
                <a:solidFill>
                  <a:schemeClr val="bg1"/>
                </a:solidFill>
              </a:rPr>
              <a:t>y</a:t>
            </a:r>
            <a:r>
              <a:rPr lang="en-US" sz="2800" i="1" dirty="0">
                <a:solidFill>
                  <a:schemeClr val="bg1"/>
                </a:solidFill>
              </a:rPr>
              <a:t>)·</a:t>
            </a:r>
            <a:r>
              <a:rPr lang="en-US" sz="2800" b="1" i="1" dirty="0">
                <a:solidFill>
                  <a:schemeClr val="bg1"/>
                </a:solidFill>
              </a:rPr>
              <a:t>P</a:t>
            </a:r>
          </a:p>
        </p:txBody>
      </p:sp>
      <p:graphicFrame>
        <p:nvGraphicFramePr>
          <p:cNvPr id="4137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52525" y="2565400"/>
          <a:ext cx="3675063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Formel" r:id="rId2" imgW="1485720" imgH="711000" progId="Equation.3">
                  <p:embed/>
                </p:oleObj>
              </mc:Choice>
              <mc:Fallback>
                <p:oleObj name="Formel" r:id="rId2" imgW="1485720" imgH="7110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565400"/>
                        <a:ext cx="3675063" cy="175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03878EF-5FD3-4B89-B503-60DE2B89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981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Inverse Transformations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Inverse Translation Matrix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r>
              <a:rPr lang="tr-TR" sz="2800" dirty="0">
                <a:solidFill>
                  <a:schemeClr val="bg1"/>
                </a:solidFill>
              </a:rPr>
              <a:t>By the way: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14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50975" y="2519363"/>
          <a:ext cx="3076575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Formel" r:id="rId2" imgW="1180800" imgH="711000" progId="Equation.3">
                  <p:embed/>
                </p:oleObj>
              </mc:Choice>
              <mc:Fallback>
                <p:oleObj name="Formel" r:id="rId2" imgW="1180800" imgH="7110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2519363"/>
                        <a:ext cx="3076575" cy="185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0A7C3E-AC49-4850-B154-941B79E2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1219200" y="5181600"/>
          <a:ext cx="19637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Formel" r:id="rId4" imgW="685800" imgH="190440" progId="Equation.3">
                  <p:embed/>
                </p:oleObj>
              </mc:Choice>
              <mc:Fallback>
                <p:oleObj name="Formel" r:id="rId4" imgW="685800" imgH="190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81600"/>
                        <a:ext cx="196373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263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Inverse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Inverse Rotation Matrix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r>
              <a:rPr lang="tr-TR" sz="2800" dirty="0">
                <a:solidFill>
                  <a:schemeClr val="bg1"/>
                </a:solidFill>
              </a:rPr>
              <a:t>And also: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157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8263" y="2514600"/>
          <a:ext cx="3968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Formel" r:id="rId2" imgW="1650960" imgH="711000" progId="Equation.3">
                  <p:embed/>
                </p:oleObj>
              </mc:Choice>
              <mc:Fallback>
                <p:oleObj name="Formel" r:id="rId2" imgW="1650960" imgH="7110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2514600"/>
                        <a:ext cx="3968750" cy="170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5A1961-41C8-4777-9A28-13488559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914400" y="5334000"/>
          <a:ext cx="20002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Formel" r:id="rId4" imgW="698400" imgH="190440" progId="Equation.3">
                  <p:embed/>
                </p:oleObj>
              </mc:Choice>
              <mc:Fallback>
                <p:oleObj name="Formel" r:id="rId4" imgW="698400" imgH="190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200025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109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Inverse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495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Inverse Rotation Matrix</a:t>
            </a:r>
            <a:r>
              <a:rPr lang="tr-TR" sz="28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tr-TR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bg1"/>
                </a:solidFill>
              </a:rPr>
              <a:t>θ</a:t>
            </a:r>
            <a:r>
              <a:rPr lang="tr-TR" sz="2400" dirty="0">
                <a:solidFill>
                  <a:schemeClr val="bg1"/>
                </a:solidFill>
              </a:rPr>
              <a:t> is negative </a:t>
            </a:r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 clockwise 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In </a:t>
            </a:r>
          </a:p>
          <a:p>
            <a:pPr lvl="1"/>
            <a:endParaRPr lang="tr-TR" sz="2400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Only sine function is affected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Therefore we can say</a:t>
            </a:r>
          </a:p>
          <a:p>
            <a:pPr lvl="1"/>
            <a:endParaRPr lang="tr-TR" sz="2400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tr-TR" sz="2400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Is that true?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Proof: It’s up to you  </a:t>
            </a:r>
          </a:p>
          <a:p>
            <a:pPr lvl="1"/>
            <a:endParaRPr lang="tr-TR" sz="24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5051DD-7879-48CA-A1F3-EBB3CA44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1219200" y="3200400"/>
          <a:ext cx="20002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Formel" r:id="rId2" imgW="698400" imgH="190440" progId="Equation.3">
                  <p:embed/>
                </p:oleObj>
              </mc:Choice>
              <mc:Fallback>
                <p:oleObj name="Formel" r:id="rId2" imgW="698400" imgH="190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200025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535113" y="4659313"/>
          <a:ext cx="16716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Formel" r:id="rId4" imgW="583920" imgH="190440" progId="Equation.3">
                  <p:embed/>
                </p:oleObj>
              </mc:Choice>
              <mc:Fallback>
                <p:oleObj name="Formel" r:id="rId4" imgW="583920" imgH="190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659313"/>
                        <a:ext cx="167163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72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Inverse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Inverse Scaling Matrix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/>
          </a:p>
          <a:p>
            <a:r>
              <a:rPr lang="tr-TR" sz="2800" dirty="0">
                <a:solidFill>
                  <a:schemeClr val="bg1"/>
                </a:solidFill>
              </a:rPr>
              <a:t>Of course: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167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68525" y="2565400"/>
          <a:ext cx="2506663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Formel" r:id="rId2" imgW="1193760" imgH="1218960" progId="Equation.3">
                  <p:embed/>
                </p:oleObj>
              </mc:Choice>
              <mc:Fallback>
                <p:oleObj name="Formel" r:id="rId2" imgW="1193760" imgH="121896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565400"/>
                        <a:ext cx="2506663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5EA70-E114-456D-AD80-FCE09AC7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/>
        </p:nvGraphicFramePr>
        <p:xfrm>
          <a:off x="838200" y="5638800"/>
          <a:ext cx="19288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Formel" r:id="rId4" imgW="672840" imgH="203040" progId="Equation.3">
                  <p:embed/>
                </p:oleObj>
              </mc:Choice>
              <mc:Fallback>
                <p:oleObj name="Formel" r:id="rId4" imgW="67284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38800"/>
                        <a:ext cx="1928813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1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Translation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To move a line segment, apply the transformation equation to each of the two line endpoints and redraw the line between new endpoints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To move a polygon, apply the transformation equation to coordinates of each vertex and regenerate the polygon using the new set of vertex coordinates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baseline="-250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DB3001-3CBE-4264-9221-A401C0C7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8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2D Composite Transformations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We can setup a sequence of transformations as a </a:t>
            </a:r>
            <a:r>
              <a:rPr lang="en-US" sz="2800" b="1" dirty="0">
                <a:solidFill>
                  <a:schemeClr val="bg1"/>
                </a:solidFill>
              </a:rPr>
              <a:t>composite transformation matrix</a:t>
            </a:r>
            <a:r>
              <a:rPr lang="en-US" sz="2800" dirty="0">
                <a:solidFill>
                  <a:schemeClr val="bg1"/>
                </a:solidFill>
              </a:rPr>
              <a:t> by calculating the product of the individual transformations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P’=M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·M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·P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	   =M·P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3D3185-4C45-4D30-9A6F-E0A2A426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53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15240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Composite 2D Translations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successive translation are applied to a point P</a:t>
            </a:r>
            <a:r>
              <a:rPr lang="tr-T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then the final transformed location P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tr-T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calculated as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4188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89038" y="4437063"/>
          <a:ext cx="64055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Formel" r:id="rId2" imgW="2717640" imgH="711000" progId="Equation.3">
                  <p:embed/>
                </p:oleObj>
              </mc:Choice>
              <mc:Fallback>
                <p:oleObj name="Formel" r:id="rId2" imgW="2717640" imgH="7110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437063"/>
                        <a:ext cx="6405562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6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5950" y="3644900"/>
          <a:ext cx="76231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Formel" r:id="rId4" imgW="2628900" imgH="190500" progId="Equation.3">
                  <p:embed/>
                </p:oleObj>
              </mc:Choice>
              <mc:Fallback>
                <p:oleObj name="Formel" r:id="rId4" imgW="2628900" imgH="1905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3644900"/>
                        <a:ext cx="762317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309476-B749-4CC1-B5C8-FD7AC1E8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BD4172-F1EB-435E-8241-51B273E328F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7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8362950" cy="94773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Composite 2D Rotations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420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88" y="4344988"/>
          <a:ext cx="9139237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Formel" r:id="rId2" imgW="5143320" imgH="711000" progId="Equation.3">
                  <p:embed/>
                </p:oleObj>
              </mc:Choice>
              <mc:Fallback>
                <p:oleObj name="Formel" r:id="rId2" imgW="5143320" imgH="7110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4344988"/>
                        <a:ext cx="9139237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87450" y="2997200"/>
          <a:ext cx="314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4" imgW="3149600" imgH="520700" progId="Equation.3">
                  <p:embed/>
                </p:oleObj>
              </mc:Choice>
              <mc:Fallback>
                <p:oleObj name="Equation" r:id="rId4" imgW="3149600" imgH="5207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3149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A86CCCD-78BC-43EF-A970-0E91A486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BD4172-F1EB-435E-8241-51B273E328F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6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73183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Composite 2D Scaling</a:t>
            </a:r>
          </a:p>
        </p:txBody>
      </p:sp>
      <p:graphicFrame>
        <p:nvGraphicFramePr>
          <p:cNvPr id="4218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22325" y="4581525"/>
          <a:ext cx="706755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Formel" r:id="rId2" imgW="3263760" imgH="711000" progId="Equation.3">
                  <p:embed/>
                </p:oleObj>
              </mc:Choice>
              <mc:Fallback>
                <p:oleObj name="Formel" r:id="rId2" imgW="3263760" imgH="7110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581525"/>
                        <a:ext cx="7067550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F92500-469B-4861-A96D-9A50876D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21898" name="Object 3"/>
          <p:cNvGraphicFramePr>
            <a:graphicFrameLocks noChangeAspect="1"/>
          </p:cNvGraphicFramePr>
          <p:nvPr/>
        </p:nvGraphicFramePr>
        <p:xfrm>
          <a:off x="149225" y="2962275"/>
          <a:ext cx="76215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Formel" r:id="rId4" imgW="2641320" imgH="241200" progId="Equation.3">
                  <p:embed/>
                </p:oleObj>
              </mc:Choice>
              <mc:Fallback>
                <p:oleObj name="Formel" r:id="rId4" imgW="264132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2962275"/>
                        <a:ext cx="762158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43AF70-EDCB-4E11-BF2D-711E49AF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5038" y="1989138"/>
            <a:ext cx="8208962" cy="4176712"/>
          </a:xfrm>
        </p:spPr>
        <p:txBody>
          <a:bodyPr>
            <a:normAutofit/>
          </a:bodyPr>
          <a:lstStyle/>
          <a:p>
            <a:pPr marL="609600" indent="-609600"/>
            <a:r>
              <a:rPr lang="tr-TR" dirty="0">
                <a:solidFill>
                  <a:schemeClr val="bg1"/>
                </a:solidFill>
              </a:rPr>
              <a:t>Don’t forget:</a:t>
            </a:r>
          </a:p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Successive translations are additive</a:t>
            </a:r>
          </a:p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Successive scalings are multiplicative</a:t>
            </a:r>
          </a:p>
          <a:p>
            <a:pPr marL="936625" lvl="1" indent="-609600"/>
            <a:r>
              <a:rPr lang="tr-TR" dirty="0">
                <a:solidFill>
                  <a:schemeClr val="bg1"/>
                </a:solidFill>
              </a:rPr>
              <a:t>For example: If we triple the size of an object twice, the final size is nine (9) times the original</a:t>
            </a:r>
          </a:p>
          <a:p>
            <a:pPr marL="936625" lvl="1" indent="-609600"/>
            <a:r>
              <a:rPr lang="tr-TR" dirty="0">
                <a:solidFill>
                  <a:schemeClr val="bg1"/>
                </a:solidFill>
              </a:rPr>
              <a:t>9 times?</a:t>
            </a:r>
          </a:p>
          <a:p>
            <a:pPr marL="936625" lvl="1" indent="-609600"/>
            <a:r>
              <a:rPr lang="tr-TR" dirty="0">
                <a:solidFill>
                  <a:schemeClr val="bg1"/>
                </a:solidFill>
              </a:rPr>
              <a:t>Why?</a:t>
            </a:r>
          </a:p>
          <a:p>
            <a:pPr marL="936625" lvl="1" indent="-609600"/>
            <a:r>
              <a:rPr lang="tr-TR" dirty="0">
                <a:solidFill>
                  <a:schemeClr val="bg1"/>
                </a:solidFill>
              </a:rPr>
              <a:t>Proof: Again up to you 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92100"/>
            <a:ext cx="8229600" cy="13843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2D Composite Transformations</a:t>
            </a:r>
            <a:r>
              <a:rPr kumimoji="0" lang="tr-TR" sz="4200" b="1" i="0" u="none" strike="noStrike" kern="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(cont.)</a:t>
            </a:r>
            <a:endParaRPr kumimoji="0" lang="en-US" sz="42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652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79F4A6-62A1-47AE-818E-098800A7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33375"/>
            <a:ext cx="8229600" cy="885825"/>
          </a:xfrm>
        </p:spPr>
        <p:txBody>
          <a:bodyPr anchor="b">
            <a:normAutofit fontScale="90000"/>
          </a:bodyPr>
          <a:lstStyle/>
          <a:p>
            <a:r>
              <a:rPr lang="tr-TR" b="1" dirty="0">
                <a:cs typeface="Times New Roman" pitchFamily="18" charset="0"/>
              </a:rPr>
              <a:t>General</a:t>
            </a:r>
            <a:r>
              <a:rPr lang="tr-TR" sz="43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>
                <a:cs typeface="Times New Roman" pitchFamily="18" charset="0"/>
              </a:rPr>
              <a:t>Pivot Point Rotation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5038" y="1989138"/>
            <a:ext cx="8208962" cy="4176712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Steps: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Translate the object so that the pivot point is moved to the coordinate origin.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Rotate the object about the origin.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Translate the object so that the pivot point is returned to its original position.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1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Line 5"/>
          <p:cNvSpPr>
            <a:spLocks noChangeShapeType="1"/>
          </p:cNvSpPr>
          <p:nvPr/>
        </p:nvSpPr>
        <p:spPr bwMode="auto">
          <a:xfrm flipV="1">
            <a:off x="827088" y="2925763"/>
            <a:ext cx="1587" cy="15113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56" name="Line 6"/>
          <p:cNvSpPr>
            <a:spLocks noChangeShapeType="1"/>
          </p:cNvSpPr>
          <p:nvPr/>
        </p:nvSpPr>
        <p:spPr bwMode="auto">
          <a:xfrm>
            <a:off x="827088" y="4437063"/>
            <a:ext cx="1512887" cy="1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57" name="AutoShape 13"/>
          <p:cNvSpPr>
            <a:spLocks noChangeArrowheads="1"/>
          </p:cNvSpPr>
          <p:nvPr/>
        </p:nvSpPr>
        <p:spPr bwMode="auto">
          <a:xfrm>
            <a:off x="1258888" y="3068638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58" name="AutoShape 14"/>
          <p:cNvSpPr>
            <a:spLocks noChangeArrowheads="1"/>
          </p:cNvSpPr>
          <p:nvPr/>
        </p:nvSpPr>
        <p:spPr bwMode="auto">
          <a:xfrm>
            <a:off x="1474788" y="38608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59" name="AutoShape 15"/>
          <p:cNvSpPr>
            <a:spLocks noChangeArrowheads="1"/>
          </p:cNvSpPr>
          <p:nvPr/>
        </p:nvSpPr>
        <p:spPr bwMode="auto">
          <a:xfrm>
            <a:off x="3275013" y="3573463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0" name="Line 16"/>
          <p:cNvSpPr>
            <a:spLocks noChangeShapeType="1"/>
          </p:cNvSpPr>
          <p:nvPr/>
        </p:nvSpPr>
        <p:spPr bwMode="auto">
          <a:xfrm>
            <a:off x="2771775" y="4437063"/>
            <a:ext cx="1512888" cy="1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1" name="AutoShape 17"/>
          <p:cNvSpPr>
            <a:spLocks noChangeArrowheads="1"/>
          </p:cNvSpPr>
          <p:nvPr/>
        </p:nvSpPr>
        <p:spPr bwMode="auto">
          <a:xfrm>
            <a:off x="3490913" y="43910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2" name="Line 18"/>
          <p:cNvSpPr>
            <a:spLocks noChangeShapeType="1"/>
          </p:cNvSpPr>
          <p:nvPr/>
        </p:nvSpPr>
        <p:spPr bwMode="auto">
          <a:xfrm flipV="1">
            <a:off x="3525838" y="3284538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3" name="AutoShape 24"/>
          <p:cNvSpPr>
            <a:spLocks noChangeArrowheads="1"/>
          </p:cNvSpPr>
          <p:nvPr/>
        </p:nvSpPr>
        <p:spPr bwMode="auto">
          <a:xfrm>
            <a:off x="5507038" y="43910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4" name="Line 25"/>
          <p:cNvSpPr>
            <a:spLocks noChangeShapeType="1"/>
          </p:cNvSpPr>
          <p:nvPr/>
        </p:nvSpPr>
        <p:spPr bwMode="auto">
          <a:xfrm flipV="1">
            <a:off x="5541963" y="3284538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5" name="AutoShape 26"/>
          <p:cNvSpPr>
            <a:spLocks noChangeArrowheads="1"/>
          </p:cNvSpPr>
          <p:nvPr/>
        </p:nvSpPr>
        <p:spPr bwMode="auto">
          <a:xfrm rot="-5400000">
            <a:off x="5183982" y="3863181"/>
            <a:ext cx="503238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6" name="Line 28"/>
          <p:cNvSpPr>
            <a:spLocks noChangeShapeType="1"/>
          </p:cNvSpPr>
          <p:nvPr/>
        </p:nvSpPr>
        <p:spPr bwMode="auto">
          <a:xfrm>
            <a:off x="4570413" y="4437063"/>
            <a:ext cx="17287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7" name="AutoShape 29"/>
          <p:cNvSpPr>
            <a:spLocks noChangeArrowheads="1"/>
          </p:cNvSpPr>
          <p:nvPr/>
        </p:nvSpPr>
        <p:spPr bwMode="auto">
          <a:xfrm>
            <a:off x="5507038" y="44037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8" name="AutoShape 35"/>
          <p:cNvSpPr>
            <a:spLocks noChangeArrowheads="1"/>
          </p:cNvSpPr>
          <p:nvPr/>
        </p:nvSpPr>
        <p:spPr bwMode="auto">
          <a:xfrm>
            <a:off x="7596188" y="4005263"/>
            <a:ext cx="71437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9" name="Line 36"/>
          <p:cNvSpPr>
            <a:spLocks noChangeShapeType="1"/>
          </p:cNvSpPr>
          <p:nvPr/>
        </p:nvSpPr>
        <p:spPr bwMode="auto">
          <a:xfrm flipV="1">
            <a:off x="6948488" y="3284538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70" name="AutoShape 37"/>
          <p:cNvSpPr>
            <a:spLocks noChangeArrowheads="1"/>
          </p:cNvSpPr>
          <p:nvPr/>
        </p:nvSpPr>
        <p:spPr bwMode="auto">
          <a:xfrm rot="-5400000">
            <a:off x="7128669" y="3393281"/>
            <a:ext cx="503238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71" name="Line 38"/>
          <p:cNvSpPr>
            <a:spLocks noChangeShapeType="1"/>
          </p:cNvSpPr>
          <p:nvPr/>
        </p:nvSpPr>
        <p:spPr bwMode="auto">
          <a:xfrm>
            <a:off x="6659563" y="4437063"/>
            <a:ext cx="17287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72" name="AutoShape 42"/>
          <p:cNvSpPr>
            <a:spLocks noChangeArrowheads="1"/>
          </p:cNvSpPr>
          <p:nvPr/>
        </p:nvSpPr>
        <p:spPr bwMode="auto">
          <a:xfrm>
            <a:off x="7596188" y="39338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39750" y="333375"/>
            <a:ext cx="8229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2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Times New Roman" pitchFamily="18" charset="0"/>
              </a:rPr>
              <a:t>General</a:t>
            </a:r>
            <a:r>
              <a:rPr kumimoji="0" lang="tr-TR" sz="4300" b="1" i="0" u="none" strike="noStrike" kern="0" cap="none" spc="0" normalizeH="0" baseline="0" noProof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tr-TR" sz="42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Times New Roman" pitchFamily="18" charset="0"/>
              </a:rPr>
              <a:t>Pivot Point Rotation</a:t>
            </a:r>
            <a:endParaRPr kumimoji="0" lang="en-US" sz="42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Times New Roman" pitchFamily="18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3EC32D-2917-41B9-80B1-F3CEC294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20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20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20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84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800" decel="100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84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800" decel="100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84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800" decel="100000" fill="hold"/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484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800" decel="100000" fill="hold"/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484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800" decel="100000" fill="hold"/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nimBg="1"/>
      <p:bldP spid="484356" grpId="0" animBg="1"/>
      <p:bldP spid="484357" grpId="0" animBg="1"/>
      <p:bldP spid="484358" grpId="0" animBg="1"/>
      <p:bldP spid="484359" grpId="0" animBg="1"/>
      <p:bldP spid="484360" grpId="0" animBg="1"/>
      <p:bldP spid="484361" grpId="0" animBg="1"/>
      <p:bldP spid="484362" grpId="0" animBg="1"/>
      <p:bldP spid="484363" grpId="0" animBg="1"/>
      <p:bldP spid="484364" grpId="0" animBg="1"/>
      <p:bldP spid="484365" grpId="0" animBg="1"/>
      <p:bldP spid="484366" grpId="0" animBg="1"/>
      <p:bldP spid="484367" grpId="0" animBg="1"/>
      <p:bldP spid="484368" grpId="0" animBg="1"/>
      <p:bldP spid="484369" grpId="0" animBg="1"/>
      <p:bldP spid="484370" grpId="0" animBg="1"/>
      <p:bldP spid="484371" grpId="0" animBg="1"/>
      <p:bldP spid="4843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General 2D Pivot-Point Rotation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290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58838" y="2519363"/>
          <a:ext cx="640715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Formel" r:id="rId2" imgW="2958840" imgH="711000" progId="Equation.3">
                  <p:embed/>
                </p:oleObj>
              </mc:Choice>
              <mc:Fallback>
                <p:oleObj name="Formel" r:id="rId2" imgW="2958840" imgH="7110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2519363"/>
                        <a:ext cx="6407150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889CB89-D570-4D87-B137-25AEF617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29061" name="Object 5"/>
          <p:cNvGraphicFramePr>
            <a:graphicFrameLocks noChangeAspect="1"/>
          </p:cNvGraphicFramePr>
          <p:nvPr/>
        </p:nvGraphicFramePr>
        <p:xfrm>
          <a:off x="611188" y="4365625"/>
          <a:ext cx="644207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Formel" r:id="rId4" imgW="2705040" imgH="711000" progId="Equation.3">
                  <p:embed/>
                </p:oleObj>
              </mc:Choice>
              <mc:Fallback>
                <p:oleObj name="Formel" r:id="rId4" imgW="2705040" imgH="71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6442075" cy="169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903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246379-7D06-4070-9106-F6ECA32A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984250"/>
          </a:xfrm>
        </p:spPr>
        <p:txBody>
          <a:bodyPr anchor="b"/>
          <a:lstStyle/>
          <a:p>
            <a:pPr algn="ctr"/>
            <a:r>
              <a:rPr lang="tr-TR" b="1" dirty="0">
                <a:cs typeface="Times New Roman" pitchFamily="18" charset="0"/>
              </a:rPr>
              <a:t>General Fixed Point</a:t>
            </a:r>
            <a:r>
              <a:rPr lang="de-DE" b="1" dirty="0">
                <a:cs typeface="Times New Roman" pitchFamily="18" charset="0"/>
              </a:rPr>
              <a:t> </a:t>
            </a:r>
            <a:r>
              <a:rPr lang="tr-TR" b="1" dirty="0">
                <a:cs typeface="Times New Roman" pitchFamily="18" charset="0"/>
              </a:rPr>
              <a:t>Scaling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5550" y="1981200"/>
            <a:ext cx="7918450" cy="4400550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Steps:</a:t>
            </a:r>
          </a:p>
          <a:p>
            <a:pPr marL="990600" lvl="1" indent="-533400">
              <a:buFontTx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Translate the object so that the fixed point coincides with the coordinate origin.</a:t>
            </a:r>
          </a:p>
          <a:p>
            <a:pPr marL="990600" lvl="1" indent="-533400">
              <a:buFontTx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Scale the object about the origin.</a:t>
            </a:r>
          </a:p>
          <a:p>
            <a:pPr marL="990600" lvl="1" indent="-533400">
              <a:buFontTx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Translate the object so that the pivot point is returned to its original position.</a:t>
            </a:r>
            <a:endParaRPr lang="en-US" dirty="0">
              <a:solidFill>
                <a:schemeClr val="bg1"/>
              </a:solidFill>
            </a:endParaRPr>
          </a:p>
          <a:p>
            <a:pPr marL="609600" indent="-60960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B878FF-4821-4D93-8894-CA38D947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229600" cy="1139825"/>
          </a:xfrm>
        </p:spPr>
        <p:txBody>
          <a:bodyPr anchor="b">
            <a:normAutofit fontScale="90000"/>
          </a:bodyPr>
          <a:lstStyle/>
          <a:p>
            <a:r>
              <a:rPr lang="tr-TR" b="1" dirty="0">
                <a:cs typeface="Times New Roman" pitchFamily="18" charset="0"/>
              </a:rPr>
              <a:t>General Fixed Point  Scaling (cont.)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487427" name="Line 4"/>
          <p:cNvSpPr>
            <a:spLocks noChangeShapeType="1"/>
          </p:cNvSpPr>
          <p:nvPr/>
        </p:nvSpPr>
        <p:spPr bwMode="auto">
          <a:xfrm flipV="1">
            <a:off x="468313" y="2789238"/>
            <a:ext cx="1587" cy="15113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28" name="Line 5"/>
          <p:cNvSpPr>
            <a:spLocks noChangeShapeType="1"/>
          </p:cNvSpPr>
          <p:nvPr/>
        </p:nvSpPr>
        <p:spPr bwMode="auto">
          <a:xfrm>
            <a:off x="468313" y="4300538"/>
            <a:ext cx="1512887" cy="1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29" name="AutoShape 6"/>
          <p:cNvSpPr>
            <a:spLocks noChangeArrowheads="1"/>
          </p:cNvSpPr>
          <p:nvPr/>
        </p:nvSpPr>
        <p:spPr bwMode="auto">
          <a:xfrm>
            <a:off x="900113" y="2932113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0" name="AutoShape 7"/>
          <p:cNvSpPr>
            <a:spLocks noChangeArrowheads="1"/>
          </p:cNvSpPr>
          <p:nvPr/>
        </p:nvSpPr>
        <p:spPr bwMode="auto">
          <a:xfrm>
            <a:off x="1116013" y="372427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1" name="AutoShape 8"/>
          <p:cNvSpPr>
            <a:spLocks noChangeArrowheads="1"/>
          </p:cNvSpPr>
          <p:nvPr/>
        </p:nvSpPr>
        <p:spPr bwMode="auto">
          <a:xfrm>
            <a:off x="2916238" y="3436938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2" name="Line 9"/>
          <p:cNvSpPr>
            <a:spLocks noChangeShapeType="1"/>
          </p:cNvSpPr>
          <p:nvPr/>
        </p:nvSpPr>
        <p:spPr bwMode="auto">
          <a:xfrm>
            <a:off x="2413000" y="4300538"/>
            <a:ext cx="1512888" cy="1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33" name="AutoShape 10"/>
          <p:cNvSpPr>
            <a:spLocks noChangeArrowheads="1"/>
          </p:cNvSpPr>
          <p:nvPr/>
        </p:nvSpPr>
        <p:spPr bwMode="auto">
          <a:xfrm>
            <a:off x="3132138" y="42545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4" name="Line 11"/>
          <p:cNvSpPr>
            <a:spLocks noChangeShapeType="1"/>
          </p:cNvSpPr>
          <p:nvPr/>
        </p:nvSpPr>
        <p:spPr bwMode="auto">
          <a:xfrm flipV="1">
            <a:off x="3167063" y="3148013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35" name="AutoShape 12"/>
          <p:cNvSpPr>
            <a:spLocks noChangeArrowheads="1"/>
          </p:cNvSpPr>
          <p:nvPr/>
        </p:nvSpPr>
        <p:spPr bwMode="auto">
          <a:xfrm>
            <a:off x="5148263" y="42545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6" name="Line 13"/>
          <p:cNvSpPr>
            <a:spLocks noChangeShapeType="1"/>
          </p:cNvSpPr>
          <p:nvPr/>
        </p:nvSpPr>
        <p:spPr bwMode="auto">
          <a:xfrm flipV="1">
            <a:off x="5183188" y="3148013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37" name="Line 15"/>
          <p:cNvSpPr>
            <a:spLocks noChangeShapeType="1"/>
          </p:cNvSpPr>
          <p:nvPr/>
        </p:nvSpPr>
        <p:spPr bwMode="auto">
          <a:xfrm>
            <a:off x="4211638" y="4300538"/>
            <a:ext cx="17287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38" name="AutoShape 16"/>
          <p:cNvSpPr>
            <a:spLocks noChangeArrowheads="1"/>
          </p:cNvSpPr>
          <p:nvPr/>
        </p:nvSpPr>
        <p:spPr bwMode="auto">
          <a:xfrm>
            <a:off x="5148263" y="42672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9" name="Line 18"/>
          <p:cNvSpPr>
            <a:spLocks noChangeShapeType="1"/>
          </p:cNvSpPr>
          <p:nvPr/>
        </p:nvSpPr>
        <p:spPr bwMode="auto">
          <a:xfrm flipV="1">
            <a:off x="6589713" y="3148013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40" name="Line 20"/>
          <p:cNvSpPr>
            <a:spLocks noChangeShapeType="1"/>
          </p:cNvSpPr>
          <p:nvPr/>
        </p:nvSpPr>
        <p:spPr bwMode="auto">
          <a:xfrm>
            <a:off x="6300788" y="4300538"/>
            <a:ext cx="17287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41" name="AutoShape 23"/>
          <p:cNvSpPr>
            <a:spLocks noChangeArrowheads="1"/>
          </p:cNvSpPr>
          <p:nvPr/>
        </p:nvSpPr>
        <p:spPr bwMode="auto">
          <a:xfrm>
            <a:off x="4716463" y="3940175"/>
            <a:ext cx="936625" cy="5762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2" name="AutoShape 25"/>
          <p:cNvSpPr>
            <a:spLocks noChangeArrowheads="1"/>
          </p:cNvSpPr>
          <p:nvPr/>
        </p:nvSpPr>
        <p:spPr bwMode="auto">
          <a:xfrm>
            <a:off x="6805613" y="3508375"/>
            <a:ext cx="936625" cy="5762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3" name="AutoShape 26"/>
          <p:cNvSpPr>
            <a:spLocks noChangeArrowheads="1"/>
          </p:cNvSpPr>
          <p:nvPr/>
        </p:nvSpPr>
        <p:spPr bwMode="auto">
          <a:xfrm>
            <a:off x="7237413" y="3843338"/>
            <a:ext cx="71437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4" name="AutoShape 27"/>
          <p:cNvSpPr>
            <a:spLocks noChangeArrowheads="1"/>
          </p:cNvSpPr>
          <p:nvPr/>
        </p:nvSpPr>
        <p:spPr bwMode="auto">
          <a:xfrm>
            <a:off x="5149850" y="4275138"/>
            <a:ext cx="71438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5" name="Text Box 28"/>
          <p:cNvSpPr txBox="1">
            <a:spLocks noChangeArrowheads="1"/>
          </p:cNvSpPr>
          <p:nvPr/>
        </p:nvSpPr>
        <p:spPr bwMode="auto">
          <a:xfrm>
            <a:off x="1189038" y="3076575"/>
            <a:ext cx="1169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(x</a:t>
            </a:r>
            <a:r>
              <a:rPr kumimoji="0" lang="tr-TR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r, </a:t>
            </a: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6" name="Line 29"/>
          <p:cNvSpPr>
            <a:spLocks noChangeShapeType="1"/>
          </p:cNvSpPr>
          <p:nvPr/>
        </p:nvSpPr>
        <p:spPr bwMode="auto">
          <a:xfrm flipH="1">
            <a:off x="1189038" y="3508375"/>
            <a:ext cx="360362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7" name="Text Box 30"/>
          <p:cNvSpPr txBox="1">
            <a:spLocks noChangeArrowheads="1"/>
          </p:cNvSpPr>
          <p:nvPr/>
        </p:nvSpPr>
        <p:spPr bwMode="auto">
          <a:xfrm>
            <a:off x="7308850" y="3141663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(x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r, </a:t>
            </a: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8" name="Line 31"/>
          <p:cNvSpPr>
            <a:spLocks noChangeShapeType="1"/>
          </p:cNvSpPr>
          <p:nvPr/>
        </p:nvSpPr>
        <p:spPr bwMode="auto">
          <a:xfrm flipH="1">
            <a:off x="7308850" y="3581400"/>
            <a:ext cx="360363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2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8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8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0" decel="100000" fill="hold"/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4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8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8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8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nimBg="1"/>
      <p:bldP spid="487428" grpId="0" animBg="1"/>
      <p:bldP spid="487429" grpId="0" animBg="1"/>
      <p:bldP spid="487430" grpId="0" animBg="1"/>
      <p:bldP spid="487431" grpId="0" animBg="1"/>
      <p:bldP spid="487432" grpId="0" animBg="1"/>
      <p:bldP spid="487433" grpId="0" animBg="1"/>
      <p:bldP spid="487434" grpId="0" animBg="1"/>
      <p:bldP spid="487435" grpId="0" animBg="1"/>
      <p:bldP spid="487436" grpId="0" animBg="1"/>
      <p:bldP spid="487437" grpId="0" animBg="1"/>
      <p:bldP spid="487438" grpId="0" animBg="1"/>
      <p:bldP spid="487439" grpId="0" animBg="1"/>
      <p:bldP spid="487440" grpId="0" animBg="1"/>
      <p:bldP spid="487441" grpId="0" animBg="1"/>
      <p:bldP spid="487442" grpId="0" animBg="1"/>
      <p:bldP spid="487443" grpId="0" animBg="1"/>
      <p:bldP spid="487444" grpId="0" animBg="1"/>
      <p:bldP spid="487445" grpId="0"/>
      <p:bldP spid="487446" grpId="0" animBg="1"/>
      <p:bldP spid="487447" grpId="0"/>
      <p:bldP spid="4874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2D Translation Routine</a:t>
            </a:r>
            <a:endParaRPr lang="en-US" b="1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class wcPt2D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</a:t>
            </a:r>
            <a:r>
              <a:rPr lang="en-US" sz="1600" dirty="0" err="1"/>
              <a:t>GLfloat</a:t>
            </a:r>
            <a:r>
              <a:rPr lang="en-US" sz="1600" dirty="0"/>
              <a:t> x,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void </a:t>
            </a:r>
            <a:r>
              <a:rPr lang="en-US" sz="1600" dirty="0" err="1"/>
              <a:t>translatePolygon</a:t>
            </a:r>
            <a:r>
              <a:rPr lang="en-US" sz="1600" dirty="0"/>
              <a:t> (wcPt2D * </a:t>
            </a:r>
            <a:r>
              <a:rPr lang="en-US" sz="1600" dirty="0" err="1"/>
              <a:t>verts</a:t>
            </a:r>
            <a:r>
              <a:rPr lang="en-US" sz="1600" dirty="0"/>
              <a:t>, </a:t>
            </a:r>
            <a:r>
              <a:rPr lang="en-US" sz="1600" dirty="0" err="1"/>
              <a:t>GLint</a:t>
            </a:r>
            <a:r>
              <a:rPr lang="en-US" sz="1600" dirty="0"/>
              <a:t> </a:t>
            </a:r>
            <a:r>
              <a:rPr lang="en-US" sz="1600" dirty="0" err="1"/>
              <a:t>nVerts</a:t>
            </a:r>
            <a:r>
              <a:rPr lang="en-US" sz="1600" dirty="0"/>
              <a:t>,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tx</a:t>
            </a:r>
            <a:r>
              <a:rPr lang="en-US" sz="1600" dirty="0"/>
              <a:t>,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ty</a:t>
            </a:r>
            <a:r>
              <a:rPr lang="en-US" sz="16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</a:t>
            </a:r>
            <a:r>
              <a:rPr lang="en-US" sz="1600" dirty="0" err="1"/>
              <a:t>GLint</a:t>
            </a:r>
            <a:r>
              <a:rPr lang="en-US" sz="1600" dirty="0"/>
              <a:t> k;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for (k = 0; k &lt; </a:t>
            </a:r>
            <a:r>
              <a:rPr lang="en-US" sz="1600" dirty="0" err="1"/>
              <a:t>nVerts</a:t>
            </a:r>
            <a:r>
              <a:rPr lang="en-US" sz="1600" dirty="0"/>
              <a:t>; k++)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</a:t>
            </a:r>
            <a:r>
              <a:rPr lang="en-US" sz="1600" dirty="0" err="1"/>
              <a:t>verts</a:t>
            </a:r>
            <a:r>
              <a:rPr lang="en-US" sz="1600" dirty="0"/>
              <a:t> [k].x = </a:t>
            </a:r>
            <a:r>
              <a:rPr lang="en-US" sz="1600" dirty="0" err="1"/>
              <a:t>verts</a:t>
            </a:r>
            <a:r>
              <a:rPr lang="en-US" sz="1600" dirty="0"/>
              <a:t> [k].x + </a:t>
            </a:r>
            <a:r>
              <a:rPr lang="en-US" sz="1600" dirty="0" err="1"/>
              <a:t>tx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</a:t>
            </a:r>
            <a:r>
              <a:rPr lang="en-US" sz="1600" dirty="0" err="1"/>
              <a:t>verts</a:t>
            </a:r>
            <a:r>
              <a:rPr lang="en-US" sz="1600" dirty="0"/>
              <a:t> [k].y = </a:t>
            </a:r>
            <a:r>
              <a:rPr lang="en-US" sz="1600" dirty="0" err="1"/>
              <a:t>verts</a:t>
            </a:r>
            <a:r>
              <a:rPr lang="en-US" sz="1600" dirty="0"/>
              <a:t> [k].y + </a:t>
            </a:r>
            <a:r>
              <a:rPr lang="en-US" sz="1600" dirty="0" err="1"/>
              <a:t>ty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</a:t>
            </a:r>
            <a:r>
              <a:rPr lang="en-US" sz="1600" dirty="0" err="1"/>
              <a:t>glBegin</a:t>
            </a:r>
            <a:r>
              <a:rPr lang="en-US" sz="1600" dirty="0"/>
              <a:t> (GL_POLYGON);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for (k = 0; k &lt; </a:t>
            </a:r>
            <a:r>
              <a:rPr lang="en-US" sz="1600" dirty="0" err="1"/>
              <a:t>nVerts</a:t>
            </a:r>
            <a:r>
              <a:rPr lang="en-US" sz="1600" dirty="0"/>
              <a:t>; k++)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   glVertex2f (</a:t>
            </a:r>
            <a:r>
              <a:rPr lang="en-US" sz="1600" dirty="0" err="1"/>
              <a:t>verts</a:t>
            </a:r>
            <a:r>
              <a:rPr lang="en-US" sz="1600" dirty="0"/>
              <a:t> [k].x, </a:t>
            </a:r>
            <a:r>
              <a:rPr lang="en-US" sz="1600" dirty="0" err="1"/>
              <a:t>verts</a:t>
            </a:r>
            <a:r>
              <a:rPr lang="en-US" sz="1600" dirty="0"/>
              <a:t> [k].y);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</a:t>
            </a:r>
            <a:r>
              <a:rPr lang="en-US" sz="1600" dirty="0" err="1"/>
              <a:t>glEnd</a:t>
            </a:r>
            <a:r>
              <a:rPr lang="en-US" sz="1600" dirty="0"/>
              <a:t> 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}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819D32-399B-4E65-A506-0CB51762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01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6403" name="Object 2"/>
              <p:cNvSpPr txBox="1"/>
              <p:nvPr/>
            </p:nvSpPr>
            <p:spPr bwMode="auto">
              <a:xfrm>
                <a:off x="250825" y="2565400"/>
                <a:ext cx="8353425" cy="2089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2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2600" dirty="0"/>
              </a:p>
            </p:txBody>
          </p:sp>
        </mc:Choice>
        <mc:Fallback xmlns="">
          <p:sp>
            <p:nvSpPr>
              <p:cNvPr id="48640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565400"/>
                <a:ext cx="8353425" cy="2089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6404" name="Object 3"/>
              <p:cNvSpPr txBox="1"/>
              <p:nvPr/>
            </p:nvSpPr>
            <p:spPr bwMode="auto">
              <a:xfrm>
                <a:off x="600075" y="5181600"/>
                <a:ext cx="7654925" cy="587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600" dirty="0"/>
              </a:p>
            </p:txBody>
          </p:sp>
        </mc:Choice>
        <mc:Fallback xmlns="">
          <p:sp>
            <p:nvSpPr>
              <p:cNvPr id="48640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075" y="5181600"/>
                <a:ext cx="7654925" cy="587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323850" y="1628775"/>
            <a:ext cx="7931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2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General 2D Fixed-Point Scaling: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48582" y="3810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2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Times New Roman" pitchFamily="18" charset="0"/>
              </a:rPr>
              <a:t>General Fixed Point  Scaling (cont.)</a:t>
            </a:r>
            <a:endParaRPr kumimoji="0" lang="en-US" sz="42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Times New Roman" pitchFamily="18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E4A38F-3C9E-48B4-B23A-2BA6739F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72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General 2D scaling directions: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Above: scaling parameters were along </a:t>
            </a:r>
            <a:r>
              <a:rPr lang="tr-TR" i="1" dirty="0">
                <a:solidFill>
                  <a:schemeClr val="bg1"/>
                </a:solidFill>
              </a:rPr>
              <a:t>x </a:t>
            </a:r>
            <a:r>
              <a:rPr lang="tr-TR" dirty="0">
                <a:solidFill>
                  <a:schemeClr val="bg1"/>
                </a:solidFill>
              </a:rPr>
              <a:t>and </a:t>
            </a:r>
            <a:r>
              <a:rPr lang="tr-TR" i="1" dirty="0">
                <a:solidFill>
                  <a:schemeClr val="bg1"/>
                </a:solidFill>
              </a:rPr>
              <a:t>y</a:t>
            </a:r>
            <a:r>
              <a:rPr lang="tr-TR" dirty="0">
                <a:solidFill>
                  <a:schemeClr val="bg1"/>
                </a:solidFill>
              </a:rPr>
              <a:t> directions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What about arbitrary directions?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Answer: See next slides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64E9E9-63B5-4726-9E0D-26AEB2A4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77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09676"/>
            <a:ext cx="4224814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Windowing </a:t>
            </a:r>
            <a:r>
              <a:rPr spc="-170" dirty="0"/>
              <a:t>and</a:t>
            </a:r>
            <a:r>
              <a:rPr spc="-580" dirty="0"/>
              <a:t> </a:t>
            </a:r>
            <a:r>
              <a:rPr spc="-250" dirty="0"/>
              <a:t>Clipping: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804161"/>
            <a:ext cx="4065270" cy="328628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6350" indent="-229235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consider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formal mechanism  for displaying views of a </a:t>
            </a:r>
            <a:r>
              <a:rPr sz="2800" dirty="0">
                <a:latin typeface="Times New Roman"/>
                <a:cs typeface="Times New Roman"/>
              </a:rPr>
              <a:t>picture </a:t>
            </a:r>
            <a:r>
              <a:rPr sz="2800" spc="-5" dirty="0">
                <a:latin typeface="Times New Roman"/>
                <a:cs typeface="Times New Roman"/>
              </a:rPr>
              <a:t>on 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output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device.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 two-dimensional picture, a  view is selected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specifying a  subarea of the </a:t>
            </a:r>
            <a:r>
              <a:rPr sz="2800" dirty="0">
                <a:latin typeface="Times New Roman"/>
                <a:cs typeface="Times New Roman"/>
              </a:rPr>
              <a:t>total picture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1406" y="1825751"/>
            <a:ext cx="3857003" cy="3986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09676"/>
            <a:ext cx="4224814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Windowing </a:t>
            </a:r>
            <a:r>
              <a:rPr spc="-170" dirty="0"/>
              <a:t>and</a:t>
            </a:r>
            <a:r>
              <a:rPr spc="-580" dirty="0"/>
              <a:t> </a:t>
            </a:r>
            <a:r>
              <a:rPr spc="-250" dirty="0"/>
              <a:t>Clipping: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804162"/>
            <a:ext cx="4123849" cy="6000361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715" indent="-229235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A user can select a </a:t>
            </a:r>
            <a:r>
              <a:rPr sz="2800" dirty="0">
                <a:latin typeface="Times New Roman"/>
                <a:cs typeface="Times New Roman"/>
              </a:rPr>
              <a:t>single </a:t>
            </a:r>
            <a:r>
              <a:rPr sz="2800" spc="-5" dirty="0">
                <a:latin typeface="Times New Roman"/>
                <a:cs typeface="Times New Roman"/>
              </a:rPr>
              <a:t>area </a:t>
            </a:r>
            <a:r>
              <a:rPr sz="2800" dirty="0">
                <a:latin typeface="Times New Roman"/>
                <a:cs typeface="Times New Roman"/>
              </a:rPr>
              <a:t>for  </a:t>
            </a:r>
            <a:r>
              <a:rPr sz="2800" spc="-25" dirty="0">
                <a:latin typeface="Times New Roman"/>
                <a:cs typeface="Times New Roman"/>
              </a:rPr>
              <a:t>display, </a:t>
            </a:r>
            <a:r>
              <a:rPr sz="2800" b="1" spc="-10" dirty="0">
                <a:latin typeface="Times New Roman"/>
                <a:cs typeface="Times New Roman"/>
              </a:rPr>
              <a:t>or </a:t>
            </a:r>
            <a:r>
              <a:rPr sz="2800" b="1" spc="-5" dirty="0">
                <a:latin typeface="Times New Roman"/>
                <a:cs typeface="Times New Roman"/>
              </a:rPr>
              <a:t>several </a:t>
            </a:r>
            <a:r>
              <a:rPr sz="2800" b="1" spc="-15" dirty="0">
                <a:latin typeface="Times New Roman"/>
                <a:cs typeface="Times New Roman"/>
              </a:rPr>
              <a:t>areas </a:t>
            </a:r>
            <a:r>
              <a:rPr sz="2800" b="1" spc="-5" dirty="0">
                <a:latin typeface="Times New Roman"/>
                <a:cs typeface="Times New Roman"/>
              </a:rPr>
              <a:t>could be  selected </a:t>
            </a: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b="1" spc="-5" dirty="0">
                <a:latin typeface="Times New Roman"/>
                <a:cs typeface="Times New Roman"/>
              </a:rPr>
              <a:t>simultaneous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display.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/>
                <a:cs typeface="Times New Roman"/>
              </a:rPr>
              <a:t>Transformations </a:t>
            </a:r>
            <a:r>
              <a:rPr sz="2800" spc="-5" dirty="0">
                <a:latin typeface="Times New Roman"/>
                <a:cs typeface="Times New Roman"/>
              </a:rPr>
              <a:t>from world to  device coordinates involve  translation, rotation, and scaling  operations,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well </a:t>
            </a:r>
            <a:r>
              <a:rPr sz="280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procedures </a:t>
            </a:r>
            <a:r>
              <a:rPr sz="2800" dirty="0">
                <a:latin typeface="Times New Roman"/>
                <a:cs typeface="Times New Roman"/>
              </a:rPr>
              <a:t>for  </a:t>
            </a:r>
            <a:r>
              <a:rPr sz="2800" spc="-5" dirty="0">
                <a:latin typeface="Times New Roman"/>
                <a:cs typeface="Times New Roman"/>
              </a:rPr>
              <a:t>deleting those </a:t>
            </a:r>
            <a:r>
              <a:rPr sz="2800" dirty="0">
                <a:latin typeface="Times New Roman"/>
                <a:cs typeface="Times New Roman"/>
              </a:rPr>
              <a:t>parts of the picture  </a:t>
            </a:r>
            <a:r>
              <a:rPr sz="2800" spc="-5" dirty="0">
                <a:latin typeface="Times New Roman"/>
                <a:cs typeface="Times New Roman"/>
              </a:rPr>
              <a:t>that are outside the limits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 selected </a:t>
            </a:r>
            <a:r>
              <a:rPr sz="2800" dirty="0">
                <a:latin typeface="Times New Roman"/>
                <a:cs typeface="Times New Roman"/>
              </a:rPr>
              <a:t>display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area.(clipping)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1406" y="1825751"/>
            <a:ext cx="3857003" cy="3986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09676"/>
            <a:ext cx="4224814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Windowing </a:t>
            </a:r>
            <a:r>
              <a:rPr spc="-170" dirty="0"/>
              <a:t>and</a:t>
            </a:r>
            <a:r>
              <a:rPr spc="-580" dirty="0"/>
              <a:t> </a:t>
            </a:r>
            <a:r>
              <a:rPr spc="-250" dirty="0"/>
              <a:t>Clipping: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804162"/>
            <a:ext cx="4124801" cy="393312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/>
                <a:cs typeface="Times New Roman"/>
              </a:rPr>
              <a:t>Transformations </a:t>
            </a:r>
            <a:r>
              <a:rPr sz="2800" spc="-5" dirty="0">
                <a:latin typeface="Times New Roman"/>
                <a:cs typeface="Times New Roman"/>
              </a:rPr>
              <a:t>from world to  device coordinates </a:t>
            </a:r>
            <a:r>
              <a:rPr sz="2800" dirty="0">
                <a:latin typeface="Times New Roman"/>
                <a:cs typeface="Times New Roman"/>
              </a:rPr>
              <a:t>involve  </a:t>
            </a:r>
            <a:r>
              <a:rPr sz="2800" b="1" spc="-5" dirty="0">
                <a:latin typeface="Times New Roman"/>
                <a:cs typeface="Times New Roman"/>
              </a:rPr>
              <a:t>translation, </a:t>
            </a:r>
            <a:r>
              <a:rPr sz="2800" b="1" spc="-10" dirty="0">
                <a:latin typeface="Times New Roman"/>
                <a:cs typeface="Times New Roman"/>
              </a:rPr>
              <a:t>rotation, </a:t>
            </a:r>
            <a:r>
              <a:rPr sz="2800" b="1" dirty="0">
                <a:latin typeface="Times New Roman"/>
                <a:cs typeface="Times New Roman"/>
              </a:rPr>
              <a:t>and </a:t>
            </a:r>
            <a:r>
              <a:rPr sz="2800" b="1" spc="-5" dirty="0">
                <a:latin typeface="Times New Roman"/>
                <a:cs typeface="Times New Roman"/>
              </a:rPr>
              <a:t>scaling  operations,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well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procedures 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deleting those parts </a:t>
            </a:r>
            <a:r>
              <a:rPr sz="2800" dirty="0">
                <a:latin typeface="Times New Roman"/>
                <a:cs typeface="Times New Roman"/>
              </a:rPr>
              <a:t>of the  </a:t>
            </a:r>
            <a:r>
              <a:rPr sz="2800" spc="-5" dirty="0">
                <a:latin typeface="Times New Roman"/>
                <a:cs typeface="Times New Roman"/>
              </a:rPr>
              <a:t>picture </a:t>
            </a:r>
            <a:r>
              <a:rPr sz="2800" spc="-1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outside the </a:t>
            </a:r>
            <a:r>
              <a:rPr sz="2800" spc="-5" dirty="0">
                <a:latin typeface="Times New Roman"/>
                <a:cs typeface="Times New Roman"/>
              </a:rPr>
              <a:t>limits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a selected </a:t>
            </a:r>
            <a:r>
              <a:rPr sz="2800" dirty="0">
                <a:latin typeface="Times New Roman"/>
                <a:cs typeface="Times New Roman"/>
              </a:rPr>
              <a:t>display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area.(</a:t>
            </a:r>
            <a:r>
              <a:rPr sz="2800" b="1" spc="-5" dirty="0">
                <a:latin typeface="Times New Roman"/>
                <a:cs typeface="Times New Roman"/>
              </a:rPr>
              <a:t>clipping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1406" y="1825751"/>
            <a:ext cx="3857003" cy="3986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308229"/>
            <a:ext cx="2787491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Viewing</a:t>
            </a:r>
            <a:r>
              <a:rPr spc="-405" dirty="0"/>
              <a:t> </a:t>
            </a:r>
            <a:r>
              <a:rPr spc="-229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718549"/>
            <a:ext cx="4367689" cy="516038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0" dirty="0">
                <a:latin typeface="Carlito"/>
                <a:cs typeface="Carlito"/>
              </a:rPr>
              <a:t>Window</a:t>
            </a:r>
            <a:endParaRPr sz="2800">
              <a:latin typeface="Carlito"/>
              <a:cs typeface="Carlito"/>
            </a:endParaRPr>
          </a:p>
          <a:p>
            <a:pPr marL="241300" marR="5715" indent="-229235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  <a:tab pos="600710" algn="l"/>
                <a:tab pos="3249930" algn="l"/>
                <a:tab pos="4041140" algn="l"/>
                <a:tab pos="5397500" algn="l"/>
              </a:tabLst>
            </a:pPr>
            <a:r>
              <a:rPr sz="2800" spc="-5" dirty="0">
                <a:latin typeface="Carlito"/>
                <a:cs typeface="Carlito"/>
              </a:rPr>
              <a:t>A	</a:t>
            </a:r>
            <a:r>
              <a:rPr sz="2800" spc="-25" dirty="0">
                <a:latin typeface="Carlito"/>
                <a:cs typeface="Carlito"/>
              </a:rPr>
              <a:t>w</a:t>
            </a:r>
            <a:r>
              <a:rPr sz="2800" spc="-10" dirty="0">
                <a:latin typeface="Carlito"/>
                <a:cs typeface="Carlito"/>
              </a:rPr>
              <a:t>orld-</a:t>
            </a:r>
            <a:r>
              <a:rPr sz="2800" spc="-5" dirty="0">
                <a:latin typeface="Carlito"/>
                <a:cs typeface="Carlito"/>
              </a:rPr>
              <a:t>coo</a:t>
            </a:r>
            <a:r>
              <a:rPr sz="2800" spc="-5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din</a:t>
            </a:r>
            <a:r>
              <a:rPr sz="2800" spc="-35" dirty="0">
                <a:latin typeface="Carlito"/>
                <a:cs typeface="Carlito"/>
              </a:rPr>
              <a:t>at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se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ec</a:t>
            </a:r>
            <a:r>
              <a:rPr sz="2800" spc="-3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ed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70" dirty="0">
                <a:latin typeface="Carlito"/>
                <a:cs typeface="Carlito"/>
              </a:rPr>
              <a:t>f</a:t>
            </a:r>
            <a:r>
              <a:rPr sz="2800" spc="-10" dirty="0">
                <a:latin typeface="Carlito"/>
                <a:cs typeface="Carlito"/>
              </a:rPr>
              <a:t>or  </a:t>
            </a:r>
            <a:r>
              <a:rPr sz="2800" spc="-15" dirty="0">
                <a:latin typeface="Carlito"/>
                <a:cs typeface="Carlito"/>
              </a:rPr>
              <a:t>display </a:t>
            </a:r>
            <a:r>
              <a:rPr sz="2800" spc="-10" dirty="0">
                <a:latin typeface="Carlito"/>
                <a:cs typeface="Carlito"/>
              </a:rPr>
              <a:t>is called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window.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0" dirty="0">
                <a:latin typeface="Carlito"/>
                <a:cs typeface="Carlito"/>
              </a:rPr>
              <a:t>Viewport</a:t>
            </a:r>
            <a:endParaRPr sz="280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area </a:t>
            </a:r>
            <a:r>
              <a:rPr sz="2800" spc="-5" dirty="0">
                <a:latin typeface="Carlito"/>
                <a:cs typeface="Carlito"/>
              </a:rPr>
              <a:t>on a </a:t>
            </a:r>
            <a:r>
              <a:rPr sz="2800" spc="-15" dirty="0">
                <a:latin typeface="Carlito"/>
                <a:cs typeface="Carlito"/>
              </a:rPr>
              <a:t>display </a:t>
            </a:r>
            <a:r>
              <a:rPr sz="2800" spc="-10" dirty="0">
                <a:latin typeface="Carlito"/>
                <a:cs typeface="Carlito"/>
              </a:rPr>
              <a:t>device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which </a:t>
            </a:r>
            <a:r>
              <a:rPr sz="2800" spc="-5" dirty="0">
                <a:latin typeface="Carlito"/>
                <a:cs typeface="Carlito"/>
              </a:rPr>
              <a:t>a  window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mapped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called a  </a:t>
            </a:r>
            <a:r>
              <a:rPr sz="2800" spc="-10" dirty="0">
                <a:latin typeface="Carlito"/>
                <a:cs typeface="Carlito"/>
              </a:rPr>
              <a:t>viewport.</a:t>
            </a:r>
            <a:endParaRPr sz="280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269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window </a:t>
            </a:r>
            <a:r>
              <a:rPr sz="2800" spc="-10" dirty="0">
                <a:latin typeface="Carlito"/>
                <a:cs typeface="Carlito"/>
              </a:rPr>
              <a:t>defines </a:t>
            </a:r>
            <a:r>
              <a:rPr sz="2800" b="1" i="1" spc="-10" dirty="0">
                <a:latin typeface="Carlito"/>
                <a:cs typeface="Carlito"/>
              </a:rPr>
              <a:t>what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to  </a:t>
            </a:r>
            <a:r>
              <a:rPr sz="2800" spc="-10" dirty="0">
                <a:latin typeface="Carlito"/>
                <a:cs typeface="Carlito"/>
              </a:rPr>
              <a:t>be  viewed; </a:t>
            </a:r>
            <a:r>
              <a:rPr sz="2800" spc="-5" dirty="0">
                <a:latin typeface="Carlito"/>
                <a:cs typeface="Carlito"/>
              </a:rPr>
              <a:t>the viewport </a:t>
            </a:r>
            <a:r>
              <a:rPr sz="2800" spc="-10" dirty="0">
                <a:latin typeface="Carlito"/>
                <a:cs typeface="Carlito"/>
              </a:rPr>
              <a:t>defines </a:t>
            </a:r>
            <a:r>
              <a:rPr sz="2800" b="1" i="1" spc="-10" dirty="0">
                <a:latin typeface="Carlito"/>
                <a:cs typeface="Carlito"/>
              </a:rPr>
              <a:t>where </a:t>
            </a:r>
            <a:r>
              <a:rPr sz="2800" spc="-15" dirty="0">
                <a:latin typeface="Carlito"/>
                <a:cs typeface="Carlito"/>
              </a:rPr>
              <a:t>it 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be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displayed.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595" y="1825751"/>
            <a:ext cx="3809404" cy="3986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308229"/>
            <a:ext cx="2787491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Viewing</a:t>
            </a:r>
            <a:r>
              <a:rPr spc="-405" dirty="0"/>
              <a:t> </a:t>
            </a:r>
            <a:r>
              <a:rPr spc="-229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707918"/>
            <a:ext cx="3827621" cy="34155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0" dirty="0">
                <a:latin typeface="Carlito"/>
                <a:cs typeface="Carlito"/>
              </a:rPr>
              <a:t>Viewing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Transformation.</a:t>
            </a:r>
            <a:endParaRPr sz="2800">
              <a:latin typeface="Carlito"/>
              <a:cs typeface="Carlito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The mapping of a part of a </a:t>
            </a:r>
            <a:r>
              <a:rPr sz="2800" spc="-10" dirty="0">
                <a:latin typeface="Carlito"/>
                <a:cs typeface="Carlito"/>
              </a:rPr>
              <a:t>world-  </a:t>
            </a:r>
            <a:r>
              <a:rPr sz="2800" spc="-20" dirty="0">
                <a:latin typeface="Carlito"/>
                <a:cs typeface="Carlito"/>
              </a:rPr>
              <a:t>coordinate </a:t>
            </a:r>
            <a:r>
              <a:rPr sz="2800" spc="-10" dirty="0">
                <a:latin typeface="Carlito"/>
                <a:cs typeface="Carlito"/>
              </a:rPr>
              <a:t>scene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device  </a:t>
            </a:r>
            <a:r>
              <a:rPr sz="2800" spc="-15" dirty="0">
                <a:latin typeface="Carlito"/>
                <a:cs typeface="Carlito"/>
              </a:rPr>
              <a:t>coordinates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25" dirty="0">
                <a:latin typeface="Carlito"/>
                <a:cs typeface="Carlito"/>
              </a:rPr>
              <a:t>referred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as a  </a:t>
            </a:r>
            <a:r>
              <a:rPr sz="2800" spc="-10" dirty="0">
                <a:latin typeface="Carlito"/>
                <a:cs typeface="Carlito"/>
              </a:rPr>
              <a:t>viewing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transformation.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1406" y="1987295"/>
            <a:ext cx="3857003" cy="3987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308229"/>
            <a:ext cx="2787491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Viewing</a:t>
            </a:r>
            <a:r>
              <a:rPr spc="-405" dirty="0"/>
              <a:t> </a:t>
            </a:r>
            <a:r>
              <a:rPr spc="-229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793493"/>
            <a:ext cx="7767638" cy="160043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1296035" algn="l"/>
                <a:tab pos="1926589" algn="l"/>
                <a:tab pos="3486150" algn="l"/>
                <a:tab pos="4129404" algn="l"/>
                <a:tab pos="5581650" algn="l"/>
                <a:tab pos="6048375" algn="l"/>
                <a:tab pos="6383655" algn="l"/>
                <a:tab pos="7749540" algn="l"/>
                <a:tab pos="8971915" algn="l"/>
                <a:tab pos="9742805" algn="l"/>
              </a:tabLst>
            </a:pPr>
            <a:r>
              <a:rPr sz="2800" spc="-10" dirty="0">
                <a:latin typeface="Carlito"/>
                <a:cs typeface="Carlito"/>
              </a:rPr>
              <a:t>Figu</a:t>
            </a:r>
            <a:r>
              <a:rPr sz="2800" spc="-5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5" dirty="0">
                <a:latin typeface="Carlito"/>
                <a:cs typeface="Carlito"/>
              </a:rPr>
              <a:t>6</a:t>
            </a:r>
            <a:r>
              <a:rPr sz="2800" spc="-10" dirty="0">
                <a:latin typeface="Carlito"/>
                <a:cs typeface="Carlito"/>
              </a:rPr>
              <a:t>-</a:t>
            </a:r>
            <a:r>
              <a:rPr sz="2800" spc="-5" dirty="0">
                <a:latin typeface="Carlito"/>
                <a:cs typeface="Carlito"/>
              </a:rPr>
              <a:t>1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5" dirty="0">
                <a:latin typeface="Carlito"/>
                <a:cs typeface="Carlito"/>
              </a:rPr>
              <a:t>u</a:t>
            </a:r>
            <a:r>
              <a:rPr sz="2800" spc="-45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spc="-70" dirty="0">
                <a:latin typeface="Carlito"/>
                <a:cs typeface="Carlito"/>
              </a:rPr>
              <a:t>r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3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es</a:t>
            </a:r>
            <a:r>
              <a:rPr sz="2800" dirty="0">
                <a:latin typeface="Carlito"/>
                <a:cs typeface="Carlito"/>
              </a:rPr>
              <a:t>	t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b="1" spc="-10" dirty="0">
                <a:latin typeface="Carlito"/>
                <a:cs typeface="Carlito"/>
              </a:rPr>
              <a:t>m</a:t>
            </a:r>
            <a:r>
              <a:rPr sz="2800" b="1" spc="5" dirty="0">
                <a:latin typeface="Carlito"/>
                <a:cs typeface="Carlito"/>
              </a:rPr>
              <a:t>a</a:t>
            </a:r>
            <a:r>
              <a:rPr sz="2800" b="1" spc="-5" dirty="0">
                <a:latin typeface="Carlito"/>
                <a:cs typeface="Carlito"/>
              </a:rPr>
              <a:t>pping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-10" dirty="0">
                <a:latin typeface="Carlito"/>
                <a:cs typeface="Carlito"/>
              </a:rPr>
              <a:t>o</a:t>
            </a:r>
            <a:r>
              <a:rPr sz="2800" b="1" spc="-5" dirty="0">
                <a:latin typeface="Carlito"/>
                <a:cs typeface="Carlito"/>
              </a:rPr>
              <a:t>f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-5" dirty="0">
                <a:latin typeface="Carlito"/>
                <a:cs typeface="Carlito"/>
              </a:rPr>
              <a:t>pi</a:t>
            </a:r>
            <a:r>
              <a:rPr sz="2800" b="1" spc="5" dirty="0">
                <a:latin typeface="Carlito"/>
                <a:cs typeface="Carlito"/>
              </a:rPr>
              <a:t>c</a:t>
            </a:r>
            <a:r>
              <a:rPr sz="2800" b="1" spc="-5" dirty="0">
                <a:latin typeface="Carlito"/>
                <a:cs typeface="Carlito"/>
              </a:rPr>
              <a:t>tu</a:t>
            </a:r>
            <a:r>
              <a:rPr sz="2800" b="1" spc="-25" dirty="0">
                <a:latin typeface="Carlito"/>
                <a:cs typeface="Carlito"/>
              </a:rPr>
              <a:t>r</a:t>
            </a:r>
            <a:r>
              <a:rPr sz="2800" b="1" spc="-5" dirty="0">
                <a:latin typeface="Carlito"/>
                <a:cs typeface="Carlito"/>
              </a:rPr>
              <a:t>e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-5" dirty="0">
                <a:latin typeface="Carlito"/>
                <a:cs typeface="Carlito"/>
              </a:rPr>
              <a:t>section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5" dirty="0">
                <a:latin typeface="Carlito"/>
                <a:cs typeface="Carlito"/>
              </a:rPr>
              <a:t>t</a:t>
            </a:r>
            <a:r>
              <a:rPr sz="2800" b="1" spc="-5" dirty="0">
                <a:latin typeface="Carlito"/>
                <a:cs typeface="Carlito"/>
              </a:rPr>
              <a:t>h</a:t>
            </a:r>
            <a:r>
              <a:rPr sz="2800" b="1" spc="-35" dirty="0">
                <a:latin typeface="Carlito"/>
                <a:cs typeface="Carlito"/>
              </a:rPr>
              <a:t>a</a:t>
            </a:r>
            <a:r>
              <a:rPr sz="2800" b="1" spc="-5" dirty="0">
                <a:latin typeface="Carlito"/>
                <a:cs typeface="Carlito"/>
              </a:rPr>
              <a:t>t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-40" dirty="0">
                <a:latin typeface="Carlito"/>
                <a:cs typeface="Carlito"/>
              </a:rPr>
              <a:t>f</a:t>
            </a:r>
            <a:r>
              <a:rPr sz="2800" b="1" spc="-5" dirty="0">
                <a:latin typeface="Carlito"/>
                <a:cs typeface="Carlito"/>
              </a:rPr>
              <a:t>alls  within a </a:t>
            </a:r>
            <a:r>
              <a:rPr sz="2800" b="1" spc="-10" dirty="0">
                <a:latin typeface="Carlito"/>
                <a:cs typeface="Carlito"/>
              </a:rPr>
              <a:t>rectangular window </a:t>
            </a:r>
            <a:r>
              <a:rPr sz="2800" spc="-20" dirty="0">
                <a:latin typeface="Carlito"/>
                <a:cs typeface="Carlito"/>
              </a:rPr>
              <a:t>onto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designated </a:t>
            </a:r>
            <a:r>
              <a:rPr sz="2800" spc="-5" dirty="0">
                <a:latin typeface="Carlito"/>
                <a:cs typeface="Carlito"/>
              </a:rPr>
              <a:t>&amp; angular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viewport.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4421" y="3601329"/>
            <a:ext cx="5488353" cy="2714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308229"/>
            <a:ext cx="2787491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Viewing</a:t>
            </a:r>
            <a:r>
              <a:rPr spc="-405" dirty="0"/>
              <a:t> </a:t>
            </a:r>
            <a:r>
              <a:rPr spc="-229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325956"/>
            <a:ext cx="7139940" cy="1763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consist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spc="-5" dirty="0">
                <a:latin typeface="Carlito"/>
                <a:cs typeface="Carlito"/>
              </a:rPr>
              <a:t>sequence of </a:t>
            </a:r>
            <a:r>
              <a:rPr sz="2800" b="1" spc="-25" dirty="0">
                <a:latin typeface="Carlito"/>
                <a:cs typeface="Carlito"/>
              </a:rPr>
              <a:t>steps </a:t>
            </a:r>
            <a:r>
              <a:rPr sz="2800" b="1" spc="-5" dirty="0">
                <a:latin typeface="Carlito"/>
                <a:cs typeface="Carlito"/>
              </a:rPr>
              <a:t>used </a:t>
            </a:r>
            <a:r>
              <a:rPr sz="2800" b="1" spc="-15" dirty="0">
                <a:latin typeface="Carlito"/>
                <a:cs typeface="Carlito"/>
              </a:rPr>
              <a:t>to </a:t>
            </a:r>
            <a:r>
              <a:rPr sz="2800" b="1" spc="-10" dirty="0">
                <a:latin typeface="Carlito"/>
                <a:cs typeface="Carlito"/>
              </a:rPr>
              <a:t>perform two</a:t>
            </a:r>
            <a:r>
              <a:rPr sz="2800" b="1" spc="19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dimensional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5"/>
              </a:lnSpc>
            </a:pPr>
            <a:r>
              <a:rPr sz="2800" spc="-10" dirty="0">
                <a:latin typeface="Carlito"/>
                <a:cs typeface="Carlito"/>
              </a:rPr>
              <a:t>viewing </a:t>
            </a:r>
            <a:r>
              <a:rPr sz="2800" spc="-20" dirty="0">
                <a:latin typeface="Carlito"/>
                <a:cs typeface="Carlito"/>
              </a:rPr>
              <a:t>transformations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major </a:t>
            </a:r>
            <a:r>
              <a:rPr sz="2800" spc="-20" dirty="0">
                <a:latin typeface="Carlito"/>
                <a:cs typeface="Carlito"/>
              </a:rPr>
              <a:t>steps are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follows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1891" y="3174830"/>
            <a:ext cx="7794538" cy="2622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308229"/>
            <a:ext cx="2787491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Viewing</a:t>
            </a:r>
            <a:r>
              <a:rPr spc="-405" dirty="0"/>
              <a:t> </a:t>
            </a:r>
            <a:r>
              <a:rPr spc="-229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718549"/>
            <a:ext cx="7769543" cy="36394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27685" indent="-515620" algn="just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528320" algn="l"/>
              </a:tabLst>
            </a:pP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construct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scene in world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coordinates</a:t>
            </a:r>
            <a:endParaRPr sz="2800">
              <a:latin typeface="Carlito"/>
              <a:cs typeface="Carlito"/>
            </a:endParaRPr>
          </a:p>
          <a:p>
            <a:pPr marL="527685" marR="6350" indent="-515620" algn="just">
              <a:lnSpc>
                <a:spcPts val="2690"/>
              </a:lnSpc>
              <a:spcBef>
                <a:spcPts val="975"/>
              </a:spcBef>
              <a:buAutoNum type="arabicPeriod"/>
              <a:tabLst>
                <a:tab pos="528320" algn="l"/>
              </a:tabLst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then </a:t>
            </a:r>
            <a:r>
              <a:rPr sz="2800" spc="-20" dirty="0">
                <a:latin typeface="Carlito"/>
                <a:cs typeface="Carlito"/>
              </a:rPr>
              <a:t>transform </a:t>
            </a:r>
            <a:r>
              <a:rPr sz="2800" spc="-5" dirty="0">
                <a:latin typeface="Carlito"/>
                <a:cs typeface="Carlito"/>
              </a:rPr>
              <a:t>descriptions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world </a:t>
            </a:r>
            <a:r>
              <a:rPr sz="2800" spc="-15" dirty="0">
                <a:latin typeface="Carlito"/>
                <a:cs typeface="Carlito"/>
              </a:rPr>
              <a:t>coordinates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viewing  </a:t>
            </a:r>
            <a:r>
              <a:rPr sz="2800" spc="-15" dirty="0">
                <a:latin typeface="Carlito"/>
                <a:cs typeface="Carlito"/>
              </a:rPr>
              <a:t>coordinates.</a:t>
            </a:r>
            <a:endParaRPr sz="2800">
              <a:latin typeface="Carlito"/>
              <a:cs typeface="Carlito"/>
            </a:endParaRPr>
          </a:p>
          <a:p>
            <a:pPr marL="527685" marR="5080" indent="-515620" algn="just">
              <a:lnSpc>
                <a:spcPts val="2690"/>
              </a:lnSpc>
              <a:spcBef>
                <a:spcPts val="1005"/>
              </a:spcBef>
              <a:buAutoNum type="arabicPeriod"/>
              <a:tabLst>
                <a:tab pos="528320" algn="l"/>
              </a:tabLst>
            </a:pP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then </a:t>
            </a:r>
            <a:r>
              <a:rPr sz="2800" spc="-15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viewport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normalized </a:t>
            </a:r>
            <a:r>
              <a:rPr sz="2800" spc="-15" dirty="0">
                <a:latin typeface="Carlito"/>
                <a:cs typeface="Carlito"/>
              </a:rPr>
              <a:t>coordinates </a:t>
            </a:r>
            <a:r>
              <a:rPr sz="2800" spc="-5" dirty="0">
                <a:latin typeface="Carlito"/>
                <a:cs typeface="Carlito"/>
              </a:rPr>
              <a:t>(in the </a:t>
            </a:r>
            <a:r>
              <a:rPr sz="2800" spc="-20" dirty="0">
                <a:latin typeface="Carlito"/>
                <a:cs typeface="Carlito"/>
              </a:rPr>
              <a:t>range  from </a:t>
            </a:r>
            <a:r>
              <a:rPr sz="2800" spc="-5" dirty="0">
                <a:latin typeface="Carlito"/>
                <a:cs typeface="Carlito"/>
              </a:rPr>
              <a:t>0 </a:t>
            </a:r>
            <a:r>
              <a:rPr sz="2800" spc="-15" dirty="0">
                <a:latin typeface="Carlito"/>
                <a:cs typeface="Carlito"/>
              </a:rPr>
              <a:t>to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1)</a:t>
            </a:r>
            <a:endParaRPr sz="2800">
              <a:latin typeface="Carlito"/>
              <a:cs typeface="Carlito"/>
            </a:endParaRPr>
          </a:p>
          <a:p>
            <a:pPr marL="527685" marR="5080" indent="-515620" algn="just">
              <a:lnSpc>
                <a:spcPts val="2690"/>
              </a:lnSpc>
              <a:spcBef>
                <a:spcPts val="990"/>
              </a:spcBef>
              <a:buAutoNum type="arabicPeriod"/>
              <a:tabLst>
                <a:tab pos="528320" algn="l"/>
              </a:tabLst>
            </a:pPr>
            <a:r>
              <a:rPr sz="2800" spc="-40" dirty="0">
                <a:latin typeface="Carlito"/>
                <a:cs typeface="Carlito"/>
              </a:rPr>
              <a:t>At</a:t>
            </a:r>
            <a:r>
              <a:rPr sz="2800" spc="5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 final </a:t>
            </a:r>
            <a:r>
              <a:rPr sz="2800" spc="-15" dirty="0">
                <a:latin typeface="Carlito"/>
                <a:cs typeface="Carlito"/>
              </a:rPr>
              <a:t>step, </a:t>
            </a:r>
            <a:r>
              <a:rPr sz="2800" spc="-5" dirty="0">
                <a:latin typeface="Carlito"/>
                <a:cs typeface="Carlito"/>
              </a:rPr>
              <a:t>all parts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picture </a:t>
            </a:r>
            <a:r>
              <a:rPr sz="2800" spc="-10" dirty="0">
                <a:latin typeface="Carlito"/>
                <a:cs typeface="Carlito"/>
              </a:rPr>
              <a:t>that he </a:t>
            </a:r>
            <a:r>
              <a:rPr sz="2800" spc="-5" dirty="0">
                <a:latin typeface="Carlito"/>
                <a:cs typeface="Carlito"/>
              </a:rPr>
              <a:t>outside the  viewport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clipped,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contents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of the viewport </a:t>
            </a:r>
            <a:r>
              <a:rPr sz="2800" spc="-20" dirty="0">
                <a:latin typeface="Carlito"/>
                <a:cs typeface="Carlito"/>
              </a:rPr>
              <a:t>are  transformed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device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coordinates.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2250" y="5367197"/>
            <a:ext cx="5543269" cy="112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Rotation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Rotation axis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Rotation angle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rotation point or pivot point (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r</a:t>
            </a:r>
            <a:r>
              <a:rPr lang="en-US" sz="2400" dirty="0" err="1">
                <a:solidFill>
                  <a:schemeClr val="bg1"/>
                </a:solidFill>
              </a:rPr>
              <a:t>,y</a:t>
            </a:r>
            <a:r>
              <a:rPr lang="en-US" sz="2400" baseline="-25000" dirty="0" err="1">
                <a:solidFill>
                  <a:schemeClr val="bg1"/>
                </a:solidFill>
              </a:rPr>
              <a:t>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5BE1B91-2AC5-41F8-AEA1-E5021B32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684213" y="50069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</a:p>
        </p:txBody>
      </p:sp>
      <p:sp>
        <p:nvSpPr>
          <p:cNvPr id="393227" name="Text Box 11"/>
          <p:cNvSpPr txBox="1">
            <a:spLocks noChangeArrowheads="1"/>
          </p:cNvSpPr>
          <p:nvPr/>
        </p:nvSpPr>
        <p:spPr bwMode="auto">
          <a:xfrm>
            <a:off x="1620838" y="58705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</a:p>
        </p:txBody>
      </p:sp>
      <p:sp>
        <p:nvSpPr>
          <p:cNvPr id="393228" name="Line 12"/>
          <p:cNvSpPr>
            <a:spLocks noChangeShapeType="1"/>
          </p:cNvSpPr>
          <p:nvPr/>
        </p:nvSpPr>
        <p:spPr bwMode="auto">
          <a:xfrm flipV="1">
            <a:off x="1044575" y="3998913"/>
            <a:ext cx="0" cy="19446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229" name="Line 13"/>
          <p:cNvSpPr>
            <a:spLocks noChangeShapeType="1"/>
          </p:cNvSpPr>
          <p:nvPr/>
        </p:nvSpPr>
        <p:spPr bwMode="auto">
          <a:xfrm flipV="1">
            <a:off x="828675" y="5799138"/>
            <a:ext cx="266541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233" name="Line 17"/>
          <p:cNvSpPr>
            <a:spLocks noChangeShapeType="1"/>
          </p:cNvSpPr>
          <p:nvPr/>
        </p:nvSpPr>
        <p:spPr bwMode="auto">
          <a:xfrm>
            <a:off x="1763713" y="5294313"/>
            <a:ext cx="792162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234" name="Line 18"/>
          <p:cNvSpPr>
            <a:spLocks noChangeShapeType="1"/>
          </p:cNvSpPr>
          <p:nvPr/>
        </p:nvSpPr>
        <p:spPr bwMode="auto">
          <a:xfrm flipV="1">
            <a:off x="1763713" y="4719638"/>
            <a:ext cx="576262" cy="503237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240" name="Arc 24"/>
          <p:cNvSpPr>
            <a:spLocks/>
          </p:cNvSpPr>
          <p:nvPr/>
        </p:nvSpPr>
        <p:spPr bwMode="auto">
          <a:xfrm rot="19102299" flipV="1">
            <a:off x="1836738" y="5038210"/>
            <a:ext cx="144462" cy="36933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1908175" y="493553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θ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555875" y="5006975"/>
            <a:ext cx="287338" cy="288925"/>
          </a:xfrm>
          <a:prstGeom prst="rt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 rot="19050278">
            <a:off x="2197100" y="4359275"/>
            <a:ext cx="287338" cy="288925"/>
          </a:xfrm>
          <a:prstGeom prst="rt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 flipH="1">
            <a:off x="1675436" y="5246513"/>
            <a:ext cx="64719" cy="5873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308229"/>
            <a:ext cx="27874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Viewing</a:t>
            </a:r>
            <a:r>
              <a:rPr spc="-405" dirty="0"/>
              <a:t> </a:t>
            </a:r>
            <a:r>
              <a:rPr spc="-229" dirty="0"/>
              <a:t>Pipeline</a:t>
            </a:r>
          </a:p>
        </p:txBody>
      </p:sp>
      <p:sp>
        <p:nvSpPr>
          <p:cNvPr id="3" name="object 3"/>
          <p:cNvSpPr/>
          <p:nvPr/>
        </p:nvSpPr>
        <p:spPr>
          <a:xfrm>
            <a:off x="1522079" y="1614545"/>
            <a:ext cx="6296301" cy="4760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09676"/>
            <a:ext cx="4067651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Normalized</a:t>
            </a:r>
            <a:r>
              <a:rPr spc="-390" dirty="0"/>
              <a:t> </a:t>
            </a:r>
            <a:r>
              <a:rPr spc="-195" dirty="0"/>
              <a:t>Coordinates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793493"/>
            <a:ext cx="5701188" cy="403700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985" indent="-2292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Viewports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typically </a:t>
            </a:r>
            <a:r>
              <a:rPr sz="2800" spc="-10" dirty="0">
                <a:latin typeface="Carlito"/>
                <a:cs typeface="Carlito"/>
              </a:rPr>
              <a:t>defined </a:t>
            </a:r>
            <a:r>
              <a:rPr sz="2800" spc="-5" dirty="0">
                <a:latin typeface="Carlito"/>
                <a:cs typeface="Carlito"/>
              </a:rPr>
              <a:t>within the </a:t>
            </a:r>
            <a:r>
              <a:rPr sz="2800" spc="-10" dirty="0">
                <a:latin typeface="Carlito"/>
                <a:cs typeface="Carlito"/>
              </a:rPr>
              <a:t>unit  </a:t>
            </a:r>
            <a:r>
              <a:rPr sz="2800" spc="-15" dirty="0">
                <a:latin typeface="Carlito"/>
                <a:cs typeface="Carlito"/>
              </a:rPr>
              <a:t>square (normalized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coordinates).</a:t>
            </a:r>
            <a:endParaRPr sz="280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This provides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dirty="0">
                <a:latin typeface="Carlito"/>
                <a:cs typeface="Carlito"/>
              </a:rPr>
              <a:t>means </a:t>
            </a:r>
            <a:r>
              <a:rPr sz="2800" b="1" spc="-20" dirty="0">
                <a:latin typeface="Carlito"/>
                <a:cs typeface="Carlito"/>
              </a:rPr>
              <a:t>for </a:t>
            </a:r>
            <a:r>
              <a:rPr sz="2800" b="1" spc="-10" dirty="0">
                <a:latin typeface="Carlito"/>
                <a:cs typeface="Carlito"/>
              </a:rPr>
              <a:t>separating </a:t>
            </a:r>
            <a:r>
              <a:rPr sz="2800" b="1" spc="-5" dirty="0">
                <a:latin typeface="Carlito"/>
                <a:cs typeface="Carlito"/>
              </a:rPr>
              <a:t>the viewing  </a:t>
            </a:r>
            <a:r>
              <a:rPr sz="2800" b="1" spc="-10" dirty="0">
                <a:latin typeface="Carlito"/>
                <a:cs typeface="Carlito"/>
              </a:rPr>
              <a:t>and </a:t>
            </a:r>
            <a:r>
              <a:rPr sz="2800" b="1" spc="-5" dirty="0">
                <a:latin typeface="Carlito"/>
                <a:cs typeface="Carlito"/>
              </a:rPr>
              <a:t>other </a:t>
            </a:r>
            <a:r>
              <a:rPr sz="2800" b="1" spc="-15" dirty="0">
                <a:latin typeface="Carlito"/>
                <a:cs typeface="Carlito"/>
              </a:rPr>
              <a:t>transformations from </a:t>
            </a:r>
            <a:r>
              <a:rPr sz="2800" b="1" spc="-5" dirty="0">
                <a:latin typeface="Carlito"/>
                <a:cs typeface="Carlito"/>
              </a:rPr>
              <a:t>specific output-  </a:t>
            </a:r>
            <a:r>
              <a:rPr sz="2800" b="1" spc="-10" dirty="0">
                <a:latin typeface="Carlito"/>
                <a:cs typeface="Carlito"/>
              </a:rPr>
              <a:t>device requirements, </a:t>
            </a:r>
            <a:r>
              <a:rPr sz="2800" b="1" spc="-5" dirty="0">
                <a:latin typeface="Carlito"/>
                <a:cs typeface="Carlito"/>
              </a:rPr>
              <a:t>so </a:t>
            </a:r>
            <a:r>
              <a:rPr sz="2800" b="1" spc="-10" dirty="0">
                <a:latin typeface="Carlito"/>
                <a:cs typeface="Carlito"/>
              </a:rPr>
              <a:t>that </a:t>
            </a: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10" dirty="0">
                <a:latin typeface="Carlito"/>
                <a:cs typeface="Carlito"/>
              </a:rPr>
              <a:t>graphics  </a:t>
            </a:r>
            <a:r>
              <a:rPr sz="2800" b="1" spc="-15" dirty="0">
                <a:latin typeface="Carlito"/>
                <a:cs typeface="Carlito"/>
              </a:rPr>
              <a:t>package </a:t>
            </a:r>
            <a:r>
              <a:rPr sz="2800" b="1" spc="-5" dirty="0">
                <a:latin typeface="Carlito"/>
                <a:cs typeface="Carlito"/>
              </a:rPr>
              <a:t>is </a:t>
            </a:r>
            <a:r>
              <a:rPr sz="2800" b="1" spc="-15" dirty="0">
                <a:latin typeface="Carlito"/>
                <a:cs typeface="Carlito"/>
              </a:rPr>
              <a:t>largely</a:t>
            </a:r>
            <a:r>
              <a:rPr sz="2800" b="1" spc="7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device-independent.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1682" y="1901961"/>
            <a:ext cx="2107136" cy="3048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308229"/>
            <a:ext cx="625221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Viewing </a:t>
            </a:r>
            <a:r>
              <a:rPr spc="-210" dirty="0"/>
              <a:t>Coordinate </a:t>
            </a:r>
            <a:r>
              <a:rPr spc="-270" dirty="0"/>
              <a:t>Reference</a:t>
            </a:r>
            <a:r>
              <a:rPr spc="-615" dirty="0"/>
              <a:t> </a:t>
            </a:r>
            <a:r>
              <a:rPr spc="-240" dirty="0"/>
              <a:t>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793493"/>
            <a:ext cx="3428524" cy="24981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8255">
              <a:lnSpc>
                <a:spcPts val="3020"/>
              </a:lnSpc>
              <a:spcBef>
                <a:spcPts val="480"/>
              </a:spcBef>
              <a:buAutoNum type="alphaLcParenBoth"/>
              <a:tabLst>
                <a:tab pos="517525" algn="l"/>
              </a:tabLst>
            </a:pPr>
            <a:r>
              <a:rPr sz="2800" spc="-15" dirty="0">
                <a:latin typeface="Carlito"/>
                <a:cs typeface="Carlito"/>
              </a:rPr>
              <a:t>translate </a:t>
            </a:r>
            <a:r>
              <a:rPr sz="2800" spc="-5" dirty="0">
                <a:latin typeface="Carlito"/>
                <a:cs typeface="Carlito"/>
              </a:rPr>
              <a:t>the viewing </a:t>
            </a:r>
            <a:r>
              <a:rPr sz="2800" spc="-10" dirty="0">
                <a:latin typeface="Carlito"/>
                <a:cs typeface="Carlito"/>
              </a:rPr>
              <a:t>origin 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world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origin,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ts val="3020"/>
              </a:lnSpc>
              <a:spcBef>
                <a:spcPts val="1015"/>
              </a:spcBef>
              <a:buAutoNum type="alphaLcParenBoth"/>
              <a:tabLst>
                <a:tab pos="559435" algn="l"/>
                <a:tab pos="560070" algn="l"/>
                <a:tab pos="1583690" algn="l"/>
                <a:tab pos="2032000" algn="l"/>
                <a:tab pos="2862580" algn="l"/>
                <a:tab pos="3489325" algn="l"/>
                <a:tab pos="4262120" algn="l"/>
              </a:tabLst>
            </a:pPr>
            <a:r>
              <a:rPr sz="2800" spc="-6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spc="-40" dirty="0">
                <a:latin typeface="Carlito"/>
                <a:cs typeface="Carlito"/>
              </a:rPr>
              <a:t>t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3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3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al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gn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80" dirty="0">
                <a:latin typeface="Carlito"/>
                <a:cs typeface="Carlito"/>
              </a:rPr>
              <a:t>x</a:t>
            </a:r>
            <a:r>
              <a:rPr sz="2800" spc="-5" dirty="0">
                <a:latin typeface="Carlito"/>
                <a:cs typeface="Carlito"/>
              </a:rPr>
              <a:t>es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of  the </a:t>
            </a:r>
            <a:r>
              <a:rPr sz="2800" spc="-10" dirty="0">
                <a:latin typeface="Carlito"/>
                <a:cs typeface="Carlito"/>
              </a:rPr>
              <a:t>two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systems.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1532" y="2122465"/>
            <a:ext cx="4498738" cy="3898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437769"/>
            <a:ext cx="511397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/>
              <a:t>Viewing </a:t>
            </a:r>
            <a:r>
              <a:rPr sz="3600" spc="-175" dirty="0"/>
              <a:t>Coordinate </a:t>
            </a:r>
            <a:r>
              <a:rPr sz="3600" spc="-220" dirty="0"/>
              <a:t>Reference</a:t>
            </a:r>
            <a:r>
              <a:rPr sz="3600" spc="-520" dirty="0"/>
              <a:t> </a:t>
            </a:r>
            <a:r>
              <a:rPr sz="3600" spc="-200" dirty="0"/>
              <a:t>Frame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9864" y="1506092"/>
            <a:ext cx="5825013" cy="160043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920750" algn="l"/>
                <a:tab pos="2571115" algn="l"/>
                <a:tab pos="5146040" algn="l"/>
                <a:tab pos="7453630" algn="l"/>
              </a:tabLst>
            </a:pPr>
            <a:r>
              <a:rPr sz="2800" spc="-10" dirty="0">
                <a:latin typeface="Carlito"/>
                <a:cs typeface="Carlito"/>
              </a:rPr>
              <a:t>Th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m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10" dirty="0">
                <a:latin typeface="Carlito"/>
                <a:cs typeface="Carlito"/>
              </a:rPr>
              <a:t>si</a:t>
            </a:r>
            <a:r>
              <a:rPr sz="2800" spc="-4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spc="-25" dirty="0">
                <a:latin typeface="Carlito"/>
                <a:cs typeface="Carlito"/>
              </a:rPr>
              <a:t>w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-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nsi</a:t>
            </a:r>
            <a:r>
              <a:rPr sz="2800" spc="5" dirty="0">
                <a:latin typeface="Carlito"/>
                <a:cs typeface="Carlito"/>
              </a:rPr>
              <a:t>o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spc="-7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spc="-35" dirty="0">
                <a:latin typeface="Carlito"/>
                <a:cs typeface="Carlito"/>
              </a:rPr>
              <a:t>s</a:t>
            </a:r>
            <a:r>
              <a:rPr sz="2800" spc="-70" dirty="0">
                <a:latin typeface="Carlito"/>
                <a:cs typeface="Carlito"/>
              </a:rPr>
              <a:t>f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spc="-3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tion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20" dirty="0">
                <a:latin typeface="Carlito"/>
                <a:cs typeface="Carlito"/>
              </a:rPr>
              <a:t>convert </a:t>
            </a:r>
            <a:r>
              <a:rPr sz="2800" spc="-10" dirty="0">
                <a:latin typeface="Carlito"/>
                <a:cs typeface="Carlito"/>
              </a:rPr>
              <a:t>world </a:t>
            </a:r>
            <a:r>
              <a:rPr sz="2800" spc="-15" dirty="0">
                <a:latin typeface="Carlito"/>
                <a:cs typeface="Carlito"/>
              </a:rPr>
              <a:t>coordinates to </a:t>
            </a:r>
            <a:r>
              <a:rPr sz="2800" spc="-10" dirty="0">
                <a:latin typeface="Carlito"/>
                <a:cs typeface="Carlito"/>
              </a:rPr>
              <a:t>viewing </a:t>
            </a:r>
            <a:r>
              <a:rPr sz="2800" spc="-20" dirty="0">
                <a:latin typeface="Carlito"/>
                <a:cs typeface="Carlito"/>
              </a:rPr>
              <a:t>coordinate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864" y="3935984"/>
            <a:ext cx="5829300" cy="198515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where </a:t>
            </a:r>
            <a:r>
              <a:rPr sz="2800" b="1" spc="-5" dirty="0">
                <a:latin typeface="Carlito"/>
                <a:cs typeface="Carlito"/>
              </a:rPr>
              <a:t>T </a:t>
            </a:r>
            <a:r>
              <a:rPr sz="2800" b="1" dirty="0">
                <a:latin typeface="Carlito"/>
                <a:cs typeface="Carlito"/>
              </a:rPr>
              <a:t>is </a:t>
            </a: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10" dirty="0">
                <a:latin typeface="Carlito"/>
                <a:cs typeface="Carlito"/>
              </a:rPr>
              <a:t>translation matrix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5" dirty="0">
                <a:latin typeface="Carlito"/>
                <a:cs typeface="Carlito"/>
              </a:rPr>
              <a:t>takes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viewing </a:t>
            </a:r>
            <a:r>
              <a:rPr sz="2800" spc="-5" dirty="0">
                <a:latin typeface="Carlito"/>
                <a:cs typeface="Carlito"/>
              </a:rPr>
              <a:t>origin </a:t>
            </a:r>
            <a:r>
              <a:rPr sz="2800" spc="-15" dirty="0">
                <a:latin typeface="Carlito"/>
                <a:cs typeface="Carlito"/>
              </a:rPr>
              <a:t>point </a:t>
            </a:r>
            <a:r>
              <a:rPr sz="2800" spc="-5" dirty="0">
                <a:latin typeface="Carlito"/>
                <a:cs typeface="Carlito"/>
              </a:rPr>
              <a:t>P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world </a:t>
            </a:r>
            <a:r>
              <a:rPr sz="2800" spc="-5" dirty="0">
                <a:latin typeface="Carlito"/>
                <a:cs typeface="Carlito"/>
              </a:rPr>
              <a:t>origin,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b="1" spc="-5" dirty="0">
                <a:latin typeface="Carlito"/>
                <a:cs typeface="Carlito"/>
              </a:rPr>
              <a:t>R </a:t>
            </a:r>
            <a:r>
              <a:rPr sz="2800" b="1" dirty="0">
                <a:latin typeface="Carlito"/>
                <a:cs typeface="Carlito"/>
              </a:rPr>
              <a:t>is  </a:t>
            </a: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15" dirty="0">
                <a:latin typeface="Carlito"/>
                <a:cs typeface="Carlito"/>
              </a:rPr>
              <a:t>rotation </a:t>
            </a:r>
            <a:r>
              <a:rPr sz="2800" b="1" spc="-10" dirty="0">
                <a:latin typeface="Carlito"/>
                <a:cs typeface="Carlito"/>
              </a:rPr>
              <a:t>matrix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aligns the </a:t>
            </a:r>
            <a:r>
              <a:rPr sz="2800" spc="-30" dirty="0">
                <a:latin typeface="Carlito"/>
                <a:cs typeface="Carlito"/>
              </a:rPr>
              <a:t>axes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two  </a:t>
            </a:r>
            <a:r>
              <a:rPr sz="2800" spc="-25" dirty="0">
                <a:latin typeface="Carlito"/>
                <a:cs typeface="Carlito"/>
              </a:rPr>
              <a:t>reference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frames.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4274" y="0"/>
            <a:ext cx="2379821" cy="3793490"/>
            <a:chOff x="9019031" y="0"/>
            <a:chExt cx="3173095" cy="3793490"/>
          </a:xfrm>
        </p:grpSpPr>
        <p:sp>
          <p:nvSpPr>
            <p:cNvPr id="6" name="object 6"/>
            <p:cNvSpPr/>
            <p:nvPr/>
          </p:nvSpPr>
          <p:spPr>
            <a:xfrm>
              <a:off x="11353799" y="0"/>
              <a:ext cx="838197" cy="83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19031" y="222504"/>
              <a:ext cx="2906268" cy="3570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98561" y="3171578"/>
            <a:ext cx="4844247" cy="3799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5628" y="3918836"/>
            <a:ext cx="1459698" cy="2700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32087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229" dirty="0"/>
              <a:t>6.3 </a:t>
            </a:r>
            <a:r>
              <a:rPr spc="-150" dirty="0"/>
              <a:t>WINDOW-TO-VIEWPORT</a:t>
            </a:r>
            <a:r>
              <a:rPr spc="-445" dirty="0"/>
              <a:t> </a:t>
            </a:r>
            <a:r>
              <a:rPr spc="-204" dirty="0"/>
              <a:t>COORDINATE  </a:t>
            </a:r>
            <a:r>
              <a:rPr spc="-150" dirty="0"/>
              <a:t>TRANSFORMATION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92713" y="1991880"/>
            <a:ext cx="6915709" cy="4267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7704" y="1793493"/>
            <a:ext cx="7768590" cy="24981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4956810" algn="l"/>
                <a:tab pos="7006590" algn="l"/>
                <a:tab pos="9030970" algn="l"/>
                <a:tab pos="9862185" algn="l"/>
              </a:tabLst>
            </a:pPr>
            <a:r>
              <a:rPr sz="2800" spc="-120" dirty="0">
                <a:latin typeface="Carlito"/>
                <a:cs typeface="Carlito"/>
              </a:rPr>
              <a:t>W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mai</a:t>
            </a:r>
            <a:r>
              <a:rPr sz="2800" spc="-25" dirty="0">
                <a:latin typeface="Carlito"/>
                <a:cs typeface="Carlito"/>
              </a:rPr>
              <a:t>n</a:t>
            </a:r>
            <a:r>
              <a:rPr sz="2800" spc="-3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ain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me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el</a:t>
            </a:r>
            <a:r>
              <a:rPr sz="2800" spc="-3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ti</a:t>
            </a:r>
            <a:r>
              <a:rPr sz="2800" spc="-4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eme</a:t>
            </a:r>
            <a:r>
              <a:rPr sz="2800" spc="-3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t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wport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t</a:t>
            </a:r>
            <a:r>
              <a:rPr sz="2800" spc="-10" dirty="0">
                <a:latin typeface="Carlito"/>
                <a:cs typeface="Carlito"/>
              </a:rPr>
              <a:t>he  </a:t>
            </a:r>
            <a:r>
              <a:rPr sz="2800" spc="-35" dirty="0">
                <a:latin typeface="Carlito"/>
                <a:cs typeface="Carlito"/>
              </a:rPr>
              <a:t>window.</a:t>
            </a:r>
            <a:endParaRPr sz="2800">
              <a:latin typeface="Carlito"/>
              <a:cs typeface="Carlito"/>
            </a:endParaRPr>
          </a:p>
          <a:p>
            <a:pPr marL="241300" marR="6350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  <a:tab pos="594995" algn="l"/>
                <a:tab pos="920750" algn="l"/>
                <a:tab pos="2631440" algn="l"/>
                <a:tab pos="3954145" algn="l"/>
                <a:tab pos="4330700" algn="l"/>
                <a:tab pos="4773930" algn="l"/>
                <a:tab pos="5411470" algn="l"/>
                <a:tab pos="6493510" algn="l"/>
                <a:tab pos="6944359" algn="l"/>
                <a:tab pos="7583170" algn="l"/>
                <a:tab pos="8568055" algn="l"/>
                <a:tab pos="9932035" algn="l"/>
              </a:tabLst>
            </a:pPr>
            <a:r>
              <a:rPr sz="2800" spc="-5" dirty="0">
                <a:latin typeface="Carlito"/>
                <a:cs typeface="Carlito"/>
              </a:rPr>
              <a:t>If	a	</a:t>
            </a: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-10" dirty="0">
                <a:latin typeface="Carlito"/>
                <a:cs typeface="Carlito"/>
              </a:rPr>
              <a:t>oo</a:t>
            </a:r>
            <a:r>
              <a:rPr sz="2800" spc="-40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30" dirty="0">
                <a:latin typeface="Carlito"/>
                <a:cs typeface="Carlito"/>
              </a:rPr>
              <a:t>a</a:t>
            </a:r>
            <a:r>
              <a:rPr sz="2800" spc="-3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positio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i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ce</a:t>
            </a:r>
            <a:r>
              <a:rPr sz="2800" spc="-30" dirty="0">
                <a:latin typeface="Carlito"/>
                <a:cs typeface="Carlito"/>
              </a:rPr>
              <a:t>n</a:t>
            </a:r>
            <a:r>
              <a:rPr sz="2800" spc="-3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er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w</a:t>
            </a:r>
            <a:r>
              <a:rPr sz="2800" spc="-10" dirty="0">
                <a:latin typeface="Carlito"/>
                <a:cs typeface="Carlito"/>
              </a:rPr>
              <a:t>orl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w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ndo</a:t>
            </a:r>
            <a:r>
              <a:rPr sz="2800" spc="-240" dirty="0">
                <a:latin typeface="Carlito"/>
                <a:cs typeface="Carlito"/>
              </a:rPr>
              <a:t>w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70" dirty="0">
                <a:latin typeface="Carlito"/>
                <a:cs typeface="Carlito"/>
              </a:rPr>
              <a:t>f</a:t>
            </a:r>
            <a:r>
              <a:rPr sz="2800" spc="-10" dirty="0">
                <a:latin typeface="Carlito"/>
                <a:cs typeface="Carlito"/>
              </a:rPr>
              <a:t>or  </a:t>
            </a:r>
            <a:r>
              <a:rPr sz="2800" spc="-15" dirty="0">
                <a:latin typeface="Carlito"/>
                <a:cs typeface="Carlito"/>
              </a:rPr>
              <a:t>instance, </a:t>
            </a:r>
            <a:r>
              <a:rPr sz="2800" spc="-10" dirty="0">
                <a:latin typeface="Carlito"/>
                <a:cs typeface="Carlito"/>
              </a:rPr>
              <a:t>it </a:t>
            </a:r>
            <a:r>
              <a:rPr sz="2800" spc="-5" dirty="0">
                <a:latin typeface="Carlito"/>
                <a:cs typeface="Carlito"/>
              </a:rPr>
              <a:t>will be </a:t>
            </a:r>
            <a:r>
              <a:rPr sz="2800" spc="-20" dirty="0">
                <a:latin typeface="Carlito"/>
                <a:cs typeface="Carlito"/>
              </a:rPr>
              <a:t>displayed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center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viewport.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6766" y="4501662"/>
            <a:ext cx="6064763" cy="2356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6178" y="724348"/>
            <a:ext cx="7767638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  <a:tab pos="599440" algn="l"/>
                <a:tab pos="1498600" algn="l"/>
                <a:tab pos="1928495" algn="l"/>
                <a:tab pos="3241040" algn="l"/>
                <a:tab pos="4438650" algn="l"/>
                <a:tab pos="4848860" algn="l"/>
                <a:tab pos="5472430" algn="l"/>
                <a:tab pos="6765925" algn="l"/>
                <a:tab pos="7128509" algn="l"/>
                <a:tab pos="8462645" algn="l"/>
                <a:tab pos="9172575" algn="l"/>
              </a:tabLst>
            </a:pPr>
            <a:r>
              <a:rPr sz="2800" b="1" spc="-5" dirty="0">
                <a:latin typeface="Carlito"/>
                <a:cs typeface="Carlito"/>
              </a:rPr>
              <a:t>A	</a:t>
            </a:r>
            <a:r>
              <a:rPr sz="2800" spc="-15" dirty="0">
                <a:latin typeface="Carlito"/>
                <a:cs typeface="Carlito"/>
              </a:rPr>
              <a:t>point	at	</a:t>
            </a:r>
            <a:r>
              <a:rPr sz="2800" spc="-5" dirty="0">
                <a:latin typeface="Carlito"/>
                <a:cs typeface="Carlito"/>
              </a:rPr>
              <a:t>position	</a:t>
            </a:r>
            <a:r>
              <a:rPr sz="2800" b="1" i="1" spc="-25" dirty="0">
                <a:latin typeface="Carlito"/>
                <a:cs typeface="Carlito"/>
              </a:rPr>
              <a:t>(xw,yx)	</a:t>
            </a:r>
            <a:r>
              <a:rPr sz="2800" spc="-10" dirty="0">
                <a:latin typeface="Carlito"/>
                <a:cs typeface="Carlito"/>
              </a:rPr>
              <a:t>in	</a:t>
            </a:r>
            <a:r>
              <a:rPr sz="2800" spc="-5" dirty="0">
                <a:latin typeface="Carlito"/>
                <a:cs typeface="Carlito"/>
              </a:rPr>
              <a:t>the	window	</a:t>
            </a:r>
            <a:r>
              <a:rPr sz="2800" spc="-10" dirty="0">
                <a:latin typeface="Carlito"/>
                <a:cs typeface="Carlito"/>
              </a:rPr>
              <a:t>is	</a:t>
            </a:r>
            <a:r>
              <a:rPr sz="2800" spc="-5" dirty="0">
                <a:latin typeface="Carlito"/>
                <a:cs typeface="Carlito"/>
              </a:rPr>
              <a:t>mapped	</a:t>
            </a:r>
            <a:r>
              <a:rPr sz="2800" spc="-20" dirty="0">
                <a:latin typeface="Carlito"/>
                <a:cs typeface="Carlito"/>
              </a:rPr>
              <a:t>into	</a:t>
            </a:r>
            <a:r>
              <a:rPr sz="2800" spc="-5" dirty="0">
                <a:latin typeface="Carlito"/>
                <a:cs typeface="Carlito"/>
              </a:rPr>
              <a:t>position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</a:pPr>
            <a:r>
              <a:rPr sz="2800" b="1" i="1" spc="-25" dirty="0">
                <a:latin typeface="Carlito"/>
                <a:cs typeface="Carlito"/>
              </a:rPr>
              <a:t>(xv,</a:t>
            </a:r>
            <a:r>
              <a:rPr sz="2800" b="1" spc="-25" dirty="0">
                <a:latin typeface="Carlito"/>
                <a:cs typeface="Carlito"/>
              </a:rPr>
              <a:t>yv)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associated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viewport.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2104" y="2791361"/>
            <a:ext cx="5293175" cy="3911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7705" y="1793493"/>
            <a:ext cx="7389019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15" dirty="0">
                <a:latin typeface="Carlito"/>
                <a:cs typeface="Carlito"/>
              </a:rPr>
              <a:t>maintain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15" dirty="0">
                <a:latin typeface="Carlito"/>
                <a:cs typeface="Carlito"/>
              </a:rPr>
              <a:t>relative </a:t>
            </a:r>
            <a:r>
              <a:rPr sz="2800" spc="-10" dirty="0">
                <a:latin typeface="Carlito"/>
                <a:cs typeface="Carlito"/>
              </a:rPr>
              <a:t>placement </a:t>
            </a:r>
            <a:r>
              <a:rPr sz="2800" spc="-5" dirty="0">
                <a:latin typeface="Carlito"/>
                <a:cs typeface="Carlito"/>
              </a:rPr>
              <a:t>in the viewport as in the  </a:t>
            </a:r>
            <a:r>
              <a:rPr sz="2800" spc="-35" dirty="0">
                <a:latin typeface="Carlito"/>
                <a:cs typeface="Carlito"/>
              </a:rPr>
              <a:t>window.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4337" y="2989902"/>
            <a:ext cx="3216357" cy="1838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7428" y="2799399"/>
            <a:ext cx="3647836" cy="2077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32087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229" dirty="0"/>
              <a:t>6.3 </a:t>
            </a:r>
            <a:r>
              <a:rPr spc="-150" dirty="0"/>
              <a:t>WINDOW-TO-VIEWPORT</a:t>
            </a:r>
            <a:r>
              <a:rPr spc="-445" dirty="0"/>
              <a:t> </a:t>
            </a:r>
            <a:r>
              <a:rPr spc="-204" dirty="0"/>
              <a:t>COORDINATE  </a:t>
            </a:r>
            <a:r>
              <a:rPr spc="-150" dirty="0"/>
              <a:t>TRANSFORMATION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591480" y="1798895"/>
            <a:ext cx="6281351" cy="4242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398335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2-D </a:t>
            </a:r>
            <a:r>
              <a:rPr spc="-225" dirty="0"/>
              <a:t>Clipping</a:t>
            </a:r>
            <a:r>
              <a:rPr spc="-580" dirty="0"/>
              <a:t> </a:t>
            </a:r>
            <a:r>
              <a:rPr spc="-190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1872233" y="2055876"/>
            <a:ext cx="5436108" cy="411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2D Rotation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θ </a:t>
            </a:r>
            <a:r>
              <a:rPr lang="tr-TR" sz="2400" dirty="0">
                <a:solidFill>
                  <a:schemeClr val="bg1"/>
                </a:solidFill>
              </a:rPr>
              <a:t>is positive </a:t>
            </a:r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 counterclockwise rotation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bg1"/>
                </a:solidFill>
              </a:rPr>
              <a:t>θ </a:t>
            </a:r>
            <a:r>
              <a:rPr lang="tr-TR" sz="2400" dirty="0">
                <a:solidFill>
                  <a:schemeClr val="bg1"/>
                </a:solidFill>
              </a:rPr>
              <a:t>is negative </a:t>
            </a:r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 clockwise rotation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bg1"/>
                </a:solidFill>
              </a:rPr>
              <a:t>Remember:</a:t>
            </a:r>
          </a:p>
          <a:p>
            <a:pPr lvl="2">
              <a:lnSpc>
                <a:spcPct val="90000"/>
              </a:lnSpc>
            </a:pPr>
            <a:r>
              <a:rPr lang="en-US" sz="2000" i="1" dirty="0" err="1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(</a:t>
            </a:r>
            <a:r>
              <a:rPr lang="tr-TR" sz="2000" i="1" dirty="0">
                <a:solidFill>
                  <a:schemeClr val="bg1"/>
                </a:solidFill>
              </a:rPr>
              <a:t>a </a:t>
            </a:r>
            <a:r>
              <a:rPr lang="en-US" sz="2000" i="1" dirty="0">
                <a:solidFill>
                  <a:schemeClr val="bg1"/>
                </a:solidFill>
              </a:rPr>
              <a:t>+</a:t>
            </a:r>
            <a:r>
              <a:rPr lang="tr-TR" sz="2000" i="1" dirty="0">
                <a:solidFill>
                  <a:schemeClr val="bg1"/>
                </a:solidFill>
              </a:rPr>
              <a:t> b</a:t>
            </a:r>
            <a:r>
              <a:rPr lang="en-US" sz="2000" i="1" dirty="0">
                <a:solidFill>
                  <a:schemeClr val="bg1"/>
                </a:solidFill>
              </a:rPr>
              <a:t>) = </a:t>
            </a:r>
            <a:r>
              <a:rPr lang="en-US" sz="2000" i="1" dirty="0" err="1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a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 err="1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b</a:t>
            </a:r>
            <a:r>
              <a:rPr lang="en-US" sz="2000" i="1" dirty="0">
                <a:solidFill>
                  <a:schemeClr val="bg1"/>
                </a:solidFill>
              </a:rPr>
              <a:t> - sin </a:t>
            </a:r>
            <a:r>
              <a:rPr lang="tr-TR" sz="2000" i="1" dirty="0">
                <a:solidFill>
                  <a:schemeClr val="bg1"/>
                </a:solidFill>
              </a:rPr>
              <a:t>a</a:t>
            </a:r>
            <a:r>
              <a:rPr lang="en-US" sz="2000" i="1" dirty="0">
                <a:solidFill>
                  <a:schemeClr val="bg1"/>
                </a:solidFill>
              </a:rPr>
              <a:t> sin </a:t>
            </a:r>
            <a:r>
              <a:rPr lang="tr-TR" sz="2000" i="1" dirty="0">
                <a:solidFill>
                  <a:schemeClr val="bg1"/>
                </a:solidFill>
              </a:rPr>
              <a:t>b</a:t>
            </a:r>
          </a:p>
          <a:p>
            <a:pPr lvl="2">
              <a:lnSpc>
                <a:spcPct val="90000"/>
              </a:lnSpc>
            </a:pPr>
            <a:r>
              <a:rPr lang="en-US" sz="2000" i="1" dirty="0" err="1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(</a:t>
            </a:r>
            <a:r>
              <a:rPr lang="tr-TR" sz="2000" i="1" dirty="0">
                <a:solidFill>
                  <a:schemeClr val="bg1"/>
                </a:solidFill>
              </a:rPr>
              <a:t>a - b</a:t>
            </a:r>
            <a:r>
              <a:rPr lang="en-US" sz="2000" i="1" dirty="0">
                <a:solidFill>
                  <a:schemeClr val="bg1"/>
                </a:solidFill>
              </a:rPr>
              <a:t>) = </a:t>
            </a:r>
            <a:r>
              <a:rPr lang="en-US" sz="2000" i="1" dirty="0" err="1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a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sin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b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+</a:t>
            </a:r>
            <a:r>
              <a:rPr lang="en-US" sz="2000" i="1" dirty="0">
                <a:solidFill>
                  <a:schemeClr val="bg1"/>
                </a:solidFill>
              </a:rPr>
              <a:t> sin </a:t>
            </a:r>
            <a:r>
              <a:rPr lang="tr-TR" sz="2000" i="1" dirty="0">
                <a:solidFill>
                  <a:schemeClr val="bg1"/>
                </a:solidFill>
              </a:rPr>
              <a:t>a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b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F1A437-88E0-4672-8F81-26B910D5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797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8051937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2-D </a:t>
            </a:r>
            <a:r>
              <a:rPr spc="-225" dirty="0"/>
              <a:t>Clipping</a:t>
            </a:r>
            <a:r>
              <a:rPr spc="-580" dirty="0"/>
              <a:t> </a:t>
            </a:r>
            <a:r>
              <a:rPr spc="-19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07" y="1019770"/>
            <a:ext cx="7769543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0" dirty="0">
                <a:latin typeface="Carlito"/>
                <a:cs typeface="Carlito"/>
              </a:rPr>
              <a:t>Clipping</a:t>
            </a:r>
            <a:r>
              <a:rPr sz="2800" b="1" spc="2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-</a:t>
            </a:r>
            <a:r>
              <a:rPr sz="2800" spc="280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Any</a:t>
            </a:r>
            <a:r>
              <a:rPr sz="2800" b="1" spc="26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procedure</a:t>
            </a:r>
            <a:r>
              <a:rPr sz="2800" b="1" spc="26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that</a:t>
            </a:r>
            <a:r>
              <a:rPr sz="2800" b="1" spc="28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identifies</a:t>
            </a:r>
            <a:r>
              <a:rPr sz="2800" b="1" spc="254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those</a:t>
            </a:r>
            <a:r>
              <a:rPr sz="2800" b="1" spc="254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portions</a:t>
            </a:r>
            <a:r>
              <a:rPr sz="2800" b="1" spc="26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of</a:t>
            </a:r>
            <a:r>
              <a:rPr sz="2800" b="1" spc="27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28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picture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384" y="2177237"/>
            <a:ext cx="7595711" cy="532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756285" algn="l"/>
                <a:tab pos="1367155" algn="l"/>
                <a:tab pos="2519680" algn="l"/>
                <a:tab pos="3528695" algn="l"/>
                <a:tab pos="3978275" algn="l"/>
                <a:tab pos="5214620" algn="l"/>
                <a:tab pos="5650230" algn="l"/>
                <a:tab pos="5959475" algn="l"/>
                <a:tab pos="7411084" algn="l"/>
                <a:tab pos="8480425" algn="l"/>
                <a:tab pos="8917940" algn="l"/>
                <a:tab pos="9886315" algn="l"/>
              </a:tabLst>
            </a:pPr>
            <a:r>
              <a:rPr sz="1100" b="1" spc="-5" dirty="0">
                <a:latin typeface="Carlito"/>
                <a:cs typeface="Carlito"/>
              </a:rPr>
              <a:t>th</a:t>
            </a:r>
            <a:r>
              <a:rPr sz="1100" b="1" spc="-35" dirty="0">
                <a:latin typeface="Carlito"/>
                <a:cs typeface="Carlito"/>
              </a:rPr>
              <a:t>a</a:t>
            </a:r>
            <a:r>
              <a:rPr sz="1100" b="1" spc="-5" dirty="0">
                <a:latin typeface="Carlito"/>
                <a:cs typeface="Carlito"/>
              </a:rPr>
              <a:t>t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5" dirty="0">
                <a:latin typeface="Carlito"/>
                <a:cs typeface="Carlito"/>
              </a:rPr>
              <a:t>a</a:t>
            </a:r>
            <a:r>
              <a:rPr sz="1100" b="1" spc="-30" dirty="0">
                <a:latin typeface="Carlito"/>
                <a:cs typeface="Carlito"/>
              </a:rPr>
              <a:t>r</a:t>
            </a:r>
            <a:r>
              <a:rPr sz="1100" b="1" spc="-5" dirty="0">
                <a:latin typeface="Carlito"/>
                <a:cs typeface="Carlito"/>
              </a:rPr>
              <a:t>e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5" dirty="0">
                <a:latin typeface="Carlito"/>
                <a:cs typeface="Carlito"/>
              </a:rPr>
              <a:t>either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5" dirty="0">
                <a:latin typeface="Carlito"/>
                <a:cs typeface="Carlito"/>
              </a:rPr>
              <a:t>inside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10" dirty="0">
                <a:latin typeface="Carlito"/>
                <a:cs typeface="Carlito"/>
              </a:rPr>
              <a:t>o</a:t>
            </a:r>
            <a:r>
              <a:rPr sz="1100" b="1" spc="-5" dirty="0">
                <a:latin typeface="Carlito"/>
                <a:cs typeface="Carlito"/>
              </a:rPr>
              <a:t>r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5" dirty="0">
                <a:latin typeface="Carlito"/>
                <a:cs typeface="Carlito"/>
              </a:rPr>
              <a:t>outside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10" dirty="0">
                <a:latin typeface="Carlito"/>
                <a:cs typeface="Carlito"/>
              </a:rPr>
              <a:t>o</a:t>
            </a:r>
            <a:r>
              <a:rPr sz="1100" b="1" spc="-5" dirty="0">
                <a:latin typeface="Carlito"/>
                <a:cs typeface="Carlito"/>
              </a:rPr>
              <a:t>f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5" dirty="0">
                <a:latin typeface="Carlito"/>
                <a:cs typeface="Carlito"/>
              </a:rPr>
              <a:t>a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5" dirty="0">
                <a:latin typeface="Carlito"/>
                <a:cs typeface="Carlito"/>
              </a:rPr>
              <a:t>specified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40" dirty="0">
                <a:latin typeface="Carlito"/>
                <a:cs typeface="Carlito"/>
              </a:rPr>
              <a:t>r</a:t>
            </a:r>
            <a:r>
              <a:rPr sz="1100" b="1" spc="-5" dirty="0">
                <a:latin typeface="Carlito"/>
                <a:cs typeface="Carlito"/>
              </a:rPr>
              <a:t>e</a:t>
            </a:r>
            <a:r>
              <a:rPr sz="1100" b="1" spc="-10" dirty="0">
                <a:latin typeface="Carlito"/>
                <a:cs typeface="Carlito"/>
              </a:rPr>
              <a:t>g</a:t>
            </a:r>
            <a:r>
              <a:rPr sz="1100" b="1" spc="-20" dirty="0">
                <a:latin typeface="Carlito"/>
                <a:cs typeface="Carlito"/>
              </a:rPr>
              <a:t>i</a:t>
            </a:r>
            <a:r>
              <a:rPr sz="1100" b="1" spc="-5" dirty="0">
                <a:latin typeface="Carlito"/>
                <a:cs typeface="Carlito"/>
              </a:rPr>
              <a:t>on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10" dirty="0">
                <a:latin typeface="Carlito"/>
                <a:cs typeface="Carlito"/>
              </a:rPr>
              <a:t>o</a:t>
            </a:r>
            <a:r>
              <a:rPr sz="1100" b="1" spc="-5" dirty="0">
                <a:latin typeface="Carlito"/>
                <a:cs typeface="Carlito"/>
              </a:rPr>
              <a:t>f</a:t>
            </a:r>
            <a:r>
              <a:rPr sz="1100" b="1" dirty="0">
                <a:latin typeface="Carlito"/>
                <a:cs typeface="Carlito"/>
              </a:rPr>
              <a:t>	</a:t>
            </a:r>
            <a:r>
              <a:rPr sz="1100" b="1" spc="-5" dirty="0">
                <a:latin typeface="Carlito"/>
                <a:cs typeface="Carlito"/>
              </a:rPr>
              <a:t>space</a:t>
            </a:r>
            <a:r>
              <a:rPr sz="1100" b="1">
                <a:latin typeface="Carlito"/>
                <a:cs typeface="Carlito"/>
              </a:rPr>
              <a:t>	</a:t>
            </a:r>
            <a:r>
              <a:rPr sz="1100" b="1" spc="-10">
                <a:latin typeface="Carlito"/>
                <a:cs typeface="Carlito"/>
              </a:rPr>
              <a:t>is</a:t>
            </a:r>
            <a:r>
              <a:rPr lang="en-US" sz="1100" b="1" spc="-10" dirty="0">
                <a:latin typeface="Carlito"/>
                <a:cs typeface="Carlito"/>
              </a:rPr>
              <a:t> </a:t>
            </a:r>
            <a:r>
              <a:rPr lang="en-US" sz="1100" spc="-25" dirty="0">
                <a:latin typeface="Carlito"/>
                <a:cs typeface="Carlito"/>
              </a:rPr>
              <a:t>c</a:t>
            </a:r>
            <a:r>
              <a:rPr lang="en-US" sz="1100" spc="-5" dirty="0">
                <a:latin typeface="Carlito"/>
                <a:cs typeface="Carlito"/>
              </a:rPr>
              <a:t>al</a:t>
            </a:r>
            <a:r>
              <a:rPr lang="en-US" sz="1100" spc="-15" dirty="0">
                <a:latin typeface="Carlito"/>
                <a:cs typeface="Carlito"/>
              </a:rPr>
              <a:t>le</a:t>
            </a:r>
            <a:r>
              <a:rPr lang="en-US" sz="1100" spc="-5" dirty="0">
                <a:latin typeface="Carlito"/>
                <a:cs typeface="Carlito"/>
              </a:rPr>
              <a:t>d</a:t>
            </a:r>
            <a:r>
              <a:rPr lang="en-US" sz="1100" dirty="0">
                <a:latin typeface="Carlito"/>
                <a:cs typeface="Carlito"/>
              </a:rPr>
              <a:t>	</a:t>
            </a:r>
            <a:r>
              <a:rPr lang="en-US" sz="1100" spc="-5" dirty="0">
                <a:latin typeface="Carlito"/>
                <a:cs typeface="Carlito"/>
              </a:rPr>
              <a:t>a</a:t>
            </a:r>
            <a:r>
              <a:rPr lang="en-US" sz="1100" dirty="0">
                <a:latin typeface="Carlito"/>
                <a:cs typeface="Carlito"/>
              </a:rPr>
              <a:t>	</a:t>
            </a:r>
            <a:r>
              <a:rPr lang="en-US" sz="1100" spc="-5" dirty="0">
                <a:latin typeface="Carlito"/>
                <a:cs typeface="Carlito"/>
              </a:rPr>
              <a:t>clip</a:t>
            </a:r>
            <a:endParaRPr lang="en-US" sz="1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  <a:tab pos="1367155" algn="l"/>
                <a:tab pos="2519680" algn="l"/>
                <a:tab pos="3528695" algn="l"/>
                <a:tab pos="3978275" algn="l"/>
                <a:tab pos="5214620" algn="l"/>
                <a:tab pos="5650230" algn="l"/>
                <a:tab pos="5959475" algn="l"/>
                <a:tab pos="7411084" algn="l"/>
                <a:tab pos="8480425" algn="l"/>
                <a:tab pos="8917940" algn="l"/>
                <a:tab pos="9886315" algn="l"/>
              </a:tabLst>
            </a:pP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788" y="2784426"/>
            <a:ext cx="6125528" cy="187166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75"/>
              </a:spcBef>
            </a:pPr>
            <a:r>
              <a:rPr sz="2800" b="1" spc="-25" dirty="0">
                <a:latin typeface="Carlito"/>
                <a:cs typeface="Carlito"/>
              </a:rPr>
              <a:t>referred </a:t>
            </a:r>
            <a:r>
              <a:rPr sz="2800" b="1" spc="-15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as a </a:t>
            </a:r>
            <a:r>
              <a:rPr sz="2800" b="1" spc="-10" dirty="0">
                <a:latin typeface="Carlito"/>
                <a:cs typeface="Carlito"/>
              </a:rPr>
              <a:t>clipping algorithm, </a:t>
            </a:r>
            <a:r>
              <a:rPr sz="2800" b="1" spc="-5" dirty="0">
                <a:latin typeface="Carlito"/>
                <a:cs typeface="Carlito"/>
              </a:rPr>
              <a:t>or simply</a:t>
            </a:r>
            <a:r>
              <a:rPr sz="2800" b="1" spc="25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clipping.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  <a:tab pos="946785" algn="l"/>
                <a:tab pos="2032000" algn="l"/>
                <a:tab pos="3223895" algn="l"/>
                <a:tab pos="4252595" algn="l"/>
                <a:tab pos="4778375" algn="l"/>
                <a:tab pos="5853430" algn="l"/>
                <a:tab pos="6243320" algn="l"/>
                <a:tab pos="6715759" algn="l"/>
                <a:tab pos="7935595" algn="l"/>
              </a:tabLst>
            </a:pPr>
            <a:r>
              <a:rPr sz="2800" spc="-10" dirty="0">
                <a:latin typeface="Carlito"/>
                <a:cs typeface="Carlito"/>
              </a:rPr>
              <a:t>Th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egi</a:t>
            </a:r>
            <a:r>
              <a:rPr sz="2800" spc="-2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45" dirty="0">
                <a:latin typeface="Carlito"/>
                <a:cs typeface="Carlito"/>
              </a:rPr>
              <a:t>g</a:t>
            </a:r>
            <a:r>
              <a:rPr sz="2800" spc="-5" dirty="0">
                <a:latin typeface="Carlito"/>
                <a:cs typeface="Carlito"/>
              </a:rPr>
              <a:t>ain</a:t>
            </a:r>
            <a:r>
              <a:rPr sz="2800" spc="-50" dirty="0">
                <a:latin typeface="Carlito"/>
                <a:cs typeface="Carlito"/>
              </a:rPr>
              <a:t>s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whi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h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objec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3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cl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ppe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5" dirty="0">
                <a:latin typeface="Carlito"/>
                <a:cs typeface="Carlito"/>
              </a:rPr>
              <a:t>is  </a:t>
            </a:r>
            <a:r>
              <a:rPr sz="2800" spc="-35" dirty="0">
                <a:latin typeface="Carlito"/>
                <a:cs typeface="Carlito"/>
              </a:rPr>
              <a:t>window.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41498" y="4572000"/>
            <a:ext cx="3693033" cy="1940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676"/>
            <a:ext cx="401764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Applications </a:t>
            </a:r>
            <a:r>
              <a:rPr spc="-200" dirty="0"/>
              <a:t>Of</a:t>
            </a:r>
            <a:r>
              <a:rPr spc="-490" dirty="0"/>
              <a:t> </a:t>
            </a:r>
            <a:r>
              <a:rPr spc="-229" dirty="0"/>
              <a:t>Clipplng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718587"/>
            <a:ext cx="7484745" cy="526426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Applications of clipping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include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3030"/>
              </a:lnSpc>
              <a:spcBef>
                <a:spcPts val="10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Drawing and </a:t>
            </a:r>
            <a:r>
              <a:rPr sz="2800" dirty="0">
                <a:latin typeface="Times New Roman"/>
                <a:cs typeface="Times New Roman"/>
              </a:rPr>
              <a:t>painting </a:t>
            </a:r>
            <a:r>
              <a:rPr sz="2800" spc="-5" dirty="0">
                <a:latin typeface="Times New Roman"/>
                <a:cs typeface="Times New Roman"/>
              </a:rPr>
              <a:t>operations that allow parts of a picture to be  selected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copying, moving, erasing, 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duplicating.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Extracting part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defined scene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viewing;</a:t>
            </a:r>
            <a:endParaRPr sz="2800">
              <a:latin typeface="Times New Roman"/>
              <a:cs typeface="Times New Roman"/>
            </a:endParaRPr>
          </a:p>
          <a:p>
            <a:pPr marL="615950" indent="-60388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615950" algn="l"/>
                <a:tab pos="616585" algn="l"/>
              </a:tabLst>
            </a:pPr>
            <a:r>
              <a:rPr sz="2800" spc="-5" dirty="0">
                <a:latin typeface="Times New Roman"/>
                <a:cs typeface="Times New Roman"/>
              </a:rPr>
              <a:t>Identifying </a:t>
            </a:r>
            <a:r>
              <a:rPr sz="2800" dirty="0">
                <a:latin typeface="Times New Roman"/>
                <a:cs typeface="Times New Roman"/>
              </a:rPr>
              <a:t>visible </a:t>
            </a:r>
            <a:r>
              <a:rPr sz="2800" spc="-5" dirty="0">
                <a:latin typeface="Times New Roman"/>
                <a:cs typeface="Times New Roman"/>
              </a:rPr>
              <a:t>surfaces in </a:t>
            </a:r>
            <a:r>
              <a:rPr sz="2800" dirty="0">
                <a:latin typeface="Times New Roman"/>
                <a:cs typeface="Times New Roman"/>
              </a:rPr>
              <a:t>three-dimensional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vlews;</a:t>
            </a:r>
            <a:endParaRPr sz="2800">
              <a:latin typeface="Times New Roman"/>
              <a:cs typeface="Times New Roman"/>
            </a:endParaRPr>
          </a:p>
          <a:p>
            <a:pPr marL="596265" indent="-584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96265" algn="l"/>
                <a:tab pos="5969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Antialiasing line </a:t>
            </a:r>
            <a:r>
              <a:rPr sz="2800" i="1" spc="-5" dirty="0">
                <a:latin typeface="Times New Roman"/>
                <a:cs typeface="Times New Roman"/>
              </a:rPr>
              <a:t>seg</a:t>
            </a:r>
            <a:r>
              <a:rPr sz="2800" spc="-5" dirty="0">
                <a:latin typeface="Times New Roman"/>
                <a:cs typeface="Times New Roman"/>
              </a:rPr>
              <a:t>ments </a:t>
            </a:r>
            <a:r>
              <a:rPr sz="2800" dirty="0">
                <a:latin typeface="Times New Roman"/>
                <a:cs typeface="Times New Roman"/>
              </a:rPr>
              <a:t>or object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boundaries;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Creating objects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solid-modeling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procedures;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Displaying a multi window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environment;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676"/>
            <a:ext cx="2811303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Types </a:t>
            </a:r>
            <a:r>
              <a:rPr spc="-190" dirty="0"/>
              <a:t>of</a:t>
            </a:r>
            <a:r>
              <a:rPr spc="-445" dirty="0"/>
              <a:t> </a:t>
            </a:r>
            <a:r>
              <a:rPr spc="-229" dirty="0"/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707918"/>
            <a:ext cx="7170896" cy="356379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consider algorithms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clipping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following primitive</a:t>
            </a:r>
            <a:r>
              <a:rPr sz="2800" spc="3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types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5" dirty="0">
                <a:latin typeface="Carlito"/>
                <a:cs typeface="Carlito"/>
              </a:rPr>
              <a:t>Point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Clipping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Line Clipping </a:t>
            </a:r>
            <a:r>
              <a:rPr sz="2800" spc="-15" dirty="0">
                <a:latin typeface="Carlito"/>
                <a:cs typeface="Carlito"/>
              </a:rPr>
              <a:t>(straight-line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segments)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rlito"/>
                <a:cs typeface="Carlito"/>
              </a:rPr>
              <a:t>Area </a:t>
            </a:r>
            <a:r>
              <a:rPr sz="2800" spc="-10" dirty="0">
                <a:latin typeface="Carlito"/>
                <a:cs typeface="Carlito"/>
              </a:rPr>
              <a:t>Clipping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(polygons)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Curve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Clipping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75" dirty="0">
                <a:latin typeface="Carlito"/>
                <a:cs typeface="Carlito"/>
              </a:rPr>
              <a:t>Text</a:t>
            </a:r>
            <a:r>
              <a:rPr sz="2800" spc="-10" dirty="0">
                <a:latin typeface="Carlito"/>
                <a:cs typeface="Carlito"/>
              </a:rPr>
              <a:t> Clipping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09676"/>
            <a:ext cx="2335054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Point</a:t>
            </a:r>
            <a:r>
              <a:rPr spc="-375" dirty="0"/>
              <a:t> </a:t>
            </a:r>
            <a:r>
              <a:rPr spc="-225" dirty="0"/>
              <a:t>Clipping</a:t>
            </a:r>
          </a:p>
        </p:txBody>
      </p:sp>
      <p:sp>
        <p:nvSpPr>
          <p:cNvPr id="4" name="object 4"/>
          <p:cNvSpPr/>
          <p:nvPr/>
        </p:nvSpPr>
        <p:spPr>
          <a:xfrm>
            <a:off x="4395395" y="2055876"/>
            <a:ext cx="3750199" cy="3210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7705" y="1793494"/>
            <a:ext cx="3210401" cy="160043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save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point </a:t>
            </a:r>
            <a:r>
              <a:rPr sz="2800" spc="-5" dirty="0">
                <a:latin typeface="Carlito"/>
                <a:cs typeface="Carlito"/>
              </a:rPr>
              <a:t>P = </a:t>
            </a:r>
            <a:r>
              <a:rPr sz="2800" b="1" i="1" spc="-5" dirty="0">
                <a:latin typeface="Carlito"/>
                <a:cs typeface="Carlito"/>
              </a:rPr>
              <a:t>(x, </a:t>
            </a:r>
            <a:r>
              <a:rPr sz="2800" b="1" spc="-5" dirty="0">
                <a:latin typeface="Carlito"/>
                <a:cs typeface="Carlito"/>
              </a:rPr>
              <a:t>y) </a:t>
            </a:r>
            <a:r>
              <a:rPr sz="2800" spc="-15" dirty="0">
                <a:latin typeface="Carlito"/>
                <a:cs typeface="Carlito"/>
              </a:rPr>
              <a:t>if 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it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inside the </a:t>
            </a:r>
            <a:r>
              <a:rPr sz="2800" spc="-10" dirty="0">
                <a:latin typeface="Carlito"/>
                <a:cs typeface="Carlito"/>
              </a:rPr>
              <a:t>clipping  </a:t>
            </a:r>
            <a:r>
              <a:rPr sz="2800" spc="-35" dirty="0">
                <a:latin typeface="Carlito"/>
                <a:cs typeface="Carlito"/>
              </a:rPr>
              <a:t>window.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09676"/>
            <a:ext cx="2335054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Point</a:t>
            </a:r>
            <a:r>
              <a:rPr spc="-375" dirty="0"/>
              <a:t> </a:t>
            </a:r>
            <a:r>
              <a:rPr spc="-225" dirty="0"/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759967"/>
            <a:ext cx="7768590" cy="11347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9235" algn="just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Assuming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clip window is a </a:t>
            </a:r>
            <a:r>
              <a:rPr sz="2800" spc="-10" dirty="0">
                <a:latin typeface="Carlito"/>
                <a:cs typeface="Carlito"/>
              </a:rPr>
              <a:t>rectangle in </a:t>
            </a:r>
            <a:r>
              <a:rPr sz="2800" spc="-15" dirty="0">
                <a:latin typeface="Carlito"/>
                <a:cs typeface="Carlito"/>
              </a:rPr>
              <a:t>standard </a:t>
            </a:r>
            <a:r>
              <a:rPr sz="2800" spc="-10" dirty="0">
                <a:latin typeface="Carlito"/>
                <a:cs typeface="Carlito"/>
              </a:rPr>
              <a:t>position, </a:t>
            </a:r>
            <a:r>
              <a:rPr sz="2800" spc="-25" dirty="0">
                <a:latin typeface="Carlito"/>
                <a:cs typeface="Carlito"/>
              </a:rPr>
              <a:t>we  save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point </a:t>
            </a:r>
            <a:r>
              <a:rPr sz="2800" spc="-5" dirty="0">
                <a:latin typeface="Carlito"/>
                <a:cs typeface="Carlito"/>
              </a:rPr>
              <a:t>P = </a:t>
            </a:r>
            <a:r>
              <a:rPr sz="2800" b="1" i="1" dirty="0">
                <a:latin typeface="Carlito"/>
                <a:cs typeface="Carlito"/>
              </a:rPr>
              <a:t>(x, </a:t>
            </a:r>
            <a:r>
              <a:rPr sz="2800" b="1" spc="-5" dirty="0">
                <a:latin typeface="Carlito"/>
                <a:cs typeface="Carlito"/>
              </a:rPr>
              <a:t>y)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display </a:t>
            </a:r>
            <a:r>
              <a:rPr sz="2800" spc="-10" dirty="0">
                <a:latin typeface="Carlito"/>
                <a:cs typeface="Carlito"/>
              </a:rPr>
              <a:t>if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following </a:t>
            </a:r>
            <a:r>
              <a:rPr sz="2800" spc="-5" dirty="0">
                <a:latin typeface="Carlito"/>
                <a:cs typeface="Carlito"/>
              </a:rPr>
              <a:t>inequalities </a:t>
            </a:r>
            <a:r>
              <a:rPr sz="2800" spc="-20" dirty="0">
                <a:latin typeface="Carlito"/>
                <a:cs typeface="Carlito"/>
              </a:rPr>
              <a:t>are  </a:t>
            </a:r>
            <a:r>
              <a:rPr sz="2800" spc="-15" dirty="0">
                <a:latin typeface="Carlito"/>
                <a:cs typeface="Carlito"/>
              </a:rPr>
              <a:t>satisfied: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705" y="4316348"/>
            <a:ext cx="7769066" cy="21723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9235" algn="just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935" algn="l"/>
                <a:tab pos="9383395" algn="l"/>
              </a:tabLst>
            </a:pPr>
            <a:r>
              <a:rPr sz="2800" b="1" spc="-10" dirty="0">
                <a:latin typeface="Carlito"/>
                <a:cs typeface="Carlito"/>
              </a:rPr>
              <a:t>where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i="1" spc="-10" dirty="0">
                <a:latin typeface="Carlito"/>
                <a:cs typeface="Carlito"/>
              </a:rPr>
              <a:t>edges </a:t>
            </a:r>
            <a:r>
              <a:rPr sz="2800" b="1" i="1" spc="-5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the  clip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window	</a:t>
            </a:r>
            <a:r>
              <a:rPr sz="2800" spc="-10" dirty="0">
                <a:latin typeface="Carlito"/>
                <a:cs typeface="Carlito"/>
              </a:rPr>
              <a:t>can be  </a:t>
            </a:r>
            <a:r>
              <a:rPr sz="2800" spc="-5" dirty="0">
                <a:latin typeface="Carlito"/>
                <a:cs typeface="Carlito"/>
              </a:rPr>
              <a:t>either the </a:t>
            </a:r>
            <a:r>
              <a:rPr sz="2800" spc="-15" dirty="0">
                <a:latin typeface="Carlito"/>
                <a:cs typeface="Carlito"/>
              </a:rPr>
              <a:t>world-coordinate </a:t>
            </a:r>
            <a:r>
              <a:rPr sz="2800" spc="-5" dirty="0">
                <a:latin typeface="Carlito"/>
                <a:cs typeface="Carlito"/>
              </a:rPr>
              <a:t>window boundaries or viewport  boundaries. If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5" dirty="0">
                <a:latin typeface="Carlito"/>
                <a:cs typeface="Carlito"/>
              </a:rPr>
              <a:t>one of these </a:t>
            </a:r>
            <a:r>
              <a:rPr sz="2800" spc="-20" dirty="0">
                <a:latin typeface="Carlito"/>
                <a:cs typeface="Carlito"/>
              </a:rPr>
              <a:t>four </a:t>
            </a:r>
            <a:r>
              <a:rPr sz="2800" spc="-5" dirty="0">
                <a:latin typeface="Carlito"/>
                <a:cs typeface="Carlito"/>
              </a:rPr>
              <a:t>inequalities </a:t>
            </a:r>
            <a:r>
              <a:rPr sz="2800" spc="-10" dirty="0">
                <a:latin typeface="Carlito"/>
                <a:cs typeface="Carlito"/>
              </a:rPr>
              <a:t>is not satisfied,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point </a:t>
            </a:r>
            <a:r>
              <a:rPr sz="2800" spc="-10" dirty="0">
                <a:latin typeface="Carlito"/>
                <a:cs typeface="Carlito"/>
              </a:rPr>
              <a:t>is clipped </a:t>
            </a:r>
            <a:r>
              <a:rPr sz="2800" spc="-5" dirty="0">
                <a:latin typeface="Carlito"/>
                <a:cs typeface="Carlito"/>
              </a:rPr>
              <a:t>(not </a:t>
            </a:r>
            <a:r>
              <a:rPr sz="2800" spc="-20" dirty="0">
                <a:latin typeface="Carlito"/>
                <a:cs typeface="Carlito"/>
              </a:rPr>
              <a:t>saved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display).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5455" y="2972803"/>
            <a:ext cx="2154345" cy="104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5193" y="4361689"/>
            <a:ext cx="2444282" cy="350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9853" y="227075"/>
            <a:ext cx="1677409" cy="1436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676"/>
            <a:ext cx="408336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Line </a:t>
            </a:r>
            <a:r>
              <a:rPr spc="-225" dirty="0"/>
              <a:t>Clipping</a:t>
            </a:r>
            <a:r>
              <a:rPr spc="-465" dirty="0"/>
              <a:t> </a:t>
            </a:r>
            <a:r>
              <a:rPr spc="-18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1295369" y="1793226"/>
            <a:ext cx="6573624" cy="463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609676"/>
            <a:ext cx="4083368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Line </a:t>
            </a:r>
            <a:r>
              <a:rPr spc="-225" dirty="0"/>
              <a:t>Clipping</a:t>
            </a:r>
            <a:r>
              <a:rPr spc="-465" dirty="0"/>
              <a:t> </a:t>
            </a:r>
            <a:r>
              <a:rPr spc="-18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766062"/>
            <a:ext cx="4603433" cy="496097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9235" algn="just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41935" algn="l"/>
              </a:tabLst>
            </a:pPr>
            <a:r>
              <a:rPr sz="2600" i="1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line </a:t>
            </a:r>
            <a:r>
              <a:rPr sz="2600" dirty="0">
                <a:latin typeface="Carlito"/>
                <a:cs typeface="Carlito"/>
              </a:rPr>
              <a:t>clipping </a:t>
            </a:r>
            <a:r>
              <a:rPr sz="2600" spc="-10" dirty="0">
                <a:latin typeface="Carlito"/>
                <a:cs typeface="Carlito"/>
              </a:rPr>
              <a:t>procedure </a:t>
            </a:r>
            <a:r>
              <a:rPr sz="2600" spc="-15" dirty="0">
                <a:latin typeface="Carlito"/>
                <a:cs typeface="Carlito"/>
              </a:rPr>
              <a:t>involves </a:t>
            </a:r>
            <a:r>
              <a:rPr sz="2600" spc="-20" dirty="0">
                <a:latin typeface="Carlito"/>
                <a:cs typeface="Carlito"/>
              </a:rPr>
              <a:t>several  </a:t>
            </a:r>
            <a:r>
              <a:rPr sz="2600" spc="-5" dirty="0">
                <a:latin typeface="Carlito"/>
                <a:cs typeface="Carlito"/>
              </a:rPr>
              <a:t>parts.</a:t>
            </a:r>
            <a:endParaRPr sz="2600">
              <a:latin typeface="Carlito"/>
              <a:cs typeface="Carlito"/>
            </a:endParaRPr>
          </a:p>
          <a:p>
            <a:pPr marL="527685" marR="6350" indent="-515620" algn="just">
              <a:lnSpc>
                <a:spcPct val="80000"/>
              </a:lnSpc>
              <a:spcBef>
                <a:spcPts val="1000"/>
              </a:spcBef>
              <a:buAutoNum type="arabicPeriod"/>
              <a:tabLst>
                <a:tab pos="528320" algn="l"/>
              </a:tabLst>
            </a:pPr>
            <a:r>
              <a:rPr sz="2600" spc="-15" dirty="0">
                <a:latin typeface="Carlito"/>
                <a:cs typeface="Carlito"/>
              </a:rPr>
              <a:t>First, we can </a:t>
            </a:r>
            <a:r>
              <a:rPr sz="2600" spc="-20" dirty="0">
                <a:latin typeface="Carlito"/>
                <a:cs typeface="Carlito"/>
              </a:rPr>
              <a:t>test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given </a:t>
            </a:r>
            <a:r>
              <a:rPr sz="2600" spc="-5" dirty="0">
                <a:latin typeface="Carlito"/>
                <a:cs typeface="Carlito"/>
              </a:rPr>
              <a:t>line </a:t>
            </a:r>
            <a:r>
              <a:rPr sz="2600" spc="-10" dirty="0">
                <a:latin typeface="Carlito"/>
                <a:cs typeface="Carlito"/>
              </a:rPr>
              <a:t>segment </a:t>
            </a:r>
            <a:r>
              <a:rPr sz="2600" spc="-25" dirty="0">
                <a:latin typeface="Carlito"/>
                <a:cs typeface="Carlito"/>
              </a:rPr>
              <a:t>to  </a:t>
            </a:r>
            <a:r>
              <a:rPr sz="2600" spc="-10" dirty="0">
                <a:latin typeface="Carlito"/>
                <a:cs typeface="Carlito"/>
              </a:rPr>
              <a:t>determine </a:t>
            </a:r>
            <a:r>
              <a:rPr sz="2600" b="1" spc="-5" dirty="0">
                <a:latin typeface="Carlito"/>
                <a:cs typeface="Carlito"/>
              </a:rPr>
              <a:t>whether it lies </a:t>
            </a:r>
            <a:r>
              <a:rPr sz="2600" b="1" spc="-10" dirty="0">
                <a:latin typeface="Carlito"/>
                <a:cs typeface="Carlito"/>
              </a:rPr>
              <a:t>completely  </a:t>
            </a:r>
            <a:r>
              <a:rPr sz="2600" b="1" dirty="0">
                <a:latin typeface="Carlito"/>
                <a:cs typeface="Carlito"/>
              </a:rPr>
              <a:t>inside </a:t>
            </a:r>
            <a:r>
              <a:rPr sz="2600" dirty="0">
                <a:latin typeface="Carlito"/>
                <a:cs typeface="Carlito"/>
              </a:rPr>
              <a:t>the clipping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window.</a:t>
            </a:r>
            <a:endParaRPr sz="2600">
              <a:latin typeface="Carlito"/>
              <a:cs typeface="Carlito"/>
            </a:endParaRPr>
          </a:p>
          <a:p>
            <a:pPr marL="527685" marR="5080" indent="-515620" algn="just">
              <a:lnSpc>
                <a:spcPct val="80000"/>
              </a:lnSpc>
              <a:spcBef>
                <a:spcPts val="1005"/>
              </a:spcBef>
              <a:buAutoNum type="arabicPeriod"/>
              <a:tabLst>
                <a:tab pos="528320" algn="l"/>
              </a:tabLst>
            </a:pPr>
            <a:r>
              <a:rPr sz="2600" dirty="0">
                <a:latin typeface="Carlito"/>
                <a:cs typeface="Carlito"/>
              </a:rPr>
              <a:t>If it </a:t>
            </a:r>
            <a:r>
              <a:rPr sz="2600" spc="-10" dirty="0">
                <a:latin typeface="Carlito"/>
                <a:cs typeface="Carlito"/>
              </a:rPr>
              <a:t>does </a:t>
            </a:r>
            <a:r>
              <a:rPr sz="2600" spc="-5" dirty="0">
                <a:latin typeface="Carlito"/>
                <a:cs typeface="Carlito"/>
              </a:rPr>
              <a:t>not, </a:t>
            </a:r>
            <a:r>
              <a:rPr sz="2600" spc="-15" dirty="0">
                <a:latin typeface="Carlito"/>
                <a:cs typeface="Carlito"/>
              </a:rPr>
              <a:t>we  </a:t>
            </a:r>
            <a:r>
              <a:rPr sz="2600" spc="5" dirty="0">
                <a:latin typeface="Carlito"/>
                <a:cs typeface="Carlito"/>
              </a:rPr>
              <a:t>try </a:t>
            </a:r>
            <a:r>
              <a:rPr sz="2600" spc="-15" dirty="0">
                <a:latin typeface="Carlito"/>
                <a:cs typeface="Carlito"/>
              </a:rPr>
              <a:t>to</a:t>
            </a:r>
            <a:r>
              <a:rPr sz="2600" spc="5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determine  </a:t>
            </a:r>
            <a:r>
              <a:rPr sz="2600" spc="-5" dirty="0">
                <a:latin typeface="Carlito"/>
                <a:cs typeface="Carlito"/>
              </a:rPr>
              <a:t>whether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b="1" spc="-5" dirty="0">
                <a:latin typeface="Carlito"/>
                <a:cs typeface="Carlito"/>
              </a:rPr>
              <a:t>lies </a:t>
            </a:r>
            <a:r>
              <a:rPr sz="2600" b="1" spc="-10" dirty="0">
                <a:latin typeface="Carlito"/>
                <a:cs typeface="Carlito"/>
              </a:rPr>
              <a:t>completely </a:t>
            </a:r>
            <a:r>
              <a:rPr sz="2600" b="1" dirty="0">
                <a:latin typeface="Carlito"/>
                <a:cs typeface="Carlito"/>
              </a:rPr>
              <a:t>outside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30" dirty="0">
                <a:latin typeface="Carlito"/>
                <a:cs typeface="Carlito"/>
              </a:rPr>
              <a:t>window.</a:t>
            </a:r>
            <a:endParaRPr sz="2600">
              <a:latin typeface="Carlito"/>
              <a:cs typeface="Carlito"/>
            </a:endParaRPr>
          </a:p>
          <a:p>
            <a:pPr marL="527685" marR="6350" indent="-515620" algn="just">
              <a:lnSpc>
                <a:spcPts val="2500"/>
              </a:lnSpc>
              <a:spcBef>
                <a:spcPts val="975"/>
              </a:spcBef>
              <a:buAutoNum type="arabicPeriod"/>
              <a:tabLst>
                <a:tab pos="528320" algn="l"/>
              </a:tabLst>
            </a:pPr>
            <a:r>
              <a:rPr sz="2600" spc="-25" dirty="0">
                <a:latin typeface="Carlito"/>
                <a:cs typeface="Carlito"/>
              </a:rPr>
              <a:t>Finally, </a:t>
            </a:r>
            <a:r>
              <a:rPr sz="2600" spc="-15" dirty="0">
                <a:latin typeface="Carlito"/>
                <a:cs typeface="Carlito"/>
              </a:rPr>
              <a:t>we</a:t>
            </a:r>
            <a:r>
              <a:rPr sz="2600" spc="5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must </a:t>
            </a:r>
            <a:r>
              <a:rPr sz="2600" spc="-15" dirty="0">
                <a:latin typeface="Carlito"/>
                <a:cs typeface="Carlito"/>
              </a:rPr>
              <a:t>perform  </a:t>
            </a:r>
            <a:r>
              <a:rPr sz="2600" b="1" spc="-10" dirty="0">
                <a:latin typeface="Carlito"/>
                <a:cs typeface="Carlito"/>
              </a:rPr>
              <a:t>intersection  </a:t>
            </a:r>
            <a:r>
              <a:rPr sz="2600" b="1" spc="-5" dirty="0">
                <a:latin typeface="Carlito"/>
                <a:cs typeface="Carlito"/>
              </a:rPr>
              <a:t>calculations with </a:t>
            </a:r>
            <a:r>
              <a:rPr sz="2600" b="1" dirty="0">
                <a:latin typeface="Carlito"/>
                <a:cs typeface="Carlito"/>
              </a:rPr>
              <a:t>one or </a:t>
            </a:r>
            <a:r>
              <a:rPr sz="2600" b="1" spc="-5" dirty="0">
                <a:latin typeface="Carlito"/>
                <a:cs typeface="Carlito"/>
              </a:rPr>
              <a:t>more clipping  boundaries.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9129" y="2309017"/>
            <a:ext cx="3290732" cy="3206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704469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Cohen </a:t>
            </a:r>
            <a:r>
              <a:rPr spc="-195" dirty="0"/>
              <a:t>Sutherland </a:t>
            </a:r>
            <a:r>
              <a:rPr spc="-254" dirty="0"/>
              <a:t>Line </a:t>
            </a:r>
            <a:r>
              <a:rPr spc="-220" dirty="0"/>
              <a:t>Clipping</a:t>
            </a:r>
            <a:r>
              <a:rPr spc="-735" dirty="0"/>
              <a:t> </a:t>
            </a:r>
            <a:r>
              <a:rPr spc="-195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209000" y="1796590"/>
            <a:ext cx="6905837" cy="3965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704469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Cohen </a:t>
            </a:r>
            <a:r>
              <a:rPr spc="-195" dirty="0"/>
              <a:t>Sutherland </a:t>
            </a:r>
            <a:r>
              <a:rPr spc="-254" dirty="0"/>
              <a:t>Line </a:t>
            </a:r>
            <a:r>
              <a:rPr spc="-220" dirty="0"/>
              <a:t>Clipping</a:t>
            </a:r>
            <a:r>
              <a:rPr spc="-735" dirty="0"/>
              <a:t> </a:t>
            </a:r>
            <a:r>
              <a:rPr spc="-19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793494"/>
            <a:ext cx="7532370" cy="160043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Every </a:t>
            </a:r>
            <a:r>
              <a:rPr sz="2800" spc="-10" dirty="0">
                <a:latin typeface="Carlito"/>
                <a:cs typeface="Carlito"/>
              </a:rPr>
              <a:t>line </a:t>
            </a:r>
            <a:r>
              <a:rPr sz="2800" spc="-5" dirty="0">
                <a:latin typeface="Carlito"/>
                <a:cs typeface="Carlito"/>
              </a:rPr>
              <a:t>end </a:t>
            </a:r>
            <a:r>
              <a:rPr sz="2800" spc="-15" dirty="0">
                <a:latin typeface="Carlito"/>
                <a:cs typeface="Carlito"/>
              </a:rPr>
              <a:t>point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15" dirty="0">
                <a:latin typeface="Carlito"/>
                <a:cs typeface="Carlito"/>
              </a:rPr>
              <a:t>picture </a:t>
            </a:r>
            <a:r>
              <a:rPr sz="2800" spc="-5" dirty="0">
                <a:latin typeface="Carlito"/>
                <a:cs typeface="Carlito"/>
              </a:rPr>
              <a:t>is assigned a </a:t>
            </a:r>
            <a:r>
              <a:rPr sz="2800" spc="-15" dirty="0">
                <a:latin typeface="Carlito"/>
                <a:cs typeface="Carlito"/>
              </a:rPr>
              <a:t>four-digit </a:t>
            </a:r>
            <a:r>
              <a:rPr sz="2800" spc="-10" dirty="0">
                <a:latin typeface="Carlito"/>
                <a:cs typeface="Carlito"/>
              </a:rPr>
              <a:t>binary code,  called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region code, that identifies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location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point relative 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boundaries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clipping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rectangle.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7708" y="3157727"/>
            <a:ext cx="3600517" cy="301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274" y="3892444"/>
            <a:ext cx="4469398" cy="153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429" y="24765"/>
            <a:ext cx="639794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/>
              <a:t>Cohen </a:t>
            </a:r>
            <a:r>
              <a:rPr sz="4000" spc="-180" dirty="0"/>
              <a:t>Sutherland </a:t>
            </a:r>
            <a:r>
              <a:rPr sz="4000" spc="-229" dirty="0"/>
              <a:t>Line </a:t>
            </a:r>
            <a:r>
              <a:rPr sz="4000" spc="-204" dirty="0"/>
              <a:t>Clipping</a:t>
            </a:r>
            <a:r>
              <a:rPr sz="4000" spc="-670" dirty="0"/>
              <a:t> </a:t>
            </a:r>
            <a:r>
              <a:rPr sz="4000" spc="-180" dirty="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7705" y="1707919"/>
            <a:ext cx="3626644" cy="28636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Find color codes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points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  <a:tab pos="1433195" algn="l"/>
              </a:tabLst>
            </a:pPr>
            <a:r>
              <a:rPr sz="2800" spc="-5" dirty="0">
                <a:latin typeface="Carlito"/>
                <a:cs typeface="Carlito"/>
              </a:rPr>
              <a:t>P1(5,6)	P2 </a:t>
            </a:r>
            <a:r>
              <a:rPr sz="2800" spc="-10" dirty="0">
                <a:latin typeface="Carlito"/>
                <a:cs typeface="Carlito"/>
              </a:rPr>
              <a:t>(25,15) </a:t>
            </a:r>
            <a:r>
              <a:rPr sz="2800" spc="-5" dirty="0">
                <a:latin typeface="Carlito"/>
                <a:cs typeface="Carlito"/>
              </a:rPr>
              <a:t>P2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(25,15)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  <a:tab pos="1797050" algn="l"/>
              </a:tabLst>
            </a:pPr>
            <a:r>
              <a:rPr sz="2800" spc="-5" dirty="0">
                <a:latin typeface="Carlito"/>
                <a:cs typeface="Carlito"/>
              </a:rPr>
              <a:t>P4(15,60)	P5 </a:t>
            </a:r>
            <a:r>
              <a:rPr sz="2800" spc="-10" dirty="0">
                <a:latin typeface="Carlito"/>
                <a:cs typeface="Carlito"/>
              </a:rPr>
              <a:t>(15,15) </a:t>
            </a:r>
            <a:r>
              <a:rPr sz="2800" spc="-5" dirty="0">
                <a:latin typeface="Carlito"/>
                <a:cs typeface="Carlito"/>
              </a:rPr>
              <a:t>P6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(25,40)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5"/>
          <p:cNvGrpSpPr/>
          <p:nvPr/>
        </p:nvGrpSpPr>
        <p:grpSpPr>
          <a:xfrm>
            <a:off x="4656582" y="982980"/>
            <a:ext cx="4170998" cy="5224780"/>
            <a:chOff x="6208776" y="982980"/>
            <a:chExt cx="5561330" cy="5224780"/>
          </a:xfrm>
        </p:grpSpPr>
        <p:sp>
          <p:nvSpPr>
            <p:cNvPr id="6" name="object 6"/>
            <p:cNvSpPr/>
            <p:nvPr/>
          </p:nvSpPr>
          <p:spPr>
            <a:xfrm>
              <a:off x="7302221" y="4323588"/>
              <a:ext cx="2996970" cy="1883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08776" y="982980"/>
              <a:ext cx="5561076" cy="3453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0438" y="4695692"/>
            <a:ext cx="4469398" cy="1537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7859712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Rotation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At first, suppose the pivot point is at the origin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x’=r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θ+Φ</a:t>
            </a:r>
            <a:r>
              <a:rPr lang="en-US" sz="2400" dirty="0">
                <a:solidFill>
                  <a:schemeClr val="bg1"/>
                </a:solidFill>
              </a:rPr>
              <a:t>) = r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θ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Φ - r sin θ sin Φ</a:t>
            </a:r>
          </a:p>
          <a:p>
            <a:pPr lvl="1"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   y’=r sin(</a:t>
            </a:r>
            <a:r>
              <a:rPr lang="en-US" sz="2400" dirty="0" err="1">
                <a:solidFill>
                  <a:schemeClr val="bg1"/>
                </a:solidFill>
              </a:rPr>
              <a:t>θ+Φ</a:t>
            </a:r>
            <a:r>
              <a:rPr lang="en-US" sz="2400" dirty="0">
                <a:solidFill>
                  <a:schemeClr val="bg1"/>
                </a:solidFill>
              </a:rPr>
              <a:t>) = r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θ sin Φ + r sin θ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Φ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x = r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Φ, y = r sin Φ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x’=x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θ - y sin θ</a:t>
            </a:r>
          </a:p>
          <a:p>
            <a:pPr lvl="1"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   y’=x sin θ + y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θ</a:t>
            </a:r>
          </a:p>
          <a:p>
            <a:pPr lvl="1">
              <a:buFont typeface="Tahoma" pitchFamily="34" charset="0"/>
              <a:buNone/>
            </a:pPr>
            <a:endParaRPr lang="en-US" sz="24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096CC0-6C7B-4E9A-BEFE-42A8F3EF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94264" name="Group 24"/>
          <p:cNvGrpSpPr>
            <a:grpSpLocks/>
          </p:cNvGrpSpPr>
          <p:nvPr/>
        </p:nvGrpSpPr>
        <p:grpSpPr bwMode="auto">
          <a:xfrm>
            <a:off x="755650" y="4652963"/>
            <a:ext cx="2665413" cy="1944687"/>
            <a:chOff x="522" y="2519"/>
            <a:chExt cx="1679" cy="1225"/>
          </a:xfrm>
        </p:grpSpPr>
        <p:sp>
          <p:nvSpPr>
            <p:cNvPr id="394247" name="Line 7"/>
            <p:cNvSpPr>
              <a:spLocks noChangeShapeType="1"/>
            </p:cNvSpPr>
            <p:nvPr/>
          </p:nvSpPr>
          <p:spPr bwMode="auto">
            <a:xfrm flipV="1">
              <a:off x="658" y="2519"/>
              <a:ext cx="0" cy="12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48" name="Line 8"/>
            <p:cNvSpPr>
              <a:spLocks noChangeShapeType="1"/>
            </p:cNvSpPr>
            <p:nvPr/>
          </p:nvSpPr>
          <p:spPr bwMode="auto">
            <a:xfrm flipV="1">
              <a:off x="522" y="3653"/>
              <a:ext cx="167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50" name="Line 10"/>
            <p:cNvSpPr>
              <a:spLocks noChangeShapeType="1"/>
            </p:cNvSpPr>
            <p:nvPr/>
          </p:nvSpPr>
          <p:spPr bwMode="auto">
            <a:xfrm flipV="1">
              <a:off x="657" y="3339"/>
              <a:ext cx="908" cy="318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53" name="Arc 13"/>
            <p:cNvSpPr>
              <a:spLocks/>
            </p:cNvSpPr>
            <p:nvPr/>
          </p:nvSpPr>
          <p:spPr bwMode="auto">
            <a:xfrm rot="19102299" flipV="1">
              <a:off x="975" y="3495"/>
              <a:ext cx="91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54" name="Text Box 14"/>
            <p:cNvSpPr txBox="1">
              <a:spLocks noChangeArrowheads="1"/>
            </p:cNvSpPr>
            <p:nvPr/>
          </p:nvSpPr>
          <p:spPr bwMode="auto">
            <a:xfrm>
              <a:off x="1066" y="3430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B050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Φ</a:t>
              </a:r>
            </a:p>
          </p:txBody>
        </p:sp>
        <p:sp>
          <p:nvSpPr>
            <p:cNvPr id="394255" name="Text Box 15"/>
            <p:cNvSpPr txBox="1">
              <a:spLocks noChangeArrowheads="1"/>
            </p:cNvSpPr>
            <p:nvPr/>
          </p:nvSpPr>
          <p:spPr bwMode="auto">
            <a:xfrm>
              <a:off x="1565" y="3158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x,y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94256" name="Rectangle 16"/>
            <p:cNvSpPr>
              <a:spLocks noChangeArrowheads="1"/>
            </p:cNvSpPr>
            <p:nvPr/>
          </p:nvSpPr>
          <p:spPr bwMode="auto">
            <a:xfrm>
              <a:off x="1247" y="3203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94257" name="Line 17"/>
            <p:cNvSpPr>
              <a:spLocks noChangeShapeType="1"/>
            </p:cNvSpPr>
            <p:nvPr/>
          </p:nvSpPr>
          <p:spPr bwMode="auto">
            <a:xfrm>
              <a:off x="1565" y="3339"/>
              <a:ext cx="0" cy="3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58" name="Line 18"/>
            <p:cNvSpPr>
              <a:spLocks noChangeShapeType="1"/>
            </p:cNvSpPr>
            <p:nvPr/>
          </p:nvSpPr>
          <p:spPr bwMode="auto">
            <a:xfrm flipV="1">
              <a:off x="657" y="2931"/>
              <a:ext cx="409" cy="726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59" name="Rectangle 19"/>
            <p:cNvSpPr>
              <a:spLocks noChangeArrowheads="1"/>
            </p:cNvSpPr>
            <p:nvPr/>
          </p:nvSpPr>
          <p:spPr bwMode="auto">
            <a:xfrm>
              <a:off x="703" y="3113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94260" name="Line 20"/>
            <p:cNvSpPr>
              <a:spLocks noChangeShapeType="1"/>
            </p:cNvSpPr>
            <p:nvPr/>
          </p:nvSpPr>
          <p:spPr bwMode="auto">
            <a:xfrm>
              <a:off x="1066" y="2931"/>
              <a:ext cx="0" cy="72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1111" y="3067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θ</a:t>
              </a:r>
            </a:p>
          </p:txBody>
        </p:sp>
        <p:sp>
          <p:nvSpPr>
            <p:cNvPr id="394262" name="Arc 22"/>
            <p:cNvSpPr>
              <a:spLocks/>
            </p:cNvSpPr>
            <p:nvPr/>
          </p:nvSpPr>
          <p:spPr bwMode="auto">
            <a:xfrm rot="19102299" flipV="1">
              <a:off x="1045" y="3088"/>
              <a:ext cx="66" cy="3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63" name="Text Box 23"/>
            <p:cNvSpPr txBox="1">
              <a:spLocks noChangeArrowheads="1"/>
            </p:cNvSpPr>
            <p:nvPr/>
          </p:nvSpPr>
          <p:spPr bwMode="auto">
            <a:xfrm>
              <a:off x="930" y="2659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(x’,y’)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921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854" y="763271"/>
            <a:ext cx="3045143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Cohen</a:t>
            </a:r>
            <a:r>
              <a:rPr spc="-409" dirty="0"/>
              <a:t> </a:t>
            </a:r>
            <a:r>
              <a:rPr spc="-190" dirty="0"/>
              <a:t>Sutherland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8655" y="6414313"/>
            <a:ext cx="1676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96870" y="2052827"/>
            <a:ext cx="4175760" cy="4272280"/>
            <a:chOff x="3195827" y="2052827"/>
            <a:chExt cx="5567680" cy="4272280"/>
          </a:xfrm>
        </p:grpSpPr>
        <p:sp>
          <p:nvSpPr>
            <p:cNvPr id="5" name="object 5"/>
            <p:cNvSpPr/>
            <p:nvPr/>
          </p:nvSpPr>
          <p:spPr>
            <a:xfrm>
              <a:off x="3810000" y="2052827"/>
              <a:ext cx="4953000" cy="427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7361" y="2667761"/>
              <a:ext cx="5257800" cy="2819400"/>
            </a:xfrm>
            <a:custGeom>
              <a:avLst/>
              <a:gdLst/>
              <a:ahLst/>
              <a:cxnLst/>
              <a:rect l="l" t="t" r="r" b="b"/>
              <a:pathLst>
                <a:path w="5257800" h="2819400">
                  <a:moveTo>
                    <a:pt x="0" y="2819400"/>
                  </a:moveTo>
                  <a:lnTo>
                    <a:pt x="5257799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9619" y="2535936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95827" y="53294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92877" y="2396109"/>
            <a:ext cx="52673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0101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1010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854" y="763271"/>
            <a:ext cx="3045143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Cohen</a:t>
            </a:r>
            <a:r>
              <a:rPr spc="-409" dirty="0"/>
              <a:t> </a:t>
            </a:r>
            <a:r>
              <a:rPr spc="-190" dirty="0"/>
              <a:t>Sutherland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8655" y="6414313"/>
            <a:ext cx="1676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96870" y="2052827"/>
            <a:ext cx="4175760" cy="4272280"/>
            <a:chOff x="3195827" y="2052827"/>
            <a:chExt cx="5567680" cy="4272280"/>
          </a:xfrm>
        </p:grpSpPr>
        <p:sp>
          <p:nvSpPr>
            <p:cNvPr id="5" name="object 5"/>
            <p:cNvSpPr/>
            <p:nvPr/>
          </p:nvSpPr>
          <p:spPr>
            <a:xfrm>
              <a:off x="3810000" y="2052827"/>
              <a:ext cx="4953000" cy="427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7361" y="3201161"/>
              <a:ext cx="4267200" cy="2286000"/>
            </a:xfrm>
            <a:custGeom>
              <a:avLst/>
              <a:gdLst/>
              <a:ahLst/>
              <a:cxnLst/>
              <a:rect l="l" t="t" r="r" b="b"/>
              <a:pathLst>
                <a:path w="4267200" h="2286000">
                  <a:moveTo>
                    <a:pt x="0" y="2286000"/>
                  </a:moveTo>
                  <a:lnTo>
                    <a:pt x="4267199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12736" y="3069336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95827" y="5329427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92877" y="2396109"/>
            <a:ext cx="52673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0101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0010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854" y="763271"/>
            <a:ext cx="3045143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Cohen</a:t>
            </a:r>
            <a:r>
              <a:rPr spc="-409" dirty="0"/>
              <a:t> </a:t>
            </a:r>
            <a:r>
              <a:rPr spc="-190" dirty="0"/>
              <a:t>Sutherland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8655" y="6414313"/>
            <a:ext cx="1676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500" y="2052827"/>
            <a:ext cx="3714750" cy="4272280"/>
            <a:chOff x="3810000" y="2052827"/>
            <a:chExt cx="4953000" cy="4272280"/>
          </a:xfrm>
        </p:grpSpPr>
        <p:sp>
          <p:nvSpPr>
            <p:cNvPr id="5" name="object 5"/>
            <p:cNvSpPr/>
            <p:nvPr/>
          </p:nvSpPr>
          <p:spPr>
            <a:xfrm>
              <a:off x="3810000" y="2052827"/>
              <a:ext cx="4953000" cy="427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962" y="3201161"/>
              <a:ext cx="3276600" cy="1752600"/>
            </a:xfrm>
            <a:custGeom>
              <a:avLst/>
              <a:gdLst/>
              <a:ahLst/>
              <a:cxnLst/>
              <a:rect l="l" t="t" r="r" b="b"/>
              <a:pathLst>
                <a:path w="3276600" h="1752600">
                  <a:moveTo>
                    <a:pt x="0" y="1752600"/>
                  </a:moveTo>
                  <a:lnTo>
                    <a:pt x="3276599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12735" y="3069336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6427" y="4806695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92877" y="2396109"/>
            <a:ext cx="52673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0001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0010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854" y="763271"/>
            <a:ext cx="3045143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Cohen</a:t>
            </a:r>
            <a:r>
              <a:rPr spc="-409" dirty="0"/>
              <a:t> </a:t>
            </a:r>
            <a:r>
              <a:rPr spc="-190" dirty="0"/>
              <a:t>Sutherland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8655" y="6414313"/>
            <a:ext cx="1676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500" y="2052827"/>
            <a:ext cx="3714750" cy="4272280"/>
            <a:chOff x="3810000" y="2052827"/>
            <a:chExt cx="4953000" cy="4272280"/>
          </a:xfrm>
        </p:grpSpPr>
        <p:sp>
          <p:nvSpPr>
            <p:cNvPr id="5" name="object 5"/>
            <p:cNvSpPr/>
            <p:nvPr/>
          </p:nvSpPr>
          <p:spPr>
            <a:xfrm>
              <a:off x="3810000" y="2052827"/>
              <a:ext cx="4953000" cy="427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962" y="3582161"/>
              <a:ext cx="2514600" cy="1371600"/>
            </a:xfrm>
            <a:custGeom>
              <a:avLst/>
              <a:gdLst/>
              <a:ahLst/>
              <a:cxnLst/>
              <a:rect l="l" t="t" r="r" b="b"/>
              <a:pathLst>
                <a:path w="2514600" h="1371600">
                  <a:moveTo>
                    <a:pt x="0" y="1371600"/>
                  </a:moveTo>
                  <a:lnTo>
                    <a:pt x="2514599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24827" y="3474719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6427" y="4806695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92877" y="2396109"/>
            <a:ext cx="52673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0001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854" y="763271"/>
            <a:ext cx="3045143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Cohen</a:t>
            </a:r>
            <a:r>
              <a:rPr spc="-409" dirty="0"/>
              <a:t> </a:t>
            </a:r>
            <a:r>
              <a:rPr spc="-190" dirty="0"/>
              <a:t>Sutherland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8655" y="6414313"/>
            <a:ext cx="1676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500" y="2052827"/>
            <a:ext cx="3714750" cy="4272280"/>
            <a:chOff x="3810000" y="2052827"/>
            <a:chExt cx="4953000" cy="4272280"/>
          </a:xfrm>
        </p:grpSpPr>
        <p:sp>
          <p:nvSpPr>
            <p:cNvPr id="5" name="object 5"/>
            <p:cNvSpPr/>
            <p:nvPr/>
          </p:nvSpPr>
          <p:spPr>
            <a:xfrm>
              <a:off x="3810000" y="2052827"/>
              <a:ext cx="4953000" cy="427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3761" y="3582161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0" y="990600"/>
                  </a:moveTo>
                  <a:lnTo>
                    <a:pt x="1828799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24827" y="3474719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6027" y="4465320"/>
              <a:ext cx="237744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92877" y="2396109"/>
            <a:ext cx="52673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704469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Cohen </a:t>
            </a:r>
            <a:r>
              <a:rPr spc="-195" dirty="0"/>
              <a:t>Sutherland </a:t>
            </a:r>
            <a:r>
              <a:rPr spc="-254" dirty="0"/>
              <a:t>Line </a:t>
            </a:r>
            <a:r>
              <a:rPr spc="-220" dirty="0"/>
              <a:t>Clipping</a:t>
            </a:r>
            <a:r>
              <a:rPr spc="-735" dirty="0"/>
              <a:t> </a:t>
            </a:r>
            <a:r>
              <a:rPr spc="-19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707918"/>
            <a:ext cx="4945856" cy="514628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30" dirty="0">
                <a:latin typeface="Carlito"/>
                <a:cs typeface="Carlito"/>
              </a:rPr>
              <a:t>Trivial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Acceptance</a:t>
            </a:r>
            <a:endParaRPr sz="280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If the logical OR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b="1" spc="-25" dirty="0">
                <a:latin typeface="Carlito"/>
                <a:cs typeface="Carlito"/>
              </a:rPr>
              <a:t>zero</a:t>
            </a:r>
            <a:r>
              <a:rPr sz="2800" spc="-25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the line can </a:t>
            </a:r>
            <a:r>
              <a:rPr sz="2800" dirty="0">
                <a:latin typeface="Carlito"/>
                <a:cs typeface="Carlito"/>
              </a:rPr>
              <a:t>be  </a:t>
            </a:r>
            <a:r>
              <a:rPr sz="2800" spc="-10" dirty="0">
                <a:latin typeface="Carlito"/>
                <a:cs typeface="Carlito"/>
              </a:rPr>
              <a:t>trivially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accepted.</a:t>
            </a:r>
            <a:endParaRPr sz="280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For example, </a:t>
            </a:r>
            <a:r>
              <a:rPr sz="2800" spc="-5" dirty="0">
                <a:latin typeface="Carlito"/>
                <a:cs typeface="Carlito"/>
              </a:rPr>
              <a:t>if the endpoint </a:t>
            </a:r>
            <a:r>
              <a:rPr sz="2800" spc="-10" dirty="0">
                <a:latin typeface="Carlito"/>
                <a:cs typeface="Carlito"/>
              </a:rPr>
              <a:t>codes </a:t>
            </a:r>
            <a:r>
              <a:rPr sz="2800" spc="-20" dirty="0">
                <a:latin typeface="Carlito"/>
                <a:cs typeface="Carlito"/>
              </a:rPr>
              <a:t>are  </a:t>
            </a:r>
            <a:r>
              <a:rPr sz="2800" dirty="0">
                <a:latin typeface="Carlito"/>
                <a:cs typeface="Carlito"/>
              </a:rPr>
              <a:t>0000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dirty="0">
                <a:latin typeface="Carlito"/>
                <a:cs typeface="Carlito"/>
              </a:rPr>
              <a:t>0000,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logical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0000 </a:t>
            </a:r>
            <a:r>
              <a:rPr sz="2800" spc="-5" dirty="0">
                <a:latin typeface="Carlito"/>
                <a:cs typeface="Carlito"/>
              </a:rPr>
              <a:t>- the  </a:t>
            </a:r>
            <a:r>
              <a:rPr sz="2800" spc="-10" dirty="0">
                <a:latin typeface="Carlito"/>
                <a:cs typeface="Carlito"/>
              </a:rPr>
              <a:t>line can be </a:t>
            </a:r>
            <a:r>
              <a:rPr sz="2800" b="1" spc="-5" dirty="0">
                <a:latin typeface="Carlito"/>
                <a:cs typeface="Carlito"/>
              </a:rPr>
              <a:t>trivially</a:t>
            </a:r>
            <a:r>
              <a:rPr sz="2800" b="1" spc="6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accepted.</a:t>
            </a:r>
            <a:endParaRPr sz="2800">
              <a:latin typeface="Carlito"/>
              <a:cs typeface="Carlito"/>
            </a:endParaRPr>
          </a:p>
          <a:p>
            <a:pPr marL="241300" marR="5715" indent="-229235" algn="just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If the </a:t>
            </a:r>
            <a:r>
              <a:rPr sz="2800" spc="-10" dirty="0">
                <a:latin typeface="Carlito"/>
                <a:cs typeface="Carlito"/>
              </a:rPr>
              <a:t>endpoint codes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dirty="0">
                <a:latin typeface="Carlito"/>
                <a:cs typeface="Carlito"/>
              </a:rPr>
              <a:t>0000 and 0110,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logical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dirty="0">
                <a:latin typeface="Carlito"/>
                <a:cs typeface="Carlito"/>
              </a:rPr>
              <a:t>is 0110 and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line </a:t>
            </a:r>
            <a:r>
              <a:rPr sz="2800" b="1" spc="-10" dirty="0">
                <a:latin typeface="Carlito"/>
                <a:cs typeface="Carlito"/>
              </a:rPr>
              <a:t>can </a:t>
            </a:r>
            <a:r>
              <a:rPr sz="2800" b="1" spc="-5" dirty="0">
                <a:latin typeface="Carlito"/>
                <a:cs typeface="Carlito"/>
              </a:rPr>
              <a:t>not  be </a:t>
            </a:r>
            <a:r>
              <a:rPr sz="2800" b="1" spc="-10" dirty="0">
                <a:latin typeface="Carlito"/>
                <a:cs typeface="Carlito"/>
              </a:rPr>
              <a:t>trivally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accepted.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79956" y="2625851"/>
            <a:ext cx="2801738" cy="2350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704469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Cohen </a:t>
            </a:r>
            <a:r>
              <a:rPr spc="-195" dirty="0"/>
              <a:t>Sutherland </a:t>
            </a:r>
            <a:r>
              <a:rPr spc="-254" dirty="0"/>
              <a:t>Line </a:t>
            </a:r>
            <a:r>
              <a:rPr spc="-220" dirty="0"/>
              <a:t>Clipping</a:t>
            </a:r>
            <a:r>
              <a:rPr spc="-735" dirty="0"/>
              <a:t> </a:t>
            </a:r>
            <a:r>
              <a:rPr spc="-19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711808"/>
            <a:ext cx="5280660" cy="59180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935" algn="l"/>
              </a:tabLst>
            </a:pPr>
            <a:r>
              <a:rPr sz="2600" b="1" spc="-25" dirty="0">
                <a:latin typeface="Carlito"/>
                <a:cs typeface="Carlito"/>
              </a:rPr>
              <a:t>Trivial</a:t>
            </a:r>
            <a:r>
              <a:rPr sz="2600" b="1" spc="-10" dirty="0">
                <a:latin typeface="Carlito"/>
                <a:cs typeface="Carlito"/>
              </a:rPr>
              <a:t> Rejection</a:t>
            </a:r>
            <a:endParaRPr sz="2600">
              <a:latin typeface="Carlito"/>
              <a:cs typeface="Carlito"/>
            </a:endParaRPr>
          </a:p>
          <a:p>
            <a:pPr marL="241300" marR="8255" indent="-229235" algn="just">
              <a:lnSpc>
                <a:spcPts val="2810"/>
              </a:lnSpc>
              <a:spcBef>
                <a:spcPts val="1040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If </a:t>
            </a:r>
            <a:r>
              <a:rPr sz="2600" spc="-5" dirty="0">
                <a:latin typeface="Carlito"/>
                <a:cs typeface="Carlito"/>
              </a:rPr>
              <a:t>the logical AND 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endpoint codes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b="1" dirty="0">
                <a:latin typeface="Carlito"/>
                <a:cs typeface="Carlito"/>
              </a:rPr>
              <a:t>not  </a:t>
            </a:r>
            <a:r>
              <a:rPr sz="2600" b="1" spc="-20" dirty="0">
                <a:latin typeface="Carlito"/>
                <a:cs typeface="Carlito"/>
              </a:rPr>
              <a:t>zero</a:t>
            </a:r>
            <a:r>
              <a:rPr sz="2600" spc="-20" dirty="0">
                <a:latin typeface="Carlito"/>
                <a:cs typeface="Carlito"/>
              </a:rPr>
              <a:t>, </a:t>
            </a:r>
            <a:r>
              <a:rPr sz="2600" dirty="0">
                <a:latin typeface="Carlito"/>
                <a:cs typeface="Carlito"/>
              </a:rPr>
              <a:t>the line </a:t>
            </a:r>
            <a:r>
              <a:rPr sz="2600" b="1" spc="-5" dirty="0">
                <a:latin typeface="Carlito"/>
                <a:cs typeface="Carlito"/>
              </a:rPr>
              <a:t>can be </a:t>
            </a:r>
            <a:r>
              <a:rPr sz="2600" b="1" spc="-10" dirty="0">
                <a:latin typeface="Carlito"/>
                <a:cs typeface="Carlito"/>
              </a:rPr>
              <a:t>trivally</a:t>
            </a:r>
            <a:r>
              <a:rPr sz="2600" b="1" spc="-5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rejected.</a:t>
            </a:r>
            <a:endParaRPr sz="2600">
              <a:latin typeface="Carlito"/>
              <a:cs typeface="Carlito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5" dirty="0">
                <a:latin typeface="Carlito"/>
                <a:cs typeface="Carlito"/>
              </a:rPr>
              <a:t>For example, </a:t>
            </a:r>
            <a:r>
              <a:rPr sz="2600" dirty="0">
                <a:latin typeface="Carlito"/>
                <a:cs typeface="Carlito"/>
              </a:rPr>
              <a:t>if an </a:t>
            </a:r>
            <a:r>
              <a:rPr sz="2600" spc="-10" dirty="0">
                <a:latin typeface="Carlito"/>
                <a:cs typeface="Carlito"/>
              </a:rPr>
              <a:t>endpoint </a:t>
            </a:r>
            <a:r>
              <a:rPr sz="2600" spc="-5" dirty="0">
                <a:latin typeface="Carlito"/>
                <a:cs typeface="Carlito"/>
              </a:rPr>
              <a:t>had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code </a:t>
            </a:r>
            <a:r>
              <a:rPr sz="2600" spc="-5" dirty="0">
                <a:latin typeface="Carlito"/>
                <a:cs typeface="Carlito"/>
              </a:rPr>
              <a:t>of 1001 </a:t>
            </a:r>
            <a:r>
              <a:rPr sz="2600" spc="5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while </a:t>
            </a:r>
            <a:r>
              <a:rPr sz="2600" spc="-1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other </a:t>
            </a:r>
            <a:r>
              <a:rPr sz="2600" spc="-10" dirty="0">
                <a:latin typeface="Carlito"/>
                <a:cs typeface="Carlito"/>
              </a:rPr>
              <a:t>endpoint </a:t>
            </a:r>
            <a:r>
              <a:rPr sz="2600" spc="-5" dirty="0">
                <a:latin typeface="Carlito"/>
                <a:cs typeface="Carlito"/>
              </a:rPr>
              <a:t>had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code </a:t>
            </a:r>
            <a:r>
              <a:rPr sz="2600" spc="-5" dirty="0">
                <a:latin typeface="Carlito"/>
                <a:cs typeface="Carlito"/>
              </a:rPr>
              <a:t>of 1010,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5" dirty="0">
                <a:latin typeface="Carlito"/>
                <a:cs typeface="Carlito"/>
              </a:rPr>
              <a:t>logical AND </a:t>
            </a:r>
            <a:r>
              <a:rPr sz="2600" spc="-10" dirty="0">
                <a:latin typeface="Carlito"/>
                <a:cs typeface="Carlito"/>
              </a:rPr>
              <a:t>would be 1000 </a:t>
            </a:r>
            <a:r>
              <a:rPr sz="2600" spc="-5" dirty="0">
                <a:latin typeface="Carlito"/>
                <a:cs typeface="Carlito"/>
              </a:rPr>
              <a:t>which </a:t>
            </a:r>
            <a:r>
              <a:rPr sz="2600" spc="-15" dirty="0">
                <a:latin typeface="Carlito"/>
                <a:cs typeface="Carlito"/>
              </a:rPr>
              <a:t>indicates </a:t>
            </a:r>
            <a:r>
              <a:rPr sz="2600" dirty="0">
                <a:latin typeface="Carlito"/>
                <a:cs typeface="Carlito"/>
              </a:rPr>
              <a:t>the  line </a:t>
            </a:r>
            <a:r>
              <a:rPr sz="2600" spc="-10" dirty="0">
                <a:latin typeface="Carlito"/>
                <a:cs typeface="Carlito"/>
              </a:rPr>
              <a:t>segment </a:t>
            </a:r>
            <a:r>
              <a:rPr sz="2600" dirty="0">
                <a:latin typeface="Carlito"/>
                <a:cs typeface="Carlito"/>
              </a:rPr>
              <a:t>lies outside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window.</a:t>
            </a:r>
            <a:endParaRPr sz="2600">
              <a:latin typeface="Carlito"/>
              <a:cs typeface="Carlito"/>
            </a:endParaRPr>
          </a:p>
          <a:p>
            <a:pPr marL="241300" marR="5715" indent="-229235" algn="just">
              <a:lnSpc>
                <a:spcPts val="2810"/>
              </a:lnSpc>
              <a:spcBef>
                <a:spcPts val="1035"/>
              </a:spcBef>
              <a:buFont typeface="Arial"/>
              <a:buChar char="•"/>
              <a:tabLst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rlito"/>
                <a:cs typeface="Carlito"/>
              </a:rPr>
              <a:t>On </a:t>
            </a:r>
            <a:r>
              <a:rPr sz="2600" spc="-5" dirty="0">
                <a:latin typeface="Carlito"/>
                <a:cs typeface="Carlito"/>
              </a:rPr>
              <a:t>the other hand, if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endpoints </a:t>
            </a:r>
            <a:r>
              <a:rPr sz="2600" spc="-5" dirty="0">
                <a:latin typeface="Carlito"/>
                <a:cs typeface="Carlito"/>
              </a:rPr>
              <a:t>had </a:t>
            </a:r>
            <a:r>
              <a:rPr sz="2600" spc="-10" dirty="0">
                <a:latin typeface="Carlito"/>
                <a:cs typeface="Carlito"/>
              </a:rPr>
              <a:t>codes of  1001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0110,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logical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would </a:t>
            </a:r>
            <a:r>
              <a:rPr sz="2600" spc="-5" dirty="0">
                <a:latin typeface="Carlito"/>
                <a:cs typeface="Carlito"/>
              </a:rPr>
              <a:t>be 0000,  </a:t>
            </a:r>
            <a:r>
              <a:rPr sz="2600" dirty="0">
                <a:latin typeface="Carlito"/>
                <a:cs typeface="Carlito"/>
              </a:rPr>
              <a:t>and the line </a:t>
            </a:r>
            <a:r>
              <a:rPr sz="2600" b="1" spc="-5" dirty="0">
                <a:latin typeface="Carlito"/>
                <a:cs typeface="Carlito"/>
              </a:rPr>
              <a:t>could </a:t>
            </a:r>
            <a:r>
              <a:rPr sz="2600" b="1" dirty="0">
                <a:latin typeface="Carlito"/>
                <a:cs typeface="Carlito"/>
              </a:rPr>
              <a:t>not </a:t>
            </a:r>
            <a:r>
              <a:rPr sz="2600" b="1" spc="-5" dirty="0">
                <a:latin typeface="Carlito"/>
                <a:cs typeface="Carlito"/>
              </a:rPr>
              <a:t>be </a:t>
            </a:r>
            <a:r>
              <a:rPr sz="2600" b="1" spc="-10" dirty="0">
                <a:latin typeface="Carlito"/>
                <a:cs typeface="Carlito"/>
              </a:rPr>
              <a:t>trivally</a:t>
            </a:r>
            <a:r>
              <a:rPr sz="2600" b="1" spc="-50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rejected.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2262" y="2691383"/>
            <a:ext cx="2801737" cy="2348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9189" y="667512"/>
            <a:ext cx="8461634" cy="569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6797993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Cohen </a:t>
            </a:r>
            <a:r>
              <a:rPr spc="-195" dirty="0"/>
              <a:t>Sutherland </a:t>
            </a:r>
            <a:r>
              <a:rPr spc="-254" dirty="0"/>
              <a:t>Line </a:t>
            </a:r>
            <a:r>
              <a:rPr spc="-220" dirty="0"/>
              <a:t>Clipping</a:t>
            </a:r>
            <a:r>
              <a:rPr spc="-730" dirty="0"/>
              <a:t> </a:t>
            </a:r>
            <a:r>
              <a:rPr spc="-254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72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pc="-5" dirty="0"/>
              <a:t>Consider </a:t>
            </a:r>
            <a:r>
              <a:rPr dirty="0"/>
              <a:t>the line </a:t>
            </a:r>
            <a:r>
              <a:rPr spc="-5" dirty="0"/>
              <a:t>segment</a:t>
            </a:r>
            <a:r>
              <a:rPr spc="-100" dirty="0"/>
              <a:t> </a:t>
            </a:r>
            <a:r>
              <a:rPr b="1" dirty="0">
                <a:latin typeface="Carlito"/>
                <a:cs typeface="Carlito"/>
              </a:rPr>
              <a:t>AD</a:t>
            </a:r>
            <a:r>
              <a:rPr dirty="0"/>
              <a:t>.</a:t>
            </a:r>
          </a:p>
          <a:p>
            <a:pPr marL="241300" marR="5080" indent="-228600">
              <a:lnSpc>
                <a:spcPct val="700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pc="-15" dirty="0"/>
              <a:t>Point </a:t>
            </a:r>
            <a:r>
              <a:rPr b="1" dirty="0">
                <a:latin typeface="Carlito"/>
                <a:cs typeface="Carlito"/>
              </a:rPr>
              <a:t>A </a:t>
            </a:r>
            <a:r>
              <a:rPr spc="-5" dirty="0"/>
              <a:t>has </a:t>
            </a:r>
            <a:r>
              <a:rPr dirty="0"/>
              <a:t>an </a:t>
            </a:r>
            <a:r>
              <a:rPr spc="-10" dirty="0"/>
              <a:t>outcode </a:t>
            </a:r>
            <a:r>
              <a:rPr spc="-5" dirty="0"/>
              <a:t>of </a:t>
            </a:r>
            <a:r>
              <a:rPr b="1" spc="-5" dirty="0">
                <a:latin typeface="Carlito"/>
                <a:cs typeface="Carlito"/>
              </a:rPr>
              <a:t>0000 </a:t>
            </a:r>
            <a:r>
              <a:rPr spc="-5" dirty="0"/>
              <a:t>and </a:t>
            </a:r>
            <a:r>
              <a:rPr spc="-10" dirty="0"/>
              <a:t>point </a:t>
            </a:r>
            <a:r>
              <a:rPr b="1" dirty="0">
                <a:latin typeface="Carlito"/>
                <a:cs typeface="Carlito"/>
              </a:rPr>
              <a:t>D </a:t>
            </a:r>
            <a:r>
              <a:rPr spc="-5" dirty="0"/>
              <a:t>has </a:t>
            </a:r>
            <a:r>
              <a:rPr dirty="0"/>
              <a:t>an  </a:t>
            </a:r>
            <a:r>
              <a:rPr spc="-10" dirty="0"/>
              <a:t>outcode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b="1" dirty="0">
                <a:latin typeface="Carlito"/>
                <a:cs typeface="Carlito"/>
              </a:rPr>
              <a:t>1001</a:t>
            </a:r>
            <a:r>
              <a:rPr dirty="0"/>
              <a:t>.</a:t>
            </a: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  <a:tab pos="1015365" algn="l"/>
                <a:tab pos="2144395" algn="l"/>
                <a:tab pos="3028950" algn="l"/>
                <a:tab pos="3578860" algn="l"/>
                <a:tab pos="4597400" algn="l"/>
                <a:tab pos="6104890" algn="l"/>
                <a:tab pos="6584950" algn="l"/>
              </a:tabLst>
            </a:pPr>
            <a:r>
              <a:rPr spc="-5" dirty="0"/>
              <a:t>Th</a:t>
            </a:r>
            <a:r>
              <a:rPr dirty="0"/>
              <a:t>e	lo</a:t>
            </a:r>
            <a:r>
              <a:rPr spc="-10" dirty="0"/>
              <a:t>g</a:t>
            </a:r>
            <a:r>
              <a:rPr dirty="0"/>
              <a:t>i</a:t>
            </a:r>
            <a:r>
              <a:rPr spc="-20" dirty="0"/>
              <a:t>c</a:t>
            </a:r>
            <a:r>
              <a:rPr dirty="0"/>
              <a:t>al	A</a:t>
            </a:r>
            <a:r>
              <a:rPr spc="-15" dirty="0"/>
              <a:t>N</a:t>
            </a:r>
            <a:r>
              <a:rPr dirty="0"/>
              <a:t>D	</a:t>
            </a:r>
            <a:r>
              <a:rPr spc="-10" dirty="0"/>
              <a:t>o</a:t>
            </a:r>
            <a:r>
              <a:rPr dirty="0"/>
              <a:t>f	the</a:t>
            </a:r>
            <a:r>
              <a:rPr spc="-15" dirty="0"/>
              <a:t>s</a:t>
            </a:r>
            <a:r>
              <a:rPr dirty="0"/>
              <a:t>e	</a:t>
            </a:r>
            <a:r>
              <a:rPr spc="-5" dirty="0"/>
              <a:t>ou</a:t>
            </a:r>
            <a:r>
              <a:rPr spc="-40" dirty="0"/>
              <a:t>t</a:t>
            </a:r>
            <a:r>
              <a:rPr spc="-25" dirty="0"/>
              <a:t>c</a:t>
            </a:r>
            <a:r>
              <a:rPr spc="-5" dirty="0"/>
              <a:t>od</a:t>
            </a:r>
            <a:r>
              <a:rPr spc="-25" dirty="0"/>
              <a:t>e</a:t>
            </a:r>
            <a:r>
              <a:rPr dirty="0"/>
              <a:t>s	is	</a:t>
            </a:r>
            <a:r>
              <a:rPr spc="-60" dirty="0"/>
              <a:t>z</a:t>
            </a:r>
            <a:r>
              <a:rPr dirty="0"/>
              <a:t>e</a:t>
            </a:r>
            <a:r>
              <a:rPr spc="-40" dirty="0"/>
              <a:t>r</a:t>
            </a:r>
            <a:r>
              <a:rPr spc="-10" dirty="0"/>
              <a:t>o</a:t>
            </a:r>
            <a:r>
              <a:rPr dirty="0"/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0576" y="2629663"/>
            <a:ext cx="4652486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Carlito"/>
                <a:cs typeface="Carlito"/>
              </a:rPr>
              <a:t>therefore, </a:t>
            </a:r>
            <a:r>
              <a:rPr sz="2600" dirty="0">
                <a:latin typeface="Carlito"/>
                <a:cs typeface="Carlito"/>
              </a:rPr>
              <a:t>the line </a:t>
            </a:r>
            <a:r>
              <a:rPr sz="2600" b="1" spc="-5" dirty="0">
                <a:latin typeface="Carlito"/>
                <a:cs typeface="Carlito"/>
              </a:rPr>
              <a:t>cannot be </a:t>
            </a:r>
            <a:r>
              <a:rPr sz="2600" b="1" spc="-10" dirty="0">
                <a:latin typeface="Carlito"/>
                <a:cs typeface="Carlito"/>
              </a:rPr>
              <a:t>trivally</a:t>
            </a:r>
            <a:r>
              <a:rPr sz="2600" b="1" spc="-30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rejected.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125" y="3035046"/>
            <a:ext cx="5445919" cy="415908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7620" indent="-228600" algn="just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Also,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logical </a:t>
            </a:r>
            <a:r>
              <a:rPr sz="2600" dirty="0">
                <a:latin typeface="Carlito"/>
                <a:cs typeface="Carlito"/>
              </a:rPr>
              <a:t>OR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outcodes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not </a:t>
            </a:r>
            <a:r>
              <a:rPr sz="2600" spc="-25" dirty="0">
                <a:latin typeface="Carlito"/>
                <a:cs typeface="Carlito"/>
              </a:rPr>
              <a:t>zero;  </a:t>
            </a:r>
            <a:r>
              <a:rPr sz="2600" spc="-15" dirty="0">
                <a:latin typeface="Carlito"/>
                <a:cs typeface="Carlito"/>
              </a:rPr>
              <a:t>therefore, </a:t>
            </a:r>
            <a:r>
              <a:rPr sz="2600" dirty="0">
                <a:latin typeface="Carlito"/>
                <a:cs typeface="Carlito"/>
              </a:rPr>
              <a:t>the line </a:t>
            </a:r>
            <a:r>
              <a:rPr sz="2600" b="1" spc="-5" dirty="0">
                <a:latin typeface="Carlito"/>
                <a:cs typeface="Carlito"/>
              </a:rPr>
              <a:t>cannot be </a:t>
            </a:r>
            <a:r>
              <a:rPr sz="2600" b="1" spc="-10" dirty="0">
                <a:latin typeface="Carlito"/>
                <a:cs typeface="Carlito"/>
              </a:rPr>
              <a:t>trivally</a:t>
            </a:r>
            <a:r>
              <a:rPr sz="2600" b="1" spc="-45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accepted</a:t>
            </a:r>
            <a:r>
              <a:rPr sz="2600" spc="-10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241300" marR="8255" indent="-228600" algn="just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algorithm then chooses </a:t>
            </a:r>
            <a:r>
              <a:rPr sz="2600" b="1" dirty="0">
                <a:latin typeface="Carlito"/>
                <a:cs typeface="Carlito"/>
              </a:rPr>
              <a:t>D </a:t>
            </a:r>
            <a:r>
              <a:rPr sz="2600" spc="-5" dirty="0">
                <a:latin typeface="Carlito"/>
                <a:cs typeface="Carlito"/>
              </a:rPr>
              <a:t>as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outside point  </a:t>
            </a:r>
            <a:r>
              <a:rPr sz="2600" dirty="0">
                <a:latin typeface="Carlito"/>
                <a:cs typeface="Carlito"/>
              </a:rPr>
              <a:t>(its </a:t>
            </a:r>
            <a:r>
              <a:rPr sz="2600" spc="-15" dirty="0">
                <a:latin typeface="Carlito"/>
                <a:cs typeface="Carlito"/>
              </a:rPr>
              <a:t>outcode contains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1's).</a:t>
            </a:r>
            <a:endParaRPr sz="26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316865" algn="l"/>
              </a:tabLst>
            </a:pPr>
            <a:r>
              <a:rPr dirty="0"/>
              <a:t>	</a:t>
            </a:r>
            <a:r>
              <a:rPr sz="2600" spc="-15" dirty="0">
                <a:latin typeface="Carlito"/>
                <a:cs typeface="Carlito"/>
              </a:rPr>
              <a:t>By </a:t>
            </a:r>
            <a:r>
              <a:rPr sz="2600" spc="-5" dirty="0">
                <a:latin typeface="Carlito"/>
                <a:cs typeface="Carlito"/>
              </a:rPr>
              <a:t>our </a:t>
            </a:r>
            <a:r>
              <a:rPr sz="2600" spc="-10" dirty="0">
                <a:latin typeface="Carlito"/>
                <a:cs typeface="Carlito"/>
              </a:rPr>
              <a:t>testing </a:t>
            </a:r>
            <a:r>
              <a:rPr sz="2600" spc="-45" dirty="0">
                <a:latin typeface="Carlito"/>
                <a:cs typeface="Carlito"/>
              </a:rPr>
              <a:t>order, </a:t>
            </a:r>
            <a:r>
              <a:rPr sz="2600" spc="-15" dirty="0">
                <a:latin typeface="Carlito"/>
                <a:cs typeface="Carlito"/>
              </a:rPr>
              <a:t>we </a:t>
            </a:r>
            <a:r>
              <a:rPr sz="2600" spc="-20" dirty="0">
                <a:latin typeface="Carlito"/>
                <a:cs typeface="Carlito"/>
              </a:rPr>
              <a:t>first </a:t>
            </a:r>
            <a:r>
              <a:rPr sz="2600" spc="-10" dirty="0">
                <a:latin typeface="Carlito"/>
                <a:cs typeface="Carlito"/>
              </a:rPr>
              <a:t>use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top edge </a:t>
            </a:r>
            <a:r>
              <a:rPr sz="2600" spc="-25" dirty="0">
                <a:latin typeface="Carlito"/>
                <a:cs typeface="Carlito"/>
              </a:rPr>
              <a:t>to  </a:t>
            </a:r>
            <a:r>
              <a:rPr sz="2600" dirty="0">
                <a:latin typeface="Carlito"/>
                <a:cs typeface="Carlito"/>
              </a:rPr>
              <a:t>clip </a:t>
            </a:r>
            <a:r>
              <a:rPr sz="2600" b="1" spc="5" dirty="0">
                <a:latin typeface="Carlito"/>
                <a:cs typeface="Carlito"/>
              </a:rPr>
              <a:t>AD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b="1" dirty="0">
                <a:latin typeface="Carlito"/>
                <a:cs typeface="Carlito"/>
              </a:rPr>
              <a:t>B</a:t>
            </a:r>
            <a:r>
              <a:rPr sz="2600" dirty="0">
                <a:latin typeface="Carlito"/>
                <a:cs typeface="Carlito"/>
              </a:rPr>
              <a:t>. </a:t>
            </a:r>
            <a:r>
              <a:rPr sz="2600" spc="-1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algorithm then </a:t>
            </a:r>
            <a:r>
              <a:rPr sz="2600" spc="-15" dirty="0">
                <a:latin typeface="Carlito"/>
                <a:cs typeface="Carlito"/>
              </a:rPr>
              <a:t>recomputes </a:t>
            </a:r>
            <a:r>
              <a:rPr sz="2600" b="1" dirty="0">
                <a:latin typeface="Carlito"/>
                <a:cs typeface="Carlito"/>
              </a:rPr>
              <a:t>B</a:t>
            </a:r>
            <a:r>
              <a:rPr sz="2600" dirty="0">
                <a:latin typeface="Carlito"/>
                <a:cs typeface="Carlito"/>
              </a:rPr>
              <a:t>'s  </a:t>
            </a:r>
            <a:r>
              <a:rPr sz="2600" spc="-10" dirty="0">
                <a:latin typeface="Carlito"/>
                <a:cs typeface="Carlito"/>
              </a:rPr>
              <a:t>outcode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b="1" dirty="0">
                <a:latin typeface="Carlito"/>
                <a:cs typeface="Carlito"/>
              </a:rPr>
              <a:t>0000</a:t>
            </a:r>
            <a:r>
              <a:rPr sz="2600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241300" marR="7620" indent="-228600" algn="just">
              <a:lnSpc>
                <a:spcPct val="701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next</a:t>
            </a:r>
            <a:r>
              <a:rPr sz="2600" spc="55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iteration  </a:t>
            </a:r>
            <a:r>
              <a:rPr sz="2600" spc="-5" dirty="0">
                <a:latin typeface="Carlito"/>
                <a:cs typeface="Carlito"/>
              </a:rPr>
              <a:t>of the algorithm, </a:t>
            </a:r>
            <a:r>
              <a:rPr sz="2600" b="1" dirty="0">
                <a:latin typeface="Carlito"/>
                <a:cs typeface="Carlito"/>
              </a:rPr>
              <a:t>AB </a:t>
            </a:r>
            <a:r>
              <a:rPr sz="2600" spc="-15" dirty="0">
                <a:latin typeface="Carlito"/>
                <a:cs typeface="Carlito"/>
              </a:rPr>
              <a:t>is  </a:t>
            </a:r>
            <a:r>
              <a:rPr sz="2600" spc="-10" dirty="0">
                <a:latin typeface="Carlito"/>
                <a:cs typeface="Carlito"/>
              </a:rPr>
              <a:t>tested </a:t>
            </a:r>
            <a:r>
              <a:rPr sz="2600" dirty="0">
                <a:latin typeface="Carlito"/>
                <a:cs typeface="Carlito"/>
              </a:rPr>
              <a:t>and is trivially </a:t>
            </a:r>
            <a:r>
              <a:rPr sz="2600" spc="-5" dirty="0">
                <a:latin typeface="Carlito"/>
                <a:cs typeface="Carlito"/>
              </a:rPr>
              <a:t>accepted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displayed.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3363" y="1724363"/>
            <a:ext cx="2743459" cy="1999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6119" y="4229100"/>
            <a:ext cx="2357000" cy="1975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6797993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Cohen </a:t>
            </a:r>
            <a:r>
              <a:rPr spc="-195" dirty="0"/>
              <a:t>Sutherland </a:t>
            </a:r>
            <a:r>
              <a:rPr spc="-254" dirty="0"/>
              <a:t>Line </a:t>
            </a:r>
            <a:r>
              <a:rPr spc="-220" dirty="0"/>
              <a:t>Clipping</a:t>
            </a:r>
            <a:r>
              <a:rPr spc="-730" dirty="0"/>
              <a:t> </a:t>
            </a: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908" y="2318290"/>
            <a:ext cx="5446871" cy="39497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Consider the </a:t>
            </a:r>
            <a:r>
              <a:rPr sz="2000" spc="-5" dirty="0">
                <a:latin typeface="Times New Roman"/>
                <a:cs typeface="Times New Roman"/>
              </a:rPr>
              <a:t>line </a:t>
            </a:r>
            <a:r>
              <a:rPr sz="2000" dirty="0">
                <a:latin typeface="Times New Roman"/>
                <a:cs typeface="Times New Roman"/>
              </a:rPr>
              <a:t>segment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EI.</a:t>
            </a:r>
            <a:endParaRPr sz="200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Point E </a:t>
            </a:r>
            <a:r>
              <a:rPr sz="2000" spc="-5" dirty="0">
                <a:latin typeface="Times New Roman"/>
                <a:cs typeface="Times New Roman"/>
              </a:rPr>
              <a:t>has an </a:t>
            </a:r>
            <a:r>
              <a:rPr sz="2000" dirty="0">
                <a:latin typeface="Times New Roman"/>
                <a:cs typeface="Times New Roman"/>
              </a:rPr>
              <a:t>outcode of 0100, while </a:t>
            </a:r>
            <a:r>
              <a:rPr sz="2000" spc="-5" dirty="0">
                <a:latin typeface="Times New Roman"/>
                <a:cs typeface="Times New Roman"/>
              </a:rPr>
              <a:t>point </a:t>
            </a:r>
            <a:r>
              <a:rPr sz="2000" spc="-10" dirty="0">
                <a:latin typeface="Times New Roman"/>
                <a:cs typeface="Times New Roman"/>
              </a:rPr>
              <a:t>I's  </a:t>
            </a:r>
            <a:r>
              <a:rPr sz="2000" dirty="0">
                <a:latin typeface="Times New Roman"/>
                <a:cs typeface="Times New Roman"/>
              </a:rPr>
              <a:t>outcode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1010.</a:t>
            </a:r>
            <a:endParaRPr sz="2000">
              <a:latin typeface="Times New Roman"/>
              <a:cs typeface="Times New Roman"/>
            </a:endParaRPr>
          </a:p>
          <a:p>
            <a:pPr marL="241300" marR="10160" indent="-228600" algn="just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results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trivial tests </a:t>
            </a:r>
            <a:r>
              <a:rPr sz="2000" dirty="0">
                <a:latin typeface="Times New Roman"/>
                <a:cs typeface="Times New Roman"/>
              </a:rPr>
              <a:t>show that the </a:t>
            </a:r>
            <a:r>
              <a:rPr sz="2000" spc="-5" dirty="0">
                <a:latin typeface="Times New Roman"/>
                <a:cs typeface="Times New Roman"/>
              </a:rPr>
              <a:t>line can  </a:t>
            </a:r>
            <a:r>
              <a:rPr sz="2000" dirty="0">
                <a:latin typeface="Times New Roman"/>
                <a:cs typeface="Times New Roman"/>
              </a:rPr>
              <a:t>neither be </a:t>
            </a:r>
            <a:r>
              <a:rPr sz="2000" spc="-5" dirty="0">
                <a:latin typeface="Times New Roman"/>
                <a:cs typeface="Times New Roman"/>
              </a:rPr>
              <a:t>trivally rejected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accepted.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324485" algn="l"/>
              </a:tabLst>
            </a:pPr>
            <a:r>
              <a:rPr sz="2000" dirty="0"/>
              <a:t>	</a:t>
            </a:r>
            <a:r>
              <a:rPr sz="2000" dirty="0">
                <a:latin typeface="Times New Roman"/>
                <a:cs typeface="Times New Roman"/>
              </a:rPr>
              <a:t>Point E </a:t>
            </a:r>
            <a:r>
              <a:rPr sz="2000" spc="-5" dirty="0">
                <a:latin typeface="Times New Roman"/>
                <a:cs typeface="Times New Roman"/>
              </a:rPr>
              <a:t>is determined 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outside </a:t>
            </a:r>
            <a:r>
              <a:rPr sz="2000" spc="-5" dirty="0">
                <a:latin typeface="Times New Roman"/>
                <a:cs typeface="Times New Roman"/>
              </a:rPr>
              <a:t>point, so </a:t>
            </a:r>
            <a:r>
              <a:rPr sz="2000" dirty="0">
                <a:latin typeface="Times New Roman"/>
                <a:cs typeface="Times New Roman"/>
              </a:rPr>
              <a:t>the  algorithm </a:t>
            </a:r>
            <a:r>
              <a:rPr sz="2000" spc="-5" dirty="0">
                <a:latin typeface="Times New Roman"/>
                <a:cs typeface="Times New Roman"/>
              </a:rPr>
              <a:t>clips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line </a:t>
            </a:r>
            <a:r>
              <a:rPr sz="2000" dirty="0">
                <a:latin typeface="Times New Roman"/>
                <a:cs typeface="Times New Roman"/>
              </a:rPr>
              <a:t>against the bottom </a:t>
            </a:r>
            <a:r>
              <a:rPr sz="2000" spc="-5" dirty="0">
                <a:latin typeface="Times New Roman"/>
                <a:cs typeface="Times New Roman"/>
              </a:rPr>
              <a:t>edge </a:t>
            </a:r>
            <a:r>
              <a:rPr sz="2000" spc="5" dirty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window.</a:t>
            </a:r>
            <a:endParaRPr sz="20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5" dirty="0">
                <a:latin typeface="Times New Roman"/>
                <a:cs typeface="Times New Roman"/>
              </a:rPr>
              <a:t>Now </a:t>
            </a:r>
            <a:r>
              <a:rPr sz="2000" spc="-5" dirty="0">
                <a:latin typeface="Times New Roman"/>
                <a:cs typeface="Times New Roman"/>
              </a:rPr>
              <a:t>line </a:t>
            </a:r>
            <a:r>
              <a:rPr sz="2000" dirty="0">
                <a:latin typeface="Times New Roman"/>
                <a:cs typeface="Times New Roman"/>
              </a:rPr>
              <a:t>EI has been clipped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line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FI.</a:t>
            </a:r>
            <a:endParaRPr sz="20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324485" algn="l"/>
              </a:tabLst>
            </a:pPr>
            <a:r>
              <a:rPr sz="2000" dirty="0"/>
              <a:t>	</a:t>
            </a:r>
            <a:r>
              <a:rPr sz="2000" dirty="0">
                <a:latin typeface="Times New Roman"/>
                <a:cs typeface="Times New Roman"/>
              </a:rPr>
              <a:t>Line FI </a:t>
            </a:r>
            <a:r>
              <a:rPr sz="2000" spc="-5" dirty="0">
                <a:latin typeface="Times New Roman"/>
                <a:cs typeface="Times New Roman"/>
              </a:rPr>
              <a:t>is tested </a:t>
            </a:r>
            <a:r>
              <a:rPr sz="2000" dirty="0">
                <a:latin typeface="Times New Roman"/>
                <a:cs typeface="Times New Roman"/>
              </a:rPr>
              <a:t>and cannot be </a:t>
            </a:r>
            <a:r>
              <a:rPr sz="2000" spc="-5" dirty="0">
                <a:latin typeface="Times New Roman"/>
                <a:cs typeface="Times New Roman"/>
              </a:rPr>
              <a:t>trivially accepted </a:t>
            </a:r>
            <a:r>
              <a:rPr sz="2000" spc="-10" dirty="0">
                <a:latin typeface="Times New Roman"/>
                <a:cs typeface="Times New Roman"/>
              </a:rPr>
              <a:t>or  </a:t>
            </a:r>
            <a:r>
              <a:rPr sz="2000" spc="-5" dirty="0">
                <a:latin typeface="Times New Roman"/>
                <a:cs typeface="Times New Roman"/>
              </a:rPr>
              <a:t>rejected. </a:t>
            </a:r>
            <a:r>
              <a:rPr sz="2000" dirty="0">
                <a:latin typeface="Times New Roman"/>
                <a:cs typeface="Times New Roman"/>
              </a:rPr>
              <a:t>Point F has </a:t>
            </a:r>
            <a:r>
              <a:rPr sz="2000" spc="-5" dirty="0">
                <a:latin typeface="Times New Roman"/>
                <a:cs typeface="Times New Roman"/>
              </a:rPr>
              <a:t>an outcode </a:t>
            </a:r>
            <a:r>
              <a:rPr sz="2000" dirty="0">
                <a:latin typeface="Times New Roman"/>
                <a:cs typeface="Times New Roman"/>
              </a:rPr>
              <a:t>of 0000, </a:t>
            </a:r>
            <a:r>
              <a:rPr sz="2000" spc="-5" dirty="0">
                <a:latin typeface="Times New Roman"/>
                <a:cs typeface="Times New Roman"/>
              </a:rPr>
              <a:t>so </a:t>
            </a:r>
            <a:r>
              <a:rPr sz="2000" dirty="0">
                <a:latin typeface="Times New Roman"/>
                <a:cs typeface="Times New Roman"/>
              </a:rPr>
              <a:t>the  algorithm chooses point I as an outside </a:t>
            </a:r>
            <a:r>
              <a:rPr sz="2000" spc="-5" dirty="0">
                <a:latin typeface="Times New Roman"/>
                <a:cs typeface="Times New Roman"/>
              </a:rPr>
              <a:t>point since  its </a:t>
            </a:r>
            <a:r>
              <a:rPr sz="2000" dirty="0">
                <a:latin typeface="Times New Roman"/>
                <a:cs typeface="Times New Roman"/>
              </a:rPr>
              <a:t>outcode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is1010.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3363" y="1724363"/>
            <a:ext cx="2743459" cy="1999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6119" y="4229100"/>
            <a:ext cx="2357000" cy="1975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/>
              <a:t>Basic 2D Geometric Transformations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36897"/>
            <a:ext cx="7859713" cy="4114800"/>
          </a:xfrm>
        </p:spPr>
        <p:txBody>
          <a:bodyPr/>
          <a:lstStyle/>
          <a:p>
            <a:pPr lvl="1"/>
            <a:r>
              <a:rPr lang="en-US" sz="2800" dirty="0">
                <a:solidFill>
                  <a:schemeClr val="bg1"/>
                </a:solidFill>
              </a:rPr>
              <a:t>2D Rotation     </a:t>
            </a:r>
            <a:r>
              <a:rPr lang="en-US" sz="1800" dirty="0">
                <a:solidFill>
                  <a:schemeClr val="bg1"/>
                </a:solidFill>
              </a:rPr>
              <a:t>x’=x cos θ - y sin θ     y’=x sin θ + y cos θ</a:t>
            </a:r>
          </a:p>
          <a:p>
            <a:pPr marL="41148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    </a:t>
            </a:r>
            <a:r>
              <a:rPr lang="en-US" sz="2400" dirty="0">
                <a:solidFill>
                  <a:schemeClr val="bg1"/>
                </a:solidFill>
              </a:rPr>
              <a:t>P’=R·P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r>
              <a:rPr lang="en-US" sz="2400" dirty="0"/>
              <a:t>	</a:t>
            </a:r>
          </a:p>
          <a:p>
            <a:pPr lvl="1">
              <a:buFont typeface="Tahoma" pitchFamily="34" charset="0"/>
              <a:buNone/>
            </a:pPr>
            <a:endParaRPr lang="en-US" sz="2400" dirty="0"/>
          </a:p>
        </p:txBody>
      </p:sp>
      <p:graphicFrame>
        <p:nvGraphicFramePr>
          <p:cNvPr id="395283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3038" y="2997200"/>
          <a:ext cx="32591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Formel" r:id="rId2" imgW="1333440" imgH="457200" progId="Equation.3">
                  <p:embed/>
                </p:oleObj>
              </mc:Choice>
              <mc:Fallback>
                <p:oleObj name="Formel" r:id="rId2" imgW="1333440" imgH="4572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997200"/>
                        <a:ext cx="3259137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DBAA8C-0D83-420B-B0CF-D73F72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755650" y="4652963"/>
            <a:ext cx="2665413" cy="1944687"/>
            <a:chOff x="522" y="2519"/>
            <a:chExt cx="1679" cy="1225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658" y="2519"/>
              <a:ext cx="0" cy="12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522" y="3653"/>
              <a:ext cx="167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657" y="3339"/>
              <a:ext cx="908" cy="318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Arc 13"/>
            <p:cNvSpPr>
              <a:spLocks/>
            </p:cNvSpPr>
            <p:nvPr/>
          </p:nvSpPr>
          <p:spPr bwMode="auto">
            <a:xfrm rot="19102299" flipV="1">
              <a:off x="975" y="3495"/>
              <a:ext cx="91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066" y="3430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B050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Φ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565" y="3158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(x,y)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1247" y="3203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1565" y="3339"/>
              <a:ext cx="0" cy="3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657" y="2931"/>
              <a:ext cx="409" cy="726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703" y="3113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1066" y="2931"/>
              <a:ext cx="0" cy="72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1111" y="3067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θ</a:t>
              </a:r>
            </a:p>
          </p:txBody>
        </p:sp>
        <p:sp>
          <p:nvSpPr>
            <p:cNvPr id="33" name="Arc 22"/>
            <p:cNvSpPr>
              <a:spLocks/>
            </p:cNvSpPr>
            <p:nvPr/>
          </p:nvSpPr>
          <p:spPr bwMode="auto">
            <a:xfrm rot="19102299" flipV="1">
              <a:off x="1045" y="3088"/>
              <a:ext cx="66" cy="3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930" y="2659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(x’,y’)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A05520-8B7B-478F-95D1-824ED5401C1E}"/>
              </a:ext>
            </a:extLst>
          </p:cNvPr>
          <p:cNvCxnSpPr/>
          <p:nvPr/>
        </p:nvCxnSpPr>
        <p:spPr>
          <a:xfrm>
            <a:off x="5114260" y="3083442"/>
            <a:ext cx="0" cy="1031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F97F82-E290-4E8C-955C-81517913D9D0}"/>
              </a:ext>
            </a:extLst>
          </p:cNvPr>
          <p:cNvCxnSpPr/>
          <p:nvPr/>
        </p:nvCxnSpPr>
        <p:spPr>
          <a:xfrm>
            <a:off x="5667153" y="3083442"/>
            <a:ext cx="0" cy="90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766D9E-2347-4E80-8172-1D9AE9A04226}"/>
              </a:ext>
            </a:extLst>
          </p:cNvPr>
          <p:cNvSpPr txBox="1"/>
          <p:nvPr/>
        </p:nvSpPr>
        <p:spPr>
          <a:xfrm>
            <a:off x="5179016" y="3069155"/>
            <a:ext cx="144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endParaRPr lang="en-US" dirty="0"/>
          </a:p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996299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6797993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Cohen </a:t>
            </a:r>
            <a:r>
              <a:rPr spc="-195" dirty="0"/>
              <a:t>Sutherland </a:t>
            </a:r>
            <a:r>
              <a:rPr spc="-254" dirty="0"/>
              <a:t>Line </a:t>
            </a:r>
            <a:r>
              <a:rPr spc="-220" dirty="0"/>
              <a:t>Clipping</a:t>
            </a:r>
            <a:r>
              <a:rPr spc="-730" dirty="0"/>
              <a:t> </a:t>
            </a: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637" y="1811713"/>
            <a:ext cx="5446394" cy="458247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715" indent="-228600" algn="just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Line </a:t>
            </a:r>
            <a:r>
              <a:rPr sz="2000" dirty="0">
                <a:latin typeface="Times New Roman"/>
                <a:cs typeface="Times New Roman"/>
              </a:rPr>
              <a:t>FI </a:t>
            </a:r>
            <a:r>
              <a:rPr sz="2000" spc="-5" dirty="0">
                <a:latin typeface="Times New Roman"/>
                <a:cs typeface="Times New Roman"/>
              </a:rPr>
              <a:t>is tested and cannot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trivially accepted 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rejected.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Point </a:t>
            </a:r>
            <a:r>
              <a:rPr sz="2000" spc="-5" dirty="0">
                <a:latin typeface="Times New Roman"/>
                <a:cs typeface="Times New Roman"/>
              </a:rPr>
              <a:t>F </a:t>
            </a:r>
            <a:r>
              <a:rPr sz="2000" spc="-10" dirty="0">
                <a:latin typeface="Times New Roman"/>
                <a:cs typeface="Times New Roman"/>
              </a:rPr>
              <a:t>has an </a:t>
            </a:r>
            <a:r>
              <a:rPr sz="2000" spc="-5" dirty="0">
                <a:latin typeface="Times New Roman"/>
                <a:cs typeface="Times New Roman"/>
              </a:rPr>
              <a:t>outcode of 0000, </a:t>
            </a:r>
            <a:r>
              <a:rPr sz="2000" dirty="0">
                <a:latin typeface="Times New Roman"/>
                <a:cs typeface="Times New Roman"/>
              </a:rPr>
              <a:t>so </a:t>
            </a:r>
            <a:r>
              <a:rPr sz="2000" spc="-5" dirty="0">
                <a:latin typeface="Times New Roman"/>
                <a:cs typeface="Times New Roman"/>
              </a:rPr>
              <a:t>the algorithm  </a:t>
            </a:r>
            <a:r>
              <a:rPr sz="2000" dirty="0">
                <a:latin typeface="Times New Roman"/>
                <a:cs typeface="Times New Roman"/>
              </a:rPr>
              <a:t>chooses </a:t>
            </a:r>
            <a:r>
              <a:rPr sz="2000" spc="-5" dirty="0">
                <a:latin typeface="Times New Roman"/>
                <a:cs typeface="Times New Roman"/>
              </a:rPr>
              <a:t>point I </a:t>
            </a:r>
            <a:r>
              <a:rPr sz="2000" spc="-10" dirty="0">
                <a:latin typeface="Times New Roman"/>
                <a:cs typeface="Times New Roman"/>
              </a:rPr>
              <a:t>as an </a:t>
            </a:r>
            <a:r>
              <a:rPr sz="2000" spc="-5" dirty="0">
                <a:latin typeface="Times New Roman"/>
                <a:cs typeface="Times New Roman"/>
              </a:rPr>
              <a:t>outside </a:t>
            </a:r>
            <a:r>
              <a:rPr sz="2000" dirty="0">
                <a:latin typeface="Times New Roman"/>
                <a:cs typeface="Times New Roman"/>
              </a:rPr>
              <a:t>point </a:t>
            </a:r>
            <a:r>
              <a:rPr sz="2000" spc="-5" dirty="0">
                <a:latin typeface="Times New Roman"/>
                <a:cs typeface="Times New Roman"/>
              </a:rPr>
              <a:t>since its  </a:t>
            </a:r>
            <a:r>
              <a:rPr sz="2000" dirty="0">
                <a:latin typeface="Times New Roman"/>
                <a:cs typeface="Times New Roman"/>
              </a:rPr>
              <a:t>outcode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is1010.</a:t>
            </a:r>
            <a:endParaRPr sz="20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324485" algn="l"/>
              </a:tabLst>
            </a:pPr>
            <a:r>
              <a:rPr sz="2000" dirty="0"/>
              <a:t>	</a:t>
            </a:r>
            <a:r>
              <a:rPr sz="2000" spc="-5" dirty="0">
                <a:latin typeface="Times New Roman"/>
                <a:cs typeface="Times New Roman"/>
              </a:rPr>
              <a:t>The line </a:t>
            </a:r>
            <a:r>
              <a:rPr sz="2000" dirty="0">
                <a:latin typeface="Times New Roman"/>
                <a:cs typeface="Times New Roman"/>
              </a:rPr>
              <a:t>FI </a:t>
            </a:r>
            <a:r>
              <a:rPr sz="2000" spc="-5" dirty="0">
                <a:latin typeface="Times New Roman"/>
                <a:cs typeface="Times New Roman"/>
              </a:rPr>
              <a:t>is clipped against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window's </a:t>
            </a:r>
            <a:r>
              <a:rPr sz="2000" dirty="0">
                <a:latin typeface="Times New Roman"/>
                <a:cs typeface="Times New Roman"/>
              </a:rPr>
              <a:t>top  edge, yielding </a:t>
            </a:r>
            <a:r>
              <a:rPr sz="2000" spc="-5" dirty="0">
                <a:latin typeface="Times New Roman"/>
                <a:cs typeface="Times New Roman"/>
              </a:rPr>
              <a:t>a new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FH.</a:t>
            </a:r>
            <a:endParaRPr sz="20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Line FH cannot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trivally accepted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rejected.  </a:t>
            </a:r>
            <a:r>
              <a:rPr sz="2000" dirty="0">
                <a:latin typeface="Times New Roman"/>
                <a:cs typeface="Times New Roman"/>
              </a:rPr>
              <a:t>Since </a:t>
            </a:r>
            <a:r>
              <a:rPr sz="2000" spc="-10" dirty="0">
                <a:latin typeface="Times New Roman"/>
                <a:cs typeface="Times New Roman"/>
              </a:rPr>
              <a:t>H's </a:t>
            </a:r>
            <a:r>
              <a:rPr sz="2000" spc="-5" dirty="0">
                <a:latin typeface="Times New Roman"/>
                <a:cs typeface="Times New Roman"/>
              </a:rPr>
              <a:t>outcode is </a:t>
            </a:r>
            <a:r>
              <a:rPr sz="2000" dirty="0">
                <a:latin typeface="Times New Roman"/>
                <a:cs typeface="Times New Roman"/>
              </a:rPr>
              <a:t>0010, the </a:t>
            </a:r>
            <a:r>
              <a:rPr sz="2000" spc="-5" dirty="0">
                <a:latin typeface="Times New Roman"/>
                <a:cs typeface="Times New Roman"/>
              </a:rPr>
              <a:t>next iteration </a:t>
            </a:r>
            <a:r>
              <a:rPr sz="2000" dirty="0">
                <a:latin typeface="Times New Roman"/>
                <a:cs typeface="Times New Roman"/>
              </a:rPr>
              <a:t>of  the </a:t>
            </a:r>
            <a:r>
              <a:rPr sz="2000" spc="-5" dirty="0">
                <a:latin typeface="Times New Roman"/>
                <a:cs typeface="Times New Roman"/>
              </a:rPr>
              <a:t>algorthm clips against the window's </a:t>
            </a:r>
            <a:r>
              <a:rPr sz="2000" dirty="0">
                <a:latin typeface="Times New Roman"/>
                <a:cs typeface="Times New Roman"/>
              </a:rPr>
              <a:t>right  edge, yielding line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FG.</a:t>
            </a:r>
            <a:endParaRPr sz="20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next iteration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algorithm tests FG, and 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trivially accepted and</a:t>
            </a:r>
            <a:r>
              <a:rPr sz="2000" spc="-25" dirty="0">
                <a:latin typeface="Times New Roman"/>
                <a:cs typeface="Times New Roman"/>
              </a:rPr>
              <a:t> display.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3363" y="1724363"/>
            <a:ext cx="2743459" cy="1999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6119" y="4229100"/>
            <a:ext cx="2357000" cy="1975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704469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Cohen </a:t>
            </a:r>
            <a:r>
              <a:rPr spc="-195" dirty="0"/>
              <a:t>Sutherland </a:t>
            </a:r>
            <a:r>
              <a:rPr spc="-254" dirty="0"/>
              <a:t>Line </a:t>
            </a:r>
            <a:r>
              <a:rPr spc="-220" dirty="0"/>
              <a:t>Clipping</a:t>
            </a:r>
            <a:r>
              <a:rPr spc="-735" dirty="0"/>
              <a:t> </a:t>
            </a:r>
            <a:r>
              <a:rPr spc="-19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707918"/>
            <a:ext cx="3418046" cy="284052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Numerical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Find visible portion </a:t>
            </a:r>
            <a:r>
              <a:rPr sz="2800" spc="-5" dirty="0">
                <a:latin typeface="Carlito"/>
                <a:cs typeface="Carlito"/>
              </a:rPr>
              <a:t>of the line  </a:t>
            </a:r>
            <a:r>
              <a:rPr sz="2800" spc="-10" dirty="0">
                <a:latin typeface="Carlito"/>
                <a:cs typeface="Carlito"/>
              </a:rPr>
              <a:t>between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points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P1(x0,y0) =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(12,8)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P2(x1,y1) =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(15,15)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6582" y="982980"/>
            <a:ext cx="4170807" cy="3453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5" y="308229"/>
            <a:ext cx="2793206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Polygon</a:t>
            </a:r>
            <a:r>
              <a:rPr spc="-385" dirty="0"/>
              <a:t> </a:t>
            </a:r>
            <a:r>
              <a:rPr spc="-225" dirty="0"/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427734"/>
            <a:ext cx="4408646" cy="36771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polygon </a:t>
            </a:r>
            <a:r>
              <a:rPr sz="2800" dirty="0">
                <a:latin typeface="Carlito"/>
                <a:cs typeface="Carlito"/>
              </a:rPr>
              <a:t>clipping,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require </a:t>
            </a:r>
            <a:r>
              <a:rPr sz="2800" spc="10" dirty="0">
                <a:latin typeface="Carlito"/>
                <a:cs typeface="Carlito"/>
              </a:rPr>
              <a:t>an </a:t>
            </a:r>
            <a:r>
              <a:rPr sz="2800" spc="6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algorithm that </a:t>
            </a:r>
            <a:r>
              <a:rPr sz="2800" spc="-5" dirty="0">
                <a:latin typeface="Carlito"/>
                <a:cs typeface="Carlito"/>
              </a:rPr>
              <a:t>wiIl </a:t>
            </a:r>
            <a:r>
              <a:rPr sz="2800" spc="-20" dirty="0">
                <a:latin typeface="Carlito"/>
                <a:cs typeface="Carlito"/>
              </a:rPr>
              <a:t>generate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5" dirty="0">
                <a:latin typeface="Carlito"/>
                <a:cs typeface="Carlito"/>
              </a:rPr>
              <a:t>or 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closed </a:t>
            </a:r>
            <a:r>
              <a:rPr sz="2800" spc="-10" dirty="0">
                <a:latin typeface="Carlito"/>
                <a:cs typeface="Carlito"/>
              </a:rPr>
              <a:t>areas that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then </a:t>
            </a:r>
            <a:r>
              <a:rPr sz="2800" spc="-10" dirty="0">
                <a:latin typeface="Carlito"/>
                <a:cs typeface="Carlito"/>
              </a:rPr>
              <a:t>scan  </a:t>
            </a:r>
            <a:r>
              <a:rPr sz="2800" spc="-20" dirty="0">
                <a:latin typeface="Carlito"/>
                <a:cs typeface="Carlito"/>
              </a:rPr>
              <a:t>converted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appropriate area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fill.</a:t>
            </a:r>
            <a:endParaRPr sz="2800">
              <a:latin typeface="Carlito"/>
              <a:cs typeface="Carlito"/>
            </a:endParaRPr>
          </a:p>
          <a:p>
            <a:pPr marL="241300" marR="6350" indent="-229235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reaIly </a:t>
            </a:r>
            <a:r>
              <a:rPr sz="2800" spc="-25" dirty="0">
                <a:latin typeface="Carlito"/>
                <a:cs typeface="Carlito"/>
              </a:rPr>
              <a:t>want </a:t>
            </a:r>
            <a:r>
              <a:rPr sz="2800" spc="-15" dirty="0">
                <a:latin typeface="Carlito"/>
                <a:cs typeface="Carlito"/>
              </a:rPr>
              <a:t>to display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bounded </a:t>
            </a:r>
            <a:r>
              <a:rPr sz="2800" spc="-15" dirty="0">
                <a:latin typeface="Carlito"/>
                <a:cs typeface="Carlito"/>
              </a:rPr>
              <a:t>area </a:t>
            </a:r>
            <a:r>
              <a:rPr sz="2800" spc="-10" dirty="0">
                <a:latin typeface="Carlito"/>
                <a:cs typeface="Carlito"/>
              </a:rPr>
              <a:t>after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clipping.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8909" y="2268976"/>
            <a:ext cx="3010987" cy="2521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667131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Sutherland </a:t>
            </a:r>
            <a:r>
              <a:rPr spc="-170" dirty="0"/>
              <a:t>Hodgeman </a:t>
            </a:r>
            <a:r>
              <a:rPr spc="-195" dirty="0"/>
              <a:t>Polygon</a:t>
            </a:r>
            <a:r>
              <a:rPr spc="-630" dirty="0"/>
              <a:t> </a:t>
            </a:r>
            <a:r>
              <a:rPr spc="-225" dirty="0"/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1793493"/>
            <a:ext cx="7398068" cy="24603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Beginning with the initial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polygon </a:t>
            </a:r>
            <a:r>
              <a:rPr sz="2000" spc="-10" dirty="0">
                <a:latin typeface="Carlito"/>
                <a:cs typeface="Carlito"/>
              </a:rPr>
              <a:t>vertices, we could </a:t>
            </a:r>
            <a:r>
              <a:rPr sz="2000" spc="-25" dirty="0">
                <a:latin typeface="Carlito"/>
                <a:cs typeface="Carlito"/>
              </a:rPr>
              <a:t>first </a:t>
            </a:r>
            <a:r>
              <a:rPr sz="2000" spc="-5" dirty="0">
                <a:latin typeface="Carlito"/>
                <a:cs typeface="Carlito"/>
              </a:rPr>
              <a:t>clip  the </a:t>
            </a:r>
            <a:r>
              <a:rPr sz="2000" spc="-15" dirty="0">
                <a:latin typeface="Carlito"/>
                <a:cs typeface="Carlito"/>
              </a:rPr>
              <a:t>polygon against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left </a:t>
            </a:r>
            <a:r>
              <a:rPr sz="2000" spc="-10" dirty="0">
                <a:latin typeface="Carlito"/>
                <a:cs typeface="Carlito"/>
              </a:rPr>
              <a:t>rectangle boundary </a:t>
            </a:r>
            <a:r>
              <a:rPr sz="2000" spc="-15" dirty="0">
                <a:latin typeface="Carlito"/>
                <a:cs typeface="Carlito"/>
              </a:rPr>
              <a:t>to produce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new  sequence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vertices.</a:t>
            </a:r>
            <a:endParaRPr sz="2000">
              <a:latin typeface="Carlito"/>
              <a:cs typeface="Carlito"/>
            </a:endParaRPr>
          </a:p>
          <a:p>
            <a:pPr marL="241300" marR="131445" indent="-229235" algn="just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new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5" dirty="0">
                <a:latin typeface="Carlito"/>
                <a:cs typeface="Carlito"/>
              </a:rPr>
              <a:t>of vertices </a:t>
            </a:r>
            <a:r>
              <a:rPr sz="2000" spc="-10" dirty="0">
                <a:latin typeface="Carlito"/>
                <a:cs typeface="Carlito"/>
              </a:rPr>
              <a:t>could </a:t>
            </a:r>
            <a:r>
              <a:rPr sz="2000" spc="-5" dirty="0">
                <a:latin typeface="Carlito"/>
                <a:cs typeface="Carlito"/>
              </a:rPr>
              <a:t>then k </a:t>
            </a:r>
            <a:r>
              <a:rPr sz="2000" spc="-10" dirty="0">
                <a:latin typeface="Carlito"/>
                <a:cs typeface="Carlito"/>
              </a:rPr>
              <a:t>successively passed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right  boundary </a:t>
            </a:r>
            <a:r>
              <a:rPr sz="2000" spc="-40" dirty="0">
                <a:latin typeface="Carlito"/>
                <a:cs typeface="Carlito"/>
              </a:rPr>
              <a:t>clipper,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bottom </a:t>
            </a:r>
            <a:r>
              <a:rPr sz="2000" spc="-10" dirty="0">
                <a:latin typeface="Carlito"/>
                <a:cs typeface="Carlito"/>
              </a:rPr>
              <a:t>boundary </a:t>
            </a:r>
            <a:r>
              <a:rPr sz="2000" spc="-35" dirty="0">
                <a:latin typeface="Carlito"/>
                <a:cs typeface="Carlito"/>
              </a:rPr>
              <a:t>clipper, </a:t>
            </a:r>
            <a:r>
              <a:rPr sz="2000" spc="-5" dirty="0">
                <a:latin typeface="Carlito"/>
                <a:cs typeface="Carlito"/>
              </a:rPr>
              <a:t>and a </a:t>
            </a:r>
            <a:r>
              <a:rPr sz="2000" spc="-15" dirty="0">
                <a:latin typeface="Carlito"/>
                <a:cs typeface="Carlito"/>
              </a:rPr>
              <a:t>top </a:t>
            </a:r>
            <a:r>
              <a:rPr sz="2000" spc="-10" dirty="0">
                <a:latin typeface="Carlito"/>
                <a:cs typeface="Carlito"/>
              </a:rPr>
              <a:t>boundary  </a:t>
            </a:r>
            <a:r>
              <a:rPr sz="2000" spc="-45" dirty="0">
                <a:latin typeface="Carlito"/>
                <a:cs typeface="Carlito"/>
              </a:rPr>
              <a:t>clipper.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7556" y="4951828"/>
            <a:ext cx="6900291" cy="1477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09676"/>
            <a:ext cx="6728936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Four Cases </a:t>
            </a:r>
            <a:r>
              <a:rPr spc="-229" dirty="0"/>
              <a:t>Out-In, </a:t>
            </a:r>
            <a:r>
              <a:rPr spc="-225" dirty="0"/>
              <a:t>In-In, In-out,</a:t>
            </a:r>
            <a:r>
              <a:rPr spc="-855" dirty="0"/>
              <a:t> </a:t>
            </a:r>
            <a:r>
              <a:rPr spc="-180" dirty="0"/>
              <a:t>Out-out</a:t>
            </a:r>
          </a:p>
        </p:txBody>
      </p:sp>
      <p:sp>
        <p:nvSpPr>
          <p:cNvPr id="3" name="object 3"/>
          <p:cNvSpPr/>
          <p:nvPr/>
        </p:nvSpPr>
        <p:spPr>
          <a:xfrm>
            <a:off x="775493" y="2057912"/>
            <a:ext cx="7186172" cy="3670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74" y="308229"/>
            <a:ext cx="667131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Sutherland </a:t>
            </a:r>
            <a:r>
              <a:rPr spc="-170" dirty="0"/>
              <a:t>Hodgeman </a:t>
            </a:r>
            <a:r>
              <a:rPr spc="-195" dirty="0"/>
              <a:t>Polygon</a:t>
            </a:r>
            <a:r>
              <a:rPr spc="-630" dirty="0"/>
              <a:t> </a:t>
            </a:r>
            <a:r>
              <a:rPr spc="-225" dirty="0"/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410081"/>
            <a:ext cx="7770019" cy="52313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pair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adjacent polygon vertices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passed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latin typeface="Times New Roman"/>
                <a:cs typeface="Times New Roman"/>
              </a:rPr>
              <a:t>window </a:t>
            </a:r>
            <a:r>
              <a:rPr sz="2400" dirty="0">
                <a:latin typeface="Times New Roman"/>
                <a:cs typeface="Times New Roman"/>
              </a:rPr>
              <a:t>boundary </a:t>
            </a:r>
            <a:r>
              <a:rPr sz="2400" spc="-15" dirty="0">
                <a:latin typeface="Times New Roman"/>
                <a:cs typeface="Times New Roman"/>
              </a:rPr>
              <a:t>clipper,  </a:t>
            </a:r>
            <a:r>
              <a:rPr sz="2400" spc="-5" dirty="0">
                <a:latin typeface="Times New Roman"/>
                <a:cs typeface="Times New Roman"/>
              </a:rPr>
              <a:t>we make </a:t>
            </a:r>
            <a:r>
              <a:rPr sz="2400" dirty="0">
                <a:latin typeface="Times New Roman"/>
                <a:cs typeface="Times New Roman"/>
              </a:rPr>
              <a:t>the following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tests:</a:t>
            </a:r>
            <a:endParaRPr sz="2400">
              <a:latin typeface="Times New Roman"/>
              <a:cs typeface="Times New Roman"/>
            </a:endParaRPr>
          </a:p>
          <a:p>
            <a:pPr marL="12700" marR="5715" algn="just">
              <a:lnSpc>
                <a:spcPts val="2590"/>
              </a:lnSpc>
              <a:spcBef>
                <a:spcPts val="1000"/>
              </a:spcBef>
              <a:buAutoNum type="arabicParenBoth"/>
              <a:tabLst>
                <a:tab pos="496570" algn="l"/>
              </a:tabLst>
            </a:pPr>
            <a:r>
              <a:rPr sz="2400" b="1" dirty="0">
                <a:latin typeface="Times New Roman"/>
                <a:cs typeface="Times New Roman"/>
              </a:rPr>
              <a:t>Out-In - </a:t>
            </a: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vertex is </a:t>
            </a:r>
            <a:r>
              <a:rPr sz="2400" spc="-5" dirty="0">
                <a:latin typeface="Times New Roman"/>
                <a:cs typeface="Times New Roman"/>
              </a:rPr>
              <a:t>outside the window </a:t>
            </a:r>
            <a:r>
              <a:rPr sz="2400" dirty="0">
                <a:latin typeface="Times New Roman"/>
                <a:cs typeface="Times New Roman"/>
              </a:rPr>
              <a:t>boundary and the </a:t>
            </a:r>
            <a:r>
              <a:rPr sz="2400" spc="-5" dirty="0">
                <a:latin typeface="Times New Roman"/>
                <a:cs typeface="Times New Roman"/>
              </a:rPr>
              <a:t>second  </a:t>
            </a:r>
            <a:r>
              <a:rPr sz="2400" dirty="0">
                <a:latin typeface="Times New Roman"/>
                <a:cs typeface="Times New Roman"/>
              </a:rPr>
              <a:t>vertex is inside, </a:t>
            </a:r>
            <a:r>
              <a:rPr sz="2400" spc="-5" dirty="0">
                <a:latin typeface="Times New Roman"/>
                <a:cs typeface="Times New Roman"/>
              </a:rPr>
              <a:t>both the </a:t>
            </a:r>
            <a:r>
              <a:rPr sz="2400" b="1" spc="-5" dirty="0">
                <a:latin typeface="Times New Roman"/>
                <a:cs typeface="Times New Roman"/>
              </a:rPr>
              <a:t>intersection point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polygon edge </a:t>
            </a:r>
            <a:r>
              <a:rPr sz="2400" b="1" spc="-5" dirty="0">
                <a:latin typeface="Times New Roman"/>
                <a:cs typeface="Times New Roman"/>
              </a:rPr>
              <a:t>with the window  boundary </a:t>
            </a:r>
            <a:r>
              <a:rPr sz="2400" b="1" dirty="0">
                <a:latin typeface="Times New Roman"/>
                <a:cs typeface="Times New Roman"/>
              </a:rPr>
              <a:t>and the second vertex </a:t>
            </a:r>
            <a:r>
              <a:rPr sz="2400" dirty="0">
                <a:latin typeface="Times New Roman"/>
                <a:cs typeface="Times New Roman"/>
              </a:rPr>
              <a:t>are added to the output vertex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12700" marR="5080" indent="76200" algn="just">
              <a:lnSpc>
                <a:spcPts val="2590"/>
              </a:lnSpc>
              <a:spcBef>
                <a:spcPts val="1020"/>
              </a:spcBef>
              <a:buAutoNum type="arabicParenBoth"/>
              <a:tabLst>
                <a:tab pos="55435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In-In </a:t>
            </a:r>
            <a:r>
              <a:rPr sz="2400" dirty="0">
                <a:latin typeface="Times New Roman"/>
                <a:cs typeface="Times New Roman"/>
              </a:rPr>
              <a:t>If both input </a:t>
            </a:r>
            <a:r>
              <a:rPr sz="2400" spc="-5" dirty="0">
                <a:latin typeface="Times New Roman"/>
                <a:cs typeface="Times New Roman"/>
              </a:rPr>
              <a:t>vertices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inside the window </a:t>
            </a:r>
            <a:r>
              <a:rPr sz="2400" spc="-20" dirty="0">
                <a:latin typeface="Times New Roman"/>
                <a:cs typeface="Times New Roman"/>
              </a:rPr>
              <a:t>boundary, </a:t>
            </a:r>
            <a:r>
              <a:rPr sz="2400" b="1" spc="-5" dirty="0">
                <a:latin typeface="Times New Roman"/>
                <a:cs typeface="Times New Roman"/>
              </a:rPr>
              <a:t>only the second  </a:t>
            </a:r>
            <a:r>
              <a:rPr sz="2400" b="1" dirty="0">
                <a:latin typeface="Times New Roman"/>
                <a:cs typeface="Times New Roman"/>
              </a:rPr>
              <a:t>vertex </a:t>
            </a:r>
            <a:r>
              <a:rPr sz="2400" dirty="0">
                <a:latin typeface="Times New Roman"/>
                <a:cs typeface="Times New Roman"/>
              </a:rPr>
              <a:t>is added to the output vertex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960"/>
              </a:spcBef>
              <a:buAutoNum type="arabicParenBoth"/>
              <a:tabLst>
                <a:tab pos="4749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In-Out-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first vertex is inside </a:t>
            </a:r>
            <a:r>
              <a:rPr sz="2400" spc="-5" dirty="0">
                <a:latin typeface="Times New Roman"/>
                <a:cs typeface="Times New Roman"/>
              </a:rPr>
              <a:t>the window </a:t>
            </a:r>
            <a:r>
              <a:rPr sz="2400" dirty="0">
                <a:latin typeface="Times New Roman"/>
                <a:cs typeface="Times New Roman"/>
              </a:rPr>
              <a:t>boundary and </a:t>
            </a:r>
            <a:r>
              <a:rPr sz="2400" spc="-5" dirty="0">
                <a:latin typeface="Times New Roman"/>
                <a:cs typeface="Times New Roman"/>
              </a:rPr>
              <a:t>second </a:t>
            </a:r>
            <a:r>
              <a:rPr sz="2400" dirty="0">
                <a:latin typeface="Times New Roman"/>
                <a:cs typeface="Times New Roman"/>
              </a:rPr>
              <a:t>vertex </a:t>
            </a:r>
            <a:r>
              <a:rPr sz="2400" spc="-15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outside the </a:t>
            </a:r>
            <a:r>
              <a:rPr sz="2400" spc="-20" dirty="0">
                <a:latin typeface="Times New Roman"/>
                <a:cs typeface="Times New Roman"/>
              </a:rPr>
              <a:t>boundary, </a:t>
            </a:r>
            <a:r>
              <a:rPr sz="2400" b="1" spc="-5" dirty="0">
                <a:latin typeface="Times New Roman"/>
                <a:cs typeface="Times New Roman"/>
              </a:rPr>
              <a:t>only the edge intersection with the window </a:t>
            </a:r>
            <a:r>
              <a:rPr sz="2400" b="1" dirty="0">
                <a:latin typeface="Times New Roman"/>
                <a:cs typeface="Times New Roman"/>
              </a:rPr>
              <a:t>boundary is  </a:t>
            </a:r>
            <a:r>
              <a:rPr sz="2400" b="1" spc="-5" dirty="0">
                <a:latin typeface="Times New Roman"/>
                <a:cs typeface="Times New Roman"/>
              </a:rPr>
              <a:t>added </a:t>
            </a:r>
            <a:r>
              <a:rPr sz="2400" dirty="0">
                <a:latin typeface="Times New Roman"/>
                <a:cs typeface="Times New Roman"/>
              </a:rPr>
              <a:t>to the output vertex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12700" marR="6350" algn="just">
              <a:lnSpc>
                <a:spcPts val="2590"/>
              </a:lnSpc>
              <a:spcBef>
                <a:spcPts val="1035"/>
              </a:spcBef>
              <a:buAutoNum type="arabicParenBoth"/>
              <a:tabLst>
                <a:tab pos="487045" algn="l"/>
              </a:tabLst>
            </a:pPr>
            <a:r>
              <a:rPr sz="2400" b="1" dirty="0">
                <a:latin typeface="Times New Roman"/>
                <a:cs typeface="Times New Roman"/>
              </a:rPr>
              <a:t>Out-Out- </a:t>
            </a:r>
            <a:r>
              <a:rPr sz="2400" dirty="0">
                <a:latin typeface="Times New Roman"/>
                <a:cs typeface="Times New Roman"/>
              </a:rPr>
              <a:t>If both </a:t>
            </a:r>
            <a:r>
              <a:rPr sz="2400" spc="-5" dirty="0">
                <a:latin typeface="Times New Roman"/>
                <a:cs typeface="Times New Roman"/>
              </a:rPr>
              <a:t>input vertices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outside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window </a:t>
            </a:r>
            <a:r>
              <a:rPr sz="2400" spc="-20" dirty="0">
                <a:latin typeface="Times New Roman"/>
                <a:cs typeface="Times New Roman"/>
              </a:rPr>
              <a:t>boundary, </a:t>
            </a:r>
            <a:r>
              <a:rPr sz="2400" b="1" spc="-5" dirty="0">
                <a:latin typeface="Times New Roman"/>
                <a:cs typeface="Times New Roman"/>
              </a:rPr>
              <a:t>nothing </a:t>
            </a:r>
            <a:r>
              <a:rPr sz="2400" spc="-1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added to the output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935" y="109728"/>
            <a:ext cx="7226046" cy="654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2445" y="0"/>
            <a:ext cx="6359652" cy="684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989" y="161544"/>
            <a:ext cx="7095744" cy="640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256" y="239268"/>
            <a:ext cx="7299198" cy="6201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320</TotalTime>
  <Words>4349</Words>
  <Application>Microsoft Office PowerPoint</Application>
  <PresentationFormat>On-screen Show (4:3)</PresentationFormat>
  <Paragraphs>632</Paragraphs>
  <Slides>104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17" baseType="lpstr">
      <vt:lpstr>Arial</vt:lpstr>
      <vt:lpstr>Cambria</vt:lpstr>
      <vt:lpstr>Cambria Math</vt:lpstr>
      <vt:lpstr>Carlito</vt:lpstr>
      <vt:lpstr>Monotype Sorts</vt:lpstr>
      <vt:lpstr>Rockwell</vt:lpstr>
      <vt:lpstr>Tahoma</vt:lpstr>
      <vt:lpstr>Times New Roman</vt:lpstr>
      <vt:lpstr>Wingdings</vt:lpstr>
      <vt:lpstr>Wingdings 2</vt:lpstr>
      <vt:lpstr>Foundry</vt:lpstr>
      <vt:lpstr>Formel</vt:lpstr>
      <vt:lpstr>Equation</vt:lpstr>
      <vt:lpstr>UNIT-2 Objectives</vt:lpstr>
      <vt:lpstr>Geometric Transformations</vt:lpstr>
      <vt:lpstr>Basic 2D Geometric Transformations</vt:lpstr>
      <vt:lpstr>Basic 2D Geometric Transformations (cont.)</vt:lpstr>
      <vt:lpstr>2D Translation Routine</vt:lpstr>
      <vt:lpstr>Basic 2D Geometric Transformations (cont.)</vt:lpstr>
      <vt:lpstr>Basic 2D Geometric Transformations (cont.)</vt:lpstr>
      <vt:lpstr>Basic 2D Geometric Transformations (cont.)</vt:lpstr>
      <vt:lpstr>Basic 2D Geometric Transformations</vt:lpstr>
      <vt:lpstr>Basic 2D Geometric Transformations (cont.)</vt:lpstr>
      <vt:lpstr>2D Rotation Routine</vt:lpstr>
      <vt:lpstr>Basic 2D Geometric Transformations (cont.)</vt:lpstr>
      <vt:lpstr>Basic 2D Geometric Transformations (cont.)</vt:lpstr>
      <vt:lpstr>Basic 2D Geometric Transformations (cont.)</vt:lpstr>
      <vt:lpstr>Basic 2D Geometric Transformations (cont.)</vt:lpstr>
      <vt:lpstr>2D Scaling Routine</vt:lpstr>
      <vt:lpstr>Other 2D Transformations</vt:lpstr>
      <vt:lpstr>PowerPoint Presentation</vt:lpstr>
      <vt:lpstr>Other 2D Transformations (cont.)</vt:lpstr>
      <vt:lpstr>PowerPoint Presentation</vt:lpstr>
      <vt:lpstr>PowerPoint Presentation</vt:lpstr>
      <vt:lpstr>PowerPoint Presentation</vt:lpstr>
      <vt:lpstr>Other 2D Transformations (cont.)</vt:lpstr>
      <vt:lpstr>Other 2D Transformations (cont.)</vt:lpstr>
      <vt:lpstr>Example</vt:lpstr>
      <vt:lpstr>Other 2D Transformations (cont.)</vt:lpstr>
      <vt:lpstr>Example</vt:lpstr>
      <vt:lpstr>Matrix Representations and Homogeneous Coordinates</vt:lpstr>
      <vt:lpstr>Matrix Representations and Homogeneous Coordinates (cont.)</vt:lpstr>
      <vt:lpstr>Matrix Representations and Homogeneous Coordinates (cont.)</vt:lpstr>
      <vt:lpstr>Matrix Representations and Homogeneous Coordinates (cont.)</vt:lpstr>
      <vt:lpstr>Matrix Representations and Homogeneous Coordinates (cont.)</vt:lpstr>
      <vt:lpstr>Matrix Representations and Homogeneous Coordinates (cont.)</vt:lpstr>
      <vt:lpstr>Matrix Representations and Homogeneous Coordinates (cont.)</vt:lpstr>
      <vt:lpstr>Matrix Representations and Homogeneous Coordinates (cont.)</vt:lpstr>
      <vt:lpstr>Inverse Transformations</vt:lpstr>
      <vt:lpstr>Inverse Transformations (cont.)</vt:lpstr>
      <vt:lpstr>Inverse Transformations (cont.)</vt:lpstr>
      <vt:lpstr>Inverse Transformations (cont.)</vt:lpstr>
      <vt:lpstr>2D Composite Transformations</vt:lpstr>
      <vt:lpstr>2D Composite Transformations (cont.)</vt:lpstr>
      <vt:lpstr>2D Composite Transformations (cont.)</vt:lpstr>
      <vt:lpstr>2D Composite Transformations (cont.)</vt:lpstr>
      <vt:lpstr>PowerPoint Presentation</vt:lpstr>
      <vt:lpstr>General Pivot Point Rotation</vt:lpstr>
      <vt:lpstr>PowerPoint Presentation</vt:lpstr>
      <vt:lpstr>2D Composite Transformations (cont.)</vt:lpstr>
      <vt:lpstr>General Fixed Point Scaling</vt:lpstr>
      <vt:lpstr>General Fixed Point  Scaling (cont.)</vt:lpstr>
      <vt:lpstr>PowerPoint Presentation</vt:lpstr>
      <vt:lpstr>2D Composite Transformations (cont.)</vt:lpstr>
      <vt:lpstr>Windowing and Clipping:</vt:lpstr>
      <vt:lpstr>Windowing and Clipping:</vt:lpstr>
      <vt:lpstr>Windowing and Clipping:</vt:lpstr>
      <vt:lpstr>Viewing Pipeline</vt:lpstr>
      <vt:lpstr>Viewing Pipeline</vt:lpstr>
      <vt:lpstr>Viewing Pipeline</vt:lpstr>
      <vt:lpstr>Viewing Pipeline</vt:lpstr>
      <vt:lpstr>Viewing Pipeline</vt:lpstr>
      <vt:lpstr>Viewing Pipeline</vt:lpstr>
      <vt:lpstr>Normalized Coordinates</vt:lpstr>
      <vt:lpstr>Viewing Coordinate Reference Frame</vt:lpstr>
      <vt:lpstr>Viewing Coordinate Reference Frame</vt:lpstr>
      <vt:lpstr>6.3 WINDOW-TO-VIEWPORT COORDINATE  TRANSFORMATION</vt:lpstr>
      <vt:lpstr>PowerPoint Presentation</vt:lpstr>
      <vt:lpstr>PowerPoint Presentation</vt:lpstr>
      <vt:lpstr>PowerPoint Presentation</vt:lpstr>
      <vt:lpstr>6.3 WINDOW-TO-VIEWPORT COORDINATE  TRANSFORMATION</vt:lpstr>
      <vt:lpstr>2-D Clipping Algorithms</vt:lpstr>
      <vt:lpstr>2-D Clipping Algorithms</vt:lpstr>
      <vt:lpstr>Applications Of Clipplng</vt:lpstr>
      <vt:lpstr>Types of clipping</vt:lpstr>
      <vt:lpstr>Point Clipping</vt:lpstr>
      <vt:lpstr>Point Clipping</vt:lpstr>
      <vt:lpstr>Line Clipping Algorithms</vt:lpstr>
      <vt:lpstr>Line Clipping Algorithms</vt:lpstr>
      <vt:lpstr>Cohen Sutherland Line Clipping Algorithm</vt:lpstr>
      <vt:lpstr>Cohen Sutherland Line Clipping Algorithm</vt:lpstr>
      <vt:lpstr>Cohen Sutherland Line Clipping Algorithm</vt:lpstr>
      <vt:lpstr>Cohen Sutherland</vt:lpstr>
      <vt:lpstr>Cohen Sutherland</vt:lpstr>
      <vt:lpstr>Cohen Sutherland</vt:lpstr>
      <vt:lpstr>Cohen Sutherland</vt:lpstr>
      <vt:lpstr>Cohen Sutherland</vt:lpstr>
      <vt:lpstr>Cohen Sutherland Line Clipping Algorithm</vt:lpstr>
      <vt:lpstr>Cohen Sutherland Line Clipping Algorithm</vt:lpstr>
      <vt:lpstr>PowerPoint Presentation</vt:lpstr>
      <vt:lpstr>Cohen Sutherland Line Clipping Example</vt:lpstr>
      <vt:lpstr>Cohen Sutherland Line Clipping Example</vt:lpstr>
      <vt:lpstr>Cohen Sutherland Line Clipping Example</vt:lpstr>
      <vt:lpstr>Cohen Sutherland Line Clipping Algorithm</vt:lpstr>
      <vt:lpstr>Polygon Clipping</vt:lpstr>
      <vt:lpstr>Sutherland Hodgeman Polygon Clipping</vt:lpstr>
      <vt:lpstr>Four Cases Out-In, In-In, In-out, Out-out</vt:lpstr>
      <vt:lpstr>Sutherland Hodgeman Polygon Clipping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Mohmaed</dc:creator>
  <cp:lastModifiedBy>Shubhrata Kanungo</cp:lastModifiedBy>
  <cp:revision>530</cp:revision>
  <dcterms:created xsi:type="dcterms:W3CDTF">2006-08-16T00:00:00Z</dcterms:created>
  <dcterms:modified xsi:type="dcterms:W3CDTF">2021-09-07T10:31:44Z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149</vt:i4>
  </property>
</Properties>
</file>