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FC490-8360-4C78-B723-52A7544C64C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BAB9D-89FF-4630-AB6F-0B2E937AAA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95FF-7377-44D8-A37F-30FB64574506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54C8B-0F9B-42C7-965D-C72BB6F358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Rutvi</a:t>
            </a:r>
            <a:r>
              <a:rPr spc="-55" dirty="0"/>
              <a:t> </a:t>
            </a:r>
            <a:r>
              <a:rPr dirty="0"/>
              <a:t>Shah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55D-34C0-4A87-A01F-4E7C4CCF4CB0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4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Rutvi</a:t>
            </a:r>
            <a:r>
              <a:rPr spc="-55" dirty="0"/>
              <a:t> </a:t>
            </a:r>
            <a:r>
              <a:rPr dirty="0"/>
              <a:t>Shah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7D918-7FC1-4C32-966C-B61FE58FC107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4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Rutvi</a:t>
            </a:r>
            <a:r>
              <a:rPr spc="-55" dirty="0"/>
              <a:t> </a:t>
            </a:r>
            <a:r>
              <a:rPr dirty="0"/>
              <a:t>Shah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80E6-763B-409F-B256-4349AF0B2869}" type="datetime1">
              <a:rPr lang="en-US" smtClean="0"/>
              <a:t>4/15/2021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4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Rutvi</a:t>
            </a:r>
            <a:r>
              <a:rPr spc="-55" dirty="0"/>
              <a:t> </a:t>
            </a:r>
            <a:r>
              <a:rPr dirty="0"/>
              <a:t>Shah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955E-25FD-4C02-A875-437845F9D834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Rutvi</a:t>
            </a:r>
            <a:r>
              <a:rPr spc="-55" dirty="0"/>
              <a:t> </a:t>
            </a:r>
            <a:r>
              <a:rPr dirty="0"/>
              <a:t>Shah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118D-2426-4F84-809D-EA01719DE946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6774" y="383540"/>
            <a:ext cx="741045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4FF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719" y="1534160"/>
            <a:ext cx="85445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22421" y="6465902"/>
            <a:ext cx="900429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Rutvi</a:t>
            </a:r>
            <a:r>
              <a:rPr spc="-55" dirty="0"/>
              <a:t> </a:t>
            </a:r>
            <a:r>
              <a:rPr dirty="0"/>
              <a:t>Shah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C44A-D7FD-4322-83E6-6DFCFF053E35}" type="datetime1">
              <a:rPr lang="en-US" smtClean="0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0409" y="6465902"/>
            <a:ext cx="274320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295400"/>
            <a:ext cx="6637020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445" algn="ctr">
              <a:lnSpc>
                <a:spcPct val="100000"/>
              </a:lnSpc>
              <a:spcBef>
                <a:spcPts val="1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Unit 5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Error Detection and Correction</a:t>
            </a:r>
            <a:br>
              <a:rPr lang="en-US" sz="7200" dirty="0" smtClean="0">
                <a:solidFill>
                  <a:schemeClr val="bg1"/>
                </a:solidFill>
              </a:rPr>
            </a:br>
            <a:endParaRPr sz="700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911" y="650240"/>
            <a:ext cx="6820534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31339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Black"/>
                <a:cs typeface="Arial Black"/>
              </a:rPr>
              <a:t>VERTICAL  REDUNDANCY</a:t>
            </a:r>
            <a:r>
              <a:rPr spc="-7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CHECK</a:t>
            </a:r>
          </a:p>
        </p:txBody>
      </p:sp>
      <p:sp>
        <p:nvSpPr>
          <p:cNvPr id="3" name="object 3"/>
          <p:cNvSpPr/>
          <p:nvPr/>
        </p:nvSpPr>
        <p:spPr>
          <a:xfrm>
            <a:off x="775970" y="2250439"/>
            <a:ext cx="248920" cy="248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5970" y="2790189"/>
            <a:ext cx="248920" cy="248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970" y="3769359"/>
            <a:ext cx="248920" cy="248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6169" y="2065020"/>
            <a:ext cx="7341870" cy="343478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It 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also known as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parity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endParaRPr sz="3200">
              <a:latin typeface="Arial"/>
              <a:cs typeface="Arial"/>
            </a:endParaRPr>
          </a:p>
          <a:p>
            <a:pPr marL="12700" marR="10160" algn="just">
              <a:lnSpc>
                <a:spcPts val="3450"/>
              </a:lnSpc>
              <a:spcBef>
                <a:spcPts val="86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It 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least expensive mechanism for error  detection</a:t>
            </a:r>
            <a:endParaRPr sz="3200">
              <a:latin typeface="Arial"/>
              <a:cs typeface="Arial"/>
            </a:endParaRPr>
          </a:p>
          <a:p>
            <a:pPr marL="12700" marR="5080" algn="just">
              <a:lnSpc>
                <a:spcPct val="89900"/>
              </a:lnSpc>
              <a:spcBef>
                <a:spcPts val="74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 this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technique,the redundant bit called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parity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appended to every data unit  so that the total number of 1s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unit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becomes even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(including parity</a:t>
            </a:r>
            <a:r>
              <a:rPr sz="3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bit)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911" y="650240"/>
            <a:ext cx="6820534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31339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Black"/>
                <a:cs typeface="Arial Black"/>
              </a:rPr>
              <a:t>VERTICAL  REDUNDANCY</a:t>
            </a:r>
            <a:r>
              <a:rPr spc="-7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CHECK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5838" y="3043239"/>
            <a:ext cx="2295525" cy="1685925"/>
            <a:chOff x="985837" y="3043237"/>
            <a:chExt cx="2295525" cy="1685925"/>
          </a:xfrm>
        </p:grpSpPr>
        <p:sp>
          <p:nvSpPr>
            <p:cNvPr id="4" name="object 4"/>
            <p:cNvSpPr/>
            <p:nvPr/>
          </p:nvSpPr>
          <p:spPr>
            <a:xfrm>
              <a:off x="990600" y="3048000"/>
              <a:ext cx="2286000" cy="1676400"/>
            </a:xfrm>
            <a:custGeom>
              <a:avLst/>
              <a:gdLst/>
              <a:ahLst/>
              <a:cxnLst/>
              <a:rect l="l" t="t" r="r" b="b"/>
              <a:pathLst>
                <a:path w="2286000" h="1676400">
                  <a:moveTo>
                    <a:pt x="22860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2286000" y="16764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600" y="3048000"/>
              <a:ext cx="2286000" cy="1676400"/>
            </a:xfrm>
            <a:custGeom>
              <a:avLst/>
              <a:gdLst/>
              <a:ahLst/>
              <a:cxnLst/>
              <a:rect l="l" t="t" r="r" b="b"/>
              <a:pathLst>
                <a:path w="2286000" h="1676400">
                  <a:moveTo>
                    <a:pt x="1143000" y="1676400"/>
                  </a:moveTo>
                  <a:lnTo>
                    <a:pt x="0" y="1676400"/>
                  </a:lnTo>
                  <a:lnTo>
                    <a:pt x="0" y="0"/>
                  </a:lnTo>
                  <a:lnTo>
                    <a:pt x="2286000" y="0"/>
                  </a:lnTo>
                  <a:lnTo>
                    <a:pt x="2286000" y="1676400"/>
                  </a:lnTo>
                  <a:lnTo>
                    <a:pt x="1143000" y="16764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600" y="3048000"/>
            <a:ext cx="2286000" cy="1600438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40"/>
              </a:spcBef>
            </a:pP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Checking</a:t>
            </a:r>
            <a:r>
              <a:rPr sz="2400" spc="-75" dirty="0">
                <a:solidFill>
                  <a:srgbClr val="0000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80340" marR="248285" algn="ctr">
              <a:lnSpc>
                <a:spcPct val="100000"/>
              </a:lnSpc>
              <a:tabLst>
                <a:tab pos="586105" algn="l"/>
              </a:tabLst>
            </a:pP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Is total</a:t>
            </a:r>
            <a:r>
              <a:rPr sz="2400" spc="-85" dirty="0">
                <a:solidFill>
                  <a:srgbClr val="0000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number  of	1s even</a:t>
            </a:r>
            <a:r>
              <a:rPr sz="2400" spc="-45" dirty="0">
                <a:solidFill>
                  <a:srgbClr val="0000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5270" y="5063490"/>
            <a:ext cx="111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57728" y="3729129"/>
            <a:ext cx="1685925" cy="466725"/>
            <a:chOff x="3957727" y="3729127"/>
            <a:chExt cx="1685925" cy="466725"/>
          </a:xfrm>
        </p:grpSpPr>
        <p:sp>
          <p:nvSpPr>
            <p:cNvPr id="9" name="object 9"/>
            <p:cNvSpPr/>
            <p:nvPr/>
          </p:nvSpPr>
          <p:spPr>
            <a:xfrm>
              <a:off x="3962400" y="37338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676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6400" y="4572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2400" y="37338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838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676400" y="0"/>
                  </a:lnTo>
                  <a:lnTo>
                    <a:pt x="1676400" y="457200"/>
                  </a:lnTo>
                  <a:lnTo>
                    <a:pt x="838200" y="457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62400" y="3733801"/>
            <a:ext cx="1676400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1100001 |</a:t>
            </a:r>
            <a:r>
              <a:rPr sz="2400" spc="-55" dirty="0">
                <a:solidFill>
                  <a:srgbClr val="0000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6600" y="3924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609600" y="33020"/>
                </a:moveTo>
                <a:lnTo>
                  <a:pt x="74930" y="33020"/>
                </a:lnTo>
                <a:lnTo>
                  <a:pt x="74930" y="0"/>
                </a:lnTo>
                <a:lnTo>
                  <a:pt x="0" y="38100"/>
                </a:lnTo>
                <a:lnTo>
                  <a:pt x="74930" y="76200"/>
                </a:lnTo>
                <a:lnTo>
                  <a:pt x="74930" y="43180"/>
                </a:lnTo>
                <a:lnTo>
                  <a:pt x="609600" y="43180"/>
                </a:lnTo>
                <a:lnTo>
                  <a:pt x="609600" y="33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015038" y="3500439"/>
            <a:ext cx="2219325" cy="1000125"/>
            <a:chOff x="6015037" y="3500437"/>
            <a:chExt cx="2219325" cy="1000125"/>
          </a:xfrm>
        </p:grpSpPr>
        <p:sp>
          <p:nvSpPr>
            <p:cNvPr id="14" name="object 14"/>
            <p:cNvSpPr/>
            <p:nvPr/>
          </p:nvSpPr>
          <p:spPr>
            <a:xfrm>
              <a:off x="6019800" y="3505200"/>
              <a:ext cx="2209800" cy="990600"/>
            </a:xfrm>
            <a:custGeom>
              <a:avLst/>
              <a:gdLst/>
              <a:ahLst/>
              <a:cxnLst/>
              <a:rect l="l" t="t" r="r" b="b"/>
              <a:pathLst>
                <a:path w="2209800" h="990600">
                  <a:moveTo>
                    <a:pt x="22098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2209800" y="9906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19800" y="3505200"/>
              <a:ext cx="2209800" cy="990600"/>
            </a:xfrm>
            <a:custGeom>
              <a:avLst/>
              <a:gdLst/>
              <a:ahLst/>
              <a:cxnLst/>
              <a:rect l="l" t="t" r="r" b="b"/>
              <a:pathLst>
                <a:path w="2209800" h="990600">
                  <a:moveTo>
                    <a:pt x="11049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2209800" y="0"/>
                  </a:lnTo>
                  <a:lnTo>
                    <a:pt x="2209800" y="990600"/>
                  </a:lnTo>
                  <a:lnTo>
                    <a:pt x="1104900" y="9906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19800" y="3505200"/>
            <a:ext cx="2209800" cy="869469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566420" marR="274955" indent="-283210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solidFill>
                  <a:srgbClr val="00001B"/>
                </a:solidFill>
                <a:latin typeface="Times New Roman"/>
                <a:cs typeface="Times New Roman"/>
              </a:rPr>
              <a:t>Even </a:t>
            </a: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–</a:t>
            </a:r>
            <a:r>
              <a:rPr sz="2400" spc="-75" dirty="0">
                <a:solidFill>
                  <a:srgbClr val="00001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parity  generator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48438" y="2890839"/>
            <a:ext cx="1076325" cy="2676525"/>
            <a:chOff x="6548437" y="2890837"/>
            <a:chExt cx="1076325" cy="2676525"/>
          </a:xfrm>
        </p:grpSpPr>
        <p:sp>
          <p:nvSpPr>
            <p:cNvPr id="18" name="object 18"/>
            <p:cNvSpPr/>
            <p:nvPr/>
          </p:nvSpPr>
          <p:spPr>
            <a:xfrm>
              <a:off x="7048500" y="34302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200" y="28956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53200" y="28956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>
                  <a:moveTo>
                    <a:pt x="5334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304800"/>
                  </a:lnTo>
                  <a:lnTo>
                    <a:pt x="533400" y="3048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81519" y="3200400"/>
              <a:ext cx="10160" cy="243840"/>
            </a:xfrm>
            <a:custGeom>
              <a:avLst/>
              <a:gdLst/>
              <a:ahLst/>
              <a:cxnLst/>
              <a:rect l="l" t="t" r="r" b="b"/>
              <a:pathLst>
                <a:path w="10159" h="243839">
                  <a:moveTo>
                    <a:pt x="1015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0159" y="2438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8000" y="50292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81000" y="5334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000" y="50292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1905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533400"/>
                  </a:lnTo>
                  <a:lnTo>
                    <a:pt x="190500" y="5334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58000" y="5029201"/>
            <a:ext cx="381000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9600" y="3044189"/>
            <a:ext cx="2705100" cy="2293620"/>
          </a:xfrm>
          <a:custGeom>
            <a:avLst/>
            <a:gdLst/>
            <a:ahLst/>
            <a:cxnLst/>
            <a:rect l="l" t="t" r="r" b="b"/>
            <a:pathLst>
              <a:path w="2705100" h="2293620">
                <a:moveTo>
                  <a:pt x="2058670" y="7620"/>
                </a:moveTo>
                <a:lnTo>
                  <a:pt x="2056130" y="0"/>
                </a:lnTo>
                <a:lnTo>
                  <a:pt x="70954" y="587362"/>
                </a:lnTo>
                <a:lnTo>
                  <a:pt x="62230" y="556260"/>
                </a:lnTo>
                <a:lnTo>
                  <a:pt x="0" y="613410"/>
                </a:lnTo>
                <a:lnTo>
                  <a:pt x="82550" y="628650"/>
                </a:lnTo>
                <a:lnTo>
                  <a:pt x="73545" y="596607"/>
                </a:lnTo>
                <a:lnTo>
                  <a:pt x="2058670" y="7620"/>
                </a:lnTo>
                <a:close/>
              </a:path>
              <a:path w="2705100" h="2293620">
                <a:moveTo>
                  <a:pt x="2439670" y="2286000"/>
                </a:moveTo>
                <a:lnTo>
                  <a:pt x="147205" y="1249603"/>
                </a:lnTo>
                <a:lnTo>
                  <a:pt x="161290" y="1219200"/>
                </a:lnTo>
                <a:lnTo>
                  <a:pt x="76200" y="1223010"/>
                </a:lnTo>
                <a:lnTo>
                  <a:pt x="129540" y="1287780"/>
                </a:lnTo>
                <a:lnTo>
                  <a:pt x="143154" y="1258366"/>
                </a:lnTo>
                <a:lnTo>
                  <a:pt x="2437130" y="2293620"/>
                </a:lnTo>
                <a:lnTo>
                  <a:pt x="2439670" y="2286000"/>
                </a:lnTo>
                <a:close/>
              </a:path>
              <a:path w="2705100" h="2293620">
                <a:moveTo>
                  <a:pt x="2705100" y="1908810"/>
                </a:moveTo>
                <a:lnTo>
                  <a:pt x="2672080" y="1908810"/>
                </a:lnTo>
                <a:lnTo>
                  <a:pt x="2672080" y="1451610"/>
                </a:lnTo>
                <a:lnTo>
                  <a:pt x="2661920" y="1451610"/>
                </a:lnTo>
                <a:lnTo>
                  <a:pt x="2661920" y="1908810"/>
                </a:lnTo>
                <a:lnTo>
                  <a:pt x="2628900" y="1908810"/>
                </a:lnTo>
                <a:lnTo>
                  <a:pt x="2667000" y="1985010"/>
                </a:lnTo>
                <a:lnTo>
                  <a:pt x="2705100" y="1908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53200" y="2853690"/>
            <a:ext cx="205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1461135" algn="l"/>
              </a:tabLst>
            </a:pPr>
            <a:r>
              <a:rPr sz="2400" dirty="0">
                <a:solidFill>
                  <a:srgbClr val="00001B"/>
                </a:solidFill>
                <a:latin typeface="Times New Roman"/>
                <a:cs typeface="Times New Roman"/>
              </a:rPr>
              <a:t>1100001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97470" y="5139690"/>
            <a:ext cx="650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29401" y="5825490"/>
            <a:ext cx="87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2034541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7451" y="5194934"/>
            <a:ext cx="212090" cy="36830"/>
            <a:chOff x="2457450" y="5194934"/>
            <a:chExt cx="212090" cy="36830"/>
          </a:xfrm>
        </p:grpSpPr>
        <p:sp>
          <p:nvSpPr>
            <p:cNvPr id="4" name="object 4"/>
            <p:cNvSpPr/>
            <p:nvPr/>
          </p:nvSpPr>
          <p:spPr>
            <a:xfrm>
              <a:off x="2475229" y="5222239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7450" y="5204459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31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674870" y="5194934"/>
            <a:ext cx="210820" cy="36830"/>
            <a:chOff x="4674870" y="5194934"/>
            <a:chExt cx="210820" cy="36830"/>
          </a:xfrm>
        </p:grpSpPr>
        <p:sp>
          <p:nvSpPr>
            <p:cNvPr id="7" name="object 7"/>
            <p:cNvSpPr/>
            <p:nvPr/>
          </p:nvSpPr>
          <p:spPr>
            <a:xfrm>
              <a:off x="4692650" y="5222239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4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4870" y="5204459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4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797041" y="5222240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7569" y="1972309"/>
            <a:ext cx="6108700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 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ahoma"/>
              <a:cs typeface="Tahoma"/>
            </a:endParaRPr>
          </a:p>
          <a:p>
            <a:pPr marL="226060">
              <a:lnSpc>
                <a:spcPct val="100000"/>
              </a:lnSpc>
              <a:tabLst>
                <a:tab pos="2470785" algn="l"/>
                <a:tab pos="4602480" algn="l"/>
              </a:tabLst>
            </a:pP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1110110	1101111	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1110010</a:t>
            </a:r>
            <a:endParaRPr sz="2800">
              <a:latin typeface="Tahoma"/>
              <a:cs typeface="Tahoma"/>
            </a:endParaRPr>
          </a:p>
          <a:p>
            <a:pPr marL="226060" marR="5080" indent="110489">
              <a:lnSpc>
                <a:spcPct val="221400"/>
              </a:lnSpc>
              <a:tabLst>
                <a:tab pos="2441575" algn="l"/>
                <a:tab pos="4545965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-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After adding the parity bit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110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1	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110	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00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79260" y="520445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66774" y="383540"/>
            <a:ext cx="741045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8770" marR="5080" indent="-22453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VERTICAL REDUNDANCY 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270" y="2503170"/>
            <a:ext cx="7920355" cy="27673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0" indent="-342900" algn="just">
              <a:lnSpc>
                <a:spcPct val="100000"/>
              </a:lnSpc>
              <a:spcBef>
                <a:spcPts val="9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VRC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can detect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all single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– bit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errors</a:t>
            </a:r>
            <a:endParaRPr sz="3200">
              <a:latin typeface="Tahoma"/>
              <a:cs typeface="Tahoma"/>
            </a:endParaRPr>
          </a:p>
          <a:p>
            <a:pPr marL="380365" marR="30480" indent="-342900" algn="just">
              <a:lnSpc>
                <a:spcPct val="100000"/>
              </a:lnSpc>
              <a:spcBef>
                <a:spcPts val="8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It can detect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burst errors if the total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number of errors in each data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unit is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odd.</a:t>
            </a:r>
            <a:endParaRPr sz="3200">
              <a:latin typeface="Tahoma"/>
              <a:cs typeface="Tahoma"/>
            </a:endParaRPr>
          </a:p>
          <a:p>
            <a:pPr marL="380365" marR="46355" indent="-342900" algn="just">
              <a:lnSpc>
                <a:spcPct val="100000"/>
              </a:lnSpc>
              <a:spcBef>
                <a:spcPts val="79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VRC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can not detect errors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where the total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number of bits changed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even.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774" y="383540"/>
            <a:ext cx="741045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8770" marR="5080" indent="-22453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VERTICAL REDUNDANCY  CHECK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769" y="955040"/>
            <a:ext cx="748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10" dirty="0">
                <a:uFill>
                  <a:solidFill>
                    <a:srgbClr val="E4FFFF"/>
                  </a:solidFill>
                </a:uFill>
                <a:latin typeface="Times New Roman"/>
                <a:cs typeface="Times New Roman"/>
              </a:rPr>
              <a:t>LONGITUDINAL REDUNDANCY</a:t>
            </a:r>
            <a:r>
              <a:rPr sz="2800" u="heavy" spc="-30" dirty="0">
                <a:uFill>
                  <a:solidFill>
                    <a:srgbClr val="E4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10" dirty="0">
                <a:uFill>
                  <a:solidFill>
                    <a:srgbClr val="E4FFFF"/>
                  </a:solidFill>
                </a:uFill>
                <a:latin typeface="Times New Roman"/>
                <a:cs typeface="Times New Roman"/>
              </a:rPr>
              <a:t>CHECK(LRC)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270" y="1661161"/>
            <a:ext cx="7319645" cy="341503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marR="184150" indent="-342900" algn="just">
              <a:lnSpc>
                <a:spcPts val="3460"/>
              </a:lnSpc>
              <a:spcBef>
                <a:spcPts val="530"/>
              </a:spcBef>
            </a:pP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sz="3200" smtClean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this method , a block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bits is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table(rows and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columns)</a:t>
            </a:r>
            <a:endParaRPr sz="3200">
              <a:latin typeface="Arial"/>
              <a:cs typeface="Arial"/>
            </a:endParaRPr>
          </a:p>
          <a:p>
            <a:pPr marL="354965" marR="5080" algn="just">
              <a:lnSpc>
                <a:spcPts val="3450"/>
              </a:lnSpc>
              <a:spcBef>
                <a:spcPts val="8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calculate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parity bit for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each column  and the set of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this parity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bit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also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sending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original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  <a:p>
            <a:pPr marL="354965" marR="118110" algn="just">
              <a:lnSpc>
                <a:spcPts val="3450"/>
              </a:lnSpc>
              <a:spcBef>
                <a:spcPts val="81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block of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parity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we can check 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redundancy.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510" y="279400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LRC</a:t>
            </a:r>
            <a:r>
              <a:rPr sz="2000" spc="-50" dirty="0"/>
              <a:t> </a:t>
            </a:r>
            <a:r>
              <a:rPr sz="2000" spc="-5" dirty="0"/>
              <a:t>Example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300038" y="681039"/>
            <a:ext cx="5953125" cy="695325"/>
            <a:chOff x="300037" y="681037"/>
            <a:chExt cx="5953125" cy="695325"/>
          </a:xfrm>
        </p:grpSpPr>
        <p:sp>
          <p:nvSpPr>
            <p:cNvPr id="4" name="object 4"/>
            <p:cNvSpPr/>
            <p:nvPr/>
          </p:nvSpPr>
          <p:spPr>
            <a:xfrm>
              <a:off x="304800" y="685800"/>
              <a:ext cx="5943600" cy="685800"/>
            </a:xfrm>
            <a:custGeom>
              <a:avLst/>
              <a:gdLst/>
              <a:ahLst/>
              <a:cxnLst/>
              <a:rect l="l" t="t" r="r" b="b"/>
              <a:pathLst>
                <a:path w="5943600" h="685800">
                  <a:moveTo>
                    <a:pt x="5943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5943600" y="6858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685800"/>
              <a:ext cx="5943600" cy="685800"/>
            </a:xfrm>
            <a:custGeom>
              <a:avLst/>
              <a:gdLst/>
              <a:ahLst/>
              <a:cxnLst/>
              <a:rect l="l" t="t" r="r" b="b"/>
              <a:pathLst>
                <a:path w="5943600" h="685800">
                  <a:moveTo>
                    <a:pt x="2971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5943600" y="0"/>
                  </a:lnTo>
                  <a:lnTo>
                    <a:pt x="5943600" y="685800"/>
                  </a:lnTo>
                  <a:lnTo>
                    <a:pt x="2971800" y="6858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14528" y="4262529"/>
            <a:ext cx="7324725" cy="771525"/>
            <a:chOff x="1214527" y="4262527"/>
            <a:chExt cx="7324725" cy="771525"/>
          </a:xfrm>
        </p:grpSpPr>
        <p:sp>
          <p:nvSpPr>
            <p:cNvPr id="7" name="object 7"/>
            <p:cNvSpPr/>
            <p:nvPr/>
          </p:nvSpPr>
          <p:spPr>
            <a:xfrm>
              <a:off x="1219200" y="4267200"/>
              <a:ext cx="7315200" cy="762000"/>
            </a:xfrm>
            <a:custGeom>
              <a:avLst/>
              <a:gdLst/>
              <a:ahLst/>
              <a:cxnLst/>
              <a:rect l="l" t="t" r="r" b="b"/>
              <a:pathLst>
                <a:path w="7315200" h="762000">
                  <a:moveTo>
                    <a:pt x="7315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7315200" y="7620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200" y="4267200"/>
              <a:ext cx="7315200" cy="762000"/>
            </a:xfrm>
            <a:custGeom>
              <a:avLst/>
              <a:gdLst/>
              <a:ahLst/>
              <a:cxnLst/>
              <a:rect l="l" t="t" r="r" b="b"/>
              <a:pathLst>
                <a:path w="7315200" h="762000">
                  <a:moveTo>
                    <a:pt x="3657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7315200" y="0"/>
                  </a:lnTo>
                  <a:lnTo>
                    <a:pt x="7315200" y="762000"/>
                  </a:lnTo>
                  <a:lnTo>
                    <a:pt x="3657600" y="7620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19200" y="4267201"/>
            <a:ext cx="7315200" cy="569387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560"/>
              </a:spcBef>
              <a:tabLst>
                <a:tab pos="1790064" algn="l"/>
                <a:tab pos="4304665" algn="l"/>
                <a:tab pos="5676265" algn="l"/>
              </a:tabLst>
            </a:pPr>
            <a:r>
              <a:rPr sz="2400" dirty="0">
                <a:solidFill>
                  <a:srgbClr val="2A5380"/>
                </a:solidFill>
                <a:latin typeface="Times New Roman"/>
                <a:cs typeface="Times New Roman"/>
              </a:rPr>
              <a:t>11100111	1101101 00111001	10101001	</a:t>
            </a:r>
            <a:r>
              <a:rPr sz="2400" u="heavy" dirty="0">
                <a:solidFill>
                  <a:srgbClr val="2A5380"/>
                </a:solidFill>
                <a:uFill>
                  <a:solidFill>
                    <a:srgbClr val="2A5380"/>
                  </a:solidFill>
                </a:uFill>
                <a:latin typeface="Times New Roman"/>
                <a:cs typeface="Times New Roman"/>
              </a:rPr>
              <a:t>10101010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8528" y="1443129"/>
            <a:ext cx="2143125" cy="1838325"/>
            <a:chOff x="6548527" y="1443127"/>
            <a:chExt cx="2143125" cy="1838325"/>
          </a:xfrm>
        </p:grpSpPr>
        <p:sp>
          <p:nvSpPr>
            <p:cNvPr id="11" name="object 11"/>
            <p:cNvSpPr/>
            <p:nvPr/>
          </p:nvSpPr>
          <p:spPr>
            <a:xfrm>
              <a:off x="6553199" y="1447800"/>
              <a:ext cx="2133600" cy="1828800"/>
            </a:xfrm>
            <a:custGeom>
              <a:avLst/>
              <a:gdLst/>
              <a:ahLst/>
              <a:cxnLst/>
              <a:rect l="l" t="t" r="r" b="b"/>
              <a:pathLst>
                <a:path w="2133600" h="1828800">
                  <a:moveTo>
                    <a:pt x="21336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2133600" y="18288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199" y="1447800"/>
              <a:ext cx="2133600" cy="1828800"/>
            </a:xfrm>
            <a:custGeom>
              <a:avLst/>
              <a:gdLst/>
              <a:ahLst/>
              <a:cxnLst/>
              <a:rect l="l" t="t" r="r" b="b"/>
              <a:pathLst>
                <a:path w="2133600" h="1828800">
                  <a:moveTo>
                    <a:pt x="10668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2133600" y="0"/>
                  </a:lnTo>
                  <a:lnTo>
                    <a:pt x="2133600" y="1828800"/>
                  </a:lnTo>
                  <a:lnTo>
                    <a:pt x="1066800" y="18288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53200" y="1447801"/>
            <a:ext cx="2133600" cy="16786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1570"/>
              </a:spcBef>
            </a:pPr>
            <a:r>
              <a:rPr sz="2400" dirty="0">
                <a:solidFill>
                  <a:srgbClr val="2A5380"/>
                </a:solidFill>
                <a:latin typeface="Times New Roman"/>
                <a:cs typeface="Times New Roman"/>
              </a:rPr>
              <a:t>11100111</a:t>
            </a:r>
            <a:endParaRPr sz="240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2400" dirty="0">
                <a:solidFill>
                  <a:srgbClr val="2A5380"/>
                </a:solidFill>
                <a:latin typeface="Times New Roman"/>
                <a:cs typeface="Times New Roman"/>
              </a:rPr>
              <a:t>11011101</a:t>
            </a:r>
            <a:endParaRPr sz="240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2400" dirty="0">
                <a:solidFill>
                  <a:srgbClr val="2A5380"/>
                </a:solidFill>
                <a:latin typeface="Times New Roman"/>
                <a:cs typeface="Times New Roman"/>
              </a:rPr>
              <a:t>00111001</a:t>
            </a:r>
            <a:endParaRPr sz="240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2400" dirty="0">
                <a:solidFill>
                  <a:srgbClr val="2A5380"/>
                </a:solidFill>
                <a:latin typeface="Times New Roman"/>
                <a:cs typeface="Times New Roman"/>
              </a:rPr>
              <a:t>10101001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800" y="685801"/>
            <a:ext cx="5943600" cy="49244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0"/>
              </a:spcBef>
              <a:tabLst>
                <a:tab pos="1462405" algn="l"/>
                <a:tab pos="2834005" algn="l"/>
                <a:tab pos="4205605" algn="l"/>
              </a:tabLst>
            </a:pPr>
            <a:r>
              <a:rPr sz="2400" dirty="0">
                <a:solidFill>
                  <a:srgbClr val="2A5380"/>
                </a:solidFill>
                <a:latin typeface="Times New Roman"/>
                <a:cs typeface="Times New Roman"/>
              </a:rPr>
              <a:t>11100111	11011101	00111001	10101001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0221" y="3614420"/>
            <a:ext cx="61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000" y="3771900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1905000" y="38100"/>
                </a:moveTo>
                <a:lnTo>
                  <a:pt x="1828800" y="0"/>
                </a:lnTo>
                <a:lnTo>
                  <a:pt x="1828800" y="33020"/>
                </a:lnTo>
                <a:lnTo>
                  <a:pt x="0" y="33020"/>
                </a:lnTo>
                <a:lnTo>
                  <a:pt x="0" y="43180"/>
                </a:lnTo>
                <a:lnTo>
                  <a:pt x="1828800" y="43180"/>
                </a:lnTo>
                <a:lnTo>
                  <a:pt x="1828800" y="76200"/>
                </a:lnTo>
                <a:lnTo>
                  <a:pt x="190500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35470" y="353949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10101010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8021" y="5596890"/>
            <a:ext cx="2215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Original data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plus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LRC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81900" y="38862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229870"/>
                </a:moveTo>
                <a:lnTo>
                  <a:pt x="43180" y="229870"/>
                </a:lnTo>
                <a:lnTo>
                  <a:pt x="43180" y="0"/>
                </a:lnTo>
                <a:lnTo>
                  <a:pt x="33020" y="0"/>
                </a:lnTo>
                <a:lnTo>
                  <a:pt x="33020" y="229870"/>
                </a:lnTo>
                <a:lnTo>
                  <a:pt x="0" y="229870"/>
                </a:lnTo>
                <a:lnTo>
                  <a:pt x="38100" y="304800"/>
                </a:lnTo>
                <a:lnTo>
                  <a:pt x="76200" y="229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4638039"/>
            <a:ext cx="1066800" cy="172720"/>
          </a:xfrm>
          <a:custGeom>
            <a:avLst/>
            <a:gdLst/>
            <a:ahLst/>
            <a:cxnLst/>
            <a:rect l="l" t="t" r="r" b="b"/>
            <a:pathLst>
              <a:path w="1066800" h="172720">
                <a:moveTo>
                  <a:pt x="171450" y="0"/>
                </a:moveTo>
                <a:lnTo>
                  <a:pt x="0" y="86360"/>
                </a:lnTo>
                <a:lnTo>
                  <a:pt x="171450" y="172720"/>
                </a:lnTo>
                <a:lnTo>
                  <a:pt x="102870" y="86360"/>
                </a:lnTo>
                <a:lnTo>
                  <a:pt x="171450" y="0"/>
                </a:lnTo>
                <a:close/>
              </a:path>
              <a:path w="1066800" h="172720">
                <a:moveTo>
                  <a:pt x="1066800" y="58420"/>
                </a:moveTo>
                <a:lnTo>
                  <a:pt x="137160" y="58420"/>
                </a:lnTo>
                <a:lnTo>
                  <a:pt x="137160" y="115570"/>
                </a:lnTo>
                <a:lnTo>
                  <a:pt x="1066800" y="115570"/>
                </a:lnTo>
                <a:lnTo>
                  <a:pt x="1066800" y="584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985928" y="1371600"/>
            <a:ext cx="5491480" cy="1562100"/>
            <a:chOff x="985927" y="1371600"/>
            <a:chExt cx="5491480" cy="1562100"/>
          </a:xfrm>
        </p:grpSpPr>
        <p:sp>
          <p:nvSpPr>
            <p:cNvPr id="22" name="object 22"/>
            <p:cNvSpPr/>
            <p:nvPr/>
          </p:nvSpPr>
          <p:spPr>
            <a:xfrm>
              <a:off x="990600" y="1714499"/>
              <a:ext cx="5486400" cy="76200"/>
            </a:xfrm>
            <a:custGeom>
              <a:avLst/>
              <a:gdLst/>
              <a:ahLst/>
              <a:cxnLst/>
              <a:rect l="l" t="t" r="r" b="b"/>
              <a:pathLst>
                <a:path w="5486400" h="76200">
                  <a:moveTo>
                    <a:pt x="5486400" y="38100"/>
                  </a:moveTo>
                  <a:lnTo>
                    <a:pt x="5411470" y="0"/>
                  </a:lnTo>
                  <a:lnTo>
                    <a:pt x="5411470" y="33020"/>
                  </a:lnTo>
                  <a:lnTo>
                    <a:pt x="0" y="33020"/>
                  </a:lnTo>
                  <a:lnTo>
                    <a:pt x="0" y="43180"/>
                  </a:lnTo>
                  <a:lnTo>
                    <a:pt x="5411470" y="43180"/>
                  </a:lnTo>
                  <a:lnTo>
                    <a:pt x="5411470" y="76200"/>
                  </a:lnTo>
                  <a:lnTo>
                    <a:pt x="548640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13716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62200" y="2095499"/>
              <a:ext cx="4114800" cy="76200"/>
            </a:xfrm>
            <a:custGeom>
              <a:avLst/>
              <a:gdLst/>
              <a:ahLst/>
              <a:cxnLst/>
              <a:rect l="l" t="t" r="r" b="b"/>
              <a:pathLst>
                <a:path w="4114800" h="76200">
                  <a:moveTo>
                    <a:pt x="4114800" y="38100"/>
                  </a:moveTo>
                  <a:lnTo>
                    <a:pt x="4039870" y="0"/>
                  </a:lnTo>
                  <a:lnTo>
                    <a:pt x="4039870" y="33020"/>
                  </a:lnTo>
                  <a:lnTo>
                    <a:pt x="0" y="33020"/>
                  </a:lnTo>
                  <a:lnTo>
                    <a:pt x="0" y="43180"/>
                  </a:lnTo>
                  <a:lnTo>
                    <a:pt x="4039870" y="43180"/>
                  </a:lnTo>
                  <a:lnTo>
                    <a:pt x="4039870" y="76200"/>
                  </a:lnTo>
                  <a:lnTo>
                    <a:pt x="411480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2200" y="13716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3800" y="2476499"/>
              <a:ext cx="2743200" cy="76200"/>
            </a:xfrm>
            <a:custGeom>
              <a:avLst/>
              <a:gdLst/>
              <a:ahLst/>
              <a:cxnLst/>
              <a:rect l="l" t="t" r="r" b="b"/>
              <a:pathLst>
                <a:path w="2743200" h="76200">
                  <a:moveTo>
                    <a:pt x="2743200" y="38100"/>
                  </a:moveTo>
                  <a:lnTo>
                    <a:pt x="2668270" y="0"/>
                  </a:lnTo>
                  <a:lnTo>
                    <a:pt x="2668270" y="33020"/>
                  </a:lnTo>
                  <a:lnTo>
                    <a:pt x="0" y="33020"/>
                  </a:lnTo>
                  <a:lnTo>
                    <a:pt x="0" y="43180"/>
                  </a:lnTo>
                  <a:lnTo>
                    <a:pt x="2668270" y="43180"/>
                  </a:lnTo>
                  <a:lnTo>
                    <a:pt x="2668270" y="76200"/>
                  </a:lnTo>
                  <a:lnTo>
                    <a:pt x="274320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3800" y="1371600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0"/>
                  </a:moveTo>
                  <a:lnTo>
                    <a:pt x="0" y="11430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5400" y="2857499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371600" y="38100"/>
                  </a:moveTo>
                  <a:lnTo>
                    <a:pt x="1296670" y="0"/>
                  </a:lnTo>
                  <a:lnTo>
                    <a:pt x="1296670" y="33020"/>
                  </a:lnTo>
                  <a:lnTo>
                    <a:pt x="0" y="33020"/>
                  </a:lnTo>
                  <a:lnTo>
                    <a:pt x="0" y="43180"/>
                  </a:lnTo>
                  <a:lnTo>
                    <a:pt x="1296670" y="43180"/>
                  </a:lnTo>
                  <a:lnTo>
                    <a:pt x="1296670" y="76200"/>
                  </a:lnTo>
                  <a:lnTo>
                    <a:pt x="137160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05399" y="1371600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0"/>
                  </a:moveTo>
                  <a:lnTo>
                    <a:pt x="0" y="15240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6510" y="473709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4FFFF"/>
                </a:solidFill>
                <a:latin typeface="Tahoma"/>
                <a:cs typeface="Tahoma"/>
              </a:rPr>
              <a:t>LRC</a:t>
            </a:r>
            <a:r>
              <a:rPr sz="2000" spc="-50" dirty="0">
                <a:solidFill>
                  <a:srgbClr val="E4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E4FFFF"/>
                </a:solidFill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270" y="1024890"/>
            <a:ext cx="5768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</a:rPr>
              <a:t>Suppose the following </a:t>
            </a:r>
            <a:r>
              <a:rPr sz="2800" dirty="0">
                <a:solidFill>
                  <a:srgbClr val="FFFFFF"/>
                </a:solidFill>
              </a:rPr>
              <a:t>block is </a:t>
            </a:r>
            <a:r>
              <a:rPr sz="2800" spc="-5" dirty="0">
                <a:solidFill>
                  <a:srgbClr val="FFFFFF"/>
                </a:solidFill>
              </a:rPr>
              <a:t>sent</a:t>
            </a:r>
            <a:r>
              <a:rPr sz="2800" spc="-2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: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7392670" y="1964054"/>
            <a:ext cx="1343660" cy="31750"/>
            <a:chOff x="7392669" y="1964054"/>
            <a:chExt cx="1343660" cy="31750"/>
          </a:xfrm>
        </p:grpSpPr>
        <p:sp>
          <p:nvSpPr>
            <p:cNvPr id="5" name="object 5"/>
            <p:cNvSpPr/>
            <p:nvPr/>
          </p:nvSpPr>
          <p:spPr>
            <a:xfrm>
              <a:off x="7407909" y="1987549"/>
              <a:ext cx="1328420" cy="0"/>
            </a:xfrm>
            <a:custGeom>
              <a:avLst/>
              <a:gdLst/>
              <a:ahLst/>
              <a:cxnLst/>
              <a:rect l="l" t="t" r="r" b="b"/>
              <a:pathLst>
                <a:path w="1328420">
                  <a:moveTo>
                    <a:pt x="0" y="0"/>
                  </a:moveTo>
                  <a:lnTo>
                    <a:pt x="132842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92669" y="1972309"/>
              <a:ext cx="1328420" cy="0"/>
            </a:xfrm>
            <a:custGeom>
              <a:avLst/>
              <a:gdLst/>
              <a:ahLst/>
              <a:cxnLst/>
              <a:rect l="l" t="t" r="r" b="b"/>
              <a:pathLst>
                <a:path w="1328420">
                  <a:moveTo>
                    <a:pt x="0" y="0"/>
                  </a:moveTo>
                  <a:lnTo>
                    <a:pt x="1328420" y="0"/>
                  </a:lnTo>
                </a:path>
              </a:pathLst>
            </a:custGeom>
            <a:ln w="165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99719" y="1534159"/>
            <a:ext cx="8544560" cy="4817986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009650" algn="just">
              <a:lnSpc>
                <a:spcPct val="100000"/>
              </a:lnSpc>
              <a:spcBef>
                <a:spcPts val="850"/>
              </a:spcBef>
              <a:tabLst>
                <a:tab pos="2530475" algn="l"/>
                <a:tab pos="4052570" algn="l"/>
                <a:tab pos="5574665" algn="l"/>
                <a:tab pos="7092315" algn="l"/>
              </a:tabLst>
            </a:pPr>
            <a:r>
              <a:rPr sz="2400" spc="-5" dirty="0"/>
              <a:t>10101001	00111001	11011101	11100111	10101010</a:t>
            </a:r>
            <a:endParaRPr sz="2400"/>
          </a:p>
          <a:p>
            <a:pPr marL="7410450" algn="just">
              <a:lnSpc>
                <a:spcPct val="100000"/>
              </a:lnSpc>
              <a:spcBef>
                <a:spcPts val="750"/>
              </a:spcBef>
            </a:pPr>
            <a:r>
              <a:rPr sz="2400" spc="-5" dirty="0"/>
              <a:t>(LRC)</a:t>
            </a:r>
            <a:endParaRPr sz="2400"/>
          </a:p>
          <a:p>
            <a:pPr marL="438150" marR="5080" indent="-342900" algn="just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ahoma"/>
                <a:cs typeface="Tahoma"/>
              </a:rPr>
              <a:t>However,it </a:t>
            </a:r>
            <a:r>
              <a:rPr sz="2400" b="1" spc="-5" dirty="0">
                <a:latin typeface="Tahoma"/>
                <a:cs typeface="Tahoma"/>
              </a:rPr>
              <a:t>is hit </a:t>
            </a:r>
            <a:r>
              <a:rPr sz="2400" b="1" dirty="0">
                <a:latin typeface="Tahoma"/>
                <a:cs typeface="Tahoma"/>
              </a:rPr>
              <a:t>by </a:t>
            </a:r>
            <a:r>
              <a:rPr sz="2400" b="1" spc="-5" dirty="0">
                <a:latin typeface="Tahoma"/>
                <a:cs typeface="Tahoma"/>
              </a:rPr>
              <a:t>burst </a:t>
            </a:r>
            <a:r>
              <a:rPr sz="2400" b="1" spc="-10" dirty="0">
                <a:latin typeface="Tahoma"/>
                <a:cs typeface="Tahoma"/>
              </a:rPr>
              <a:t>of </a:t>
            </a:r>
            <a:r>
              <a:rPr sz="2400" b="1" spc="-5" dirty="0">
                <a:latin typeface="Tahoma"/>
                <a:cs typeface="Tahoma"/>
              </a:rPr>
              <a:t>length eight and </a:t>
            </a:r>
            <a:r>
              <a:rPr sz="2400" b="1" dirty="0">
                <a:latin typeface="Tahoma"/>
                <a:cs typeface="Tahoma"/>
              </a:rPr>
              <a:t>some </a:t>
            </a:r>
            <a:r>
              <a:rPr sz="2400" b="1" spc="-5" dirty="0">
                <a:latin typeface="Tahoma"/>
                <a:cs typeface="Tahoma"/>
              </a:rPr>
              <a:t>bits  are corrupted (Yellow bits </a:t>
            </a:r>
            <a:r>
              <a:rPr sz="2400" b="1" dirty="0">
                <a:latin typeface="Tahoma"/>
                <a:cs typeface="Tahoma"/>
              </a:rPr>
              <a:t>are </a:t>
            </a:r>
            <a:r>
              <a:rPr sz="2400" b="1" spc="-5" dirty="0">
                <a:latin typeface="Tahoma"/>
                <a:cs typeface="Tahoma"/>
              </a:rPr>
              <a:t>changed)</a:t>
            </a:r>
            <a:r>
              <a:rPr sz="2400" b="1" spc="75" dirty="0">
                <a:latin typeface="Tahoma"/>
                <a:cs typeface="Tahoma"/>
              </a:rPr>
              <a:t> </a:t>
            </a:r>
            <a:r>
              <a:rPr sz="2400" spc="-5" dirty="0"/>
              <a:t>:</a:t>
            </a:r>
            <a:endParaRPr sz="2400">
              <a:latin typeface="Tahoma"/>
              <a:cs typeface="Tahoma"/>
            </a:endParaRPr>
          </a:p>
          <a:p>
            <a:pPr marL="1009650" algn="just">
              <a:lnSpc>
                <a:spcPct val="100000"/>
              </a:lnSpc>
              <a:spcBef>
                <a:spcPts val="600"/>
              </a:spcBef>
              <a:tabLst>
                <a:tab pos="2529205" algn="l"/>
                <a:tab pos="4050029" algn="l"/>
                <a:tab pos="5572125" algn="l"/>
                <a:tab pos="7093584" algn="l"/>
              </a:tabLst>
            </a:pPr>
            <a:r>
              <a:rPr sz="2400" spc="-5" dirty="0"/>
              <a:t>1010</a:t>
            </a:r>
            <a:r>
              <a:rPr sz="2400" spc="-5" dirty="0">
                <a:solidFill>
                  <a:srgbClr val="E4FFFF"/>
                </a:solidFill>
              </a:rPr>
              <a:t>0</a:t>
            </a:r>
            <a:r>
              <a:rPr sz="2400" spc="-5" dirty="0"/>
              <a:t>0</a:t>
            </a:r>
            <a:r>
              <a:rPr sz="2400" spc="-5" dirty="0">
                <a:solidFill>
                  <a:srgbClr val="E4FFFF"/>
                </a:solidFill>
              </a:rPr>
              <a:t>1</a:t>
            </a:r>
            <a:r>
              <a:rPr sz="2400" spc="-5" dirty="0"/>
              <a:t>1	</a:t>
            </a:r>
            <a:r>
              <a:rPr sz="2400" spc="-5" dirty="0">
                <a:solidFill>
                  <a:srgbClr val="E4FFFF"/>
                </a:solidFill>
              </a:rPr>
              <a:t>1</a:t>
            </a:r>
            <a:r>
              <a:rPr sz="2400" spc="-5" dirty="0"/>
              <a:t>0</a:t>
            </a:r>
            <a:r>
              <a:rPr sz="2400" spc="-5" dirty="0">
                <a:solidFill>
                  <a:srgbClr val="E4FFFF"/>
                </a:solidFill>
              </a:rPr>
              <a:t>0</a:t>
            </a:r>
            <a:r>
              <a:rPr sz="2400" spc="-5" dirty="0"/>
              <a:t>01001	11011101	11100111	10101010</a:t>
            </a:r>
            <a:endParaRPr sz="2400"/>
          </a:p>
          <a:p>
            <a:pPr marL="7410450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/>
              <a:t>(LRC)</a:t>
            </a:r>
            <a:endParaRPr sz="2400"/>
          </a:p>
          <a:p>
            <a:pPr marL="438150" marR="81280" indent="-342900" algn="just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ahoma"/>
                <a:cs typeface="Tahoma"/>
              </a:rPr>
              <a:t>When </a:t>
            </a:r>
            <a:r>
              <a:rPr sz="2400" b="1" spc="-5" dirty="0">
                <a:latin typeface="Tahoma"/>
                <a:cs typeface="Tahoma"/>
              </a:rPr>
              <a:t>the receiver checks the LRC,some of the bits are  </a:t>
            </a:r>
            <a:r>
              <a:rPr sz="2400" b="1" spc="-10" dirty="0">
                <a:latin typeface="Tahoma"/>
                <a:cs typeface="Tahoma"/>
              </a:rPr>
              <a:t>not</a:t>
            </a:r>
            <a:endParaRPr sz="2400">
              <a:latin typeface="Tahoma"/>
              <a:cs typeface="Tahoma"/>
            </a:endParaRPr>
          </a:p>
          <a:p>
            <a:pPr marL="454025" marR="317500" indent="-179070" algn="just">
              <a:lnSpc>
                <a:spcPts val="3479"/>
              </a:lnSpc>
              <a:spcBef>
                <a:spcPts val="204"/>
              </a:spcBef>
            </a:pPr>
            <a:r>
              <a:rPr sz="2400" b="1" spc="-10" dirty="0">
                <a:latin typeface="Tahoma"/>
                <a:cs typeface="Tahoma"/>
              </a:rPr>
              <a:t>follow </a:t>
            </a:r>
            <a:r>
              <a:rPr sz="2400" b="1" dirty="0">
                <a:latin typeface="Tahoma"/>
                <a:cs typeface="Tahoma"/>
              </a:rPr>
              <a:t>even </a:t>
            </a:r>
            <a:r>
              <a:rPr sz="2400" b="1" spc="-5" dirty="0">
                <a:latin typeface="Tahoma"/>
                <a:cs typeface="Tahoma"/>
              </a:rPr>
              <a:t>parity rule </a:t>
            </a:r>
            <a:r>
              <a:rPr sz="2400" b="1" dirty="0">
                <a:latin typeface="Tahoma"/>
                <a:cs typeface="Tahoma"/>
              </a:rPr>
              <a:t>and </a:t>
            </a:r>
            <a:r>
              <a:rPr sz="2400" b="1" spc="-5" dirty="0">
                <a:latin typeface="Tahoma"/>
                <a:cs typeface="Tahoma"/>
              </a:rPr>
              <a:t>whole </a:t>
            </a:r>
            <a:r>
              <a:rPr sz="2400" b="1" spc="-10" dirty="0">
                <a:latin typeface="Tahoma"/>
                <a:cs typeface="Tahoma"/>
              </a:rPr>
              <a:t>block </a:t>
            </a:r>
            <a:r>
              <a:rPr sz="2400" b="1" spc="-5" dirty="0">
                <a:latin typeface="Tahoma"/>
                <a:cs typeface="Tahoma"/>
              </a:rPr>
              <a:t>is discarded  (the non matching </a:t>
            </a:r>
            <a:r>
              <a:rPr sz="2400" b="1" spc="-10" dirty="0">
                <a:latin typeface="Tahoma"/>
                <a:cs typeface="Tahoma"/>
              </a:rPr>
              <a:t>bits </a:t>
            </a:r>
            <a:r>
              <a:rPr sz="2400" b="1" spc="-5" dirty="0">
                <a:latin typeface="Tahoma"/>
                <a:cs typeface="Tahoma"/>
              </a:rPr>
              <a:t>are shown in </a:t>
            </a:r>
            <a:r>
              <a:rPr sz="2400" b="1" dirty="0">
                <a:latin typeface="Tahoma"/>
                <a:cs typeface="Tahoma"/>
              </a:rPr>
              <a:t>red )</a:t>
            </a:r>
            <a:r>
              <a:rPr sz="2400" b="1" spc="9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009650" algn="just">
              <a:lnSpc>
                <a:spcPct val="100000"/>
              </a:lnSpc>
              <a:spcBef>
                <a:spcPts val="385"/>
              </a:spcBef>
              <a:tabLst>
                <a:tab pos="2530475" algn="l"/>
                <a:tab pos="4052570" algn="l"/>
                <a:tab pos="5574665" algn="l"/>
                <a:tab pos="7092315" algn="l"/>
              </a:tabLst>
            </a:pPr>
            <a:r>
              <a:rPr sz="2400" spc="-5" dirty="0"/>
              <a:t>10100011	10001001	11011101	11100111	</a:t>
            </a:r>
            <a:r>
              <a:rPr sz="2400" spc="-10" dirty="0">
                <a:solidFill>
                  <a:srgbClr val="FFCC00"/>
                </a:solidFill>
              </a:rPr>
              <a:t>1</a:t>
            </a:r>
            <a:r>
              <a:rPr sz="2400" spc="-10" dirty="0"/>
              <a:t>0</a:t>
            </a:r>
            <a:r>
              <a:rPr sz="2400" spc="-10" dirty="0">
                <a:solidFill>
                  <a:srgbClr val="FFCC00"/>
                </a:solidFill>
              </a:rPr>
              <a:t>1</a:t>
            </a:r>
            <a:r>
              <a:rPr sz="2400" spc="-10" dirty="0"/>
              <a:t>0</a:t>
            </a:r>
            <a:r>
              <a:rPr sz="2400" spc="-10" dirty="0">
                <a:solidFill>
                  <a:srgbClr val="FFCC00"/>
                </a:solidFill>
              </a:rPr>
              <a:t>1</a:t>
            </a:r>
            <a:r>
              <a:rPr sz="2400" spc="-10" dirty="0"/>
              <a:t>0</a:t>
            </a:r>
            <a:r>
              <a:rPr sz="2400" spc="-10" dirty="0">
                <a:solidFill>
                  <a:srgbClr val="FFCC00"/>
                </a:solidFill>
              </a:rPr>
              <a:t>1</a:t>
            </a:r>
            <a:r>
              <a:rPr sz="2400" spc="-10" dirty="0"/>
              <a:t>0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228600" y="1847849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1066800" y="38100"/>
                </a:moveTo>
                <a:lnTo>
                  <a:pt x="1143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066800" y="76200"/>
                </a:lnTo>
                <a:lnTo>
                  <a:pt x="106680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5657850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1066800" y="38100"/>
                </a:moveTo>
                <a:lnTo>
                  <a:pt x="1143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066800" y="76200"/>
                </a:lnTo>
                <a:lnTo>
                  <a:pt x="106680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3524250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1066800" y="38100"/>
                </a:moveTo>
                <a:lnTo>
                  <a:pt x="1143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066800" y="76200"/>
                </a:lnTo>
                <a:lnTo>
                  <a:pt x="106680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1" y="706119"/>
            <a:ext cx="7543165" cy="443339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57200" algn="just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solidFill>
                  <a:srgbClr val="009898"/>
                </a:solidFill>
                <a:latin typeface="Tahoma"/>
                <a:cs typeface="Tahoma"/>
              </a:rPr>
              <a:t>Advantage</a:t>
            </a:r>
            <a:r>
              <a:rPr sz="2800" spc="5" dirty="0">
                <a:solidFill>
                  <a:srgbClr val="009898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9898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466090" marR="1382395" indent="-453390" algn="just">
              <a:lnSpc>
                <a:spcPct val="120500"/>
              </a:lnSpc>
              <a:spcBef>
                <a:spcPts val="10"/>
              </a:spcBef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-&gt;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LRC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 bits can easily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detect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burst 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error of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bits.</a:t>
            </a:r>
            <a:endParaRPr sz="2800">
              <a:latin typeface="Tahoma"/>
              <a:cs typeface="Tahoma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3900">
              <a:latin typeface="Tahoma"/>
              <a:cs typeface="Tahoma"/>
            </a:endParaRPr>
          </a:p>
          <a:p>
            <a:pPr marL="355600" algn="just">
              <a:lnSpc>
                <a:spcPct val="100000"/>
              </a:lnSpc>
            </a:pPr>
            <a:r>
              <a:rPr sz="2800" spc="-10" dirty="0">
                <a:solidFill>
                  <a:srgbClr val="FFCC00"/>
                </a:solidFill>
                <a:latin typeface="Tahoma"/>
                <a:cs typeface="Tahoma"/>
              </a:rPr>
              <a:t>Disadvantage</a:t>
            </a:r>
            <a:r>
              <a:rPr sz="2800" spc="-5" dirty="0">
                <a:solidFill>
                  <a:srgbClr val="FFCC00"/>
                </a:solidFill>
                <a:latin typeface="Tahoma"/>
                <a:cs typeface="Tahoma"/>
              </a:rPr>
              <a:t> :</a:t>
            </a:r>
            <a:endParaRPr sz="28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-&gt;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If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two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bits in one data units are damaged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two bits in exactly same position in  another data unit are also damaged , the LRC  checker will not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detect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error.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774" y="383540"/>
            <a:ext cx="741045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1325" marR="5080" indent="-29679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CYCLIC </a:t>
            </a:r>
            <a:r>
              <a:rPr dirty="0"/>
              <a:t>REDUNDANCY</a:t>
            </a:r>
            <a:r>
              <a:rPr spc="-65" dirty="0"/>
              <a:t> </a:t>
            </a:r>
            <a:r>
              <a:rPr spc="-5" dirty="0"/>
              <a:t>CHECK  (CRC)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70" y="2490472"/>
            <a:ext cx="17335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651" y="2399030"/>
            <a:ext cx="8695055" cy="282564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8419" algn="just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this method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sequence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 redundant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bits</a:t>
            </a:r>
            <a:r>
              <a:rPr sz="24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  <a:p>
            <a:pPr marL="58419" marR="5080" indent="-45720" algn="just">
              <a:lnSpc>
                <a:spcPct val="90000"/>
              </a:lnSpc>
              <a:spcBef>
                <a:spcPts val="595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called the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CRC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or the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CRC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remainder,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appended to the end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  the unit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so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that the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resulting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data unit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become exactly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divisible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second, predetermined binary number.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At its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destination ,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 incoming data unit is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divided by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 same number. If at this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step there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no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remainder ,the data unit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assume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 be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correct  and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accepted, otherwise 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indicate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unit has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been  damaged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transmission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 therefore must be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rejected.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370" y="5640070"/>
            <a:ext cx="8646795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49530">
              <a:lnSpc>
                <a:spcPts val="2590"/>
              </a:lnSpc>
              <a:spcBef>
                <a:spcPts val="425"/>
              </a:spcBef>
              <a:tabLst>
                <a:tab pos="779145" algn="l"/>
                <a:tab pos="1470025" algn="l"/>
                <a:tab pos="1967864" algn="l"/>
                <a:tab pos="2304415" algn="l"/>
                <a:tab pos="4446905" algn="l"/>
                <a:tab pos="5589905" algn="l"/>
                <a:tab pos="6275705" algn="l"/>
                <a:tab pos="7817484" algn="l"/>
                <a:tab pos="820039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 redundancy bits is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used by CRC are derived by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dividing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  d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	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ni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	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y	a	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ede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ned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	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	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	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370" y="6343650"/>
            <a:ext cx="673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C.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3269" y="720090"/>
            <a:ext cx="5223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CCFF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E4FFFF"/>
                </a:solidFill>
                <a:latin typeface="Tahoma"/>
                <a:cs typeface="Tahoma"/>
              </a:rPr>
              <a:t>CRC generator </a:t>
            </a:r>
            <a:r>
              <a:rPr sz="2800" b="1" spc="-10" dirty="0">
                <a:solidFill>
                  <a:srgbClr val="E4FFFF"/>
                </a:solidFill>
                <a:latin typeface="Tahoma"/>
                <a:cs typeface="Tahoma"/>
              </a:rPr>
              <a:t>and</a:t>
            </a:r>
            <a:r>
              <a:rPr sz="2800" b="1" spc="-60" dirty="0">
                <a:solidFill>
                  <a:srgbClr val="E4FFFF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E4FFFF"/>
                </a:solidFill>
                <a:latin typeface="Tahoma"/>
                <a:cs typeface="Tahoma"/>
              </a:rPr>
              <a:t>checker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19928" y="1824127"/>
            <a:ext cx="2447925" cy="466725"/>
            <a:chOff x="6319927" y="1824127"/>
            <a:chExt cx="2447925" cy="466725"/>
          </a:xfrm>
        </p:grpSpPr>
        <p:sp>
          <p:nvSpPr>
            <p:cNvPr id="6" name="object 6"/>
            <p:cNvSpPr/>
            <p:nvPr/>
          </p:nvSpPr>
          <p:spPr>
            <a:xfrm>
              <a:off x="6324600" y="1828799"/>
              <a:ext cx="1447800" cy="457200"/>
            </a:xfrm>
            <a:custGeom>
              <a:avLst/>
              <a:gdLst/>
              <a:ahLst/>
              <a:cxnLst/>
              <a:rect l="l" t="t" r="r" b="b"/>
              <a:pathLst>
                <a:path w="1447800" h="457200">
                  <a:moveTo>
                    <a:pt x="1447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447800" y="4572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4600" y="1828799"/>
              <a:ext cx="1447800" cy="457200"/>
            </a:xfrm>
            <a:custGeom>
              <a:avLst/>
              <a:gdLst/>
              <a:ahLst/>
              <a:cxnLst/>
              <a:rect l="l" t="t" r="r" b="b"/>
              <a:pathLst>
                <a:path w="1447800" h="457200">
                  <a:moveTo>
                    <a:pt x="723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447800" y="0"/>
                  </a:lnTo>
                  <a:lnTo>
                    <a:pt x="1447800" y="457200"/>
                  </a:lnTo>
                  <a:lnTo>
                    <a:pt x="723900" y="457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2400" y="1828799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990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" y="4572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72400" y="1828799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4953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990600" y="0"/>
                  </a:lnTo>
                  <a:lnTo>
                    <a:pt x="990600" y="457200"/>
                  </a:lnTo>
                  <a:lnTo>
                    <a:pt x="495300" y="457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700838" y="3119439"/>
            <a:ext cx="1685925" cy="466725"/>
            <a:chOff x="6700837" y="3119437"/>
            <a:chExt cx="1685925" cy="466725"/>
          </a:xfrm>
        </p:grpSpPr>
        <p:sp>
          <p:nvSpPr>
            <p:cNvPr id="11" name="object 11"/>
            <p:cNvSpPr/>
            <p:nvPr/>
          </p:nvSpPr>
          <p:spPr>
            <a:xfrm>
              <a:off x="6705600" y="31242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676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6400" y="4572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5600" y="31242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838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676400" y="0"/>
                  </a:lnTo>
                  <a:lnTo>
                    <a:pt x="1676400" y="457200"/>
                  </a:lnTo>
                  <a:lnTo>
                    <a:pt x="838200" y="457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929528" y="4491129"/>
            <a:ext cx="1228725" cy="542925"/>
            <a:chOff x="6929527" y="4491127"/>
            <a:chExt cx="1228725" cy="542925"/>
          </a:xfrm>
        </p:grpSpPr>
        <p:sp>
          <p:nvSpPr>
            <p:cNvPr id="14" name="object 14"/>
            <p:cNvSpPr/>
            <p:nvPr/>
          </p:nvSpPr>
          <p:spPr>
            <a:xfrm>
              <a:off x="6934199" y="4495800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1219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" y="5334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34199" y="4495800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219200" y="0"/>
                  </a:lnTo>
                  <a:lnTo>
                    <a:pt x="1219200" y="533400"/>
                  </a:lnTo>
                  <a:lnTo>
                    <a:pt x="609600" y="5334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348038" y="3195639"/>
            <a:ext cx="2447925" cy="466725"/>
            <a:chOff x="3348037" y="3195637"/>
            <a:chExt cx="2447925" cy="466725"/>
          </a:xfrm>
        </p:grpSpPr>
        <p:sp>
          <p:nvSpPr>
            <p:cNvPr id="17" name="object 17"/>
            <p:cNvSpPr/>
            <p:nvPr/>
          </p:nvSpPr>
          <p:spPr>
            <a:xfrm>
              <a:off x="4800600" y="3200400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990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" y="4572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0600" y="3200400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4953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990600" y="0"/>
                  </a:lnTo>
                  <a:lnTo>
                    <a:pt x="990600" y="457200"/>
                  </a:lnTo>
                  <a:lnTo>
                    <a:pt x="495300" y="457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2800" y="3200400"/>
              <a:ext cx="1447800" cy="457200"/>
            </a:xfrm>
            <a:custGeom>
              <a:avLst/>
              <a:gdLst/>
              <a:ahLst/>
              <a:cxnLst/>
              <a:rect l="l" t="t" r="r" b="b"/>
              <a:pathLst>
                <a:path w="1447800" h="457200">
                  <a:moveTo>
                    <a:pt x="1447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447800" y="4572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2800" y="3200400"/>
              <a:ext cx="1447800" cy="457200"/>
            </a:xfrm>
            <a:custGeom>
              <a:avLst/>
              <a:gdLst/>
              <a:ahLst/>
              <a:cxnLst/>
              <a:rect l="l" t="t" r="r" b="b"/>
              <a:pathLst>
                <a:path w="1447800" h="457200">
                  <a:moveTo>
                    <a:pt x="723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447800" y="0"/>
                  </a:lnTo>
                  <a:lnTo>
                    <a:pt x="1447800" y="457200"/>
                  </a:lnTo>
                  <a:lnTo>
                    <a:pt x="723900" y="457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6328" y="1824127"/>
            <a:ext cx="2447925" cy="466725"/>
            <a:chOff x="376327" y="1824127"/>
            <a:chExt cx="2447925" cy="466725"/>
          </a:xfrm>
        </p:grpSpPr>
        <p:sp>
          <p:nvSpPr>
            <p:cNvPr id="22" name="object 22"/>
            <p:cNvSpPr/>
            <p:nvPr/>
          </p:nvSpPr>
          <p:spPr>
            <a:xfrm>
              <a:off x="380999" y="1828799"/>
              <a:ext cx="1447800" cy="457200"/>
            </a:xfrm>
            <a:custGeom>
              <a:avLst/>
              <a:gdLst/>
              <a:ahLst/>
              <a:cxnLst/>
              <a:rect l="l" t="t" r="r" b="b"/>
              <a:pathLst>
                <a:path w="1447800" h="457200">
                  <a:moveTo>
                    <a:pt x="1447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447800" y="4572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0999" y="1828799"/>
              <a:ext cx="1447800" cy="457200"/>
            </a:xfrm>
            <a:custGeom>
              <a:avLst/>
              <a:gdLst/>
              <a:ahLst/>
              <a:cxnLst/>
              <a:rect l="l" t="t" r="r" b="b"/>
              <a:pathLst>
                <a:path w="1447800" h="457200">
                  <a:moveTo>
                    <a:pt x="723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447800" y="0"/>
                  </a:lnTo>
                  <a:lnTo>
                    <a:pt x="1447800" y="457200"/>
                  </a:lnTo>
                  <a:lnTo>
                    <a:pt x="723900" y="457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8799" y="1828799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990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" y="4572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28799" y="1828799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4953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990600" y="0"/>
                  </a:lnTo>
                  <a:lnTo>
                    <a:pt x="990600" y="457200"/>
                  </a:lnTo>
                  <a:lnTo>
                    <a:pt x="495300" y="457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28728" y="4491129"/>
            <a:ext cx="2143125" cy="542925"/>
            <a:chOff x="528727" y="4491127"/>
            <a:chExt cx="2143125" cy="542925"/>
          </a:xfrm>
        </p:grpSpPr>
        <p:sp>
          <p:nvSpPr>
            <p:cNvPr id="27" name="object 27"/>
            <p:cNvSpPr/>
            <p:nvPr/>
          </p:nvSpPr>
          <p:spPr>
            <a:xfrm>
              <a:off x="533399" y="4495800"/>
              <a:ext cx="2133600" cy="533400"/>
            </a:xfrm>
            <a:custGeom>
              <a:avLst/>
              <a:gdLst/>
              <a:ahLst/>
              <a:cxnLst/>
              <a:rect l="l" t="t" r="r" b="b"/>
              <a:pathLst>
                <a:path w="2133600" h="533400">
                  <a:moveTo>
                    <a:pt x="21336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33600" y="5334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3399" y="4495800"/>
              <a:ext cx="2133600" cy="533400"/>
            </a:xfrm>
            <a:custGeom>
              <a:avLst/>
              <a:gdLst/>
              <a:ahLst/>
              <a:cxnLst/>
              <a:rect l="l" t="t" r="r" b="b"/>
              <a:pathLst>
                <a:path w="2133600" h="533400">
                  <a:moveTo>
                    <a:pt x="10668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2133600" y="0"/>
                  </a:lnTo>
                  <a:lnTo>
                    <a:pt x="2133600" y="533400"/>
                  </a:lnTo>
                  <a:lnTo>
                    <a:pt x="1066800" y="5334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57328" y="3119527"/>
            <a:ext cx="1685925" cy="1300480"/>
            <a:chOff x="757327" y="3119527"/>
            <a:chExt cx="1685925" cy="1300480"/>
          </a:xfrm>
        </p:grpSpPr>
        <p:sp>
          <p:nvSpPr>
            <p:cNvPr id="30" name="object 30"/>
            <p:cNvSpPr/>
            <p:nvPr/>
          </p:nvSpPr>
          <p:spPr>
            <a:xfrm>
              <a:off x="761999" y="3124199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1676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6400" y="4572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1999" y="3124199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838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676400" y="0"/>
                  </a:lnTo>
                  <a:lnTo>
                    <a:pt x="1676400" y="457200"/>
                  </a:lnTo>
                  <a:lnTo>
                    <a:pt x="838200" y="4572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5900" y="3581399"/>
              <a:ext cx="76200" cy="838200"/>
            </a:xfrm>
            <a:custGeom>
              <a:avLst/>
              <a:gdLst/>
              <a:ahLst/>
              <a:cxnLst/>
              <a:rect l="l" t="t" r="r" b="b"/>
              <a:pathLst>
                <a:path w="76200" h="838200">
                  <a:moveTo>
                    <a:pt x="76200" y="763270"/>
                  </a:moveTo>
                  <a:lnTo>
                    <a:pt x="43180" y="763270"/>
                  </a:lnTo>
                  <a:lnTo>
                    <a:pt x="43180" y="0"/>
                  </a:lnTo>
                  <a:lnTo>
                    <a:pt x="33020" y="0"/>
                  </a:lnTo>
                  <a:lnTo>
                    <a:pt x="33020" y="763270"/>
                  </a:lnTo>
                  <a:lnTo>
                    <a:pt x="0" y="763270"/>
                  </a:lnTo>
                  <a:lnTo>
                    <a:pt x="38100" y="838200"/>
                  </a:lnTo>
                  <a:lnTo>
                    <a:pt x="76200" y="7632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81000" y="1828800"/>
            <a:ext cx="2438400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370"/>
              </a:spcBef>
              <a:tabLst>
                <a:tab pos="161353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	CRC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3400" y="4495800"/>
            <a:ext cx="2133600" cy="41549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REMAINDER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34200" y="4495800"/>
            <a:ext cx="1219200" cy="41549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CRC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19171" y="3234690"/>
            <a:ext cx="19932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709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05600" y="3124200"/>
            <a:ext cx="1676400" cy="41549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DIVIS0R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24600" y="1828800"/>
            <a:ext cx="2438400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370"/>
              </a:spcBef>
              <a:tabLst>
                <a:tab pos="153606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00…0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95600" y="33909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457200" y="33020"/>
                </a:moveTo>
                <a:lnTo>
                  <a:pt x="74930" y="33020"/>
                </a:lnTo>
                <a:lnTo>
                  <a:pt x="74930" y="0"/>
                </a:lnTo>
                <a:lnTo>
                  <a:pt x="0" y="38100"/>
                </a:lnTo>
                <a:lnTo>
                  <a:pt x="74930" y="76200"/>
                </a:lnTo>
                <a:lnTo>
                  <a:pt x="74930" y="43180"/>
                </a:lnTo>
                <a:lnTo>
                  <a:pt x="457200" y="43180"/>
                </a:lnTo>
                <a:lnTo>
                  <a:pt x="457200" y="33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5867400" y="1290727"/>
            <a:ext cx="3053080" cy="4805680"/>
            <a:chOff x="5867400" y="1290727"/>
            <a:chExt cx="3053080" cy="4805680"/>
          </a:xfrm>
        </p:grpSpPr>
        <p:sp>
          <p:nvSpPr>
            <p:cNvPr id="41" name="object 41"/>
            <p:cNvSpPr/>
            <p:nvPr/>
          </p:nvSpPr>
          <p:spPr>
            <a:xfrm>
              <a:off x="6248400" y="1295400"/>
              <a:ext cx="2667000" cy="4800600"/>
            </a:xfrm>
            <a:custGeom>
              <a:avLst/>
              <a:gdLst/>
              <a:ahLst/>
              <a:cxnLst/>
              <a:rect l="l" t="t" r="r" b="b"/>
              <a:pathLst>
                <a:path w="2667000" h="4800600">
                  <a:moveTo>
                    <a:pt x="2667000" y="0"/>
                  </a:moveTo>
                  <a:lnTo>
                    <a:pt x="2667000" y="4724400"/>
                  </a:lnTo>
                </a:path>
                <a:path w="2667000" h="4800600">
                  <a:moveTo>
                    <a:pt x="0" y="0"/>
                  </a:moveTo>
                  <a:lnTo>
                    <a:pt x="2667000" y="0"/>
                  </a:lnTo>
                </a:path>
                <a:path w="2667000" h="4800600">
                  <a:moveTo>
                    <a:pt x="0" y="0"/>
                  </a:moveTo>
                  <a:lnTo>
                    <a:pt x="0" y="4800600"/>
                  </a:lnTo>
                </a:path>
                <a:path w="2667000" h="4800600">
                  <a:moveTo>
                    <a:pt x="0" y="4724400"/>
                  </a:moveTo>
                  <a:lnTo>
                    <a:pt x="2667000" y="4724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67400" y="2362199"/>
              <a:ext cx="1790700" cy="2057400"/>
            </a:xfrm>
            <a:custGeom>
              <a:avLst/>
              <a:gdLst/>
              <a:ahLst/>
              <a:cxnLst/>
              <a:rect l="l" t="t" r="r" b="b"/>
              <a:pathLst>
                <a:path w="1790700" h="2057400">
                  <a:moveTo>
                    <a:pt x="381000" y="1137920"/>
                  </a:moveTo>
                  <a:lnTo>
                    <a:pt x="74930" y="1137920"/>
                  </a:lnTo>
                  <a:lnTo>
                    <a:pt x="74930" y="1104900"/>
                  </a:lnTo>
                  <a:lnTo>
                    <a:pt x="0" y="1143000"/>
                  </a:lnTo>
                  <a:lnTo>
                    <a:pt x="74930" y="1181100"/>
                  </a:lnTo>
                  <a:lnTo>
                    <a:pt x="74930" y="1148080"/>
                  </a:lnTo>
                  <a:lnTo>
                    <a:pt x="381000" y="1148080"/>
                  </a:lnTo>
                  <a:lnTo>
                    <a:pt x="381000" y="1137920"/>
                  </a:lnTo>
                  <a:close/>
                </a:path>
                <a:path w="1790700" h="2057400">
                  <a:moveTo>
                    <a:pt x="1790700" y="1982470"/>
                  </a:moveTo>
                  <a:lnTo>
                    <a:pt x="1757680" y="1982470"/>
                  </a:lnTo>
                  <a:lnTo>
                    <a:pt x="1757680" y="1219200"/>
                  </a:lnTo>
                  <a:lnTo>
                    <a:pt x="1747520" y="1219200"/>
                  </a:lnTo>
                  <a:lnTo>
                    <a:pt x="1747520" y="1982470"/>
                  </a:lnTo>
                  <a:lnTo>
                    <a:pt x="1714500" y="1982470"/>
                  </a:lnTo>
                  <a:lnTo>
                    <a:pt x="1752600" y="2057400"/>
                  </a:lnTo>
                  <a:lnTo>
                    <a:pt x="1790700" y="1982470"/>
                  </a:lnTo>
                  <a:close/>
                </a:path>
                <a:path w="1790700" h="2057400">
                  <a:moveTo>
                    <a:pt x="1790700" y="610870"/>
                  </a:moveTo>
                  <a:lnTo>
                    <a:pt x="1757680" y="610870"/>
                  </a:lnTo>
                  <a:lnTo>
                    <a:pt x="1757680" y="0"/>
                  </a:lnTo>
                  <a:lnTo>
                    <a:pt x="1747520" y="0"/>
                  </a:lnTo>
                  <a:lnTo>
                    <a:pt x="1747520" y="610870"/>
                  </a:lnTo>
                  <a:lnTo>
                    <a:pt x="1714500" y="610870"/>
                  </a:lnTo>
                  <a:lnTo>
                    <a:pt x="1752600" y="685800"/>
                  </a:lnTo>
                  <a:lnTo>
                    <a:pt x="1790700" y="6108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1485900" y="2362199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200" y="610870"/>
                </a:moveTo>
                <a:lnTo>
                  <a:pt x="43180" y="610870"/>
                </a:lnTo>
                <a:lnTo>
                  <a:pt x="43180" y="0"/>
                </a:lnTo>
                <a:lnTo>
                  <a:pt x="33020" y="0"/>
                </a:lnTo>
                <a:lnTo>
                  <a:pt x="33020" y="610870"/>
                </a:lnTo>
                <a:lnTo>
                  <a:pt x="0" y="610870"/>
                </a:lnTo>
                <a:lnTo>
                  <a:pt x="38100" y="685800"/>
                </a:lnTo>
                <a:lnTo>
                  <a:pt x="76200" y="610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8600" y="1524000"/>
            <a:ext cx="2667000" cy="4562146"/>
          </a:xfrm>
          <a:prstGeom prst="rect">
            <a:avLst/>
          </a:prstGeom>
          <a:ln w="93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69913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DIVISOR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318770" marR="534035">
              <a:lnSpc>
                <a:spcPct val="1521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Zero accept  Nonzero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86369" y="2471420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61300" y="3691890"/>
            <a:ext cx="1074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N+1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33969" y="5139690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0870" y="6129020"/>
            <a:ext cx="111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35470" y="6129020"/>
            <a:ext cx="87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70" y="1405890"/>
            <a:ext cx="7849870" cy="364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7780" indent="-342900" algn="just">
              <a:lnSpc>
                <a:spcPct val="100000"/>
              </a:lnSpc>
              <a:spcBef>
                <a:spcPts val="1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corrupted during  transmission.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 reliable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communication,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errors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must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be detected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corrected.</a:t>
            </a:r>
            <a:endParaRPr sz="3200">
              <a:latin typeface="Tahoma"/>
              <a:cs typeface="Tahoma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Clr>
                <a:srgbClr val="00CCFF"/>
              </a:buClr>
              <a:buFont typeface="Wingdings"/>
              <a:buChar char=""/>
            </a:pPr>
            <a:endParaRPr sz="4450">
              <a:latin typeface="Tahoma"/>
              <a:cs typeface="Tahoma"/>
            </a:endParaRPr>
          </a:p>
          <a:p>
            <a:pPr marL="367665" marR="366395" indent="-342900" algn="just">
              <a:lnSpc>
                <a:spcPct val="100000"/>
              </a:lnSpc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Error detection and correction are  implemented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either at data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link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layer or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transport layer of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OSI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model.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870" y="524509"/>
            <a:ext cx="1269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Tahoma"/>
                <a:cs typeface="Tahoma"/>
              </a:rPr>
              <a:t>D</a:t>
            </a:r>
            <a:r>
              <a:rPr sz="2800" b="1" spc="-5" dirty="0">
                <a:latin typeface="Tahoma"/>
                <a:cs typeface="Tahoma"/>
              </a:rPr>
              <a:t>i</a:t>
            </a:r>
            <a:r>
              <a:rPr sz="2800" b="1" dirty="0">
                <a:latin typeface="Tahoma"/>
                <a:cs typeface="Tahoma"/>
              </a:rPr>
              <a:t>v</a:t>
            </a:r>
            <a:r>
              <a:rPr sz="2800" b="1" spc="-5" dirty="0">
                <a:latin typeface="Tahoma"/>
                <a:cs typeface="Tahoma"/>
              </a:rPr>
              <a:t>is</a:t>
            </a:r>
            <a:r>
              <a:rPr sz="2800" b="1" dirty="0">
                <a:latin typeface="Tahoma"/>
                <a:cs typeface="Tahoma"/>
              </a:rPr>
              <a:t>or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1430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62237" y="4186239"/>
            <a:ext cx="4657725" cy="2219325"/>
            <a:chOff x="2662237" y="4186237"/>
            <a:chExt cx="4657725" cy="2219325"/>
          </a:xfrm>
        </p:grpSpPr>
        <p:sp>
          <p:nvSpPr>
            <p:cNvPr id="5" name="object 5"/>
            <p:cNvSpPr/>
            <p:nvPr/>
          </p:nvSpPr>
          <p:spPr>
            <a:xfrm>
              <a:off x="2667000" y="4191000"/>
              <a:ext cx="4648200" cy="2209800"/>
            </a:xfrm>
            <a:custGeom>
              <a:avLst/>
              <a:gdLst/>
              <a:ahLst/>
              <a:cxnLst/>
              <a:rect l="l" t="t" r="r" b="b"/>
              <a:pathLst>
                <a:path w="4648200" h="2209800">
                  <a:moveTo>
                    <a:pt x="4648200" y="0"/>
                  </a:moveTo>
                  <a:lnTo>
                    <a:pt x="0" y="0"/>
                  </a:lnTo>
                  <a:lnTo>
                    <a:pt x="0" y="2209800"/>
                  </a:lnTo>
                  <a:lnTo>
                    <a:pt x="4648200" y="22098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0" y="4191000"/>
              <a:ext cx="4648200" cy="2209800"/>
            </a:xfrm>
            <a:custGeom>
              <a:avLst/>
              <a:gdLst/>
              <a:ahLst/>
              <a:cxnLst/>
              <a:rect l="l" t="t" r="r" b="b"/>
              <a:pathLst>
                <a:path w="4648200" h="2209800">
                  <a:moveTo>
                    <a:pt x="2324100" y="2209800"/>
                  </a:moveTo>
                  <a:lnTo>
                    <a:pt x="0" y="2209800"/>
                  </a:lnTo>
                  <a:lnTo>
                    <a:pt x="0" y="0"/>
                  </a:lnTo>
                  <a:lnTo>
                    <a:pt x="4648200" y="0"/>
                  </a:lnTo>
                  <a:lnTo>
                    <a:pt x="4648200" y="2209800"/>
                  </a:lnTo>
                  <a:lnTo>
                    <a:pt x="2324100" y="22098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770" y="1395729"/>
            <a:ext cx="6588125" cy="34493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06680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solidFill>
                  <a:srgbClr val="E4FFFF"/>
                </a:solidFill>
                <a:latin typeface="Tahoma"/>
                <a:cs typeface="Tahoma"/>
              </a:rPr>
              <a:t>The divisor is determined according </a:t>
            </a:r>
            <a:r>
              <a:rPr sz="2400" b="1" dirty="0">
                <a:solidFill>
                  <a:srgbClr val="E4FFFF"/>
                </a:solidFill>
                <a:latin typeface="Tahoma"/>
                <a:cs typeface="Tahoma"/>
              </a:rPr>
              <a:t>to </a:t>
            </a:r>
            <a:r>
              <a:rPr sz="2400" b="1" spc="-5" dirty="0">
                <a:solidFill>
                  <a:srgbClr val="E4FFFF"/>
                </a:solidFill>
                <a:latin typeface="Tahoma"/>
                <a:cs typeface="Tahoma"/>
              </a:rPr>
              <a:t>the  algebraic polynomial.</a:t>
            </a:r>
            <a:endParaRPr sz="2400">
              <a:latin typeface="Tahoma"/>
              <a:cs typeface="Tahoma"/>
            </a:endParaRPr>
          </a:p>
          <a:p>
            <a:pPr marL="29209">
              <a:lnSpc>
                <a:spcPct val="100000"/>
              </a:lnSpc>
              <a:spcBef>
                <a:spcPts val="275"/>
              </a:spcBef>
            </a:pPr>
            <a:r>
              <a:rPr sz="2400" b="1" spc="-5" dirty="0">
                <a:solidFill>
                  <a:srgbClr val="E4FFFF"/>
                </a:solidFill>
                <a:latin typeface="Tahoma"/>
                <a:cs typeface="Tahoma"/>
              </a:rPr>
              <a:t>for</a:t>
            </a:r>
            <a:r>
              <a:rPr sz="2400" b="1" dirty="0">
                <a:solidFill>
                  <a:srgbClr val="E4FFFF"/>
                </a:solidFill>
                <a:latin typeface="Tahoma"/>
                <a:cs typeface="Tahoma"/>
              </a:rPr>
              <a:t> e.g.</a:t>
            </a:r>
            <a:endParaRPr sz="2400">
              <a:latin typeface="Tahoma"/>
              <a:cs typeface="Tahoma"/>
            </a:endParaRPr>
          </a:p>
          <a:p>
            <a:pPr marL="928369">
              <a:lnSpc>
                <a:spcPct val="100000"/>
              </a:lnSpc>
              <a:spcBef>
                <a:spcPts val="310"/>
              </a:spcBef>
            </a:pPr>
            <a:r>
              <a:rPr sz="2400" b="1" dirty="0">
                <a:solidFill>
                  <a:srgbClr val="E4FFFF"/>
                </a:solidFill>
                <a:latin typeface="Tahoma"/>
                <a:cs typeface="Tahoma"/>
              </a:rPr>
              <a:t>A </a:t>
            </a:r>
            <a:r>
              <a:rPr sz="2400" b="1" spc="-5" dirty="0">
                <a:solidFill>
                  <a:srgbClr val="E4FFFF"/>
                </a:solidFill>
                <a:latin typeface="Tahoma"/>
                <a:cs typeface="Tahoma"/>
              </a:rPr>
              <a:t>polynomial</a:t>
            </a:r>
            <a:r>
              <a:rPr sz="2400" b="1" spc="10" dirty="0">
                <a:solidFill>
                  <a:srgbClr val="E4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E4FFFF"/>
                </a:solidFill>
                <a:latin typeface="Tahoma"/>
                <a:cs typeface="Tahoma"/>
              </a:rPr>
              <a:t>is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ahoma"/>
              <a:cs typeface="Tahoma"/>
            </a:endParaRPr>
          </a:p>
          <a:p>
            <a:pPr marL="749300" marR="59055" indent="269240">
              <a:lnSpc>
                <a:spcPct val="110800"/>
              </a:lnSpc>
              <a:tabLst>
                <a:tab pos="1940560" algn="l"/>
                <a:tab pos="2371725" algn="l"/>
                <a:tab pos="3448685" algn="l"/>
                <a:tab pos="3878579" algn="l"/>
                <a:tab pos="5046345" algn="l"/>
                <a:tab pos="5476875" algn="l"/>
                <a:tab pos="5841365" algn="l"/>
              </a:tabLst>
            </a:pPr>
            <a:r>
              <a:rPr sz="2400" b="1" dirty="0">
                <a:solidFill>
                  <a:srgbClr val="E4FFFF"/>
                </a:solidFill>
                <a:latin typeface="Tahoma"/>
                <a:cs typeface="Tahoma"/>
              </a:rPr>
              <a:t>X^7	+	</a:t>
            </a:r>
            <a:r>
              <a:rPr sz="2400" b="1" spc="-5" dirty="0">
                <a:solidFill>
                  <a:srgbClr val="E4FFFF"/>
                </a:solidFill>
                <a:latin typeface="Tahoma"/>
                <a:cs typeface="Tahoma"/>
              </a:rPr>
              <a:t>x^5	</a:t>
            </a:r>
            <a:r>
              <a:rPr sz="2400" b="1" dirty="0">
                <a:solidFill>
                  <a:srgbClr val="E4FFFF"/>
                </a:solidFill>
                <a:latin typeface="Tahoma"/>
                <a:cs typeface="Tahoma"/>
              </a:rPr>
              <a:t>+	x^2	+	x	+ 1  </a:t>
            </a:r>
            <a:r>
              <a:rPr sz="2400" b="1" spc="-5" dirty="0">
                <a:solidFill>
                  <a:srgbClr val="E4FFFF"/>
                </a:solidFill>
                <a:latin typeface="Tahoma"/>
                <a:cs typeface="Tahoma"/>
              </a:rPr>
              <a:t>generation of divisor from polynomial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ahoma"/>
              <a:cs typeface="Tahoma"/>
            </a:endParaRPr>
          </a:p>
          <a:p>
            <a:pPr marL="1804670">
              <a:lnSpc>
                <a:spcPct val="100000"/>
              </a:lnSpc>
              <a:tabLst>
                <a:tab pos="2548890" algn="l"/>
                <a:tab pos="2948305" algn="l"/>
                <a:tab pos="3693160" algn="l"/>
                <a:tab pos="4016375" algn="l"/>
                <a:tab pos="4684395" algn="l"/>
                <a:tab pos="5084445" algn="l"/>
                <a:tab pos="5456555" algn="l"/>
                <a:tab pos="578167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X^7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X^5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X^2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	X	+	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0" y="4800600"/>
            <a:ext cx="3657600" cy="838200"/>
          </a:xfrm>
          <a:custGeom>
            <a:avLst/>
            <a:gdLst/>
            <a:ahLst/>
            <a:cxnLst/>
            <a:rect l="l" t="t" r="r" b="b"/>
            <a:pathLst>
              <a:path w="3657600" h="838200">
                <a:moveTo>
                  <a:pt x="3657600" y="76200"/>
                </a:moveTo>
                <a:lnTo>
                  <a:pt x="3505200" y="838200"/>
                </a:lnTo>
              </a:path>
              <a:path w="3657600" h="838200">
                <a:moveTo>
                  <a:pt x="3048000" y="0"/>
                </a:moveTo>
                <a:lnTo>
                  <a:pt x="2971800" y="838200"/>
                </a:lnTo>
              </a:path>
              <a:path w="3657600" h="838200">
                <a:moveTo>
                  <a:pt x="2057400" y="76200"/>
                </a:moveTo>
                <a:lnTo>
                  <a:pt x="2286000" y="838200"/>
                </a:lnTo>
              </a:path>
              <a:path w="3657600" h="838200">
                <a:moveTo>
                  <a:pt x="762000" y="76200"/>
                </a:moveTo>
                <a:lnTo>
                  <a:pt x="762000" y="838200"/>
                </a:lnTo>
              </a:path>
              <a:path w="3657600" h="838200">
                <a:moveTo>
                  <a:pt x="0" y="76200"/>
                </a:moveTo>
                <a:lnTo>
                  <a:pt x="0" y="7620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33700" y="5027929"/>
            <a:ext cx="3594100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X^4 X^3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456565" algn="l"/>
                <a:tab pos="913765" algn="l"/>
                <a:tab pos="1370965" algn="l"/>
                <a:tab pos="1828164" algn="l"/>
                <a:tab pos="2361565" algn="l"/>
                <a:tab pos="2894965" algn="l"/>
                <a:tab pos="34283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	0	1	0	0	1	1	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4371" y="4986020"/>
            <a:ext cx="52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^6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5200" y="5410200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0"/>
                </a:moveTo>
                <a:lnTo>
                  <a:pt x="0" y="304800"/>
                </a:lnTo>
              </a:path>
              <a:path w="1447800" h="381000">
                <a:moveTo>
                  <a:pt x="762000" y="0"/>
                </a:moveTo>
                <a:lnTo>
                  <a:pt x="838200" y="304800"/>
                </a:lnTo>
              </a:path>
              <a:path w="1447800" h="381000">
                <a:moveTo>
                  <a:pt x="1219200" y="76200"/>
                </a:moveTo>
                <a:lnTo>
                  <a:pt x="1219200" y="304800"/>
                </a:lnTo>
              </a:path>
              <a:path w="1447800" h="381000">
                <a:moveTo>
                  <a:pt x="1219200" y="0"/>
                </a:moveTo>
                <a:lnTo>
                  <a:pt x="1219200" y="381000"/>
                </a:lnTo>
              </a:path>
              <a:path w="1447800" h="381000">
                <a:moveTo>
                  <a:pt x="1447800" y="0"/>
                </a:moveTo>
                <a:lnTo>
                  <a:pt x="1447800" y="3048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1690370"/>
            <a:ext cx="6377940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	polynomial should 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selected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according to the following</a:t>
            </a:r>
            <a:r>
              <a:rPr sz="3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rule:-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790"/>
              </a:spcBef>
              <a:buClr>
                <a:srgbClr val="00CCFF"/>
              </a:buClr>
              <a:buSzPct val="64062"/>
              <a:buAutoNum type="arabicPeriod" startAt="3"/>
              <a:tabLst>
                <a:tab pos="621665" algn="l"/>
                <a:tab pos="6223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should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divisible by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x.</a:t>
            </a:r>
            <a:endParaRPr sz="3200">
              <a:latin typeface="Tahoma"/>
              <a:cs typeface="Tahoma"/>
            </a:endParaRPr>
          </a:p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00CCFF"/>
              </a:buClr>
              <a:buSzPct val="64062"/>
              <a:buAutoNum type="arabicPeriod" startAt="3"/>
              <a:tabLst>
                <a:tab pos="621665" algn="l"/>
                <a:tab pos="6223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should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divisible by</a:t>
            </a:r>
            <a:r>
              <a:rPr sz="3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x+1.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420" y="226059"/>
            <a:ext cx="1477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Example</a:t>
            </a:r>
            <a:r>
              <a:rPr sz="2400" spc="-9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:-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3270" y="278131"/>
            <a:ext cx="173355" cy="668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550" spc="5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169" y="631190"/>
            <a:ext cx="4747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 CRC generator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sender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62200" y="1351689"/>
            <a:ext cx="3205480" cy="542925"/>
            <a:chOff x="2362200" y="1351687"/>
            <a:chExt cx="3205480" cy="542925"/>
          </a:xfrm>
        </p:grpSpPr>
        <p:sp>
          <p:nvSpPr>
            <p:cNvPr id="6" name="object 6"/>
            <p:cNvSpPr/>
            <p:nvPr/>
          </p:nvSpPr>
          <p:spPr>
            <a:xfrm>
              <a:off x="2362200" y="1356359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81000" y="0"/>
                  </a:moveTo>
                  <a:lnTo>
                    <a:pt x="3124200" y="0"/>
                  </a:lnTo>
                </a:path>
                <a:path w="3124200" h="533400">
                  <a:moveTo>
                    <a:pt x="381000" y="0"/>
                  </a:moveTo>
                  <a:lnTo>
                    <a:pt x="381000" y="533400"/>
                  </a:lnTo>
                </a:path>
                <a:path w="3124200" h="533400">
                  <a:moveTo>
                    <a:pt x="0" y="533400"/>
                  </a:moveTo>
                  <a:lnTo>
                    <a:pt x="381000" y="533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800" y="1432559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5800" y="1432559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5334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381000"/>
                  </a:lnTo>
                  <a:lnTo>
                    <a:pt x="533400" y="3810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25269" y="1236979"/>
            <a:ext cx="1003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5471" y="855979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1 1 1 1 0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5800" y="1432560"/>
            <a:ext cx="1066800" cy="381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60"/>
              </a:spcBef>
              <a:tabLst>
                <a:tab pos="456565" algn="l"/>
                <a:tab pos="7613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0	0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671" y="1389379"/>
            <a:ext cx="1536700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45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1 0 0 1 0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65"/>
              </a:lnSpc>
              <a:tabLst>
                <a:tab pos="1522095" algn="l"/>
              </a:tabLst>
            </a:pP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1 1 0</a:t>
            </a:r>
            <a:r>
              <a:rPr sz="2800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	</a:t>
            </a:r>
            <a:endParaRPr sz="2800">
              <a:latin typeface="Times New Roman"/>
              <a:cs typeface="Times New Roman"/>
            </a:endParaRPr>
          </a:p>
          <a:p>
            <a:pPr marL="406400">
              <a:lnSpc>
                <a:spcPts val="270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1 0 0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92430">
              <a:lnSpc>
                <a:spcPts val="288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0" y="297180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5200" y="373380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07740" y="2929890"/>
            <a:ext cx="2023110" cy="289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2825" algn="ctr">
              <a:lnSpc>
                <a:spcPts val="288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1 0 1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R="1012825" algn="ctr">
              <a:lnSpc>
                <a:spcPts val="288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R="499745" algn="ctr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1 1 1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7305" algn="ctr">
              <a:lnSpc>
                <a:spcPts val="3295"/>
              </a:lnSpc>
              <a:tabLst>
                <a:tab pos="1539875" algn="l"/>
              </a:tabLst>
            </a:pP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1 1 0</a:t>
            </a:r>
            <a:r>
              <a:rPr sz="2800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	</a:t>
            </a:r>
            <a:endParaRPr sz="2800">
              <a:latin typeface="Times New Roman"/>
              <a:cs typeface="Times New Roman"/>
            </a:endParaRPr>
          </a:p>
          <a:p>
            <a:pPr marL="13970" algn="ctr">
              <a:lnSpc>
                <a:spcPts val="329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0 1 1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516255" algn="ctr">
              <a:lnSpc>
                <a:spcPts val="3304"/>
              </a:lnSpc>
              <a:tabLst>
                <a:tab pos="1997075" algn="l"/>
              </a:tabLst>
            </a:pP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0 0 0</a:t>
            </a:r>
            <a:r>
              <a:rPr sz="2800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0	</a:t>
            </a:r>
            <a:endParaRPr sz="2800">
              <a:latin typeface="Times New Roman"/>
              <a:cs typeface="Times New Roman"/>
            </a:endParaRPr>
          </a:p>
          <a:p>
            <a:pPr marL="471170" algn="ctr">
              <a:lnSpc>
                <a:spcPts val="3304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1 1 0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67200" y="632460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22421" y="5833729"/>
            <a:ext cx="113411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315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en-US" sz="14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spc="-220" dirty="0" smtClean="0">
                <a:solidFill>
                  <a:srgbClr val="FFFFFF"/>
                </a:solidFill>
                <a:latin typeface="Arial"/>
                <a:cs typeface="Arial"/>
              </a:rPr>
              <a:t>               </a:t>
            </a:r>
            <a:r>
              <a:rPr sz="4200" spc="-330" baseline="-3968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lang="en-US" sz="1400" spc="-220" dirty="0" smtClean="0">
                <a:solidFill>
                  <a:srgbClr val="FFFFFF"/>
                </a:solidFill>
                <a:latin typeface="Arial"/>
                <a:cs typeface="Arial"/>
              </a:rPr>
              <a:t>       </a:t>
            </a:r>
            <a:r>
              <a:rPr sz="4200" spc="-330" baseline="-3968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lang="en-US" sz="1400" spc="-220" dirty="0" smtClean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sz="4200" baseline="-3968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4200" baseline="-3968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70" y="402590"/>
            <a:ext cx="4631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The </a:t>
            </a:r>
            <a:r>
              <a:rPr sz="2400" spc="-5" dirty="0">
                <a:solidFill>
                  <a:srgbClr val="FFFFFF"/>
                </a:solidFill>
              </a:rPr>
              <a:t>CRC checker </a:t>
            </a:r>
            <a:r>
              <a:rPr sz="2400" dirty="0">
                <a:solidFill>
                  <a:srgbClr val="FFFFFF"/>
                </a:solidFill>
              </a:rPr>
              <a:t>at </a:t>
            </a:r>
            <a:r>
              <a:rPr sz="2400" spc="-5" dirty="0">
                <a:solidFill>
                  <a:srgbClr val="FFFFFF"/>
                </a:solidFill>
              </a:rPr>
              <a:t>receiver end</a:t>
            </a:r>
            <a:r>
              <a:rPr sz="2400" spc="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: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362200" y="1123089"/>
            <a:ext cx="3205480" cy="542925"/>
            <a:chOff x="2362200" y="1123087"/>
            <a:chExt cx="3205480" cy="542925"/>
          </a:xfrm>
        </p:grpSpPr>
        <p:sp>
          <p:nvSpPr>
            <p:cNvPr id="4" name="object 4"/>
            <p:cNvSpPr/>
            <p:nvPr/>
          </p:nvSpPr>
          <p:spPr>
            <a:xfrm>
              <a:off x="2362200" y="1127759"/>
              <a:ext cx="3124200" cy="533400"/>
            </a:xfrm>
            <a:custGeom>
              <a:avLst/>
              <a:gdLst/>
              <a:ahLst/>
              <a:cxnLst/>
              <a:rect l="l" t="t" r="r" b="b"/>
              <a:pathLst>
                <a:path w="3124200" h="533400">
                  <a:moveTo>
                    <a:pt x="381000" y="0"/>
                  </a:moveTo>
                  <a:lnTo>
                    <a:pt x="3124200" y="0"/>
                  </a:lnTo>
                </a:path>
                <a:path w="3124200" h="533400">
                  <a:moveTo>
                    <a:pt x="381000" y="0"/>
                  </a:moveTo>
                  <a:lnTo>
                    <a:pt x="381000" y="533400"/>
                  </a:lnTo>
                </a:path>
                <a:path w="3124200" h="533400">
                  <a:moveTo>
                    <a:pt x="0" y="533400"/>
                  </a:moveTo>
                  <a:lnTo>
                    <a:pt x="381000" y="533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5800" y="1203959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5800" y="1203959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>
                  <a:moveTo>
                    <a:pt x="5334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381000"/>
                  </a:lnTo>
                  <a:lnTo>
                    <a:pt x="533400" y="381000"/>
                  </a:lnTo>
                  <a:close/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5269" y="1008379"/>
            <a:ext cx="1003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5471" y="627379"/>
            <a:ext cx="1536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1 1 1 1 0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5800" y="1203960"/>
            <a:ext cx="1066800" cy="381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60"/>
              </a:spcBef>
              <a:tabLst>
                <a:tab pos="456565" algn="l"/>
                <a:tab pos="7613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0	0	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0671" y="1160779"/>
            <a:ext cx="153670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45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1 0 0 1 0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45"/>
              </a:lnSpc>
              <a:tabLst>
                <a:tab pos="1522095" algn="l"/>
              </a:tabLst>
            </a:pP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1 1 0</a:t>
            </a:r>
            <a:r>
              <a:rPr sz="2800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	</a:t>
            </a:r>
            <a:endParaRPr sz="2800">
              <a:latin typeface="Times New Roman"/>
              <a:cs typeface="Times New Roman"/>
            </a:endParaRPr>
          </a:p>
          <a:p>
            <a:pPr marL="406400">
              <a:lnSpc>
                <a:spcPts val="3115"/>
              </a:lnSpc>
              <a:spcBef>
                <a:spcPts val="84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1 0 0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92430">
              <a:lnSpc>
                <a:spcPts val="311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295656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4150" y="553085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07740" y="2882900"/>
            <a:ext cx="1794510" cy="3058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784225" algn="ctr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1 0 1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R="252729" algn="ctr">
              <a:lnSpc>
                <a:spcPts val="3180"/>
              </a:lnSpc>
              <a:spcBef>
                <a:spcPts val="240"/>
              </a:spcBef>
              <a:tabLst>
                <a:tab pos="1508125" algn="l"/>
              </a:tabLst>
            </a:pP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1 1 0</a:t>
            </a:r>
            <a:r>
              <a:rPr sz="2800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	</a:t>
            </a:r>
            <a:endParaRPr sz="2800">
              <a:latin typeface="Times New Roman"/>
              <a:cs typeface="Times New Roman"/>
            </a:endParaRPr>
          </a:p>
          <a:p>
            <a:pPr marR="271145" algn="ctr">
              <a:lnSpc>
                <a:spcPts val="318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1 1 1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55904" algn="ctr">
              <a:lnSpc>
                <a:spcPts val="3175"/>
              </a:lnSpc>
              <a:tabLst>
                <a:tab pos="1768475" algn="l"/>
              </a:tabLst>
            </a:pP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1 1 0</a:t>
            </a:r>
            <a:r>
              <a:rPr sz="2800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	</a:t>
            </a:r>
            <a:endParaRPr sz="2800">
              <a:latin typeface="Times New Roman"/>
              <a:cs typeface="Times New Roman"/>
            </a:endParaRPr>
          </a:p>
          <a:p>
            <a:pPr marL="242570" algn="ctr">
              <a:lnSpc>
                <a:spcPts val="3175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0 1 1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242570" algn="ctr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0 0 0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699770" algn="ctr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1 1 0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2420" y="5954381"/>
            <a:ext cx="168148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75">
              <a:lnSpc>
                <a:spcPts val="2875"/>
              </a:lnSpc>
              <a:tabLst>
                <a:tab pos="1668145" algn="l"/>
              </a:tabLst>
            </a:pP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1 1 0</a:t>
            </a:r>
            <a:r>
              <a:rPr sz="2800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	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80"/>
              </a:lnSpc>
            </a:pPr>
            <a:r>
              <a:rPr lang="en-US" sz="14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spc="-220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r>
              <a:rPr sz="4200" spc="-330" baseline="-20833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lang="en-US" sz="4200" spc="-330" baseline="-208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4200" spc="-330" baseline="-20833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lang="en-US" sz="4200" spc="-330" baseline="-208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200" baseline="-20833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200"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718820"/>
            <a:ext cx="5335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40" dirty="0"/>
              <a:t> </a:t>
            </a:r>
            <a:r>
              <a:rPr spc="-5" dirty="0"/>
              <a:t>CORRECTION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76071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9719" y="1534160"/>
            <a:ext cx="8544560" cy="16069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89915" marR="5080">
              <a:lnSpc>
                <a:spcPct val="90000"/>
              </a:lnSpc>
              <a:spcBef>
                <a:spcPts val="434"/>
              </a:spcBef>
            </a:pPr>
            <a:r>
              <a:rPr spc="-5" dirty="0"/>
              <a:t>Error correcting </a:t>
            </a:r>
            <a:r>
              <a:rPr dirty="0"/>
              <a:t>code </a:t>
            </a:r>
            <a:r>
              <a:rPr spc="-5" dirty="0"/>
              <a:t>is to include enough  redundant information along with </a:t>
            </a:r>
            <a:r>
              <a:rPr dirty="0"/>
              <a:t>each </a:t>
            </a:r>
            <a:r>
              <a:rPr spc="-5" dirty="0"/>
              <a:t>block </a:t>
            </a:r>
            <a:r>
              <a:rPr dirty="0"/>
              <a:t>of  </a:t>
            </a:r>
            <a:r>
              <a:rPr spc="-5" dirty="0"/>
              <a:t>data sent </a:t>
            </a:r>
            <a:r>
              <a:rPr dirty="0"/>
              <a:t>to </a:t>
            </a:r>
            <a:r>
              <a:rPr spc="-5" dirty="0"/>
              <a:t>enable the receiver to deduce what  the transmitted character must </a:t>
            </a:r>
            <a:r>
              <a:rPr spc="-10" dirty="0"/>
              <a:t>have</a:t>
            </a:r>
            <a:r>
              <a:rPr spc="10" dirty="0"/>
              <a:t> </a:t>
            </a:r>
            <a:r>
              <a:rPr spc="-5" dirty="0"/>
              <a:t>been.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4669" y="3672841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70" y="3610609"/>
            <a:ext cx="7465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Error Correction must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handled in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two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ways</a:t>
            </a:r>
            <a:r>
              <a:rPr sz="28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4081779"/>
            <a:ext cx="7354570" cy="207838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84200" marR="230504" indent="-571500" algn="just">
              <a:lnSpc>
                <a:spcPct val="90000"/>
              </a:lnSpc>
              <a:spcBef>
                <a:spcPts val="434"/>
              </a:spcBef>
              <a:buChar char="-"/>
              <a:tabLst>
                <a:tab pos="584200" algn="l"/>
              </a:tabLst>
            </a:pP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When an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error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is discovered, the receiver  can have the sender retransmit the entire  data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unit.</a:t>
            </a:r>
            <a:endParaRPr sz="2800">
              <a:latin typeface="Tahoma"/>
              <a:cs typeface="Tahoma"/>
            </a:endParaRPr>
          </a:p>
          <a:p>
            <a:pPr marL="584200" marR="5080" indent="-571500" algn="just">
              <a:lnSpc>
                <a:spcPts val="3020"/>
              </a:lnSpc>
              <a:spcBef>
                <a:spcPts val="745"/>
              </a:spcBef>
              <a:buChar char="-"/>
              <a:tabLst>
                <a:tab pos="5842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Receiver can use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error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correcting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code,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which automatically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corrects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certain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errors.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70" y="1024891"/>
            <a:ext cx="8054975" cy="4567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607060" indent="-342900" algn="just">
              <a:lnSpc>
                <a:spcPct val="100000"/>
              </a:lnSpc>
              <a:spcBef>
                <a:spcPts val="1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There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are two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types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of Error Correcting  techniques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Clr>
                <a:srgbClr val="00CCFF"/>
              </a:buClr>
              <a:buFont typeface="Wingdings"/>
              <a:buChar char=""/>
            </a:pPr>
            <a:endParaRPr sz="4450">
              <a:latin typeface="Tahoma"/>
              <a:cs typeface="Tahoma"/>
            </a:endParaRPr>
          </a:p>
          <a:p>
            <a:pPr marL="939800" lvl="1" indent="-572135" algn="just">
              <a:lnSpc>
                <a:spcPct val="100000"/>
              </a:lnSpc>
              <a:buAutoNum type="arabicPeriod"/>
              <a:tabLst>
                <a:tab pos="939165" algn="l"/>
                <a:tab pos="9398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Single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bit error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correction.</a:t>
            </a:r>
            <a:endParaRPr sz="3200">
              <a:latin typeface="Tahoma"/>
              <a:cs typeface="Tahoma"/>
            </a:endParaRPr>
          </a:p>
          <a:p>
            <a:pPr marL="939800" lvl="1" indent="-572135" algn="just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939165" algn="l"/>
                <a:tab pos="9398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Burst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error</a:t>
            </a:r>
            <a:r>
              <a:rPr sz="3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correction.</a:t>
            </a:r>
            <a:endParaRPr sz="3200">
              <a:latin typeface="Tahoma"/>
              <a:cs typeface="Tahoma"/>
            </a:endParaRPr>
          </a:p>
          <a:p>
            <a:pPr lvl="1" algn="just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ahoma"/>
              <a:buAutoNum type="arabicPeriod"/>
            </a:pPr>
            <a:endParaRPr sz="3850">
              <a:latin typeface="Tahoma"/>
              <a:cs typeface="Tahoma"/>
            </a:endParaRPr>
          </a:p>
          <a:p>
            <a:pPr marL="367665" marR="17780" indent="-367665" algn="just">
              <a:lnSpc>
                <a:spcPct val="120600"/>
              </a:lnSpc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Error Correction can 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done with the help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 HAMMING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CODE.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011" y="718820"/>
            <a:ext cx="4157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HAMMING</a:t>
            </a:r>
            <a:r>
              <a:rPr spc="-70" dirty="0"/>
              <a:t> </a:t>
            </a:r>
            <a:r>
              <a:rPr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70" y="2015491"/>
            <a:ext cx="8080375" cy="3070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2265680" indent="-342900" algn="just">
              <a:lnSpc>
                <a:spcPct val="100000"/>
              </a:lnSpc>
              <a:spcBef>
                <a:spcPts val="1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technique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developed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by  R.W.Hamming.</a:t>
            </a:r>
            <a:endParaRPr sz="3200">
              <a:latin typeface="Tahoma"/>
              <a:cs typeface="Tahoma"/>
            </a:endParaRPr>
          </a:p>
          <a:p>
            <a:pPr marL="380365" marR="30480" indent="-342900" algn="just">
              <a:lnSpc>
                <a:spcPct val="100000"/>
              </a:lnSpc>
              <a:spcBef>
                <a:spcPts val="8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Hamming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code can be applied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data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units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any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length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uses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 relationship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between data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redundancy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bits.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eg.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70" y="796290"/>
            <a:ext cx="7940675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17780" indent="-342900" algn="just">
              <a:lnSpc>
                <a:spcPct val="99900"/>
              </a:lnSpc>
              <a:spcBef>
                <a:spcPts val="1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7 bit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ASCII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code requires 4 Redundancy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bits that can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be added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to the end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 data unit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or interspersed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with the original  data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bits.</a:t>
            </a:r>
            <a:endParaRPr sz="3200">
              <a:latin typeface="Tahoma"/>
              <a:cs typeface="Tahoma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Clr>
                <a:srgbClr val="00CCFF"/>
              </a:buClr>
              <a:buFont typeface="Wingdings"/>
              <a:buChar char=""/>
            </a:pPr>
            <a:endParaRPr sz="4500">
              <a:latin typeface="Tahoma"/>
              <a:cs typeface="Tahoma"/>
            </a:endParaRPr>
          </a:p>
          <a:p>
            <a:pPr marL="367665" marR="393065" indent="-342900" algn="just">
              <a:lnSpc>
                <a:spcPct val="100000"/>
              </a:lnSpc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These bits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placed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in positions 1,2,4  and 8.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We refer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to these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bits as r1,r2,r4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r8.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004" y="3110003"/>
          <a:ext cx="822959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/>
                <a:gridCol w="748030"/>
                <a:gridCol w="746760"/>
                <a:gridCol w="805180"/>
                <a:gridCol w="692150"/>
                <a:gridCol w="749300"/>
                <a:gridCol w="748029"/>
                <a:gridCol w="749300"/>
                <a:gridCol w="746759"/>
                <a:gridCol w="748029"/>
                <a:gridCol w="748029"/>
              </a:tblGrid>
              <a:tr h="518160"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435350" y="4495800"/>
            <a:ext cx="1855470" cy="368300"/>
          </a:xfrm>
          <a:custGeom>
            <a:avLst/>
            <a:gdLst/>
            <a:ahLst/>
            <a:cxnLst/>
            <a:rect l="l" t="t" r="r" b="b"/>
            <a:pathLst>
              <a:path w="1855470" h="368300">
                <a:moveTo>
                  <a:pt x="0" y="0"/>
                </a:moveTo>
                <a:lnTo>
                  <a:pt x="1855470" y="0"/>
                </a:lnTo>
                <a:lnTo>
                  <a:pt x="185547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11551" y="4528820"/>
            <a:ext cx="1701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Redundancy</a:t>
            </a:r>
            <a:r>
              <a:rPr sz="18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3657600"/>
            <a:ext cx="5410200" cy="838200"/>
          </a:xfrm>
          <a:custGeom>
            <a:avLst/>
            <a:gdLst/>
            <a:ahLst/>
            <a:cxnLst/>
            <a:rect l="l" t="t" r="r" b="b"/>
            <a:pathLst>
              <a:path w="5410200" h="838200">
                <a:moveTo>
                  <a:pt x="0" y="0"/>
                </a:moveTo>
                <a:lnTo>
                  <a:pt x="1371600" y="838200"/>
                </a:lnTo>
              </a:path>
              <a:path w="5410200" h="838200">
                <a:moveTo>
                  <a:pt x="3048000" y="0"/>
                </a:moveTo>
                <a:lnTo>
                  <a:pt x="1371600" y="838200"/>
                </a:lnTo>
              </a:path>
              <a:path w="5410200" h="838200">
                <a:moveTo>
                  <a:pt x="4572000" y="0"/>
                </a:moveTo>
                <a:lnTo>
                  <a:pt x="1371600" y="838200"/>
                </a:lnTo>
              </a:path>
              <a:path w="5410200" h="838200">
                <a:moveTo>
                  <a:pt x="5410200" y="0"/>
                </a:moveTo>
                <a:lnTo>
                  <a:pt x="1371600" y="838200"/>
                </a:lnTo>
              </a:path>
            </a:pathLst>
          </a:custGeom>
          <a:ln w="93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6669" y="948690"/>
            <a:ext cx="639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Positions of Redundancy Bits </a:t>
            </a:r>
            <a:r>
              <a:rPr sz="2400" spc="-5" dirty="0">
                <a:solidFill>
                  <a:srgbClr val="FFFFFF"/>
                </a:solidFill>
              </a:rPr>
              <a:t>in </a:t>
            </a:r>
            <a:r>
              <a:rPr sz="2400" dirty="0">
                <a:solidFill>
                  <a:srgbClr val="FFFFFF"/>
                </a:solidFill>
              </a:rPr>
              <a:t>Hamming </a:t>
            </a:r>
            <a:r>
              <a:rPr sz="2400" spc="-5" dirty="0">
                <a:solidFill>
                  <a:srgbClr val="FFFFFF"/>
                </a:solidFill>
              </a:rPr>
              <a:t>Code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613410" y="2396490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140" y="2396490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6140" y="239649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8140" y="239649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0140" y="239649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5940" y="239649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7940" y="239649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6140" y="239649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1940" y="239649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3940" y="239649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5940" y="239649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358140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570" y="295909"/>
            <a:ext cx="736790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solidFill>
                  <a:srgbClr val="FFFFFF"/>
                </a:solidFill>
              </a:rPr>
              <a:t>In </a:t>
            </a:r>
            <a:r>
              <a:rPr sz="2800" spc="-5" dirty="0">
                <a:solidFill>
                  <a:srgbClr val="FFFFFF"/>
                </a:solidFill>
              </a:rPr>
              <a:t>the </a:t>
            </a:r>
            <a:r>
              <a:rPr sz="2800" spc="-10" dirty="0">
                <a:solidFill>
                  <a:srgbClr val="FFFFFF"/>
                </a:solidFill>
              </a:rPr>
              <a:t>Hamming </a:t>
            </a:r>
            <a:r>
              <a:rPr sz="2800" dirty="0">
                <a:solidFill>
                  <a:srgbClr val="FFFFFF"/>
                </a:solidFill>
              </a:rPr>
              <a:t>code, each r </a:t>
            </a:r>
            <a:r>
              <a:rPr sz="2800" spc="-5" dirty="0">
                <a:solidFill>
                  <a:srgbClr val="FFFFFF"/>
                </a:solidFill>
              </a:rPr>
              <a:t>bit </a:t>
            </a:r>
            <a:r>
              <a:rPr sz="2800" dirty="0">
                <a:solidFill>
                  <a:srgbClr val="FFFFFF"/>
                </a:solidFill>
              </a:rPr>
              <a:t>is </a:t>
            </a:r>
            <a:r>
              <a:rPr sz="2800" spc="-5" dirty="0">
                <a:solidFill>
                  <a:srgbClr val="FFFFFF"/>
                </a:solidFill>
              </a:rPr>
              <a:t>the VRC bit  for </a:t>
            </a:r>
            <a:r>
              <a:rPr sz="2800" dirty="0">
                <a:solidFill>
                  <a:srgbClr val="FFFFFF"/>
                </a:solidFill>
              </a:rPr>
              <a:t>one </a:t>
            </a:r>
            <a:r>
              <a:rPr sz="2800" spc="-5" dirty="0">
                <a:solidFill>
                  <a:srgbClr val="FFFFFF"/>
                </a:solidFill>
              </a:rPr>
              <a:t>combination </a:t>
            </a:r>
            <a:r>
              <a:rPr sz="2800" dirty="0">
                <a:solidFill>
                  <a:srgbClr val="FFFFFF"/>
                </a:solidFill>
              </a:rPr>
              <a:t>of </a:t>
            </a:r>
            <a:r>
              <a:rPr sz="2800" spc="-5" dirty="0">
                <a:solidFill>
                  <a:srgbClr val="FFFFFF"/>
                </a:solidFill>
              </a:rPr>
              <a:t>data bits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: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68681" y="1106171"/>
            <a:ext cx="6609080" cy="144642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93090" indent="-572135">
              <a:lnSpc>
                <a:spcPct val="100000"/>
              </a:lnSpc>
              <a:spcBef>
                <a:spcPts val="459"/>
              </a:spcBef>
              <a:buChar char="-"/>
              <a:tabLst>
                <a:tab pos="592455" algn="l"/>
                <a:tab pos="59309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r1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combination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8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bits.</a:t>
            </a:r>
            <a:endParaRPr sz="2800">
              <a:latin typeface="Tahoma"/>
              <a:cs typeface="Tahoma"/>
            </a:endParaRPr>
          </a:p>
          <a:p>
            <a:pPr marL="12700" marR="5080" indent="8890">
              <a:lnSpc>
                <a:spcPct val="110700"/>
              </a:lnSpc>
              <a:buChar char="-"/>
              <a:tabLst>
                <a:tab pos="592455" algn="l"/>
                <a:tab pos="59309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r2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another combination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bits.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on.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103882"/>
            <a:ext cx="19812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00CCFF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70" y="3041651"/>
            <a:ext cx="7272020" cy="12157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combination used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calculate each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four values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for a 7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bit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sequence are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as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follows 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4235451"/>
            <a:ext cx="4129404" cy="193642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583565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-	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r1 : bits</a:t>
            </a:r>
            <a:r>
              <a:rPr sz="28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1,3,5,7,9,11.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583565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-	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r2 : bits</a:t>
            </a:r>
            <a:r>
              <a:rPr sz="2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2,3,6,7,10,11.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583565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-	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r4 : bits</a:t>
            </a:r>
            <a:r>
              <a:rPr sz="2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4,5,6,7.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583565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-	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r8 : bits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8,9,10,11.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690" y="718820"/>
            <a:ext cx="4707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68" y="1913890"/>
            <a:ext cx="8317232" cy="397288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68300" indent="-342900" algn="just">
              <a:lnSpc>
                <a:spcPct val="100000"/>
              </a:lnSpc>
              <a:spcBef>
                <a:spcPts val="9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Single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bit error</a:t>
            </a:r>
            <a:r>
              <a:rPr sz="3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:-</a:t>
            </a:r>
            <a:endParaRPr sz="3200">
              <a:latin typeface="Tahoma"/>
              <a:cs typeface="Tahoma"/>
            </a:endParaRPr>
          </a:p>
          <a:p>
            <a:pPr marL="367665" marR="888365" lvl="1" algn="just">
              <a:lnSpc>
                <a:spcPct val="100000"/>
              </a:lnSpc>
              <a:spcBef>
                <a:spcPts val="800"/>
              </a:spcBef>
              <a:buChar char="-"/>
              <a:tabLst>
                <a:tab pos="939165" algn="l"/>
                <a:tab pos="9398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Only one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bit in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sz="3200" spc="-5">
                <a:solidFill>
                  <a:srgbClr val="FFFFFF"/>
                </a:solidFill>
                <a:latin typeface="Tahoma"/>
                <a:cs typeface="Tahoma"/>
              </a:rPr>
              <a:t>unit</a:t>
            </a:r>
            <a:r>
              <a:rPr sz="3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mtClean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lang="en-US" sz="320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smtClean="0">
                <a:solidFill>
                  <a:srgbClr val="FFFFFF"/>
                </a:solidFill>
                <a:latin typeface="Tahoma"/>
                <a:cs typeface="Tahoma"/>
              </a:rPr>
              <a:t>changed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lvl="1" algn="just"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Tahoma"/>
              <a:buChar char="-"/>
            </a:pPr>
            <a:endParaRPr sz="4450">
              <a:latin typeface="Tahoma"/>
              <a:cs typeface="Tahoma"/>
            </a:endParaRPr>
          </a:p>
          <a:p>
            <a:pPr marL="368300" indent="-342900" algn="just">
              <a:lnSpc>
                <a:spcPct val="100000"/>
              </a:lnSpc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Burst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error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:-</a:t>
            </a:r>
            <a:endParaRPr sz="3200">
              <a:latin typeface="Tahoma"/>
              <a:cs typeface="Tahoma"/>
            </a:endParaRPr>
          </a:p>
          <a:p>
            <a:pPr marL="939800" marR="17780" lvl="1" indent="-571500" algn="just">
              <a:lnSpc>
                <a:spcPct val="100000"/>
              </a:lnSpc>
              <a:spcBef>
                <a:spcPts val="800"/>
              </a:spcBef>
              <a:buChar char="-"/>
              <a:tabLst>
                <a:tab pos="939165" algn="l"/>
                <a:tab pos="9398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means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that two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more bits in the  data unit has</a:t>
            </a:r>
            <a:r>
              <a:rPr sz="3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changed.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43203" y="671603"/>
          <a:ext cx="601979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6099"/>
                <a:gridCol w="548640"/>
                <a:gridCol w="547369"/>
                <a:gridCol w="546100"/>
                <a:gridCol w="548640"/>
                <a:gridCol w="546100"/>
                <a:gridCol w="547370"/>
                <a:gridCol w="548639"/>
                <a:gridCol w="546100"/>
                <a:gridCol w="547370"/>
              </a:tblGrid>
              <a:tr h="51816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43204" y="1366927"/>
          <a:ext cx="6019795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242570"/>
                <a:gridCol w="546099"/>
                <a:gridCol w="278130"/>
                <a:gridCol w="270510"/>
                <a:gridCol w="547369"/>
                <a:gridCol w="248919"/>
                <a:gridCol w="297180"/>
                <a:gridCol w="548640"/>
                <a:gridCol w="220979"/>
                <a:gridCol w="325120"/>
                <a:gridCol w="547370"/>
                <a:gridCol w="270510"/>
                <a:gridCol w="278129"/>
                <a:gridCol w="546100"/>
                <a:gridCol w="242570"/>
                <a:gridCol w="30480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18160">
                <a:tc gridSpan="2"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43203" y="2509927"/>
          <a:ext cx="6019794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242570"/>
                <a:gridCol w="290830"/>
                <a:gridCol w="255269"/>
                <a:gridCol w="548640"/>
                <a:gridCol w="547369"/>
                <a:gridCol w="248919"/>
                <a:gridCol w="297180"/>
                <a:gridCol w="236219"/>
                <a:gridCol w="312420"/>
                <a:gridCol w="546100"/>
                <a:gridCol w="547370"/>
                <a:gridCol w="270510"/>
                <a:gridCol w="278129"/>
                <a:gridCol w="255270"/>
                <a:gridCol w="290829"/>
                <a:gridCol w="54737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18160">
                <a:tc gridSpan="2"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43204" y="3729127"/>
          <a:ext cx="6019792" cy="89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6099"/>
                <a:gridCol w="548640"/>
                <a:gridCol w="547369"/>
                <a:gridCol w="248919"/>
                <a:gridCol w="297180"/>
                <a:gridCol w="236219"/>
                <a:gridCol w="312420"/>
                <a:gridCol w="220979"/>
                <a:gridCol w="325120"/>
                <a:gridCol w="284479"/>
                <a:gridCol w="262889"/>
                <a:gridCol w="548639"/>
                <a:gridCol w="546100"/>
                <a:gridCol w="547370"/>
              </a:tblGrid>
              <a:tr h="38100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43203" y="4872129"/>
          <a:ext cx="6019797" cy="89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318770"/>
                <a:gridCol w="290830"/>
                <a:gridCol w="255269"/>
                <a:gridCol w="278130"/>
                <a:gridCol w="270510"/>
                <a:gridCol w="262889"/>
                <a:gridCol w="284480"/>
                <a:gridCol w="546100"/>
                <a:gridCol w="548640"/>
                <a:gridCol w="546100"/>
                <a:gridCol w="547370"/>
                <a:gridCol w="548639"/>
                <a:gridCol w="546100"/>
                <a:gridCol w="54737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18159">
                <a:tc gridSpan="2"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87471" y="34290"/>
            <a:ext cx="2244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Data </a:t>
            </a:r>
            <a:r>
              <a:rPr sz="2000" spc="-5" dirty="0">
                <a:solidFill>
                  <a:srgbClr val="FFFFFF"/>
                </a:solidFill>
              </a:rPr>
              <a:t>: </a:t>
            </a:r>
            <a:r>
              <a:rPr sz="2000" dirty="0">
                <a:solidFill>
                  <a:srgbClr val="FFFFFF"/>
                </a:solidFill>
              </a:rPr>
              <a:t>1 0 0 1 1 0</a:t>
            </a:r>
            <a:r>
              <a:rPr sz="2000" spc="-11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1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991870" y="796290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270" y="1863090"/>
            <a:ext cx="100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Adding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r1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270" y="3006090"/>
            <a:ext cx="100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Adding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r2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469" y="4225290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Adding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r4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669" y="5368290"/>
            <a:ext cx="1001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Adding</a:t>
            </a: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r8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8211" y="5900420"/>
            <a:ext cx="572452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9595" algn="l"/>
                <a:tab pos="1179195" algn="l"/>
                <a:tab pos="1712595" algn="l"/>
                <a:tab pos="2240915" algn="l"/>
                <a:tab pos="2855595" algn="l"/>
                <a:tab pos="3388995" algn="l"/>
                <a:tab pos="3922395" algn="l"/>
                <a:tab pos="4455795" algn="l"/>
                <a:tab pos="5065395" algn="l"/>
                <a:tab pos="5522595" algn="l"/>
              </a:tabLst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11	10	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9	8	7	6	5	4	3	2	1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ahoma"/>
              <a:cs typeface="Tahoma"/>
            </a:endParaRPr>
          </a:p>
          <a:p>
            <a:pPr marL="526415" algn="ctr">
              <a:lnSpc>
                <a:spcPct val="100000"/>
              </a:lnSpc>
            </a:pPr>
            <a:r>
              <a:rPr lang="en-US" sz="2000" spc="-215" dirty="0" smtClean="0">
                <a:solidFill>
                  <a:srgbClr val="FFFFFF"/>
                </a:solidFill>
                <a:latin typeface="Tahoma"/>
                <a:cs typeface="Tahoma"/>
              </a:rPr>
              <a:t>Code   1</a:t>
            </a:r>
            <a:r>
              <a:rPr lang="en-US" sz="2100" spc="-442" dirty="0" smtClean="0">
                <a:solidFill>
                  <a:srgbClr val="FFFFFF"/>
                </a:solidFill>
                <a:latin typeface="Arial"/>
                <a:cs typeface="Arial"/>
              </a:rPr>
              <a:t>        </a:t>
            </a:r>
            <a:r>
              <a:rPr sz="2000" spc="-295" smtClean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lang="en-US" sz="2100" spc="-442" baseline="37698" dirty="0" smtClean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lang="en-US" sz="2100" spc="-442" dirty="0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sz="2000" spc="-295" smtClean="0">
                <a:solidFill>
                  <a:srgbClr val="FFFFFF"/>
                </a:solidFill>
                <a:latin typeface="Tahoma"/>
                <a:cs typeface="Tahoma"/>
              </a:rPr>
              <a:t>0 </a:t>
            </a:r>
            <a:r>
              <a:rPr lang="en-US" sz="2000" spc="-295" dirty="0" smtClean="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sz="2000" smtClean="0">
                <a:solidFill>
                  <a:srgbClr val="FFCC00"/>
                </a:solidFill>
                <a:latin typeface="Tahoma"/>
                <a:cs typeface="Tahoma"/>
              </a:rPr>
              <a:t>1 </a:t>
            </a:r>
            <a:r>
              <a:rPr sz="2000" smtClean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1 0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0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1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0</a:t>
            </a:r>
            <a:r>
              <a:rPr sz="2000" spc="-9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CC00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67004" y="3567205"/>
          <a:ext cx="4495798" cy="394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940"/>
                <a:gridCol w="408940"/>
                <a:gridCol w="408940"/>
                <a:gridCol w="410209"/>
                <a:gridCol w="403860"/>
                <a:gridCol w="412750"/>
                <a:gridCol w="405130"/>
                <a:gridCol w="408939"/>
                <a:gridCol w="410210"/>
                <a:gridCol w="407670"/>
                <a:gridCol w="410210"/>
              </a:tblGrid>
              <a:tr h="394969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771900" y="3505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5470" y="2471420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9270" y="3691890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Received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2328" y="2586127"/>
            <a:ext cx="238125" cy="1226820"/>
            <a:chOff x="6472327" y="2586127"/>
            <a:chExt cx="238125" cy="1226820"/>
          </a:xfrm>
        </p:grpSpPr>
        <p:sp>
          <p:nvSpPr>
            <p:cNvPr id="7" name="object 7"/>
            <p:cNvSpPr/>
            <p:nvPr/>
          </p:nvSpPr>
          <p:spPr>
            <a:xfrm>
              <a:off x="6477000" y="3728719"/>
              <a:ext cx="229870" cy="83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7000" y="2590799"/>
              <a:ext cx="228600" cy="1143000"/>
            </a:xfrm>
            <a:custGeom>
              <a:avLst/>
              <a:gdLst/>
              <a:ahLst/>
              <a:cxnLst/>
              <a:rect l="l" t="t" r="r" b="b"/>
              <a:pathLst>
                <a:path w="228600" h="1143000">
                  <a:moveTo>
                    <a:pt x="228600" y="76200"/>
                  </a:moveTo>
                  <a:lnTo>
                    <a:pt x="228600" y="1143000"/>
                  </a:lnTo>
                </a:path>
                <a:path w="228600" h="1143000">
                  <a:moveTo>
                    <a:pt x="0" y="0"/>
                  </a:moveTo>
                  <a:lnTo>
                    <a:pt x="228600" y="762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67004" y="2424205"/>
          <a:ext cx="4495792" cy="1082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940"/>
                <a:gridCol w="408940"/>
                <a:gridCol w="408940"/>
                <a:gridCol w="410209"/>
                <a:gridCol w="191769"/>
                <a:gridCol w="212089"/>
                <a:gridCol w="414019"/>
                <a:gridCol w="403860"/>
                <a:gridCol w="410209"/>
                <a:gridCol w="408939"/>
                <a:gridCol w="408939"/>
                <a:gridCol w="408939"/>
              </a:tblGrid>
              <a:tr h="394970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8706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Error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3003" y="1814603"/>
          <a:ext cx="601979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6099"/>
                <a:gridCol w="548640"/>
                <a:gridCol w="547369"/>
                <a:gridCol w="546100"/>
                <a:gridCol w="548640"/>
                <a:gridCol w="546100"/>
                <a:gridCol w="547370"/>
                <a:gridCol w="548639"/>
                <a:gridCol w="546100"/>
                <a:gridCol w="547370"/>
              </a:tblGrid>
              <a:tr h="518160"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13410" y="2396490"/>
            <a:ext cx="563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  <a:tab pos="1153795" algn="l"/>
                <a:tab pos="1687195" algn="l"/>
                <a:tab pos="2215515" algn="l"/>
                <a:tab pos="2830195" algn="l"/>
                <a:tab pos="3363595" algn="l"/>
                <a:tab pos="3896995" algn="l"/>
                <a:tab pos="4430395" algn="l"/>
                <a:tab pos="5039995" algn="l"/>
                <a:tab pos="5497195" algn="l"/>
              </a:tabLst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1	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0	9	8	7	6	5	4	3	2	1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6803" y="214403"/>
          <a:ext cx="601979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6099"/>
                <a:gridCol w="548640"/>
                <a:gridCol w="547369"/>
                <a:gridCol w="546100"/>
                <a:gridCol w="548640"/>
                <a:gridCol w="546100"/>
                <a:gridCol w="547370"/>
                <a:gridCol w="548639"/>
                <a:gridCol w="546100"/>
                <a:gridCol w="547370"/>
              </a:tblGrid>
              <a:tr h="518160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210" y="796290"/>
            <a:ext cx="563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1153795" algn="l"/>
                <a:tab pos="1687195" algn="l"/>
                <a:tab pos="2215515" algn="l"/>
                <a:tab pos="2830195" algn="l"/>
                <a:tab pos="3363595" algn="l"/>
                <a:tab pos="3896995" algn="l"/>
                <a:tab pos="4430395" algn="l"/>
                <a:tab pos="5039995" algn="l"/>
                <a:tab pos="5497195" algn="l"/>
              </a:tabLst>
            </a:pPr>
            <a:r>
              <a:rPr sz="1800" spc="-5" dirty="0">
                <a:solidFill>
                  <a:srgbClr val="FFFFFF"/>
                </a:solidFill>
              </a:rPr>
              <a:t>1</a:t>
            </a:r>
            <a:r>
              <a:rPr sz="1800" dirty="0">
                <a:solidFill>
                  <a:srgbClr val="FFFFFF"/>
                </a:solidFill>
              </a:rPr>
              <a:t>1	</a:t>
            </a:r>
            <a:r>
              <a:rPr sz="1800" spc="-5" dirty="0">
                <a:solidFill>
                  <a:srgbClr val="FFFFFF"/>
                </a:solidFill>
              </a:rPr>
              <a:t>1</a:t>
            </a:r>
            <a:r>
              <a:rPr sz="1800" dirty="0">
                <a:solidFill>
                  <a:srgbClr val="FFFFFF"/>
                </a:solidFill>
              </a:rPr>
              <a:t>0	9	8	7	6	5	4	3	2	1</a:t>
            </a:r>
            <a:endParaRPr sz="18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3003" y="3262405"/>
          <a:ext cx="6019797" cy="516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6099"/>
                <a:gridCol w="548640"/>
                <a:gridCol w="547369"/>
                <a:gridCol w="546100"/>
                <a:gridCol w="548640"/>
                <a:gridCol w="546100"/>
                <a:gridCol w="547370"/>
                <a:gridCol w="548639"/>
                <a:gridCol w="546100"/>
                <a:gridCol w="547370"/>
              </a:tblGrid>
              <a:tr h="516889"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13410" y="3843020"/>
            <a:ext cx="563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  <a:tab pos="1153795" algn="l"/>
                <a:tab pos="1687195" algn="l"/>
                <a:tab pos="2215515" algn="l"/>
                <a:tab pos="2830195" algn="l"/>
                <a:tab pos="3363595" algn="l"/>
                <a:tab pos="3896995" algn="l"/>
                <a:tab pos="4430395" algn="l"/>
                <a:tab pos="5039995" algn="l"/>
                <a:tab pos="5497195" algn="l"/>
              </a:tabLst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1	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0	9	8	7	6	5	4	3	2	1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3003" y="4710203"/>
          <a:ext cx="601979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6099"/>
                <a:gridCol w="548640"/>
                <a:gridCol w="547369"/>
                <a:gridCol w="546100"/>
                <a:gridCol w="548640"/>
                <a:gridCol w="546100"/>
                <a:gridCol w="547370"/>
                <a:gridCol w="548639"/>
                <a:gridCol w="546100"/>
                <a:gridCol w="547370"/>
              </a:tblGrid>
              <a:tr h="518160"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33CC33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13410" y="5292090"/>
            <a:ext cx="563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  <a:tab pos="1153795" algn="l"/>
                <a:tab pos="1687195" algn="l"/>
                <a:tab pos="2215515" algn="l"/>
                <a:tab pos="2830195" algn="l"/>
                <a:tab pos="3363595" algn="l"/>
                <a:tab pos="3896995" algn="l"/>
                <a:tab pos="4430395" algn="l"/>
                <a:tab pos="5039995" algn="l"/>
                <a:tab pos="5497195" algn="l"/>
              </a:tabLst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1	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0	9	8	7	6	5	4	3	2	1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7700" y="1143000"/>
            <a:ext cx="8077200" cy="5029200"/>
            <a:chOff x="647700" y="1143000"/>
            <a:chExt cx="8077200" cy="5029200"/>
          </a:xfrm>
        </p:grpSpPr>
        <p:sp>
          <p:nvSpPr>
            <p:cNvPr id="11" name="object 11"/>
            <p:cNvSpPr/>
            <p:nvPr/>
          </p:nvSpPr>
          <p:spPr>
            <a:xfrm>
              <a:off x="685800" y="1371600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7700" y="1142999"/>
              <a:ext cx="8077200" cy="5029200"/>
            </a:xfrm>
            <a:custGeom>
              <a:avLst/>
              <a:gdLst/>
              <a:ahLst/>
              <a:cxnLst/>
              <a:rect l="l" t="t" r="r" b="b"/>
              <a:pathLst>
                <a:path w="8077200" h="5029200">
                  <a:moveTo>
                    <a:pt x="76200" y="74930"/>
                  </a:moveTo>
                  <a:lnTo>
                    <a:pt x="38100" y="0"/>
                  </a:lnTo>
                  <a:lnTo>
                    <a:pt x="0" y="74930"/>
                  </a:lnTo>
                  <a:lnTo>
                    <a:pt x="33020" y="74930"/>
                  </a:lnTo>
                  <a:lnTo>
                    <a:pt x="33020" y="228600"/>
                  </a:lnTo>
                  <a:lnTo>
                    <a:pt x="43180" y="228600"/>
                  </a:lnTo>
                  <a:lnTo>
                    <a:pt x="43180" y="74930"/>
                  </a:lnTo>
                  <a:lnTo>
                    <a:pt x="76200" y="74930"/>
                  </a:lnTo>
                  <a:close/>
                </a:path>
                <a:path w="8077200" h="5029200">
                  <a:moveTo>
                    <a:pt x="1143000" y="74930"/>
                  </a:moveTo>
                  <a:lnTo>
                    <a:pt x="1104900" y="0"/>
                  </a:lnTo>
                  <a:lnTo>
                    <a:pt x="1066800" y="74930"/>
                  </a:lnTo>
                  <a:lnTo>
                    <a:pt x="1099820" y="74930"/>
                  </a:lnTo>
                  <a:lnTo>
                    <a:pt x="1099820" y="228600"/>
                  </a:lnTo>
                  <a:lnTo>
                    <a:pt x="1109980" y="228600"/>
                  </a:lnTo>
                  <a:lnTo>
                    <a:pt x="1109980" y="74930"/>
                  </a:lnTo>
                  <a:lnTo>
                    <a:pt x="1143000" y="74930"/>
                  </a:lnTo>
                  <a:close/>
                </a:path>
                <a:path w="8077200" h="5029200">
                  <a:moveTo>
                    <a:pt x="2286000" y="74930"/>
                  </a:moveTo>
                  <a:lnTo>
                    <a:pt x="2247900" y="0"/>
                  </a:lnTo>
                  <a:lnTo>
                    <a:pt x="2209800" y="74930"/>
                  </a:lnTo>
                  <a:lnTo>
                    <a:pt x="2242820" y="74930"/>
                  </a:lnTo>
                  <a:lnTo>
                    <a:pt x="2242820" y="228600"/>
                  </a:lnTo>
                  <a:lnTo>
                    <a:pt x="2252980" y="228600"/>
                  </a:lnTo>
                  <a:lnTo>
                    <a:pt x="2252980" y="74930"/>
                  </a:lnTo>
                  <a:lnTo>
                    <a:pt x="2286000" y="74930"/>
                  </a:lnTo>
                  <a:close/>
                </a:path>
                <a:path w="8077200" h="5029200">
                  <a:moveTo>
                    <a:pt x="3352800" y="74930"/>
                  </a:moveTo>
                  <a:lnTo>
                    <a:pt x="3314700" y="0"/>
                  </a:lnTo>
                  <a:lnTo>
                    <a:pt x="3276600" y="74930"/>
                  </a:lnTo>
                  <a:lnTo>
                    <a:pt x="3309620" y="74930"/>
                  </a:lnTo>
                  <a:lnTo>
                    <a:pt x="3309620" y="228600"/>
                  </a:lnTo>
                  <a:lnTo>
                    <a:pt x="3319780" y="228600"/>
                  </a:lnTo>
                  <a:lnTo>
                    <a:pt x="3319780" y="74930"/>
                  </a:lnTo>
                  <a:lnTo>
                    <a:pt x="3352800" y="74930"/>
                  </a:lnTo>
                  <a:close/>
                </a:path>
                <a:path w="8077200" h="5029200">
                  <a:moveTo>
                    <a:pt x="4419600" y="74930"/>
                  </a:moveTo>
                  <a:lnTo>
                    <a:pt x="4381500" y="0"/>
                  </a:lnTo>
                  <a:lnTo>
                    <a:pt x="4343400" y="74930"/>
                  </a:lnTo>
                  <a:lnTo>
                    <a:pt x="4376420" y="74930"/>
                  </a:lnTo>
                  <a:lnTo>
                    <a:pt x="4376420" y="228600"/>
                  </a:lnTo>
                  <a:lnTo>
                    <a:pt x="4386580" y="228600"/>
                  </a:lnTo>
                  <a:lnTo>
                    <a:pt x="4386580" y="74930"/>
                  </a:lnTo>
                  <a:lnTo>
                    <a:pt x="4419600" y="74930"/>
                  </a:lnTo>
                  <a:close/>
                </a:path>
                <a:path w="8077200" h="5029200">
                  <a:moveTo>
                    <a:pt x="5486400" y="74930"/>
                  </a:moveTo>
                  <a:lnTo>
                    <a:pt x="5448300" y="0"/>
                  </a:lnTo>
                  <a:lnTo>
                    <a:pt x="5410200" y="74930"/>
                  </a:lnTo>
                  <a:lnTo>
                    <a:pt x="5443220" y="74930"/>
                  </a:lnTo>
                  <a:lnTo>
                    <a:pt x="5443220" y="228600"/>
                  </a:lnTo>
                  <a:lnTo>
                    <a:pt x="5453380" y="228600"/>
                  </a:lnTo>
                  <a:lnTo>
                    <a:pt x="5453380" y="74930"/>
                  </a:lnTo>
                  <a:lnTo>
                    <a:pt x="5486400" y="74930"/>
                  </a:lnTo>
                  <a:close/>
                </a:path>
                <a:path w="8077200" h="5029200">
                  <a:moveTo>
                    <a:pt x="8077200" y="4953000"/>
                  </a:moveTo>
                  <a:lnTo>
                    <a:pt x="8044180" y="4953000"/>
                  </a:lnTo>
                  <a:lnTo>
                    <a:pt x="8044180" y="228600"/>
                  </a:lnTo>
                  <a:lnTo>
                    <a:pt x="8034020" y="228600"/>
                  </a:lnTo>
                  <a:lnTo>
                    <a:pt x="8034020" y="4953000"/>
                  </a:lnTo>
                  <a:lnTo>
                    <a:pt x="8001000" y="4953000"/>
                  </a:lnTo>
                  <a:lnTo>
                    <a:pt x="8039100" y="5029200"/>
                  </a:lnTo>
                  <a:lnTo>
                    <a:pt x="8077200" y="4953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2895600"/>
              <a:ext cx="7467600" cy="0"/>
            </a:xfrm>
            <a:custGeom>
              <a:avLst/>
              <a:gdLst/>
              <a:ahLst/>
              <a:cxnLst/>
              <a:rect l="l" t="t" r="r" b="b"/>
              <a:pathLst>
                <a:path w="7467600">
                  <a:moveTo>
                    <a:pt x="0" y="0"/>
                  </a:moveTo>
                  <a:lnTo>
                    <a:pt x="746760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3900" y="2666999"/>
              <a:ext cx="7543800" cy="3505200"/>
            </a:xfrm>
            <a:custGeom>
              <a:avLst/>
              <a:gdLst/>
              <a:ahLst/>
              <a:cxnLst/>
              <a:rect l="l" t="t" r="r" b="b"/>
              <a:pathLst>
                <a:path w="7543800" h="3505200">
                  <a:moveTo>
                    <a:pt x="76200" y="74930"/>
                  </a:moveTo>
                  <a:lnTo>
                    <a:pt x="38100" y="0"/>
                  </a:lnTo>
                  <a:lnTo>
                    <a:pt x="0" y="74930"/>
                  </a:lnTo>
                  <a:lnTo>
                    <a:pt x="33020" y="74930"/>
                  </a:lnTo>
                  <a:lnTo>
                    <a:pt x="33020" y="228600"/>
                  </a:lnTo>
                  <a:lnTo>
                    <a:pt x="43180" y="228600"/>
                  </a:lnTo>
                  <a:lnTo>
                    <a:pt x="43180" y="74930"/>
                  </a:lnTo>
                  <a:lnTo>
                    <a:pt x="76200" y="74930"/>
                  </a:lnTo>
                  <a:close/>
                </a:path>
                <a:path w="7543800" h="3505200">
                  <a:moveTo>
                    <a:pt x="609600" y="74930"/>
                  </a:moveTo>
                  <a:lnTo>
                    <a:pt x="571500" y="0"/>
                  </a:lnTo>
                  <a:lnTo>
                    <a:pt x="533400" y="74930"/>
                  </a:lnTo>
                  <a:lnTo>
                    <a:pt x="566420" y="74930"/>
                  </a:lnTo>
                  <a:lnTo>
                    <a:pt x="566420" y="228600"/>
                  </a:lnTo>
                  <a:lnTo>
                    <a:pt x="576580" y="228600"/>
                  </a:lnTo>
                  <a:lnTo>
                    <a:pt x="576580" y="74930"/>
                  </a:lnTo>
                  <a:lnTo>
                    <a:pt x="609600" y="74930"/>
                  </a:lnTo>
                  <a:close/>
                </a:path>
                <a:path w="7543800" h="3505200">
                  <a:moveTo>
                    <a:pt x="2209800" y="74930"/>
                  </a:moveTo>
                  <a:lnTo>
                    <a:pt x="2171700" y="0"/>
                  </a:lnTo>
                  <a:lnTo>
                    <a:pt x="2133600" y="74930"/>
                  </a:lnTo>
                  <a:lnTo>
                    <a:pt x="2166620" y="74930"/>
                  </a:lnTo>
                  <a:lnTo>
                    <a:pt x="2166620" y="228600"/>
                  </a:lnTo>
                  <a:lnTo>
                    <a:pt x="2176780" y="228600"/>
                  </a:lnTo>
                  <a:lnTo>
                    <a:pt x="2176780" y="74930"/>
                  </a:lnTo>
                  <a:lnTo>
                    <a:pt x="2209800" y="74930"/>
                  </a:lnTo>
                  <a:close/>
                </a:path>
                <a:path w="7543800" h="3505200">
                  <a:moveTo>
                    <a:pt x="2819400" y="74930"/>
                  </a:moveTo>
                  <a:lnTo>
                    <a:pt x="2781300" y="0"/>
                  </a:lnTo>
                  <a:lnTo>
                    <a:pt x="2743200" y="74930"/>
                  </a:lnTo>
                  <a:lnTo>
                    <a:pt x="2776220" y="74930"/>
                  </a:lnTo>
                  <a:lnTo>
                    <a:pt x="2776220" y="228600"/>
                  </a:lnTo>
                  <a:lnTo>
                    <a:pt x="2786380" y="228600"/>
                  </a:lnTo>
                  <a:lnTo>
                    <a:pt x="2786380" y="74930"/>
                  </a:lnTo>
                  <a:lnTo>
                    <a:pt x="2819400" y="74930"/>
                  </a:lnTo>
                  <a:close/>
                </a:path>
                <a:path w="7543800" h="3505200">
                  <a:moveTo>
                    <a:pt x="4419600" y="74930"/>
                  </a:moveTo>
                  <a:lnTo>
                    <a:pt x="4381500" y="0"/>
                  </a:lnTo>
                  <a:lnTo>
                    <a:pt x="4343400" y="74930"/>
                  </a:lnTo>
                  <a:lnTo>
                    <a:pt x="4376420" y="74930"/>
                  </a:lnTo>
                  <a:lnTo>
                    <a:pt x="4376420" y="228600"/>
                  </a:lnTo>
                  <a:lnTo>
                    <a:pt x="4386580" y="228600"/>
                  </a:lnTo>
                  <a:lnTo>
                    <a:pt x="4386580" y="74930"/>
                  </a:lnTo>
                  <a:lnTo>
                    <a:pt x="4419600" y="74930"/>
                  </a:lnTo>
                  <a:close/>
                </a:path>
                <a:path w="7543800" h="3505200">
                  <a:moveTo>
                    <a:pt x="5029200" y="74930"/>
                  </a:moveTo>
                  <a:lnTo>
                    <a:pt x="4991100" y="0"/>
                  </a:lnTo>
                  <a:lnTo>
                    <a:pt x="4953000" y="74930"/>
                  </a:lnTo>
                  <a:lnTo>
                    <a:pt x="4986020" y="74930"/>
                  </a:lnTo>
                  <a:lnTo>
                    <a:pt x="4986020" y="228600"/>
                  </a:lnTo>
                  <a:lnTo>
                    <a:pt x="4996180" y="228600"/>
                  </a:lnTo>
                  <a:lnTo>
                    <a:pt x="4996180" y="74930"/>
                  </a:lnTo>
                  <a:lnTo>
                    <a:pt x="5029200" y="74930"/>
                  </a:lnTo>
                  <a:close/>
                </a:path>
                <a:path w="7543800" h="3505200">
                  <a:moveTo>
                    <a:pt x="7543800" y="3429000"/>
                  </a:moveTo>
                  <a:lnTo>
                    <a:pt x="7510780" y="3429000"/>
                  </a:lnTo>
                  <a:lnTo>
                    <a:pt x="7510780" y="228600"/>
                  </a:lnTo>
                  <a:lnTo>
                    <a:pt x="7500620" y="228600"/>
                  </a:lnTo>
                  <a:lnTo>
                    <a:pt x="7500620" y="3429000"/>
                  </a:lnTo>
                  <a:lnTo>
                    <a:pt x="7467600" y="3429000"/>
                  </a:lnTo>
                  <a:lnTo>
                    <a:pt x="7505700" y="3505200"/>
                  </a:lnTo>
                  <a:lnTo>
                    <a:pt x="75438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5600" y="4343400"/>
              <a:ext cx="4876800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80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7500" y="4114799"/>
              <a:ext cx="4953000" cy="2057400"/>
            </a:xfrm>
            <a:custGeom>
              <a:avLst/>
              <a:gdLst/>
              <a:ahLst/>
              <a:cxnLst/>
              <a:rect l="l" t="t" r="r" b="b"/>
              <a:pathLst>
                <a:path w="4953000" h="2057400">
                  <a:moveTo>
                    <a:pt x="76200" y="74930"/>
                  </a:moveTo>
                  <a:lnTo>
                    <a:pt x="38100" y="0"/>
                  </a:lnTo>
                  <a:lnTo>
                    <a:pt x="0" y="74930"/>
                  </a:lnTo>
                  <a:lnTo>
                    <a:pt x="33020" y="74930"/>
                  </a:lnTo>
                  <a:lnTo>
                    <a:pt x="33020" y="228600"/>
                  </a:lnTo>
                  <a:lnTo>
                    <a:pt x="43180" y="228600"/>
                  </a:lnTo>
                  <a:lnTo>
                    <a:pt x="43180" y="74930"/>
                  </a:lnTo>
                  <a:lnTo>
                    <a:pt x="76200" y="74930"/>
                  </a:lnTo>
                  <a:close/>
                </a:path>
                <a:path w="4953000" h="2057400">
                  <a:moveTo>
                    <a:pt x="685800" y="74930"/>
                  </a:moveTo>
                  <a:lnTo>
                    <a:pt x="647700" y="0"/>
                  </a:lnTo>
                  <a:lnTo>
                    <a:pt x="609600" y="74930"/>
                  </a:lnTo>
                  <a:lnTo>
                    <a:pt x="642620" y="74930"/>
                  </a:lnTo>
                  <a:lnTo>
                    <a:pt x="642620" y="228600"/>
                  </a:lnTo>
                  <a:lnTo>
                    <a:pt x="652780" y="228600"/>
                  </a:lnTo>
                  <a:lnTo>
                    <a:pt x="652780" y="74930"/>
                  </a:lnTo>
                  <a:lnTo>
                    <a:pt x="685800" y="74930"/>
                  </a:lnTo>
                  <a:close/>
                </a:path>
                <a:path w="4953000" h="2057400">
                  <a:moveTo>
                    <a:pt x="1219200" y="74930"/>
                  </a:moveTo>
                  <a:lnTo>
                    <a:pt x="1181100" y="0"/>
                  </a:lnTo>
                  <a:lnTo>
                    <a:pt x="1143000" y="74930"/>
                  </a:lnTo>
                  <a:lnTo>
                    <a:pt x="1176020" y="74930"/>
                  </a:lnTo>
                  <a:lnTo>
                    <a:pt x="1176020" y="228600"/>
                  </a:lnTo>
                  <a:lnTo>
                    <a:pt x="1186180" y="228600"/>
                  </a:lnTo>
                  <a:lnTo>
                    <a:pt x="1186180" y="74930"/>
                  </a:lnTo>
                  <a:lnTo>
                    <a:pt x="1219200" y="74930"/>
                  </a:lnTo>
                  <a:close/>
                </a:path>
                <a:path w="4953000" h="2057400">
                  <a:moveTo>
                    <a:pt x="1755140" y="74930"/>
                  </a:moveTo>
                  <a:lnTo>
                    <a:pt x="1718310" y="0"/>
                  </a:lnTo>
                  <a:lnTo>
                    <a:pt x="1680210" y="74930"/>
                  </a:lnTo>
                  <a:lnTo>
                    <a:pt x="1713230" y="74930"/>
                  </a:lnTo>
                  <a:lnTo>
                    <a:pt x="1713230" y="228600"/>
                  </a:lnTo>
                  <a:lnTo>
                    <a:pt x="1722120" y="228600"/>
                  </a:lnTo>
                  <a:lnTo>
                    <a:pt x="1722120" y="74930"/>
                  </a:lnTo>
                  <a:lnTo>
                    <a:pt x="1755140" y="74930"/>
                  </a:lnTo>
                  <a:close/>
                </a:path>
                <a:path w="4953000" h="2057400">
                  <a:moveTo>
                    <a:pt x="4953000" y="1981200"/>
                  </a:moveTo>
                  <a:lnTo>
                    <a:pt x="4919980" y="1981200"/>
                  </a:lnTo>
                  <a:lnTo>
                    <a:pt x="4919980" y="228600"/>
                  </a:lnTo>
                  <a:lnTo>
                    <a:pt x="4909820" y="228600"/>
                  </a:lnTo>
                  <a:lnTo>
                    <a:pt x="4909820" y="1981200"/>
                  </a:lnTo>
                  <a:lnTo>
                    <a:pt x="4876800" y="1981200"/>
                  </a:lnTo>
                  <a:lnTo>
                    <a:pt x="4914900" y="2057400"/>
                  </a:lnTo>
                  <a:lnTo>
                    <a:pt x="4953000" y="1981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00" y="5943600"/>
              <a:ext cx="6705600" cy="0"/>
            </a:xfrm>
            <a:custGeom>
              <a:avLst/>
              <a:gdLst/>
              <a:ahLst/>
              <a:cxnLst/>
              <a:rect l="l" t="t" r="r" b="b"/>
              <a:pathLst>
                <a:path w="6705600">
                  <a:moveTo>
                    <a:pt x="0" y="0"/>
                  </a:moveTo>
                  <a:lnTo>
                    <a:pt x="670560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" y="5715000"/>
              <a:ext cx="6781800" cy="457200"/>
            </a:xfrm>
            <a:custGeom>
              <a:avLst/>
              <a:gdLst/>
              <a:ahLst/>
              <a:cxnLst/>
              <a:rect l="l" t="t" r="r" b="b"/>
              <a:pathLst>
                <a:path w="6781800" h="457200">
                  <a:moveTo>
                    <a:pt x="76200" y="74930"/>
                  </a:moveTo>
                  <a:lnTo>
                    <a:pt x="38100" y="0"/>
                  </a:lnTo>
                  <a:lnTo>
                    <a:pt x="0" y="74930"/>
                  </a:lnTo>
                  <a:lnTo>
                    <a:pt x="33020" y="74930"/>
                  </a:lnTo>
                  <a:lnTo>
                    <a:pt x="33020" y="228600"/>
                  </a:lnTo>
                  <a:lnTo>
                    <a:pt x="43180" y="228600"/>
                  </a:lnTo>
                  <a:lnTo>
                    <a:pt x="43180" y="74930"/>
                  </a:lnTo>
                  <a:lnTo>
                    <a:pt x="76200" y="74930"/>
                  </a:lnTo>
                  <a:close/>
                </a:path>
                <a:path w="6781800" h="457200">
                  <a:moveTo>
                    <a:pt x="685800" y="74930"/>
                  </a:moveTo>
                  <a:lnTo>
                    <a:pt x="647700" y="0"/>
                  </a:lnTo>
                  <a:lnTo>
                    <a:pt x="609600" y="74930"/>
                  </a:lnTo>
                  <a:lnTo>
                    <a:pt x="642620" y="74930"/>
                  </a:lnTo>
                  <a:lnTo>
                    <a:pt x="642620" y="228600"/>
                  </a:lnTo>
                  <a:lnTo>
                    <a:pt x="652780" y="228600"/>
                  </a:lnTo>
                  <a:lnTo>
                    <a:pt x="652780" y="74930"/>
                  </a:lnTo>
                  <a:lnTo>
                    <a:pt x="685800" y="74930"/>
                  </a:lnTo>
                  <a:close/>
                </a:path>
                <a:path w="6781800" h="457200">
                  <a:moveTo>
                    <a:pt x="1219200" y="74930"/>
                  </a:moveTo>
                  <a:lnTo>
                    <a:pt x="1181100" y="0"/>
                  </a:lnTo>
                  <a:lnTo>
                    <a:pt x="1143000" y="74930"/>
                  </a:lnTo>
                  <a:lnTo>
                    <a:pt x="1176020" y="74930"/>
                  </a:lnTo>
                  <a:lnTo>
                    <a:pt x="1176020" y="228600"/>
                  </a:lnTo>
                  <a:lnTo>
                    <a:pt x="1186180" y="228600"/>
                  </a:lnTo>
                  <a:lnTo>
                    <a:pt x="1186180" y="74930"/>
                  </a:lnTo>
                  <a:lnTo>
                    <a:pt x="1219200" y="74930"/>
                  </a:lnTo>
                  <a:close/>
                </a:path>
                <a:path w="6781800" h="457200">
                  <a:moveTo>
                    <a:pt x="1755140" y="74930"/>
                  </a:moveTo>
                  <a:lnTo>
                    <a:pt x="1717040" y="0"/>
                  </a:lnTo>
                  <a:lnTo>
                    <a:pt x="1680210" y="74930"/>
                  </a:lnTo>
                  <a:lnTo>
                    <a:pt x="1713230" y="74930"/>
                  </a:lnTo>
                  <a:lnTo>
                    <a:pt x="1713230" y="228600"/>
                  </a:lnTo>
                  <a:lnTo>
                    <a:pt x="1722120" y="228600"/>
                  </a:lnTo>
                  <a:lnTo>
                    <a:pt x="1722120" y="74930"/>
                  </a:lnTo>
                  <a:lnTo>
                    <a:pt x="1755140" y="74930"/>
                  </a:lnTo>
                  <a:close/>
                </a:path>
                <a:path w="6781800" h="457200">
                  <a:moveTo>
                    <a:pt x="6781800" y="381000"/>
                  </a:moveTo>
                  <a:lnTo>
                    <a:pt x="6748780" y="381000"/>
                  </a:lnTo>
                  <a:lnTo>
                    <a:pt x="6748780" y="228600"/>
                  </a:lnTo>
                  <a:lnTo>
                    <a:pt x="6738620" y="228600"/>
                  </a:lnTo>
                  <a:lnTo>
                    <a:pt x="6738620" y="381000"/>
                  </a:lnTo>
                  <a:lnTo>
                    <a:pt x="6705600" y="381000"/>
                  </a:lnTo>
                  <a:lnTo>
                    <a:pt x="6743700" y="457200"/>
                  </a:lnTo>
                  <a:lnTo>
                    <a:pt x="67818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11391" y="6129020"/>
            <a:ext cx="144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  <a:tab pos="850265" algn="l"/>
                <a:tab pos="1307465" algn="l"/>
              </a:tabLst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0	1	1	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15200" y="64770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12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7000" y="62865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609600" y="38100"/>
                </a:moveTo>
                <a:lnTo>
                  <a:pt x="533400" y="0"/>
                </a:lnTo>
                <a:lnTo>
                  <a:pt x="533400" y="33020"/>
                </a:lnTo>
                <a:lnTo>
                  <a:pt x="0" y="33020"/>
                </a:lnTo>
                <a:lnTo>
                  <a:pt x="0" y="43180"/>
                </a:lnTo>
                <a:lnTo>
                  <a:pt x="533400" y="43180"/>
                </a:lnTo>
                <a:lnTo>
                  <a:pt x="533400" y="76200"/>
                </a:lnTo>
                <a:lnTo>
                  <a:pt x="60960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49271" y="6129020"/>
            <a:ext cx="3077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bit in position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7</a:t>
            </a:r>
            <a:r>
              <a:rPr sz="1800" dirty="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is in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error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47804" y="1967003"/>
          <a:ext cx="3047996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"/>
                <a:gridCol w="377189"/>
                <a:gridCol w="375920"/>
                <a:gridCol w="375919"/>
                <a:gridCol w="378460"/>
                <a:gridCol w="375919"/>
                <a:gridCol w="407669"/>
                <a:gridCol w="381000"/>
              </a:tblGrid>
              <a:tr h="5334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009898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400300" y="541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1300" y="541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4300" y="5410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400301" y="1443127"/>
            <a:ext cx="5767705" cy="1070610"/>
            <a:chOff x="2400300" y="1443127"/>
            <a:chExt cx="5767705" cy="1070610"/>
          </a:xfrm>
        </p:grpSpPr>
        <p:sp>
          <p:nvSpPr>
            <p:cNvPr id="7" name="object 7"/>
            <p:cNvSpPr/>
            <p:nvPr/>
          </p:nvSpPr>
          <p:spPr>
            <a:xfrm>
              <a:off x="5105400" y="1981200"/>
              <a:ext cx="3048000" cy="518159"/>
            </a:xfrm>
            <a:custGeom>
              <a:avLst/>
              <a:gdLst/>
              <a:ahLst/>
              <a:cxnLst/>
              <a:rect l="l" t="t" r="r" b="b"/>
              <a:pathLst>
                <a:path w="3048000" h="518160">
                  <a:moveTo>
                    <a:pt x="0" y="0"/>
                  </a:moveTo>
                  <a:lnTo>
                    <a:pt x="3048000" y="0"/>
                  </a:lnTo>
                </a:path>
                <a:path w="3048000" h="518160">
                  <a:moveTo>
                    <a:pt x="0" y="518160"/>
                  </a:moveTo>
                  <a:lnTo>
                    <a:pt x="3048000" y="518160"/>
                  </a:lnTo>
                </a:path>
                <a:path w="3048000" h="518160">
                  <a:moveTo>
                    <a:pt x="0" y="0"/>
                  </a:moveTo>
                  <a:lnTo>
                    <a:pt x="0" y="518160"/>
                  </a:lnTo>
                </a:path>
              </a:pathLst>
            </a:custGeom>
            <a:ln w="28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1320" y="1981200"/>
              <a:ext cx="2291080" cy="518159"/>
            </a:xfrm>
            <a:custGeom>
              <a:avLst/>
              <a:gdLst/>
              <a:ahLst/>
              <a:cxnLst/>
              <a:rect l="l" t="t" r="r" b="b"/>
              <a:pathLst>
                <a:path w="2291079" h="518160">
                  <a:moveTo>
                    <a:pt x="0" y="0"/>
                  </a:moveTo>
                  <a:lnTo>
                    <a:pt x="0" y="518160"/>
                  </a:lnTo>
                </a:path>
                <a:path w="2291079" h="518160">
                  <a:moveTo>
                    <a:pt x="377189" y="0"/>
                  </a:moveTo>
                  <a:lnTo>
                    <a:pt x="377189" y="518160"/>
                  </a:lnTo>
                </a:path>
                <a:path w="2291079" h="518160">
                  <a:moveTo>
                    <a:pt x="753109" y="0"/>
                  </a:moveTo>
                  <a:lnTo>
                    <a:pt x="753109" y="518160"/>
                  </a:lnTo>
                </a:path>
                <a:path w="2291079" h="518160">
                  <a:moveTo>
                    <a:pt x="1129029" y="0"/>
                  </a:moveTo>
                  <a:lnTo>
                    <a:pt x="1129029" y="518160"/>
                  </a:lnTo>
                </a:path>
                <a:path w="2291079" h="518160">
                  <a:moveTo>
                    <a:pt x="1507489" y="0"/>
                  </a:moveTo>
                  <a:lnTo>
                    <a:pt x="1507489" y="518160"/>
                  </a:lnTo>
                </a:path>
                <a:path w="2291079" h="518160">
                  <a:moveTo>
                    <a:pt x="1883409" y="0"/>
                  </a:moveTo>
                  <a:lnTo>
                    <a:pt x="1883409" y="518160"/>
                  </a:lnTo>
                </a:path>
                <a:path w="2291079" h="518160">
                  <a:moveTo>
                    <a:pt x="2291079" y="0"/>
                  </a:moveTo>
                  <a:lnTo>
                    <a:pt x="2291079" y="51816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53400" y="1981200"/>
              <a:ext cx="0" cy="518159"/>
            </a:xfrm>
            <a:custGeom>
              <a:avLst/>
              <a:gdLst/>
              <a:ahLst/>
              <a:cxnLst/>
              <a:rect l="l" t="t" r="r" b="b"/>
              <a:pathLst>
                <a:path h="518160">
                  <a:moveTo>
                    <a:pt x="0" y="0"/>
                  </a:moveTo>
                  <a:lnTo>
                    <a:pt x="0" y="518160"/>
                  </a:lnTo>
                </a:path>
              </a:pathLst>
            </a:custGeom>
            <a:ln w="283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8400" y="1447800"/>
              <a:ext cx="4343400" cy="0"/>
            </a:xfrm>
            <a:custGeom>
              <a:avLst/>
              <a:gdLst/>
              <a:ahLst/>
              <a:cxnLst/>
              <a:rect l="l" t="t" r="r" b="b"/>
              <a:pathLst>
                <a:path w="4343400">
                  <a:moveTo>
                    <a:pt x="434340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0300" y="14477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76200" y="457200"/>
                  </a:moveTo>
                  <a:lnTo>
                    <a:pt x="43180" y="457200"/>
                  </a:lnTo>
                  <a:lnTo>
                    <a:pt x="43180" y="0"/>
                  </a:lnTo>
                  <a:lnTo>
                    <a:pt x="33020" y="0"/>
                  </a:lnTo>
                  <a:lnTo>
                    <a:pt x="33020" y="457200"/>
                  </a:lnTo>
                  <a:lnTo>
                    <a:pt x="0" y="457200"/>
                  </a:lnTo>
                  <a:lnTo>
                    <a:pt x="38100" y="5334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1800" y="14478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0000" y="2171699"/>
              <a:ext cx="1295400" cy="76200"/>
            </a:xfrm>
            <a:custGeom>
              <a:avLst/>
              <a:gdLst/>
              <a:ahLst/>
              <a:cxnLst/>
              <a:rect l="l" t="t" r="r" b="b"/>
              <a:pathLst>
                <a:path w="1295400" h="76200">
                  <a:moveTo>
                    <a:pt x="1295400" y="33020"/>
                  </a:moveTo>
                  <a:lnTo>
                    <a:pt x="74930" y="33020"/>
                  </a:lnTo>
                  <a:lnTo>
                    <a:pt x="74930" y="0"/>
                  </a:lnTo>
                  <a:lnTo>
                    <a:pt x="0" y="38100"/>
                  </a:lnTo>
                  <a:lnTo>
                    <a:pt x="74930" y="76200"/>
                  </a:lnTo>
                  <a:lnTo>
                    <a:pt x="74930" y="43180"/>
                  </a:lnTo>
                  <a:lnTo>
                    <a:pt x="1295400" y="43180"/>
                  </a:lnTo>
                  <a:lnTo>
                    <a:pt x="1295400" y="33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28804" y="4100603"/>
          <a:ext cx="6216643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"/>
                <a:gridCol w="375920"/>
                <a:gridCol w="377190"/>
                <a:gridCol w="166369"/>
                <a:gridCol w="209550"/>
                <a:gridCol w="171450"/>
                <a:gridCol w="207010"/>
                <a:gridCol w="375919"/>
                <a:gridCol w="375919"/>
                <a:gridCol w="184150"/>
                <a:gridCol w="191769"/>
                <a:gridCol w="375919"/>
                <a:gridCol w="408939"/>
                <a:gridCol w="407670"/>
                <a:gridCol w="407670"/>
                <a:gridCol w="408939"/>
                <a:gridCol w="407670"/>
                <a:gridCol w="407670"/>
                <a:gridCol w="381000"/>
              </a:tblGrid>
              <a:tr h="5334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77724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128804" y="5472205"/>
          <a:ext cx="6090916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"/>
                <a:gridCol w="375920"/>
                <a:gridCol w="377190"/>
                <a:gridCol w="375919"/>
                <a:gridCol w="378460"/>
                <a:gridCol w="375919"/>
                <a:gridCol w="375919"/>
                <a:gridCol w="407669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51815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009898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009898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009898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890521" y="269521"/>
            <a:ext cx="3365500" cy="116332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4000" spc="-5" dirty="0"/>
              <a:t>Single </a:t>
            </a:r>
            <a:r>
              <a:rPr sz="4000" dirty="0"/>
              <a:t>bit</a:t>
            </a:r>
            <a:r>
              <a:rPr sz="4000" spc="-75" dirty="0"/>
              <a:t> </a:t>
            </a:r>
            <a:r>
              <a:rPr sz="4000" spc="-5" dirty="0"/>
              <a:t>Error</a:t>
            </a:r>
            <a:endParaRPr sz="4000"/>
          </a:p>
          <a:p>
            <a:pPr marL="841375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solidFill>
                  <a:srgbClr val="FFFFFF"/>
                </a:solidFill>
              </a:rPr>
              <a:t>0 </a:t>
            </a:r>
            <a:r>
              <a:rPr sz="1800" spc="-5" dirty="0">
                <a:solidFill>
                  <a:srgbClr val="FFFFFF"/>
                </a:solidFill>
              </a:rPr>
              <a:t>changed to </a:t>
            </a:r>
            <a:r>
              <a:rPr sz="1800" dirty="0">
                <a:solidFill>
                  <a:srgbClr val="FFFFFF"/>
                </a:solidFill>
              </a:rPr>
              <a:t>1</a:t>
            </a:r>
            <a:endParaRPr sz="1800"/>
          </a:p>
        </p:txBody>
      </p:sp>
      <p:sp>
        <p:nvSpPr>
          <p:cNvPr id="17" name="object 17"/>
          <p:cNvSpPr txBox="1"/>
          <p:nvPr/>
        </p:nvSpPr>
        <p:spPr>
          <a:xfrm>
            <a:off x="1511301" y="2580640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Received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8979" y="1800154"/>
            <a:ext cx="4800600" cy="179451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926589">
              <a:lnSpc>
                <a:spcPct val="100000"/>
              </a:lnSpc>
              <a:spcBef>
                <a:spcPts val="1795"/>
              </a:spcBef>
              <a:tabLst>
                <a:tab pos="2301875" algn="l"/>
                <a:tab pos="2677795" algn="l"/>
                <a:tab pos="3053715" algn="l"/>
                <a:tab pos="3430904" algn="l"/>
                <a:tab pos="3808095" algn="l"/>
                <a:tab pos="4184015" algn="l"/>
                <a:tab pos="4592955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0	0	0	0	0	0	1	0</a:t>
            </a:r>
            <a:endParaRPr sz="2800">
              <a:latin typeface="Tahoma"/>
              <a:cs typeface="Tahoma"/>
            </a:endParaRPr>
          </a:p>
          <a:p>
            <a:pPr marL="3054350">
              <a:lnSpc>
                <a:spcPct val="100000"/>
              </a:lnSpc>
              <a:spcBef>
                <a:spcPts val="109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Sent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4000" spc="-5" dirty="0">
                <a:solidFill>
                  <a:srgbClr val="E4FFFF"/>
                </a:solidFill>
                <a:latin typeface="Tahoma"/>
                <a:cs typeface="Tahoma"/>
              </a:rPr>
              <a:t>Burst</a:t>
            </a:r>
            <a:r>
              <a:rPr sz="4000" spc="-10" dirty="0">
                <a:solidFill>
                  <a:srgbClr val="E4FFFF"/>
                </a:solidFill>
                <a:latin typeface="Tahoma"/>
                <a:cs typeface="Tahoma"/>
              </a:rPr>
              <a:t> </a:t>
            </a:r>
            <a:r>
              <a:rPr sz="4000" dirty="0">
                <a:solidFill>
                  <a:srgbClr val="E4FFFF"/>
                </a:solidFill>
                <a:latin typeface="Tahoma"/>
                <a:cs typeface="Tahoma"/>
              </a:rPr>
              <a:t>Error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6670" y="3539490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6501" y="6238240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Received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0571" y="4866640"/>
            <a:ext cx="290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Bits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corrupted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Burst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Error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1" y="718820"/>
            <a:ext cx="4927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45" dirty="0"/>
              <a:t> </a:t>
            </a:r>
            <a:r>
              <a:rPr spc="-5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70" y="1661159"/>
            <a:ext cx="7834630" cy="42710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7665" marR="43815" indent="-342900" algn="just">
              <a:lnSpc>
                <a:spcPct val="89900"/>
              </a:lnSpc>
              <a:spcBef>
                <a:spcPts val="484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Error detecting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code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is to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include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only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enough redundancy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to allow the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receiver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deduce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that an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error occurred,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but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not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error,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and have it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request a re-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transmission.</a:t>
            </a:r>
            <a:endParaRPr sz="3200">
              <a:latin typeface="Tahoma"/>
              <a:cs typeface="Tahoma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  <a:buClr>
                <a:srgbClr val="00CCFF"/>
              </a:buClr>
              <a:buFont typeface="Wingdings"/>
              <a:buChar char=""/>
            </a:pPr>
            <a:endParaRPr sz="4200">
              <a:latin typeface="Tahoma"/>
              <a:cs typeface="Tahoma"/>
            </a:endParaRPr>
          </a:p>
          <a:p>
            <a:pPr marL="367665" marR="17780" indent="-342900" algn="just">
              <a:lnSpc>
                <a:spcPts val="3450"/>
              </a:lnSpc>
              <a:buClr>
                <a:srgbClr val="00CCFF"/>
              </a:buClr>
              <a:buSzPct val="64062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Error detection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uses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concept 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redundancy,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means adding extra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bits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for detecting error at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destination.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500" y="718820"/>
            <a:ext cx="3053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R</a:t>
            </a:r>
            <a:r>
              <a:rPr spc="-10" dirty="0"/>
              <a:t>e</a:t>
            </a:r>
            <a:r>
              <a:rPr spc="5" dirty="0"/>
              <a:t>d</a:t>
            </a:r>
            <a:r>
              <a:rPr dirty="0"/>
              <a:t>un</a:t>
            </a:r>
            <a:r>
              <a:rPr spc="5" dirty="0"/>
              <a:t>d</a:t>
            </a:r>
            <a:r>
              <a:rPr dirty="0"/>
              <a:t>an</a:t>
            </a:r>
            <a:r>
              <a:rPr spc="-5" dirty="0"/>
              <a:t>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70" y="1557021"/>
            <a:ext cx="7593965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Instead 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repeating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entire data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stream, a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shorter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group of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bits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may be  appended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to the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end of each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unit. This  technique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called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Redundancy because 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extra bit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are redundant to the  information.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They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discarded as soon  as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accuracy of the transmission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has  been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determined.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81534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569" y="3495675"/>
            <a:ext cx="720090" cy="41910"/>
            <a:chOff x="1385569" y="3495675"/>
            <a:chExt cx="720090" cy="41910"/>
          </a:xfrm>
        </p:grpSpPr>
        <p:sp>
          <p:nvSpPr>
            <p:cNvPr id="3" name="object 3"/>
            <p:cNvSpPr/>
            <p:nvPr/>
          </p:nvSpPr>
          <p:spPr>
            <a:xfrm>
              <a:off x="1405889" y="3526790"/>
              <a:ext cx="699770" cy="0"/>
            </a:xfrm>
            <a:custGeom>
              <a:avLst/>
              <a:gdLst/>
              <a:ahLst/>
              <a:cxnLst/>
              <a:rect l="l" t="t" r="r" b="b"/>
              <a:pathLst>
                <a:path w="699769">
                  <a:moveTo>
                    <a:pt x="0" y="0"/>
                  </a:moveTo>
                  <a:lnTo>
                    <a:pt x="69977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569" y="3506470"/>
              <a:ext cx="699770" cy="0"/>
            </a:xfrm>
            <a:custGeom>
              <a:avLst/>
              <a:gdLst/>
              <a:ahLst/>
              <a:cxnLst/>
              <a:rect l="l" t="t" r="r" b="b"/>
              <a:pathLst>
                <a:path w="699769">
                  <a:moveTo>
                    <a:pt x="0" y="0"/>
                  </a:moveTo>
                  <a:lnTo>
                    <a:pt x="699770" y="0"/>
                  </a:lnTo>
                </a:path>
              </a:pathLst>
            </a:custGeom>
            <a:ln w="2159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385569" y="4083684"/>
            <a:ext cx="760730" cy="41910"/>
            <a:chOff x="1385569" y="4083684"/>
            <a:chExt cx="760730" cy="41910"/>
          </a:xfrm>
        </p:grpSpPr>
        <p:sp>
          <p:nvSpPr>
            <p:cNvPr id="6" name="object 6"/>
            <p:cNvSpPr/>
            <p:nvPr/>
          </p:nvSpPr>
          <p:spPr>
            <a:xfrm>
              <a:off x="1405889" y="4114799"/>
              <a:ext cx="740410" cy="0"/>
            </a:xfrm>
            <a:custGeom>
              <a:avLst/>
              <a:gdLst/>
              <a:ahLst/>
              <a:cxnLst/>
              <a:rect l="l" t="t" r="r" b="b"/>
              <a:pathLst>
                <a:path w="740410">
                  <a:moveTo>
                    <a:pt x="0" y="0"/>
                  </a:moveTo>
                  <a:lnTo>
                    <a:pt x="74041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569" y="4094479"/>
              <a:ext cx="740410" cy="0"/>
            </a:xfrm>
            <a:custGeom>
              <a:avLst/>
              <a:gdLst/>
              <a:ahLst/>
              <a:cxnLst/>
              <a:rect l="l" t="t" r="r" b="b"/>
              <a:pathLst>
                <a:path w="740410">
                  <a:moveTo>
                    <a:pt x="0" y="0"/>
                  </a:moveTo>
                  <a:lnTo>
                    <a:pt x="740410" y="0"/>
                  </a:lnTo>
                </a:path>
              </a:pathLst>
            </a:custGeom>
            <a:ln w="21590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8470" y="796290"/>
            <a:ext cx="7914005" cy="335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66570" indent="-342900" algn="just">
              <a:lnSpc>
                <a:spcPct val="100000"/>
              </a:lnSpc>
              <a:spcBef>
                <a:spcPts val="1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There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are basically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four types of  redundancy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checks.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are:</a:t>
            </a:r>
            <a:endParaRPr sz="3200">
              <a:latin typeface="Tahoma"/>
              <a:cs typeface="Tahoma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Clr>
                <a:srgbClr val="00CCFF"/>
              </a:buClr>
              <a:buFont typeface="Wingdings"/>
              <a:buChar char=""/>
            </a:pPr>
            <a:endParaRPr sz="4450">
              <a:latin typeface="Tahoma"/>
              <a:cs typeface="Tahoma"/>
            </a:endParaRPr>
          </a:p>
          <a:p>
            <a:pPr marL="927100" lvl="1" indent="-572135" algn="just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926465" algn="l"/>
                <a:tab pos="927100" algn="l"/>
              </a:tabLst>
            </a:pPr>
            <a:r>
              <a:rPr sz="3200" spc="-5" dirty="0">
                <a:solidFill>
                  <a:srgbClr val="00CCFF"/>
                </a:solidFill>
                <a:latin typeface="Tahoma"/>
                <a:cs typeface="Tahoma"/>
              </a:rPr>
              <a:t>VRC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 (Vertical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Redundancy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Check).</a:t>
            </a:r>
            <a:endParaRPr sz="3200">
              <a:latin typeface="Tahoma"/>
              <a:cs typeface="Tahoma"/>
            </a:endParaRPr>
          </a:p>
          <a:p>
            <a:pPr marL="927100" lvl="1" indent="-572135" algn="just">
              <a:lnSpc>
                <a:spcPct val="100000"/>
              </a:lnSpc>
              <a:spcBef>
                <a:spcPts val="830"/>
              </a:spcBef>
              <a:buClr>
                <a:srgbClr val="FFFFFF"/>
              </a:buClr>
              <a:buAutoNum type="arabicPeriod"/>
              <a:tabLst>
                <a:tab pos="926465" algn="l"/>
                <a:tab pos="927100" algn="l"/>
              </a:tabLst>
            </a:pPr>
            <a:r>
              <a:rPr sz="3200" dirty="0">
                <a:solidFill>
                  <a:srgbClr val="00CCFF"/>
                </a:solidFill>
                <a:latin typeface="Tahoma"/>
                <a:cs typeface="Tahoma"/>
              </a:rPr>
              <a:t>LRC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(Longitudinal Redundancy Check).</a:t>
            </a:r>
            <a:endParaRPr sz="3200">
              <a:latin typeface="Tahoma"/>
              <a:cs typeface="Tahoma"/>
            </a:endParaRPr>
          </a:p>
          <a:p>
            <a:pPr marL="927100" lvl="1" indent="-572135" algn="just">
              <a:lnSpc>
                <a:spcPct val="100000"/>
              </a:lnSpc>
              <a:spcBef>
                <a:spcPts val="790"/>
              </a:spcBef>
              <a:buClr>
                <a:srgbClr val="FFFFFF"/>
              </a:buClr>
              <a:buAutoNum type="arabicPeriod"/>
              <a:tabLst>
                <a:tab pos="926465" algn="l"/>
                <a:tab pos="927100" algn="l"/>
              </a:tabLst>
            </a:pPr>
            <a:r>
              <a:rPr sz="3200" spc="-5" dirty="0">
                <a:solidFill>
                  <a:srgbClr val="00CCFF"/>
                </a:solidFill>
                <a:latin typeface="Tahoma"/>
                <a:cs typeface="Tahoma"/>
              </a:rPr>
              <a:t>CRC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 (Cyclical Redundancy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Check).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1" y="718820"/>
            <a:ext cx="4927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45" dirty="0"/>
              <a:t> </a:t>
            </a:r>
            <a:r>
              <a:rPr spc="-5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2604770"/>
            <a:ext cx="7303770" cy="286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VERTICAL REDUNDUNCY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CHECK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CCFF"/>
              </a:buClr>
              <a:buFont typeface="Wingdings"/>
              <a:buChar char=""/>
            </a:pPr>
            <a:endParaRPr sz="445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LONGITUDINAL REDUNDANCY</a:t>
            </a:r>
            <a:r>
              <a:rPr sz="32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CHECK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CCFF"/>
              </a:buClr>
              <a:buFont typeface="Wingdings"/>
              <a:buChar char=""/>
            </a:pPr>
            <a:endParaRPr sz="450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buClr>
                <a:srgbClr val="00CCFF"/>
              </a:buClr>
              <a:buSzPct val="64062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CYCLIC REDUNDANCY CHECK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8701</TotalTime>
  <Words>1215</Words>
  <Application>Microsoft Office PowerPoint</Application>
  <PresentationFormat>On-screen Show (4:3)</PresentationFormat>
  <Paragraphs>391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TYPES OF ERRORS</vt:lpstr>
      <vt:lpstr>Single bit Error 0 changed to 1</vt:lpstr>
      <vt:lpstr>ERROR DETECTION</vt:lpstr>
      <vt:lpstr>Redundancy</vt:lpstr>
      <vt:lpstr>Slide 7</vt:lpstr>
      <vt:lpstr>Slide 8</vt:lpstr>
      <vt:lpstr>ERROR DETECTION</vt:lpstr>
      <vt:lpstr>VERTICAL  REDUNDANCY CHECK</vt:lpstr>
      <vt:lpstr>VERTICAL  REDUNDANCY CHECK</vt:lpstr>
      <vt:lpstr>VERTICAL REDUNDANCY  CHECK</vt:lpstr>
      <vt:lpstr>VERTICAL REDUNDANCY  CHECK</vt:lpstr>
      <vt:lpstr>LONGITUDINAL REDUNDANCY CHECK(LRC)</vt:lpstr>
      <vt:lpstr>LRC Example</vt:lpstr>
      <vt:lpstr>Suppose the following block is sent :</vt:lpstr>
      <vt:lpstr>Slide 17</vt:lpstr>
      <vt:lpstr>CYCLIC REDUNDANCY CHECK  (CRC)</vt:lpstr>
      <vt:lpstr>Slide 19</vt:lpstr>
      <vt:lpstr>Divisor</vt:lpstr>
      <vt:lpstr>Slide 21</vt:lpstr>
      <vt:lpstr>Example :-</vt:lpstr>
      <vt:lpstr>The CRC checker at receiver end :</vt:lpstr>
      <vt:lpstr>ERROR CORRECTION</vt:lpstr>
      <vt:lpstr>Slide 25</vt:lpstr>
      <vt:lpstr>HAMMING CODE</vt:lpstr>
      <vt:lpstr>Slide 27</vt:lpstr>
      <vt:lpstr>Positions of Redundancy Bits in Hamming Code</vt:lpstr>
      <vt:lpstr>In the Hamming code, each r bit is the VRC bit  for one combination of data bits :</vt:lpstr>
      <vt:lpstr>Data : 1 0 0 1 1 0 1</vt:lpstr>
      <vt:lpstr>Slide 31</vt:lpstr>
      <vt:lpstr>11 10 9 8 7 6 5 4 3 2 1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Rutvi Shah</dc:creator>
  <cp:lastModifiedBy>natwar</cp:lastModifiedBy>
  <cp:revision>7</cp:revision>
  <dcterms:created xsi:type="dcterms:W3CDTF">2021-04-15T04:58:30Z</dcterms:created>
  <dcterms:modified xsi:type="dcterms:W3CDTF">2021-04-21T06:00:06Z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2012-05-18T00:00:00Z</vt:filetime>
  </property>
  <property fmtid="{D5CDD505-2E9C-101B-9397-08002B2CF9AE}" pid="3" name="Creator">
    <vt:lpwstr>Impress</vt:lpwstr>
  </property>
  <property fmtid="{D5CDD505-2E9C-101B-9397-08002B2CF9AE}" pid="4" name="LastSaved">
    <vt:filetime>2021-04-15T00:00:00Z</vt:filetime>
  </property>
</Properties>
</file>