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6669" y="1029411"/>
            <a:ext cx="605866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02141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0248" y="1866899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1029411"/>
            <a:ext cx="97241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932" y="2506217"/>
            <a:ext cx="5055235" cy="243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303326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26614"/>
            <a:ext cx="867092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checksum is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bits in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 </a:t>
            </a:r>
            <a:r>
              <a:rPr sz="2400" spc="-140" dirty="0">
                <a:solidFill>
                  <a:srgbClr val="404040"/>
                </a:solidFill>
                <a:latin typeface="Times New Roman"/>
                <a:cs typeface="Times New Roman"/>
              </a:rPr>
              <a:t>unit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unit so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check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see  whether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 number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bits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arrived.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counts match, it's assumed that the complete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transmission </a:t>
            </a:r>
            <a:r>
              <a:rPr sz="24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received and there is no error in the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350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Otherwise if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doesn’t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matches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 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it’s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assumed as </a:t>
            </a:r>
            <a:r>
              <a:rPr sz="2400" spc="-195" dirty="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transmission was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incomplete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contains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3032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297938"/>
            <a:ext cx="8961120" cy="185038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Let’s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have a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(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7,11,12,0,6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)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can be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represented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into four</a:t>
            </a:r>
            <a:r>
              <a:rPr sz="1800" spc="2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bits.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5627370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first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need to take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sum 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all</a:t>
            </a:r>
            <a:r>
              <a:rPr sz="1800" spc="2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( 7+11+12+0+6 =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36</a:t>
            </a:r>
            <a:r>
              <a:rPr sz="18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).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Sender sends the 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along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(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-36</a:t>
            </a:r>
            <a:r>
              <a:rPr sz="1800" spc="1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)</a:t>
            </a:r>
            <a:endParaRPr sz="1800">
              <a:latin typeface="Gothic Uralic"/>
              <a:cs typeface="Gothic Uralic"/>
            </a:endParaRPr>
          </a:p>
          <a:p>
            <a:pPr marL="1841500">
              <a:lnSpc>
                <a:spcPct val="100000"/>
              </a:lnSpc>
              <a:spcBef>
                <a:spcPts val="1019"/>
              </a:spcBef>
            </a:pPr>
            <a:r>
              <a:rPr sz="950" spc="17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200" spc="5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can be represented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into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r>
              <a:rPr sz="1200" spc="1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bits.</a:t>
            </a:r>
            <a:endParaRPr sz="1200">
              <a:latin typeface="Gothic Uralic"/>
              <a:cs typeface="Gothic Uralic"/>
            </a:endParaRPr>
          </a:p>
          <a:p>
            <a:pPr marL="3670300">
              <a:lnSpc>
                <a:spcPct val="100000"/>
              </a:lnSpc>
              <a:spcBef>
                <a:spcPts val="994"/>
              </a:spcBef>
            </a:pPr>
            <a:r>
              <a:rPr sz="950" spc="17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But not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sum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(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-36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) it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is more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than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r>
              <a:rPr sz="1200" spc="21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Gothic Uralic"/>
                <a:cs typeface="Gothic Uralic"/>
              </a:rPr>
              <a:t>bits.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785" y="5178933"/>
            <a:ext cx="245935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7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SUM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=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36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+ (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-36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) =</a:t>
            </a:r>
            <a:r>
              <a:rPr sz="1200" spc="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0</a:t>
            </a:r>
            <a:endParaRPr sz="12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950" spc="175" dirty="0">
                <a:solidFill>
                  <a:srgbClr val="B31166"/>
                </a:solidFill>
                <a:latin typeface="Arial"/>
                <a:cs typeface="Arial"/>
              </a:rPr>
              <a:t>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Which </a:t>
            </a:r>
            <a:r>
              <a:rPr sz="1200" dirty="0">
                <a:solidFill>
                  <a:srgbClr val="404040"/>
                </a:solidFill>
                <a:latin typeface="Gothic Uralic"/>
                <a:cs typeface="Gothic Uralic"/>
              </a:rPr>
              <a:t>means </a:t>
            </a:r>
            <a:r>
              <a:rPr sz="1200" spc="-5" dirty="0">
                <a:solidFill>
                  <a:srgbClr val="404040"/>
                </a:solidFill>
                <a:latin typeface="Gothic Uralic"/>
                <a:cs typeface="Gothic Uralic"/>
              </a:rPr>
              <a:t>there’s no</a:t>
            </a:r>
            <a:r>
              <a:rPr sz="1200" spc="9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200" spc="-40" dirty="0">
                <a:solidFill>
                  <a:srgbClr val="404040"/>
                </a:solidFill>
                <a:latin typeface="Gothic Uralic"/>
                <a:cs typeface="Gothic Uralic"/>
              </a:rPr>
              <a:t>error.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98522" y="4510785"/>
            <a:ext cx="2571750" cy="419734"/>
            <a:chOff x="2398522" y="4510785"/>
            <a:chExt cx="2571750" cy="419734"/>
          </a:xfrm>
        </p:grpSpPr>
        <p:sp>
          <p:nvSpPr>
            <p:cNvPr id="6" name="object 6"/>
            <p:cNvSpPr/>
            <p:nvPr/>
          </p:nvSpPr>
          <p:spPr>
            <a:xfrm>
              <a:off x="2408682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580644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580644" y="399287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8682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0" y="399287"/>
                  </a:moveTo>
                  <a:lnTo>
                    <a:pt x="580644" y="399287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5526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580644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580644" y="399287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5526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0" y="399287"/>
                  </a:moveTo>
                  <a:lnTo>
                    <a:pt x="580644" y="399287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2369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580644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580644" y="399287"/>
                  </a:lnTo>
                  <a:lnTo>
                    <a:pt x="58064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2369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0" y="399287"/>
                  </a:moveTo>
                  <a:lnTo>
                    <a:pt x="580644" y="399287"/>
                  </a:lnTo>
                  <a:lnTo>
                    <a:pt x="580644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9214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580643" y="0"/>
                  </a:moveTo>
                  <a:lnTo>
                    <a:pt x="0" y="0"/>
                  </a:lnTo>
                  <a:lnTo>
                    <a:pt x="0" y="399287"/>
                  </a:lnTo>
                  <a:lnTo>
                    <a:pt x="580643" y="399287"/>
                  </a:lnTo>
                  <a:lnTo>
                    <a:pt x="58064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9214" y="4520945"/>
              <a:ext cx="581025" cy="399415"/>
            </a:xfrm>
            <a:custGeom>
              <a:avLst/>
              <a:gdLst/>
              <a:ahLst/>
              <a:cxnLst/>
              <a:rect l="l" t="t" r="r" b="b"/>
              <a:pathLst>
                <a:path w="581025" h="399414">
                  <a:moveTo>
                    <a:pt x="0" y="399287"/>
                  </a:moveTo>
                  <a:lnTo>
                    <a:pt x="580643" y="399287"/>
                  </a:lnTo>
                  <a:lnTo>
                    <a:pt x="580643" y="0"/>
                  </a:lnTo>
                  <a:lnTo>
                    <a:pt x="0" y="0"/>
                  </a:lnTo>
                  <a:lnTo>
                    <a:pt x="0" y="399287"/>
                  </a:lnTo>
                  <a:close/>
                </a:path>
              </a:pathLst>
            </a:custGeom>
            <a:ln w="19812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22295" y="4566666"/>
            <a:ext cx="3863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155" algn="l"/>
                <a:tab pos="1261745" algn="l"/>
                <a:tab pos="1983105" algn="l"/>
                <a:tab pos="2639695" algn="l"/>
                <a:tab pos="3407410" algn="l"/>
              </a:tabLst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7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11	12	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0	6	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-36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92907" y="3902964"/>
            <a:ext cx="3393440" cy="624840"/>
            <a:chOff x="2692907" y="3902964"/>
            <a:chExt cx="3393440" cy="624840"/>
          </a:xfrm>
        </p:grpSpPr>
        <p:sp>
          <p:nvSpPr>
            <p:cNvPr id="16" name="object 16"/>
            <p:cNvSpPr/>
            <p:nvPr/>
          </p:nvSpPr>
          <p:spPr>
            <a:xfrm>
              <a:off x="2697479" y="4392168"/>
              <a:ext cx="6985" cy="128905"/>
            </a:xfrm>
            <a:custGeom>
              <a:avLst/>
              <a:gdLst/>
              <a:ahLst/>
              <a:cxnLst/>
              <a:rect l="l" t="t" r="r" b="b"/>
              <a:pathLst>
                <a:path w="6985" h="128904">
                  <a:moveTo>
                    <a:pt x="3238" y="-4572"/>
                  </a:moveTo>
                  <a:lnTo>
                    <a:pt x="3238" y="133349"/>
                  </a:lnTo>
                </a:path>
              </a:pathLst>
            </a:custGeom>
            <a:ln w="15621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7479" y="4392168"/>
              <a:ext cx="2628265" cy="128905"/>
            </a:xfrm>
            <a:custGeom>
              <a:avLst/>
              <a:gdLst/>
              <a:ahLst/>
              <a:cxnLst/>
              <a:rect l="l" t="t" r="r" b="b"/>
              <a:pathLst>
                <a:path w="2628265" h="128904">
                  <a:moveTo>
                    <a:pt x="0" y="0"/>
                  </a:moveTo>
                  <a:lnTo>
                    <a:pt x="2543556" y="0"/>
                  </a:lnTo>
                </a:path>
                <a:path w="2628265" h="128904">
                  <a:moveTo>
                    <a:pt x="2557272" y="0"/>
                  </a:moveTo>
                  <a:lnTo>
                    <a:pt x="2628137" y="128777"/>
                  </a:lnTo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40456" y="3902963"/>
              <a:ext cx="2945765" cy="624840"/>
            </a:xfrm>
            <a:custGeom>
              <a:avLst/>
              <a:gdLst/>
              <a:ahLst/>
              <a:cxnLst/>
              <a:rect l="l" t="t" r="r" b="b"/>
              <a:pathLst>
                <a:path w="2945765" h="624839">
                  <a:moveTo>
                    <a:pt x="76073" y="74041"/>
                  </a:moveTo>
                  <a:lnTo>
                    <a:pt x="66332" y="56896"/>
                  </a:lnTo>
                  <a:lnTo>
                    <a:pt x="34036" y="0"/>
                  </a:lnTo>
                  <a:lnTo>
                    <a:pt x="0" y="78105"/>
                  </a:lnTo>
                  <a:lnTo>
                    <a:pt x="31648" y="76415"/>
                  </a:lnTo>
                  <a:lnTo>
                    <a:pt x="53467" y="489712"/>
                  </a:lnTo>
                  <a:lnTo>
                    <a:pt x="53594" y="493268"/>
                  </a:lnTo>
                  <a:lnTo>
                    <a:pt x="56642" y="495935"/>
                  </a:lnTo>
                  <a:lnTo>
                    <a:pt x="60071" y="495681"/>
                  </a:lnTo>
                  <a:lnTo>
                    <a:pt x="63627" y="495554"/>
                  </a:lnTo>
                  <a:lnTo>
                    <a:pt x="66294" y="492506"/>
                  </a:lnTo>
                  <a:lnTo>
                    <a:pt x="66167" y="489077"/>
                  </a:lnTo>
                  <a:lnTo>
                    <a:pt x="44348" y="75742"/>
                  </a:lnTo>
                  <a:lnTo>
                    <a:pt x="76073" y="74041"/>
                  </a:lnTo>
                  <a:close/>
                </a:path>
                <a:path w="2945765" h="624839">
                  <a:moveTo>
                    <a:pt x="2945638" y="616839"/>
                  </a:moveTo>
                  <a:lnTo>
                    <a:pt x="2944241" y="613029"/>
                  </a:lnTo>
                  <a:lnTo>
                    <a:pt x="2941066" y="611505"/>
                  </a:lnTo>
                  <a:lnTo>
                    <a:pt x="2205964" y="270154"/>
                  </a:lnTo>
                  <a:lnTo>
                    <a:pt x="2209101" y="263398"/>
                  </a:lnTo>
                  <a:lnTo>
                    <a:pt x="2219325" y="241427"/>
                  </a:lnTo>
                  <a:lnTo>
                    <a:pt x="2134108" y="243840"/>
                  </a:lnTo>
                  <a:lnTo>
                    <a:pt x="2187194" y="310515"/>
                  </a:lnTo>
                  <a:lnTo>
                    <a:pt x="2200567" y="281749"/>
                  </a:lnTo>
                  <a:lnTo>
                    <a:pt x="2935732" y="623062"/>
                  </a:lnTo>
                  <a:lnTo>
                    <a:pt x="2938907" y="624586"/>
                  </a:lnTo>
                  <a:lnTo>
                    <a:pt x="2942717" y="623189"/>
                  </a:lnTo>
                  <a:lnTo>
                    <a:pt x="2944114" y="620014"/>
                  </a:lnTo>
                  <a:lnTo>
                    <a:pt x="2945638" y="61683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19329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1444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B31166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 eg:</a:t>
            </a:r>
            <a:r>
              <a:rPr sz="1800" spc="-6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21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9477" y="2907029"/>
            <a:ext cx="2055495" cy="12299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95"/>
              </a:spcBef>
              <a:tabLst>
                <a:tab pos="1344295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8	2</a:t>
            </a:r>
            <a:endParaRPr sz="1800">
              <a:latin typeface="Gothic Uralic"/>
              <a:cs typeface="Gothic Uralic"/>
            </a:endParaRPr>
          </a:p>
          <a:p>
            <a:pPr marR="5080" algn="r">
              <a:lnSpc>
                <a:spcPct val="100000"/>
              </a:lnSpc>
              <a:spcBef>
                <a:spcPts val="994"/>
              </a:spcBef>
              <a:tabLst>
                <a:tab pos="380365" algn="l"/>
                <a:tab pos="824865" algn="l"/>
                <a:tab pos="1332230" algn="l"/>
                <a:tab pos="190246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1	0	1	0	1</a:t>
            </a:r>
            <a:endParaRPr sz="1800">
              <a:latin typeface="Gothic Uralic"/>
              <a:cs typeface="Gothic Uralic"/>
            </a:endParaRPr>
          </a:p>
          <a:p>
            <a:pPr marR="14604" algn="r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478" y="4237735"/>
            <a:ext cx="167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  <a:tab pos="1027430" algn="l"/>
                <a:tab pos="1534795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0	1	1	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4638547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By taking 1’s</a:t>
            </a:r>
            <a:r>
              <a:rPr sz="18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Comp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6916" y="4638547"/>
            <a:ext cx="167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9430" algn="l"/>
                <a:tab pos="1090295" algn="l"/>
                <a:tab pos="153416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1	0	0	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359" y="2907029"/>
            <a:ext cx="3850004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461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Converting Hexadecimal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Binary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Here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r>
              <a:rPr sz="18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digits</a:t>
            </a:r>
            <a:endParaRPr sz="1800">
              <a:latin typeface="Gothic Uralic"/>
              <a:cs typeface="Gothic Uralic"/>
            </a:endParaRPr>
          </a:p>
          <a:p>
            <a:pPr marL="26034" marR="1194435" indent="-13970">
              <a:lnSpc>
                <a:spcPct val="146100"/>
              </a:lnSpc>
              <a:spcBef>
                <a:spcPts val="15"/>
              </a:spcBef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So bring last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digit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&amp;</a:t>
            </a:r>
            <a:r>
              <a:rPr sz="1800" spc="-7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add 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Wrapped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Sum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=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6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Check Sum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=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9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7510" y="2931414"/>
            <a:ext cx="475615" cy="405765"/>
          </a:xfrm>
          <a:prstGeom prst="rect">
            <a:avLst/>
          </a:prstGeom>
          <a:solidFill>
            <a:srgbClr val="B31166"/>
          </a:solidFill>
          <a:ln w="19811">
            <a:solidFill>
              <a:srgbClr val="830948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16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0714" y="2917698"/>
            <a:ext cx="489584" cy="405765"/>
          </a:xfrm>
          <a:prstGeom prst="rect">
            <a:avLst/>
          </a:prstGeom>
          <a:solidFill>
            <a:srgbClr val="B31166"/>
          </a:solidFill>
          <a:ln w="19811">
            <a:solidFill>
              <a:srgbClr val="830948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5814" y="2931414"/>
            <a:ext cx="489584" cy="405765"/>
          </a:xfrm>
          <a:prstGeom prst="rect">
            <a:avLst/>
          </a:prstGeom>
          <a:solidFill>
            <a:srgbClr val="B31166"/>
          </a:solidFill>
          <a:ln w="19811">
            <a:solidFill>
              <a:srgbClr val="830948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09088" y="3794759"/>
            <a:ext cx="3370579" cy="782955"/>
            <a:chOff x="2609088" y="3794759"/>
            <a:chExt cx="3370579" cy="782955"/>
          </a:xfrm>
        </p:grpSpPr>
        <p:sp>
          <p:nvSpPr>
            <p:cNvPr id="13" name="object 13"/>
            <p:cNvSpPr/>
            <p:nvPr/>
          </p:nvSpPr>
          <p:spPr>
            <a:xfrm>
              <a:off x="3270504" y="3799331"/>
              <a:ext cx="13335" cy="219075"/>
            </a:xfrm>
            <a:custGeom>
              <a:avLst/>
              <a:gdLst/>
              <a:ahLst/>
              <a:cxnLst/>
              <a:rect l="l" t="t" r="r" b="b"/>
              <a:pathLst>
                <a:path w="13335" h="219075">
                  <a:moveTo>
                    <a:pt x="0" y="0"/>
                  </a:moveTo>
                  <a:lnTo>
                    <a:pt x="12826" y="218948"/>
                  </a:lnTo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5970" y="3967606"/>
              <a:ext cx="1633220" cy="76200"/>
            </a:xfrm>
            <a:custGeom>
              <a:avLst/>
              <a:gdLst/>
              <a:ahLst/>
              <a:cxnLst/>
              <a:rect l="l" t="t" r="r" b="b"/>
              <a:pathLst>
                <a:path w="1633220" h="76200">
                  <a:moveTo>
                    <a:pt x="1621298" y="31623"/>
                  </a:moveTo>
                  <a:lnTo>
                    <a:pt x="1573149" y="31623"/>
                  </a:lnTo>
                  <a:lnTo>
                    <a:pt x="1576069" y="34417"/>
                  </a:lnTo>
                  <a:lnTo>
                    <a:pt x="1576069" y="41402"/>
                  </a:lnTo>
                  <a:lnTo>
                    <a:pt x="1573276" y="44323"/>
                  </a:lnTo>
                  <a:lnTo>
                    <a:pt x="1557062" y="44423"/>
                  </a:lnTo>
                  <a:lnTo>
                    <a:pt x="1557274" y="76200"/>
                  </a:lnTo>
                  <a:lnTo>
                    <a:pt x="1633219" y="37465"/>
                  </a:lnTo>
                  <a:lnTo>
                    <a:pt x="1621298" y="31623"/>
                  </a:lnTo>
                  <a:close/>
                </a:path>
                <a:path w="1633220" h="76200">
                  <a:moveTo>
                    <a:pt x="1556977" y="31723"/>
                  </a:moveTo>
                  <a:lnTo>
                    <a:pt x="6350" y="43942"/>
                  </a:lnTo>
                  <a:lnTo>
                    <a:pt x="2793" y="44069"/>
                  </a:lnTo>
                  <a:lnTo>
                    <a:pt x="0" y="46863"/>
                  </a:lnTo>
                  <a:lnTo>
                    <a:pt x="0" y="53848"/>
                  </a:lnTo>
                  <a:lnTo>
                    <a:pt x="2920" y="56769"/>
                  </a:lnTo>
                  <a:lnTo>
                    <a:pt x="6350" y="56642"/>
                  </a:lnTo>
                  <a:lnTo>
                    <a:pt x="1557062" y="44423"/>
                  </a:lnTo>
                  <a:lnTo>
                    <a:pt x="1556977" y="31723"/>
                  </a:lnTo>
                  <a:close/>
                </a:path>
                <a:path w="1633220" h="76200">
                  <a:moveTo>
                    <a:pt x="1573149" y="31623"/>
                  </a:moveTo>
                  <a:lnTo>
                    <a:pt x="1569719" y="31623"/>
                  </a:lnTo>
                  <a:lnTo>
                    <a:pt x="1556977" y="31723"/>
                  </a:lnTo>
                  <a:lnTo>
                    <a:pt x="1557062" y="44423"/>
                  </a:lnTo>
                  <a:lnTo>
                    <a:pt x="1573276" y="44323"/>
                  </a:lnTo>
                  <a:lnTo>
                    <a:pt x="1576069" y="41402"/>
                  </a:lnTo>
                  <a:lnTo>
                    <a:pt x="1576069" y="34417"/>
                  </a:lnTo>
                  <a:lnTo>
                    <a:pt x="1573149" y="31623"/>
                  </a:lnTo>
                  <a:close/>
                </a:path>
                <a:path w="1633220" h="76200">
                  <a:moveTo>
                    <a:pt x="1556765" y="0"/>
                  </a:moveTo>
                  <a:lnTo>
                    <a:pt x="1556977" y="31723"/>
                  </a:lnTo>
                  <a:lnTo>
                    <a:pt x="1621298" y="31623"/>
                  </a:lnTo>
                  <a:lnTo>
                    <a:pt x="155676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3660" y="4224527"/>
              <a:ext cx="3361690" cy="348615"/>
            </a:xfrm>
            <a:custGeom>
              <a:avLst/>
              <a:gdLst/>
              <a:ahLst/>
              <a:cxnLst/>
              <a:rect l="l" t="t" r="r" b="b"/>
              <a:pathLst>
                <a:path w="3361690" h="348614">
                  <a:moveTo>
                    <a:pt x="0" y="0"/>
                  </a:moveTo>
                  <a:lnTo>
                    <a:pt x="3361436" y="0"/>
                  </a:lnTo>
                </a:path>
                <a:path w="3361690" h="348614">
                  <a:moveTo>
                    <a:pt x="0" y="348107"/>
                  </a:moveTo>
                  <a:lnTo>
                    <a:pt x="3361436" y="335280"/>
                  </a:lnTo>
                </a:path>
              </a:pathLst>
            </a:custGeom>
            <a:ln w="9144">
              <a:solidFill>
                <a:srgbClr val="B311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2633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Sender</a:t>
            </a:r>
            <a:r>
              <a:rPr spc="-90" dirty="0"/>
              <a:t> </a:t>
            </a:r>
            <a:r>
              <a:rPr spc="-5" dirty="0"/>
              <a:t>Side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pc="-10" dirty="0"/>
              <a:t>Data</a:t>
            </a:r>
            <a:r>
              <a:rPr spc="-15" dirty="0"/>
              <a:t> </a:t>
            </a:r>
            <a:r>
              <a:rPr spc="-10" dirty="0"/>
              <a:t>7,11,12,0,6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</a:tabLst>
            </a:pPr>
            <a:r>
              <a:rPr spc="-5" dirty="0"/>
              <a:t>Sum</a:t>
            </a:r>
            <a:r>
              <a:rPr spc="5" dirty="0"/>
              <a:t> </a:t>
            </a:r>
            <a:r>
              <a:rPr dirty="0"/>
              <a:t>=</a:t>
            </a:r>
            <a:r>
              <a:rPr spc="-5" dirty="0"/>
              <a:t> 36	32	16	</a:t>
            </a:r>
            <a:r>
              <a:rPr dirty="0"/>
              <a:t>8	4	2	1</a:t>
            </a:r>
          </a:p>
          <a:p>
            <a:pPr marR="5080" algn="r">
              <a:lnSpc>
                <a:spcPct val="100000"/>
              </a:lnSpc>
              <a:spcBef>
                <a:spcPts val="994"/>
              </a:spcBef>
              <a:tabLst>
                <a:tab pos="510540" algn="l"/>
                <a:tab pos="967740" algn="l"/>
                <a:tab pos="1360805" algn="l"/>
                <a:tab pos="1818005" algn="l"/>
                <a:tab pos="2275840" algn="l"/>
                <a:tab pos="2733040" algn="l"/>
                <a:tab pos="3189605" algn="l"/>
              </a:tabLst>
            </a:pPr>
            <a:r>
              <a:rPr u="heavy" spc="-5" dirty="0">
                <a:uFill>
                  <a:solidFill>
                    <a:srgbClr val="B31166"/>
                  </a:solidFill>
                </a:uFill>
              </a:rPr>
              <a:t> 	1	0	0	1	0	0	</a:t>
            </a:r>
          </a:p>
          <a:p>
            <a:pPr marR="5080" algn="r">
              <a:lnSpc>
                <a:spcPct val="100000"/>
              </a:lnSpc>
              <a:spcBef>
                <a:spcPts val="1010"/>
              </a:spcBef>
              <a:tabLst>
                <a:tab pos="4114800" algn="l"/>
                <a:tab pos="4572000" algn="l"/>
                <a:tab pos="5029200" algn="l"/>
              </a:tabLst>
            </a:pPr>
            <a:r>
              <a:rPr dirty="0"/>
              <a:t>bringing </a:t>
            </a:r>
            <a:r>
              <a:rPr spc="-5" dirty="0"/>
              <a:t>last </a:t>
            </a:r>
            <a:r>
              <a:rPr dirty="0"/>
              <a:t>1 0 </a:t>
            </a:r>
            <a:r>
              <a:rPr spc="-15" dirty="0"/>
              <a:t>d</a:t>
            </a:r>
            <a:r>
              <a:rPr u="heavy" spc="-15" dirty="0">
                <a:uFill>
                  <a:solidFill>
                    <a:srgbClr val="B31166"/>
                  </a:solidFill>
                </a:uFill>
              </a:rPr>
              <a:t>own</a:t>
            </a:r>
            <a:r>
              <a:rPr u="heavy" spc="25" dirty="0">
                <a:uFill>
                  <a:solidFill>
                    <a:srgbClr val="B31166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B31166"/>
                  </a:solidFill>
                </a:uFill>
              </a:rPr>
              <a:t>&amp;</a:t>
            </a:r>
            <a:r>
              <a:rPr u="heavy" spc="5" dirty="0">
                <a:uFill>
                  <a:solidFill>
                    <a:srgbClr val="B31166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B31166"/>
                  </a:solidFill>
                </a:uFill>
              </a:rPr>
              <a:t>add	</a:t>
            </a:r>
            <a:r>
              <a:rPr u="heavy" dirty="0">
                <a:uFill>
                  <a:solidFill>
                    <a:srgbClr val="B31166"/>
                  </a:solidFill>
                </a:uFill>
              </a:rPr>
              <a:t>1	0	</a:t>
            </a:r>
          </a:p>
          <a:p>
            <a:pPr>
              <a:lnSpc>
                <a:spcPct val="100000"/>
              </a:lnSpc>
            </a:pPr>
            <a:endParaRPr sz="2200"/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5" dirty="0"/>
              <a:t>1’s Complement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86100" y="4249096"/>
          <a:ext cx="5662294" cy="681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905"/>
                <a:gridCol w="457200"/>
                <a:gridCol w="457200"/>
                <a:gridCol w="685799"/>
                <a:gridCol w="2409190"/>
              </a:tblGrid>
              <a:tr h="303408"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2857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2857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2857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2857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Wrapped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Sum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=</a:t>
                      </a:r>
                      <a:r>
                        <a:rPr sz="1800" spc="1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6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28575">
                      <a:solidFill>
                        <a:srgbClr val="B31166"/>
                      </a:solidFill>
                      <a:prstDash val="solid"/>
                    </a:lnB>
                  </a:tcPr>
                </a:tc>
              </a:tr>
              <a:tr h="377683">
                <a:tc>
                  <a:txBody>
                    <a:bodyPr/>
                    <a:lstStyle/>
                    <a:p>
                      <a:pPr marR="157480" algn="r">
                        <a:lnSpc>
                          <a:spcPts val="2095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8425" marB="0">
                    <a:lnT w="2857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95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8425" marB="0">
                    <a:lnT w="2857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2095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8425" marB="0">
                    <a:lnT w="2857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095"/>
                        </a:lnSpc>
                        <a:spcBef>
                          <a:spcPts val="7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8425" marB="0">
                    <a:lnT w="2857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ts val="2095"/>
                        </a:lnSpc>
                        <a:spcBef>
                          <a:spcPts val="77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Check Sum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=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9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8425" marB="0">
                    <a:lnT w="28575">
                      <a:solidFill>
                        <a:srgbClr val="B311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411"/>
            <a:ext cx="3029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Receiver</a:t>
            </a:r>
            <a:r>
              <a:rPr spc="-55" dirty="0"/>
              <a:t> </a:t>
            </a:r>
            <a:r>
              <a:rPr spc="-5" dirty="0"/>
              <a:t>Side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5128895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895">
              <a:lnSpc>
                <a:spcPct val="1461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Here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along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checksum  Sum + checksum = 36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+ 9 =</a:t>
            </a:r>
            <a:r>
              <a:rPr sz="18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45</a:t>
            </a:r>
            <a:endParaRPr sz="1800">
              <a:latin typeface="Gothic Uralic"/>
              <a:cs typeface="Gothic Uralic"/>
            </a:endParaRPr>
          </a:p>
          <a:p>
            <a:pPr marL="1882139" algn="ctr">
              <a:lnSpc>
                <a:spcPct val="100000"/>
              </a:lnSpc>
              <a:spcBef>
                <a:spcPts val="994"/>
              </a:spcBef>
              <a:tabLst>
                <a:tab pos="2339340" algn="l"/>
                <a:tab pos="2796540" algn="l"/>
                <a:tab pos="3253740" algn="l"/>
                <a:tab pos="3711575" algn="l"/>
                <a:tab pos="4168775" algn="l"/>
              </a:tabLst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32	16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8	4	2	1</a:t>
            </a:r>
            <a:endParaRPr sz="1800">
              <a:latin typeface="Gothic Uralic"/>
              <a:cs typeface="Gothic Uralic"/>
            </a:endParaRPr>
          </a:p>
          <a:p>
            <a:pPr marL="1947545" algn="ctr">
              <a:lnSpc>
                <a:spcPct val="100000"/>
              </a:lnSpc>
              <a:spcBef>
                <a:spcPts val="1010"/>
              </a:spcBef>
              <a:tabLst>
                <a:tab pos="2350135" algn="l"/>
                <a:tab pos="2807335" algn="l"/>
                <a:tab pos="3200400" algn="l"/>
                <a:tab pos="3657600" algn="l"/>
                <a:tab pos="4114800" algn="l"/>
                <a:tab pos="4572000" algn="l"/>
                <a:tab pos="5102860" algn="l"/>
              </a:tabLst>
            </a:pPr>
            <a:r>
              <a:rPr sz="1800" u="sng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 	1	0	1	1	0	1	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  <a:tabLst>
                <a:tab pos="4114800" algn="l"/>
                <a:tab pos="4572000" algn="l"/>
                <a:tab pos="5102860" algn="l"/>
              </a:tabLst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bringing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last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1 0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d</a:t>
            </a:r>
            <a:r>
              <a:rPr sz="1800" u="sng" spc="-15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own</a:t>
            </a:r>
            <a:r>
              <a:rPr sz="1800" u="sng" spc="25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&amp;</a:t>
            </a:r>
            <a:r>
              <a:rPr sz="1800" u="sng" spc="5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u="sng" spc="-5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add	</a:t>
            </a:r>
            <a:r>
              <a:rPr sz="1800" u="sng" dirty="0">
                <a:solidFill>
                  <a:srgbClr val="404040"/>
                </a:solidFill>
                <a:uFill>
                  <a:solidFill>
                    <a:srgbClr val="B31166"/>
                  </a:solidFill>
                </a:uFill>
                <a:latin typeface="Gothic Uralic"/>
                <a:cs typeface="Gothic Uralic"/>
              </a:rPr>
              <a:t>1	0	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4882" y="4649908"/>
          <a:ext cx="7660639" cy="1484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3380"/>
                <a:gridCol w="610869"/>
                <a:gridCol w="457200"/>
                <a:gridCol w="457200"/>
                <a:gridCol w="695325"/>
                <a:gridCol w="2526665"/>
              </a:tblGrid>
              <a:tr h="306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952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952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952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B w="9525">
                      <a:solidFill>
                        <a:srgbClr val="B311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Wrapped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Sum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=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/>
                </a:tc>
              </a:tr>
              <a:tr h="1178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1’s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Complement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095"/>
                        </a:lnSpc>
                        <a:spcBef>
                          <a:spcPts val="16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So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There’s no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any</a:t>
                      </a:r>
                      <a:r>
                        <a:rPr sz="1800" spc="3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error.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T w="952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T w="952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T w="952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T w="952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>
                    <a:lnT w="9525">
                      <a:solidFill>
                        <a:srgbClr val="B311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Check Sum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=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97155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203</Words>
  <Application>Microsoft Office PowerPoint</Application>
  <PresentationFormat>Custom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CHECKSUM</vt:lpstr>
      <vt:lpstr>Methodology</vt:lpstr>
      <vt:lpstr>Example</vt:lpstr>
      <vt:lpstr>Sender Side</vt:lpstr>
      <vt:lpstr>Receiver Side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FUZAIL</dc:creator>
  <cp:lastModifiedBy>natwar</cp:lastModifiedBy>
  <cp:revision>1</cp:revision>
  <dcterms:created xsi:type="dcterms:W3CDTF">2021-04-21T04:58:01Z</dcterms:created>
  <dcterms:modified xsi:type="dcterms:W3CDTF">2021-04-21T05:46:29Z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2021-04-21T00:00:00Z</vt:filetime>
  </property>
</Properties>
</file>