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1"/>
  </p:notesMasterIdLst>
  <p:handoutMasterIdLst>
    <p:handoutMasterId r:id="rId42"/>
  </p:handoutMasterIdLst>
  <p:sldIdLst>
    <p:sldId id="302" r:id="rId2"/>
    <p:sldId id="306" r:id="rId3"/>
    <p:sldId id="308" r:id="rId4"/>
    <p:sldId id="309" r:id="rId5"/>
    <p:sldId id="307" r:id="rId6"/>
    <p:sldId id="310"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40" r:id="rId21"/>
    <p:sldId id="387" r:id="rId22"/>
    <p:sldId id="401" r:id="rId23"/>
    <p:sldId id="402" r:id="rId24"/>
    <p:sldId id="439" r:id="rId25"/>
    <p:sldId id="448" r:id="rId26"/>
    <p:sldId id="449" r:id="rId27"/>
    <p:sldId id="447" r:id="rId28"/>
    <p:sldId id="450" r:id="rId29"/>
    <p:sldId id="465" r:id="rId30"/>
    <p:sldId id="451" r:id="rId31"/>
    <p:sldId id="464" r:id="rId32"/>
    <p:sldId id="452" r:id="rId33"/>
    <p:sldId id="453" r:id="rId34"/>
    <p:sldId id="457" r:id="rId35"/>
    <p:sldId id="459" r:id="rId36"/>
    <p:sldId id="460" r:id="rId37"/>
    <p:sldId id="462" r:id="rId38"/>
    <p:sldId id="463" r:id="rId39"/>
    <p:sldId id="46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15" autoAdjust="0"/>
    <p:restoredTop sz="94660"/>
  </p:normalViewPr>
  <p:slideViewPr>
    <p:cSldViewPr>
      <p:cViewPr>
        <p:scale>
          <a:sx n="53" d="100"/>
          <a:sy n="53" d="100"/>
        </p:scale>
        <p:origin x="-1854" y="-41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FF980E-67D5-4CBC-81A8-52210C116A49}" type="datetimeFigureOut">
              <a:rPr lang="en-US" smtClean="0"/>
              <a:pPr/>
              <a:t>9/18/2022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8C3699-E8DD-4527-A31B-794EF0780005}" type="slidenum">
              <a:rPr lang="en-US" smtClean="0"/>
              <a:pPr/>
              <a:t>‹#›</a:t>
            </a:fld>
            <a:endParaRPr lang="en-US"/>
          </a:p>
        </p:txBody>
      </p:sp>
    </p:spTree>
    <p:extLst>
      <p:ext uri="{BB962C8B-B14F-4D97-AF65-F5344CB8AC3E}">
        <p14:creationId xmlns="" xmlns:p14="http://schemas.microsoft.com/office/powerpoint/2010/main" val="199145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1BD64A-366D-4CCF-A8B6-8495303EB0B8}" type="datetimeFigureOut">
              <a:rPr lang="en-US" smtClean="0"/>
              <a:pPr/>
              <a:t>9/18/2022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46AB87-A29E-4D14-A5D1-BA0847359CBA}" type="slidenum">
              <a:rPr lang="en-US" smtClean="0"/>
              <a:pPr/>
              <a:t>‹#›</a:t>
            </a:fld>
            <a:endParaRPr lang="en-US"/>
          </a:p>
        </p:txBody>
      </p:sp>
    </p:spTree>
    <p:extLst>
      <p:ext uri="{BB962C8B-B14F-4D97-AF65-F5344CB8AC3E}">
        <p14:creationId xmlns="" xmlns:p14="http://schemas.microsoft.com/office/powerpoint/2010/main" val="362031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16FD5C5-0555-4152-AD46-BF81957367D7}" type="datetimeFigureOut">
              <a:rPr lang="en-US" smtClean="0"/>
              <a:pPr/>
              <a:t>9/18/2022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5A79D3B-AE12-47CF-891F-DB8DE19B3AA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6FD5C5-0555-4152-AD46-BF81957367D7}" type="datetimeFigureOut">
              <a:rPr lang="en-US" smtClean="0"/>
              <a:pPr/>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79D3B-AE12-47CF-891F-DB8DE19B3A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6FD5C5-0555-4152-AD46-BF81957367D7}" type="datetimeFigureOut">
              <a:rPr lang="en-US" smtClean="0"/>
              <a:pPr/>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79D3B-AE12-47CF-891F-DB8DE19B3AA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1" name="Rectangle 10"/>
          <p:cNvSpPr/>
          <p:nvPr userDrawn="1"/>
        </p:nvSpPr>
        <p:spPr>
          <a:xfrm>
            <a:off x="0" y="762000"/>
            <a:ext cx="9154886" cy="6096000"/>
          </a:xfrm>
          <a:prstGeom prst="rect">
            <a:avLst/>
          </a:prstGeom>
          <a:solidFill>
            <a:srgbClr val="FFFFFF"/>
          </a:solidFill>
          <a:ln>
            <a:noFill/>
          </a:ln>
          <a:effectLst>
            <a:outerShdw blurRad="495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438400" y="-152400"/>
            <a:ext cx="6324600" cy="1143000"/>
          </a:xfrm>
        </p:spPr>
        <p:txBody>
          <a:bodyPr>
            <a:normAutofit/>
          </a:bodyPr>
          <a:lstStyle>
            <a:lvl1pPr algn="r">
              <a:defRPr sz="3600">
                <a:latin typeface="Times New Roman" pitchFamily="18" charset="0"/>
                <a:cs typeface="Times New Roman" pitchFamily="18" charset="0"/>
              </a:defRPr>
            </a:lvl1pPr>
          </a:lstStyle>
          <a:p>
            <a:r>
              <a:rPr lang="en-US" dirty="0" smtClean="0"/>
              <a:t>Click to edit Master title style</a:t>
            </a:r>
            <a:endParaRPr lang="en-US" dirty="0"/>
          </a:p>
        </p:txBody>
      </p:sp>
      <p:sp>
        <p:nvSpPr>
          <p:cNvPr id="13" name="Content Placeholder 7"/>
          <p:cNvSpPr>
            <a:spLocks noGrp="1"/>
          </p:cNvSpPr>
          <p:nvPr>
            <p:ph sz="quarter" idx="13"/>
          </p:nvPr>
        </p:nvSpPr>
        <p:spPr>
          <a:xfrm>
            <a:off x="476250" y="1447800"/>
            <a:ext cx="8286750" cy="3886200"/>
          </a:xfrm>
          <a:prstGeom prst="rect">
            <a:avLst/>
          </a:prstGeom>
        </p:spPr>
        <p:txBody>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476250" y="6416675"/>
            <a:ext cx="8210550" cy="365125"/>
          </a:xfrm>
          <a:prstGeom prst="rect">
            <a:avLst/>
          </a:prstGeom>
        </p:spPr>
        <p:txBody>
          <a:bodyPr/>
          <a:lstStyle>
            <a:lvl1pPr algn="ctr">
              <a:defRPr sz="1200" b="1">
                <a:solidFill>
                  <a:schemeClr val="tx1"/>
                </a:solidFill>
                <a:latin typeface="Times New Roman" pitchFamily="18" charset="0"/>
                <a:cs typeface="Times New Roman" pitchFamily="18" charset="0"/>
              </a:defRPr>
            </a:lvl1pPr>
          </a:lstStyle>
          <a:p>
            <a:fld id="{B0E9B5AD-3C2A-45C3-8AC5-D88B14EA88BC}" type="slidenum">
              <a:rPr lang="en-US" smtClean="0"/>
              <a:pPr/>
              <a:t>‹#›</a:t>
            </a:fld>
            <a:endParaRPr lang="en-US" dirty="0"/>
          </a:p>
        </p:txBody>
      </p:sp>
      <p:sp>
        <p:nvSpPr>
          <p:cNvPr id="16" name="TextBox 15"/>
          <p:cNvSpPr txBox="1"/>
          <p:nvPr userDrawn="1"/>
        </p:nvSpPr>
        <p:spPr>
          <a:xfrm>
            <a:off x="5791200" y="6019800"/>
            <a:ext cx="2971800" cy="738664"/>
          </a:xfrm>
          <a:prstGeom prst="rect">
            <a:avLst/>
          </a:prstGeom>
          <a:noFill/>
        </p:spPr>
        <p:txBody>
          <a:bodyPr wrap="square" rtlCol="0">
            <a:spAutoFit/>
          </a:bodyPr>
          <a:lstStyle/>
          <a:p>
            <a:pPr algn="r"/>
            <a:endParaRPr lang="en-US" sz="1400" b="1" dirty="0" smtClean="0">
              <a:latin typeface="Times New Roman" pitchFamily="18" charset="0"/>
              <a:cs typeface="Times New Roman" pitchFamily="18" charset="0"/>
            </a:endParaRPr>
          </a:p>
          <a:p>
            <a:pPr algn="r"/>
            <a:endParaRPr lang="en-US" sz="1400" b="1" dirty="0" smtClean="0">
              <a:latin typeface="Times New Roman" pitchFamily="18" charset="0"/>
              <a:cs typeface="Times New Roman" pitchFamily="18" charset="0"/>
            </a:endParaRPr>
          </a:p>
          <a:p>
            <a:pPr algn="r"/>
            <a:r>
              <a:rPr lang="en-US" sz="1400" b="1" i="1" dirty="0" smtClean="0">
                <a:latin typeface="Times New Roman" pitchFamily="18" charset="0"/>
                <a:cs typeface="Times New Roman" pitchFamily="18" charset="0"/>
              </a:rPr>
              <a:t>August</a:t>
            </a:r>
            <a:r>
              <a:rPr lang="en-US" sz="1400" b="1" i="1" baseline="0" dirty="0" smtClean="0">
                <a:latin typeface="Times New Roman" pitchFamily="18" charset="0"/>
                <a:cs typeface="Times New Roman" pitchFamily="18" charset="0"/>
              </a:rPr>
              <a:t> 2013</a:t>
            </a:r>
            <a:endParaRPr lang="en-US" sz="1400" b="1" i="1" dirty="0" smtClean="0">
              <a:latin typeface="Times New Roman" pitchFamily="18" charset="0"/>
              <a:cs typeface="Times New Roman" pitchFamily="18" charset="0"/>
            </a:endParaRPr>
          </a:p>
        </p:txBody>
      </p:sp>
      <p:sp>
        <p:nvSpPr>
          <p:cNvPr id="3" name="TextBox 2"/>
          <p:cNvSpPr txBox="1"/>
          <p:nvPr userDrawn="1"/>
        </p:nvSpPr>
        <p:spPr>
          <a:xfrm>
            <a:off x="457200" y="6415564"/>
            <a:ext cx="2590800" cy="307777"/>
          </a:xfrm>
          <a:prstGeom prst="rect">
            <a:avLst/>
          </a:prstGeom>
          <a:noFill/>
        </p:spPr>
        <p:txBody>
          <a:bodyPr wrap="square" rtlCol="0">
            <a:spAutoFit/>
          </a:bodyPr>
          <a:lstStyle/>
          <a:p>
            <a:r>
              <a:rPr lang="en-US" sz="1400" b="1" i="1" dirty="0" smtClean="0">
                <a:effectLst/>
                <a:latin typeface="Times New Roman" pitchFamily="18" charset="0"/>
                <a:cs typeface="Times New Roman" pitchFamily="18" charset="0"/>
              </a:rPr>
              <a:t>HR Effectiveness Strategy</a:t>
            </a:r>
            <a:endParaRPr lang="en-US" sz="1400" b="1" i="1" dirty="0">
              <a:effectLst/>
              <a:latin typeface="Times New Roman" pitchFamily="18" charset="0"/>
              <a:cs typeface="Times New Roman" pitchFamily="18" charset="0"/>
            </a:endParaRPr>
          </a:p>
        </p:txBody>
      </p:sp>
      <p:sp>
        <p:nvSpPr>
          <p:cNvPr id="9" name="Rectangle 8"/>
          <p:cNvSpPr/>
          <p:nvPr userDrawn="1"/>
        </p:nvSpPr>
        <p:spPr>
          <a:xfrm>
            <a:off x="-3959" y="709550"/>
            <a:ext cx="9158845" cy="76200"/>
          </a:xfrm>
          <a:prstGeom prst="rect">
            <a:avLst/>
          </a:prstGeom>
          <a:gradFill flip="none" rotWithShape="1">
            <a:gsLst>
              <a:gs pos="0">
                <a:srgbClr val="99CC00">
                  <a:shade val="30000"/>
                  <a:satMod val="115000"/>
                </a:srgbClr>
              </a:gs>
              <a:gs pos="50000">
                <a:srgbClr val="99CC00">
                  <a:shade val="67500"/>
                  <a:satMod val="115000"/>
                </a:srgbClr>
              </a:gs>
              <a:gs pos="100000">
                <a:srgbClr val="99CC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6928537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16FD5C5-0555-4152-AD46-BF81957367D7}" type="datetimeFigureOut">
              <a:rPr lang="en-US" smtClean="0"/>
              <a:pPr/>
              <a:t>9/18/2022</a:t>
            </a:fld>
            <a:endParaRPr lang="en-US"/>
          </a:p>
        </p:txBody>
      </p:sp>
      <p:sp>
        <p:nvSpPr>
          <p:cNvPr id="9" name="Slide Number Placeholder 8"/>
          <p:cNvSpPr>
            <a:spLocks noGrp="1"/>
          </p:cNvSpPr>
          <p:nvPr>
            <p:ph type="sldNum" sz="quarter" idx="15"/>
          </p:nvPr>
        </p:nvSpPr>
        <p:spPr/>
        <p:txBody>
          <a:bodyPr rtlCol="0"/>
          <a:lstStyle/>
          <a:p>
            <a:fld id="{85A79D3B-AE12-47CF-891F-DB8DE19B3AA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16FD5C5-0555-4152-AD46-BF81957367D7}" type="datetimeFigureOut">
              <a:rPr lang="en-US" smtClean="0"/>
              <a:pPr/>
              <a:t>9/18/2022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5A79D3B-AE12-47CF-891F-DB8DE19B3AA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6FD5C5-0555-4152-AD46-BF81957367D7}" type="datetimeFigureOut">
              <a:rPr lang="en-US" smtClean="0"/>
              <a:pPr/>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79D3B-AE12-47CF-891F-DB8DE19B3AA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16FD5C5-0555-4152-AD46-BF81957367D7}" type="datetimeFigureOut">
              <a:rPr lang="en-US" smtClean="0"/>
              <a:pPr/>
              <a:t>9/18/2022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A79D3B-AE12-47CF-891F-DB8DE19B3AA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16FD5C5-0555-4152-AD46-BF81957367D7}" type="datetimeFigureOut">
              <a:rPr lang="en-US" smtClean="0"/>
              <a:pPr/>
              <a:t>9/18/2022</a:t>
            </a:fld>
            <a:endParaRPr lang="en-US"/>
          </a:p>
        </p:txBody>
      </p:sp>
      <p:sp>
        <p:nvSpPr>
          <p:cNvPr id="7" name="Slide Number Placeholder 6"/>
          <p:cNvSpPr>
            <a:spLocks noGrp="1"/>
          </p:cNvSpPr>
          <p:nvPr>
            <p:ph type="sldNum" sz="quarter" idx="11"/>
          </p:nvPr>
        </p:nvSpPr>
        <p:spPr/>
        <p:txBody>
          <a:bodyPr rtlCol="0"/>
          <a:lstStyle/>
          <a:p>
            <a:fld id="{85A79D3B-AE12-47CF-891F-DB8DE19B3AA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FD5C5-0555-4152-AD46-BF81957367D7}" type="datetimeFigureOut">
              <a:rPr lang="en-US" smtClean="0"/>
              <a:pPr/>
              <a:t>9/18/2022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A79D3B-AE12-47CF-891F-DB8DE19B3A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16FD5C5-0555-4152-AD46-BF81957367D7}" type="datetimeFigureOut">
              <a:rPr lang="en-US" smtClean="0"/>
              <a:pPr/>
              <a:t>9/18/2022</a:t>
            </a:fld>
            <a:endParaRPr lang="en-US"/>
          </a:p>
        </p:txBody>
      </p:sp>
      <p:sp>
        <p:nvSpPr>
          <p:cNvPr id="22" name="Slide Number Placeholder 21"/>
          <p:cNvSpPr>
            <a:spLocks noGrp="1"/>
          </p:cNvSpPr>
          <p:nvPr>
            <p:ph type="sldNum" sz="quarter" idx="15"/>
          </p:nvPr>
        </p:nvSpPr>
        <p:spPr/>
        <p:txBody>
          <a:bodyPr rtlCol="0"/>
          <a:lstStyle/>
          <a:p>
            <a:fld id="{85A79D3B-AE12-47CF-891F-DB8DE19B3AA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16FD5C5-0555-4152-AD46-BF81957367D7}" type="datetimeFigureOut">
              <a:rPr lang="en-US" smtClean="0"/>
              <a:pPr/>
              <a:t>9/18/2022</a:t>
            </a:fld>
            <a:endParaRPr lang="en-US"/>
          </a:p>
        </p:txBody>
      </p:sp>
      <p:sp>
        <p:nvSpPr>
          <p:cNvPr id="18" name="Slide Number Placeholder 17"/>
          <p:cNvSpPr>
            <a:spLocks noGrp="1"/>
          </p:cNvSpPr>
          <p:nvPr>
            <p:ph type="sldNum" sz="quarter" idx="11"/>
          </p:nvPr>
        </p:nvSpPr>
        <p:spPr/>
        <p:txBody>
          <a:bodyPr rtlCol="0"/>
          <a:lstStyle/>
          <a:p>
            <a:fld id="{85A79D3B-AE12-47CF-891F-DB8DE19B3AA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16FD5C5-0555-4152-AD46-BF81957367D7}" type="datetimeFigureOut">
              <a:rPr lang="en-US" smtClean="0"/>
              <a:pPr/>
              <a:t>9/18/2022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5A79D3B-AE12-47CF-891F-DB8DE19B3A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youtu.be/jibXxcPuOzM" TargetMode="External"/><Relationship Id="rId2" Type="http://schemas.openxmlformats.org/officeDocument/2006/relationships/hyperlink" Target="https://youtu.be/7joxhu0ePjQ" TargetMode="External"/><Relationship Id="rId1" Type="http://schemas.openxmlformats.org/officeDocument/2006/relationships/slideLayout" Target="../slideLayouts/slideLayout2.xml"/><Relationship Id="rId4" Type="http://schemas.openxmlformats.org/officeDocument/2006/relationships/hyperlink" Target="https://youtu.be/SSUEGO5L8B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Workforce"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en.wikipedia.org/wiki/Economy" TargetMode="External"/><Relationship Id="rId5" Type="http://schemas.openxmlformats.org/officeDocument/2006/relationships/hyperlink" Target="http://en.wikipedia.org/wiki/Business_sector" TargetMode="External"/><Relationship Id="rId4" Type="http://schemas.openxmlformats.org/officeDocument/2006/relationships/hyperlink" Target="http://en.wikipedia.org/wiki/Organiza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2850" y="2184400"/>
            <a:ext cx="5956300" cy="707886"/>
          </a:xfrm>
          <a:prstGeom prst="rect">
            <a:avLst/>
          </a:prstGeom>
        </p:spPr>
        <p:txBody>
          <a:bodyPr wrap="square">
            <a:spAutoFit/>
          </a:bodyPr>
          <a:lstStyle/>
          <a:p>
            <a:pPr algn="just"/>
            <a:r>
              <a:rPr lang="en-US" sz="2000" dirty="0" smtClean="0"/>
              <a:t/>
            </a:r>
            <a:br>
              <a:rPr lang="en-US" sz="2000" dirty="0" smtClean="0"/>
            </a:br>
            <a:endParaRPr lang="en-US" sz="2000" dirty="0"/>
          </a:p>
        </p:txBody>
      </p:sp>
      <p:sp>
        <p:nvSpPr>
          <p:cNvPr id="5" name="Title 4"/>
          <p:cNvSpPr>
            <a:spLocks noGrp="1"/>
          </p:cNvSpPr>
          <p:nvPr>
            <p:ph type="title"/>
          </p:nvPr>
        </p:nvSpPr>
        <p:spPr>
          <a:xfrm>
            <a:off x="304800" y="274638"/>
            <a:ext cx="8382000" cy="3916362"/>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Unit- 2</a:t>
            </a:r>
            <a:br>
              <a:rPr lang="en-US" dirty="0" smtClean="0"/>
            </a:br>
            <a:r>
              <a:rPr lang="en-US" dirty="0" smtClean="0"/>
              <a:t/>
            </a:r>
            <a:br>
              <a:rPr lang="en-US" dirty="0" smtClean="0"/>
            </a:br>
            <a:r>
              <a:rPr lang="en-US" dirty="0" smtClean="0"/>
              <a:t>	Human resource management part -2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71625"/>
            <a:ext cx="7451725" cy="3349625"/>
          </a:xfrm>
          <a:prstGeom prst="rect">
            <a:avLst/>
          </a:prstGeom>
        </p:spPr>
        <p:txBody>
          <a:bodyPr vert="horz" wrap="square" lIns="0" tIns="13335" rIns="0" bIns="0" rtlCol="0">
            <a:spAutoFit/>
          </a:bodyPr>
          <a:lstStyle/>
          <a:p>
            <a:pPr marL="286385" marR="5080" indent="-274320">
              <a:lnSpc>
                <a:spcPct val="100000"/>
              </a:lnSpc>
              <a:spcBef>
                <a:spcPts val="105"/>
              </a:spcBef>
              <a:buClr>
                <a:srgbClr val="D24717"/>
              </a:buClr>
              <a:buSzPct val="84615"/>
              <a:buFont typeface="Wingdings 2"/>
              <a:buChar char=""/>
              <a:tabLst>
                <a:tab pos="287020" algn="l"/>
              </a:tabLst>
            </a:pPr>
            <a:r>
              <a:rPr sz="2600" dirty="0">
                <a:latin typeface="Arial"/>
                <a:cs typeface="Arial"/>
              </a:rPr>
              <a:t>Human Resources help in transforming the  lifeless factors of production into useful</a:t>
            </a:r>
            <a:r>
              <a:rPr sz="2600" spc="-35" dirty="0">
                <a:latin typeface="Arial"/>
                <a:cs typeface="Arial"/>
              </a:rPr>
              <a:t> </a:t>
            </a:r>
            <a:r>
              <a:rPr sz="2600" dirty="0">
                <a:latin typeface="Arial"/>
                <a:cs typeface="Arial"/>
              </a:rPr>
              <a:t>products.</a:t>
            </a:r>
            <a:endParaRPr sz="2600">
              <a:latin typeface="Arial"/>
              <a:cs typeface="Arial"/>
            </a:endParaRPr>
          </a:p>
          <a:p>
            <a:pPr marL="286385" marR="111125" indent="-274320">
              <a:lnSpc>
                <a:spcPct val="100000"/>
              </a:lnSpc>
              <a:spcBef>
                <a:spcPts val="605"/>
              </a:spcBef>
              <a:buClr>
                <a:srgbClr val="D24717"/>
              </a:buClr>
              <a:buSzPct val="84615"/>
              <a:buFont typeface="Wingdings 2"/>
              <a:buChar char=""/>
              <a:tabLst>
                <a:tab pos="287020" algn="l"/>
                <a:tab pos="746760" algn="l"/>
              </a:tabLst>
            </a:pPr>
            <a:r>
              <a:rPr sz="2600" dirty="0">
                <a:latin typeface="Arial"/>
                <a:cs typeface="Arial"/>
              </a:rPr>
              <a:t>They are capable of enlargement i.e capable of  producing an output that is greater </a:t>
            </a:r>
            <a:r>
              <a:rPr sz="2600" spc="-5" dirty="0">
                <a:latin typeface="Arial"/>
                <a:cs typeface="Arial"/>
              </a:rPr>
              <a:t>than </a:t>
            </a:r>
            <a:r>
              <a:rPr sz="2600" dirty="0">
                <a:latin typeface="Arial"/>
                <a:cs typeface="Arial"/>
              </a:rPr>
              <a:t>the sum  of	inputs. Once they get inspired, even ordinary  people can deliver extraordinary</a:t>
            </a:r>
            <a:r>
              <a:rPr sz="2600" spc="-60" dirty="0">
                <a:latin typeface="Arial"/>
                <a:cs typeface="Arial"/>
              </a:rPr>
              <a:t> </a:t>
            </a:r>
            <a:r>
              <a:rPr sz="2600" dirty="0">
                <a:latin typeface="Arial"/>
                <a:cs typeface="Arial"/>
              </a:rPr>
              <a:t>results.</a:t>
            </a:r>
            <a:endParaRPr sz="2600">
              <a:latin typeface="Arial"/>
              <a:cs typeface="Arial"/>
            </a:endParaRPr>
          </a:p>
          <a:p>
            <a:pPr marL="286385" marR="427990" indent="-274320">
              <a:lnSpc>
                <a:spcPct val="100000"/>
              </a:lnSpc>
              <a:spcBef>
                <a:spcPts val="600"/>
              </a:spcBef>
              <a:buClr>
                <a:srgbClr val="D24717"/>
              </a:buClr>
              <a:buSzPct val="84615"/>
              <a:buFont typeface="Wingdings 2"/>
              <a:buChar char=""/>
              <a:tabLst>
                <a:tab pos="287020" algn="l"/>
              </a:tabLst>
            </a:pPr>
            <a:r>
              <a:rPr sz="2600" dirty="0">
                <a:latin typeface="Arial"/>
                <a:cs typeface="Arial"/>
              </a:rPr>
              <a:t>They can help an organization achieve</a:t>
            </a:r>
            <a:r>
              <a:rPr sz="2600" spc="-50" dirty="0">
                <a:latin typeface="Arial"/>
                <a:cs typeface="Arial"/>
              </a:rPr>
              <a:t> </a:t>
            </a:r>
            <a:r>
              <a:rPr sz="2600" dirty="0">
                <a:latin typeface="Arial"/>
                <a:cs typeface="Arial"/>
              </a:rPr>
              <a:t>results  quickly , </a:t>
            </a:r>
            <a:r>
              <a:rPr sz="2600" spc="-5" dirty="0">
                <a:latin typeface="Arial"/>
                <a:cs typeface="Arial"/>
              </a:rPr>
              <a:t>efficiently </a:t>
            </a:r>
            <a:r>
              <a:rPr sz="2600" dirty="0">
                <a:latin typeface="Arial"/>
                <a:cs typeface="Arial"/>
              </a:rPr>
              <a:t>and</a:t>
            </a:r>
            <a:r>
              <a:rPr sz="2600" spc="-35" dirty="0">
                <a:latin typeface="Arial"/>
                <a:cs typeface="Arial"/>
              </a:rPr>
              <a:t> </a:t>
            </a:r>
            <a:r>
              <a:rPr sz="2600" spc="-20" dirty="0">
                <a:latin typeface="Arial"/>
                <a:cs typeface="Arial"/>
              </a:rPr>
              <a:t>effectively.</a:t>
            </a:r>
            <a:endParaRPr sz="2600">
              <a:latin typeface="Arial"/>
              <a:cs typeface="Arial"/>
            </a:endParaRPr>
          </a:p>
        </p:txBody>
      </p:sp>
    </p:spTree>
    <p:extLst>
      <p:ext uri="{BB962C8B-B14F-4D97-AF65-F5344CB8AC3E}">
        <p14:creationId xmlns="" xmlns:p14="http://schemas.microsoft.com/office/powerpoint/2010/main" val="2343409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1033648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9117" y="362153"/>
            <a:ext cx="3446145" cy="697230"/>
          </a:xfrm>
          <a:prstGeom prst="rect">
            <a:avLst/>
          </a:prstGeom>
        </p:spPr>
        <p:txBody>
          <a:bodyPr vert="horz" wrap="square" lIns="0" tIns="13335" rIns="0" bIns="0" rtlCol="0">
            <a:spAutoFit/>
          </a:bodyPr>
          <a:lstStyle/>
          <a:p>
            <a:pPr marL="12700">
              <a:lnSpc>
                <a:spcPct val="100000"/>
              </a:lnSpc>
              <a:spcBef>
                <a:spcPts val="105"/>
              </a:spcBef>
            </a:pPr>
            <a:r>
              <a:rPr spc="-15" dirty="0"/>
              <a:t>Nature </a:t>
            </a:r>
            <a:r>
              <a:rPr dirty="0"/>
              <a:t>of</a:t>
            </a:r>
            <a:r>
              <a:rPr spc="-70" dirty="0"/>
              <a:t> </a:t>
            </a:r>
            <a:r>
              <a:rPr spc="-5" dirty="0"/>
              <a:t>HRM</a:t>
            </a:r>
          </a:p>
        </p:txBody>
      </p:sp>
      <p:sp>
        <p:nvSpPr>
          <p:cNvPr id="3" name="object 3"/>
          <p:cNvSpPr txBox="1"/>
          <p:nvPr/>
        </p:nvSpPr>
        <p:spPr>
          <a:xfrm>
            <a:off x="612140" y="1161034"/>
            <a:ext cx="8189595" cy="5732780"/>
          </a:xfrm>
          <a:prstGeom prst="rect">
            <a:avLst/>
          </a:prstGeom>
        </p:spPr>
        <p:txBody>
          <a:bodyPr vert="horz" wrap="square" lIns="0" tIns="12700" rIns="0" bIns="0" rtlCol="0">
            <a:spAutoFit/>
          </a:bodyPr>
          <a:lstStyle/>
          <a:p>
            <a:pPr marL="527685" marR="201930" indent="-515620">
              <a:lnSpc>
                <a:spcPct val="100000"/>
              </a:lnSpc>
              <a:spcBef>
                <a:spcPts val="100"/>
              </a:spcBef>
              <a:buAutoNum type="arabicPeriod"/>
              <a:tabLst>
                <a:tab pos="527685" algn="l"/>
                <a:tab pos="528320" algn="l"/>
              </a:tabLst>
            </a:pPr>
            <a:r>
              <a:rPr sz="1800" b="1" u="heavy" spc="-10" dirty="0">
                <a:uFill>
                  <a:solidFill>
                    <a:srgbClr val="000000"/>
                  </a:solidFill>
                </a:uFill>
                <a:latin typeface="Calibri"/>
                <a:cs typeface="Calibri"/>
              </a:rPr>
              <a:t>Inherent </a:t>
            </a:r>
            <a:r>
              <a:rPr sz="1800" b="1" u="heavy" dirty="0">
                <a:uFill>
                  <a:solidFill>
                    <a:srgbClr val="000000"/>
                  </a:solidFill>
                </a:uFill>
                <a:latin typeface="Calibri"/>
                <a:cs typeface="Calibri"/>
              </a:rPr>
              <a:t>part of </a:t>
            </a:r>
            <a:r>
              <a:rPr sz="1800" b="1" u="heavy" spc="-10" dirty="0">
                <a:uFill>
                  <a:solidFill>
                    <a:srgbClr val="000000"/>
                  </a:solidFill>
                </a:uFill>
                <a:latin typeface="Calibri"/>
                <a:cs typeface="Calibri"/>
              </a:rPr>
              <a:t>management-</a:t>
            </a:r>
            <a:r>
              <a:rPr sz="1800" b="1" spc="-10" dirty="0">
                <a:latin typeface="Calibri"/>
                <a:cs typeface="Calibri"/>
              </a:rPr>
              <a:t> </a:t>
            </a:r>
            <a:r>
              <a:rPr sz="1800" spc="-5" dirty="0">
                <a:latin typeface="Calibri"/>
                <a:cs typeface="Calibri"/>
              </a:rPr>
              <a:t>selecting people, training, motivating, </a:t>
            </a:r>
            <a:r>
              <a:rPr sz="1800" spc="-10" dirty="0">
                <a:latin typeface="Calibri"/>
                <a:cs typeface="Calibri"/>
              </a:rPr>
              <a:t>appraising  </a:t>
            </a:r>
            <a:r>
              <a:rPr sz="1800" dirty="0">
                <a:latin typeface="Calibri"/>
                <a:cs typeface="Calibri"/>
              </a:rPr>
              <a:t>their </a:t>
            </a:r>
            <a:r>
              <a:rPr sz="1800" spc="-10" dirty="0">
                <a:latin typeface="Calibri"/>
                <a:cs typeface="Calibri"/>
              </a:rPr>
              <a:t>performance </a:t>
            </a:r>
            <a:r>
              <a:rPr sz="1800" spc="-15" dirty="0">
                <a:latin typeface="Calibri"/>
                <a:cs typeface="Calibri"/>
              </a:rPr>
              <a:t>for </a:t>
            </a:r>
            <a:r>
              <a:rPr sz="1800" spc="-10" dirty="0">
                <a:latin typeface="Calibri"/>
                <a:cs typeface="Calibri"/>
              </a:rPr>
              <a:t>improving </a:t>
            </a:r>
            <a:r>
              <a:rPr sz="1800" dirty="0">
                <a:latin typeface="Calibri"/>
                <a:cs typeface="Calibri"/>
              </a:rPr>
              <a:t>their</a:t>
            </a:r>
            <a:r>
              <a:rPr sz="1800" spc="45" dirty="0">
                <a:latin typeface="Calibri"/>
                <a:cs typeface="Calibri"/>
              </a:rPr>
              <a:t> </a:t>
            </a:r>
            <a:r>
              <a:rPr sz="1800" spc="-20" dirty="0">
                <a:latin typeface="Calibri"/>
                <a:cs typeface="Calibri"/>
              </a:rPr>
              <a:t>quality.</a:t>
            </a:r>
            <a:endParaRPr sz="1800" dirty="0">
              <a:latin typeface="Calibri"/>
              <a:cs typeface="Calibri"/>
            </a:endParaRPr>
          </a:p>
          <a:p>
            <a:pPr marL="527685" indent="-515620">
              <a:lnSpc>
                <a:spcPct val="100000"/>
              </a:lnSpc>
              <a:spcBef>
                <a:spcPts val="430"/>
              </a:spcBef>
              <a:buAutoNum type="arabicPeriod"/>
              <a:tabLst>
                <a:tab pos="527685" algn="l"/>
                <a:tab pos="528320" algn="l"/>
              </a:tabLst>
            </a:pPr>
            <a:r>
              <a:rPr sz="1800" b="1" u="heavy" spc="-10" dirty="0">
                <a:uFill>
                  <a:solidFill>
                    <a:srgbClr val="000000"/>
                  </a:solidFill>
                </a:uFill>
                <a:latin typeface="Calibri"/>
                <a:cs typeface="Calibri"/>
              </a:rPr>
              <a:t>Pervasive </a:t>
            </a:r>
            <a:r>
              <a:rPr sz="1800" b="1" u="heavy" spc="-5" dirty="0">
                <a:uFill>
                  <a:solidFill>
                    <a:srgbClr val="000000"/>
                  </a:solidFill>
                </a:uFill>
                <a:latin typeface="Calibri"/>
                <a:cs typeface="Calibri"/>
              </a:rPr>
              <a:t>function</a:t>
            </a:r>
            <a:r>
              <a:rPr sz="1800" u="heavy" spc="-5" dirty="0">
                <a:uFill>
                  <a:solidFill>
                    <a:srgbClr val="000000"/>
                  </a:solidFill>
                </a:uFill>
                <a:latin typeface="Calibri"/>
                <a:cs typeface="Calibri"/>
              </a:rPr>
              <a:t>-</a:t>
            </a:r>
            <a:r>
              <a:rPr sz="1800" spc="-5" dirty="0">
                <a:latin typeface="Calibri"/>
                <a:cs typeface="Calibri"/>
              </a:rPr>
              <a:t>present in all levels of </a:t>
            </a:r>
            <a:r>
              <a:rPr sz="1800" dirty="0">
                <a:latin typeface="Calibri"/>
                <a:cs typeface="Calibri"/>
              </a:rPr>
              <a:t>mg in an</a:t>
            </a:r>
            <a:r>
              <a:rPr sz="1800" spc="-20" dirty="0">
                <a:latin typeface="Calibri"/>
                <a:cs typeface="Calibri"/>
              </a:rPr>
              <a:t> </a:t>
            </a:r>
            <a:r>
              <a:rPr sz="1800" spc="-15" dirty="0">
                <a:latin typeface="Calibri"/>
                <a:cs typeface="Calibri"/>
              </a:rPr>
              <a:t>organization</a:t>
            </a:r>
            <a:endParaRPr sz="1800" dirty="0">
              <a:latin typeface="Calibri"/>
              <a:cs typeface="Calibri"/>
            </a:endParaRPr>
          </a:p>
          <a:p>
            <a:pPr marL="527685" marR="399415" indent="-515620">
              <a:lnSpc>
                <a:spcPct val="100000"/>
              </a:lnSpc>
              <a:spcBef>
                <a:spcPts val="434"/>
              </a:spcBef>
              <a:buAutoNum type="arabicPeriod"/>
              <a:tabLst>
                <a:tab pos="527685" algn="l"/>
                <a:tab pos="528320" algn="l"/>
              </a:tabLst>
            </a:pPr>
            <a:r>
              <a:rPr sz="1800" b="1" u="heavy" dirty="0">
                <a:uFill>
                  <a:solidFill>
                    <a:srgbClr val="000000"/>
                  </a:solidFill>
                </a:uFill>
                <a:latin typeface="Calibri"/>
                <a:cs typeface="Calibri"/>
              </a:rPr>
              <a:t>Action </a:t>
            </a:r>
            <a:r>
              <a:rPr sz="1800" b="1" u="heavy" spc="-10" dirty="0">
                <a:uFill>
                  <a:solidFill>
                    <a:srgbClr val="000000"/>
                  </a:solidFill>
                </a:uFill>
                <a:latin typeface="Calibri"/>
                <a:cs typeface="Calibri"/>
              </a:rPr>
              <a:t>oriented-</a:t>
            </a:r>
            <a:r>
              <a:rPr sz="1800" spc="-10" dirty="0">
                <a:latin typeface="Calibri"/>
                <a:cs typeface="Calibri"/>
              </a:rPr>
              <a:t>solve problem through rational(balanced) </a:t>
            </a:r>
            <a:r>
              <a:rPr sz="1800" spc="-5" dirty="0">
                <a:latin typeface="Calibri"/>
                <a:cs typeface="Calibri"/>
              </a:rPr>
              <a:t>policies </a:t>
            </a:r>
            <a:r>
              <a:rPr sz="1800" spc="-10" dirty="0">
                <a:latin typeface="Calibri"/>
                <a:cs typeface="Calibri"/>
              </a:rPr>
              <a:t>rather </a:t>
            </a:r>
            <a:r>
              <a:rPr sz="1800" dirty="0">
                <a:latin typeface="Calibri"/>
                <a:cs typeface="Calibri"/>
              </a:rPr>
              <a:t>than  </a:t>
            </a:r>
            <a:r>
              <a:rPr sz="1800" spc="-15" dirty="0">
                <a:latin typeface="Calibri"/>
                <a:cs typeface="Calibri"/>
              </a:rPr>
              <a:t>record</a:t>
            </a:r>
            <a:r>
              <a:rPr sz="1800" spc="5" dirty="0">
                <a:latin typeface="Calibri"/>
                <a:cs typeface="Calibri"/>
              </a:rPr>
              <a:t> </a:t>
            </a:r>
            <a:r>
              <a:rPr sz="1800" spc="-15" dirty="0">
                <a:latin typeface="Calibri"/>
                <a:cs typeface="Calibri"/>
              </a:rPr>
              <a:t>keeping</a:t>
            </a:r>
            <a:endParaRPr sz="1800" dirty="0">
              <a:latin typeface="Calibri"/>
              <a:cs typeface="Calibri"/>
            </a:endParaRPr>
          </a:p>
          <a:p>
            <a:pPr marL="527685" marR="367030" indent="-515620">
              <a:lnSpc>
                <a:spcPct val="100000"/>
              </a:lnSpc>
              <a:spcBef>
                <a:spcPts val="430"/>
              </a:spcBef>
              <a:buAutoNum type="arabicPeriod"/>
              <a:tabLst>
                <a:tab pos="527685" algn="l"/>
                <a:tab pos="528320" algn="l"/>
              </a:tabLst>
            </a:pPr>
            <a:r>
              <a:rPr sz="1800" b="1" u="heavy" spc="-5" dirty="0">
                <a:uFill>
                  <a:solidFill>
                    <a:srgbClr val="000000"/>
                  </a:solidFill>
                </a:uFill>
                <a:latin typeface="Calibri"/>
                <a:cs typeface="Calibri"/>
              </a:rPr>
              <a:t>People oriented</a:t>
            </a:r>
            <a:r>
              <a:rPr sz="1800" u="heavy" spc="-5" dirty="0">
                <a:uFill>
                  <a:solidFill>
                    <a:srgbClr val="000000"/>
                  </a:solidFill>
                </a:uFill>
                <a:latin typeface="Calibri"/>
                <a:cs typeface="Calibri"/>
              </a:rPr>
              <a:t>-</a:t>
            </a:r>
            <a:r>
              <a:rPr sz="1800" spc="-5" dirty="0">
                <a:latin typeface="Calibri"/>
                <a:cs typeface="Calibri"/>
              </a:rPr>
              <a:t>HRM is </a:t>
            </a:r>
            <a:r>
              <a:rPr sz="1800" dirty="0">
                <a:latin typeface="Calibri"/>
                <a:cs typeface="Calibri"/>
              </a:rPr>
              <a:t>all about </a:t>
            </a:r>
            <a:r>
              <a:rPr sz="1800" spc="-5" dirty="0">
                <a:latin typeface="Calibri"/>
                <a:cs typeface="Calibri"/>
              </a:rPr>
              <a:t>people </a:t>
            </a:r>
            <a:r>
              <a:rPr sz="1800" spc="-10" dirty="0">
                <a:latin typeface="Calibri"/>
                <a:cs typeface="Calibri"/>
              </a:rPr>
              <a:t>at work. </a:t>
            </a:r>
            <a:r>
              <a:rPr sz="1800" spc="-5" dirty="0">
                <a:latin typeface="Calibri"/>
                <a:cs typeface="Calibri"/>
              </a:rPr>
              <a:t>Assign jobs, </a:t>
            </a:r>
            <a:r>
              <a:rPr sz="1800" spc="-10" dirty="0">
                <a:latin typeface="Calibri"/>
                <a:cs typeface="Calibri"/>
              </a:rPr>
              <a:t>produce results,  </a:t>
            </a:r>
            <a:r>
              <a:rPr sz="1800" spc="-15" dirty="0">
                <a:latin typeface="Calibri"/>
                <a:cs typeface="Calibri"/>
              </a:rPr>
              <a:t>reward, </a:t>
            </a:r>
            <a:r>
              <a:rPr sz="1800" spc="-10" dirty="0">
                <a:latin typeface="Calibri"/>
                <a:cs typeface="Calibri"/>
              </a:rPr>
              <a:t>motivate </a:t>
            </a:r>
            <a:r>
              <a:rPr sz="1800" dirty="0">
                <a:latin typeface="Calibri"/>
                <a:cs typeface="Calibri"/>
              </a:rPr>
              <a:t>them </a:t>
            </a:r>
            <a:r>
              <a:rPr sz="1800" spc="-15" dirty="0">
                <a:latin typeface="Calibri"/>
                <a:cs typeface="Calibri"/>
              </a:rPr>
              <a:t>towards </a:t>
            </a:r>
            <a:r>
              <a:rPr sz="1800" spc="-5" dirty="0">
                <a:latin typeface="Calibri"/>
                <a:cs typeface="Calibri"/>
              </a:rPr>
              <a:t>improvements in</a:t>
            </a:r>
            <a:r>
              <a:rPr sz="1800" spc="65" dirty="0">
                <a:latin typeface="Calibri"/>
                <a:cs typeface="Calibri"/>
              </a:rPr>
              <a:t> </a:t>
            </a:r>
            <a:r>
              <a:rPr sz="1800" spc="-10" dirty="0">
                <a:latin typeface="Calibri"/>
                <a:cs typeface="Calibri"/>
              </a:rPr>
              <a:t>productivity</a:t>
            </a:r>
            <a:endParaRPr sz="1800" dirty="0">
              <a:latin typeface="Calibri"/>
              <a:cs typeface="Calibri"/>
            </a:endParaRPr>
          </a:p>
          <a:p>
            <a:pPr marL="527685" indent="-515620">
              <a:lnSpc>
                <a:spcPct val="100000"/>
              </a:lnSpc>
              <a:spcBef>
                <a:spcPts val="434"/>
              </a:spcBef>
              <a:buAutoNum type="arabicPeriod"/>
              <a:tabLst>
                <a:tab pos="527685" algn="l"/>
                <a:tab pos="528320" algn="l"/>
              </a:tabLst>
            </a:pPr>
            <a:r>
              <a:rPr sz="1800" b="1" u="heavy" spc="-5" dirty="0">
                <a:uFill>
                  <a:solidFill>
                    <a:srgbClr val="000000"/>
                  </a:solidFill>
                </a:uFill>
                <a:latin typeface="Calibri"/>
                <a:cs typeface="Calibri"/>
              </a:rPr>
              <a:t>Future oriented-</a:t>
            </a:r>
            <a:r>
              <a:rPr sz="1800" b="1" spc="-5" dirty="0">
                <a:latin typeface="Calibri"/>
                <a:cs typeface="Calibri"/>
              </a:rPr>
              <a:t> </a:t>
            </a:r>
            <a:r>
              <a:rPr sz="1800" spc="-20" dirty="0">
                <a:latin typeface="Calibri"/>
                <a:cs typeface="Calibri"/>
              </a:rPr>
              <a:t>Effective </a:t>
            </a:r>
            <a:r>
              <a:rPr sz="1800" spc="-10" dirty="0">
                <a:latin typeface="Calibri"/>
                <a:cs typeface="Calibri"/>
              </a:rPr>
              <a:t>HRM </a:t>
            </a:r>
            <a:r>
              <a:rPr sz="1800" spc="-5" dirty="0">
                <a:latin typeface="Calibri"/>
                <a:cs typeface="Calibri"/>
              </a:rPr>
              <a:t>helps </a:t>
            </a:r>
            <a:r>
              <a:rPr sz="1800" spc="-15" dirty="0">
                <a:latin typeface="Calibri"/>
                <a:cs typeface="Calibri"/>
              </a:rPr>
              <a:t>organization </a:t>
            </a:r>
            <a:r>
              <a:rPr sz="1800" spc="-5" dirty="0">
                <a:latin typeface="Calibri"/>
                <a:cs typeface="Calibri"/>
              </a:rPr>
              <a:t>meet its</a:t>
            </a:r>
            <a:r>
              <a:rPr sz="1800" spc="50" dirty="0">
                <a:latin typeface="Calibri"/>
                <a:cs typeface="Calibri"/>
              </a:rPr>
              <a:t> </a:t>
            </a:r>
            <a:r>
              <a:rPr sz="1800" spc="-5" dirty="0">
                <a:latin typeface="Calibri"/>
                <a:cs typeface="Calibri"/>
              </a:rPr>
              <a:t>goals</a:t>
            </a:r>
            <a:endParaRPr sz="1800" dirty="0">
              <a:latin typeface="Calibri"/>
              <a:cs typeface="Calibri"/>
            </a:endParaRPr>
          </a:p>
          <a:p>
            <a:pPr marL="527685" marR="5080" indent="-515620">
              <a:lnSpc>
                <a:spcPct val="100000"/>
              </a:lnSpc>
              <a:spcBef>
                <a:spcPts val="434"/>
              </a:spcBef>
              <a:buAutoNum type="arabicPeriod"/>
              <a:tabLst>
                <a:tab pos="527685" algn="l"/>
                <a:tab pos="528320" algn="l"/>
              </a:tabLst>
            </a:pPr>
            <a:r>
              <a:rPr sz="1800" b="1" u="heavy" spc="-10" dirty="0">
                <a:uFill>
                  <a:solidFill>
                    <a:srgbClr val="000000"/>
                  </a:solidFill>
                </a:uFill>
                <a:latin typeface="Calibri"/>
                <a:cs typeface="Calibri"/>
              </a:rPr>
              <a:t>Development oriented</a:t>
            </a:r>
            <a:r>
              <a:rPr sz="1800" u="heavy" spc="-10" dirty="0">
                <a:uFill>
                  <a:solidFill>
                    <a:srgbClr val="000000"/>
                  </a:solidFill>
                </a:uFill>
                <a:latin typeface="Calibri"/>
                <a:cs typeface="Calibri"/>
              </a:rPr>
              <a:t>-</a:t>
            </a:r>
            <a:r>
              <a:rPr sz="1800" spc="-10" dirty="0">
                <a:latin typeface="Calibri"/>
                <a:cs typeface="Calibri"/>
              </a:rPr>
              <a:t>HRM </a:t>
            </a:r>
            <a:r>
              <a:rPr sz="1800" spc="-5" dirty="0">
                <a:latin typeface="Calibri"/>
                <a:cs typeface="Calibri"/>
              </a:rPr>
              <a:t>develops full </a:t>
            </a:r>
            <a:r>
              <a:rPr sz="1800" spc="-10" dirty="0">
                <a:latin typeface="Calibri"/>
                <a:cs typeface="Calibri"/>
              </a:rPr>
              <a:t>potential </a:t>
            </a:r>
            <a:r>
              <a:rPr sz="1800" spc="-5" dirty="0">
                <a:latin typeface="Calibri"/>
                <a:cs typeface="Calibri"/>
              </a:rPr>
              <a:t>of employees </a:t>
            </a:r>
            <a:r>
              <a:rPr sz="1800" spc="-10" dirty="0">
                <a:latin typeface="Calibri"/>
                <a:cs typeface="Calibri"/>
              </a:rPr>
              <a:t>through </a:t>
            </a:r>
            <a:r>
              <a:rPr sz="1800" spc="-15" dirty="0">
                <a:latin typeface="Calibri"/>
                <a:cs typeface="Calibri"/>
              </a:rPr>
              <a:t>reward,  </a:t>
            </a:r>
            <a:r>
              <a:rPr sz="1800" spc="-5" dirty="0">
                <a:latin typeface="Calibri"/>
                <a:cs typeface="Calibri"/>
              </a:rPr>
              <a:t>training, job</a:t>
            </a:r>
            <a:r>
              <a:rPr sz="1800" spc="5" dirty="0">
                <a:latin typeface="Calibri"/>
                <a:cs typeface="Calibri"/>
              </a:rPr>
              <a:t> </a:t>
            </a:r>
            <a:r>
              <a:rPr sz="1800" spc="-15" dirty="0">
                <a:latin typeface="Calibri"/>
                <a:cs typeface="Calibri"/>
              </a:rPr>
              <a:t>rotation.</a:t>
            </a:r>
            <a:endParaRPr sz="1800" dirty="0">
              <a:latin typeface="Calibri"/>
              <a:cs typeface="Calibri"/>
            </a:endParaRPr>
          </a:p>
          <a:p>
            <a:pPr marL="527685" marR="550545" indent="-515620">
              <a:lnSpc>
                <a:spcPct val="100000"/>
              </a:lnSpc>
              <a:spcBef>
                <a:spcPts val="430"/>
              </a:spcBef>
              <a:buAutoNum type="arabicPeriod"/>
              <a:tabLst>
                <a:tab pos="527685" algn="l"/>
                <a:tab pos="528320" algn="l"/>
              </a:tabLst>
            </a:pPr>
            <a:r>
              <a:rPr sz="1800" b="1" u="heavy" spc="-10" dirty="0">
                <a:uFill>
                  <a:solidFill>
                    <a:srgbClr val="000000"/>
                  </a:solidFill>
                </a:uFill>
                <a:latin typeface="Calibri"/>
                <a:cs typeface="Calibri"/>
              </a:rPr>
              <a:t>Integrating </a:t>
            </a:r>
            <a:r>
              <a:rPr sz="1800" b="1" u="heavy" spc="-5" dirty="0">
                <a:uFill>
                  <a:solidFill>
                    <a:srgbClr val="000000"/>
                  </a:solidFill>
                </a:uFill>
                <a:latin typeface="Calibri"/>
                <a:cs typeface="Calibri"/>
              </a:rPr>
              <a:t>mechanism</a:t>
            </a:r>
            <a:r>
              <a:rPr sz="1800" u="heavy" spc="-5" dirty="0">
                <a:uFill>
                  <a:solidFill>
                    <a:srgbClr val="000000"/>
                  </a:solidFill>
                </a:uFill>
                <a:latin typeface="Calibri"/>
                <a:cs typeface="Calibri"/>
              </a:rPr>
              <a:t>:</a:t>
            </a:r>
            <a:r>
              <a:rPr sz="1800" spc="-5" dirty="0">
                <a:latin typeface="Calibri"/>
                <a:cs typeface="Calibri"/>
              </a:rPr>
              <a:t> HRM maintains </a:t>
            </a:r>
            <a:r>
              <a:rPr sz="1800" spc="-10" dirty="0">
                <a:latin typeface="Calibri"/>
                <a:cs typeface="Calibri"/>
              </a:rPr>
              <a:t>cordial relationship </a:t>
            </a:r>
            <a:r>
              <a:rPr sz="1800" spc="-5" dirty="0">
                <a:latin typeface="Calibri"/>
                <a:cs typeface="Calibri"/>
              </a:rPr>
              <a:t>between people  </a:t>
            </a:r>
            <a:r>
              <a:rPr sz="1800" spc="-10" dirty="0">
                <a:latin typeface="Calibri"/>
                <a:cs typeface="Calibri"/>
              </a:rPr>
              <a:t>working at various </a:t>
            </a:r>
            <a:r>
              <a:rPr sz="1800" spc="-5" dirty="0">
                <a:latin typeface="Calibri"/>
                <a:cs typeface="Calibri"/>
              </a:rPr>
              <a:t>levels </a:t>
            </a:r>
            <a:r>
              <a:rPr sz="1800" dirty="0">
                <a:latin typeface="Calibri"/>
                <a:cs typeface="Calibri"/>
              </a:rPr>
              <a:t>in</a:t>
            </a:r>
            <a:r>
              <a:rPr sz="1800" spc="45" dirty="0">
                <a:latin typeface="Calibri"/>
                <a:cs typeface="Calibri"/>
              </a:rPr>
              <a:t> </a:t>
            </a:r>
            <a:r>
              <a:rPr sz="1800" spc="-15" dirty="0">
                <a:latin typeface="Calibri"/>
                <a:cs typeface="Calibri"/>
              </a:rPr>
              <a:t>organization.</a:t>
            </a:r>
            <a:endParaRPr sz="1800" dirty="0">
              <a:latin typeface="Calibri"/>
              <a:cs typeface="Calibri"/>
            </a:endParaRPr>
          </a:p>
          <a:p>
            <a:pPr marL="527685" marR="125730" indent="-515620">
              <a:lnSpc>
                <a:spcPct val="100000"/>
              </a:lnSpc>
              <a:spcBef>
                <a:spcPts val="434"/>
              </a:spcBef>
              <a:buAutoNum type="arabicPeriod"/>
              <a:tabLst>
                <a:tab pos="527685" algn="l"/>
                <a:tab pos="528320" algn="l"/>
              </a:tabLst>
            </a:pPr>
            <a:r>
              <a:rPr sz="1800" b="1" u="heavy" spc="-10" dirty="0">
                <a:uFill>
                  <a:solidFill>
                    <a:srgbClr val="000000"/>
                  </a:solidFill>
                </a:uFill>
                <a:latin typeface="Calibri"/>
                <a:cs typeface="Calibri"/>
              </a:rPr>
              <a:t>Comprehensive </a:t>
            </a:r>
            <a:r>
              <a:rPr sz="1800" b="1" u="heavy" dirty="0">
                <a:uFill>
                  <a:solidFill>
                    <a:srgbClr val="000000"/>
                  </a:solidFill>
                </a:uFill>
                <a:latin typeface="Calibri"/>
                <a:cs typeface="Calibri"/>
              </a:rPr>
              <a:t>function</a:t>
            </a:r>
            <a:r>
              <a:rPr sz="1800" u="heavy" dirty="0">
                <a:uFill>
                  <a:solidFill>
                    <a:srgbClr val="000000"/>
                  </a:solidFill>
                </a:uFill>
                <a:latin typeface="Calibri"/>
                <a:cs typeface="Calibri"/>
              </a:rPr>
              <a:t>:</a:t>
            </a:r>
            <a:r>
              <a:rPr sz="1800" dirty="0">
                <a:latin typeface="Calibri"/>
                <a:cs typeface="Calibri"/>
              </a:rPr>
              <a:t> </a:t>
            </a:r>
            <a:r>
              <a:rPr sz="1800" spc="-20" dirty="0">
                <a:latin typeface="Calibri"/>
                <a:cs typeface="Calibri"/>
              </a:rPr>
              <a:t>Workforce </a:t>
            </a:r>
            <a:r>
              <a:rPr sz="1800" spc="-5" dirty="0">
                <a:latin typeface="Calibri"/>
                <a:cs typeface="Calibri"/>
              </a:rPr>
              <a:t>signifies people </a:t>
            </a:r>
            <a:r>
              <a:rPr sz="1800" spc="-10" dirty="0">
                <a:latin typeface="Calibri"/>
                <a:cs typeface="Calibri"/>
              </a:rPr>
              <a:t>working </a:t>
            </a:r>
            <a:r>
              <a:rPr sz="1800" spc="-5" dirty="0">
                <a:latin typeface="Calibri"/>
                <a:cs typeface="Calibri"/>
              </a:rPr>
              <a:t>at all levels, HRM  </a:t>
            </a:r>
            <a:r>
              <a:rPr sz="1800" spc="-20" dirty="0">
                <a:latin typeface="Calibri"/>
                <a:cs typeface="Calibri"/>
              </a:rPr>
              <a:t>differs </a:t>
            </a:r>
            <a:r>
              <a:rPr sz="1800" spc="-5" dirty="0">
                <a:latin typeface="Calibri"/>
                <a:cs typeface="Calibri"/>
              </a:rPr>
              <a:t>with </a:t>
            </a:r>
            <a:r>
              <a:rPr sz="1800" spc="-15" dirty="0">
                <a:latin typeface="Calibri"/>
                <a:cs typeface="Calibri"/>
              </a:rPr>
              <a:t>form </a:t>
            </a:r>
            <a:r>
              <a:rPr sz="1800" dirty="0">
                <a:latin typeface="Calibri"/>
                <a:cs typeface="Calibri"/>
              </a:rPr>
              <a:t>&amp; </a:t>
            </a:r>
            <a:r>
              <a:rPr sz="1800" spc="-5" dirty="0">
                <a:latin typeface="Calibri"/>
                <a:cs typeface="Calibri"/>
              </a:rPr>
              <a:t>shape but </a:t>
            </a:r>
            <a:r>
              <a:rPr sz="1800" dirty="0">
                <a:latin typeface="Calibri"/>
                <a:cs typeface="Calibri"/>
              </a:rPr>
              <a:t>the </a:t>
            </a:r>
            <a:r>
              <a:rPr sz="1800" spc="-5" dirty="0">
                <a:latin typeface="Calibri"/>
                <a:cs typeface="Calibri"/>
              </a:rPr>
              <a:t>basic objective of </a:t>
            </a:r>
            <a:r>
              <a:rPr sz="1800" spc="-10" dirty="0">
                <a:latin typeface="Calibri"/>
                <a:cs typeface="Calibri"/>
              </a:rPr>
              <a:t>effective utilization </a:t>
            </a:r>
            <a:r>
              <a:rPr sz="1800" spc="-5" dirty="0">
                <a:latin typeface="Calibri"/>
                <a:cs typeface="Calibri"/>
              </a:rPr>
              <a:t>of human  </a:t>
            </a:r>
            <a:r>
              <a:rPr sz="1800" spc="-10" dirty="0">
                <a:latin typeface="Calibri"/>
                <a:cs typeface="Calibri"/>
              </a:rPr>
              <a:t>resource </a:t>
            </a:r>
            <a:r>
              <a:rPr sz="1800" spc="-5" dirty="0">
                <a:latin typeface="Calibri"/>
                <a:cs typeface="Calibri"/>
              </a:rPr>
              <a:t>remains </a:t>
            </a:r>
            <a:r>
              <a:rPr sz="1800" dirty="0">
                <a:latin typeface="Calibri"/>
                <a:cs typeface="Calibri"/>
              </a:rPr>
              <a:t>the</a:t>
            </a:r>
            <a:r>
              <a:rPr sz="1800" spc="25" dirty="0">
                <a:latin typeface="Calibri"/>
                <a:cs typeface="Calibri"/>
              </a:rPr>
              <a:t> </a:t>
            </a:r>
            <a:r>
              <a:rPr sz="1800" spc="-5" dirty="0">
                <a:latin typeface="Calibri"/>
                <a:cs typeface="Calibri"/>
              </a:rPr>
              <a:t>same.</a:t>
            </a:r>
            <a:endParaRPr sz="1800" dirty="0">
              <a:latin typeface="Calibri"/>
              <a:cs typeface="Calibri"/>
            </a:endParaRPr>
          </a:p>
          <a:p>
            <a:pPr marL="527685" indent="-515620">
              <a:lnSpc>
                <a:spcPct val="100000"/>
              </a:lnSpc>
              <a:spcBef>
                <a:spcPts val="430"/>
              </a:spcBef>
              <a:buAutoNum type="arabicPeriod"/>
              <a:tabLst>
                <a:tab pos="527685" algn="l"/>
                <a:tab pos="528320" algn="l"/>
              </a:tabLst>
            </a:pPr>
            <a:r>
              <a:rPr sz="1800" b="1" u="heavy" spc="-5" dirty="0">
                <a:uFill>
                  <a:solidFill>
                    <a:srgbClr val="000000"/>
                  </a:solidFill>
                </a:uFill>
                <a:latin typeface="Calibri"/>
                <a:cs typeface="Calibri"/>
              </a:rPr>
              <a:t>Continuous </a:t>
            </a:r>
            <a:r>
              <a:rPr sz="1800" b="1" u="heavy" dirty="0">
                <a:uFill>
                  <a:solidFill>
                    <a:srgbClr val="000000"/>
                  </a:solidFill>
                </a:uFill>
                <a:latin typeface="Calibri"/>
                <a:cs typeface="Calibri"/>
              </a:rPr>
              <a:t>function</a:t>
            </a:r>
            <a:r>
              <a:rPr sz="1800" u="heavy" dirty="0">
                <a:uFill>
                  <a:solidFill>
                    <a:srgbClr val="000000"/>
                  </a:solidFill>
                </a:uFill>
                <a:latin typeface="Calibri"/>
                <a:cs typeface="Calibri"/>
              </a:rPr>
              <a:t>:</a:t>
            </a:r>
            <a:r>
              <a:rPr sz="1800" dirty="0">
                <a:latin typeface="Calibri"/>
                <a:cs typeface="Calibri"/>
              </a:rPr>
              <a:t> </a:t>
            </a:r>
            <a:r>
              <a:rPr sz="1800" spc="-5" dirty="0">
                <a:latin typeface="Calibri"/>
                <a:cs typeface="Calibri"/>
              </a:rPr>
              <a:t>HRM is not </a:t>
            </a:r>
            <a:r>
              <a:rPr sz="1800" dirty="0">
                <a:latin typeface="Calibri"/>
                <a:cs typeface="Calibri"/>
              </a:rPr>
              <a:t>a </a:t>
            </a:r>
            <a:r>
              <a:rPr sz="1800" spc="-5" dirty="0">
                <a:latin typeface="Calibri"/>
                <a:cs typeface="Calibri"/>
              </a:rPr>
              <a:t>one shot deal it </a:t>
            </a:r>
            <a:r>
              <a:rPr sz="1800" spc="-10" dirty="0">
                <a:latin typeface="Calibri"/>
                <a:cs typeface="Calibri"/>
              </a:rPr>
              <a:t>requires </a:t>
            </a:r>
            <a:r>
              <a:rPr sz="1800" spc="-15" dirty="0">
                <a:latin typeface="Calibri"/>
                <a:cs typeface="Calibri"/>
              </a:rPr>
              <a:t>constant</a:t>
            </a:r>
            <a:r>
              <a:rPr sz="1800" spc="30" dirty="0">
                <a:latin typeface="Calibri"/>
                <a:cs typeface="Calibri"/>
              </a:rPr>
              <a:t> </a:t>
            </a:r>
            <a:r>
              <a:rPr sz="1800" spc="-10" dirty="0">
                <a:latin typeface="Calibri"/>
                <a:cs typeface="Calibri"/>
              </a:rPr>
              <a:t>awareness</a:t>
            </a:r>
            <a:endParaRPr sz="1800" dirty="0">
              <a:latin typeface="Calibri"/>
              <a:cs typeface="Calibri"/>
            </a:endParaRPr>
          </a:p>
          <a:p>
            <a:pPr marL="527685">
              <a:lnSpc>
                <a:spcPct val="100000"/>
              </a:lnSpc>
            </a:pPr>
            <a:r>
              <a:rPr sz="1800" dirty="0">
                <a:latin typeface="Calibri"/>
                <a:cs typeface="Calibri"/>
              </a:rPr>
              <a:t>and </a:t>
            </a:r>
            <a:r>
              <a:rPr sz="1800" spc="-5" dirty="0">
                <a:latin typeface="Calibri"/>
                <a:cs typeface="Calibri"/>
              </a:rPr>
              <a:t>alertness of human </a:t>
            </a:r>
            <a:r>
              <a:rPr sz="1800" spc="-10" dirty="0">
                <a:latin typeface="Calibri"/>
                <a:cs typeface="Calibri"/>
              </a:rPr>
              <a:t>relations </a:t>
            </a:r>
            <a:r>
              <a:rPr sz="1800" dirty="0">
                <a:latin typeface="Calibri"/>
                <a:cs typeface="Calibri"/>
              </a:rPr>
              <a:t>in </a:t>
            </a:r>
            <a:r>
              <a:rPr sz="1800" spc="-5" dirty="0">
                <a:latin typeface="Calibri"/>
                <a:cs typeface="Calibri"/>
              </a:rPr>
              <a:t>every </a:t>
            </a:r>
            <a:r>
              <a:rPr sz="1800" spc="-15" dirty="0">
                <a:latin typeface="Calibri"/>
                <a:cs typeface="Calibri"/>
              </a:rPr>
              <a:t>day</a:t>
            </a:r>
            <a:r>
              <a:rPr sz="1800" spc="45" dirty="0">
                <a:latin typeface="Calibri"/>
                <a:cs typeface="Calibri"/>
              </a:rPr>
              <a:t> </a:t>
            </a:r>
            <a:r>
              <a:rPr sz="1800" spc="-10" dirty="0">
                <a:latin typeface="Calibri"/>
                <a:cs typeface="Calibri"/>
              </a:rPr>
              <a:t>operation.</a:t>
            </a:r>
            <a:endParaRPr sz="1800" dirty="0">
              <a:latin typeface="Calibri"/>
              <a:cs typeface="Calibri"/>
            </a:endParaRPr>
          </a:p>
          <a:p>
            <a:pPr marL="527685" marR="696595" indent="-515620">
              <a:lnSpc>
                <a:spcPct val="100000"/>
              </a:lnSpc>
              <a:spcBef>
                <a:spcPts val="434"/>
              </a:spcBef>
              <a:buAutoNum type="arabicPeriod" startAt="10"/>
              <a:tabLst>
                <a:tab pos="527685" algn="l"/>
                <a:tab pos="528320" algn="l"/>
              </a:tabLst>
            </a:pPr>
            <a:r>
              <a:rPr sz="1800" b="1" u="heavy" dirty="0">
                <a:uFill>
                  <a:solidFill>
                    <a:srgbClr val="000000"/>
                  </a:solidFill>
                </a:uFill>
                <a:latin typeface="Calibri"/>
                <a:cs typeface="Calibri"/>
              </a:rPr>
              <a:t>Based on </a:t>
            </a:r>
            <a:r>
              <a:rPr sz="1800" b="1" u="heavy" spc="-5" dirty="0">
                <a:uFill>
                  <a:solidFill>
                    <a:srgbClr val="000000"/>
                  </a:solidFill>
                </a:uFill>
                <a:latin typeface="Calibri"/>
                <a:cs typeface="Calibri"/>
              </a:rPr>
              <a:t>human relation</a:t>
            </a:r>
            <a:r>
              <a:rPr sz="1800" u="heavy" spc="-5" dirty="0">
                <a:uFill>
                  <a:solidFill>
                    <a:srgbClr val="000000"/>
                  </a:solidFill>
                </a:uFill>
                <a:latin typeface="Calibri"/>
                <a:cs typeface="Calibri"/>
              </a:rPr>
              <a:t>:</a:t>
            </a:r>
            <a:r>
              <a:rPr sz="1800" spc="-5" dirty="0">
                <a:latin typeface="Calibri"/>
                <a:cs typeface="Calibri"/>
              </a:rPr>
              <a:t> </a:t>
            </a:r>
            <a:r>
              <a:rPr sz="1800" spc="-10" dirty="0">
                <a:latin typeface="Calibri"/>
                <a:cs typeface="Calibri"/>
              </a:rPr>
              <a:t>Every person </a:t>
            </a:r>
            <a:r>
              <a:rPr sz="1800" spc="-5" dirty="0">
                <a:latin typeface="Calibri"/>
                <a:cs typeface="Calibri"/>
              </a:rPr>
              <a:t>has </a:t>
            </a:r>
            <a:r>
              <a:rPr sz="1800" spc="-15" dirty="0">
                <a:latin typeface="Calibri"/>
                <a:cs typeface="Calibri"/>
              </a:rPr>
              <a:t>different </a:t>
            </a:r>
            <a:r>
              <a:rPr sz="1800" dirty="0">
                <a:latin typeface="Calibri"/>
                <a:cs typeface="Calibri"/>
              </a:rPr>
              <a:t>need, </a:t>
            </a:r>
            <a:r>
              <a:rPr sz="1800" spc="-10" dirty="0">
                <a:latin typeface="Calibri"/>
                <a:cs typeface="Calibri"/>
              </a:rPr>
              <a:t>perception </a:t>
            </a:r>
            <a:r>
              <a:rPr sz="1800" dirty="0">
                <a:latin typeface="Calibri"/>
                <a:cs typeface="Calibri"/>
              </a:rPr>
              <a:t>and  </a:t>
            </a:r>
            <a:r>
              <a:rPr sz="1800" spc="-10" dirty="0">
                <a:latin typeface="Calibri"/>
                <a:cs typeface="Calibri"/>
              </a:rPr>
              <a:t>expectations. </a:t>
            </a:r>
            <a:r>
              <a:rPr sz="1800" spc="-5" dirty="0">
                <a:latin typeface="Calibri"/>
                <a:cs typeface="Calibri"/>
              </a:rPr>
              <a:t>The </a:t>
            </a:r>
            <a:r>
              <a:rPr sz="1800" dirty="0">
                <a:latin typeface="Calibri"/>
                <a:cs typeface="Calibri"/>
              </a:rPr>
              <a:t>manger </a:t>
            </a:r>
            <a:r>
              <a:rPr sz="1800" spc="-5" dirty="0">
                <a:latin typeface="Calibri"/>
                <a:cs typeface="Calibri"/>
              </a:rPr>
              <a:t>should give due </a:t>
            </a:r>
            <a:r>
              <a:rPr sz="1800" spc="-10" dirty="0">
                <a:latin typeface="Calibri"/>
                <a:cs typeface="Calibri"/>
              </a:rPr>
              <a:t>attention to </a:t>
            </a:r>
            <a:r>
              <a:rPr sz="1800" dirty="0">
                <a:latin typeface="Calibri"/>
                <a:cs typeface="Calibri"/>
              </a:rPr>
              <a:t>these</a:t>
            </a:r>
            <a:r>
              <a:rPr sz="1800" spc="50" dirty="0">
                <a:latin typeface="Calibri"/>
                <a:cs typeface="Calibri"/>
              </a:rPr>
              <a:t> </a:t>
            </a:r>
            <a:r>
              <a:rPr sz="1800" spc="-15" dirty="0">
                <a:latin typeface="Calibri"/>
                <a:cs typeface="Calibri"/>
              </a:rPr>
              <a:t>factors.</a:t>
            </a:r>
            <a:endParaRPr sz="1800" dirty="0">
              <a:latin typeface="Calibri"/>
              <a:cs typeface="Calibri"/>
            </a:endParaRPr>
          </a:p>
        </p:txBody>
      </p:sp>
    </p:spTree>
    <p:extLst>
      <p:ext uri="{BB962C8B-B14F-4D97-AF65-F5344CB8AC3E}">
        <p14:creationId xmlns="" xmlns:p14="http://schemas.microsoft.com/office/powerpoint/2010/main" val="4127371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5901" y="388365"/>
            <a:ext cx="3094990" cy="513715"/>
          </a:xfrm>
          <a:prstGeom prst="rect">
            <a:avLst/>
          </a:prstGeom>
        </p:spPr>
        <p:txBody>
          <a:bodyPr vert="horz" wrap="square" lIns="0" tIns="13335" rIns="0" bIns="0" rtlCol="0">
            <a:spAutoFit/>
          </a:bodyPr>
          <a:lstStyle/>
          <a:p>
            <a:pPr marL="12700">
              <a:lnSpc>
                <a:spcPct val="100000"/>
              </a:lnSpc>
              <a:spcBef>
                <a:spcPts val="105"/>
              </a:spcBef>
            </a:pPr>
            <a:r>
              <a:rPr sz="3200" spc="-10" dirty="0"/>
              <a:t>Objectives </a:t>
            </a:r>
            <a:r>
              <a:rPr sz="3200" spc="-5" dirty="0"/>
              <a:t>of</a:t>
            </a:r>
            <a:r>
              <a:rPr sz="3200" spc="-40" dirty="0"/>
              <a:t> </a:t>
            </a:r>
            <a:r>
              <a:rPr sz="3200" spc="-5" dirty="0"/>
              <a:t>HRM</a:t>
            </a:r>
            <a:endParaRPr sz="3200"/>
          </a:p>
        </p:txBody>
      </p:sp>
      <p:sp>
        <p:nvSpPr>
          <p:cNvPr id="3" name="object 3"/>
          <p:cNvSpPr txBox="1"/>
          <p:nvPr/>
        </p:nvSpPr>
        <p:spPr>
          <a:xfrm>
            <a:off x="78739" y="774852"/>
            <a:ext cx="8904605" cy="6122670"/>
          </a:xfrm>
          <a:prstGeom prst="rect">
            <a:avLst/>
          </a:prstGeom>
        </p:spPr>
        <p:txBody>
          <a:bodyPr vert="horz" wrap="square" lIns="0" tIns="88900" rIns="0" bIns="0" rtlCol="0">
            <a:spAutoFit/>
          </a:bodyPr>
          <a:lstStyle/>
          <a:p>
            <a:pPr marL="527685" indent="-515620">
              <a:lnSpc>
                <a:spcPct val="100000"/>
              </a:lnSpc>
              <a:spcBef>
                <a:spcPts val="700"/>
              </a:spcBef>
              <a:buAutoNum type="arabicPeriod"/>
              <a:tabLst>
                <a:tab pos="527685" algn="l"/>
                <a:tab pos="528320" algn="l"/>
              </a:tabLst>
            </a:pPr>
            <a:r>
              <a:rPr sz="2500" spc="-114" dirty="0">
                <a:latin typeface="Calibri"/>
                <a:cs typeface="Calibri"/>
              </a:rPr>
              <a:t>To </a:t>
            </a:r>
            <a:r>
              <a:rPr sz="2500" spc="-10" dirty="0">
                <a:latin typeface="Calibri"/>
                <a:cs typeface="Calibri"/>
              </a:rPr>
              <a:t>help </a:t>
            </a:r>
            <a:r>
              <a:rPr sz="2500" spc="-5" dirty="0">
                <a:latin typeface="Calibri"/>
                <a:cs typeface="Calibri"/>
              </a:rPr>
              <a:t>the </a:t>
            </a:r>
            <a:r>
              <a:rPr sz="2500" spc="-15" dirty="0">
                <a:latin typeface="Calibri"/>
                <a:cs typeface="Calibri"/>
              </a:rPr>
              <a:t>organization </a:t>
            </a:r>
            <a:r>
              <a:rPr sz="2500" spc="-10" dirty="0">
                <a:latin typeface="Calibri"/>
                <a:cs typeface="Calibri"/>
              </a:rPr>
              <a:t>reach </a:t>
            </a:r>
            <a:r>
              <a:rPr sz="2500" spc="-5" dirty="0">
                <a:latin typeface="Calibri"/>
                <a:cs typeface="Calibri"/>
              </a:rPr>
              <a:t>its</a:t>
            </a:r>
            <a:r>
              <a:rPr sz="2500" spc="140" dirty="0">
                <a:latin typeface="Calibri"/>
                <a:cs typeface="Calibri"/>
              </a:rPr>
              <a:t> </a:t>
            </a:r>
            <a:r>
              <a:rPr sz="2500" spc="-5" dirty="0">
                <a:latin typeface="Calibri"/>
                <a:cs typeface="Calibri"/>
              </a:rPr>
              <a:t>goal</a:t>
            </a:r>
            <a:endParaRPr sz="2500">
              <a:latin typeface="Calibri"/>
              <a:cs typeface="Calibri"/>
            </a:endParaRPr>
          </a:p>
          <a:p>
            <a:pPr marL="527685" indent="-515620">
              <a:lnSpc>
                <a:spcPct val="100000"/>
              </a:lnSpc>
              <a:spcBef>
                <a:spcPts val="600"/>
              </a:spcBef>
              <a:buAutoNum type="arabicPeriod"/>
              <a:tabLst>
                <a:tab pos="527685" algn="l"/>
                <a:tab pos="528320" algn="l"/>
              </a:tabLst>
            </a:pPr>
            <a:r>
              <a:rPr sz="2500" spc="-114" dirty="0">
                <a:latin typeface="Calibri"/>
                <a:cs typeface="Calibri"/>
              </a:rPr>
              <a:t>To </a:t>
            </a:r>
            <a:r>
              <a:rPr sz="2500" spc="-5" dirty="0">
                <a:latin typeface="Calibri"/>
                <a:cs typeface="Calibri"/>
              </a:rPr>
              <a:t>employ the skills and abilities of the </a:t>
            </a:r>
            <a:r>
              <a:rPr sz="2500" spc="-15" dirty="0">
                <a:latin typeface="Calibri"/>
                <a:cs typeface="Calibri"/>
              </a:rPr>
              <a:t>workforce</a:t>
            </a:r>
            <a:r>
              <a:rPr sz="2500" spc="165" dirty="0">
                <a:latin typeface="Calibri"/>
                <a:cs typeface="Calibri"/>
              </a:rPr>
              <a:t> </a:t>
            </a:r>
            <a:r>
              <a:rPr sz="2500" spc="-15" dirty="0">
                <a:latin typeface="Calibri"/>
                <a:cs typeface="Calibri"/>
              </a:rPr>
              <a:t>efficiently</a:t>
            </a:r>
            <a:endParaRPr sz="2500">
              <a:latin typeface="Calibri"/>
              <a:cs typeface="Calibri"/>
            </a:endParaRPr>
          </a:p>
          <a:p>
            <a:pPr marL="527685" marR="332105" indent="-515620">
              <a:lnSpc>
                <a:spcPct val="100000"/>
              </a:lnSpc>
              <a:spcBef>
                <a:spcPts val="600"/>
              </a:spcBef>
              <a:buAutoNum type="arabicPeriod"/>
              <a:tabLst>
                <a:tab pos="527685" algn="l"/>
                <a:tab pos="528320" algn="l"/>
              </a:tabLst>
            </a:pPr>
            <a:r>
              <a:rPr sz="2500" spc="-114" dirty="0">
                <a:latin typeface="Calibri"/>
                <a:cs typeface="Calibri"/>
              </a:rPr>
              <a:t>To </a:t>
            </a:r>
            <a:r>
              <a:rPr sz="2500" spc="-10" dirty="0">
                <a:latin typeface="Calibri"/>
                <a:cs typeface="Calibri"/>
              </a:rPr>
              <a:t>provide </a:t>
            </a:r>
            <a:r>
              <a:rPr sz="2500" spc="-5" dirty="0">
                <a:latin typeface="Calibri"/>
                <a:cs typeface="Calibri"/>
              </a:rPr>
              <a:t>the </a:t>
            </a:r>
            <a:r>
              <a:rPr sz="2500" spc="-15" dirty="0">
                <a:latin typeface="Calibri"/>
                <a:cs typeface="Calibri"/>
              </a:rPr>
              <a:t>organization </a:t>
            </a:r>
            <a:r>
              <a:rPr sz="2500" spc="-5" dirty="0">
                <a:latin typeface="Calibri"/>
                <a:cs typeface="Calibri"/>
              </a:rPr>
              <a:t>with </a:t>
            </a:r>
            <a:r>
              <a:rPr sz="2500" spc="-10" dirty="0">
                <a:latin typeface="Calibri"/>
                <a:cs typeface="Calibri"/>
              </a:rPr>
              <a:t>well trained </a:t>
            </a:r>
            <a:r>
              <a:rPr sz="2500" spc="-5" dirty="0">
                <a:latin typeface="Calibri"/>
                <a:cs typeface="Calibri"/>
              </a:rPr>
              <a:t>&amp; </a:t>
            </a:r>
            <a:r>
              <a:rPr sz="2500" spc="-10" dirty="0">
                <a:latin typeface="Calibri"/>
                <a:cs typeface="Calibri"/>
              </a:rPr>
              <a:t>well motivated  employees</a:t>
            </a:r>
            <a:endParaRPr sz="2500">
              <a:latin typeface="Calibri"/>
              <a:cs typeface="Calibri"/>
            </a:endParaRPr>
          </a:p>
          <a:p>
            <a:pPr marL="527685" marR="647700" indent="-515620">
              <a:lnSpc>
                <a:spcPct val="100000"/>
              </a:lnSpc>
              <a:spcBef>
                <a:spcPts val="600"/>
              </a:spcBef>
              <a:buAutoNum type="arabicPeriod"/>
              <a:tabLst>
                <a:tab pos="527685" algn="l"/>
                <a:tab pos="528320" algn="l"/>
              </a:tabLst>
            </a:pPr>
            <a:r>
              <a:rPr sz="2500" spc="-114" dirty="0">
                <a:latin typeface="Calibri"/>
                <a:cs typeface="Calibri"/>
              </a:rPr>
              <a:t>To </a:t>
            </a:r>
            <a:r>
              <a:rPr sz="2500" spc="-10" dirty="0">
                <a:latin typeface="Calibri"/>
                <a:cs typeface="Calibri"/>
              </a:rPr>
              <a:t>increase employees </a:t>
            </a:r>
            <a:r>
              <a:rPr sz="2500" spc="-5" dirty="0">
                <a:latin typeface="Calibri"/>
                <a:cs typeface="Calibri"/>
              </a:rPr>
              <a:t>job </a:t>
            </a:r>
            <a:r>
              <a:rPr sz="2500" spc="-10" dirty="0">
                <a:latin typeface="Calibri"/>
                <a:cs typeface="Calibri"/>
              </a:rPr>
              <a:t>satisfaction </a:t>
            </a:r>
            <a:r>
              <a:rPr sz="2500" spc="-5" dirty="0">
                <a:latin typeface="Calibri"/>
                <a:cs typeface="Calibri"/>
              </a:rPr>
              <a:t>and </a:t>
            </a:r>
            <a:r>
              <a:rPr sz="2500" spc="-10" dirty="0">
                <a:latin typeface="Calibri"/>
                <a:cs typeface="Calibri"/>
              </a:rPr>
              <a:t>self actualization  (stimulate employees </a:t>
            </a:r>
            <a:r>
              <a:rPr sz="2500" spc="-15" dirty="0">
                <a:latin typeface="Calibri"/>
                <a:cs typeface="Calibri"/>
              </a:rPr>
              <a:t>to </a:t>
            </a:r>
            <a:r>
              <a:rPr sz="2500" spc="-20" dirty="0">
                <a:latin typeface="Calibri"/>
                <a:cs typeface="Calibri"/>
              </a:rPr>
              <a:t>realize </a:t>
            </a:r>
            <a:r>
              <a:rPr sz="2500" spc="-5" dirty="0">
                <a:latin typeface="Calibri"/>
                <a:cs typeface="Calibri"/>
              </a:rPr>
              <a:t>their</a:t>
            </a:r>
            <a:r>
              <a:rPr sz="2500" spc="95" dirty="0">
                <a:latin typeface="Calibri"/>
                <a:cs typeface="Calibri"/>
              </a:rPr>
              <a:t> </a:t>
            </a:r>
            <a:r>
              <a:rPr sz="2500" spc="-5" dirty="0">
                <a:latin typeface="Calibri"/>
                <a:cs typeface="Calibri"/>
              </a:rPr>
              <a:t>potential)</a:t>
            </a:r>
            <a:endParaRPr sz="2500">
              <a:latin typeface="Calibri"/>
              <a:cs typeface="Calibri"/>
            </a:endParaRPr>
          </a:p>
          <a:p>
            <a:pPr marL="527685" indent="-515620">
              <a:lnSpc>
                <a:spcPct val="100000"/>
              </a:lnSpc>
              <a:spcBef>
                <a:spcPts val="605"/>
              </a:spcBef>
              <a:buAutoNum type="arabicPeriod"/>
              <a:tabLst>
                <a:tab pos="527685" algn="l"/>
                <a:tab pos="528320" algn="l"/>
              </a:tabLst>
            </a:pPr>
            <a:r>
              <a:rPr sz="2500" spc="-114" dirty="0">
                <a:latin typeface="Calibri"/>
                <a:cs typeface="Calibri"/>
              </a:rPr>
              <a:t>To </a:t>
            </a:r>
            <a:r>
              <a:rPr sz="2500" spc="-10" dirty="0">
                <a:latin typeface="Calibri"/>
                <a:cs typeface="Calibri"/>
              </a:rPr>
              <a:t>develop </a:t>
            </a:r>
            <a:r>
              <a:rPr sz="2500" spc="-5" dirty="0">
                <a:latin typeface="Calibri"/>
                <a:cs typeface="Calibri"/>
              </a:rPr>
              <a:t>&amp; </a:t>
            </a:r>
            <a:r>
              <a:rPr sz="2500" spc="-10" dirty="0">
                <a:latin typeface="Calibri"/>
                <a:cs typeface="Calibri"/>
              </a:rPr>
              <a:t>maintain </a:t>
            </a:r>
            <a:r>
              <a:rPr sz="2500" spc="-5" dirty="0">
                <a:latin typeface="Calibri"/>
                <a:cs typeface="Calibri"/>
              </a:rPr>
              <a:t>a quality of </a:t>
            </a:r>
            <a:r>
              <a:rPr sz="2500" spc="-10" dirty="0">
                <a:latin typeface="Calibri"/>
                <a:cs typeface="Calibri"/>
              </a:rPr>
              <a:t>work</a:t>
            </a:r>
            <a:r>
              <a:rPr sz="2500" spc="130" dirty="0">
                <a:latin typeface="Calibri"/>
                <a:cs typeface="Calibri"/>
              </a:rPr>
              <a:t> </a:t>
            </a:r>
            <a:r>
              <a:rPr sz="2500" spc="-15" dirty="0">
                <a:latin typeface="Calibri"/>
                <a:cs typeface="Calibri"/>
              </a:rPr>
              <a:t>life.</a:t>
            </a:r>
            <a:endParaRPr sz="2500">
              <a:latin typeface="Calibri"/>
              <a:cs typeface="Calibri"/>
            </a:endParaRPr>
          </a:p>
          <a:p>
            <a:pPr marL="527685" indent="-515620">
              <a:lnSpc>
                <a:spcPct val="100000"/>
              </a:lnSpc>
              <a:spcBef>
                <a:spcPts val="600"/>
              </a:spcBef>
              <a:buAutoNum type="arabicPeriod"/>
              <a:tabLst>
                <a:tab pos="527685" algn="l"/>
                <a:tab pos="528320" algn="l"/>
              </a:tabLst>
            </a:pPr>
            <a:r>
              <a:rPr sz="2500" spc="-114" dirty="0">
                <a:latin typeface="Calibri"/>
                <a:cs typeface="Calibri"/>
              </a:rPr>
              <a:t>To </a:t>
            </a:r>
            <a:r>
              <a:rPr sz="2500" spc="-15" dirty="0">
                <a:latin typeface="Calibri"/>
                <a:cs typeface="Calibri"/>
              </a:rPr>
              <a:t>communicate </a:t>
            </a:r>
            <a:r>
              <a:rPr sz="2500" spc="-5" dirty="0">
                <a:latin typeface="Calibri"/>
                <a:cs typeface="Calibri"/>
              </a:rPr>
              <a:t>HR policies </a:t>
            </a:r>
            <a:r>
              <a:rPr sz="2500" spc="-15" dirty="0">
                <a:latin typeface="Calibri"/>
                <a:cs typeface="Calibri"/>
              </a:rPr>
              <a:t>to </a:t>
            </a:r>
            <a:r>
              <a:rPr sz="2500" spc="-5" dirty="0">
                <a:latin typeface="Calibri"/>
                <a:cs typeface="Calibri"/>
              </a:rPr>
              <a:t>all</a:t>
            </a:r>
            <a:r>
              <a:rPr sz="2500" spc="175" dirty="0">
                <a:latin typeface="Calibri"/>
                <a:cs typeface="Calibri"/>
              </a:rPr>
              <a:t> </a:t>
            </a:r>
            <a:r>
              <a:rPr sz="2500" spc="-10" dirty="0">
                <a:latin typeface="Calibri"/>
                <a:cs typeface="Calibri"/>
              </a:rPr>
              <a:t>employees.</a:t>
            </a:r>
            <a:endParaRPr sz="2500">
              <a:latin typeface="Calibri"/>
              <a:cs typeface="Calibri"/>
            </a:endParaRPr>
          </a:p>
          <a:p>
            <a:pPr marL="527685" marR="737235" indent="-515620">
              <a:lnSpc>
                <a:spcPct val="100000"/>
              </a:lnSpc>
              <a:spcBef>
                <a:spcPts val="600"/>
              </a:spcBef>
              <a:buAutoNum type="arabicPeriod"/>
              <a:tabLst>
                <a:tab pos="527685" algn="l"/>
                <a:tab pos="528320" algn="l"/>
              </a:tabLst>
            </a:pPr>
            <a:r>
              <a:rPr sz="2500" spc="-114" dirty="0">
                <a:latin typeface="Calibri"/>
                <a:cs typeface="Calibri"/>
              </a:rPr>
              <a:t>To </a:t>
            </a:r>
            <a:r>
              <a:rPr sz="2500" spc="-5" dirty="0">
                <a:latin typeface="Calibri"/>
                <a:cs typeface="Calibri"/>
              </a:rPr>
              <a:t>be ethically &amp; socially </a:t>
            </a:r>
            <a:r>
              <a:rPr sz="2500" spc="-10" dirty="0">
                <a:latin typeface="Calibri"/>
                <a:cs typeface="Calibri"/>
              </a:rPr>
              <a:t>responsive to </a:t>
            </a:r>
            <a:r>
              <a:rPr sz="2500" spc="-5" dirty="0">
                <a:latin typeface="Calibri"/>
                <a:cs typeface="Calibri"/>
              </a:rPr>
              <a:t>the needs of the  </a:t>
            </a:r>
            <a:r>
              <a:rPr sz="2500" spc="-10" dirty="0">
                <a:latin typeface="Calibri"/>
                <a:cs typeface="Calibri"/>
              </a:rPr>
              <a:t>society(ensuring compliance </a:t>
            </a:r>
            <a:r>
              <a:rPr sz="2500" spc="-5" dirty="0">
                <a:latin typeface="Calibri"/>
                <a:cs typeface="Calibri"/>
              </a:rPr>
              <a:t>with </a:t>
            </a:r>
            <a:r>
              <a:rPr sz="2500" spc="-15" dirty="0">
                <a:latin typeface="Calibri"/>
                <a:cs typeface="Calibri"/>
              </a:rPr>
              <a:t>legal </a:t>
            </a:r>
            <a:r>
              <a:rPr sz="2500" spc="-5" dirty="0">
                <a:latin typeface="Calibri"/>
                <a:cs typeface="Calibri"/>
              </a:rPr>
              <a:t>&amp; </a:t>
            </a:r>
            <a:r>
              <a:rPr sz="2500" spc="-10" dirty="0">
                <a:latin typeface="Calibri"/>
                <a:cs typeface="Calibri"/>
              </a:rPr>
              <a:t>ethical</a:t>
            </a:r>
            <a:r>
              <a:rPr sz="2500" spc="204" dirty="0">
                <a:latin typeface="Calibri"/>
                <a:cs typeface="Calibri"/>
              </a:rPr>
              <a:t> </a:t>
            </a:r>
            <a:r>
              <a:rPr sz="2500" spc="-15" dirty="0">
                <a:latin typeface="Calibri"/>
                <a:cs typeface="Calibri"/>
              </a:rPr>
              <a:t>standards)</a:t>
            </a:r>
            <a:endParaRPr sz="2500">
              <a:latin typeface="Calibri"/>
              <a:cs typeface="Calibri"/>
            </a:endParaRPr>
          </a:p>
          <a:p>
            <a:pPr marL="527685" indent="-515620">
              <a:lnSpc>
                <a:spcPct val="100000"/>
              </a:lnSpc>
              <a:spcBef>
                <a:spcPts val="600"/>
              </a:spcBef>
              <a:buAutoNum type="arabicPeriod"/>
              <a:tabLst>
                <a:tab pos="527685" algn="l"/>
                <a:tab pos="528320" algn="l"/>
              </a:tabLst>
            </a:pPr>
            <a:r>
              <a:rPr sz="2500" spc="-114" dirty="0">
                <a:latin typeface="Calibri"/>
                <a:cs typeface="Calibri"/>
              </a:rPr>
              <a:t>To </a:t>
            </a:r>
            <a:r>
              <a:rPr sz="2500" spc="-15" dirty="0">
                <a:latin typeface="Calibri"/>
                <a:cs typeface="Calibri"/>
              </a:rPr>
              <a:t>provide </a:t>
            </a:r>
            <a:r>
              <a:rPr sz="2500" spc="-5" dirty="0">
                <a:latin typeface="Calibri"/>
                <a:cs typeface="Calibri"/>
              </a:rPr>
              <a:t>an opportunity </a:t>
            </a:r>
            <a:r>
              <a:rPr sz="2500" spc="-25" dirty="0">
                <a:latin typeface="Calibri"/>
                <a:cs typeface="Calibri"/>
              </a:rPr>
              <a:t>for </a:t>
            </a:r>
            <a:r>
              <a:rPr sz="2500" spc="-10" dirty="0">
                <a:latin typeface="Calibri"/>
                <a:cs typeface="Calibri"/>
              </a:rPr>
              <a:t>expression </a:t>
            </a:r>
            <a:r>
              <a:rPr sz="2500" spc="-5" dirty="0">
                <a:latin typeface="Calibri"/>
                <a:cs typeface="Calibri"/>
              </a:rPr>
              <a:t>&amp; </a:t>
            </a:r>
            <a:r>
              <a:rPr sz="2500" spc="-10" dirty="0">
                <a:latin typeface="Calibri"/>
                <a:cs typeface="Calibri"/>
              </a:rPr>
              <a:t>voice </a:t>
            </a:r>
            <a:r>
              <a:rPr sz="2500" spc="-5" dirty="0">
                <a:latin typeface="Calibri"/>
                <a:cs typeface="Calibri"/>
              </a:rPr>
              <a:t>in</a:t>
            </a:r>
            <a:r>
              <a:rPr sz="2500" spc="200" dirty="0">
                <a:latin typeface="Calibri"/>
                <a:cs typeface="Calibri"/>
              </a:rPr>
              <a:t> </a:t>
            </a:r>
            <a:r>
              <a:rPr sz="2500" spc="-10" dirty="0">
                <a:latin typeface="Calibri"/>
                <a:cs typeface="Calibri"/>
              </a:rPr>
              <a:t>management</a:t>
            </a:r>
            <a:endParaRPr sz="2500">
              <a:latin typeface="Calibri"/>
              <a:cs typeface="Calibri"/>
            </a:endParaRPr>
          </a:p>
          <a:p>
            <a:pPr marL="527685" indent="-515620">
              <a:lnSpc>
                <a:spcPct val="100000"/>
              </a:lnSpc>
              <a:spcBef>
                <a:spcPts val="600"/>
              </a:spcBef>
              <a:buAutoNum type="arabicPeriod"/>
              <a:tabLst>
                <a:tab pos="527685" algn="l"/>
                <a:tab pos="528320" algn="l"/>
              </a:tabLst>
            </a:pPr>
            <a:r>
              <a:rPr sz="2500" spc="-114" dirty="0">
                <a:latin typeface="Calibri"/>
                <a:cs typeface="Calibri"/>
              </a:rPr>
              <a:t>To </a:t>
            </a:r>
            <a:r>
              <a:rPr sz="2500" spc="-15" dirty="0">
                <a:latin typeface="Calibri"/>
                <a:cs typeface="Calibri"/>
              </a:rPr>
              <a:t>provide </a:t>
            </a:r>
            <a:r>
              <a:rPr sz="2500" spc="-55" dirty="0">
                <a:latin typeface="Calibri"/>
                <a:cs typeface="Calibri"/>
              </a:rPr>
              <a:t>fair, </a:t>
            </a:r>
            <a:r>
              <a:rPr sz="2500" spc="-10" dirty="0">
                <a:latin typeface="Calibri"/>
                <a:cs typeface="Calibri"/>
              </a:rPr>
              <a:t>acceptable </a:t>
            </a:r>
            <a:r>
              <a:rPr sz="2500" spc="-5" dirty="0">
                <a:latin typeface="Calibri"/>
                <a:cs typeface="Calibri"/>
              </a:rPr>
              <a:t>&amp; </a:t>
            </a:r>
            <a:r>
              <a:rPr sz="2500" spc="-15" dirty="0">
                <a:latin typeface="Calibri"/>
                <a:cs typeface="Calibri"/>
              </a:rPr>
              <a:t>efficient</a:t>
            </a:r>
            <a:r>
              <a:rPr sz="2500" spc="229" dirty="0">
                <a:latin typeface="Calibri"/>
                <a:cs typeface="Calibri"/>
              </a:rPr>
              <a:t> </a:t>
            </a:r>
            <a:r>
              <a:rPr sz="2500" spc="-10" dirty="0">
                <a:latin typeface="Calibri"/>
                <a:cs typeface="Calibri"/>
              </a:rPr>
              <a:t>leadership</a:t>
            </a:r>
            <a:endParaRPr sz="2500">
              <a:latin typeface="Calibri"/>
              <a:cs typeface="Calibri"/>
            </a:endParaRPr>
          </a:p>
          <a:p>
            <a:pPr marL="527685" marR="220979" indent="-515620">
              <a:lnSpc>
                <a:spcPct val="100000"/>
              </a:lnSpc>
              <a:spcBef>
                <a:spcPts val="600"/>
              </a:spcBef>
              <a:buAutoNum type="arabicPeriod"/>
              <a:tabLst>
                <a:tab pos="528320" algn="l"/>
              </a:tabLst>
            </a:pPr>
            <a:r>
              <a:rPr sz="2500" spc="-114" dirty="0">
                <a:latin typeface="Calibri"/>
                <a:cs typeface="Calibri"/>
              </a:rPr>
              <a:t>To </a:t>
            </a:r>
            <a:r>
              <a:rPr sz="2500" spc="-10" dirty="0">
                <a:latin typeface="Calibri"/>
                <a:cs typeface="Calibri"/>
              </a:rPr>
              <a:t>establish </a:t>
            </a:r>
            <a:r>
              <a:rPr sz="2500" spc="-5" dirty="0">
                <a:latin typeface="Calibri"/>
                <a:cs typeface="Calibri"/>
              </a:rPr>
              <a:t>sound </a:t>
            </a:r>
            <a:r>
              <a:rPr sz="2500" spc="-15" dirty="0">
                <a:latin typeface="Calibri"/>
                <a:cs typeface="Calibri"/>
              </a:rPr>
              <a:t>organizational </a:t>
            </a:r>
            <a:r>
              <a:rPr sz="2500" spc="-10" dirty="0">
                <a:latin typeface="Calibri"/>
                <a:cs typeface="Calibri"/>
              </a:rPr>
              <a:t>structure </a:t>
            </a:r>
            <a:r>
              <a:rPr sz="2500" spc="-5" dirty="0">
                <a:latin typeface="Calibri"/>
                <a:cs typeface="Calibri"/>
              </a:rPr>
              <a:t>&amp; </a:t>
            </a:r>
            <a:r>
              <a:rPr sz="2500" spc="-10" dirty="0">
                <a:latin typeface="Calibri"/>
                <a:cs typeface="Calibri"/>
              </a:rPr>
              <a:t>desirable </a:t>
            </a:r>
            <a:r>
              <a:rPr sz="2500" spc="-5" dirty="0">
                <a:latin typeface="Calibri"/>
                <a:cs typeface="Calibri"/>
              </a:rPr>
              <a:t>working  </a:t>
            </a:r>
            <a:r>
              <a:rPr sz="2500" spc="-10" dirty="0">
                <a:latin typeface="Calibri"/>
                <a:cs typeface="Calibri"/>
              </a:rPr>
              <a:t>relationships.</a:t>
            </a:r>
            <a:endParaRPr sz="2500">
              <a:latin typeface="Calibri"/>
              <a:cs typeface="Calibri"/>
            </a:endParaRPr>
          </a:p>
        </p:txBody>
      </p:sp>
      <p:sp>
        <p:nvSpPr>
          <p:cNvPr id="4" name="object 4"/>
          <p:cNvSpPr/>
          <p:nvPr/>
        </p:nvSpPr>
        <p:spPr>
          <a:xfrm>
            <a:off x="7034491" y="3168413"/>
            <a:ext cx="1887178" cy="10596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934200" y="111676"/>
            <a:ext cx="2030333" cy="125077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3108" y="77075"/>
            <a:ext cx="1760751" cy="693682"/>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564692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0308" y="891476"/>
            <a:ext cx="7275195" cy="1513205"/>
            <a:chOff x="690308" y="891476"/>
            <a:chExt cx="7275195" cy="1513205"/>
          </a:xfrm>
        </p:grpSpPr>
        <p:sp>
          <p:nvSpPr>
            <p:cNvPr id="3" name="object 3"/>
            <p:cNvSpPr/>
            <p:nvPr/>
          </p:nvSpPr>
          <p:spPr>
            <a:xfrm>
              <a:off x="703325" y="1634490"/>
              <a:ext cx="7249159" cy="756920"/>
            </a:xfrm>
            <a:custGeom>
              <a:avLst/>
              <a:gdLst/>
              <a:ahLst/>
              <a:cxnLst/>
              <a:rect l="l" t="t" r="r" b="b"/>
              <a:pathLst>
                <a:path w="7249159" h="756919">
                  <a:moveTo>
                    <a:pt x="3396996" y="0"/>
                  </a:moveTo>
                  <a:lnTo>
                    <a:pt x="3396996" y="650367"/>
                  </a:lnTo>
                  <a:lnTo>
                    <a:pt x="7248906" y="650367"/>
                  </a:lnTo>
                  <a:lnTo>
                    <a:pt x="7248906" y="756920"/>
                  </a:lnTo>
                </a:path>
                <a:path w="7249159" h="756919">
                  <a:moveTo>
                    <a:pt x="3396996" y="0"/>
                  </a:moveTo>
                  <a:lnTo>
                    <a:pt x="3396996" y="650367"/>
                  </a:lnTo>
                  <a:lnTo>
                    <a:pt x="5477002" y="650367"/>
                  </a:lnTo>
                  <a:lnTo>
                    <a:pt x="5477002" y="756920"/>
                  </a:lnTo>
                </a:path>
                <a:path w="7249159" h="756919">
                  <a:moveTo>
                    <a:pt x="3396996" y="0"/>
                  </a:moveTo>
                  <a:lnTo>
                    <a:pt x="3396996" y="650367"/>
                  </a:lnTo>
                  <a:lnTo>
                    <a:pt x="3676777" y="650367"/>
                  </a:lnTo>
                  <a:lnTo>
                    <a:pt x="3676777" y="756920"/>
                  </a:lnTo>
                </a:path>
                <a:path w="7249159" h="756919">
                  <a:moveTo>
                    <a:pt x="3396996" y="0"/>
                  </a:moveTo>
                  <a:lnTo>
                    <a:pt x="3396996" y="650367"/>
                  </a:lnTo>
                  <a:lnTo>
                    <a:pt x="1795272" y="650367"/>
                  </a:lnTo>
                  <a:lnTo>
                    <a:pt x="1795272" y="756920"/>
                  </a:lnTo>
                </a:path>
                <a:path w="7249159" h="756919">
                  <a:moveTo>
                    <a:pt x="3397377" y="0"/>
                  </a:moveTo>
                  <a:lnTo>
                    <a:pt x="3397377" y="650367"/>
                  </a:lnTo>
                  <a:lnTo>
                    <a:pt x="0" y="650367"/>
                  </a:lnTo>
                  <a:lnTo>
                    <a:pt x="0" y="756920"/>
                  </a:lnTo>
                </a:path>
              </a:pathLst>
            </a:custGeom>
            <a:ln w="25908">
              <a:solidFill>
                <a:srgbClr val="3C6695"/>
              </a:solidFill>
            </a:ln>
          </p:spPr>
          <p:txBody>
            <a:bodyPr wrap="square" lIns="0" tIns="0" rIns="0" bIns="0" rtlCol="0"/>
            <a:lstStyle/>
            <a:p>
              <a:endParaRPr/>
            </a:p>
          </p:txBody>
        </p:sp>
        <p:sp>
          <p:nvSpPr>
            <p:cNvPr id="4" name="object 4"/>
            <p:cNvSpPr/>
            <p:nvPr/>
          </p:nvSpPr>
          <p:spPr>
            <a:xfrm>
              <a:off x="2765297" y="904493"/>
              <a:ext cx="2670175" cy="730250"/>
            </a:xfrm>
            <a:custGeom>
              <a:avLst/>
              <a:gdLst/>
              <a:ahLst/>
              <a:cxnLst/>
              <a:rect l="l" t="t" r="r" b="b"/>
              <a:pathLst>
                <a:path w="2670175" h="730250">
                  <a:moveTo>
                    <a:pt x="2597023" y="0"/>
                  </a:moveTo>
                  <a:lnTo>
                    <a:pt x="73025" y="0"/>
                  </a:lnTo>
                  <a:lnTo>
                    <a:pt x="44576" y="5730"/>
                  </a:lnTo>
                  <a:lnTo>
                    <a:pt x="21367" y="21367"/>
                  </a:lnTo>
                  <a:lnTo>
                    <a:pt x="5730" y="44576"/>
                  </a:lnTo>
                  <a:lnTo>
                    <a:pt x="0" y="73025"/>
                  </a:lnTo>
                  <a:lnTo>
                    <a:pt x="0" y="656970"/>
                  </a:lnTo>
                  <a:lnTo>
                    <a:pt x="5730" y="685418"/>
                  </a:lnTo>
                  <a:lnTo>
                    <a:pt x="21367" y="708628"/>
                  </a:lnTo>
                  <a:lnTo>
                    <a:pt x="44576" y="724265"/>
                  </a:lnTo>
                  <a:lnTo>
                    <a:pt x="73025" y="729995"/>
                  </a:lnTo>
                  <a:lnTo>
                    <a:pt x="2597023" y="729995"/>
                  </a:lnTo>
                  <a:lnTo>
                    <a:pt x="2625471" y="724265"/>
                  </a:lnTo>
                  <a:lnTo>
                    <a:pt x="2648680" y="708628"/>
                  </a:lnTo>
                  <a:lnTo>
                    <a:pt x="2664317" y="685418"/>
                  </a:lnTo>
                  <a:lnTo>
                    <a:pt x="2670048" y="656970"/>
                  </a:lnTo>
                  <a:lnTo>
                    <a:pt x="2670048" y="73025"/>
                  </a:lnTo>
                  <a:lnTo>
                    <a:pt x="2664317" y="44576"/>
                  </a:lnTo>
                  <a:lnTo>
                    <a:pt x="2648680" y="21367"/>
                  </a:lnTo>
                  <a:lnTo>
                    <a:pt x="2625471" y="5730"/>
                  </a:lnTo>
                  <a:lnTo>
                    <a:pt x="2597023" y="0"/>
                  </a:lnTo>
                  <a:close/>
                </a:path>
              </a:pathLst>
            </a:custGeom>
            <a:solidFill>
              <a:srgbClr val="4F81BC"/>
            </a:solidFill>
          </p:spPr>
          <p:txBody>
            <a:bodyPr wrap="square" lIns="0" tIns="0" rIns="0" bIns="0" rtlCol="0"/>
            <a:lstStyle/>
            <a:p>
              <a:endParaRPr/>
            </a:p>
          </p:txBody>
        </p:sp>
        <p:sp>
          <p:nvSpPr>
            <p:cNvPr id="5" name="object 5"/>
            <p:cNvSpPr/>
            <p:nvPr/>
          </p:nvSpPr>
          <p:spPr>
            <a:xfrm>
              <a:off x="2765297" y="904493"/>
              <a:ext cx="2670175" cy="730250"/>
            </a:xfrm>
            <a:custGeom>
              <a:avLst/>
              <a:gdLst/>
              <a:ahLst/>
              <a:cxnLst/>
              <a:rect l="l" t="t" r="r" b="b"/>
              <a:pathLst>
                <a:path w="2670175" h="730250">
                  <a:moveTo>
                    <a:pt x="0" y="73025"/>
                  </a:moveTo>
                  <a:lnTo>
                    <a:pt x="5730" y="44576"/>
                  </a:lnTo>
                  <a:lnTo>
                    <a:pt x="21367" y="21367"/>
                  </a:lnTo>
                  <a:lnTo>
                    <a:pt x="44576" y="5730"/>
                  </a:lnTo>
                  <a:lnTo>
                    <a:pt x="73025" y="0"/>
                  </a:lnTo>
                  <a:lnTo>
                    <a:pt x="2597023" y="0"/>
                  </a:lnTo>
                  <a:lnTo>
                    <a:pt x="2625471" y="5730"/>
                  </a:lnTo>
                  <a:lnTo>
                    <a:pt x="2648680" y="21367"/>
                  </a:lnTo>
                  <a:lnTo>
                    <a:pt x="2664317" y="44576"/>
                  </a:lnTo>
                  <a:lnTo>
                    <a:pt x="2670048" y="73025"/>
                  </a:lnTo>
                  <a:lnTo>
                    <a:pt x="2670048" y="656970"/>
                  </a:lnTo>
                  <a:lnTo>
                    <a:pt x="2664317" y="685418"/>
                  </a:lnTo>
                  <a:lnTo>
                    <a:pt x="2648680" y="708628"/>
                  </a:lnTo>
                  <a:lnTo>
                    <a:pt x="2625471" y="724265"/>
                  </a:lnTo>
                  <a:lnTo>
                    <a:pt x="2597023" y="729995"/>
                  </a:lnTo>
                  <a:lnTo>
                    <a:pt x="73025" y="729995"/>
                  </a:lnTo>
                  <a:lnTo>
                    <a:pt x="44576" y="724265"/>
                  </a:lnTo>
                  <a:lnTo>
                    <a:pt x="21367" y="708628"/>
                  </a:lnTo>
                  <a:lnTo>
                    <a:pt x="5730" y="685418"/>
                  </a:lnTo>
                  <a:lnTo>
                    <a:pt x="0" y="656970"/>
                  </a:lnTo>
                  <a:lnTo>
                    <a:pt x="0" y="73025"/>
                  </a:lnTo>
                  <a:close/>
                </a:path>
              </a:pathLst>
            </a:custGeom>
            <a:ln w="25908">
              <a:solidFill>
                <a:srgbClr val="FFFFFF"/>
              </a:solidFill>
            </a:ln>
          </p:spPr>
          <p:txBody>
            <a:bodyPr wrap="square" lIns="0" tIns="0" rIns="0" bIns="0" rtlCol="0"/>
            <a:lstStyle/>
            <a:p>
              <a:endParaRPr/>
            </a:p>
          </p:txBody>
        </p:sp>
        <p:sp>
          <p:nvSpPr>
            <p:cNvPr id="6" name="object 6"/>
            <p:cNvSpPr/>
            <p:nvPr/>
          </p:nvSpPr>
          <p:spPr>
            <a:xfrm>
              <a:off x="2893313" y="1024889"/>
              <a:ext cx="2670175" cy="730250"/>
            </a:xfrm>
            <a:custGeom>
              <a:avLst/>
              <a:gdLst/>
              <a:ahLst/>
              <a:cxnLst/>
              <a:rect l="l" t="t" r="r" b="b"/>
              <a:pathLst>
                <a:path w="2670175" h="730250">
                  <a:moveTo>
                    <a:pt x="2597023" y="0"/>
                  </a:moveTo>
                  <a:lnTo>
                    <a:pt x="73025" y="0"/>
                  </a:lnTo>
                  <a:lnTo>
                    <a:pt x="44576" y="5730"/>
                  </a:lnTo>
                  <a:lnTo>
                    <a:pt x="21367" y="21367"/>
                  </a:lnTo>
                  <a:lnTo>
                    <a:pt x="5730" y="44576"/>
                  </a:lnTo>
                  <a:lnTo>
                    <a:pt x="0" y="73025"/>
                  </a:lnTo>
                  <a:lnTo>
                    <a:pt x="0" y="656971"/>
                  </a:lnTo>
                  <a:lnTo>
                    <a:pt x="5730" y="685419"/>
                  </a:lnTo>
                  <a:lnTo>
                    <a:pt x="21367" y="708628"/>
                  </a:lnTo>
                  <a:lnTo>
                    <a:pt x="44576" y="724265"/>
                  </a:lnTo>
                  <a:lnTo>
                    <a:pt x="73025" y="729996"/>
                  </a:lnTo>
                  <a:lnTo>
                    <a:pt x="2597023" y="729996"/>
                  </a:lnTo>
                  <a:lnTo>
                    <a:pt x="2625471" y="724265"/>
                  </a:lnTo>
                  <a:lnTo>
                    <a:pt x="2648680" y="708628"/>
                  </a:lnTo>
                  <a:lnTo>
                    <a:pt x="2664317" y="685419"/>
                  </a:lnTo>
                  <a:lnTo>
                    <a:pt x="2670048" y="656971"/>
                  </a:lnTo>
                  <a:lnTo>
                    <a:pt x="2670048" y="73025"/>
                  </a:lnTo>
                  <a:lnTo>
                    <a:pt x="2664317" y="44576"/>
                  </a:lnTo>
                  <a:lnTo>
                    <a:pt x="2648680" y="21367"/>
                  </a:lnTo>
                  <a:lnTo>
                    <a:pt x="2625471" y="5730"/>
                  </a:lnTo>
                  <a:lnTo>
                    <a:pt x="2597023" y="0"/>
                  </a:lnTo>
                  <a:close/>
                </a:path>
              </a:pathLst>
            </a:custGeom>
            <a:solidFill>
              <a:srgbClr val="FFFFFF">
                <a:alpha val="90194"/>
              </a:srgbClr>
            </a:solidFill>
          </p:spPr>
          <p:txBody>
            <a:bodyPr wrap="square" lIns="0" tIns="0" rIns="0" bIns="0" rtlCol="0"/>
            <a:lstStyle/>
            <a:p>
              <a:endParaRPr/>
            </a:p>
          </p:txBody>
        </p:sp>
        <p:sp>
          <p:nvSpPr>
            <p:cNvPr id="7" name="object 7"/>
            <p:cNvSpPr/>
            <p:nvPr/>
          </p:nvSpPr>
          <p:spPr>
            <a:xfrm>
              <a:off x="2893313" y="1024889"/>
              <a:ext cx="2670175" cy="730250"/>
            </a:xfrm>
            <a:custGeom>
              <a:avLst/>
              <a:gdLst/>
              <a:ahLst/>
              <a:cxnLst/>
              <a:rect l="l" t="t" r="r" b="b"/>
              <a:pathLst>
                <a:path w="2670175" h="730250">
                  <a:moveTo>
                    <a:pt x="0" y="73025"/>
                  </a:moveTo>
                  <a:lnTo>
                    <a:pt x="5730" y="44576"/>
                  </a:lnTo>
                  <a:lnTo>
                    <a:pt x="21367" y="21367"/>
                  </a:lnTo>
                  <a:lnTo>
                    <a:pt x="44576" y="5730"/>
                  </a:lnTo>
                  <a:lnTo>
                    <a:pt x="73025" y="0"/>
                  </a:lnTo>
                  <a:lnTo>
                    <a:pt x="2597023" y="0"/>
                  </a:lnTo>
                  <a:lnTo>
                    <a:pt x="2625471" y="5730"/>
                  </a:lnTo>
                  <a:lnTo>
                    <a:pt x="2648680" y="21367"/>
                  </a:lnTo>
                  <a:lnTo>
                    <a:pt x="2664317" y="44576"/>
                  </a:lnTo>
                  <a:lnTo>
                    <a:pt x="2670048" y="73025"/>
                  </a:lnTo>
                  <a:lnTo>
                    <a:pt x="2670048" y="656971"/>
                  </a:lnTo>
                  <a:lnTo>
                    <a:pt x="2664317" y="685419"/>
                  </a:lnTo>
                  <a:lnTo>
                    <a:pt x="2648680" y="708628"/>
                  </a:lnTo>
                  <a:lnTo>
                    <a:pt x="2625471" y="724265"/>
                  </a:lnTo>
                  <a:lnTo>
                    <a:pt x="2597023" y="729996"/>
                  </a:lnTo>
                  <a:lnTo>
                    <a:pt x="73025" y="729996"/>
                  </a:lnTo>
                  <a:lnTo>
                    <a:pt x="44576" y="724265"/>
                  </a:lnTo>
                  <a:lnTo>
                    <a:pt x="21367" y="708628"/>
                  </a:lnTo>
                  <a:lnTo>
                    <a:pt x="5730" y="685419"/>
                  </a:lnTo>
                  <a:lnTo>
                    <a:pt x="0" y="656971"/>
                  </a:lnTo>
                  <a:lnTo>
                    <a:pt x="0" y="73025"/>
                  </a:lnTo>
                  <a:close/>
                </a:path>
              </a:pathLst>
            </a:custGeom>
            <a:ln w="25908">
              <a:solidFill>
                <a:srgbClr val="4F81BC"/>
              </a:solidFill>
            </a:ln>
          </p:spPr>
          <p:txBody>
            <a:bodyPr wrap="square" lIns="0" tIns="0" rIns="0" bIns="0" rtlCol="0"/>
            <a:lstStyle/>
            <a:p>
              <a:endParaRPr/>
            </a:p>
          </p:txBody>
        </p:sp>
      </p:grpSp>
      <p:sp>
        <p:nvSpPr>
          <p:cNvPr id="8" name="object 8"/>
          <p:cNvSpPr txBox="1">
            <a:spLocks noGrp="1"/>
          </p:cNvSpPr>
          <p:nvPr>
            <p:ph type="title"/>
          </p:nvPr>
        </p:nvSpPr>
        <p:spPr>
          <a:xfrm>
            <a:off x="3059938" y="1122425"/>
            <a:ext cx="233680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HRM</a:t>
            </a:r>
            <a:r>
              <a:rPr sz="2800" b="1" spc="-80" dirty="0">
                <a:latin typeface="Calibri"/>
                <a:cs typeface="Calibri"/>
              </a:rPr>
              <a:t> </a:t>
            </a:r>
            <a:r>
              <a:rPr sz="2800" b="1" spc="-5" dirty="0">
                <a:latin typeface="Calibri"/>
                <a:cs typeface="Calibri"/>
              </a:rPr>
              <a:t>FUCTIONS</a:t>
            </a:r>
            <a:endParaRPr sz="2800">
              <a:latin typeface="Calibri"/>
              <a:cs typeface="Calibri"/>
            </a:endParaRPr>
          </a:p>
        </p:txBody>
      </p:sp>
      <p:grpSp>
        <p:nvGrpSpPr>
          <p:cNvPr id="9" name="object 9"/>
          <p:cNvGrpSpPr/>
          <p:nvPr/>
        </p:nvGrpSpPr>
        <p:grpSpPr>
          <a:xfrm>
            <a:off x="-10731" y="2377376"/>
            <a:ext cx="1556385" cy="2516505"/>
            <a:chOff x="-10731" y="2377376"/>
            <a:chExt cx="1556385" cy="2516505"/>
          </a:xfrm>
        </p:grpSpPr>
        <p:sp>
          <p:nvSpPr>
            <p:cNvPr id="10" name="object 10"/>
            <p:cNvSpPr/>
            <p:nvPr/>
          </p:nvSpPr>
          <p:spPr>
            <a:xfrm>
              <a:off x="2285" y="2390394"/>
              <a:ext cx="1402080" cy="2368550"/>
            </a:xfrm>
            <a:custGeom>
              <a:avLst/>
              <a:gdLst/>
              <a:ahLst/>
              <a:cxnLst/>
              <a:rect l="l" t="t" r="r" b="b"/>
              <a:pathLst>
                <a:path w="1402080" h="2368550">
                  <a:moveTo>
                    <a:pt x="1261872" y="0"/>
                  </a:moveTo>
                  <a:lnTo>
                    <a:pt x="140208" y="0"/>
                  </a:lnTo>
                  <a:lnTo>
                    <a:pt x="95891" y="7144"/>
                  </a:lnTo>
                  <a:lnTo>
                    <a:pt x="57402" y="27041"/>
                  </a:lnTo>
                  <a:lnTo>
                    <a:pt x="27051" y="57387"/>
                  </a:lnTo>
                  <a:lnTo>
                    <a:pt x="7147" y="95877"/>
                  </a:lnTo>
                  <a:lnTo>
                    <a:pt x="0" y="140207"/>
                  </a:lnTo>
                  <a:lnTo>
                    <a:pt x="0" y="2228087"/>
                  </a:lnTo>
                  <a:lnTo>
                    <a:pt x="7147" y="2272418"/>
                  </a:lnTo>
                  <a:lnTo>
                    <a:pt x="27051" y="2310908"/>
                  </a:lnTo>
                  <a:lnTo>
                    <a:pt x="57402" y="2341254"/>
                  </a:lnTo>
                  <a:lnTo>
                    <a:pt x="95891" y="2361151"/>
                  </a:lnTo>
                  <a:lnTo>
                    <a:pt x="140208" y="2368295"/>
                  </a:lnTo>
                  <a:lnTo>
                    <a:pt x="1261872" y="2368295"/>
                  </a:lnTo>
                  <a:lnTo>
                    <a:pt x="1306202" y="2361151"/>
                  </a:lnTo>
                  <a:lnTo>
                    <a:pt x="1344692" y="2341254"/>
                  </a:lnTo>
                  <a:lnTo>
                    <a:pt x="1375038" y="2310908"/>
                  </a:lnTo>
                  <a:lnTo>
                    <a:pt x="1394935" y="2272418"/>
                  </a:lnTo>
                  <a:lnTo>
                    <a:pt x="1402080" y="2228087"/>
                  </a:lnTo>
                  <a:lnTo>
                    <a:pt x="1402080" y="140207"/>
                  </a:lnTo>
                  <a:lnTo>
                    <a:pt x="1394935" y="95877"/>
                  </a:lnTo>
                  <a:lnTo>
                    <a:pt x="1375038" y="57387"/>
                  </a:lnTo>
                  <a:lnTo>
                    <a:pt x="1344692" y="27041"/>
                  </a:lnTo>
                  <a:lnTo>
                    <a:pt x="1306202" y="7144"/>
                  </a:lnTo>
                  <a:lnTo>
                    <a:pt x="1261872" y="0"/>
                  </a:lnTo>
                  <a:close/>
                </a:path>
              </a:pathLst>
            </a:custGeom>
            <a:solidFill>
              <a:srgbClr val="4F81BC"/>
            </a:solidFill>
          </p:spPr>
          <p:txBody>
            <a:bodyPr wrap="square" lIns="0" tIns="0" rIns="0" bIns="0" rtlCol="0"/>
            <a:lstStyle/>
            <a:p>
              <a:endParaRPr/>
            </a:p>
          </p:txBody>
        </p:sp>
        <p:sp>
          <p:nvSpPr>
            <p:cNvPr id="11" name="object 11"/>
            <p:cNvSpPr/>
            <p:nvPr/>
          </p:nvSpPr>
          <p:spPr>
            <a:xfrm>
              <a:off x="2285" y="2390394"/>
              <a:ext cx="1402080" cy="2368550"/>
            </a:xfrm>
            <a:custGeom>
              <a:avLst/>
              <a:gdLst/>
              <a:ahLst/>
              <a:cxnLst/>
              <a:rect l="l" t="t" r="r" b="b"/>
              <a:pathLst>
                <a:path w="1402080" h="2368550">
                  <a:moveTo>
                    <a:pt x="0" y="140207"/>
                  </a:moveTo>
                  <a:lnTo>
                    <a:pt x="7147" y="95877"/>
                  </a:lnTo>
                  <a:lnTo>
                    <a:pt x="27051" y="57387"/>
                  </a:lnTo>
                  <a:lnTo>
                    <a:pt x="57402" y="27041"/>
                  </a:lnTo>
                  <a:lnTo>
                    <a:pt x="95891" y="7144"/>
                  </a:lnTo>
                  <a:lnTo>
                    <a:pt x="140208" y="0"/>
                  </a:lnTo>
                  <a:lnTo>
                    <a:pt x="1261872" y="0"/>
                  </a:lnTo>
                  <a:lnTo>
                    <a:pt x="1306202" y="7144"/>
                  </a:lnTo>
                  <a:lnTo>
                    <a:pt x="1344692" y="27041"/>
                  </a:lnTo>
                  <a:lnTo>
                    <a:pt x="1375038" y="57387"/>
                  </a:lnTo>
                  <a:lnTo>
                    <a:pt x="1394935" y="95877"/>
                  </a:lnTo>
                  <a:lnTo>
                    <a:pt x="1402080" y="140207"/>
                  </a:lnTo>
                  <a:lnTo>
                    <a:pt x="1402080" y="2228087"/>
                  </a:lnTo>
                  <a:lnTo>
                    <a:pt x="1394935" y="2272418"/>
                  </a:lnTo>
                  <a:lnTo>
                    <a:pt x="1375038" y="2310908"/>
                  </a:lnTo>
                  <a:lnTo>
                    <a:pt x="1344692" y="2341254"/>
                  </a:lnTo>
                  <a:lnTo>
                    <a:pt x="1306202" y="2361151"/>
                  </a:lnTo>
                  <a:lnTo>
                    <a:pt x="1261872" y="2368295"/>
                  </a:lnTo>
                  <a:lnTo>
                    <a:pt x="140208" y="2368295"/>
                  </a:lnTo>
                  <a:lnTo>
                    <a:pt x="95891" y="2361151"/>
                  </a:lnTo>
                  <a:lnTo>
                    <a:pt x="57402" y="2341254"/>
                  </a:lnTo>
                  <a:lnTo>
                    <a:pt x="27051" y="2310908"/>
                  </a:lnTo>
                  <a:lnTo>
                    <a:pt x="7147" y="2272418"/>
                  </a:lnTo>
                  <a:lnTo>
                    <a:pt x="0" y="2228087"/>
                  </a:lnTo>
                  <a:lnTo>
                    <a:pt x="0" y="140207"/>
                  </a:lnTo>
                  <a:close/>
                </a:path>
              </a:pathLst>
            </a:custGeom>
            <a:ln w="25908">
              <a:solidFill>
                <a:srgbClr val="FFFFFF"/>
              </a:solidFill>
            </a:ln>
          </p:spPr>
          <p:txBody>
            <a:bodyPr wrap="square" lIns="0" tIns="0" rIns="0" bIns="0" rtlCol="0"/>
            <a:lstStyle/>
            <a:p>
              <a:endParaRPr/>
            </a:p>
          </p:txBody>
        </p:sp>
        <p:sp>
          <p:nvSpPr>
            <p:cNvPr id="12" name="object 12"/>
            <p:cNvSpPr/>
            <p:nvPr/>
          </p:nvSpPr>
          <p:spPr>
            <a:xfrm>
              <a:off x="130301" y="2512314"/>
              <a:ext cx="1402080" cy="2368550"/>
            </a:xfrm>
            <a:custGeom>
              <a:avLst/>
              <a:gdLst/>
              <a:ahLst/>
              <a:cxnLst/>
              <a:rect l="l" t="t" r="r" b="b"/>
              <a:pathLst>
                <a:path w="1402080" h="2368550">
                  <a:moveTo>
                    <a:pt x="1261872" y="0"/>
                  </a:moveTo>
                  <a:lnTo>
                    <a:pt x="140208" y="0"/>
                  </a:lnTo>
                  <a:lnTo>
                    <a:pt x="95892" y="7144"/>
                  </a:lnTo>
                  <a:lnTo>
                    <a:pt x="57404" y="27041"/>
                  </a:lnTo>
                  <a:lnTo>
                    <a:pt x="27052" y="57387"/>
                  </a:lnTo>
                  <a:lnTo>
                    <a:pt x="7148" y="95877"/>
                  </a:lnTo>
                  <a:lnTo>
                    <a:pt x="0" y="140208"/>
                  </a:lnTo>
                  <a:lnTo>
                    <a:pt x="0" y="2228088"/>
                  </a:lnTo>
                  <a:lnTo>
                    <a:pt x="7148" y="2272418"/>
                  </a:lnTo>
                  <a:lnTo>
                    <a:pt x="27052" y="2310908"/>
                  </a:lnTo>
                  <a:lnTo>
                    <a:pt x="57404" y="2341254"/>
                  </a:lnTo>
                  <a:lnTo>
                    <a:pt x="95892" y="2361151"/>
                  </a:lnTo>
                  <a:lnTo>
                    <a:pt x="140208" y="2368296"/>
                  </a:lnTo>
                  <a:lnTo>
                    <a:pt x="1261872" y="2368296"/>
                  </a:lnTo>
                  <a:lnTo>
                    <a:pt x="1306202" y="2361151"/>
                  </a:lnTo>
                  <a:lnTo>
                    <a:pt x="1344692" y="2341254"/>
                  </a:lnTo>
                  <a:lnTo>
                    <a:pt x="1375038" y="2310908"/>
                  </a:lnTo>
                  <a:lnTo>
                    <a:pt x="1394935" y="2272418"/>
                  </a:lnTo>
                  <a:lnTo>
                    <a:pt x="1402080" y="2228088"/>
                  </a:lnTo>
                  <a:lnTo>
                    <a:pt x="1402080" y="140208"/>
                  </a:lnTo>
                  <a:lnTo>
                    <a:pt x="1394935" y="95877"/>
                  </a:lnTo>
                  <a:lnTo>
                    <a:pt x="1375038" y="57387"/>
                  </a:lnTo>
                  <a:lnTo>
                    <a:pt x="1344692" y="27041"/>
                  </a:lnTo>
                  <a:lnTo>
                    <a:pt x="1306202" y="7144"/>
                  </a:lnTo>
                  <a:lnTo>
                    <a:pt x="1261872" y="0"/>
                  </a:lnTo>
                  <a:close/>
                </a:path>
              </a:pathLst>
            </a:custGeom>
            <a:solidFill>
              <a:srgbClr val="FFFFFF">
                <a:alpha val="90194"/>
              </a:srgbClr>
            </a:solidFill>
          </p:spPr>
          <p:txBody>
            <a:bodyPr wrap="square" lIns="0" tIns="0" rIns="0" bIns="0" rtlCol="0"/>
            <a:lstStyle/>
            <a:p>
              <a:endParaRPr/>
            </a:p>
          </p:txBody>
        </p:sp>
        <p:sp>
          <p:nvSpPr>
            <p:cNvPr id="13" name="object 13"/>
            <p:cNvSpPr/>
            <p:nvPr/>
          </p:nvSpPr>
          <p:spPr>
            <a:xfrm>
              <a:off x="130301" y="2512314"/>
              <a:ext cx="1402080" cy="2368550"/>
            </a:xfrm>
            <a:custGeom>
              <a:avLst/>
              <a:gdLst/>
              <a:ahLst/>
              <a:cxnLst/>
              <a:rect l="l" t="t" r="r" b="b"/>
              <a:pathLst>
                <a:path w="1402080" h="2368550">
                  <a:moveTo>
                    <a:pt x="0" y="140208"/>
                  </a:moveTo>
                  <a:lnTo>
                    <a:pt x="7148" y="95877"/>
                  </a:lnTo>
                  <a:lnTo>
                    <a:pt x="27052" y="57387"/>
                  </a:lnTo>
                  <a:lnTo>
                    <a:pt x="57404" y="27041"/>
                  </a:lnTo>
                  <a:lnTo>
                    <a:pt x="95892" y="7144"/>
                  </a:lnTo>
                  <a:lnTo>
                    <a:pt x="140208" y="0"/>
                  </a:lnTo>
                  <a:lnTo>
                    <a:pt x="1261872" y="0"/>
                  </a:lnTo>
                  <a:lnTo>
                    <a:pt x="1306202" y="7144"/>
                  </a:lnTo>
                  <a:lnTo>
                    <a:pt x="1344692" y="27041"/>
                  </a:lnTo>
                  <a:lnTo>
                    <a:pt x="1375038" y="57387"/>
                  </a:lnTo>
                  <a:lnTo>
                    <a:pt x="1394935" y="95877"/>
                  </a:lnTo>
                  <a:lnTo>
                    <a:pt x="1402080" y="140208"/>
                  </a:lnTo>
                  <a:lnTo>
                    <a:pt x="1402080" y="2228088"/>
                  </a:lnTo>
                  <a:lnTo>
                    <a:pt x="1394935" y="2272418"/>
                  </a:lnTo>
                  <a:lnTo>
                    <a:pt x="1375038" y="2310908"/>
                  </a:lnTo>
                  <a:lnTo>
                    <a:pt x="1344692" y="2341254"/>
                  </a:lnTo>
                  <a:lnTo>
                    <a:pt x="1306202" y="2361151"/>
                  </a:lnTo>
                  <a:lnTo>
                    <a:pt x="1261872" y="2368296"/>
                  </a:lnTo>
                  <a:lnTo>
                    <a:pt x="140208" y="2368296"/>
                  </a:lnTo>
                  <a:lnTo>
                    <a:pt x="95892" y="2361151"/>
                  </a:lnTo>
                  <a:lnTo>
                    <a:pt x="57404" y="2341254"/>
                  </a:lnTo>
                  <a:lnTo>
                    <a:pt x="27052" y="2310908"/>
                  </a:lnTo>
                  <a:lnTo>
                    <a:pt x="7148" y="2272418"/>
                  </a:lnTo>
                  <a:lnTo>
                    <a:pt x="0" y="2228088"/>
                  </a:lnTo>
                  <a:lnTo>
                    <a:pt x="0" y="140208"/>
                  </a:lnTo>
                  <a:close/>
                </a:path>
              </a:pathLst>
            </a:custGeom>
            <a:ln w="25908">
              <a:solidFill>
                <a:srgbClr val="4F81BC"/>
              </a:solidFill>
            </a:ln>
          </p:spPr>
          <p:txBody>
            <a:bodyPr wrap="square" lIns="0" tIns="0" rIns="0" bIns="0" rtlCol="0"/>
            <a:lstStyle/>
            <a:p>
              <a:endParaRPr/>
            </a:p>
          </p:txBody>
        </p:sp>
      </p:grpSp>
      <p:sp>
        <p:nvSpPr>
          <p:cNvPr id="14" name="object 14"/>
          <p:cNvSpPr txBox="1"/>
          <p:nvPr/>
        </p:nvSpPr>
        <p:spPr>
          <a:xfrm>
            <a:off x="225958" y="2514091"/>
            <a:ext cx="1174115" cy="1732914"/>
          </a:xfrm>
          <a:prstGeom prst="rect">
            <a:avLst/>
          </a:prstGeom>
        </p:spPr>
        <p:txBody>
          <a:bodyPr vert="horz" wrap="square" lIns="0" tIns="12700" rIns="0" bIns="0" rtlCol="0">
            <a:spAutoFit/>
          </a:bodyPr>
          <a:lstStyle/>
          <a:p>
            <a:pPr marL="32384" algn="ctr">
              <a:lnSpc>
                <a:spcPts val="2065"/>
              </a:lnSpc>
              <a:spcBef>
                <a:spcPts val="100"/>
              </a:spcBef>
            </a:pPr>
            <a:r>
              <a:rPr sz="1800" b="1" dirty="0">
                <a:latin typeface="Calibri"/>
                <a:cs typeface="Calibri"/>
              </a:rPr>
              <a:t>HR</a:t>
            </a:r>
            <a:endParaRPr sz="1800">
              <a:latin typeface="Calibri"/>
              <a:cs typeface="Calibri"/>
            </a:endParaRPr>
          </a:p>
          <a:p>
            <a:pPr marL="82550">
              <a:lnSpc>
                <a:spcPts val="2065"/>
              </a:lnSpc>
            </a:pPr>
            <a:r>
              <a:rPr sz="1800" b="1" dirty="0">
                <a:latin typeface="Calibri"/>
                <a:cs typeface="Calibri"/>
              </a:rPr>
              <a:t>acquisition</a:t>
            </a:r>
            <a:endParaRPr sz="1800">
              <a:latin typeface="Calibri"/>
              <a:cs typeface="Calibri"/>
            </a:endParaRPr>
          </a:p>
          <a:p>
            <a:pPr marL="200025" indent="-187960">
              <a:lnSpc>
                <a:spcPct val="100000"/>
              </a:lnSpc>
              <a:spcBef>
                <a:spcPts val="645"/>
              </a:spcBef>
              <a:buAutoNum type="arabicPeriod"/>
              <a:tabLst>
                <a:tab pos="200660" algn="l"/>
              </a:tabLst>
            </a:pPr>
            <a:r>
              <a:rPr sz="1500" spc="-5" dirty="0">
                <a:latin typeface="Calibri"/>
                <a:cs typeface="Calibri"/>
              </a:rPr>
              <a:t>HR</a:t>
            </a:r>
            <a:r>
              <a:rPr sz="1500" spc="-55" dirty="0">
                <a:latin typeface="Calibri"/>
                <a:cs typeface="Calibri"/>
              </a:rPr>
              <a:t> </a:t>
            </a:r>
            <a:r>
              <a:rPr sz="1500" dirty="0">
                <a:latin typeface="Calibri"/>
                <a:cs typeface="Calibri"/>
              </a:rPr>
              <a:t>planning</a:t>
            </a:r>
            <a:endParaRPr sz="1500">
              <a:latin typeface="Calibri"/>
              <a:cs typeface="Calibri"/>
            </a:endParaRPr>
          </a:p>
          <a:p>
            <a:pPr marL="200025" indent="-187960">
              <a:lnSpc>
                <a:spcPct val="100000"/>
              </a:lnSpc>
              <a:spcBef>
                <a:spcPts val="480"/>
              </a:spcBef>
              <a:buAutoNum type="arabicPeriod"/>
              <a:tabLst>
                <a:tab pos="200660" algn="l"/>
              </a:tabLst>
            </a:pPr>
            <a:r>
              <a:rPr sz="1500" spc="-30" dirty="0">
                <a:latin typeface="Calibri"/>
                <a:cs typeface="Calibri"/>
              </a:rPr>
              <a:t>R</a:t>
            </a:r>
            <a:r>
              <a:rPr sz="1500" dirty="0">
                <a:latin typeface="Calibri"/>
                <a:cs typeface="Calibri"/>
              </a:rPr>
              <a:t>ecr</a:t>
            </a:r>
            <a:r>
              <a:rPr sz="1500" spc="5" dirty="0">
                <a:latin typeface="Calibri"/>
                <a:cs typeface="Calibri"/>
              </a:rPr>
              <a:t>u</a:t>
            </a:r>
            <a:r>
              <a:rPr sz="1500" dirty="0">
                <a:latin typeface="Calibri"/>
                <a:cs typeface="Calibri"/>
              </a:rPr>
              <a:t>itme</a:t>
            </a:r>
            <a:r>
              <a:rPr sz="1500" spc="-10" dirty="0">
                <a:latin typeface="Calibri"/>
                <a:cs typeface="Calibri"/>
              </a:rPr>
              <a:t>n</a:t>
            </a:r>
            <a:r>
              <a:rPr sz="1500" dirty="0">
                <a:latin typeface="Calibri"/>
                <a:cs typeface="Calibri"/>
              </a:rPr>
              <a:t>t</a:t>
            </a:r>
            <a:endParaRPr sz="1500">
              <a:latin typeface="Calibri"/>
              <a:cs typeface="Calibri"/>
            </a:endParaRPr>
          </a:p>
          <a:p>
            <a:pPr marL="200025" indent="-187960">
              <a:lnSpc>
                <a:spcPct val="100000"/>
              </a:lnSpc>
              <a:spcBef>
                <a:spcPts val="495"/>
              </a:spcBef>
              <a:buAutoNum type="arabicPeriod"/>
              <a:tabLst>
                <a:tab pos="200660" algn="l"/>
              </a:tabLst>
            </a:pPr>
            <a:r>
              <a:rPr sz="1500" spc="-5" dirty="0">
                <a:latin typeface="Calibri"/>
                <a:cs typeface="Calibri"/>
              </a:rPr>
              <a:t>Selection</a:t>
            </a:r>
            <a:endParaRPr sz="1500">
              <a:latin typeface="Calibri"/>
              <a:cs typeface="Calibri"/>
            </a:endParaRPr>
          </a:p>
          <a:p>
            <a:pPr marL="156845" indent="-144780">
              <a:lnSpc>
                <a:spcPct val="100000"/>
              </a:lnSpc>
              <a:spcBef>
                <a:spcPts val="490"/>
              </a:spcBef>
              <a:buAutoNum type="arabicPeriod"/>
              <a:tabLst>
                <a:tab pos="157480" algn="l"/>
              </a:tabLst>
            </a:pPr>
            <a:r>
              <a:rPr sz="1500" spc="-5" dirty="0">
                <a:latin typeface="Calibri"/>
                <a:cs typeface="Calibri"/>
              </a:rPr>
              <a:t>Placement</a:t>
            </a:r>
            <a:endParaRPr sz="1500">
              <a:latin typeface="Calibri"/>
              <a:cs typeface="Calibri"/>
            </a:endParaRPr>
          </a:p>
        </p:txBody>
      </p:sp>
      <p:grpSp>
        <p:nvGrpSpPr>
          <p:cNvPr id="15" name="object 15"/>
          <p:cNvGrpSpPr/>
          <p:nvPr/>
        </p:nvGrpSpPr>
        <p:grpSpPr>
          <a:xfrm>
            <a:off x="1647380" y="2377376"/>
            <a:ext cx="1830705" cy="2437130"/>
            <a:chOff x="1647380" y="2377376"/>
            <a:chExt cx="1830705" cy="2437130"/>
          </a:xfrm>
        </p:grpSpPr>
        <p:sp>
          <p:nvSpPr>
            <p:cNvPr id="16" name="object 16"/>
            <p:cNvSpPr/>
            <p:nvPr/>
          </p:nvSpPr>
          <p:spPr>
            <a:xfrm>
              <a:off x="1660397" y="2390394"/>
              <a:ext cx="1676400" cy="2289175"/>
            </a:xfrm>
            <a:custGeom>
              <a:avLst/>
              <a:gdLst/>
              <a:ahLst/>
              <a:cxnLst/>
              <a:rect l="l" t="t" r="r" b="b"/>
              <a:pathLst>
                <a:path w="1676400" h="2289175">
                  <a:moveTo>
                    <a:pt x="1508759" y="0"/>
                  </a:moveTo>
                  <a:lnTo>
                    <a:pt x="167639" y="0"/>
                  </a:lnTo>
                  <a:lnTo>
                    <a:pt x="123075" y="5988"/>
                  </a:lnTo>
                  <a:lnTo>
                    <a:pt x="83029" y="22888"/>
                  </a:lnTo>
                  <a:lnTo>
                    <a:pt x="49101" y="49101"/>
                  </a:lnTo>
                  <a:lnTo>
                    <a:pt x="22888" y="83029"/>
                  </a:lnTo>
                  <a:lnTo>
                    <a:pt x="5988" y="123075"/>
                  </a:lnTo>
                  <a:lnTo>
                    <a:pt x="0" y="167639"/>
                  </a:lnTo>
                  <a:lnTo>
                    <a:pt x="0" y="2121407"/>
                  </a:lnTo>
                  <a:lnTo>
                    <a:pt x="5988" y="2165972"/>
                  </a:lnTo>
                  <a:lnTo>
                    <a:pt x="22888" y="2206018"/>
                  </a:lnTo>
                  <a:lnTo>
                    <a:pt x="49101" y="2239946"/>
                  </a:lnTo>
                  <a:lnTo>
                    <a:pt x="83029" y="2266159"/>
                  </a:lnTo>
                  <a:lnTo>
                    <a:pt x="123075" y="2283059"/>
                  </a:lnTo>
                  <a:lnTo>
                    <a:pt x="167639" y="2289047"/>
                  </a:lnTo>
                  <a:lnTo>
                    <a:pt x="1508759" y="2289047"/>
                  </a:lnTo>
                  <a:lnTo>
                    <a:pt x="1553324" y="2283059"/>
                  </a:lnTo>
                  <a:lnTo>
                    <a:pt x="1593370" y="2266159"/>
                  </a:lnTo>
                  <a:lnTo>
                    <a:pt x="1627298" y="2239946"/>
                  </a:lnTo>
                  <a:lnTo>
                    <a:pt x="1653511" y="2206018"/>
                  </a:lnTo>
                  <a:lnTo>
                    <a:pt x="1670411" y="2165972"/>
                  </a:lnTo>
                  <a:lnTo>
                    <a:pt x="1676400" y="2121407"/>
                  </a:lnTo>
                  <a:lnTo>
                    <a:pt x="1676400" y="167639"/>
                  </a:lnTo>
                  <a:lnTo>
                    <a:pt x="1670411" y="123075"/>
                  </a:lnTo>
                  <a:lnTo>
                    <a:pt x="1653511" y="83029"/>
                  </a:lnTo>
                  <a:lnTo>
                    <a:pt x="1627298" y="49101"/>
                  </a:lnTo>
                  <a:lnTo>
                    <a:pt x="1593370" y="22888"/>
                  </a:lnTo>
                  <a:lnTo>
                    <a:pt x="1553324" y="5988"/>
                  </a:lnTo>
                  <a:lnTo>
                    <a:pt x="1508759" y="0"/>
                  </a:lnTo>
                  <a:close/>
                </a:path>
              </a:pathLst>
            </a:custGeom>
            <a:solidFill>
              <a:srgbClr val="4F81BC"/>
            </a:solidFill>
          </p:spPr>
          <p:txBody>
            <a:bodyPr wrap="square" lIns="0" tIns="0" rIns="0" bIns="0" rtlCol="0"/>
            <a:lstStyle/>
            <a:p>
              <a:endParaRPr/>
            </a:p>
          </p:txBody>
        </p:sp>
        <p:sp>
          <p:nvSpPr>
            <p:cNvPr id="17" name="object 17"/>
            <p:cNvSpPr/>
            <p:nvPr/>
          </p:nvSpPr>
          <p:spPr>
            <a:xfrm>
              <a:off x="1660397" y="2390394"/>
              <a:ext cx="1676400" cy="2289175"/>
            </a:xfrm>
            <a:custGeom>
              <a:avLst/>
              <a:gdLst/>
              <a:ahLst/>
              <a:cxnLst/>
              <a:rect l="l" t="t" r="r" b="b"/>
              <a:pathLst>
                <a:path w="1676400" h="2289175">
                  <a:moveTo>
                    <a:pt x="0" y="167639"/>
                  </a:moveTo>
                  <a:lnTo>
                    <a:pt x="5988" y="123075"/>
                  </a:lnTo>
                  <a:lnTo>
                    <a:pt x="22888" y="83029"/>
                  </a:lnTo>
                  <a:lnTo>
                    <a:pt x="49101" y="49101"/>
                  </a:lnTo>
                  <a:lnTo>
                    <a:pt x="83029" y="22888"/>
                  </a:lnTo>
                  <a:lnTo>
                    <a:pt x="123075" y="5988"/>
                  </a:lnTo>
                  <a:lnTo>
                    <a:pt x="167639" y="0"/>
                  </a:lnTo>
                  <a:lnTo>
                    <a:pt x="1508759" y="0"/>
                  </a:lnTo>
                  <a:lnTo>
                    <a:pt x="1553324" y="5988"/>
                  </a:lnTo>
                  <a:lnTo>
                    <a:pt x="1593370" y="22888"/>
                  </a:lnTo>
                  <a:lnTo>
                    <a:pt x="1627298" y="49101"/>
                  </a:lnTo>
                  <a:lnTo>
                    <a:pt x="1653511" y="83029"/>
                  </a:lnTo>
                  <a:lnTo>
                    <a:pt x="1670411" y="123075"/>
                  </a:lnTo>
                  <a:lnTo>
                    <a:pt x="1676400" y="167639"/>
                  </a:lnTo>
                  <a:lnTo>
                    <a:pt x="1676400" y="2121407"/>
                  </a:lnTo>
                  <a:lnTo>
                    <a:pt x="1670411" y="2165972"/>
                  </a:lnTo>
                  <a:lnTo>
                    <a:pt x="1653511" y="2206018"/>
                  </a:lnTo>
                  <a:lnTo>
                    <a:pt x="1627298" y="2239946"/>
                  </a:lnTo>
                  <a:lnTo>
                    <a:pt x="1593370" y="2266159"/>
                  </a:lnTo>
                  <a:lnTo>
                    <a:pt x="1553324" y="2283059"/>
                  </a:lnTo>
                  <a:lnTo>
                    <a:pt x="1508759" y="2289047"/>
                  </a:lnTo>
                  <a:lnTo>
                    <a:pt x="167639" y="2289047"/>
                  </a:lnTo>
                  <a:lnTo>
                    <a:pt x="123075" y="2283059"/>
                  </a:lnTo>
                  <a:lnTo>
                    <a:pt x="83029" y="2266159"/>
                  </a:lnTo>
                  <a:lnTo>
                    <a:pt x="49101" y="2239946"/>
                  </a:lnTo>
                  <a:lnTo>
                    <a:pt x="22888" y="2206018"/>
                  </a:lnTo>
                  <a:lnTo>
                    <a:pt x="5988" y="2165972"/>
                  </a:lnTo>
                  <a:lnTo>
                    <a:pt x="0" y="2121407"/>
                  </a:lnTo>
                  <a:lnTo>
                    <a:pt x="0" y="167639"/>
                  </a:lnTo>
                  <a:close/>
                </a:path>
              </a:pathLst>
            </a:custGeom>
            <a:ln w="25908">
              <a:solidFill>
                <a:srgbClr val="FFFFFF"/>
              </a:solidFill>
            </a:ln>
          </p:spPr>
          <p:txBody>
            <a:bodyPr wrap="square" lIns="0" tIns="0" rIns="0" bIns="0" rtlCol="0"/>
            <a:lstStyle/>
            <a:p>
              <a:endParaRPr/>
            </a:p>
          </p:txBody>
        </p:sp>
        <p:sp>
          <p:nvSpPr>
            <p:cNvPr id="18" name="object 18"/>
            <p:cNvSpPr/>
            <p:nvPr/>
          </p:nvSpPr>
          <p:spPr>
            <a:xfrm>
              <a:off x="1786889" y="2512314"/>
              <a:ext cx="1678305" cy="2289175"/>
            </a:xfrm>
            <a:custGeom>
              <a:avLst/>
              <a:gdLst/>
              <a:ahLst/>
              <a:cxnLst/>
              <a:rect l="l" t="t" r="r" b="b"/>
              <a:pathLst>
                <a:path w="1678304" h="2289175">
                  <a:moveTo>
                    <a:pt x="1510157" y="0"/>
                  </a:moveTo>
                  <a:lnTo>
                    <a:pt x="167767" y="0"/>
                  </a:lnTo>
                  <a:lnTo>
                    <a:pt x="123192" y="5997"/>
                  </a:lnTo>
                  <a:lnTo>
                    <a:pt x="83123" y="22921"/>
                  </a:lnTo>
                  <a:lnTo>
                    <a:pt x="49164" y="49164"/>
                  </a:lnTo>
                  <a:lnTo>
                    <a:pt x="22921" y="83123"/>
                  </a:lnTo>
                  <a:lnTo>
                    <a:pt x="5997" y="123192"/>
                  </a:lnTo>
                  <a:lnTo>
                    <a:pt x="0" y="167766"/>
                  </a:lnTo>
                  <a:lnTo>
                    <a:pt x="0" y="2121281"/>
                  </a:lnTo>
                  <a:lnTo>
                    <a:pt x="5997" y="2165855"/>
                  </a:lnTo>
                  <a:lnTo>
                    <a:pt x="22921" y="2205924"/>
                  </a:lnTo>
                  <a:lnTo>
                    <a:pt x="49164" y="2239883"/>
                  </a:lnTo>
                  <a:lnTo>
                    <a:pt x="83123" y="2266126"/>
                  </a:lnTo>
                  <a:lnTo>
                    <a:pt x="123192" y="2283050"/>
                  </a:lnTo>
                  <a:lnTo>
                    <a:pt x="167767" y="2289048"/>
                  </a:lnTo>
                  <a:lnTo>
                    <a:pt x="1510157" y="2289048"/>
                  </a:lnTo>
                  <a:lnTo>
                    <a:pt x="1554731" y="2283050"/>
                  </a:lnTo>
                  <a:lnTo>
                    <a:pt x="1594800" y="2266126"/>
                  </a:lnTo>
                  <a:lnTo>
                    <a:pt x="1628759" y="2239883"/>
                  </a:lnTo>
                  <a:lnTo>
                    <a:pt x="1655002" y="2205924"/>
                  </a:lnTo>
                  <a:lnTo>
                    <a:pt x="1671926" y="2165855"/>
                  </a:lnTo>
                  <a:lnTo>
                    <a:pt x="1677924" y="2121281"/>
                  </a:lnTo>
                  <a:lnTo>
                    <a:pt x="1677924" y="167766"/>
                  </a:lnTo>
                  <a:lnTo>
                    <a:pt x="1671926" y="123192"/>
                  </a:lnTo>
                  <a:lnTo>
                    <a:pt x="1655002" y="83123"/>
                  </a:lnTo>
                  <a:lnTo>
                    <a:pt x="1628759" y="49164"/>
                  </a:lnTo>
                  <a:lnTo>
                    <a:pt x="1594800" y="22921"/>
                  </a:lnTo>
                  <a:lnTo>
                    <a:pt x="1554731" y="5997"/>
                  </a:lnTo>
                  <a:lnTo>
                    <a:pt x="1510157" y="0"/>
                  </a:lnTo>
                  <a:close/>
                </a:path>
              </a:pathLst>
            </a:custGeom>
            <a:solidFill>
              <a:srgbClr val="FFFFFF">
                <a:alpha val="90194"/>
              </a:srgbClr>
            </a:solidFill>
          </p:spPr>
          <p:txBody>
            <a:bodyPr wrap="square" lIns="0" tIns="0" rIns="0" bIns="0" rtlCol="0"/>
            <a:lstStyle/>
            <a:p>
              <a:endParaRPr/>
            </a:p>
          </p:txBody>
        </p:sp>
        <p:sp>
          <p:nvSpPr>
            <p:cNvPr id="19" name="object 19"/>
            <p:cNvSpPr/>
            <p:nvPr/>
          </p:nvSpPr>
          <p:spPr>
            <a:xfrm>
              <a:off x="1786889" y="2512314"/>
              <a:ext cx="1678305" cy="2289175"/>
            </a:xfrm>
            <a:custGeom>
              <a:avLst/>
              <a:gdLst/>
              <a:ahLst/>
              <a:cxnLst/>
              <a:rect l="l" t="t" r="r" b="b"/>
              <a:pathLst>
                <a:path w="1678304" h="2289175">
                  <a:moveTo>
                    <a:pt x="0" y="167766"/>
                  </a:moveTo>
                  <a:lnTo>
                    <a:pt x="5997" y="123192"/>
                  </a:lnTo>
                  <a:lnTo>
                    <a:pt x="22921" y="83123"/>
                  </a:lnTo>
                  <a:lnTo>
                    <a:pt x="49164" y="49164"/>
                  </a:lnTo>
                  <a:lnTo>
                    <a:pt x="83123" y="22921"/>
                  </a:lnTo>
                  <a:lnTo>
                    <a:pt x="123192" y="5997"/>
                  </a:lnTo>
                  <a:lnTo>
                    <a:pt x="167767" y="0"/>
                  </a:lnTo>
                  <a:lnTo>
                    <a:pt x="1510157" y="0"/>
                  </a:lnTo>
                  <a:lnTo>
                    <a:pt x="1554731" y="5997"/>
                  </a:lnTo>
                  <a:lnTo>
                    <a:pt x="1594800" y="22921"/>
                  </a:lnTo>
                  <a:lnTo>
                    <a:pt x="1628759" y="49164"/>
                  </a:lnTo>
                  <a:lnTo>
                    <a:pt x="1655002" y="83123"/>
                  </a:lnTo>
                  <a:lnTo>
                    <a:pt x="1671926" y="123192"/>
                  </a:lnTo>
                  <a:lnTo>
                    <a:pt x="1677924" y="167766"/>
                  </a:lnTo>
                  <a:lnTo>
                    <a:pt x="1677924" y="2121281"/>
                  </a:lnTo>
                  <a:lnTo>
                    <a:pt x="1671926" y="2165855"/>
                  </a:lnTo>
                  <a:lnTo>
                    <a:pt x="1655002" y="2205924"/>
                  </a:lnTo>
                  <a:lnTo>
                    <a:pt x="1628759" y="2239883"/>
                  </a:lnTo>
                  <a:lnTo>
                    <a:pt x="1594800" y="2266126"/>
                  </a:lnTo>
                  <a:lnTo>
                    <a:pt x="1554731" y="2283050"/>
                  </a:lnTo>
                  <a:lnTo>
                    <a:pt x="1510157" y="2289048"/>
                  </a:lnTo>
                  <a:lnTo>
                    <a:pt x="167767" y="2289048"/>
                  </a:lnTo>
                  <a:lnTo>
                    <a:pt x="123192" y="2283050"/>
                  </a:lnTo>
                  <a:lnTo>
                    <a:pt x="83123" y="2266126"/>
                  </a:lnTo>
                  <a:lnTo>
                    <a:pt x="49164" y="2239883"/>
                  </a:lnTo>
                  <a:lnTo>
                    <a:pt x="22921" y="2205924"/>
                  </a:lnTo>
                  <a:lnTo>
                    <a:pt x="5997" y="2165855"/>
                  </a:lnTo>
                  <a:lnTo>
                    <a:pt x="0" y="2121281"/>
                  </a:lnTo>
                  <a:lnTo>
                    <a:pt x="0" y="167766"/>
                  </a:lnTo>
                  <a:close/>
                </a:path>
              </a:pathLst>
            </a:custGeom>
            <a:ln w="25908">
              <a:solidFill>
                <a:srgbClr val="4F81BC"/>
              </a:solidFill>
            </a:ln>
          </p:spPr>
          <p:txBody>
            <a:bodyPr wrap="square" lIns="0" tIns="0" rIns="0" bIns="0" rtlCol="0"/>
            <a:lstStyle/>
            <a:p>
              <a:endParaRPr/>
            </a:p>
          </p:txBody>
        </p:sp>
      </p:grpSp>
      <p:sp>
        <p:nvSpPr>
          <p:cNvPr id="20" name="object 20"/>
          <p:cNvSpPr txBox="1"/>
          <p:nvPr/>
        </p:nvSpPr>
        <p:spPr>
          <a:xfrm>
            <a:off x="1892300" y="2701290"/>
            <a:ext cx="1440180" cy="1860550"/>
          </a:xfrm>
          <a:prstGeom prst="rect">
            <a:avLst/>
          </a:prstGeom>
        </p:spPr>
        <p:txBody>
          <a:bodyPr vert="horz" wrap="square" lIns="0" tIns="12700" rIns="0" bIns="0" rtlCol="0">
            <a:spAutoFit/>
          </a:bodyPr>
          <a:lstStyle/>
          <a:p>
            <a:pPr marL="25400" algn="ctr">
              <a:lnSpc>
                <a:spcPts val="2065"/>
              </a:lnSpc>
              <a:spcBef>
                <a:spcPts val="100"/>
              </a:spcBef>
            </a:pPr>
            <a:r>
              <a:rPr sz="1800" b="1" dirty="0">
                <a:latin typeface="Calibri"/>
                <a:cs typeface="Calibri"/>
              </a:rPr>
              <a:t>HR</a:t>
            </a:r>
            <a:endParaRPr sz="1800">
              <a:latin typeface="Calibri"/>
              <a:cs typeface="Calibri"/>
            </a:endParaRPr>
          </a:p>
          <a:p>
            <a:pPr marL="100965">
              <a:lnSpc>
                <a:spcPts val="2065"/>
              </a:lnSpc>
            </a:pPr>
            <a:r>
              <a:rPr sz="1800" b="1" spc="-5" dirty="0">
                <a:latin typeface="Calibri"/>
                <a:cs typeface="Calibri"/>
              </a:rPr>
              <a:t>development</a:t>
            </a:r>
            <a:endParaRPr sz="1800">
              <a:latin typeface="Calibri"/>
              <a:cs typeface="Calibri"/>
            </a:endParaRPr>
          </a:p>
          <a:p>
            <a:pPr marL="12700" marR="5080">
              <a:lnSpc>
                <a:spcPct val="126699"/>
              </a:lnSpc>
              <a:spcBef>
                <a:spcPts val="165"/>
              </a:spcBef>
            </a:pPr>
            <a:r>
              <a:rPr sz="1500" spc="-5" dirty="0">
                <a:latin typeface="Calibri"/>
                <a:cs typeface="Calibri"/>
              </a:rPr>
              <a:t>1. </a:t>
            </a:r>
            <a:r>
              <a:rPr sz="1500" spc="-10" dirty="0">
                <a:latin typeface="Calibri"/>
                <a:cs typeface="Calibri"/>
              </a:rPr>
              <a:t>Career</a:t>
            </a:r>
            <a:r>
              <a:rPr sz="1500" spc="-65" dirty="0">
                <a:latin typeface="Calibri"/>
                <a:cs typeface="Calibri"/>
              </a:rPr>
              <a:t> </a:t>
            </a:r>
            <a:r>
              <a:rPr sz="1500" dirty="0">
                <a:latin typeface="Calibri"/>
                <a:cs typeface="Calibri"/>
              </a:rPr>
              <a:t>planning  </a:t>
            </a:r>
            <a:r>
              <a:rPr sz="1500" spc="-25" dirty="0">
                <a:latin typeface="Calibri"/>
                <a:cs typeface="Calibri"/>
              </a:rPr>
              <a:t>2.Training</a:t>
            </a:r>
            <a:r>
              <a:rPr sz="1500" spc="-35" dirty="0">
                <a:latin typeface="Calibri"/>
                <a:cs typeface="Calibri"/>
              </a:rPr>
              <a:t> </a:t>
            </a:r>
            <a:r>
              <a:rPr sz="1500" dirty="0">
                <a:latin typeface="Calibri"/>
                <a:cs typeface="Calibri"/>
              </a:rPr>
              <a:t>&amp;</a:t>
            </a:r>
            <a:endParaRPr sz="1500">
              <a:latin typeface="Calibri"/>
              <a:cs typeface="Calibri"/>
            </a:endParaRPr>
          </a:p>
          <a:p>
            <a:pPr marL="12700">
              <a:lnSpc>
                <a:spcPts val="1655"/>
              </a:lnSpc>
            </a:pPr>
            <a:r>
              <a:rPr sz="1500" spc="-5" dirty="0">
                <a:latin typeface="Calibri"/>
                <a:cs typeface="Calibri"/>
              </a:rPr>
              <a:t>development</a:t>
            </a:r>
            <a:endParaRPr sz="1500">
              <a:latin typeface="Calibri"/>
              <a:cs typeface="Calibri"/>
            </a:endParaRPr>
          </a:p>
          <a:p>
            <a:pPr marL="12700" marR="157480">
              <a:lnSpc>
                <a:spcPts val="1660"/>
              </a:lnSpc>
              <a:spcBef>
                <a:spcPts val="655"/>
              </a:spcBef>
            </a:pPr>
            <a:r>
              <a:rPr sz="1500" spc="-5" dirty="0">
                <a:latin typeface="Calibri"/>
                <a:cs typeface="Calibri"/>
              </a:rPr>
              <a:t>3</a:t>
            </a:r>
            <a:r>
              <a:rPr sz="1500" spc="-10" dirty="0">
                <a:latin typeface="Calibri"/>
                <a:cs typeface="Calibri"/>
              </a:rPr>
              <a:t>.</a:t>
            </a:r>
            <a:r>
              <a:rPr sz="1500" spc="-5" dirty="0">
                <a:latin typeface="Calibri"/>
                <a:cs typeface="Calibri"/>
              </a:rPr>
              <a:t>O</a:t>
            </a:r>
            <a:r>
              <a:rPr sz="1500" spc="-20" dirty="0">
                <a:latin typeface="Calibri"/>
                <a:cs typeface="Calibri"/>
              </a:rPr>
              <a:t>r</a:t>
            </a:r>
            <a:r>
              <a:rPr sz="1500" spc="-25" dirty="0">
                <a:latin typeface="Calibri"/>
                <a:cs typeface="Calibri"/>
              </a:rPr>
              <a:t>g</a:t>
            </a:r>
            <a:r>
              <a:rPr sz="1500" dirty="0">
                <a:latin typeface="Calibri"/>
                <a:cs typeface="Calibri"/>
              </a:rPr>
              <a:t>ani</a:t>
            </a:r>
            <a:r>
              <a:rPr sz="1500" spc="-25" dirty="0">
                <a:latin typeface="Calibri"/>
                <a:cs typeface="Calibri"/>
              </a:rPr>
              <a:t>z</a:t>
            </a:r>
            <a:r>
              <a:rPr sz="1500" spc="-15" dirty="0">
                <a:latin typeface="Calibri"/>
                <a:cs typeface="Calibri"/>
              </a:rPr>
              <a:t>a</a:t>
            </a:r>
            <a:r>
              <a:rPr sz="1500" dirty="0">
                <a:latin typeface="Calibri"/>
                <a:cs typeface="Calibri"/>
              </a:rPr>
              <a:t>ti</a:t>
            </a:r>
            <a:r>
              <a:rPr sz="1500" spc="-5" dirty="0">
                <a:latin typeface="Calibri"/>
                <a:cs typeface="Calibri"/>
              </a:rPr>
              <a:t>o</a:t>
            </a:r>
            <a:r>
              <a:rPr sz="1500" dirty="0">
                <a:latin typeface="Calibri"/>
                <a:cs typeface="Calibri"/>
              </a:rPr>
              <a:t>nal  </a:t>
            </a:r>
            <a:r>
              <a:rPr sz="1500" spc="-5" dirty="0">
                <a:latin typeface="Calibri"/>
                <a:cs typeface="Calibri"/>
              </a:rPr>
              <a:t>Development</a:t>
            </a:r>
            <a:endParaRPr sz="1500">
              <a:latin typeface="Calibri"/>
              <a:cs typeface="Calibri"/>
            </a:endParaRPr>
          </a:p>
        </p:txBody>
      </p:sp>
      <p:grpSp>
        <p:nvGrpSpPr>
          <p:cNvPr id="21" name="object 21"/>
          <p:cNvGrpSpPr/>
          <p:nvPr/>
        </p:nvGrpSpPr>
        <p:grpSpPr>
          <a:xfrm>
            <a:off x="3579812" y="2377376"/>
            <a:ext cx="1728470" cy="2492375"/>
            <a:chOff x="3579812" y="2377376"/>
            <a:chExt cx="1728470" cy="2492375"/>
          </a:xfrm>
        </p:grpSpPr>
        <p:sp>
          <p:nvSpPr>
            <p:cNvPr id="22" name="object 22"/>
            <p:cNvSpPr/>
            <p:nvPr/>
          </p:nvSpPr>
          <p:spPr>
            <a:xfrm>
              <a:off x="3592829" y="2390394"/>
              <a:ext cx="1574800" cy="2344420"/>
            </a:xfrm>
            <a:custGeom>
              <a:avLst/>
              <a:gdLst/>
              <a:ahLst/>
              <a:cxnLst/>
              <a:rect l="l" t="t" r="r" b="b"/>
              <a:pathLst>
                <a:path w="1574800" h="2344420">
                  <a:moveTo>
                    <a:pt x="1416812" y="0"/>
                  </a:moveTo>
                  <a:lnTo>
                    <a:pt x="157480" y="0"/>
                  </a:lnTo>
                  <a:lnTo>
                    <a:pt x="107696" y="8026"/>
                  </a:lnTo>
                  <a:lnTo>
                    <a:pt x="64465" y="30378"/>
                  </a:lnTo>
                  <a:lnTo>
                    <a:pt x="30378" y="64465"/>
                  </a:lnTo>
                  <a:lnTo>
                    <a:pt x="8026" y="107695"/>
                  </a:lnTo>
                  <a:lnTo>
                    <a:pt x="0" y="157479"/>
                  </a:lnTo>
                  <a:lnTo>
                    <a:pt x="0" y="2186431"/>
                  </a:lnTo>
                  <a:lnTo>
                    <a:pt x="8026" y="2236216"/>
                  </a:lnTo>
                  <a:lnTo>
                    <a:pt x="30378" y="2279446"/>
                  </a:lnTo>
                  <a:lnTo>
                    <a:pt x="64465" y="2313533"/>
                  </a:lnTo>
                  <a:lnTo>
                    <a:pt x="107696" y="2335885"/>
                  </a:lnTo>
                  <a:lnTo>
                    <a:pt x="157480" y="2343911"/>
                  </a:lnTo>
                  <a:lnTo>
                    <a:pt x="1416812" y="2343911"/>
                  </a:lnTo>
                  <a:lnTo>
                    <a:pt x="1466596" y="2335885"/>
                  </a:lnTo>
                  <a:lnTo>
                    <a:pt x="1509826" y="2313533"/>
                  </a:lnTo>
                  <a:lnTo>
                    <a:pt x="1543913" y="2279446"/>
                  </a:lnTo>
                  <a:lnTo>
                    <a:pt x="1566265" y="2236215"/>
                  </a:lnTo>
                  <a:lnTo>
                    <a:pt x="1574292" y="2186431"/>
                  </a:lnTo>
                  <a:lnTo>
                    <a:pt x="1574292" y="157479"/>
                  </a:lnTo>
                  <a:lnTo>
                    <a:pt x="1566265" y="107695"/>
                  </a:lnTo>
                  <a:lnTo>
                    <a:pt x="1543913" y="64465"/>
                  </a:lnTo>
                  <a:lnTo>
                    <a:pt x="1509826" y="30378"/>
                  </a:lnTo>
                  <a:lnTo>
                    <a:pt x="1466596" y="8026"/>
                  </a:lnTo>
                  <a:lnTo>
                    <a:pt x="1416812" y="0"/>
                  </a:lnTo>
                  <a:close/>
                </a:path>
              </a:pathLst>
            </a:custGeom>
            <a:solidFill>
              <a:srgbClr val="4F81BC"/>
            </a:solidFill>
          </p:spPr>
          <p:txBody>
            <a:bodyPr wrap="square" lIns="0" tIns="0" rIns="0" bIns="0" rtlCol="0"/>
            <a:lstStyle/>
            <a:p>
              <a:endParaRPr/>
            </a:p>
          </p:txBody>
        </p:sp>
        <p:sp>
          <p:nvSpPr>
            <p:cNvPr id="23" name="object 23"/>
            <p:cNvSpPr/>
            <p:nvPr/>
          </p:nvSpPr>
          <p:spPr>
            <a:xfrm>
              <a:off x="3592829" y="2390394"/>
              <a:ext cx="1574800" cy="2344420"/>
            </a:xfrm>
            <a:custGeom>
              <a:avLst/>
              <a:gdLst/>
              <a:ahLst/>
              <a:cxnLst/>
              <a:rect l="l" t="t" r="r" b="b"/>
              <a:pathLst>
                <a:path w="1574800" h="2344420">
                  <a:moveTo>
                    <a:pt x="0" y="157479"/>
                  </a:moveTo>
                  <a:lnTo>
                    <a:pt x="8026" y="107695"/>
                  </a:lnTo>
                  <a:lnTo>
                    <a:pt x="30378" y="64465"/>
                  </a:lnTo>
                  <a:lnTo>
                    <a:pt x="64465" y="30378"/>
                  </a:lnTo>
                  <a:lnTo>
                    <a:pt x="107696" y="8026"/>
                  </a:lnTo>
                  <a:lnTo>
                    <a:pt x="157480" y="0"/>
                  </a:lnTo>
                  <a:lnTo>
                    <a:pt x="1416812" y="0"/>
                  </a:lnTo>
                  <a:lnTo>
                    <a:pt x="1466596" y="8026"/>
                  </a:lnTo>
                  <a:lnTo>
                    <a:pt x="1509826" y="30378"/>
                  </a:lnTo>
                  <a:lnTo>
                    <a:pt x="1543913" y="64465"/>
                  </a:lnTo>
                  <a:lnTo>
                    <a:pt x="1566265" y="107695"/>
                  </a:lnTo>
                  <a:lnTo>
                    <a:pt x="1574292" y="157479"/>
                  </a:lnTo>
                  <a:lnTo>
                    <a:pt x="1574292" y="2186431"/>
                  </a:lnTo>
                  <a:lnTo>
                    <a:pt x="1566265" y="2236215"/>
                  </a:lnTo>
                  <a:lnTo>
                    <a:pt x="1543913" y="2279446"/>
                  </a:lnTo>
                  <a:lnTo>
                    <a:pt x="1509826" y="2313533"/>
                  </a:lnTo>
                  <a:lnTo>
                    <a:pt x="1466596" y="2335885"/>
                  </a:lnTo>
                  <a:lnTo>
                    <a:pt x="1416812" y="2343911"/>
                  </a:lnTo>
                  <a:lnTo>
                    <a:pt x="157480" y="2343911"/>
                  </a:lnTo>
                  <a:lnTo>
                    <a:pt x="107696" y="2335885"/>
                  </a:lnTo>
                  <a:lnTo>
                    <a:pt x="64465" y="2313533"/>
                  </a:lnTo>
                  <a:lnTo>
                    <a:pt x="30378" y="2279446"/>
                  </a:lnTo>
                  <a:lnTo>
                    <a:pt x="8026" y="2236216"/>
                  </a:lnTo>
                  <a:lnTo>
                    <a:pt x="0" y="2186431"/>
                  </a:lnTo>
                  <a:lnTo>
                    <a:pt x="0" y="157479"/>
                  </a:lnTo>
                  <a:close/>
                </a:path>
              </a:pathLst>
            </a:custGeom>
            <a:ln w="25908">
              <a:solidFill>
                <a:srgbClr val="FFFFFF"/>
              </a:solidFill>
            </a:ln>
          </p:spPr>
          <p:txBody>
            <a:bodyPr wrap="square" lIns="0" tIns="0" rIns="0" bIns="0" rtlCol="0"/>
            <a:lstStyle/>
            <a:p>
              <a:endParaRPr/>
            </a:p>
          </p:txBody>
        </p:sp>
        <p:sp>
          <p:nvSpPr>
            <p:cNvPr id="24" name="object 24"/>
            <p:cNvSpPr/>
            <p:nvPr/>
          </p:nvSpPr>
          <p:spPr>
            <a:xfrm>
              <a:off x="3720845" y="2512314"/>
              <a:ext cx="1574800" cy="2344420"/>
            </a:xfrm>
            <a:custGeom>
              <a:avLst/>
              <a:gdLst/>
              <a:ahLst/>
              <a:cxnLst/>
              <a:rect l="l" t="t" r="r" b="b"/>
              <a:pathLst>
                <a:path w="1574800" h="2344420">
                  <a:moveTo>
                    <a:pt x="1416812" y="0"/>
                  </a:moveTo>
                  <a:lnTo>
                    <a:pt x="157479" y="0"/>
                  </a:lnTo>
                  <a:lnTo>
                    <a:pt x="107695" y="8026"/>
                  </a:lnTo>
                  <a:lnTo>
                    <a:pt x="64465" y="30378"/>
                  </a:lnTo>
                  <a:lnTo>
                    <a:pt x="30378" y="64465"/>
                  </a:lnTo>
                  <a:lnTo>
                    <a:pt x="8026" y="107696"/>
                  </a:lnTo>
                  <a:lnTo>
                    <a:pt x="0" y="157480"/>
                  </a:lnTo>
                  <a:lnTo>
                    <a:pt x="0" y="2186432"/>
                  </a:lnTo>
                  <a:lnTo>
                    <a:pt x="8026" y="2236216"/>
                  </a:lnTo>
                  <a:lnTo>
                    <a:pt x="30378" y="2279446"/>
                  </a:lnTo>
                  <a:lnTo>
                    <a:pt x="64465" y="2313533"/>
                  </a:lnTo>
                  <a:lnTo>
                    <a:pt x="107695" y="2335885"/>
                  </a:lnTo>
                  <a:lnTo>
                    <a:pt x="157479" y="2343912"/>
                  </a:lnTo>
                  <a:lnTo>
                    <a:pt x="1416812" y="2343912"/>
                  </a:lnTo>
                  <a:lnTo>
                    <a:pt x="1466595" y="2335885"/>
                  </a:lnTo>
                  <a:lnTo>
                    <a:pt x="1509826" y="2313533"/>
                  </a:lnTo>
                  <a:lnTo>
                    <a:pt x="1543913" y="2279446"/>
                  </a:lnTo>
                  <a:lnTo>
                    <a:pt x="1566265" y="2236216"/>
                  </a:lnTo>
                  <a:lnTo>
                    <a:pt x="1574291" y="2186432"/>
                  </a:lnTo>
                  <a:lnTo>
                    <a:pt x="1574291" y="157480"/>
                  </a:lnTo>
                  <a:lnTo>
                    <a:pt x="1566265" y="107696"/>
                  </a:lnTo>
                  <a:lnTo>
                    <a:pt x="1543913" y="64465"/>
                  </a:lnTo>
                  <a:lnTo>
                    <a:pt x="1509826" y="30378"/>
                  </a:lnTo>
                  <a:lnTo>
                    <a:pt x="1466595" y="8026"/>
                  </a:lnTo>
                  <a:lnTo>
                    <a:pt x="1416812" y="0"/>
                  </a:lnTo>
                  <a:close/>
                </a:path>
              </a:pathLst>
            </a:custGeom>
            <a:solidFill>
              <a:srgbClr val="FFFFFF">
                <a:alpha val="90194"/>
              </a:srgbClr>
            </a:solidFill>
          </p:spPr>
          <p:txBody>
            <a:bodyPr wrap="square" lIns="0" tIns="0" rIns="0" bIns="0" rtlCol="0"/>
            <a:lstStyle/>
            <a:p>
              <a:endParaRPr/>
            </a:p>
          </p:txBody>
        </p:sp>
        <p:sp>
          <p:nvSpPr>
            <p:cNvPr id="25" name="object 25"/>
            <p:cNvSpPr/>
            <p:nvPr/>
          </p:nvSpPr>
          <p:spPr>
            <a:xfrm>
              <a:off x="3720845" y="2512314"/>
              <a:ext cx="1574800" cy="2344420"/>
            </a:xfrm>
            <a:custGeom>
              <a:avLst/>
              <a:gdLst/>
              <a:ahLst/>
              <a:cxnLst/>
              <a:rect l="l" t="t" r="r" b="b"/>
              <a:pathLst>
                <a:path w="1574800" h="2344420">
                  <a:moveTo>
                    <a:pt x="0" y="157480"/>
                  </a:moveTo>
                  <a:lnTo>
                    <a:pt x="8026" y="107696"/>
                  </a:lnTo>
                  <a:lnTo>
                    <a:pt x="30378" y="64465"/>
                  </a:lnTo>
                  <a:lnTo>
                    <a:pt x="64465" y="30378"/>
                  </a:lnTo>
                  <a:lnTo>
                    <a:pt x="107695" y="8026"/>
                  </a:lnTo>
                  <a:lnTo>
                    <a:pt x="157479" y="0"/>
                  </a:lnTo>
                  <a:lnTo>
                    <a:pt x="1416812" y="0"/>
                  </a:lnTo>
                  <a:lnTo>
                    <a:pt x="1466595" y="8026"/>
                  </a:lnTo>
                  <a:lnTo>
                    <a:pt x="1509826" y="30378"/>
                  </a:lnTo>
                  <a:lnTo>
                    <a:pt x="1543913" y="64465"/>
                  </a:lnTo>
                  <a:lnTo>
                    <a:pt x="1566265" y="107696"/>
                  </a:lnTo>
                  <a:lnTo>
                    <a:pt x="1574291" y="157480"/>
                  </a:lnTo>
                  <a:lnTo>
                    <a:pt x="1574291" y="2186432"/>
                  </a:lnTo>
                  <a:lnTo>
                    <a:pt x="1566265" y="2236216"/>
                  </a:lnTo>
                  <a:lnTo>
                    <a:pt x="1543913" y="2279446"/>
                  </a:lnTo>
                  <a:lnTo>
                    <a:pt x="1509826" y="2313533"/>
                  </a:lnTo>
                  <a:lnTo>
                    <a:pt x="1466595" y="2335885"/>
                  </a:lnTo>
                  <a:lnTo>
                    <a:pt x="1416812" y="2343912"/>
                  </a:lnTo>
                  <a:lnTo>
                    <a:pt x="157479" y="2343912"/>
                  </a:lnTo>
                  <a:lnTo>
                    <a:pt x="107695" y="2335885"/>
                  </a:lnTo>
                  <a:lnTo>
                    <a:pt x="64465" y="2313533"/>
                  </a:lnTo>
                  <a:lnTo>
                    <a:pt x="30378" y="2279446"/>
                  </a:lnTo>
                  <a:lnTo>
                    <a:pt x="8026" y="2236216"/>
                  </a:lnTo>
                  <a:lnTo>
                    <a:pt x="0" y="2186432"/>
                  </a:lnTo>
                  <a:lnTo>
                    <a:pt x="0" y="157480"/>
                  </a:lnTo>
                  <a:close/>
                </a:path>
              </a:pathLst>
            </a:custGeom>
            <a:ln w="25907">
              <a:solidFill>
                <a:srgbClr val="4F81BC"/>
              </a:solidFill>
            </a:ln>
          </p:spPr>
          <p:txBody>
            <a:bodyPr wrap="square" lIns="0" tIns="0" rIns="0" bIns="0" rtlCol="0"/>
            <a:lstStyle/>
            <a:p>
              <a:endParaRPr/>
            </a:p>
          </p:txBody>
        </p:sp>
      </p:grpSp>
      <p:sp>
        <p:nvSpPr>
          <p:cNvPr id="26" name="object 26"/>
          <p:cNvSpPr txBox="1"/>
          <p:nvPr/>
        </p:nvSpPr>
        <p:spPr>
          <a:xfrm>
            <a:off x="3822572" y="2695194"/>
            <a:ext cx="1367155" cy="1924685"/>
          </a:xfrm>
          <a:prstGeom prst="rect">
            <a:avLst/>
          </a:prstGeom>
        </p:spPr>
        <p:txBody>
          <a:bodyPr vert="horz" wrap="square" lIns="0" tIns="35560" rIns="0" bIns="0" rtlCol="0">
            <a:spAutoFit/>
          </a:bodyPr>
          <a:lstStyle/>
          <a:p>
            <a:pPr marL="70485" marR="60960" indent="-635" algn="ctr">
              <a:lnSpc>
                <a:spcPct val="91500"/>
              </a:lnSpc>
              <a:spcBef>
                <a:spcPts val="280"/>
              </a:spcBef>
            </a:pPr>
            <a:r>
              <a:rPr sz="1800" b="1" spc="-25" dirty="0">
                <a:latin typeface="Calibri"/>
                <a:cs typeface="Calibri"/>
              </a:rPr>
              <a:t>P</a:t>
            </a:r>
            <a:r>
              <a:rPr sz="1800" b="1" dirty="0">
                <a:latin typeface="Calibri"/>
                <a:cs typeface="Calibri"/>
              </a:rPr>
              <a:t>e</a:t>
            </a:r>
            <a:r>
              <a:rPr sz="1800" b="1" spc="-5" dirty="0">
                <a:latin typeface="Calibri"/>
                <a:cs typeface="Calibri"/>
              </a:rPr>
              <a:t>r</a:t>
            </a:r>
            <a:r>
              <a:rPr sz="1800" b="1" spc="-35" dirty="0">
                <a:latin typeface="Calibri"/>
                <a:cs typeface="Calibri"/>
              </a:rPr>
              <a:t>f</a:t>
            </a:r>
            <a:r>
              <a:rPr sz="1800" b="1" dirty="0">
                <a:latin typeface="Calibri"/>
                <a:cs typeface="Calibri"/>
              </a:rPr>
              <a:t>orman</a:t>
            </a:r>
            <a:r>
              <a:rPr sz="1800" b="1" spc="-5" dirty="0">
                <a:latin typeface="Calibri"/>
                <a:cs typeface="Calibri"/>
              </a:rPr>
              <a:t>ce  </a:t>
            </a:r>
            <a:r>
              <a:rPr sz="1800" b="1" dirty="0">
                <a:latin typeface="Calibri"/>
                <a:cs typeface="Calibri"/>
              </a:rPr>
              <a:t>&amp;         </a:t>
            </a:r>
            <a:r>
              <a:rPr sz="1800" b="1" spc="-10" dirty="0">
                <a:latin typeface="Calibri"/>
                <a:cs typeface="Calibri"/>
              </a:rPr>
              <a:t>c</a:t>
            </a:r>
            <a:r>
              <a:rPr sz="1800" b="1" dirty="0">
                <a:latin typeface="Calibri"/>
                <a:cs typeface="Calibri"/>
              </a:rPr>
              <a:t>om</a:t>
            </a:r>
            <a:r>
              <a:rPr sz="1800" b="1" spc="5" dirty="0">
                <a:latin typeface="Calibri"/>
                <a:cs typeface="Calibri"/>
              </a:rPr>
              <a:t>p</a:t>
            </a:r>
            <a:r>
              <a:rPr sz="1800" b="1" dirty="0">
                <a:latin typeface="Calibri"/>
                <a:cs typeface="Calibri"/>
              </a:rPr>
              <a:t>ens</a:t>
            </a:r>
            <a:r>
              <a:rPr sz="1800" b="1" spc="-15" dirty="0">
                <a:latin typeface="Calibri"/>
                <a:cs typeface="Calibri"/>
              </a:rPr>
              <a:t>a</a:t>
            </a:r>
            <a:r>
              <a:rPr sz="1800" b="1" dirty="0">
                <a:latin typeface="Calibri"/>
                <a:cs typeface="Calibri"/>
              </a:rPr>
              <a:t>tio  n</a:t>
            </a:r>
            <a:endParaRPr sz="1800">
              <a:latin typeface="Calibri"/>
              <a:cs typeface="Calibri"/>
            </a:endParaRPr>
          </a:p>
          <a:p>
            <a:pPr marL="148590" indent="-149225">
              <a:lnSpc>
                <a:spcPct val="100000"/>
              </a:lnSpc>
              <a:spcBef>
                <a:spcPts val="655"/>
              </a:spcBef>
              <a:buSzPct val="92857"/>
              <a:buAutoNum type="arabicPeriod"/>
              <a:tabLst>
                <a:tab pos="149225" algn="l"/>
              </a:tabLst>
            </a:pPr>
            <a:r>
              <a:rPr sz="1400" spc="-10" dirty="0">
                <a:latin typeface="Calibri"/>
                <a:cs typeface="Calibri"/>
              </a:rPr>
              <a:t>Performance</a:t>
            </a:r>
            <a:r>
              <a:rPr sz="1400" spc="-60" dirty="0">
                <a:latin typeface="Calibri"/>
                <a:cs typeface="Calibri"/>
              </a:rPr>
              <a:t> </a:t>
            </a:r>
            <a:r>
              <a:rPr sz="1400" dirty="0">
                <a:latin typeface="Calibri"/>
                <a:cs typeface="Calibri"/>
              </a:rPr>
              <a:t>Mg</a:t>
            </a:r>
            <a:endParaRPr sz="1400">
              <a:latin typeface="Calibri"/>
              <a:cs typeface="Calibri"/>
            </a:endParaRPr>
          </a:p>
          <a:p>
            <a:pPr marL="12700" marR="22225">
              <a:lnSpc>
                <a:spcPts val="1980"/>
              </a:lnSpc>
              <a:spcBef>
                <a:spcPts val="610"/>
              </a:spcBef>
              <a:buAutoNum type="arabicPeriod"/>
              <a:tabLst>
                <a:tab pos="238125" algn="l"/>
              </a:tabLst>
            </a:pPr>
            <a:r>
              <a:rPr sz="1800" dirty="0">
                <a:latin typeface="Calibri"/>
                <a:cs typeface="Calibri"/>
              </a:rPr>
              <a:t>I</a:t>
            </a:r>
            <a:r>
              <a:rPr sz="1800" spc="5" dirty="0">
                <a:latin typeface="Calibri"/>
                <a:cs typeface="Calibri"/>
              </a:rPr>
              <a:t>n</a:t>
            </a:r>
            <a:r>
              <a:rPr sz="1800" spc="-10" dirty="0">
                <a:latin typeface="Calibri"/>
                <a:cs typeface="Calibri"/>
              </a:rPr>
              <a:t>c</a:t>
            </a:r>
            <a:r>
              <a:rPr sz="1800" dirty="0">
                <a:latin typeface="Calibri"/>
                <a:cs typeface="Calibri"/>
              </a:rPr>
              <a:t>e</a:t>
            </a:r>
            <a:r>
              <a:rPr sz="1800" spc="-5" dirty="0">
                <a:latin typeface="Calibri"/>
                <a:cs typeface="Calibri"/>
              </a:rPr>
              <a:t>n</a:t>
            </a:r>
            <a:r>
              <a:rPr sz="1800" dirty="0">
                <a:latin typeface="Calibri"/>
                <a:cs typeface="Calibri"/>
              </a:rPr>
              <a:t>t</a:t>
            </a:r>
            <a:r>
              <a:rPr sz="1800" spc="-10" dirty="0">
                <a:latin typeface="Calibri"/>
                <a:cs typeface="Calibri"/>
              </a:rPr>
              <a:t>iv</a:t>
            </a:r>
            <a:r>
              <a:rPr sz="1800" dirty="0">
                <a:latin typeface="Calibri"/>
                <a:cs typeface="Calibri"/>
              </a:rPr>
              <a:t>e</a:t>
            </a:r>
            <a:r>
              <a:rPr sz="1800" spc="5" dirty="0">
                <a:latin typeface="Calibri"/>
                <a:cs typeface="Calibri"/>
              </a:rPr>
              <a:t>s</a:t>
            </a:r>
            <a:r>
              <a:rPr sz="1800" dirty="0">
                <a:latin typeface="Calibri"/>
                <a:cs typeface="Calibri"/>
              </a:rPr>
              <a:t>&amp;  </a:t>
            </a:r>
            <a:r>
              <a:rPr sz="1800" spc="-5" dirty="0">
                <a:latin typeface="Calibri"/>
                <a:cs typeface="Calibri"/>
              </a:rPr>
              <a:t>benefits</a:t>
            </a:r>
            <a:endParaRPr sz="1800">
              <a:latin typeface="Calibri"/>
              <a:cs typeface="Calibri"/>
            </a:endParaRPr>
          </a:p>
        </p:txBody>
      </p:sp>
      <p:grpSp>
        <p:nvGrpSpPr>
          <p:cNvPr id="27" name="object 27"/>
          <p:cNvGrpSpPr/>
          <p:nvPr/>
        </p:nvGrpSpPr>
        <p:grpSpPr>
          <a:xfrm>
            <a:off x="5410136" y="2377376"/>
            <a:ext cx="1669414" cy="2668905"/>
            <a:chOff x="5410136" y="2377376"/>
            <a:chExt cx="1669414" cy="2668905"/>
          </a:xfrm>
        </p:grpSpPr>
        <p:sp>
          <p:nvSpPr>
            <p:cNvPr id="28" name="object 28"/>
            <p:cNvSpPr/>
            <p:nvPr/>
          </p:nvSpPr>
          <p:spPr>
            <a:xfrm>
              <a:off x="5423153" y="2390394"/>
              <a:ext cx="1515110" cy="2520950"/>
            </a:xfrm>
            <a:custGeom>
              <a:avLst/>
              <a:gdLst/>
              <a:ahLst/>
              <a:cxnLst/>
              <a:rect l="l" t="t" r="r" b="b"/>
              <a:pathLst>
                <a:path w="1515109" h="2520950">
                  <a:moveTo>
                    <a:pt x="1363345" y="0"/>
                  </a:moveTo>
                  <a:lnTo>
                    <a:pt x="151511" y="0"/>
                  </a:lnTo>
                  <a:lnTo>
                    <a:pt x="103615" y="7722"/>
                  </a:lnTo>
                  <a:lnTo>
                    <a:pt x="62023" y="29228"/>
                  </a:lnTo>
                  <a:lnTo>
                    <a:pt x="29228" y="62023"/>
                  </a:lnTo>
                  <a:lnTo>
                    <a:pt x="7722" y="103615"/>
                  </a:lnTo>
                  <a:lnTo>
                    <a:pt x="0" y="151510"/>
                  </a:lnTo>
                  <a:lnTo>
                    <a:pt x="0" y="2369185"/>
                  </a:lnTo>
                  <a:lnTo>
                    <a:pt x="7722" y="2417080"/>
                  </a:lnTo>
                  <a:lnTo>
                    <a:pt x="29228" y="2458672"/>
                  </a:lnTo>
                  <a:lnTo>
                    <a:pt x="62023" y="2491467"/>
                  </a:lnTo>
                  <a:lnTo>
                    <a:pt x="103615" y="2512973"/>
                  </a:lnTo>
                  <a:lnTo>
                    <a:pt x="151511" y="2520695"/>
                  </a:lnTo>
                  <a:lnTo>
                    <a:pt x="1363345" y="2520695"/>
                  </a:lnTo>
                  <a:lnTo>
                    <a:pt x="1411240" y="2512973"/>
                  </a:lnTo>
                  <a:lnTo>
                    <a:pt x="1452832" y="2491467"/>
                  </a:lnTo>
                  <a:lnTo>
                    <a:pt x="1485627" y="2458672"/>
                  </a:lnTo>
                  <a:lnTo>
                    <a:pt x="1507133" y="2417080"/>
                  </a:lnTo>
                  <a:lnTo>
                    <a:pt x="1514855" y="2369185"/>
                  </a:lnTo>
                  <a:lnTo>
                    <a:pt x="1514855" y="151510"/>
                  </a:lnTo>
                  <a:lnTo>
                    <a:pt x="1507133" y="103615"/>
                  </a:lnTo>
                  <a:lnTo>
                    <a:pt x="1485627" y="62023"/>
                  </a:lnTo>
                  <a:lnTo>
                    <a:pt x="1452832" y="29228"/>
                  </a:lnTo>
                  <a:lnTo>
                    <a:pt x="1411240" y="7722"/>
                  </a:lnTo>
                  <a:lnTo>
                    <a:pt x="1363345" y="0"/>
                  </a:lnTo>
                  <a:close/>
                </a:path>
              </a:pathLst>
            </a:custGeom>
            <a:solidFill>
              <a:srgbClr val="4F81BC"/>
            </a:solidFill>
          </p:spPr>
          <p:txBody>
            <a:bodyPr wrap="square" lIns="0" tIns="0" rIns="0" bIns="0" rtlCol="0"/>
            <a:lstStyle/>
            <a:p>
              <a:endParaRPr/>
            </a:p>
          </p:txBody>
        </p:sp>
        <p:sp>
          <p:nvSpPr>
            <p:cNvPr id="29" name="object 29"/>
            <p:cNvSpPr/>
            <p:nvPr/>
          </p:nvSpPr>
          <p:spPr>
            <a:xfrm>
              <a:off x="5423153" y="2390394"/>
              <a:ext cx="1515110" cy="2520950"/>
            </a:xfrm>
            <a:custGeom>
              <a:avLst/>
              <a:gdLst/>
              <a:ahLst/>
              <a:cxnLst/>
              <a:rect l="l" t="t" r="r" b="b"/>
              <a:pathLst>
                <a:path w="1515109" h="2520950">
                  <a:moveTo>
                    <a:pt x="0" y="151510"/>
                  </a:moveTo>
                  <a:lnTo>
                    <a:pt x="7722" y="103615"/>
                  </a:lnTo>
                  <a:lnTo>
                    <a:pt x="29228" y="62023"/>
                  </a:lnTo>
                  <a:lnTo>
                    <a:pt x="62023" y="29228"/>
                  </a:lnTo>
                  <a:lnTo>
                    <a:pt x="103615" y="7722"/>
                  </a:lnTo>
                  <a:lnTo>
                    <a:pt x="151511" y="0"/>
                  </a:lnTo>
                  <a:lnTo>
                    <a:pt x="1363345" y="0"/>
                  </a:lnTo>
                  <a:lnTo>
                    <a:pt x="1411240" y="7722"/>
                  </a:lnTo>
                  <a:lnTo>
                    <a:pt x="1452832" y="29228"/>
                  </a:lnTo>
                  <a:lnTo>
                    <a:pt x="1485627" y="62023"/>
                  </a:lnTo>
                  <a:lnTo>
                    <a:pt x="1507133" y="103615"/>
                  </a:lnTo>
                  <a:lnTo>
                    <a:pt x="1514855" y="151510"/>
                  </a:lnTo>
                  <a:lnTo>
                    <a:pt x="1514855" y="2369185"/>
                  </a:lnTo>
                  <a:lnTo>
                    <a:pt x="1507133" y="2417080"/>
                  </a:lnTo>
                  <a:lnTo>
                    <a:pt x="1485627" y="2458672"/>
                  </a:lnTo>
                  <a:lnTo>
                    <a:pt x="1452832" y="2491467"/>
                  </a:lnTo>
                  <a:lnTo>
                    <a:pt x="1411240" y="2512973"/>
                  </a:lnTo>
                  <a:lnTo>
                    <a:pt x="1363345" y="2520695"/>
                  </a:lnTo>
                  <a:lnTo>
                    <a:pt x="151511" y="2520695"/>
                  </a:lnTo>
                  <a:lnTo>
                    <a:pt x="103615" y="2512973"/>
                  </a:lnTo>
                  <a:lnTo>
                    <a:pt x="62023" y="2491467"/>
                  </a:lnTo>
                  <a:lnTo>
                    <a:pt x="29228" y="2458672"/>
                  </a:lnTo>
                  <a:lnTo>
                    <a:pt x="7722" y="2417080"/>
                  </a:lnTo>
                  <a:lnTo>
                    <a:pt x="0" y="2369185"/>
                  </a:lnTo>
                  <a:lnTo>
                    <a:pt x="0" y="151510"/>
                  </a:lnTo>
                  <a:close/>
                </a:path>
              </a:pathLst>
            </a:custGeom>
            <a:ln w="25907">
              <a:solidFill>
                <a:srgbClr val="FFFFFF"/>
              </a:solidFill>
            </a:ln>
          </p:spPr>
          <p:txBody>
            <a:bodyPr wrap="square" lIns="0" tIns="0" rIns="0" bIns="0" rtlCol="0"/>
            <a:lstStyle/>
            <a:p>
              <a:endParaRPr/>
            </a:p>
          </p:txBody>
        </p:sp>
        <p:sp>
          <p:nvSpPr>
            <p:cNvPr id="30" name="object 30"/>
            <p:cNvSpPr/>
            <p:nvPr/>
          </p:nvSpPr>
          <p:spPr>
            <a:xfrm>
              <a:off x="5551169" y="2512314"/>
              <a:ext cx="1515110" cy="2520950"/>
            </a:xfrm>
            <a:custGeom>
              <a:avLst/>
              <a:gdLst/>
              <a:ahLst/>
              <a:cxnLst/>
              <a:rect l="l" t="t" r="r" b="b"/>
              <a:pathLst>
                <a:path w="1515109" h="2520950">
                  <a:moveTo>
                    <a:pt x="1363345" y="0"/>
                  </a:moveTo>
                  <a:lnTo>
                    <a:pt x="151510" y="0"/>
                  </a:lnTo>
                  <a:lnTo>
                    <a:pt x="103615" y="7722"/>
                  </a:lnTo>
                  <a:lnTo>
                    <a:pt x="62023" y="29228"/>
                  </a:lnTo>
                  <a:lnTo>
                    <a:pt x="29228" y="62023"/>
                  </a:lnTo>
                  <a:lnTo>
                    <a:pt x="7722" y="103615"/>
                  </a:lnTo>
                  <a:lnTo>
                    <a:pt x="0" y="151511"/>
                  </a:lnTo>
                  <a:lnTo>
                    <a:pt x="0" y="2369185"/>
                  </a:lnTo>
                  <a:lnTo>
                    <a:pt x="7722" y="2417080"/>
                  </a:lnTo>
                  <a:lnTo>
                    <a:pt x="29228" y="2458672"/>
                  </a:lnTo>
                  <a:lnTo>
                    <a:pt x="62023" y="2491467"/>
                  </a:lnTo>
                  <a:lnTo>
                    <a:pt x="103615" y="2512973"/>
                  </a:lnTo>
                  <a:lnTo>
                    <a:pt x="151510" y="2520696"/>
                  </a:lnTo>
                  <a:lnTo>
                    <a:pt x="1363345" y="2520696"/>
                  </a:lnTo>
                  <a:lnTo>
                    <a:pt x="1411240" y="2512973"/>
                  </a:lnTo>
                  <a:lnTo>
                    <a:pt x="1452832" y="2491467"/>
                  </a:lnTo>
                  <a:lnTo>
                    <a:pt x="1485627" y="2458672"/>
                  </a:lnTo>
                  <a:lnTo>
                    <a:pt x="1507133" y="2417080"/>
                  </a:lnTo>
                  <a:lnTo>
                    <a:pt x="1514855" y="2369185"/>
                  </a:lnTo>
                  <a:lnTo>
                    <a:pt x="1514855" y="151511"/>
                  </a:lnTo>
                  <a:lnTo>
                    <a:pt x="1507133" y="103615"/>
                  </a:lnTo>
                  <a:lnTo>
                    <a:pt x="1485627" y="62023"/>
                  </a:lnTo>
                  <a:lnTo>
                    <a:pt x="1452832" y="29228"/>
                  </a:lnTo>
                  <a:lnTo>
                    <a:pt x="1411240" y="7722"/>
                  </a:lnTo>
                  <a:lnTo>
                    <a:pt x="1363345" y="0"/>
                  </a:lnTo>
                  <a:close/>
                </a:path>
              </a:pathLst>
            </a:custGeom>
            <a:solidFill>
              <a:srgbClr val="FFFFFF">
                <a:alpha val="90194"/>
              </a:srgbClr>
            </a:solidFill>
          </p:spPr>
          <p:txBody>
            <a:bodyPr wrap="square" lIns="0" tIns="0" rIns="0" bIns="0" rtlCol="0"/>
            <a:lstStyle/>
            <a:p>
              <a:endParaRPr/>
            </a:p>
          </p:txBody>
        </p:sp>
        <p:sp>
          <p:nvSpPr>
            <p:cNvPr id="31" name="object 31"/>
            <p:cNvSpPr/>
            <p:nvPr/>
          </p:nvSpPr>
          <p:spPr>
            <a:xfrm>
              <a:off x="5551169" y="2512314"/>
              <a:ext cx="1515110" cy="2520950"/>
            </a:xfrm>
            <a:custGeom>
              <a:avLst/>
              <a:gdLst/>
              <a:ahLst/>
              <a:cxnLst/>
              <a:rect l="l" t="t" r="r" b="b"/>
              <a:pathLst>
                <a:path w="1515109" h="2520950">
                  <a:moveTo>
                    <a:pt x="0" y="151511"/>
                  </a:moveTo>
                  <a:lnTo>
                    <a:pt x="7722" y="103615"/>
                  </a:lnTo>
                  <a:lnTo>
                    <a:pt x="29228" y="62023"/>
                  </a:lnTo>
                  <a:lnTo>
                    <a:pt x="62023" y="29228"/>
                  </a:lnTo>
                  <a:lnTo>
                    <a:pt x="103615" y="7722"/>
                  </a:lnTo>
                  <a:lnTo>
                    <a:pt x="151510" y="0"/>
                  </a:lnTo>
                  <a:lnTo>
                    <a:pt x="1363345" y="0"/>
                  </a:lnTo>
                  <a:lnTo>
                    <a:pt x="1411240" y="7722"/>
                  </a:lnTo>
                  <a:lnTo>
                    <a:pt x="1452832" y="29228"/>
                  </a:lnTo>
                  <a:lnTo>
                    <a:pt x="1485627" y="62023"/>
                  </a:lnTo>
                  <a:lnTo>
                    <a:pt x="1507133" y="103615"/>
                  </a:lnTo>
                  <a:lnTo>
                    <a:pt x="1514855" y="151511"/>
                  </a:lnTo>
                  <a:lnTo>
                    <a:pt x="1514855" y="2369185"/>
                  </a:lnTo>
                  <a:lnTo>
                    <a:pt x="1507133" y="2417080"/>
                  </a:lnTo>
                  <a:lnTo>
                    <a:pt x="1485627" y="2458672"/>
                  </a:lnTo>
                  <a:lnTo>
                    <a:pt x="1452832" y="2491467"/>
                  </a:lnTo>
                  <a:lnTo>
                    <a:pt x="1411240" y="2512973"/>
                  </a:lnTo>
                  <a:lnTo>
                    <a:pt x="1363345" y="2520696"/>
                  </a:lnTo>
                  <a:lnTo>
                    <a:pt x="151510" y="2520696"/>
                  </a:lnTo>
                  <a:lnTo>
                    <a:pt x="103615" y="2512973"/>
                  </a:lnTo>
                  <a:lnTo>
                    <a:pt x="62023" y="2491467"/>
                  </a:lnTo>
                  <a:lnTo>
                    <a:pt x="29228" y="2458672"/>
                  </a:lnTo>
                  <a:lnTo>
                    <a:pt x="7722" y="2417080"/>
                  </a:lnTo>
                  <a:lnTo>
                    <a:pt x="0" y="2369185"/>
                  </a:lnTo>
                  <a:lnTo>
                    <a:pt x="0" y="151511"/>
                  </a:lnTo>
                  <a:close/>
                </a:path>
              </a:pathLst>
            </a:custGeom>
            <a:ln w="25908">
              <a:solidFill>
                <a:srgbClr val="4F81BC"/>
              </a:solidFill>
            </a:ln>
          </p:spPr>
          <p:txBody>
            <a:bodyPr wrap="square" lIns="0" tIns="0" rIns="0" bIns="0" rtlCol="0"/>
            <a:lstStyle/>
            <a:p>
              <a:endParaRPr/>
            </a:p>
          </p:txBody>
        </p:sp>
      </p:grpSp>
      <p:sp>
        <p:nvSpPr>
          <p:cNvPr id="32" name="object 32"/>
          <p:cNvSpPr txBox="1"/>
          <p:nvPr/>
        </p:nvSpPr>
        <p:spPr>
          <a:xfrm>
            <a:off x="5651119" y="2450338"/>
            <a:ext cx="1303020" cy="2052320"/>
          </a:xfrm>
          <a:prstGeom prst="rect">
            <a:avLst/>
          </a:prstGeom>
        </p:spPr>
        <p:txBody>
          <a:bodyPr vert="horz" wrap="square" lIns="0" tIns="41275" rIns="0" bIns="0" rtlCol="0">
            <a:spAutoFit/>
          </a:bodyPr>
          <a:lstStyle/>
          <a:p>
            <a:pPr marL="36830" marR="5080" indent="-13970">
              <a:lnSpc>
                <a:spcPts val="1970"/>
              </a:lnSpc>
              <a:spcBef>
                <a:spcPts val="325"/>
              </a:spcBef>
            </a:pPr>
            <a:r>
              <a:rPr sz="1800" b="1" spc="-5" dirty="0">
                <a:latin typeface="Calibri"/>
                <a:cs typeface="Calibri"/>
              </a:rPr>
              <a:t>Motivation</a:t>
            </a:r>
            <a:r>
              <a:rPr sz="1800" b="1" spc="-105" dirty="0">
                <a:latin typeface="Calibri"/>
                <a:cs typeface="Calibri"/>
              </a:rPr>
              <a:t> </a:t>
            </a:r>
            <a:r>
              <a:rPr sz="1800" b="1" dirty="0">
                <a:latin typeface="Calibri"/>
                <a:cs typeface="Calibri"/>
              </a:rPr>
              <a:t>&amp;  </a:t>
            </a:r>
            <a:r>
              <a:rPr sz="1800" b="1" spc="-5" dirty="0">
                <a:latin typeface="Calibri"/>
                <a:cs typeface="Calibri"/>
              </a:rPr>
              <a:t>maintenance</a:t>
            </a:r>
            <a:endParaRPr sz="1800">
              <a:latin typeface="Calibri"/>
              <a:cs typeface="Calibri"/>
            </a:endParaRPr>
          </a:p>
          <a:p>
            <a:pPr marL="147955" indent="-135890">
              <a:lnSpc>
                <a:spcPct val="100000"/>
              </a:lnSpc>
              <a:spcBef>
                <a:spcPts val="625"/>
              </a:spcBef>
              <a:buSzPct val="92857"/>
              <a:buAutoNum type="arabicPeriod"/>
              <a:tabLst>
                <a:tab pos="148590" algn="l"/>
              </a:tabLst>
            </a:pPr>
            <a:r>
              <a:rPr sz="1400" spc="-5" dirty="0">
                <a:latin typeface="Calibri"/>
                <a:cs typeface="Calibri"/>
              </a:rPr>
              <a:t>Empowerment</a:t>
            </a:r>
            <a:endParaRPr sz="1400">
              <a:latin typeface="Calibri"/>
              <a:cs typeface="Calibri"/>
            </a:endParaRPr>
          </a:p>
          <a:p>
            <a:pPr marL="148590" indent="-136525">
              <a:lnSpc>
                <a:spcPct val="100000"/>
              </a:lnSpc>
              <a:spcBef>
                <a:spcPts val="459"/>
              </a:spcBef>
              <a:buSzPct val="92857"/>
              <a:buAutoNum type="arabicPeriod"/>
              <a:tabLst>
                <a:tab pos="149225" algn="l"/>
              </a:tabLst>
            </a:pPr>
            <a:r>
              <a:rPr sz="1400" dirty="0">
                <a:latin typeface="Calibri"/>
                <a:cs typeface="Calibri"/>
              </a:rPr>
              <a:t>Health &amp;</a:t>
            </a:r>
            <a:r>
              <a:rPr sz="1400" spc="-80" dirty="0">
                <a:latin typeface="Calibri"/>
                <a:cs typeface="Calibri"/>
              </a:rPr>
              <a:t> </a:t>
            </a:r>
            <a:r>
              <a:rPr sz="1400" spc="-10" dirty="0">
                <a:latin typeface="Calibri"/>
                <a:cs typeface="Calibri"/>
              </a:rPr>
              <a:t>Safety</a:t>
            </a:r>
            <a:endParaRPr sz="1400">
              <a:latin typeface="Calibri"/>
              <a:cs typeface="Calibri"/>
            </a:endParaRPr>
          </a:p>
          <a:p>
            <a:pPr marL="187960" indent="-175895">
              <a:lnSpc>
                <a:spcPct val="100000"/>
              </a:lnSpc>
              <a:spcBef>
                <a:spcPts val="455"/>
              </a:spcBef>
              <a:buSzPct val="92857"/>
              <a:buAutoNum type="arabicPeriod"/>
              <a:tabLst>
                <a:tab pos="188595" algn="l"/>
              </a:tabLst>
            </a:pPr>
            <a:r>
              <a:rPr sz="1400" spc="-5" dirty="0">
                <a:latin typeface="Calibri"/>
                <a:cs typeface="Calibri"/>
              </a:rPr>
              <a:t>HR</a:t>
            </a:r>
            <a:r>
              <a:rPr sz="1400" spc="-25" dirty="0">
                <a:latin typeface="Calibri"/>
                <a:cs typeface="Calibri"/>
              </a:rPr>
              <a:t> </a:t>
            </a:r>
            <a:r>
              <a:rPr sz="1400" spc="-5" dirty="0">
                <a:latin typeface="Calibri"/>
                <a:cs typeface="Calibri"/>
              </a:rPr>
              <a:t>mobility</a:t>
            </a:r>
            <a:endParaRPr sz="1400">
              <a:latin typeface="Calibri"/>
              <a:cs typeface="Calibri"/>
            </a:endParaRPr>
          </a:p>
          <a:p>
            <a:pPr marL="12700" marR="353695">
              <a:lnSpc>
                <a:spcPts val="1540"/>
              </a:lnSpc>
              <a:spcBef>
                <a:spcPts val="625"/>
              </a:spcBef>
              <a:buSzPct val="92857"/>
              <a:buAutoNum type="arabicPeriod"/>
              <a:tabLst>
                <a:tab pos="188595" algn="l"/>
              </a:tabLst>
            </a:pPr>
            <a:r>
              <a:rPr sz="1400" spc="-10" dirty="0">
                <a:latin typeface="Calibri"/>
                <a:cs typeface="Calibri"/>
              </a:rPr>
              <a:t>Creating  motivating  </a:t>
            </a:r>
            <a:r>
              <a:rPr sz="1400" dirty="0">
                <a:latin typeface="Calibri"/>
                <a:cs typeface="Calibri"/>
              </a:rPr>
              <a:t>e</a:t>
            </a:r>
            <a:r>
              <a:rPr sz="1400" spc="-35" dirty="0">
                <a:latin typeface="Calibri"/>
                <a:cs typeface="Calibri"/>
              </a:rPr>
              <a:t>n</a:t>
            </a:r>
            <a:r>
              <a:rPr sz="1400" dirty="0">
                <a:latin typeface="Calibri"/>
                <a:cs typeface="Calibri"/>
              </a:rPr>
              <a:t>vi</a:t>
            </a:r>
            <a:r>
              <a:rPr sz="1400" spc="-20" dirty="0">
                <a:latin typeface="Calibri"/>
                <a:cs typeface="Calibri"/>
              </a:rPr>
              <a:t>r</a:t>
            </a:r>
            <a:r>
              <a:rPr sz="1400" spc="-5" dirty="0">
                <a:latin typeface="Calibri"/>
                <a:cs typeface="Calibri"/>
              </a:rPr>
              <a:t>on</a:t>
            </a:r>
            <a:r>
              <a:rPr sz="1400" spc="-10" dirty="0">
                <a:latin typeface="Calibri"/>
                <a:cs typeface="Calibri"/>
              </a:rPr>
              <a:t>m</a:t>
            </a:r>
            <a:r>
              <a:rPr sz="1400" dirty="0">
                <a:latin typeface="Calibri"/>
                <a:cs typeface="Calibri"/>
              </a:rPr>
              <a:t>e</a:t>
            </a:r>
            <a:r>
              <a:rPr sz="1400" spc="-20" dirty="0">
                <a:latin typeface="Calibri"/>
                <a:cs typeface="Calibri"/>
              </a:rPr>
              <a:t>n</a:t>
            </a:r>
            <a:r>
              <a:rPr sz="1400" dirty="0">
                <a:latin typeface="Calibri"/>
                <a:cs typeface="Calibri"/>
              </a:rPr>
              <a:t>t</a:t>
            </a:r>
            <a:endParaRPr sz="1400">
              <a:latin typeface="Calibri"/>
              <a:cs typeface="Calibri"/>
            </a:endParaRPr>
          </a:p>
        </p:txBody>
      </p:sp>
      <p:grpSp>
        <p:nvGrpSpPr>
          <p:cNvPr id="33" name="object 33"/>
          <p:cNvGrpSpPr/>
          <p:nvPr/>
        </p:nvGrpSpPr>
        <p:grpSpPr>
          <a:xfrm>
            <a:off x="7181024" y="2377376"/>
            <a:ext cx="1670685" cy="2741930"/>
            <a:chOff x="7181024" y="2377376"/>
            <a:chExt cx="1670685" cy="2741930"/>
          </a:xfrm>
        </p:grpSpPr>
        <p:sp>
          <p:nvSpPr>
            <p:cNvPr id="34" name="object 34"/>
            <p:cNvSpPr/>
            <p:nvPr/>
          </p:nvSpPr>
          <p:spPr>
            <a:xfrm>
              <a:off x="7194041" y="2390394"/>
              <a:ext cx="1516380" cy="2593975"/>
            </a:xfrm>
            <a:custGeom>
              <a:avLst/>
              <a:gdLst/>
              <a:ahLst/>
              <a:cxnLst/>
              <a:rect l="l" t="t" r="r" b="b"/>
              <a:pathLst>
                <a:path w="1516379" h="2593975">
                  <a:moveTo>
                    <a:pt x="1364741" y="0"/>
                  </a:moveTo>
                  <a:lnTo>
                    <a:pt x="151637" y="0"/>
                  </a:lnTo>
                  <a:lnTo>
                    <a:pt x="103729" y="7735"/>
                  </a:lnTo>
                  <a:lnTo>
                    <a:pt x="62106" y="29272"/>
                  </a:lnTo>
                  <a:lnTo>
                    <a:pt x="29272" y="62106"/>
                  </a:lnTo>
                  <a:lnTo>
                    <a:pt x="7735" y="103729"/>
                  </a:lnTo>
                  <a:lnTo>
                    <a:pt x="0" y="151637"/>
                  </a:lnTo>
                  <a:lnTo>
                    <a:pt x="0" y="2442210"/>
                  </a:lnTo>
                  <a:lnTo>
                    <a:pt x="7735" y="2490118"/>
                  </a:lnTo>
                  <a:lnTo>
                    <a:pt x="29272" y="2531741"/>
                  </a:lnTo>
                  <a:lnTo>
                    <a:pt x="62106" y="2564575"/>
                  </a:lnTo>
                  <a:lnTo>
                    <a:pt x="103729" y="2586112"/>
                  </a:lnTo>
                  <a:lnTo>
                    <a:pt x="151637" y="2593847"/>
                  </a:lnTo>
                  <a:lnTo>
                    <a:pt x="1364741" y="2593847"/>
                  </a:lnTo>
                  <a:lnTo>
                    <a:pt x="1412650" y="2586112"/>
                  </a:lnTo>
                  <a:lnTo>
                    <a:pt x="1454273" y="2564575"/>
                  </a:lnTo>
                  <a:lnTo>
                    <a:pt x="1487107" y="2531741"/>
                  </a:lnTo>
                  <a:lnTo>
                    <a:pt x="1508644" y="2490118"/>
                  </a:lnTo>
                  <a:lnTo>
                    <a:pt x="1516379" y="2442210"/>
                  </a:lnTo>
                  <a:lnTo>
                    <a:pt x="1516379" y="151637"/>
                  </a:lnTo>
                  <a:lnTo>
                    <a:pt x="1508644" y="103729"/>
                  </a:lnTo>
                  <a:lnTo>
                    <a:pt x="1487107" y="62106"/>
                  </a:lnTo>
                  <a:lnTo>
                    <a:pt x="1454273" y="29272"/>
                  </a:lnTo>
                  <a:lnTo>
                    <a:pt x="1412650" y="7735"/>
                  </a:lnTo>
                  <a:lnTo>
                    <a:pt x="1364741" y="0"/>
                  </a:lnTo>
                  <a:close/>
                </a:path>
              </a:pathLst>
            </a:custGeom>
            <a:solidFill>
              <a:srgbClr val="4F81BC"/>
            </a:solidFill>
          </p:spPr>
          <p:txBody>
            <a:bodyPr wrap="square" lIns="0" tIns="0" rIns="0" bIns="0" rtlCol="0"/>
            <a:lstStyle/>
            <a:p>
              <a:endParaRPr/>
            </a:p>
          </p:txBody>
        </p:sp>
        <p:sp>
          <p:nvSpPr>
            <p:cNvPr id="35" name="object 35"/>
            <p:cNvSpPr/>
            <p:nvPr/>
          </p:nvSpPr>
          <p:spPr>
            <a:xfrm>
              <a:off x="7194041" y="2390394"/>
              <a:ext cx="1516380" cy="2593975"/>
            </a:xfrm>
            <a:custGeom>
              <a:avLst/>
              <a:gdLst/>
              <a:ahLst/>
              <a:cxnLst/>
              <a:rect l="l" t="t" r="r" b="b"/>
              <a:pathLst>
                <a:path w="1516379" h="2593975">
                  <a:moveTo>
                    <a:pt x="0" y="151637"/>
                  </a:moveTo>
                  <a:lnTo>
                    <a:pt x="7735" y="103729"/>
                  </a:lnTo>
                  <a:lnTo>
                    <a:pt x="29272" y="62106"/>
                  </a:lnTo>
                  <a:lnTo>
                    <a:pt x="62106" y="29272"/>
                  </a:lnTo>
                  <a:lnTo>
                    <a:pt x="103729" y="7735"/>
                  </a:lnTo>
                  <a:lnTo>
                    <a:pt x="151637" y="0"/>
                  </a:lnTo>
                  <a:lnTo>
                    <a:pt x="1364741" y="0"/>
                  </a:lnTo>
                  <a:lnTo>
                    <a:pt x="1412650" y="7735"/>
                  </a:lnTo>
                  <a:lnTo>
                    <a:pt x="1454273" y="29272"/>
                  </a:lnTo>
                  <a:lnTo>
                    <a:pt x="1487107" y="62106"/>
                  </a:lnTo>
                  <a:lnTo>
                    <a:pt x="1508644" y="103729"/>
                  </a:lnTo>
                  <a:lnTo>
                    <a:pt x="1516379" y="151637"/>
                  </a:lnTo>
                  <a:lnTo>
                    <a:pt x="1516379" y="2442210"/>
                  </a:lnTo>
                  <a:lnTo>
                    <a:pt x="1508644" y="2490118"/>
                  </a:lnTo>
                  <a:lnTo>
                    <a:pt x="1487107" y="2531741"/>
                  </a:lnTo>
                  <a:lnTo>
                    <a:pt x="1454273" y="2564575"/>
                  </a:lnTo>
                  <a:lnTo>
                    <a:pt x="1412650" y="2586112"/>
                  </a:lnTo>
                  <a:lnTo>
                    <a:pt x="1364741" y="2593847"/>
                  </a:lnTo>
                  <a:lnTo>
                    <a:pt x="151637" y="2593847"/>
                  </a:lnTo>
                  <a:lnTo>
                    <a:pt x="103729" y="2586112"/>
                  </a:lnTo>
                  <a:lnTo>
                    <a:pt x="62106" y="2564575"/>
                  </a:lnTo>
                  <a:lnTo>
                    <a:pt x="29272" y="2531741"/>
                  </a:lnTo>
                  <a:lnTo>
                    <a:pt x="7735" y="2490118"/>
                  </a:lnTo>
                  <a:lnTo>
                    <a:pt x="0" y="2442210"/>
                  </a:lnTo>
                  <a:lnTo>
                    <a:pt x="0" y="151637"/>
                  </a:lnTo>
                  <a:close/>
                </a:path>
              </a:pathLst>
            </a:custGeom>
            <a:ln w="25908">
              <a:solidFill>
                <a:srgbClr val="FFFFFF"/>
              </a:solidFill>
            </a:ln>
          </p:spPr>
          <p:txBody>
            <a:bodyPr wrap="square" lIns="0" tIns="0" rIns="0" bIns="0" rtlCol="0"/>
            <a:lstStyle/>
            <a:p>
              <a:endParaRPr/>
            </a:p>
          </p:txBody>
        </p:sp>
        <p:sp>
          <p:nvSpPr>
            <p:cNvPr id="36" name="object 36"/>
            <p:cNvSpPr/>
            <p:nvPr/>
          </p:nvSpPr>
          <p:spPr>
            <a:xfrm>
              <a:off x="7322057" y="2512314"/>
              <a:ext cx="1516380" cy="2593975"/>
            </a:xfrm>
            <a:custGeom>
              <a:avLst/>
              <a:gdLst/>
              <a:ahLst/>
              <a:cxnLst/>
              <a:rect l="l" t="t" r="r" b="b"/>
              <a:pathLst>
                <a:path w="1516379" h="2593975">
                  <a:moveTo>
                    <a:pt x="1364742" y="0"/>
                  </a:moveTo>
                  <a:lnTo>
                    <a:pt x="151638" y="0"/>
                  </a:lnTo>
                  <a:lnTo>
                    <a:pt x="103729" y="7735"/>
                  </a:lnTo>
                  <a:lnTo>
                    <a:pt x="62106" y="29272"/>
                  </a:lnTo>
                  <a:lnTo>
                    <a:pt x="29272" y="62106"/>
                  </a:lnTo>
                  <a:lnTo>
                    <a:pt x="7735" y="103729"/>
                  </a:lnTo>
                  <a:lnTo>
                    <a:pt x="0" y="151637"/>
                  </a:lnTo>
                  <a:lnTo>
                    <a:pt x="0" y="2442210"/>
                  </a:lnTo>
                  <a:lnTo>
                    <a:pt x="7735" y="2490118"/>
                  </a:lnTo>
                  <a:lnTo>
                    <a:pt x="29272" y="2531741"/>
                  </a:lnTo>
                  <a:lnTo>
                    <a:pt x="62106" y="2564575"/>
                  </a:lnTo>
                  <a:lnTo>
                    <a:pt x="103729" y="2586112"/>
                  </a:lnTo>
                  <a:lnTo>
                    <a:pt x="151638" y="2593848"/>
                  </a:lnTo>
                  <a:lnTo>
                    <a:pt x="1364742" y="2593848"/>
                  </a:lnTo>
                  <a:lnTo>
                    <a:pt x="1412650" y="2586112"/>
                  </a:lnTo>
                  <a:lnTo>
                    <a:pt x="1454273" y="2564575"/>
                  </a:lnTo>
                  <a:lnTo>
                    <a:pt x="1487107" y="2531741"/>
                  </a:lnTo>
                  <a:lnTo>
                    <a:pt x="1508644" y="2490118"/>
                  </a:lnTo>
                  <a:lnTo>
                    <a:pt x="1516380" y="2442210"/>
                  </a:lnTo>
                  <a:lnTo>
                    <a:pt x="1516380" y="151637"/>
                  </a:lnTo>
                  <a:lnTo>
                    <a:pt x="1508644" y="103729"/>
                  </a:lnTo>
                  <a:lnTo>
                    <a:pt x="1487107" y="62106"/>
                  </a:lnTo>
                  <a:lnTo>
                    <a:pt x="1454273" y="29272"/>
                  </a:lnTo>
                  <a:lnTo>
                    <a:pt x="1412650" y="7735"/>
                  </a:lnTo>
                  <a:lnTo>
                    <a:pt x="1364742" y="0"/>
                  </a:lnTo>
                  <a:close/>
                </a:path>
              </a:pathLst>
            </a:custGeom>
            <a:solidFill>
              <a:srgbClr val="FFFFFF">
                <a:alpha val="90194"/>
              </a:srgbClr>
            </a:solidFill>
          </p:spPr>
          <p:txBody>
            <a:bodyPr wrap="square" lIns="0" tIns="0" rIns="0" bIns="0" rtlCol="0"/>
            <a:lstStyle/>
            <a:p>
              <a:endParaRPr/>
            </a:p>
          </p:txBody>
        </p:sp>
        <p:sp>
          <p:nvSpPr>
            <p:cNvPr id="37" name="object 37"/>
            <p:cNvSpPr/>
            <p:nvPr/>
          </p:nvSpPr>
          <p:spPr>
            <a:xfrm>
              <a:off x="7322057" y="2512314"/>
              <a:ext cx="1516380" cy="2593975"/>
            </a:xfrm>
            <a:custGeom>
              <a:avLst/>
              <a:gdLst/>
              <a:ahLst/>
              <a:cxnLst/>
              <a:rect l="l" t="t" r="r" b="b"/>
              <a:pathLst>
                <a:path w="1516379" h="2593975">
                  <a:moveTo>
                    <a:pt x="0" y="151637"/>
                  </a:moveTo>
                  <a:lnTo>
                    <a:pt x="7735" y="103729"/>
                  </a:lnTo>
                  <a:lnTo>
                    <a:pt x="29272" y="62106"/>
                  </a:lnTo>
                  <a:lnTo>
                    <a:pt x="62106" y="29272"/>
                  </a:lnTo>
                  <a:lnTo>
                    <a:pt x="103729" y="7735"/>
                  </a:lnTo>
                  <a:lnTo>
                    <a:pt x="151638" y="0"/>
                  </a:lnTo>
                  <a:lnTo>
                    <a:pt x="1364742" y="0"/>
                  </a:lnTo>
                  <a:lnTo>
                    <a:pt x="1412650" y="7735"/>
                  </a:lnTo>
                  <a:lnTo>
                    <a:pt x="1454273" y="29272"/>
                  </a:lnTo>
                  <a:lnTo>
                    <a:pt x="1487107" y="62106"/>
                  </a:lnTo>
                  <a:lnTo>
                    <a:pt x="1508644" y="103729"/>
                  </a:lnTo>
                  <a:lnTo>
                    <a:pt x="1516380" y="151637"/>
                  </a:lnTo>
                  <a:lnTo>
                    <a:pt x="1516380" y="2442210"/>
                  </a:lnTo>
                  <a:lnTo>
                    <a:pt x="1508644" y="2490118"/>
                  </a:lnTo>
                  <a:lnTo>
                    <a:pt x="1487107" y="2531741"/>
                  </a:lnTo>
                  <a:lnTo>
                    <a:pt x="1454273" y="2564575"/>
                  </a:lnTo>
                  <a:lnTo>
                    <a:pt x="1412650" y="2586112"/>
                  </a:lnTo>
                  <a:lnTo>
                    <a:pt x="1364742" y="2593848"/>
                  </a:lnTo>
                  <a:lnTo>
                    <a:pt x="151638" y="2593848"/>
                  </a:lnTo>
                  <a:lnTo>
                    <a:pt x="103729" y="2586112"/>
                  </a:lnTo>
                  <a:lnTo>
                    <a:pt x="62106" y="2564575"/>
                  </a:lnTo>
                  <a:lnTo>
                    <a:pt x="29272" y="2531741"/>
                  </a:lnTo>
                  <a:lnTo>
                    <a:pt x="7735" y="2490118"/>
                  </a:lnTo>
                  <a:lnTo>
                    <a:pt x="0" y="2442210"/>
                  </a:lnTo>
                  <a:lnTo>
                    <a:pt x="0" y="151637"/>
                  </a:lnTo>
                  <a:close/>
                </a:path>
              </a:pathLst>
            </a:custGeom>
            <a:ln w="25908">
              <a:solidFill>
                <a:srgbClr val="4F81BC"/>
              </a:solidFill>
            </a:ln>
          </p:spPr>
          <p:txBody>
            <a:bodyPr wrap="square" lIns="0" tIns="0" rIns="0" bIns="0" rtlCol="0"/>
            <a:lstStyle/>
            <a:p>
              <a:endParaRPr/>
            </a:p>
          </p:txBody>
        </p:sp>
      </p:grpSp>
      <p:sp>
        <p:nvSpPr>
          <p:cNvPr id="38" name="object 38"/>
          <p:cNvSpPr txBox="1"/>
          <p:nvPr/>
        </p:nvSpPr>
        <p:spPr>
          <a:xfrm>
            <a:off x="7422260" y="3029153"/>
            <a:ext cx="1122680" cy="1510030"/>
          </a:xfrm>
          <a:prstGeom prst="rect">
            <a:avLst/>
          </a:prstGeom>
        </p:spPr>
        <p:txBody>
          <a:bodyPr vert="horz" wrap="square" lIns="0" tIns="12700" rIns="0" bIns="0" rtlCol="0">
            <a:spAutoFit/>
          </a:bodyPr>
          <a:lstStyle/>
          <a:p>
            <a:pPr marL="204470">
              <a:lnSpc>
                <a:spcPts val="2065"/>
              </a:lnSpc>
              <a:spcBef>
                <a:spcPts val="100"/>
              </a:spcBef>
            </a:pPr>
            <a:r>
              <a:rPr sz="1800" b="1" spc="-5" dirty="0">
                <a:latin typeface="Calibri"/>
                <a:cs typeface="Calibri"/>
              </a:rPr>
              <a:t>Industrial</a:t>
            </a:r>
            <a:endParaRPr sz="1800">
              <a:latin typeface="Calibri"/>
              <a:cs typeface="Calibri"/>
            </a:endParaRPr>
          </a:p>
          <a:p>
            <a:pPr marL="239395">
              <a:lnSpc>
                <a:spcPts val="2065"/>
              </a:lnSpc>
            </a:pPr>
            <a:r>
              <a:rPr sz="1800" b="1" spc="-5" dirty="0">
                <a:latin typeface="Calibri"/>
                <a:cs typeface="Calibri"/>
              </a:rPr>
              <a:t>relations</a:t>
            </a:r>
            <a:endParaRPr sz="1800">
              <a:latin typeface="Calibri"/>
              <a:cs typeface="Calibri"/>
            </a:endParaRPr>
          </a:p>
          <a:p>
            <a:pPr marL="12700" marR="71755">
              <a:lnSpc>
                <a:spcPts val="1540"/>
              </a:lnSpc>
              <a:spcBef>
                <a:spcPts val="835"/>
              </a:spcBef>
              <a:buAutoNum type="arabicPeriod"/>
              <a:tabLst>
                <a:tab pos="188595" algn="l"/>
              </a:tabLst>
            </a:pPr>
            <a:r>
              <a:rPr sz="1400" spc="-5" dirty="0">
                <a:latin typeface="Calibri"/>
                <a:cs typeface="Calibri"/>
              </a:rPr>
              <a:t>Discipline</a:t>
            </a:r>
            <a:r>
              <a:rPr sz="1400" spc="-70" dirty="0">
                <a:latin typeface="Calibri"/>
                <a:cs typeface="Calibri"/>
              </a:rPr>
              <a:t> </a:t>
            </a:r>
            <a:r>
              <a:rPr sz="1400" dirty="0">
                <a:latin typeface="Calibri"/>
                <a:cs typeface="Calibri"/>
              </a:rPr>
              <a:t>&amp;  </a:t>
            </a:r>
            <a:r>
              <a:rPr sz="1400" spc="-5" dirty="0">
                <a:latin typeface="Calibri"/>
                <a:cs typeface="Calibri"/>
              </a:rPr>
              <a:t>grievance</a:t>
            </a:r>
            <a:r>
              <a:rPr sz="1400" spc="-35" dirty="0">
                <a:latin typeface="Calibri"/>
                <a:cs typeface="Calibri"/>
              </a:rPr>
              <a:t> </a:t>
            </a:r>
            <a:r>
              <a:rPr sz="1400" dirty="0">
                <a:latin typeface="Calibri"/>
                <a:cs typeface="Calibri"/>
              </a:rPr>
              <a:t>mg</a:t>
            </a:r>
            <a:endParaRPr sz="1400">
              <a:latin typeface="Calibri"/>
              <a:cs typeface="Calibri"/>
            </a:endParaRPr>
          </a:p>
          <a:p>
            <a:pPr marL="12700" marR="245745">
              <a:lnSpc>
                <a:spcPts val="1540"/>
              </a:lnSpc>
              <a:spcBef>
                <a:spcPts val="590"/>
              </a:spcBef>
              <a:buAutoNum type="arabicPeriod"/>
              <a:tabLst>
                <a:tab pos="188595" algn="l"/>
              </a:tabLst>
            </a:pPr>
            <a:r>
              <a:rPr sz="1400" spc="-10" dirty="0">
                <a:latin typeface="Calibri"/>
                <a:cs typeface="Calibri"/>
              </a:rPr>
              <a:t>Indus</a:t>
            </a:r>
            <a:r>
              <a:rPr sz="1400" dirty="0">
                <a:latin typeface="Calibri"/>
                <a:cs typeface="Calibri"/>
              </a:rPr>
              <a:t>trial  </a:t>
            </a:r>
            <a:r>
              <a:rPr sz="1400" spc="-5" dirty="0">
                <a:latin typeface="Calibri"/>
                <a:cs typeface="Calibri"/>
              </a:rPr>
              <a:t>dispute</a:t>
            </a:r>
            <a:r>
              <a:rPr sz="1400" spc="-40" dirty="0">
                <a:latin typeface="Calibri"/>
                <a:cs typeface="Calibri"/>
              </a:rPr>
              <a:t> </a:t>
            </a:r>
            <a:r>
              <a:rPr sz="1400" dirty="0">
                <a:latin typeface="Calibri"/>
                <a:cs typeface="Calibri"/>
              </a:rPr>
              <a:t>Mg</a:t>
            </a:r>
            <a:endParaRPr sz="1400">
              <a:latin typeface="Calibri"/>
              <a:cs typeface="Calibri"/>
            </a:endParaRPr>
          </a:p>
        </p:txBody>
      </p:sp>
      <p:sp>
        <p:nvSpPr>
          <p:cNvPr id="39" name="object 39"/>
          <p:cNvSpPr/>
          <p:nvPr/>
        </p:nvSpPr>
        <p:spPr>
          <a:xfrm>
            <a:off x="3124961" y="5410961"/>
            <a:ext cx="2362200" cy="1219200"/>
          </a:xfrm>
          <a:custGeom>
            <a:avLst/>
            <a:gdLst/>
            <a:ahLst/>
            <a:cxnLst/>
            <a:rect l="l" t="t" r="r" b="b"/>
            <a:pathLst>
              <a:path w="2362200" h="1219200">
                <a:moveTo>
                  <a:pt x="2362200" y="0"/>
                </a:moveTo>
                <a:lnTo>
                  <a:pt x="0" y="0"/>
                </a:lnTo>
                <a:lnTo>
                  <a:pt x="0" y="1219200"/>
                </a:lnTo>
                <a:lnTo>
                  <a:pt x="2362200" y="1219200"/>
                </a:lnTo>
                <a:lnTo>
                  <a:pt x="2362200" y="0"/>
                </a:lnTo>
                <a:close/>
              </a:path>
            </a:pathLst>
          </a:custGeom>
          <a:solidFill>
            <a:srgbClr val="4F81BC"/>
          </a:solidFill>
        </p:spPr>
        <p:txBody>
          <a:bodyPr wrap="square" lIns="0" tIns="0" rIns="0" bIns="0" rtlCol="0"/>
          <a:lstStyle/>
          <a:p>
            <a:endParaRPr/>
          </a:p>
        </p:txBody>
      </p:sp>
      <p:sp>
        <p:nvSpPr>
          <p:cNvPr id="40" name="object 40"/>
          <p:cNvSpPr txBox="1"/>
          <p:nvPr/>
        </p:nvSpPr>
        <p:spPr>
          <a:xfrm>
            <a:off x="3124961" y="5410961"/>
            <a:ext cx="2362200" cy="1219200"/>
          </a:xfrm>
          <a:prstGeom prst="rect">
            <a:avLst/>
          </a:prstGeom>
          <a:ln w="25907">
            <a:solidFill>
              <a:srgbClr val="385D89"/>
            </a:solidFill>
          </a:ln>
        </p:spPr>
        <p:txBody>
          <a:bodyPr vert="horz" wrap="square" lIns="0" tIns="45720" rIns="0" bIns="0" rtlCol="0">
            <a:spAutoFit/>
          </a:bodyPr>
          <a:lstStyle/>
          <a:p>
            <a:pPr marL="90805" marR="147320">
              <a:lnSpc>
                <a:spcPct val="100000"/>
              </a:lnSpc>
              <a:spcBef>
                <a:spcPts val="360"/>
              </a:spcBef>
            </a:pPr>
            <a:r>
              <a:rPr sz="1800" spc="-5" dirty="0">
                <a:solidFill>
                  <a:srgbClr val="FFFFFF"/>
                </a:solidFill>
                <a:latin typeface="Calibri"/>
                <a:cs typeface="Calibri"/>
              </a:rPr>
              <a:t>HR </a:t>
            </a:r>
            <a:r>
              <a:rPr sz="1800" spc="-10" dirty="0">
                <a:solidFill>
                  <a:srgbClr val="FFFFFF"/>
                </a:solidFill>
                <a:latin typeface="Calibri"/>
                <a:cs typeface="Calibri"/>
              </a:rPr>
              <a:t>Information </a:t>
            </a:r>
            <a:r>
              <a:rPr sz="1800" spc="-20" dirty="0">
                <a:solidFill>
                  <a:srgbClr val="FFFFFF"/>
                </a:solidFill>
                <a:latin typeface="Calibri"/>
                <a:cs typeface="Calibri"/>
              </a:rPr>
              <a:t>system  </a:t>
            </a:r>
            <a:r>
              <a:rPr sz="1800" spc="-5" dirty="0">
                <a:solidFill>
                  <a:srgbClr val="FFFFFF"/>
                </a:solidFill>
                <a:latin typeface="Calibri"/>
                <a:cs typeface="Calibri"/>
              </a:rPr>
              <a:t>HR</a:t>
            </a:r>
            <a:r>
              <a:rPr sz="1800" dirty="0">
                <a:solidFill>
                  <a:srgbClr val="FFFFFF"/>
                </a:solidFill>
                <a:latin typeface="Calibri"/>
                <a:cs typeface="Calibri"/>
              </a:rPr>
              <a:t> </a:t>
            </a:r>
            <a:r>
              <a:rPr sz="1800" spc="-10" dirty="0">
                <a:solidFill>
                  <a:srgbClr val="FFFFFF"/>
                </a:solidFill>
                <a:latin typeface="Calibri"/>
                <a:cs typeface="Calibri"/>
              </a:rPr>
              <a:t>research</a:t>
            </a:r>
            <a:endParaRPr sz="1800">
              <a:latin typeface="Calibri"/>
              <a:cs typeface="Calibri"/>
            </a:endParaRPr>
          </a:p>
          <a:p>
            <a:pPr marL="90805">
              <a:lnSpc>
                <a:spcPct val="100000"/>
              </a:lnSpc>
            </a:pPr>
            <a:r>
              <a:rPr sz="1800" spc="-5" dirty="0">
                <a:solidFill>
                  <a:srgbClr val="FFFFFF"/>
                </a:solidFill>
                <a:latin typeface="Calibri"/>
                <a:cs typeface="Calibri"/>
              </a:rPr>
              <a:t>HR </a:t>
            </a:r>
            <a:r>
              <a:rPr sz="1800" spc="-10" dirty="0">
                <a:solidFill>
                  <a:srgbClr val="FFFFFF"/>
                </a:solidFill>
                <a:latin typeface="Calibri"/>
                <a:cs typeface="Calibri"/>
              </a:rPr>
              <a:t>accounting</a:t>
            </a:r>
            <a:endParaRPr sz="1800">
              <a:latin typeface="Calibri"/>
              <a:cs typeface="Calibri"/>
            </a:endParaRPr>
          </a:p>
          <a:p>
            <a:pPr marL="90805">
              <a:lnSpc>
                <a:spcPct val="100000"/>
              </a:lnSpc>
              <a:spcBef>
                <a:spcPts val="5"/>
              </a:spcBef>
            </a:pPr>
            <a:r>
              <a:rPr sz="1800" spc="-5" dirty="0">
                <a:solidFill>
                  <a:srgbClr val="FFFFFF"/>
                </a:solidFill>
                <a:latin typeface="Calibri"/>
                <a:cs typeface="Calibri"/>
              </a:rPr>
              <a:t>HR</a:t>
            </a:r>
            <a:r>
              <a:rPr sz="1800" dirty="0">
                <a:solidFill>
                  <a:srgbClr val="FFFFFF"/>
                </a:solidFill>
                <a:latin typeface="Calibri"/>
                <a:cs typeface="Calibri"/>
              </a:rPr>
              <a:t> audit</a:t>
            </a:r>
            <a:endParaRPr sz="1800">
              <a:latin typeface="Calibri"/>
              <a:cs typeface="Calibri"/>
            </a:endParaRPr>
          </a:p>
        </p:txBody>
      </p:sp>
      <p:sp>
        <p:nvSpPr>
          <p:cNvPr id="41" name="object 41"/>
          <p:cNvSpPr/>
          <p:nvPr/>
        </p:nvSpPr>
        <p:spPr>
          <a:xfrm>
            <a:off x="863498" y="4876800"/>
            <a:ext cx="7313295" cy="1576070"/>
          </a:xfrm>
          <a:custGeom>
            <a:avLst/>
            <a:gdLst/>
            <a:ahLst/>
            <a:cxnLst/>
            <a:rect l="l" t="t" r="r" b="b"/>
            <a:pathLst>
              <a:path w="7313295" h="1576070">
                <a:moveTo>
                  <a:pt x="2184501" y="1447800"/>
                </a:moveTo>
                <a:lnTo>
                  <a:pt x="2173605" y="1441462"/>
                </a:lnTo>
                <a:lnTo>
                  <a:pt x="2095855" y="1396098"/>
                </a:lnTo>
                <a:lnTo>
                  <a:pt x="2092045" y="1397114"/>
                </a:lnTo>
                <a:lnTo>
                  <a:pt x="2088489" y="1403172"/>
                </a:lnTo>
                <a:lnTo>
                  <a:pt x="2089505" y="1407071"/>
                </a:lnTo>
                <a:lnTo>
                  <a:pt x="2148446" y="1441462"/>
                </a:lnTo>
                <a:lnTo>
                  <a:pt x="12700" y="1441462"/>
                </a:lnTo>
                <a:lnTo>
                  <a:pt x="12700" y="82550"/>
                </a:lnTo>
                <a:lnTo>
                  <a:pt x="50901" y="82550"/>
                </a:lnTo>
                <a:lnTo>
                  <a:pt x="50901" y="76200"/>
                </a:lnTo>
                <a:lnTo>
                  <a:pt x="50901" y="69850"/>
                </a:lnTo>
                <a:lnTo>
                  <a:pt x="2844" y="69850"/>
                </a:lnTo>
                <a:lnTo>
                  <a:pt x="0" y="72644"/>
                </a:lnTo>
                <a:lnTo>
                  <a:pt x="0" y="1451305"/>
                </a:lnTo>
                <a:lnTo>
                  <a:pt x="2844" y="1454150"/>
                </a:lnTo>
                <a:lnTo>
                  <a:pt x="2148446" y="1454150"/>
                </a:lnTo>
                <a:lnTo>
                  <a:pt x="2089505" y="1488528"/>
                </a:lnTo>
                <a:lnTo>
                  <a:pt x="2088489" y="1492415"/>
                </a:lnTo>
                <a:lnTo>
                  <a:pt x="2092045" y="1498473"/>
                </a:lnTo>
                <a:lnTo>
                  <a:pt x="2095855" y="1499501"/>
                </a:lnTo>
                <a:lnTo>
                  <a:pt x="2173605" y="1454150"/>
                </a:lnTo>
                <a:lnTo>
                  <a:pt x="2184501" y="1447800"/>
                </a:lnTo>
                <a:close/>
              </a:path>
              <a:path w="7313295" h="1576070">
                <a:moveTo>
                  <a:pt x="2260701" y="1143000"/>
                </a:moveTo>
                <a:lnTo>
                  <a:pt x="2249805" y="1136650"/>
                </a:lnTo>
                <a:lnTo>
                  <a:pt x="2172055" y="1091298"/>
                </a:lnTo>
                <a:lnTo>
                  <a:pt x="2168245" y="1092314"/>
                </a:lnTo>
                <a:lnTo>
                  <a:pt x="2164689" y="1098384"/>
                </a:lnTo>
                <a:lnTo>
                  <a:pt x="2165705" y="1102271"/>
                </a:lnTo>
                <a:lnTo>
                  <a:pt x="2224646" y="1136650"/>
                </a:lnTo>
                <a:lnTo>
                  <a:pt x="1505051" y="1136650"/>
                </a:lnTo>
                <a:lnTo>
                  <a:pt x="1505051" y="0"/>
                </a:lnTo>
                <a:lnTo>
                  <a:pt x="1492351" y="0"/>
                </a:lnTo>
                <a:lnTo>
                  <a:pt x="1492351" y="1146505"/>
                </a:lnTo>
                <a:lnTo>
                  <a:pt x="1495145" y="1149350"/>
                </a:lnTo>
                <a:lnTo>
                  <a:pt x="2224646" y="1149350"/>
                </a:lnTo>
                <a:lnTo>
                  <a:pt x="2165705" y="1183728"/>
                </a:lnTo>
                <a:lnTo>
                  <a:pt x="2164689" y="1187615"/>
                </a:lnTo>
                <a:lnTo>
                  <a:pt x="2168245" y="1193673"/>
                </a:lnTo>
                <a:lnTo>
                  <a:pt x="2172055" y="1194701"/>
                </a:lnTo>
                <a:lnTo>
                  <a:pt x="2249805" y="1149350"/>
                </a:lnTo>
                <a:lnTo>
                  <a:pt x="2260701" y="1143000"/>
                </a:lnTo>
                <a:close/>
              </a:path>
              <a:path w="7313295" h="1576070">
                <a:moveTo>
                  <a:pt x="3301847" y="370332"/>
                </a:moveTo>
                <a:lnTo>
                  <a:pt x="3300831" y="366395"/>
                </a:lnTo>
                <a:lnTo>
                  <a:pt x="3294735" y="362839"/>
                </a:lnTo>
                <a:lnTo>
                  <a:pt x="3290798" y="363855"/>
                </a:lnTo>
                <a:lnTo>
                  <a:pt x="3256203" y="422732"/>
                </a:lnTo>
                <a:lnTo>
                  <a:pt x="3257778" y="1524"/>
                </a:lnTo>
                <a:lnTo>
                  <a:pt x="3245078" y="1524"/>
                </a:lnTo>
                <a:lnTo>
                  <a:pt x="3243732" y="362585"/>
                </a:lnTo>
                <a:lnTo>
                  <a:pt x="3243630" y="422732"/>
                </a:lnTo>
                <a:lnTo>
                  <a:pt x="3249879" y="433514"/>
                </a:lnTo>
                <a:lnTo>
                  <a:pt x="3243503" y="422529"/>
                </a:lnTo>
                <a:lnTo>
                  <a:pt x="3209391" y="363601"/>
                </a:lnTo>
                <a:lnTo>
                  <a:pt x="3205454" y="362585"/>
                </a:lnTo>
                <a:lnTo>
                  <a:pt x="3202406" y="364236"/>
                </a:lnTo>
                <a:lnTo>
                  <a:pt x="3199358" y="366014"/>
                </a:lnTo>
                <a:lnTo>
                  <a:pt x="3198342" y="369951"/>
                </a:lnTo>
                <a:lnTo>
                  <a:pt x="3249777" y="458724"/>
                </a:lnTo>
                <a:lnTo>
                  <a:pt x="3257181" y="446151"/>
                </a:lnTo>
                <a:lnTo>
                  <a:pt x="3300069" y="373380"/>
                </a:lnTo>
                <a:lnTo>
                  <a:pt x="3301847" y="370332"/>
                </a:lnTo>
                <a:close/>
              </a:path>
              <a:path w="7313295" h="1576070">
                <a:moveTo>
                  <a:pt x="5467451" y="228600"/>
                </a:moveTo>
                <a:lnTo>
                  <a:pt x="5454751" y="228600"/>
                </a:lnTo>
                <a:lnTo>
                  <a:pt x="5454751" y="1191742"/>
                </a:lnTo>
                <a:lnTo>
                  <a:pt x="4661293" y="1191742"/>
                </a:lnTo>
                <a:lnTo>
                  <a:pt x="4661293" y="1204442"/>
                </a:lnTo>
                <a:lnTo>
                  <a:pt x="4629251" y="1259382"/>
                </a:lnTo>
                <a:lnTo>
                  <a:pt x="4629251" y="1204442"/>
                </a:lnTo>
                <a:lnTo>
                  <a:pt x="4661293" y="1204442"/>
                </a:lnTo>
                <a:lnTo>
                  <a:pt x="4661293" y="1191742"/>
                </a:lnTo>
                <a:lnTo>
                  <a:pt x="4619345" y="1191742"/>
                </a:lnTo>
                <a:lnTo>
                  <a:pt x="4616551" y="1194587"/>
                </a:lnTo>
                <a:lnTo>
                  <a:pt x="4616551" y="1259382"/>
                </a:lnTo>
                <a:lnTo>
                  <a:pt x="4582134" y="1200391"/>
                </a:lnTo>
                <a:lnTo>
                  <a:pt x="4578324" y="1199375"/>
                </a:lnTo>
                <a:lnTo>
                  <a:pt x="4572228" y="1202905"/>
                </a:lnTo>
                <a:lnTo>
                  <a:pt x="4571212" y="1206792"/>
                </a:lnTo>
                <a:lnTo>
                  <a:pt x="4622901" y="1295425"/>
                </a:lnTo>
                <a:lnTo>
                  <a:pt x="4630242" y="1282827"/>
                </a:lnTo>
                <a:lnTo>
                  <a:pt x="4674590" y="1206792"/>
                </a:lnTo>
                <a:lnTo>
                  <a:pt x="4673968" y="1204442"/>
                </a:lnTo>
                <a:lnTo>
                  <a:pt x="5464657" y="1204442"/>
                </a:lnTo>
                <a:lnTo>
                  <a:pt x="5467451" y="1201597"/>
                </a:lnTo>
                <a:lnTo>
                  <a:pt x="5467451" y="1199388"/>
                </a:lnTo>
                <a:lnTo>
                  <a:pt x="5467451" y="1191755"/>
                </a:lnTo>
                <a:lnTo>
                  <a:pt x="5467451" y="228600"/>
                </a:lnTo>
                <a:close/>
              </a:path>
              <a:path w="7313295" h="1576070">
                <a:moveTo>
                  <a:pt x="7313269" y="301244"/>
                </a:moveTo>
                <a:lnTo>
                  <a:pt x="7310348" y="298450"/>
                </a:lnTo>
                <a:lnTo>
                  <a:pt x="7213701" y="298450"/>
                </a:lnTo>
                <a:lnTo>
                  <a:pt x="7213701" y="311150"/>
                </a:lnTo>
                <a:lnTo>
                  <a:pt x="7300569" y="311150"/>
                </a:lnTo>
                <a:lnTo>
                  <a:pt x="7300569" y="1517650"/>
                </a:lnTo>
                <a:lnTo>
                  <a:pt x="4735144" y="1517650"/>
                </a:lnTo>
                <a:lnTo>
                  <a:pt x="4794097" y="1483271"/>
                </a:lnTo>
                <a:lnTo>
                  <a:pt x="4795113" y="1479372"/>
                </a:lnTo>
                <a:lnTo>
                  <a:pt x="4791557" y="1473314"/>
                </a:lnTo>
                <a:lnTo>
                  <a:pt x="4787747" y="1472298"/>
                </a:lnTo>
                <a:lnTo>
                  <a:pt x="4699101" y="1524000"/>
                </a:lnTo>
                <a:lnTo>
                  <a:pt x="4787747" y="1575701"/>
                </a:lnTo>
                <a:lnTo>
                  <a:pt x="4791557" y="1574685"/>
                </a:lnTo>
                <a:lnTo>
                  <a:pt x="4795113" y="1568615"/>
                </a:lnTo>
                <a:lnTo>
                  <a:pt x="4794097" y="1564728"/>
                </a:lnTo>
                <a:lnTo>
                  <a:pt x="4735144" y="1530350"/>
                </a:lnTo>
                <a:lnTo>
                  <a:pt x="7310348" y="1530350"/>
                </a:lnTo>
                <a:lnTo>
                  <a:pt x="7313269" y="1527505"/>
                </a:lnTo>
                <a:lnTo>
                  <a:pt x="7313269" y="1524000"/>
                </a:lnTo>
                <a:lnTo>
                  <a:pt x="7313269" y="1517650"/>
                </a:lnTo>
                <a:lnTo>
                  <a:pt x="7313269" y="311150"/>
                </a:lnTo>
                <a:lnTo>
                  <a:pt x="7313269" y="304800"/>
                </a:lnTo>
                <a:lnTo>
                  <a:pt x="7313269" y="301244"/>
                </a:lnTo>
                <a:close/>
              </a:path>
            </a:pathLst>
          </a:custGeom>
          <a:solidFill>
            <a:srgbClr val="497DBA"/>
          </a:solidFill>
        </p:spPr>
        <p:txBody>
          <a:bodyPr wrap="square" lIns="0" tIns="0" rIns="0" bIns="0" rtlCol="0"/>
          <a:lstStyle/>
          <a:p>
            <a:endParaRPr/>
          </a:p>
        </p:txBody>
      </p:sp>
    </p:spTree>
    <p:extLst>
      <p:ext uri="{BB962C8B-B14F-4D97-AF65-F5344CB8AC3E}">
        <p14:creationId xmlns="" xmlns:p14="http://schemas.microsoft.com/office/powerpoint/2010/main" val="2494513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4398"/>
            <a:ext cx="408940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latin typeface="Arial"/>
                <a:cs typeface="Arial"/>
              </a:rPr>
              <a:t>Functions of</a:t>
            </a:r>
            <a:r>
              <a:rPr sz="4000" spc="-40" dirty="0">
                <a:solidFill>
                  <a:srgbClr val="696363"/>
                </a:solidFill>
                <a:latin typeface="Arial"/>
                <a:cs typeface="Arial"/>
              </a:rPr>
              <a:t> </a:t>
            </a:r>
            <a:r>
              <a:rPr sz="4000" spc="-5" dirty="0">
                <a:solidFill>
                  <a:srgbClr val="696363"/>
                </a:solidFill>
                <a:latin typeface="Arial"/>
                <a:cs typeface="Arial"/>
              </a:rPr>
              <a:t>HRM</a:t>
            </a:r>
            <a:endParaRPr sz="4000">
              <a:latin typeface="Arial"/>
              <a:cs typeface="Arial"/>
            </a:endParaRPr>
          </a:p>
        </p:txBody>
      </p:sp>
      <p:sp>
        <p:nvSpPr>
          <p:cNvPr id="3" name="object 3"/>
          <p:cNvSpPr/>
          <p:nvPr/>
        </p:nvSpPr>
        <p:spPr>
          <a:xfrm>
            <a:off x="304800" y="1371600"/>
            <a:ext cx="8251572" cy="5029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460933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289" y="324053"/>
            <a:ext cx="4504690" cy="697230"/>
          </a:xfrm>
          <a:prstGeom prst="rect">
            <a:avLst/>
          </a:prstGeom>
        </p:spPr>
        <p:txBody>
          <a:bodyPr vert="horz" wrap="square" lIns="0" tIns="13335" rIns="0" bIns="0" rtlCol="0">
            <a:spAutoFit/>
          </a:bodyPr>
          <a:lstStyle/>
          <a:p>
            <a:pPr marL="12700">
              <a:lnSpc>
                <a:spcPct val="100000"/>
              </a:lnSpc>
              <a:spcBef>
                <a:spcPts val="105"/>
              </a:spcBef>
            </a:pPr>
            <a:r>
              <a:rPr spc="-5" dirty="0"/>
              <a:t>Importance </a:t>
            </a:r>
            <a:r>
              <a:rPr dirty="0"/>
              <a:t>of</a:t>
            </a:r>
            <a:r>
              <a:rPr spc="-60" dirty="0"/>
              <a:t> </a:t>
            </a:r>
            <a:r>
              <a:rPr spc="-5" dirty="0"/>
              <a:t>HRM</a:t>
            </a:r>
          </a:p>
        </p:txBody>
      </p:sp>
      <p:sp>
        <p:nvSpPr>
          <p:cNvPr id="3" name="object 3"/>
          <p:cNvSpPr/>
          <p:nvPr/>
        </p:nvSpPr>
        <p:spPr>
          <a:xfrm>
            <a:off x="686562" y="2515361"/>
            <a:ext cx="2590800" cy="1066800"/>
          </a:xfrm>
          <a:custGeom>
            <a:avLst/>
            <a:gdLst/>
            <a:ahLst/>
            <a:cxnLst/>
            <a:rect l="l" t="t" r="r" b="b"/>
            <a:pathLst>
              <a:path w="2590800" h="1066800">
                <a:moveTo>
                  <a:pt x="0" y="266700"/>
                </a:moveTo>
                <a:lnTo>
                  <a:pt x="2057400" y="266700"/>
                </a:lnTo>
                <a:lnTo>
                  <a:pt x="2057400" y="0"/>
                </a:lnTo>
                <a:lnTo>
                  <a:pt x="2590800" y="533400"/>
                </a:lnTo>
                <a:lnTo>
                  <a:pt x="2057400" y="1066800"/>
                </a:lnTo>
                <a:lnTo>
                  <a:pt x="2057400" y="800100"/>
                </a:lnTo>
                <a:lnTo>
                  <a:pt x="0" y="800100"/>
                </a:lnTo>
                <a:lnTo>
                  <a:pt x="0" y="266700"/>
                </a:lnTo>
                <a:close/>
              </a:path>
            </a:pathLst>
          </a:custGeom>
          <a:ln w="25908">
            <a:solidFill>
              <a:srgbClr val="000000"/>
            </a:solidFill>
          </a:ln>
        </p:spPr>
        <p:txBody>
          <a:bodyPr wrap="square" lIns="0" tIns="0" rIns="0" bIns="0" rtlCol="0"/>
          <a:lstStyle/>
          <a:p>
            <a:endParaRPr/>
          </a:p>
        </p:txBody>
      </p:sp>
      <p:sp>
        <p:nvSpPr>
          <p:cNvPr id="4" name="object 4"/>
          <p:cNvSpPr txBox="1"/>
          <p:nvPr/>
        </p:nvSpPr>
        <p:spPr>
          <a:xfrm>
            <a:off x="914806" y="2714370"/>
            <a:ext cx="1865630" cy="635635"/>
          </a:xfrm>
          <a:prstGeom prst="rect">
            <a:avLst/>
          </a:prstGeom>
        </p:spPr>
        <p:txBody>
          <a:bodyPr vert="horz" wrap="square" lIns="0" tIns="13335" rIns="0" bIns="0" rtlCol="0">
            <a:spAutoFit/>
          </a:bodyPr>
          <a:lstStyle/>
          <a:p>
            <a:pPr marL="12700" marR="5080" indent="406400">
              <a:lnSpc>
                <a:spcPct val="100000"/>
              </a:lnSpc>
              <a:spcBef>
                <a:spcPts val="105"/>
              </a:spcBef>
            </a:pPr>
            <a:r>
              <a:rPr sz="2000" b="1" spc="-5" dirty="0">
                <a:latin typeface="Calibri"/>
                <a:cs typeface="Calibri"/>
              </a:rPr>
              <a:t>GOOD </a:t>
            </a:r>
            <a:r>
              <a:rPr sz="2000" b="1" dirty="0">
                <a:latin typeface="Calibri"/>
                <a:cs typeface="Calibri"/>
              </a:rPr>
              <a:t>HR  </a:t>
            </a:r>
            <a:r>
              <a:rPr sz="2000" b="1" spc="-10" dirty="0">
                <a:latin typeface="Calibri"/>
                <a:cs typeface="Calibri"/>
              </a:rPr>
              <a:t>PRACTICES</a:t>
            </a:r>
            <a:r>
              <a:rPr sz="2000" b="1" spc="-60" dirty="0">
                <a:latin typeface="Calibri"/>
                <a:cs typeface="Calibri"/>
              </a:rPr>
              <a:t> </a:t>
            </a:r>
            <a:r>
              <a:rPr sz="2000" b="1" dirty="0">
                <a:latin typeface="Calibri"/>
                <a:cs typeface="Calibri"/>
              </a:rPr>
              <a:t>HELPS</a:t>
            </a:r>
            <a:endParaRPr sz="2000">
              <a:latin typeface="Calibri"/>
              <a:cs typeface="Calibri"/>
            </a:endParaRPr>
          </a:p>
        </p:txBody>
      </p:sp>
      <p:sp>
        <p:nvSpPr>
          <p:cNvPr id="5" name="object 5"/>
          <p:cNvSpPr/>
          <p:nvPr/>
        </p:nvSpPr>
        <p:spPr>
          <a:xfrm>
            <a:off x="3353561" y="1296161"/>
            <a:ext cx="4724400" cy="4343400"/>
          </a:xfrm>
          <a:custGeom>
            <a:avLst/>
            <a:gdLst/>
            <a:ahLst/>
            <a:cxnLst/>
            <a:rect l="l" t="t" r="r" b="b"/>
            <a:pathLst>
              <a:path w="4724400" h="4343400">
                <a:moveTo>
                  <a:pt x="0" y="4343400"/>
                </a:moveTo>
                <a:lnTo>
                  <a:pt x="4724399" y="4343400"/>
                </a:lnTo>
                <a:lnTo>
                  <a:pt x="4724399" y="0"/>
                </a:lnTo>
                <a:lnTo>
                  <a:pt x="0" y="0"/>
                </a:lnTo>
                <a:lnTo>
                  <a:pt x="0" y="4343400"/>
                </a:lnTo>
                <a:close/>
              </a:path>
            </a:pathLst>
          </a:custGeom>
          <a:ln w="25908">
            <a:solidFill>
              <a:srgbClr val="000000"/>
            </a:solidFill>
          </a:ln>
        </p:spPr>
        <p:txBody>
          <a:bodyPr wrap="square" lIns="0" tIns="0" rIns="0" bIns="0" rtlCol="0"/>
          <a:lstStyle/>
          <a:p>
            <a:endParaRPr/>
          </a:p>
        </p:txBody>
      </p:sp>
      <p:sp>
        <p:nvSpPr>
          <p:cNvPr id="6" name="object 6"/>
          <p:cNvSpPr txBox="1"/>
          <p:nvPr/>
        </p:nvSpPr>
        <p:spPr>
          <a:xfrm>
            <a:off x="3432175" y="1240282"/>
            <a:ext cx="4464685" cy="4050029"/>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5600" algn="l"/>
              </a:tabLst>
            </a:pPr>
            <a:r>
              <a:rPr sz="2400" spc="-25" dirty="0">
                <a:latin typeface="Calibri"/>
                <a:cs typeface="Calibri"/>
              </a:rPr>
              <a:t>Attract </a:t>
            </a:r>
            <a:r>
              <a:rPr sz="2400" dirty="0">
                <a:latin typeface="Calibri"/>
                <a:cs typeface="Calibri"/>
              </a:rPr>
              <a:t>&amp; </a:t>
            </a:r>
            <a:r>
              <a:rPr sz="2400" spc="-15" dirty="0">
                <a:latin typeface="Calibri"/>
                <a:cs typeface="Calibri"/>
              </a:rPr>
              <a:t>retain</a:t>
            </a:r>
            <a:r>
              <a:rPr sz="2400" spc="-35" dirty="0">
                <a:latin typeface="Calibri"/>
                <a:cs typeface="Calibri"/>
              </a:rPr>
              <a:t> </a:t>
            </a:r>
            <a:r>
              <a:rPr sz="2400" spc="-10" dirty="0">
                <a:latin typeface="Calibri"/>
                <a:cs typeface="Calibri"/>
              </a:rPr>
              <a:t>talent</a:t>
            </a:r>
            <a:endParaRPr sz="2400">
              <a:latin typeface="Calibri"/>
              <a:cs typeface="Calibri"/>
            </a:endParaRPr>
          </a:p>
          <a:p>
            <a:pPr marL="355600" indent="-342900">
              <a:lnSpc>
                <a:spcPct val="100000"/>
              </a:lnSpc>
              <a:buAutoNum type="arabicPeriod"/>
              <a:tabLst>
                <a:tab pos="355600" algn="l"/>
              </a:tabLst>
            </a:pPr>
            <a:r>
              <a:rPr sz="2400" spc="-40" dirty="0">
                <a:latin typeface="Calibri"/>
                <a:cs typeface="Calibri"/>
              </a:rPr>
              <a:t>Train </a:t>
            </a:r>
            <a:r>
              <a:rPr sz="2400" spc="-5" dirty="0">
                <a:latin typeface="Calibri"/>
                <a:cs typeface="Calibri"/>
              </a:rPr>
              <a:t>people </a:t>
            </a:r>
            <a:r>
              <a:rPr sz="2400" spc="-20" dirty="0">
                <a:latin typeface="Calibri"/>
                <a:cs typeface="Calibri"/>
              </a:rPr>
              <a:t>for </a:t>
            </a:r>
            <a:r>
              <a:rPr sz="2400" dirty="0">
                <a:latin typeface="Calibri"/>
                <a:cs typeface="Calibri"/>
              </a:rPr>
              <a:t>challenging</a:t>
            </a:r>
            <a:r>
              <a:rPr sz="2400" spc="-35" dirty="0">
                <a:latin typeface="Calibri"/>
                <a:cs typeface="Calibri"/>
              </a:rPr>
              <a:t> </a:t>
            </a:r>
            <a:r>
              <a:rPr sz="2400" spc="-10" dirty="0">
                <a:latin typeface="Calibri"/>
                <a:cs typeface="Calibri"/>
              </a:rPr>
              <a:t>roles</a:t>
            </a:r>
            <a:endParaRPr sz="2400">
              <a:latin typeface="Calibri"/>
              <a:cs typeface="Calibri"/>
            </a:endParaRPr>
          </a:p>
          <a:p>
            <a:pPr marL="355600" indent="-342900">
              <a:lnSpc>
                <a:spcPct val="100000"/>
              </a:lnSpc>
              <a:buAutoNum type="arabicPeriod"/>
              <a:tabLst>
                <a:tab pos="355600" algn="l"/>
              </a:tabLst>
            </a:pPr>
            <a:r>
              <a:rPr sz="2400" spc="-10" dirty="0">
                <a:latin typeface="Calibri"/>
                <a:cs typeface="Calibri"/>
              </a:rPr>
              <a:t>Develop </a:t>
            </a:r>
            <a:r>
              <a:rPr sz="2400" spc="-5" dirty="0">
                <a:latin typeface="Calibri"/>
                <a:cs typeface="Calibri"/>
              </a:rPr>
              <a:t>skills </a:t>
            </a:r>
            <a:r>
              <a:rPr sz="2400" dirty="0">
                <a:latin typeface="Calibri"/>
                <a:cs typeface="Calibri"/>
              </a:rPr>
              <a:t>&amp;</a:t>
            </a:r>
            <a:r>
              <a:rPr sz="2400" spc="-20" dirty="0">
                <a:latin typeface="Calibri"/>
                <a:cs typeface="Calibri"/>
              </a:rPr>
              <a:t> </a:t>
            </a:r>
            <a:r>
              <a:rPr sz="2400" spc="-10" dirty="0">
                <a:latin typeface="Calibri"/>
                <a:cs typeface="Calibri"/>
              </a:rPr>
              <a:t>competencies</a:t>
            </a:r>
            <a:endParaRPr sz="2400">
              <a:latin typeface="Calibri"/>
              <a:cs typeface="Calibri"/>
            </a:endParaRPr>
          </a:p>
          <a:p>
            <a:pPr marL="355600" indent="-342900">
              <a:lnSpc>
                <a:spcPct val="100000"/>
              </a:lnSpc>
              <a:buAutoNum type="arabicPeriod"/>
              <a:tabLst>
                <a:tab pos="355600" algn="l"/>
              </a:tabLst>
            </a:pPr>
            <a:r>
              <a:rPr sz="2400" spc="-15" dirty="0">
                <a:latin typeface="Calibri"/>
                <a:cs typeface="Calibri"/>
              </a:rPr>
              <a:t>Promote </a:t>
            </a:r>
            <a:r>
              <a:rPr sz="2400" spc="-5" dirty="0">
                <a:latin typeface="Calibri"/>
                <a:cs typeface="Calibri"/>
              </a:rPr>
              <a:t>team</a:t>
            </a:r>
            <a:r>
              <a:rPr sz="2400" spc="-30" dirty="0">
                <a:latin typeface="Calibri"/>
                <a:cs typeface="Calibri"/>
              </a:rPr>
              <a:t> </a:t>
            </a:r>
            <a:r>
              <a:rPr sz="2400" spc="-5" dirty="0">
                <a:latin typeface="Calibri"/>
                <a:cs typeface="Calibri"/>
              </a:rPr>
              <a:t>spirit</a:t>
            </a:r>
            <a:endParaRPr sz="2400">
              <a:latin typeface="Calibri"/>
              <a:cs typeface="Calibri"/>
            </a:endParaRPr>
          </a:p>
          <a:p>
            <a:pPr marL="355600" indent="-342900">
              <a:lnSpc>
                <a:spcPct val="100000"/>
              </a:lnSpc>
              <a:buAutoNum type="arabicPeriod"/>
              <a:tabLst>
                <a:tab pos="355600" algn="l"/>
              </a:tabLst>
            </a:pPr>
            <a:r>
              <a:rPr sz="2400" spc="-10" dirty="0">
                <a:latin typeface="Calibri"/>
                <a:cs typeface="Calibri"/>
              </a:rPr>
              <a:t>Develop loyalty </a:t>
            </a:r>
            <a:r>
              <a:rPr sz="2400" dirty="0">
                <a:latin typeface="Calibri"/>
                <a:cs typeface="Calibri"/>
              </a:rPr>
              <a:t>&amp;</a:t>
            </a:r>
            <a:r>
              <a:rPr sz="2400" spc="-25" dirty="0">
                <a:latin typeface="Calibri"/>
                <a:cs typeface="Calibri"/>
              </a:rPr>
              <a:t> </a:t>
            </a:r>
            <a:r>
              <a:rPr sz="2400" spc="-10" dirty="0">
                <a:latin typeface="Calibri"/>
                <a:cs typeface="Calibri"/>
              </a:rPr>
              <a:t>commitment</a:t>
            </a:r>
            <a:endParaRPr sz="2400">
              <a:latin typeface="Calibri"/>
              <a:cs typeface="Calibri"/>
            </a:endParaRPr>
          </a:p>
          <a:p>
            <a:pPr marL="355600" indent="-342900">
              <a:lnSpc>
                <a:spcPct val="100000"/>
              </a:lnSpc>
              <a:buAutoNum type="arabicPeriod"/>
              <a:tabLst>
                <a:tab pos="355600" algn="l"/>
              </a:tabLst>
            </a:pPr>
            <a:r>
              <a:rPr sz="2400" spc="-5" dirty="0">
                <a:latin typeface="Calibri"/>
                <a:cs typeface="Calibri"/>
              </a:rPr>
              <a:t>Increase </a:t>
            </a:r>
            <a:r>
              <a:rPr sz="2400" spc="-10" dirty="0">
                <a:latin typeface="Calibri"/>
                <a:cs typeface="Calibri"/>
              </a:rPr>
              <a:t>productivity </a:t>
            </a:r>
            <a:r>
              <a:rPr sz="2400" dirty="0">
                <a:latin typeface="Calibri"/>
                <a:cs typeface="Calibri"/>
              </a:rPr>
              <a:t>&amp;</a:t>
            </a:r>
            <a:r>
              <a:rPr sz="2400" spc="-35" dirty="0">
                <a:latin typeface="Calibri"/>
                <a:cs typeface="Calibri"/>
              </a:rPr>
              <a:t> </a:t>
            </a:r>
            <a:r>
              <a:rPr sz="2400" spc="-10" dirty="0">
                <a:latin typeface="Calibri"/>
                <a:cs typeface="Calibri"/>
              </a:rPr>
              <a:t>profits</a:t>
            </a:r>
            <a:endParaRPr sz="2400">
              <a:latin typeface="Calibri"/>
              <a:cs typeface="Calibri"/>
            </a:endParaRPr>
          </a:p>
          <a:p>
            <a:pPr marL="355600" indent="-342900">
              <a:lnSpc>
                <a:spcPct val="100000"/>
              </a:lnSpc>
              <a:spcBef>
                <a:spcPts val="5"/>
              </a:spcBef>
              <a:buAutoNum type="arabicPeriod"/>
              <a:tabLst>
                <a:tab pos="355600" algn="l"/>
              </a:tabLst>
            </a:pPr>
            <a:r>
              <a:rPr sz="2400" spc="-15" dirty="0">
                <a:latin typeface="Calibri"/>
                <a:cs typeface="Calibri"/>
              </a:rPr>
              <a:t>Improve </a:t>
            </a:r>
            <a:r>
              <a:rPr sz="2400" spc="-5" dirty="0">
                <a:latin typeface="Calibri"/>
                <a:cs typeface="Calibri"/>
              </a:rPr>
              <a:t>job</a:t>
            </a:r>
            <a:r>
              <a:rPr sz="2400" dirty="0">
                <a:latin typeface="Calibri"/>
                <a:cs typeface="Calibri"/>
              </a:rPr>
              <a:t> </a:t>
            </a:r>
            <a:r>
              <a:rPr sz="2400" spc="-10" dirty="0">
                <a:latin typeface="Calibri"/>
                <a:cs typeface="Calibri"/>
              </a:rPr>
              <a:t>satisfaction</a:t>
            </a:r>
            <a:endParaRPr sz="2400">
              <a:latin typeface="Calibri"/>
              <a:cs typeface="Calibri"/>
            </a:endParaRPr>
          </a:p>
          <a:p>
            <a:pPr marL="355600" indent="-342900">
              <a:lnSpc>
                <a:spcPct val="100000"/>
              </a:lnSpc>
              <a:buAutoNum type="arabicPeriod"/>
              <a:tabLst>
                <a:tab pos="355600" algn="l"/>
              </a:tabLst>
            </a:pPr>
            <a:r>
              <a:rPr sz="2400" spc="-5" dirty="0">
                <a:latin typeface="Calibri"/>
                <a:cs typeface="Calibri"/>
              </a:rPr>
              <a:t>Enhance </a:t>
            </a:r>
            <a:r>
              <a:rPr sz="2400" spc="-15" dirty="0">
                <a:latin typeface="Calibri"/>
                <a:cs typeface="Calibri"/>
              </a:rPr>
              <a:t>standard </a:t>
            </a:r>
            <a:r>
              <a:rPr sz="2400" spc="-5" dirty="0">
                <a:latin typeface="Calibri"/>
                <a:cs typeface="Calibri"/>
              </a:rPr>
              <a:t>of</a:t>
            </a:r>
            <a:r>
              <a:rPr sz="2400" spc="-15" dirty="0">
                <a:latin typeface="Calibri"/>
                <a:cs typeface="Calibri"/>
              </a:rPr>
              <a:t> </a:t>
            </a:r>
            <a:r>
              <a:rPr sz="2400" dirty="0">
                <a:latin typeface="Calibri"/>
                <a:cs typeface="Calibri"/>
              </a:rPr>
              <a:t>living</a:t>
            </a:r>
            <a:endParaRPr sz="2400">
              <a:latin typeface="Calibri"/>
              <a:cs typeface="Calibri"/>
            </a:endParaRPr>
          </a:p>
          <a:p>
            <a:pPr marL="355600" marR="1302385" indent="-342900">
              <a:lnSpc>
                <a:spcPct val="100000"/>
              </a:lnSpc>
              <a:buAutoNum type="arabicPeriod"/>
              <a:tabLst>
                <a:tab pos="355600" algn="l"/>
              </a:tabLst>
            </a:pPr>
            <a:r>
              <a:rPr sz="2400" spc="-15" dirty="0">
                <a:latin typeface="Calibri"/>
                <a:cs typeface="Calibri"/>
              </a:rPr>
              <a:t>Generate</a:t>
            </a:r>
            <a:r>
              <a:rPr sz="2400" spc="-55" dirty="0">
                <a:latin typeface="Calibri"/>
                <a:cs typeface="Calibri"/>
              </a:rPr>
              <a:t> </a:t>
            </a:r>
            <a:r>
              <a:rPr sz="2400" spc="-5" dirty="0">
                <a:latin typeface="Calibri"/>
                <a:cs typeface="Calibri"/>
              </a:rPr>
              <a:t>employment  opportunity</a:t>
            </a:r>
            <a:endParaRPr sz="2400">
              <a:latin typeface="Calibri"/>
              <a:cs typeface="Calibri"/>
            </a:endParaRPr>
          </a:p>
          <a:p>
            <a:pPr marL="397510" indent="-385445">
              <a:lnSpc>
                <a:spcPct val="100000"/>
              </a:lnSpc>
              <a:buAutoNum type="arabicPeriod"/>
              <a:tabLst>
                <a:tab pos="398145" algn="l"/>
              </a:tabLst>
            </a:pPr>
            <a:r>
              <a:rPr sz="2400" spc="-15" dirty="0">
                <a:latin typeface="Calibri"/>
                <a:cs typeface="Calibri"/>
              </a:rPr>
              <a:t>Greater </a:t>
            </a:r>
            <a:r>
              <a:rPr sz="2400" spc="-5" dirty="0">
                <a:latin typeface="Calibri"/>
                <a:cs typeface="Calibri"/>
              </a:rPr>
              <a:t>trust </a:t>
            </a:r>
            <a:r>
              <a:rPr sz="2400" dirty="0">
                <a:latin typeface="Calibri"/>
                <a:cs typeface="Calibri"/>
              </a:rPr>
              <a:t>&amp;</a:t>
            </a:r>
            <a:r>
              <a:rPr sz="2400" spc="-20" dirty="0">
                <a:latin typeface="Calibri"/>
                <a:cs typeface="Calibri"/>
              </a:rPr>
              <a:t> </a:t>
            </a:r>
            <a:r>
              <a:rPr sz="2400" spc="-5" dirty="0">
                <a:latin typeface="Calibri"/>
                <a:cs typeface="Calibri"/>
              </a:rPr>
              <a:t>respect</a:t>
            </a:r>
            <a:endParaRPr sz="2400">
              <a:latin typeface="Calibri"/>
              <a:cs typeface="Calibri"/>
            </a:endParaRPr>
          </a:p>
        </p:txBody>
      </p:sp>
      <p:grpSp>
        <p:nvGrpSpPr>
          <p:cNvPr id="7" name="object 7"/>
          <p:cNvGrpSpPr/>
          <p:nvPr/>
        </p:nvGrpSpPr>
        <p:grpSpPr>
          <a:xfrm>
            <a:off x="0" y="3581400"/>
            <a:ext cx="4648200" cy="3276600"/>
            <a:chOff x="0" y="3581400"/>
            <a:chExt cx="4648200" cy="3276600"/>
          </a:xfrm>
        </p:grpSpPr>
        <p:sp>
          <p:nvSpPr>
            <p:cNvPr id="8" name="object 8"/>
            <p:cNvSpPr/>
            <p:nvPr/>
          </p:nvSpPr>
          <p:spPr>
            <a:xfrm>
              <a:off x="0" y="5114543"/>
              <a:ext cx="2619756" cy="174345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0" y="3581400"/>
              <a:ext cx="2590800" cy="158191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610611" y="5714999"/>
              <a:ext cx="2037588" cy="1142999"/>
            </a:xfrm>
            <a:prstGeom prst="rect">
              <a:avLst/>
            </a:prstGeom>
            <a:blipFill>
              <a:blip r:embed="rId4" cstate="print"/>
              <a:stretch>
                <a:fillRect/>
              </a:stretch>
            </a:blipFill>
          </p:spPr>
          <p:txBody>
            <a:bodyPr wrap="square" lIns="0" tIns="0" rIns="0" bIns="0" rtlCol="0"/>
            <a:lstStyle/>
            <a:p>
              <a:endParaRPr/>
            </a:p>
          </p:txBody>
        </p:sp>
      </p:grpSp>
    </p:spTree>
    <p:extLst>
      <p:ext uri="{BB962C8B-B14F-4D97-AF65-F5344CB8AC3E}">
        <p14:creationId xmlns="" xmlns:p14="http://schemas.microsoft.com/office/powerpoint/2010/main" val="147320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2041" y="285953"/>
            <a:ext cx="5438140" cy="697230"/>
          </a:xfrm>
          <a:prstGeom prst="rect">
            <a:avLst/>
          </a:prstGeom>
        </p:spPr>
        <p:txBody>
          <a:bodyPr vert="horz" wrap="square" lIns="0" tIns="13335" rIns="0" bIns="0" rtlCol="0">
            <a:spAutoFit/>
          </a:bodyPr>
          <a:lstStyle/>
          <a:p>
            <a:pPr marL="12700">
              <a:lnSpc>
                <a:spcPct val="100000"/>
              </a:lnSpc>
              <a:spcBef>
                <a:spcPts val="105"/>
              </a:spcBef>
            </a:pPr>
            <a:r>
              <a:rPr spc="-5" dirty="0"/>
              <a:t>Scope(capacity) </a:t>
            </a:r>
            <a:r>
              <a:rPr dirty="0"/>
              <a:t>of</a:t>
            </a:r>
            <a:r>
              <a:rPr spc="-70" dirty="0"/>
              <a:t> </a:t>
            </a:r>
            <a:r>
              <a:rPr spc="-5" dirty="0"/>
              <a:t>HRM</a:t>
            </a:r>
          </a:p>
        </p:txBody>
      </p:sp>
      <p:sp>
        <p:nvSpPr>
          <p:cNvPr id="3" name="object 3"/>
          <p:cNvSpPr txBox="1"/>
          <p:nvPr/>
        </p:nvSpPr>
        <p:spPr>
          <a:xfrm>
            <a:off x="535940" y="927252"/>
            <a:ext cx="8099425" cy="5729605"/>
          </a:xfrm>
          <a:prstGeom prst="rect">
            <a:avLst/>
          </a:prstGeom>
        </p:spPr>
        <p:txBody>
          <a:bodyPr vert="horz" wrap="square" lIns="0" tIns="50800" rIns="0" bIns="0" rtlCol="0">
            <a:spAutoFit/>
          </a:bodyPr>
          <a:lstStyle/>
          <a:p>
            <a:pPr marL="527685" indent="-515620">
              <a:lnSpc>
                <a:spcPct val="100000"/>
              </a:lnSpc>
              <a:spcBef>
                <a:spcPts val="400"/>
              </a:spcBef>
              <a:buAutoNum type="arabicPeriod"/>
              <a:tabLst>
                <a:tab pos="527685" algn="l"/>
                <a:tab pos="528320" algn="l"/>
              </a:tabLst>
            </a:pPr>
            <a:r>
              <a:rPr sz="2500" spc="-10" dirty="0">
                <a:latin typeface="Calibri"/>
                <a:cs typeface="Calibri"/>
              </a:rPr>
              <a:t>Human resource </a:t>
            </a:r>
            <a:r>
              <a:rPr sz="2500" spc="-5" dirty="0">
                <a:latin typeface="Calibri"/>
                <a:cs typeface="Calibri"/>
              </a:rPr>
              <a:t>planning-</a:t>
            </a:r>
            <a:r>
              <a:rPr sz="2200" spc="-5" dirty="0">
                <a:latin typeface="Calibri"/>
                <a:cs typeface="Calibri"/>
              </a:rPr>
              <a:t>fill </a:t>
            </a:r>
            <a:r>
              <a:rPr sz="2200" spc="-10" dirty="0">
                <a:latin typeface="Calibri"/>
                <a:cs typeface="Calibri"/>
              </a:rPr>
              <a:t>various</a:t>
            </a:r>
            <a:r>
              <a:rPr sz="2200" spc="25" dirty="0">
                <a:latin typeface="Calibri"/>
                <a:cs typeface="Calibri"/>
              </a:rPr>
              <a:t> </a:t>
            </a:r>
            <a:r>
              <a:rPr sz="2200" spc="-5" dirty="0">
                <a:latin typeface="Calibri"/>
                <a:cs typeface="Calibri"/>
              </a:rPr>
              <a:t>position</a:t>
            </a:r>
            <a:endParaRPr sz="2200" dirty="0">
              <a:latin typeface="Calibri"/>
              <a:cs typeface="Calibri"/>
            </a:endParaRPr>
          </a:p>
          <a:p>
            <a:pPr marL="527685" indent="-515620">
              <a:lnSpc>
                <a:spcPct val="100000"/>
              </a:lnSpc>
              <a:spcBef>
                <a:spcPts val="300"/>
              </a:spcBef>
              <a:buAutoNum type="arabicPeriod"/>
              <a:tabLst>
                <a:tab pos="527685" algn="l"/>
                <a:tab pos="528320" algn="l"/>
              </a:tabLst>
            </a:pPr>
            <a:r>
              <a:rPr sz="2500" spc="-15" dirty="0">
                <a:latin typeface="Calibri"/>
                <a:cs typeface="Calibri"/>
              </a:rPr>
              <a:t>Recruitment </a:t>
            </a:r>
            <a:r>
              <a:rPr sz="2500" spc="-5" dirty="0">
                <a:latin typeface="Calibri"/>
                <a:cs typeface="Calibri"/>
              </a:rPr>
              <a:t>&amp; </a:t>
            </a:r>
            <a:r>
              <a:rPr sz="2500" dirty="0">
                <a:latin typeface="Calibri"/>
                <a:cs typeface="Calibri"/>
              </a:rPr>
              <a:t>Selection- </a:t>
            </a:r>
            <a:r>
              <a:rPr sz="2200" spc="-10" dirty="0">
                <a:latin typeface="Calibri"/>
                <a:cs typeface="Calibri"/>
              </a:rPr>
              <a:t>develop </a:t>
            </a:r>
            <a:r>
              <a:rPr sz="2200" spc="-5" dirty="0">
                <a:latin typeface="Calibri"/>
                <a:cs typeface="Calibri"/>
              </a:rPr>
              <a:t>a </a:t>
            </a:r>
            <a:r>
              <a:rPr sz="2200" spc="-10" dirty="0">
                <a:latin typeface="Calibri"/>
                <a:cs typeface="Calibri"/>
              </a:rPr>
              <a:t>pool(team) </a:t>
            </a:r>
            <a:r>
              <a:rPr sz="2200" dirty="0">
                <a:latin typeface="Calibri"/>
                <a:cs typeface="Calibri"/>
              </a:rPr>
              <a:t>of</a:t>
            </a:r>
            <a:r>
              <a:rPr sz="2200" spc="85" dirty="0">
                <a:latin typeface="Calibri"/>
                <a:cs typeface="Calibri"/>
              </a:rPr>
              <a:t> </a:t>
            </a:r>
            <a:r>
              <a:rPr sz="2200" spc="-10" dirty="0">
                <a:latin typeface="Calibri"/>
                <a:cs typeface="Calibri"/>
              </a:rPr>
              <a:t>candidates</a:t>
            </a:r>
            <a:endParaRPr sz="2200" dirty="0">
              <a:latin typeface="Calibri"/>
              <a:cs typeface="Calibri"/>
            </a:endParaRPr>
          </a:p>
          <a:p>
            <a:pPr marL="527685" indent="-515620">
              <a:lnSpc>
                <a:spcPct val="100000"/>
              </a:lnSpc>
              <a:spcBef>
                <a:spcPts val="300"/>
              </a:spcBef>
              <a:buAutoNum type="arabicPeriod"/>
              <a:tabLst>
                <a:tab pos="527685" algn="l"/>
                <a:tab pos="528320" algn="l"/>
              </a:tabLst>
            </a:pPr>
            <a:r>
              <a:rPr sz="2500" spc="-5" dirty="0">
                <a:latin typeface="Calibri"/>
                <a:cs typeface="Calibri"/>
              </a:rPr>
              <a:t>Job Design: </a:t>
            </a:r>
            <a:r>
              <a:rPr sz="2200" spc="-10" dirty="0">
                <a:latin typeface="Calibri"/>
                <a:cs typeface="Calibri"/>
              </a:rPr>
              <a:t>define task, </a:t>
            </a:r>
            <a:r>
              <a:rPr sz="2200" dirty="0">
                <a:latin typeface="Calibri"/>
                <a:cs typeface="Calibri"/>
              </a:rPr>
              <a:t>assign </a:t>
            </a:r>
            <a:r>
              <a:rPr sz="2200" spc="-5" dirty="0">
                <a:latin typeface="Calibri"/>
                <a:cs typeface="Calibri"/>
              </a:rPr>
              <a:t>authority &amp;</a:t>
            </a:r>
            <a:r>
              <a:rPr sz="2200" spc="10" dirty="0">
                <a:latin typeface="Calibri"/>
                <a:cs typeface="Calibri"/>
              </a:rPr>
              <a:t> </a:t>
            </a:r>
            <a:r>
              <a:rPr sz="2200" spc="-5" dirty="0">
                <a:latin typeface="Calibri"/>
                <a:cs typeface="Calibri"/>
              </a:rPr>
              <a:t>responsibility</a:t>
            </a:r>
            <a:endParaRPr sz="2200" dirty="0">
              <a:latin typeface="Calibri"/>
              <a:cs typeface="Calibri"/>
            </a:endParaRPr>
          </a:p>
          <a:p>
            <a:pPr marL="527685" indent="-515620">
              <a:lnSpc>
                <a:spcPct val="100000"/>
              </a:lnSpc>
              <a:spcBef>
                <a:spcPts val="300"/>
              </a:spcBef>
              <a:buAutoNum type="arabicPeriod"/>
              <a:tabLst>
                <a:tab pos="527685" algn="l"/>
                <a:tab pos="528320" algn="l"/>
              </a:tabLst>
            </a:pPr>
            <a:r>
              <a:rPr sz="2500" spc="-30" dirty="0">
                <a:latin typeface="Calibri"/>
                <a:cs typeface="Calibri"/>
              </a:rPr>
              <a:t>Training </a:t>
            </a:r>
            <a:r>
              <a:rPr sz="2500" spc="-5" dirty="0">
                <a:latin typeface="Calibri"/>
                <a:cs typeface="Calibri"/>
              </a:rPr>
              <a:t>&amp; </a:t>
            </a:r>
            <a:r>
              <a:rPr sz="2500" spc="-10" dirty="0">
                <a:latin typeface="Calibri"/>
                <a:cs typeface="Calibri"/>
              </a:rPr>
              <a:t>Development- </a:t>
            </a:r>
            <a:r>
              <a:rPr sz="2200" spc="-10" dirty="0">
                <a:latin typeface="Calibri"/>
                <a:cs typeface="Calibri"/>
              </a:rPr>
              <a:t>helps </a:t>
            </a:r>
            <a:r>
              <a:rPr sz="2200" spc="-5" dirty="0">
                <a:latin typeface="Calibri"/>
                <a:cs typeface="Calibri"/>
              </a:rPr>
              <a:t>in </a:t>
            </a:r>
            <a:r>
              <a:rPr sz="2200" spc="-10" dirty="0">
                <a:latin typeface="Calibri"/>
                <a:cs typeface="Calibri"/>
              </a:rPr>
              <a:t>developing </a:t>
            </a:r>
            <a:r>
              <a:rPr sz="2200" spc="-35" dirty="0">
                <a:latin typeface="Calibri"/>
                <a:cs typeface="Calibri"/>
              </a:rPr>
              <a:t>key</a:t>
            </a:r>
            <a:r>
              <a:rPr sz="2200" spc="105" dirty="0">
                <a:latin typeface="Calibri"/>
                <a:cs typeface="Calibri"/>
              </a:rPr>
              <a:t> </a:t>
            </a:r>
            <a:r>
              <a:rPr sz="2200" spc="-10" dirty="0">
                <a:latin typeface="Calibri"/>
                <a:cs typeface="Calibri"/>
              </a:rPr>
              <a:t>competencies</a:t>
            </a:r>
            <a:endParaRPr sz="2200" dirty="0">
              <a:latin typeface="Calibri"/>
              <a:cs typeface="Calibri"/>
            </a:endParaRPr>
          </a:p>
          <a:p>
            <a:pPr marL="527685" marR="118745" indent="-515620">
              <a:lnSpc>
                <a:spcPts val="2460"/>
              </a:lnSpc>
              <a:spcBef>
                <a:spcPts val="835"/>
              </a:spcBef>
              <a:buAutoNum type="arabicPeriod"/>
              <a:tabLst>
                <a:tab pos="527685" algn="l"/>
                <a:tab pos="528320" algn="l"/>
              </a:tabLst>
            </a:pPr>
            <a:r>
              <a:rPr sz="2500" spc="-10" dirty="0">
                <a:latin typeface="Calibri"/>
                <a:cs typeface="Calibri"/>
              </a:rPr>
              <a:t>Appraisal </a:t>
            </a:r>
            <a:r>
              <a:rPr sz="2500" spc="-5" dirty="0">
                <a:latin typeface="Calibri"/>
                <a:cs typeface="Calibri"/>
              </a:rPr>
              <a:t>of </a:t>
            </a:r>
            <a:r>
              <a:rPr sz="2500" spc="-10" dirty="0">
                <a:latin typeface="Calibri"/>
                <a:cs typeface="Calibri"/>
              </a:rPr>
              <a:t>performance-</a:t>
            </a:r>
            <a:r>
              <a:rPr sz="2200" spc="-10" dirty="0">
                <a:latin typeface="Calibri"/>
                <a:cs typeface="Calibri"/>
              </a:rPr>
              <a:t>systematic assessment </a:t>
            </a:r>
            <a:r>
              <a:rPr sz="2200" spc="-5" dirty="0">
                <a:latin typeface="Calibri"/>
                <a:cs typeface="Calibri"/>
              </a:rPr>
              <a:t>&amp; </a:t>
            </a:r>
            <a:r>
              <a:rPr sz="2200" spc="-10" dirty="0">
                <a:latin typeface="Calibri"/>
                <a:cs typeface="Calibri"/>
              </a:rPr>
              <a:t>evaluation  </a:t>
            </a:r>
            <a:r>
              <a:rPr sz="2200" spc="-5" dirty="0">
                <a:latin typeface="Calibri"/>
                <a:cs typeface="Calibri"/>
              </a:rPr>
              <a:t>of</a:t>
            </a:r>
            <a:r>
              <a:rPr sz="2200" dirty="0">
                <a:latin typeface="Calibri"/>
                <a:cs typeface="Calibri"/>
              </a:rPr>
              <a:t> </a:t>
            </a:r>
            <a:r>
              <a:rPr sz="2200" spc="-15" dirty="0">
                <a:latin typeface="Calibri"/>
                <a:cs typeface="Calibri"/>
              </a:rPr>
              <a:t>workforce</a:t>
            </a:r>
            <a:endParaRPr sz="2200" dirty="0">
              <a:latin typeface="Calibri"/>
              <a:cs typeface="Calibri"/>
            </a:endParaRPr>
          </a:p>
          <a:p>
            <a:pPr marL="527685" indent="-515620">
              <a:lnSpc>
                <a:spcPct val="100000"/>
              </a:lnSpc>
              <a:spcBef>
                <a:spcPts val="225"/>
              </a:spcBef>
              <a:buAutoNum type="arabicPeriod"/>
              <a:tabLst>
                <a:tab pos="527685" algn="l"/>
                <a:tab pos="528320" algn="l"/>
              </a:tabLst>
            </a:pPr>
            <a:r>
              <a:rPr sz="2500" spc="-10" dirty="0">
                <a:latin typeface="Calibri"/>
                <a:cs typeface="Calibri"/>
              </a:rPr>
              <a:t>Motivation </a:t>
            </a:r>
            <a:r>
              <a:rPr sz="2500" spc="-5" dirty="0">
                <a:latin typeface="Calibri"/>
                <a:cs typeface="Calibri"/>
              </a:rPr>
              <a:t>of </a:t>
            </a:r>
            <a:r>
              <a:rPr sz="2500" spc="-15" dirty="0">
                <a:latin typeface="Calibri"/>
                <a:cs typeface="Calibri"/>
              </a:rPr>
              <a:t>workforce- </a:t>
            </a:r>
            <a:r>
              <a:rPr sz="2200" spc="-10" dirty="0">
                <a:latin typeface="Calibri"/>
                <a:cs typeface="Calibri"/>
              </a:rPr>
              <a:t>develop enthusiastic</a:t>
            </a:r>
            <a:r>
              <a:rPr sz="2200" dirty="0">
                <a:latin typeface="Calibri"/>
                <a:cs typeface="Calibri"/>
              </a:rPr>
              <a:t> </a:t>
            </a:r>
            <a:r>
              <a:rPr sz="2200" spc="-15" dirty="0">
                <a:latin typeface="Calibri"/>
                <a:cs typeface="Calibri"/>
              </a:rPr>
              <a:t>workforce</a:t>
            </a:r>
            <a:endParaRPr sz="2200" dirty="0">
              <a:latin typeface="Calibri"/>
              <a:cs typeface="Calibri"/>
            </a:endParaRPr>
          </a:p>
          <a:p>
            <a:pPr marL="527685" marR="659130" indent="-515620">
              <a:lnSpc>
                <a:spcPts val="2460"/>
              </a:lnSpc>
              <a:spcBef>
                <a:spcPts val="830"/>
              </a:spcBef>
              <a:buAutoNum type="arabicPeriod"/>
              <a:tabLst>
                <a:tab pos="527685" algn="l"/>
                <a:tab pos="528320" algn="l"/>
              </a:tabLst>
            </a:pPr>
            <a:r>
              <a:rPr sz="2500" spc="-15" dirty="0">
                <a:latin typeface="Calibri"/>
                <a:cs typeface="Calibri"/>
              </a:rPr>
              <a:t>Remuneration </a:t>
            </a:r>
            <a:r>
              <a:rPr sz="2500" spc="-5" dirty="0">
                <a:latin typeface="Calibri"/>
                <a:cs typeface="Calibri"/>
              </a:rPr>
              <a:t>of </a:t>
            </a:r>
            <a:r>
              <a:rPr sz="2500" spc="-10" dirty="0">
                <a:latin typeface="Calibri"/>
                <a:cs typeface="Calibri"/>
              </a:rPr>
              <a:t>employees-</a:t>
            </a:r>
            <a:r>
              <a:rPr sz="2200" spc="-10" dirty="0">
                <a:latin typeface="Calibri"/>
                <a:cs typeface="Calibri"/>
              </a:rPr>
              <a:t>focuses </a:t>
            </a:r>
            <a:r>
              <a:rPr sz="2200" spc="-5" dirty="0">
                <a:latin typeface="Calibri"/>
                <a:cs typeface="Calibri"/>
              </a:rPr>
              <a:t>on </a:t>
            </a:r>
            <a:r>
              <a:rPr sz="2200" spc="-55" dirty="0">
                <a:latin typeface="Calibri"/>
                <a:cs typeface="Calibri"/>
              </a:rPr>
              <a:t>fair, </a:t>
            </a:r>
            <a:r>
              <a:rPr sz="2200" spc="-15" dirty="0">
                <a:latin typeface="Calibri"/>
                <a:cs typeface="Calibri"/>
              </a:rPr>
              <a:t>consistent </a:t>
            </a:r>
            <a:r>
              <a:rPr sz="2200" spc="-5" dirty="0">
                <a:latin typeface="Calibri"/>
                <a:cs typeface="Calibri"/>
              </a:rPr>
              <a:t>&amp;  </a:t>
            </a:r>
            <a:r>
              <a:rPr sz="2200" spc="-10" dirty="0">
                <a:latin typeface="Calibri"/>
                <a:cs typeface="Calibri"/>
              </a:rPr>
              <a:t>equitable</a:t>
            </a:r>
            <a:r>
              <a:rPr sz="2200" dirty="0">
                <a:latin typeface="Calibri"/>
                <a:cs typeface="Calibri"/>
              </a:rPr>
              <a:t> </a:t>
            </a:r>
            <a:r>
              <a:rPr sz="2200" spc="-10" dirty="0">
                <a:latin typeface="Calibri"/>
                <a:cs typeface="Calibri"/>
              </a:rPr>
              <a:t>compensation</a:t>
            </a:r>
            <a:endParaRPr sz="2200" dirty="0">
              <a:latin typeface="Calibri"/>
              <a:cs typeface="Calibri"/>
            </a:endParaRPr>
          </a:p>
          <a:p>
            <a:pPr marL="527685" indent="-515620">
              <a:lnSpc>
                <a:spcPts val="2880"/>
              </a:lnSpc>
              <a:spcBef>
                <a:spcPts val="225"/>
              </a:spcBef>
              <a:buAutoNum type="arabicPeriod"/>
              <a:tabLst>
                <a:tab pos="527685" algn="l"/>
                <a:tab pos="528320" algn="l"/>
              </a:tabLst>
            </a:pPr>
            <a:r>
              <a:rPr sz="2500" spc="-5" dirty="0">
                <a:latin typeface="Calibri"/>
                <a:cs typeface="Calibri"/>
              </a:rPr>
              <a:t>Social security &amp; </a:t>
            </a:r>
            <a:r>
              <a:rPr sz="2500" spc="-30" dirty="0">
                <a:latin typeface="Calibri"/>
                <a:cs typeface="Calibri"/>
              </a:rPr>
              <a:t>Welfare </a:t>
            </a:r>
            <a:r>
              <a:rPr sz="2500" spc="-5" dirty="0">
                <a:latin typeface="Calibri"/>
                <a:cs typeface="Calibri"/>
              </a:rPr>
              <a:t>of </a:t>
            </a:r>
            <a:r>
              <a:rPr sz="2500" spc="-10" dirty="0">
                <a:latin typeface="Calibri"/>
                <a:cs typeface="Calibri"/>
              </a:rPr>
              <a:t>employees-</a:t>
            </a:r>
            <a:r>
              <a:rPr sz="2200" spc="-10" dirty="0">
                <a:latin typeface="Calibri"/>
                <a:cs typeface="Calibri"/>
              </a:rPr>
              <a:t>working</a:t>
            </a:r>
            <a:r>
              <a:rPr sz="2200" spc="125" dirty="0">
                <a:latin typeface="Calibri"/>
                <a:cs typeface="Calibri"/>
              </a:rPr>
              <a:t> </a:t>
            </a:r>
            <a:r>
              <a:rPr sz="2200" spc="-10" dirty="0">
                <a:latin typeface="Calibri"/>
                <a:cs typeface="Calibri"/>
              </a:rPr>
              <a:t>conditions,</a:t>
            </a:r>
            <a:endParaRPr sz="2200" dirty="0">
              <a:latin typeface="Calibri"/>
              <a:cs typeface="Calibri"/>
            </a:endParaRPr>
          </a:p>
          <a:p>
            <a:pPr marL="527685">
              <a:lnSpc>
                <a:spcPts val="2520"/>
              </a:lnSpc>
            </a:pPr>
            <a:r>
              <a:rPr sz="2200" spc="-10" dirty="0">
                <a:latin typeface="Calibri"/>
                <a:cs typeface="Calibri"/>
              </a:rPr>
              <a:t>transport, medical assistance</a:t>
            </a:r>
            <a:r>
              <a:rPr sz="2200" spc="5" dirty="0">
                <a:latin typeface="Calibri"/>
                <a:cs typeface="Calibri"/>
              </a:rPr>
              <a:t> </a:t>
            </a:r>
            <a:r>
              <a:rPr sz="2200" spc="-20" dirty="0">
                <a:latin typeface="Calibri"/>
                <a:cs typeface="Calibri"/>
              </a:rPr>
              <a:t>etc</a:t>
            </a:r>
            <a:endParaRPr sz="2200" dirty="0">
              <a:latin typeface="Calibri"/>
              <a:cs typeface="Calibri"/>
            </a:endParaRPr>
          </a:p>
          <a:p>
            <a:pPr marL="527685" marR="527050" indent="-515620">
              <a:lnSpc>
                <a:spcPts val="2460"/>
              </a:lnSpc>
              <a:spcBef>
                <a:spcPts val="810"/>
              </a:spcBef>
              <a:buAutoNum type="arabicPeriod" startAt="9"/>
              <a:tabLst>
                <a:tab pos="527685" algn="l"/>
                <a:tab pos="528320" algn="l"/>
              </a:tabLst>
            </a:pPr>
            <a:r>
              <a:rPr sz="2500" spc="-15" dirty="0">
                <a:latin typeface="Calibri"/>
                <a:cs typeface="Calibri"/>
              </a:rPr>
              <a:t>Review </a:t>
            </a:r>
            <a:r>
              <a:rPr sz="2500" spc="-5" dirty="0">
                <a:latin typeface="Calibri"/>
                <a:cs typeface="Calibri"/>
              </a:rPr>
              <a:t>&amp; audit of </a:t>
            </a:r>
            <a:r>
              <a:rPr sz="2500" spc="-15" dirty="0">
                <a:latin typeface="Calibri"/>
                <a:cs typeface="Calibri"/>
              </a:rPr>
              <a:t>personnel </a:t>
            </a:r>
            <a:r>
              <a:rPr sz="2500" spc="-5" dirty="0">
                <a:latin typeface="Calibri"/>
                <a:cs typeface="Calibri"/>
              </a:rPr>
              <a:t>policies- </a:t>
            </a:r>
            <a:r>
              <a:rPr sz="2200" spc="-5" dirty="0">
                <a:latin typeface="Calibri"/>
                <a:cs typeface="Calibri"/>
              </a:rPr>
              <a:t>ensures </a:t>
            </a:r>
            <a:r>
              <a:rPr sz="2200" spc="-10" dirty="0">
                <a:latin typeface="Calibri"/>
                <a:cs typeface="Calibri"/>
              </a:rPr>
              <a:t>reliable HR  policies</a:t>
            </a:r>
            <a:endParaRPr sz="2200" dirty="0">
              <a:latin typeface="Calibri"/>
              <a:cs typeface="Calibri"/>
            </a:endParaRPr>
          </a:p>
          <a:p>
            <a:pPr marL="527685" indent="-515620">
              <a:lnSpc>
                <a:spcPts val="2880"/>
              </a:lnSpc>
              <a:spcBef>
                <a:spcPts val="225"/>
              </a:spcBef>
              <a:buAutoNum type="arabicPeriod" startAt="9"/>
              <a:tabLst>
                <a:tab pos="528320" algn="l"/>
              </a:tabLst>
            </a:pPr>
            <a:r>
              <a:rPr sz="2500" spc="-10" dirty="0">
                <a:latin typeface="Calibri"/>
                <a:cs typeface="Calibri"/>
              </a:rPr>
              <a:t>Industrial </a:t>
            </a:r>
            <a:r>
              <a:rPr sz="2500" spc="-5" dirty="0">
                <a:latin typeface="Calibri"/>
                <a:cs typeface="Calibri"/>
              </a:rPr>
              <a:t>labour </a:t>
            </a:r>
            <a:r>
              <a:rPr sz="2500" spc="-10" dirty="0">
                <a:latin typeface="Calibri"/>
                <a:cs typeface="Calibri"/>
              </a:rPr>
              <a:t>relation- </a:t>
            </a:r>
            <a:r>
              <a:rPr sz="2200" spc="-5" dirty="0">
                <a:latin typeface="Calibri"/>
                <a:cs typeface="Calibri"/>
              </a:rPr>
              <a:t>ensures </a:t>
            </a:r>
            <a:r>
              <a:rPr sz="2200" spc="-10" dirty="0">
                <a:latin typeface="Calibri"/>
                <a:cs typeface="Calibri"/>
              </a:rPr>
              <a:t>healthy </a:t>
            </a:r>
            <a:r>
              <a:rPr sz="2200" spc="-5" dirty="0">
                <a:latin typeface="Calibri"/>
                <a:cs typeface="Calibri"/>
              </a:rPr>
              <a:t>union</a:t>
            </a:r>
            <a:r>
              <a:rPr sz="2200" spc="20" dirty="0">
                <a:latin typeface="Calibri"/>
                <a:cs typeface="Calibri"/>
              </a:rPr>
              <a:t> </a:t>
            </a:r>
            <a:r>
              <a:rPr sz="2200" spc="-5" dirty="0">
                <a:latin typeface="Calibri"/>
                <a:cs typeface="Calibri"/>
              </a:rPr>
              <a:t>mg</a:t>
            </a:r>
            <a:endParaRPr sz="2200" dirty="0">
              <a:latin typeface="Calibri"/>
              <a:cs typeface="Calibri"/>
            </a:endParaRPr>
          </a:p>
          <a:p>
            <a:pPr marL="527685">
              <a:lnSpc>
                <a:spcPts val="2520"/>
              </a:lnSpc>
            </a:pPr>
            <a:r>
              <a:rPr sz="2200" spc="-10" dirty="0">
                <a:latin typeface="Calibri"/>
                <a:cs typeface="Calibri"/>
              </a:rPr>
              <a:t>relationship </a:t>
            </a:r>
            <a:r>
              <a:rPr sz="2200" dirty="0">
                <a:latin typeface="Calibri"/>
                <a:cs typeface="Calibri"/>
              </a:rPr>
              <a:t>e.g.: </a:t>
            </a:r>
            <a:r>
              <a:rPr sz="2200" spc="-15" dirty="0">
                <a:latin typeface="Calibri"/>
                <a:cs typeface="Calibri"/>
              </a:rPr>
              <a:t>settlement </a:t>
            </a:r>
            <a:r>
              <a:rPr sz="2200" spc="-5" dirty="0">
                <a:latin typeface="Calibri"/>
                <a:cs typeface="Calibri"/>
              </a:rPr>
              <a:t>of</a:t>
            </a:r>
            <a:r>
              <a:rPr sz="2200" spc="60" dirty="0">
                <a:latin typeface="Calibri"/>
                <a:cs typeface="Calibri"/>
              </a:rPr>
              <a:t> </a:t>
            </a:r>
            <a:r>
              <a:rPr sz="2200" spc="-10" dirty="0">
                <a:latin typeface="Calibri"/>
                <a:cs typeface="Calibri"/>
              </a:rPr>
              <a:t>dispute</a:t>
            </a:r>
            <a:endParaRPr sz="2200" dirty="0">
              <a:latin typeface="Calibri"/>
              <a:cs typeface="Calibri"/>
            </a:endParaRPr>
          </a:p>
        </p:txBody>
      </p:sp>
      <p:sp>
        <p:nvSpPr>
          <p:cNvPr id="4" name="object 4"/>
          <p:cNvSpPr/>
          <p:nvPr/>
        </p:nvSpPr>
        <p:spPr>
          <a:xfrm>
            <a:off x="7391400" y="0"/>
            <a:ext cx="1752599" cy="1371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467600" y="5762243"/>
            <a:ext cx="1676399" cy="109575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2938763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2" y="324357"/>
            <a:ext cx="7545070" cy="559435"/>
          </a:xfrm>
          <a:prstGeom prst="rect">
            <a:avLst/>
          </a:prstGeom>
        </p:spPr>
        <p:txBody>
          <a:bodyPr vert="horz" wrap="square" lIns="0" tIns="12700" rIns="0" bIns="0" rtlCol="0">
            <a:spAutoFit/>
          </a:bodyPr>
          <a:lstStyle/>
          <a:p>
            <a:pPr marL="12700">
              <a:lnSpc>
                <a:spcPct val="100000"/>
              </a:lnSpc>
              <a:spcBef>
                <a:spcPts val="100"/>
              </a:spcBef>
            </a:pPr>
            <a:r>
              <a:rPr sz="3500" spc="-20" dirty="0"/>
              <a:t>Difference </a:t>
            </a:r>
            <a:r>
              <a:rPr sz="3500" spc="-10" dirty="0"/>
              <a:t>between </a:t>
            </a:r>
            <a:r>
              <a:rPr sz="3500" spc="-15" dirty="0"/>
              <a:t>personnel </a:t>
            </a:r>
            <a:r>
              <a:rPr sz="3500" dirty="0"/>
              <a:t>mg &amp;</a:t>
            </a:r>
            <a:r>
              <a:rPr sz="3500" spc="-55" dirty="0"/>
              <a:t> </a:t>
            </a:r>
            <a:r>
              <a:rPr sz="3500" spc="-5" dirty="0"/>
              <a:t>HRM</a:t>
            </a:r>
            <a:endParaRPr sz="3500"/>
          </a:p>
        </p:txBody>
      </p:sp>
      <p:sp>
        <p:nvSpPr>
          <p:cNvPr id="3" name="object 3"/>
          <p:cNvSpPr txBox="1"/>
          <p:nvPr/>
        </p:nvSpPr>
        <p:spPr>
          <a:xfrm>
            <a:off x="535940" y="1156461"/>
            <a:ext cx="7199630" cy="391160"/>
          </a:xfrm>
          <a:prstGeom prst="rect">
            <a:avLst/>
          </a:prstGeom>
        </p:spPr>
        <p:txBody>
          <a:bodyPr vert="horz" wrap="square" lIns="0" tIns="12700" rIns="0" bIns="0" rtlCol="0">
            <a:spAutoFit/>
          </a:bodyPr>
          <a:lstStyle/>
          <a:p>
            <a:pPr marL="12700">
              <a:lnSpc>
                <a:spcPct val="100000"/>
              </a:lnSpc>
              <a:spcBef>
                <a:spcPts val="100"/>
              </a:spcBef>
              <a:tabLst>
                <a:tab pos="4201160" algn="l"/>
              </a:tabLst>
            </a:pPr>
            <a:r>
              <a:rPr sz="2400" b="1" spc="-5" dirty="0">
                <a:latin typeface="Calibri"/>
                <a:cs typeface="Calibri"/>
              </a:rPr>
              <a:t>PERSONNEL </a:t>
            </a:r>
            <a:r>
              <a:rPr sz="2400" b="1" spc="-10" dirty="0">
                <a:latin typeface="Calibri"/>
                <a:cs typeface="Calibri"/>
              </a:rPr>
              <a:t>MANAGEMENT	</a:t>
            </a:r>
            <a:r>
              <a:rPr sz="2400" b="1" dirty="0">
                <a:latin typeface="Calibri"/>
                <a:cs typeface="Calibri"/>
              </a:rPr>
              <a:t>HUMAN </a:t>
            </a:r>
            <a:r>
              <a:rPr sz="2400" b="1" spc="-5" dirty="0">
                <a:latin typeface="Calibri"/>
                <a:cs typeface="Calibri"/>
              </a:rPr>
              <a:t>RESOURCE</a:t>
            </a:r>
            <a:r>
              <a:rPr sz="2400" b="1" spc="-125" dirty="0">
                <a:latin typeface="Calibri"/>
                <a:cs typeface="Calibri"/>
              </a:rPr>
              <a:t> </a:t>
            </a:r>
            <a:r>
              <a:rPr sz="2400" b="1" spc="-5" dirty="0">
                <a:latin typeface="Calibri"/>
                <a:cs typeface="Calibri"/>
              </a:rPr>
              <a:t>MG</a:t>
            </a:r>
            <a:endParaRPr sz="2400">
              <a:latin typeface="Calibri"/>
              <a:cs typeface="Calibri"/>
            </a:endParaRPr>
          </a:p>
        </p:txBody>
      </p:sp>
      <p:sp>
        <p:nvSpPr>
          <p:cNvPr id="4" name="object 4"/>
          <p:cNvSpPr txBox="1"/>
          <p:nvPr/>
        </p:nvSpPr>
        <p:spPr>
          <a:xfrm>
            <a:off x="535940" y="1586230"/>
            <a:ext cx="4303395" cy="330835"/>
          </a:xfrm>
          <a:prstGeom prst="rect">
            <a:avLst/>
          </a:prstGeom>
        </p:spPr>
        <p:txBody>
          <a:bodyPr vert="horz" wrap="square" lIns="0" tIns="13335" rIns="0" bIns="0" rtlCol="0">
            <a:spAutoFit/>
          </a:bodyPr>
          <a:lstStyle/>
          <a:p>
            <a:pPr marL="355600" indent="-343535">
              <a:lnSpc>
                <a:spcPct val="100000"/>
              </a:lnSpc>
              <a:spcBef>
                <a:spcPts val="105"/>
              </a:spcBef>
              <a:buFont typeface="Arial"/>
              <a:buChar char="•"/>
              <a:tabLst>
                <a:tab pos="355600" algn="l"/>
                <a:tab pos="356235" algn="l"/>
                <a:tab pos="4201160" algn="l"/>
              </a:tabLst>
            </a:pPr>
            <a:r>
              <a:rPr sz="2000" dirty="0">
                <a:latin typeface="Calibri"/>
                <a:cs typeface="Calibri"/>
              </a:rPr>
              <a:t>Mg</a:t>
            </a:r>
            <a:r>
              <a:rPr sz="2000" spc="-20" dirty="0">
                <a:latin typeface="Calibri"/>
                <a:cs typeface="Calibri"/>
              </a:rPr>
              <a:t> </a:t>
            </a:r>
            <a:r>
              <a:rPr sz="2000" spc="-5" dirty="0">
                <a:latin typeface="Calibri"/>
                <a:cs typeface="Calibri"/>
              </a:rPr>
              <a:t>o</a:t>
            </a:r>
            <a:r>
              <a:rPr sz="2000" dirty="0">
                <a:latin typeface="Calibri"/>
                <a:cs typeface="Calibri"/>
              </a:rPr>
              <a:t>f</a:t>
            </a:r>
            <a:r>
              <a:rPr sz="2000" spc="-10" dirty="0">
                <a:latin typeface="Calibri"/>
                <a:cs typeface="Calibri"/>
              </a:rPr>
              <a:t> </a:t>
            </a:r>
            <a:r>
              <a:rPr sz="2000" spc="-5" dirty="0">
                <a:latin typeface="Calibri"/>
                <a:cs typeface="Calibri"/>
              </a:rPr>
              <a:t>peopl</a:t>
            </a:r>
            <a:r>
              <a:rPr sz="2000" dirty="0">
                <a:latin typeface="Calibri"/>
                <a:cs typeface="Calibri"/>
              </a:rPr>
              <a:t>e</a:t>
            </a:r>
            <a:r>
              <a:rPr sz="2000" spc="-5" dirty="0">
                <a:latin typeface="Calibri"/>
                <a:cs typeface="Calibri"/>
              </a:rPr>
              <a:t> </a:t>
            </a:r>
            <a:r>
              <a:rPr sz="2000" dirty="0">
                <a:latin typeface="Calibri"/>
                <a:cs typeface="Calibri"/>
              </a:rPr>
              <a:t>emp</a:t>
            </a:r>
            <a:r>
              <a:rPr sz="2000" spc="-10" dirty="0">
                <a:latin typeface="Calibri"/>
                <a:cs typeface="Calibri"/>
              </a:rPr>
              <a:t>l</a:t>
            </a:r>
            <a:r>
              <a:rPr sz="2000" spc="-15" dirty="0">
                <a:latin typeface="Calibri"/>
                <a:cs typeface="Calibri"/>
              </a:rPr>
              <a:t>o</a:t>
            </a:r>
            <a:r>
              <a:rPr sz="2000" spc="-20" dirty="0">
                <a:latin typeface="Calibri"/>
                <a:cs typeface="Calibri"/>
              </a:rPr>
              <a:t>y</a:t>
            </a:r>
            <a:r>
              <a:rPr sz="2000" dirty="0">
                <a:latin typeface="Calibri"/>
                <a:cs typeface="Calibri"/>
              </a:rPr>
              <a:t>ed	</a:t>
            </a:r>
            <a:r>
              <a:rPr sz="2000" dirty="0">
                <a:latin typeface="Arial"/>
                <a:cs typeface="Arial"/>
              </a:rPr>
              <a:t>•</a:t>
            </a:r>
            <a:endParaRPr sz="2000">
              <a:latin typeface="Arial"/>
              <a:cs typeface="Arial"/>
            </a:endParaRPr>
          </a:p>
        </p:txBody>
      </p:sp>
      <p:sp>
        <p:nvSpPr>
          <p:cNvPr id="5" name="object 5"/>
          <p:cNvSpPr txBox="1"/>
          <p:nvPr/>
        </p:nvSpPr>
        <p:spPr>
          <a:xfrm>
            <a:off x="535940" y="2257170"/>
            <a:ext cx="3689985" cy="2983230"/>
          </a:xfrm>
          <a:prstGeom prst="rect">
            <a:avLst/>
          </a:prstGeom>
        </p:spPr>
        <p:txBody>
          <a:bodyPr vert="horz" wrap="square" lIns="0" tIns="47625" rIns="0" bIns="0" rtlCol="0">
            <a:spAutoFit/>
          </a:bodyPr>
          <a:lstStyle/>
          <a:p>
            <a:pPr marL="355600" marR="5080" indent="-343535">
              <a:lnSpc>
                <a:spcPts val="2160"/>
              </a:lnSpc>
              <a:spcBef>
                <a:spcPts val="375"/>
              </a:spcBef>
              <a:buFont typeface="Arial"/>
              <a:buChar char="•"/>
              <a:tabLst>
                <a:tab pos="355600" algn="l"/>
                <a:tab pos="356235" algn="l"/>
              </a:tabLst>
            </a:pPr>
            <a:r>
              <a:rPr sz="2000" spc="-5" dirty="0">
                <a:latin typeface="Calibri"/>
                <a:cs typeface="Calibri"/>
              </a:rPr>
              <a:t>Employees </a:t>
            </a:r>
            <a:r>
              <a:rPr sz="2000" spc="-10" dirty="0">
                <a:latin typeface="Calibri"/>
                <a:cs typeface="Calibri"/>
              </a:rPr>
              <a:t>are </a:t>
            </a:r>
            <a:r>
              <a:rPr sz="2000" spc="-15" dirty="0">
                <a:latin typeface="Calibri"/>
                <a:cs typeface="Calibri"/>
              </a:rPr>
              <a:t>treated </a:t>
            </a:r>
            <a:r>
              <a:rPr sz="2000" dirty="0">
                <a:latin typeface="Calibri"/>
                <a:cs typeface="Calibri"/>
              </a:rPr>
              <a:t>as  </a:t>
            </a:r>
            <a:r>
              <a:rPr sz="2000" spc="-5" dirty="0">
                <a:latin typeface="Calibri"/>
                <a:cs typeface="Calibri"/>
              </a:rPr>
              <a:t>economic </a:t>
            </a:r>
            <a:r>
              <a:rPr sz="2000" dirty="0">
                <a:latin typeface="Calibri"/>
                <a:cs typeface="Calibri"/>
              </a:rPr>
              <a:t>man as </a:t>
            </a:r>
            <a:r>
              <a:rPr sz="2000" spc="-5" dirty="0">
                <a:latin typeface="Calibri"/>
                <a:cs typeface="Calibri"/>
              </a:rPr>
              <a:t>his </a:t>
            </a:r>
            <a:r>
              <a:rPr sz="2000" dirty="0">
                <a:latin typeface="Calibri"/>
                <a:cs typeface="Calibri"/>
              </a:rPr>
              <a:t>service </a:t>
            </a:r>
            <a:r>
              <a:rPr sz="2000" spc="-10" dirty="0">
                <a:latin typeface="Calibri"/>
                <a:cs typeface="Calibri"/>
              </a:rPr>
              <a:t>are  exchanged </a:t>
            </a:r>
            <a:r>
              <a:rPr sz="2000" spc="-5" dirty="0">
                <a:latin typeface="Calibri"/>
                <a:cs typeface="Calibri"/>
              </a:rPr>
              <a:t>with</a:t>
            </a:r>
            <a:r>
              <a:rPr sz="2000" spc="-15" dirty="0">
                <a:latin typeface="Calibri"/>
                <a:cs typeface="Calibri"/>
              </a:rPr>
              <a:t> </a:t>
            </a:r>
            <a:r>
              <a:rPr sz="2000" spc="-5" dirty="0">
                <a:latin typeface="Calibri"/>
                <a:cs typeface="Calibri"/>
              </a:rPr>
              <a:t>salary</a:t>
            </a:r>
            <a:endParaRPr sz="2000">
              <a:latin typeface="Calibri"/>
              <a:cs typeface="Calibri"/>
            </a:endParaRPr>
          </a:p>
          <a:p>
            <a:pPr marL="355600" indent="-343535">
              <a:lnSpc>
                <a:spcPts val="2280"/>
              </a:lnSpc>
              <a:spcBef>
                <a:spcPts val="209"/>
              </a:spcBef>
              <a:buFont typeface="Arial"/>
              <a:buChar char="•"/>
              <a:tabLst>
                <a:tab pos="355600" algn="l"/>
                <a:tab pos="356235" algn="l"/>
              </a:tabLst>
            </a:pPr>
            <a:r>
              <a:rPr sz="2000" spc="-5" dirty="0">
                <a:latin typeface="Calibri"/>
                <a:cs typeface="Calibri"/>
              </a:rPr>
              <a:t>Employee </a:t>
            </a:r>
            <a:r>
              <a:rPr sz="2000" spc="-10" dirty="0">
                <a:latin typeface="Calibri"/>
                <a:cs typeface="Calibri"/>
              </a:rPr>
              <a:t>are viewed </a:t>
            </a:r>
            <a:r>
              <a:rPr sz="2000" dirty="0">
                <a:latin typeface="Calibri"/>
                <a:cs typeface="Calibri"/>
              </a:rPr>
              <a:t>as</a:t>
            </a:r>
            <a:r>
              <a:rPr sz="2000" spc="-20" dirty="0">
                <a:latin typeface="Calibri"/>
                <a:cs typeface="Calibri"/>
              </a:rPr>
              <a:t> </a:t>
            </a:r>
            <a:r>
              <a:rPr sz="2000" spc="-10" dirty="0">
                <a:latin typeface="Calibri"/>
                <a:cs typeface="Calibri"/>
              </a:rPr>
              <a:t>tool,</a:t>
            </a:r>
            <a:endParaRPr sz="2000">
              <a:latin typeface="Calibri"/>
              <a:cs typeface="Calibri"/>
            </a:endParaRPr>
          </a:p>
          <a:p>
            <a:pPr marL="355600">
              <a:lnSpc>
                <a:spcPts val="2280"/>
              </a:lnSpc>
            </a:pPr>
            <a:r>
              <a:rPr sz="2000" spc="-5" dirty="0">
                <a:latin typeface="Calibri"/>
                <a:cs typeface="Calibri"/>
              </a:rPr>
              <a:t>equipment</a:t>
            </a:r>
            <a:endParaRPr sz="2000">
              <a:latin typeface="Calibri"/>
              <a:cs typeface="Calibri"/>
            </a:endParaRPr>
          </a:p>
          <a:p>
            <a:pPr marL="355600" marR="283845" indent="-343535" algn="just">
              <a:lnSpc>
                <a:spcPts val="2160"/>
              </a:lnSpc>
              <a:spcBef>
                <a:spcPts val="509"/>
              </a:spcBef>
              <a:buFont typeface="Arial"/>
              <a:buChar char="•"/>
              <a:tabLst>
                <a:tab pos="356235" algn="l"/>
              </a:tabLst>
            </a:pPr>
            <a:r>
              <a:rPr sz="2000" spc="-5" dirty="0">
                <a:latin typeface="Calibri"/>
                <a:cs typeface="Calibri"/>
              </a:rPr>
              <a:t>Employee </a:t>
            </a:r>
            <a:r>
              <a:rPr sz="2000" spc="-10" dirty="0">
                <a:latin typeface="Calibri"/>
                <a:cs typeface="Calibri"/>
              </a:rPr>
              <a:t>are </a:t>
            </a:r>
            <a:r>
              <a:rPr sz="2000" spc="-15" dirty="0">
                <a:latin typeface="Calibri"/>
                <a:cs typeface="Calibri"/>
              </a:rPr>
              <a:t>treated </a:t>
            </a:r>
            <a:r>
              <a:rPr sz="2000" dirty="0">
                <a:latin typeface="Calibri"/>
                <a:cs typeface="Calibri"/>
              </a:rPr>
              <a:t>as </a:t>
            </a:r>
            <a:r>
              <a:rPr sz="2000" spc="-10" dirty="0">
                <a:latin typeface="Calibri"/>
                <a:cs typeface="Calibri"/>
              </a:rPr>
              <a:t>cost  </a:t>
            </a:r>
            <a:r>
              <a:rPr sz="2000" spc="-35" dirty="0">
                <a:latin typeface="Calibri"/>
                <a:cs typeface="Calibri"/>
              </a:rPr>
              <a:t>center. </a:t>
            </a:r>
            <a:r>
              <a:rPr sz="2000" spc="-15" dirty="0">
                <a:latin typeface="Calibri"/>
                <a:cs typeface="Calibri"/>
              </a:rPr>
              <a:t>Therefore </a:t>
            </a:r>
            <a:r>
              <a:rPr sz="2000" dirty="0">
                <a:latin typeface="Calibri"/>
                <a:cs typeface="Calibri"/>
              </a:rPr>
              <a:t>mg </a:t>
            </a:r>
            <a:r>
              <a:rPr sz="2000" spc="-15" dirty="0">
                <a:latin typeface="Calibri"/>
                <a:cs typeface="Calibri"/>
              </a:rPr>
              <a:t>controls  </a:t>
            </a:r>
            <a:r>
              <a:rPr sz="2000" spc="-10" dirty="0">
                <a:latin typeface="Calibri"/>
                <a:cs typeface="Calibri"/>
              </a:rPr>
              <a:t>cost </a:t>
            </a:r>
            <a:r>
              <a:rPr sz="2000" spc="-5" dirty="0">
                <a:latin typeface="Calibri"/>
                <a:cs typeface="Calibri"/>
              </a:rPr>
              <a:t>of</a:t>
            </a:r>
            <a:r>
              <a:rPr sz="2000" spc="-20" dirty="0">
                <a:latin typeface="Calibri"/>
                <a:cs typeface="Calibri"/>
              </a:rPr>
              <a:t> </a:t>
            </a:r>
            <a:r>
              <a:rPr sz="2000" dirty="0">
                <a:latin typeface="Calibri"/>
                <a:cs typeface="Calibri"/>
              </a:rPr>
              <a:t>labour</a:t>
            </a:r>
            <a:endParaRPr sz="2000">
              <a:latin typeface="Calibri"/>
              <a:cs typeface="Calibri"/>
            </a:endParaRPr>
          </a:p>
          <a:p>
            <a:pPr marL="355600" indent="-343535" algn="just">
              <a:lnSpc>
                <a:spcPts val="2280"/>
              </a:lnSpc>
              <a:spcBef>
                <a:spcPts val="209"/>
              </a:spcBef>
              <a:buFont typeface="Arial"/>
              <a:buChar char="•"/>
              <a:tabLst>
                <a:tab pos="356235" algn="l"/>
              </a:tabLst>
            </a:pPr>
            <a:r>
              <a:rPr sz="2000" spc="-5" dirty="0">
                <a:latin typeface="Calibri"/>
                <a:cs typeface="Calibri"/>
              </a:rPr>
              <a:t>Employees used </a:t>
            </a:r>
            <a:r>
              <a:rPr sz="2000" dirty="0">
                <a:latin typeface="Calibri"/>
                <a:cs typeface="Calibri"/>
              </a:rPr>
              <a:t>as</a:t>
            </a:r>
            <a:r>
              <a:rPr sz="2000" spc="-30" dirty="0">
                <a:latin typeface="Calibri"/>
                <a:cs typeface="Calibri"/>
              </a:rPr>
              <a:t> </a:t>
            </a:r>
            <a:r>
              <a:rPr sz="2000" spc="-15" dirty="0">
                <a:latin typeface="Calibri"/>
                <a:cs typeface="Calibri"/>
              </a:rPr>
              <a:t>organization</a:t>
            </a:r>
            <a:endParaRPr sz="2000">
              <a:latin typeface="Calibri"/>
              <a:cs typeface="Calibri"/>
            </a:endParaRPr>
          </a:p>
          <a:p>
            <a:pPr marL="355600">
              <a:lnSpc>
                <a:spcPts val="2280"/>
              </a:lnSpc>
            </a:pPr>
            <a:r>
              <a:rPr sz="2000" spc="-5" dirty="0">
                <a:latin typeface="Calibri"/>
                <a:cs typeface="Calibri"/>
              </a:rPr>
              <a:t>benefit</a:t>
            </a:r>
            <a:endParaRPr sz="2000">
              <a:latin typeface="Calibri"/>
              <a:cs typeface="Calibri"/>
            </a:endParaRPr>
          </a:p>
        </p:txBody>
      </p:sp>
      <p:sp>
        <p:nvSpPr>
          <p:cNvPr id="6" name="object 6"/>
          <p:cNvSpPr txBox="1"/>
          <p:nvPr/>
        </p:nvSpPr>
        <p:spPr>
          <a:xfrm>
            <a:off x="535940" y="5580075"/>
            <a:ext cx="3027045" cy="941069"/>
          </a:xfrm>
          <a:prstGeom prst="rect">
            <a:avLst/>
          </a:prstGeom>
        </p:spPr>
        <p:txBody>
          <a:bodyPr vert="horz" wrap="square" lIns="0" tIns="47625" rIns="0" bIns="0" rtlCol="0">
            <a:spAutoFit/>
          </a:bodyPr>
          <a:lstStyle/>
          <a:p>
            <a:pPr marL="355600" marR="5080" indent="-343535">
              <a:lnSpc>
                <a:spcPts val="2160"/>
              </a:lnSpc>
              <a:spcBef>
                <a:spcPts val="375"/>
              </a:spcBef>
              <a:buFont typeface="Arial"/>
              <a:buChar char="•"/>
              <a:tabLst>
                <a:tab pos="355600" algn="l"/>
                <a:tab pos="356235" algn="l"/>
              </a:tabLst>
            </a:pPr>
            <a:r>
              <a:rPr sz="2000" spc="-15" dirty="0">
                <a:latin typeface="Calibri"/>
                <a:cs typeface="Calibri"/>
              </a:rPr>
              <a:t>Personnel </a:t>
            </a:r>
            <a:r>
              <a:rPr sz="2000" dirty="0">
                <a:latin typeface="Calibri"/>
                <a:cs typeface="Calibri"/>
              </a:rPr>
              <a:t>function </a:t>
            </a:r>
            <a:r>
              <a:rPr sz="2000" spc="-5" dirty="0">
                <a:latin typeface="Calibri"/>
                <a:cs typeface="Calibri"/>
              </a:rPr>
              <a:t>is only  </a:t>
            </a:r>
            <a:r>
              <a:rPr sz="2000" dirty="0">
                <a:latin typeface="Calibri"/>
                <a:cs typeface="Calibri"/>
              </a:rPr>
              <a:t>auxiliary </a:t>
            </a:r>
            <a:r>
              <a:rPr sz="2000" spc="-5" dirty="0">
                <a:latin typeface="Calibri"/>
                <a:cs typeface="Calibri"/>
              </a:rPr>
              <a:t>(secondary)</a:t>
            </a:r>
            <a:endParaRPr sz="2000">
              <a:latin typeface="Calibri"/>
              <a:cs typeface="Calibri"/>
            </a:endParaRPr>
          </a:p>
          <a:p>
            <a:pPr marL="355600" indent="-343535">
              <a:lnSpc>
                <a:spcPct val="100000"/>
              </a:lnSpc>
              <a:spcBef>
                <a:spcPts val="204"/>
              </a:spcBef>
              <a:buFont typeface="Arial"/>
              <a:buChar char="•"/>
              <a:tabLst>
                <a:tab pos="355600" algn="l"/>
                <a:tab pos="356235" algn="l"/>
              </a:tabLst>
            </a:pPr>
            <a:r>
              <a:rPr sz="2000" spc="-5" dirty="0">
                <a:latin typeface="Calibri"/>
                <a:cs typeface="Calibri"/>
              </a:rPr>
              <a:t>Short </a:t>
            </a:r>
            <a:r>
              <a:rPr sz="2000" spc="-10" dirty="0">
                <a:latin typeface="Calibri"/>
                <a:cs typeface="Calibri"/>
              </a:rPr>
              <a:t>term</a:t>
            </a:r>
            <a:r>
              <a:rPr sz="2000" spc="-20" dirty="0">
                <a:latin typeface="Calibri"/>
                <a:cs typeface="Calibri"/>
              </a:rPr>
              <a:t> </a:t>
            </a:r>
            <a:r>
              <a:rPr sz="2000" spc="-10" dirty="0">
                <a:latin typeface="Calibri"/>
                <a:cs typeface="Calibri"/>
              </a:rPr>
              <a:t>perspective</a:t>
            </a:r>
            <a:endParaRPr sz="2000">
              <a:latin typeface="Calibri"/>
              <a:cs typeface="Calibri"/>
            </a:endParaRPr>
          </a:p>
        </p:txBody>
      </p:sp>
      <p:sp>
        <p:nvSpPr>
          <p:cNvPr id="7" name="object 7"/>
          <p:cNvSpPr txBox="1"/>
          <p:nvPr/>
        </p:nvSpPr>
        <p:spPr>
          <a:xfrm>
            <a:off x="4724527" y="1586230"/>
            <a:ext cx="3796029" cy="4812665"/>
          </a:xfrm>
          <a:prstGeom prst="rect">
            <a:avLst/>
          </a:prstGeom>
        </p:spPr>
        <p:txBody>
          <a:bodyPr vert="horz" wrap="square" lIns="0" tIns="13335" rIns="0" bIns="0" rtlCol="0">
            <a:spAutoFit/>
          </a:bodyPr>
          <a:lstStyle/>
          <a:p>
            <a:pPr marL="355600">
              <a:lnSpc>
                <a:spcPts val="2280"/>
              </a:lnSpc>
              <a:spcBef>
                <a:spcPts val="105"/>
              </a:spcBef>
            </a:pPr>
            <a:r>
              <a:rPr sz="2000" dirty="0">
                <a:latin typeface="Calibri"/>
                <a:cs typeface="Calibri"/>
              </a:rPr>
              <a:t>Mg </a:t>
            </a:r>
            <a:r>
              <a:rPr sz="2000" spc="-5" dirty="0">
                <a:latin typeface="Calibri"/>
                <a:cs typeface="Calibri"/>
              </a:rPr>
              <a:t>of employees</a:t>
            </a:r>
            <a:r>
              <a:rPr sz="2000" spc="-50" dirty="0">
                <a:latin typeface="Calibri"/>
                <a:cs typeface="Calibri"/>
              </a:rPr>
              <a:t> </a:t>
            </a:r>
            <a:r>
              <a:rPr sz="2000" spc="-5" dirty="0">
                <a:latin typeface="Calibri"/>
                <a:cs typeface="Calibri"/>
              </a:rPr>
              <a:t>skills,</a:t>
            </a:r>
            <a:endParaRPr sz="2000">
              <a:latin typeface="Calibri"/>
              <a:cs typeface="Calibri"/>
            </a:endParaRPr>
          </a:p>
          <a:p>
            <a:pPr marL="355600">
              <a:lnSpc>
                <a:spcPts val="2280"/>
              </a:lnSpc>
            </a:pPr>
            <a:r>
              <a:rPr sz="2000" spc="-10" dirty="0">
                <a:latin typeface="Calibri"/>
                <a:cs typeface="Calibri"/>
              </a:rPr>
              <a:t>Knowledge,</a:t>
            </a:r>
            <a:r>
              <a:rPr sz="2000" spc="-25" dirty="0">
                <a:latin typeface="Calibri"/>
                <a:cs typeface="Calibri"/>
              </a:rPr>
              <a:t> </a:t>
            </a:r>
            <a:r>
              <a:rPr sz="2000" spc="-5" dirty="0">
                <a:latin typeface="Calibri"/>
                <a:cs typeface="Calibri"/>
              </a:rPr>
              <a:t>abilities</a:t>
            </a:r>
            <a:endParaRPr sz="2000">
              <a:latin typeface="Calibri"/>
              <a:cs typeface="Calibri"/>
            </a:endParaRPr>
          </a:p>
          <a:p>
            <a:pPr marL="355600" marR="68580" indent="-343535">
              <a:lnSpc>
                <a:spcPts val="2160"/>
              </a:lnSpc>
              <a:spcBef>
                <a:spcPts val="509"/>
              </a:spcBef>
              <a:buFont typeface="Arial"/>
              <a:buChar char="•"/>
              <a:tabLst>
                <a:tab pos="355600" algn="l"/>
                <a:tab pos="356235" algn="l"/>
              </a:tabLst>
            </a:pPr>
            <a:r>
              <a:rPr sz="2000" spc="-5" dirty="0">
                <a:latin typeface="Calibri"/>
                <a:cs typeface="Calibri"/>
              </a:rPr>
              <a:t>Employees </a:t>
            </a:r>
            <a:r>
              <a:rPr sz="2000" spc="-10" dirty="0">
                <a:latin typeface="Calibri"/>
                <a:cs typeface="Calibri"/>
              </a:rPr>
              <a:t>are </a:t>
            </a:r>
            <a:r>
              <a:rPr sz="2000" spc="-15" dirty="0">
                <a:latin typeface="Calibri"/>
                <a:cs typeface="Calibri"/>
              </a:rPr>
              <a:t>treated </a:t>
            </a:r>
            <a:r>
              <a:rPr sz="2000" dirty="0">
                <a:latin typeface="Calibri"/>
                <a:cs typeface="Calibri"/>
              </a:rPr>
              <a:t>as  </a:t>
            </a:r>
            <a:r>
              <a:rPr sz="2000" spc="-5" dirty="0">
                <a:latin typeface="Calibri"/>
                <a:cs typeface="Calibri"/>
              </a:rPr>
              <a:t>economic, social </a:t>
            </a:r>
            <a:r>
              <a:rPr sz="2000" dirty="0">
                <a:latin typeface="Calibri"/>
                <a:cs typeface="Calibri"/>
              </a:rPr>
              <a:t>&amp; </a:t>
            </a:r>
            <a:r>
              <a:rPr sz="2000" spc="-10" dirty="0">
                <a:latin typeface="Calibri"/>
                <a:cs typeface="Calibri"/>
              </a:rPr>
              <a:t>psychological  </a:t>
            </a:r>
            <a:r>
              <a:rPr sz="2000" dirty="0">
                <a:latin typeface="Calibri"/>
                <a:cs typeface="Calibri"/>
              </a:rPr>
              <a:t>man</a:t>
            </a:r>
            <a:endParaRPr sz="2000">
              <a:latin typeface="Calibri"/>
              <a:cs typeface="Calibri"/>
            </a:endParaRPr>
          </a:p>
          <a:p>
            <a:pPr marL="355600" indent="-343535">
              <a:lnSpc>
                <a:spcPts val="2280"/>
              </a:lnSpc>
              <a:spcBef>
                <a:spcPts val="210"/>
              </a:spcBef>
              <a:buFont typeface="Arial"/>
              <a:buChar char="•"/>
              <a:tabLst>
                <a:tab pos="355600" algn="l"/>
                <a:tab pos="356235" algn="l"/>
              </a:tabLst>
            </a:pPr>
            <a:r>
              <a:rPr sz="2000" spc="-5" dirty="0">
                <a:latin typeface="Calibri"/>
                <a:cs typeface="Calibri"/>
              </a:rPr>
              <a:t>Employee </a:t>
            </a:r>
            <a:r>
              <a:rPr sz="2000" spc="-10" dirty="0">
                <a:latin typeface="Calibri"/>
                <a:cs typeface="Calibri"/>
              </a:rPr>
              <a:t>are treated </a:t>
            </a:r>
            <a:r>
              <a:rPr sz="2000" dirty="0">
                <a:latin typeface="Calibri"/>
                <a:cs typeface="Calibri"/>
              </a:rPr>
              <a:t>as a</a:t>
            </a:r>
            <a:endParaRPr sz="2000">
              <a:latin typeface="Calibri"/>
              <a:cs typeface="Calibri"/>
            </a:endParaRPr>
          </a:p>
          <a:p>
            <a:pPr marL="355600">
              <a:lnSpc>
                <a:spcPts val="2280"/>
              </a:lnSpc>
            </a:pPr>
            <a:r>
              <a:rPr sz="2000" spc="-10" dirty="0">
                <a:latin typeface="Calibri"/>
                <a:cs typeface="Calibri"/>
              </a:rPr>
              <a:t>resource</a:t>
            </a:r>
            <a:endParaRPr sz="2000">
              <a:latin typeface="Calibri"/>
              <a:cs typeface="Calibri"/>
            </a:endParaRPr>
          </a:p>
          <a:p>
            <a:pPr marL="355600" marR="307975" indent="-343535">
              <a:lnSpc>
                <a:spcPts val="2160"/>
              </a:lnSpc>
              <a:spcBef>
                <a:spcPts val="509"/>
              </a:spcBef>
              <a:buFont typeface="Arial"/>
              <a:buChar char="•"/>
              <a:tabLst>
                <a:tab pos="355600" algn="l"/>
                <a:tab pos="356235" algn="l"/>
              </a:tabLst>
            </a:pPr>
            <a:r>
              <a:rPr sz="2000" spc="-5" dirty="0">
                <a:latin typeface="Calibri"/>
                <a:cs typeface="Calibri"/>
              </a:rPr>
              <a:t>Employees </a:t>
            </a:r>
            <a:r>
              <a:rPr sz="2000" dirty="0">
                <a:latin typeface="Calibri"/>
                <a:cs typeface="Calibri"/>
              </a:rPr>
              <a:t>as </a:t>
            </a:r>
            <a:r>
              <a:rPr sz="2000" spc="-15" dirty="0">
                <a:latin typeface="Calibri"/>
                <a:cs typeface="Calibri"/>
              </a:rPr>
              <a:t>treated </a:t>
            </a:r>
            <a:r>
              <a:rPr sz="2000" dirty="0">
                <a:latin typeface="Calibri"/>
                <a:cs typeface="Calibri"/>
              </a:rPr>
              <a:t>as </a:t>
            </a:r>
            <a:r>
              <a:rPr sz="2000" spc="-10" dirty="0">
                <a:latin typeface="Calibri"/>
                <a:cs typeface="Calibri"/>
              </a:rPr>
              <a:t>profit  </a:t>
            </a:r>
            <a:r>
              <a:rPr sz="2000" spc="-35" dirty="0">
                <a:latin typeface="Calibri"/>
                <a:cs typeface="Calibri"/>
              </a:rPr>
              <a:t>center. </a:t>
            </a:r>
            <a:r>
              <a:rPr sz="2000" spc="-15" dirty="0">
                <a:latin typeface="Calibri"/>
                <a:cs typeface="Calibri"/>
              </a:rPr>
              <a:t>Therefore, invest </a:t>
            </a:r>
            <a:r>
              <a:rPr sz="2000" dirty="0">
                <a:latin typeface="Calibri"/>
                <a:cs typeface="Calibri"/>
              </a:rPr>
              <a:t>in  human</a:t>
            </a:r>
            <a:r>
              <a:rPr sz="2000" spc="-15" dirty="0">
                <a:latin typeface="Calibri"/>
                <a:cs typeface="Calibri"/>
              </a:rPr>
              <a:t> </a:t>
            </a:r>
            <a:r>
              <a:rPr sz="2000" spc="-5" dirty="0">
                <a:latin typeface="Calibri"/>
                <a:cs typeface="Calibri"/>
              </a:rPr>
              <a:t>resource.</a:t>
            </a:r>
            <a:endParaRPr sz="2000">
              <a:latin typeface="Calibri"/>
              <a:cs typeface="Calibri"/>
            </a:endParaRPr>
          </a:p>
          <a:p>
            <a:pPr marL="355600" marR="5080" indent="-343535">
              <a:lnSpc>
                <a:spcPct val="90100"/>
              </a:lnSpc>
              <a:spcBef>
                <a:spcPts val="450"/>
              </a:spcBef>
              <a:buFont typeface="Arial"/>
              <a:buChar char="•"/>
              <a:tabLst>
                <a:tab pos="355600" algn="l"/>
                <a:tab pos="356235" algn="l"/>
              </a:tabLst>
            </a:pPr>
            <a:r>
              <a:rPr sz="2000" spc="-5" dirty="0">
                <a:latin typeface="Calibri"/>
                <a:cs typeface="Calibri"/>
              </a:rPr>
              <a:t>Employees used </a:t>
            </a:r>
            <a:r>
              <a:rPr sz="2000" spc="-15" dirty="0">
                <a:latin typeface="Calibri"/>
                <a:cs typeface="Calibri"/>
              </a:rPr>
              <a:t>for </a:t>
            </a:r>
            <a:r>
              <a:rPr sz="2000" spc="-5" dirty="0">
                <a:latin typeface="Calibri"/>
                <a:cs typeface="Calibri"/>
              </a:rPr>
              <a:t>multi-mutual  benefit </a:t>
            </a:r>
            <a:r>
              <a:rPr sz="2000" spc="-15" dirty="0">
                <a:latin typeface="Calibri"/>
                <a:cs typeface="Calibri"/>
              </a:rPr>
              <a:t>for </a:t>
            </a:r>
            <a:r>
              <a:rPr sz="2000" spc="-5" dirty="0">
                <a:latin typeface="Calibri"/>
                <a:cs typeface="Calibri"/>
              </a:rPr>
              <a:t>org, employees </a:t>
            </a:r>
            <a:r>
              <a:rPr sz="2000" dirty="0">
                <a:latin typeface="Calibri"/>
                <a:cs typeface="Calibri"/>
              </a:rPr>
              <a:t>&amp;  </a:t>
            </a:r>
            <a:r>
              <a:rPr sz="2000" spc="-10" dirty="0">
                <a:latin typeface="Calibri"/>
                <a:cs typeface="Calibri"/>
              </a:rPr>
              <a:t>family</a:t>
            </a:r>
            <a:endParaRPr sz="2000">
              <a:latin typeface="Calibri"/>
              <a:cs typeface="Calibri"/>
            </a:endParaRPr>
          </a:p>
          <a:p>
            <a:pPr marL="355600" marR="206375" indent="-343535">
              <a:lnSpc>
                <a:spcPts val="2160"/>
              </a:lnSpc>
              <a:spcBef>
                <a:spcPts val="509"/>
              </a:spcBef>
              <a:buFont typeface="Arial"/>
              <a:buChar char="•"/>
              <a:tabLst>
                <a:tab pos="355600" algn="l"/>
                <a:tab pos="356235" algn="l"/>
              </a:tabLst>
            </a:pPr>
            <a:r>
              <a:rPr sz="2000" spc="-5" dirty="0">
                <a:latin typeface="Calibri"/>
                <a:cs typeface="Calibri"/>
              </a:rPr>
              <a:t>HRM is </a:t>
            </a:r>
            <a:r>
              <a:rPr sz="2000" dirty="0">
                <a:latin typeface="Calibri"/>
                <a:cs typeface="Calibri"/>
              </a:rPr>
              <a:t>a </a:t>
            </a:r>
            <a:r>
              <a:rPr sz="2000" spc="-10" dirty="0">
                <a:latin typeface="Calibri"/>
                <a:cs typeface="Calibri"/>
              </a:rPr>
              <a:t>strategic(planned) </a:t>
            </a:r>
            <a:r>
              <a:rPr sz="2000" dirty="0">
                <a:latin typeface="Calibri"/>
                <a:cs typeface="Calibri"/>
              </a:rPr>
              <a:t>mg  function</a:t>
            </a:r>
            <a:endParaRPr sz="2000">
              <a:latin typeface="Calibri"/>
              <a:cs typeface="Calibri"/>
            </a:endParaRPr>
          </a:p>
          <a:p>
            <a:pPr marL="355600" indent="-343535">
              <a:lnSpc>
                <a:spcPct val="100000"/>
              </a:lnSpc>
              <a:spcBef>
                <a:spcPts val="209"/>
              </a:spcBef>
              <a:buFont typeface="Arial"/>
              <a:buChar char="•"/>
              <a:tabLst>
                <a:tab pos="355600" algn="l"/>
                <a:tab pos="356235" algn="l"/>
              </a:tabLst>
            </a:pPr>
            <a:r>
              <a:rPr sz="2000" spc="-5" dirty="0">
                <a:latin typeface="Calibri"/>
                <a:cs typeface="Calibri"/>
              </a:rPr>
              <a:t>Long </a:t>
            </a:r>
            <a:r>
              <a:rPr sz="2000" spc="-10" dirty="0">
                <a:latin typeface="Calibri"/>
                <a:cs typeface="Calibri"/>
              </a:rPr>
              <a:t>term</a:t>
            </a:r>
            <a:r>
              <a:rPr sz="2000" spc="-30" dirty="0">
                <a:latin typeface="Calibri"/>
                <a:cs typeface="Calibri"/>
              </a:rPr>
              <a:t> </a:t>
            </a:r>
            <a:r>
              <a:rPr sz="2000" spc="-10" dirty="0">
                <a:latin typeface="Calibri"/>
                <a:cs typeface="Calibri"/>
              </a:rPr>
              <a:t>perspective</a:t>
            </a:r>
            <a:endParaRPr sz="2000">
              <a:latin typeface="Calibri"/>
              <a:cs typeface="Calibri"/>
            </a:endParaRPr>
          </a:p>
        </p:txBody>
      </p:sp>
    </p:spTree>
    <p:extLst>
      <p:ext uri="{BB962C8B-B14F-4D97-AF65-F5344CB8AC3E}">
        <p14:creationId xmlns="" xmlns:p14="http://schemas.microsoft.com/office/powerpoint/2010/main" val="3877274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85953"/>
            <a:ext cx="5575300" cy="697230"/>
          </a:xfrm>
          <a:prstGeom prst="rect">
            <a:avLst/>
          </a:prstGeom>
        </p:spPr>
        <p:txBody>
          <a:bodyPr vert="horz" wrap="square" lIns="0" tIns="13335" rIns="0" bIns="0" rtlCol="0">
            <a:spAutoFit/>
          </a:bodyPr>
          <a:lstStyle/>
          <a:p>
            <a:pPr marL="12700">
              <a:lnSpc>
                <a:spcPct val="100000"/>
              </a:lnSpc>
              <a:spcBef>
                <a:spcPts val="105"/>
              </a:spcBef>
            </a:pPr>
            <a:r>
              <a:rPr dirty="0"/>
              <a:t>Qualities of </a:t>
            </a:r>
            <a:r>
              <a:rPr spc="5" dirty="0"/>
              <a:t>HR</a:t>
            </a:r>
            <a:r>
              <a:rPr spc="-65" dirty="0"/>
              <a:t> </a:t>
            </a:r>
            <a:r>
              <a:rPr spc="-5" dirty="0"/>
              <a:t>Manager</a:t>
            </a:r>
          </a:p>
        </p:txBody>
      </p:sp>
      <p:sp>
        <p:nvSpPr>
          <p:cNvPr id="3" name="object 3"/>
          <p:cNvSpPr txBox="1"/>
          <p:nvPr/>
        </p:nvSpPr>
        <p:spPr>
          <a:xfrm>
            <a:off x="78739" y="1003452"/>
            <a:ext cx="7999095" cy="5398770"/>
          </a:xfrm>
          <a:prstGeom prst="rect">
            <a:avLst/>
          </a:prstGeom>
        </p:spPr>
        <p:txBody>
          <a:bodyPr vert="horz" wrap="square" lIns="0" tIns="50800" rIns="0" bIns="0" rtlCol="0">
            <a:spAutoFit/>
          </a:bodyPr>
          <a:lstStyle/>
          <a:p>
            <a:pPr marL="12700">
              <a:lnSpc>
                <a:spcPct val="100000"/>
              </a:lnSpc>
              <a:spcBef>
                <a:spcPts val="400"/>
              </a:spcBef>
            </a:pPr>
            <a:r>
              <a:rPr sz="2500" spc="-5" dirty="0">
                <a:latin typeface="Calibri"/>
                <a:cs typeface="Calibri"/>
              </a:rPr>
              <a:t>Henry </a:t>
            </a:r>
            <a:r>
              <a:rPr sz="2500" spc="-30" dirty="0">
                <a:latin typeface="Calibri"/>
                <a:cs typeface="Calibri"/>
              </a:rPr>
              <a:t>fayol </a:t>
            </a:r>
            <a:r>
              <a:rPr sz="2500" spc="-15" dirty="0">
                <a:latin typeface="Calibri"/>
                <a:cs typeface="Calibri"/>
              </a:rPr>
              <a:t>categorized</a:t>
            </a:r>
            <a:r>
              <a:rPr sz="2500" spc="60" dirty="0">
                <a:latin typeface="Calibri"/>
                <a:cs typeface="Calibri"/>
              </a:rPr>
              <a:t> </a:t>
            </a:r>
            <a:r>
              <a:rPr sz="2500" spc="-5" dirty="0">
                <a:latin typeface="Calibri"/>
                <a:cs typeface="Calibri"/>
              </a:rPr>
              <a:t>as</a:t>
            </a:r>
            <a:endParaRPr sz="2500">
              <a:latin typeface="Calibri"/>
              <a:cs typeface="Calibri"/>
            </a:endParaRPr>
          </a:p>
          <a:p>
            <a:pPr marL="469900" indent="-457200">
              <a:lnSpc>
                <a:spcPct val="100000"/>
              </a:lnSpc>
              <a:spcBef>
                <a:spcPts val="300"/>
              </a:spcBef>
              <a:buAutoNum type="alphaLcParenR"/>
              <a:tabLst>
                <a:tab pos="469265" algn="l"/>
                <a:tab pos="469900" algn="l"/>
              </a:tabLst>
            </a:pPr>
            <a:r>
              <a:rPr sz="2500" spc="-15" dirty="0">
                <a:latin typeface="Calibri"/>
                <a:cs typeface="Calibri"/>
              </a:rPr>
              <a:t>Physical- </a:t>
            </a:r>
            <a:r>
              <a:rPr sz="2500" spc="-5" dirty="0">
                <a:latin typeface="Calibri"/>
                <a:cs typeface="Calibri"/>
              </a:rPr>
              <a:t>health, vigor </a:t>
            </a:r>
            <a:r>
              <a:rPr sz="2500" spc="-35" dirty="0">
                <a:latin typeface="Calibri"/>
                <a:cs typeface="Calibri"/>
              </a:rPr>
              <a:t>(energy, </a:t>
            </a:r>
            <a:r>
              <a:rPr sz="2500" spc="-15" dirty="0">
                <a:latin typeface="Calibri"/>
                <a:cs typeface="Calibri"/>
              </a:rPr>
              <a:t>strength),</a:t>
            </a:r>
            <a:r>
              <a:rPr sz="2500" spc="95" dirty="0">
                <a:latin typeface="Calibri"/>
                <a:cs typeface="Calibri"/>
              </a:rPr>
              <a:t> </a:t>
            </a:r>
            <a:r>
              <a:rPr sz="2500" spc="-10" dirty="0">
                <a:latin typeface="Calibri"/>
                <a:cs typeface="Calibri"/>
              </a:rPr>
              <a:t>address</a:t>
            </a:r>
            <a:endParaRPr sz="2500">
              <a:latin typeface="Calibri"/>
              <a:cs typeface="Calibri"/>
            </a:endParaRPr>
          </a:p>
          <a:p>
            <a:pPr marL="469900" indent="-457200">
              <a:lnSpc>
                <a:spcPct val="100000"/>
              </a:lnSpc>
              <a:spcBef>
                <a:spcPts val="300"/>
              </a:spcBef>
              <a:buAutoNum type="alphaLcParenR"/>
              <a:tabLst>
                <a:tab pos="469265" algn="l"/>
                <a:tab pos="469900" algn="l"/>
              </a:tabLst>
            </a:pPr>
            <a:r>
              <a:rPr sz="2500" spc="-10" dirty="0">
                <a:latin typeface="Calibri"/>
                <a:cs typeface="Calibri"/>
              </a:rPr>
              <a:t>Mental- </a:t>
            </a:r>
            <a:r>
              <a:rPr sz="2500" spc="-5" dirty="0">
                <a:latin typeface="Calibri"/>
                <a:cs typeface="Calibri"/>
              </a:rPr>
              <a:t>ability </a:t>
            </a:r>
            <a:r>
              <a:rPr sz="2500" spc="-15" dirty="0">
                <a:latin typeface="Calibri"/>
                <a:cs typeface="Calibri"/>
              </a:rPr>
              <a:t>to understand, </a:t>
            </a:r>
            <a:r>
              <a:rPr sz="2500" dirty="0">
                <a:latin typeface="Calibri"/>
                <a:cs typeface="Calibri"/>
              </a:rPr>
              <a:t>learn, </a:t>
            </a:r>
            <a:r>
              <a:rPr sz="2500" spc="-15" dirty="0">
                <a:latin typeface="Calibri"/>
                <a:cs typeface="Calibri"/>
              </a:rPr>
              <a:t>judge </a:t>
            </a:r>
            <a:r>
              <a:rPr sz="2500" spc="-5" dirty="0">
                <a:latin typeface="Calibri"/>
                <a:cs typeface="Calibri"/>
              </a:rPr>
              <a:t>&amp;</a:t>
            </a:r>
            <a:r>
              <a:rPr sz="2500" spc="85" dirty="0">
                <a:latin typeface="Calibri"/>
                <a:cs typeface="Calibri"/>
              </a:rPr>
              <a:t> </a:t>
            </a:r>
            <a:r>
              <a:rPr sz="2500" spc="-10" dirty="0">
                <a:latin typeface="Calibri"/>
                <a:cs typeface="Calibri"/>
              </a:rPr>
              <a:t>adaptable</a:t>
            </a:r>
            <a:endParaRPr sz="2500">
              <a:latin typeface="Calibri"/>
              <a:cs typeface="Calibri"/>
            </a:endParaRPr>
          </a:p>
          <a:p>
            <a:pPr marL="469900" marR="34290" indent="-457200">
              <a:lnSpc>
                <a:spcPts val="2700"/>
              </a:lnSpc>
              <a:spcBef>
                <a:spcPts val="640"/>
              </a:spcBef>
              <a:buAutoNum type="alphaLcParenR"/>
              <a:tabLst>
                <a:tab pos="469265" algn="l"/>
                <a:tab pos="469900" algn="l"/>
              </a:tabLst>
            </a:pPr>
            <a:r>
              <a:rPr sz="2500" spc="-10" dirty="0">
                <a:latin typeface="Calibri"/>
                <a:cs typeface="Calibri"/>
              </a:rPr>
              <a:t>Moral </a:t>
            </a:r>
            <a:r>
              <a:rPr sz="2500" spc="-5" dirty="0">
                <a:latin typeface="Calibri"/>
                <a:cs typeface="Calibri"/>
              </a:rPr>
              <a:t>– </a:t>
            </a:r>
            <a:r>
              <a:rPr sz="2500" spc="-10" dirty="0">
                <a:latin typeface="Calibri"/>
                <a:cs typeface="Calibri"/>
              </a:rPr>
              <a:t>firmness, </a:t>
            </a:r>
            <a:r>
              <a:rPr sz="2500" spc="-5" dirty="0">
                <a:latin typeface="Calibri"/>
                <a:cs typeface="Calibri"/>
              </a:rPr>
              <a:t>responsible, initiative, </a:t>
            </a:r>
            <a:r>
              <a:rPr sz="2500" spc="-10" dirty="0">
                <a:latin typeface="Calibri"/>
                <a:cs typeface="Calibri"/>
              </a:rPr>
              <a:t>loyal, </a:t>
            </a:r>
            <a:r>
              <a:rPr sz="2500" spc="-5" dirty="0">
                <a:latin typeface="Calibri"/>
                <a:cs typeface="Calibri"/>
              </a:rPr>
              <a:t>dignity </a:t>
            </a:r>
            <a:r>
              <a:rPr sz="2500" spc="-10" dirty="0">
                <a:latin typeface="Calibri"/>
                <a:cs typeface="Calibri"/>
              </a:rPr>
              <a:t>(self  </a:t>
            </a:r>
            <a:r>
              <a:rPr sz="2500" spc="-5" dirty="0">
                <a:latin typeface="Calibri"/>
                <a:cs typeface="Calibri"/>
              </a:rPr>
              <a:t>respect)</a:t>
            </a:r>
            <a:endParaRPr sz="2500">
              <a:latin typeface="Calibri"/>
              <a:cs typeface="Calibri"/>
            </a:endParaRPr>
          </a:p>
          <a:p>
            <a:pPr marL="469900" indent="-457200">
              <a:lnSpc>
                <a:spcPct val="100000"/>
              </a:lnSpc>
              <a:spcBef>
                <a:spcPts val="260"/>
              </a:spcBef>
              <a:buAutoNum type="alphaLcParenR"/>
              <a:tabLst>
                <a:tab pos="469265" algn="l"/>
                <a:tab pos="469900" algn="l"/>
              </a:tabLst>
            </a:pPr>
            <a:r>
              <a:rPr sz="2500" spc="-10" dirty="0">
                <a:latin typeface="Calibri"/>
                <a:cs typeface="Calibri"/>
              </a:rPr>
              <a:t>Educational- subject </a:t>
            </a:r>
            <a:r>
              <a:rPr sz="2500" spc="-5" dirty="0">
                <a:latin typeface="Calibri"/>
                <a:cs typeface="Calibri"/>
              </a:rPr>
              <a:t>knowledge about function</a:t>
            </a:r>
            <a:r>
              <a:rPr sz="2500" spc="65" dirty="0">
                <a:latin typeface="Calibri"/>
                <a:cs typeface="Calibri"/>
              </a:rPr>
              <a:t> </a:t>
            </a:r>
            <a:r>
              <a:rPr sz="2500" spc="-15" dirty="0">
                <a:latin typeface="Calibri"/>
                <a:cs typeface="Calibri"/>
              </a:rPr>
              <a:t>performed</a:t>
            </a:r>
            <a:endParaRPr sz="2500">
              <a:latin typeface="Calibri"/>
              <a:cs typeface="Calibri"/>
            </a:endParaRPr>
          </a:p>
          <a:p>
            <a:pPr marL="469900" indent="-457200">
              <a:lnSpc>
                <a:spcPct val="100000"/>
              </a:lnSpc>
              <a:spcBef>
                <a:spcPts val="305"/>
              </a:spcBef>
              <a:buAutoNum type="alphaLcParenR"/>
              <a:tabLst>
                <a:tab pos="469265" algn="l"/>
                <a:tab pos="469900" algn="l"/>
              </a:tabLst>
            </a:pPr>
            <a:r>
              <a:rPr sz="2500" spc="-30" dirty="0">
                <a:latin typeface="Calibri"/>
                <a:cs typeface="Calibri"/>
              </a:rPr>
              <a:t>Technical- </a:t>
            </a:r>
            <a:r>
              <a:rPr sz="2500" spc="-10" dirty="0">
                <a:latin typeface="Calibri"/>
                <a:cs typeface="Calibri"/>
              </a:rPr>
              <a:t>peculiar </a:t>
            </a:r>
            <a:r>
              <a:rPr sz="2500" spc="-5" dirty="0">
                <a:latin typeface="Calibri"/>
                <a:cs typeface="Calibri"/>
              </a:rPr>
              <a:t>knowledge </a:t>
            </a:r>
            <a:r>
              <a:rPr sz="2500" dirty="0">
                <a:latin typeface="Calibri"/>
                <a:cs typeface="Calibri"/>
              </a:rPr>
              <a:t>on</a:t>
            </a:r>
            <a:r>
              <a:rPr sz="2500" spc="65" dirty="0">
                <a:latin typeface="Calibri"/>
                <a:cs typeface="Calibri"/>
              </a:rPr>
              <a:t> </a:t>
            </a:r>
            <a:r>
              <a:rPr sz="2500" spc="-10" dirty="0">
                <a:latin typeface="Calibri"/>
                <a:cs typeface="Calibri"/>
              </a:rPr>
              <a:t>function</a:t>
            </a:r>
            <a:endParaRPr sz="2500">
              <a:latin typeface="Calibri"/>
              <a:cs typeface="Calibri"/>
            </a:endParaRPr>
          </a:p>
          <a:p>
            <a:pPr marL="12700" marR="2539365">
              <a:lnSpc>
                <a:spcPct val="110000"/>
              </a:lnSpc>
              <a:buAutoNum type="alphaLcParenR"/>
              <a:tabLst>
                <a:tab pos="469265" algn="l"/>
                <a:tab pos="469900" algn="l"/>
              </a:tabLst>
            </a:pPr>
            <a:r>
              <a:rPr sz="2500" spc="-5" dirty="0">
                <a:latin typeface="Calibri"/>
                <a:cs typeface="Calibri"/>
              </a:rPr>
              <a:t>Experience – arising </a:t>
            </a:r>
            <a:r>
              <a:rPr sz="2500" spc="-15" dirty="0">
                <a:latin typeface="Calibri"/>
                <a:cs typeface="Calibri"/>
              </a:rPr>
              <a:t>from </a:t>
            </a:r>
            <a:r>
              <a:rPr sz="2500" spc="-10" dirty="0">
                <a:latin typeface="Calibri"/>
                <a:cs typeface="Calibri"/>
              </a:rPr>
              <a:t>work </a:t>
            </a:r>
            <a:r>
              <a:rPr sz="2500" spc="-45" dirty="0">
                <a:latin typeface="Calibri"/>
                <a:cs typeface="Calibri"/>
              </a:rPr>
              <a:t>proper. </a:t>
            </a:r>
            <a:r>
              <a:rPr sz="2500" u="heavy" spc="-45" dirty="0">
                <a:uFill>
                  <a:solidFill>
                    <a:srgbClr val="000000"/>
                  </a:solidFill>
                </a:uFill>
                <a:latin typeface="Calibri"/>
                <a:cs typeface="Calibri"/>
              </a:rPr>
              <a:t> </a:t>
            </a:r>
            <a:r>
              <a:rPr sz="2500" u="heavy" spc="-20" dirty="0">
                <a:uFill>
                  <a:solidFill>
                    <a:srgbClr val="000000"/>
                  </a:solidFill>
                </a:uFill>
                <a:latin typeface="Calibri"/>
                <a:cs typeface="Calibri"/>
              </a:rPr>
              <a:t>OTHERS:</a:t>
            </a:r>
            <a:endParaRPr sz="2500">
              <a:latin typeface="Calibri"/>
              <a:cs typeface="Calibri"/>
            </a:endParaRPr>
          </a:p>
          <a:p>
            <a:pPr marL="12700" marR="1690370">
              <a:lnSpc>
                <a:spcPct val="110000"/>
              </a:lnSpc>
            </a:pPr>
            <a:r>
              <a:rPr sz="2500" spc="-5" dirty="0">
                <a:latin typeface="Calibri"/>
                <a:cs typeface="Calibri"/>
              </a:rPr>
              <a:t>Alert </a:t>
            </a:r>
            <a:r>
              <a:rPr sz="2500" spc="-30" dirty="0">
                <a:latin typeface="Calibri"/>
                <a:cs typeface="Calibri"/>
              </a:rPr>
              <a:t>mentally, </a:t>
            </a:r>
            <a:r>
              <a:rPr sz="2500" spc="-15" dirty="0">
                <a:latin typeface="Calibri"/>
                <a:cs typeface="Calibri"/>
              </a:rPr>
              <a:t>competent to </a:t>
            </a:r>
            <a:r>
              <a:rPr sz="2500" spc="-35" dirty="0">
                <a:latin typeface="Calibri"/>
                <a:cs typeface="Calibri"/>
              </a:rPr>
              <a:t>take </a:t>
            </a:r>
            <a:r>
              <a:rPr sz="2500" spc="-10" dirty="0">
                <a:latin typeface="Calibri"/>
                <a:cs typeface="Calibri"/>
              </a:rPr>
              <a:t>quick decision,  honesty </a:t>
            </a:r>
            <a:r>
              <a:rPr sz="2500" spc="-5" dirty="0">
                <a:latin typeface="Calibri"/>
                <a:cs typeface="Calibri"/>
              </a:rPr>
              <a:t>&amp; </a:t>
            </a:r>
            <a:r>
              <a:rPr sz="2500" spc="-25" dirty="0">
                <a:latin typeface="Calibri"/>
                <a:cs typeface="Calibri"/>
              </a:rPr>
              <a:t>integrity, </a:t>
            </a:r>
            <a:r>
              <a:rPr sz="2500" spc="-10" dirty="0">
                <a:latin typeface="Calibri"/>
                <a:cs typeface="Calibri"/>
              </a:rPr>
              <a:t>patience, good </a:t>
            </a:r>
            <a:r>
              <a:rPr sz="2500" spc="-35" dirty="0">
                <a:latin typeface="Calibri"/>
                <a:cs typeface="Calibri"/>
              </a:rPr>
              <a:t>leader,  </a:t>
            </a:r>
            <a:r>
              <a:rPr sz="2500" spc="-5" dirty="0">
                <a:latin typeface="Calibri"/>
                <a:cs typeface="Calibri"/>
              </a:rPr>
              <a:t>socially responsible, </a:t>
            </a:r>
            <a:r>
              <a:rPr sz="2500" spc="-10" dirty="0">
                <a:latin typeface="Calibri"/>
                <a:cs typeface="Calibri"/>
              </a:rPr>
              <a:t>good </a:t>
            </a:r>
            <a:r>
              <a:rPr sz="2500" spc="-30" dirty="0">
                <a:latin typeface="Calibri"/>
                <a:cs typeface="Calibri"/>
              </a:rPr>
              <a:t>communicator,  </a:t>
            </a:r>
            <a:r>
              <a:rPr sz="2500" spc="-10" dirty="0">
                <a:latin typeface="Calibri"/>
                <a:cs typeface="Calibri"/>
              </a:rPr>
              <a:t>courteous (well</a:t>
            </a:r>
            <a:r>
              <a:rPr sz="2500" spc="20" dirty="0">
                <a:latin typeface="Calibri"/>
                <a:cs typeface="Calibri"/>
              </a:rPr>
              <a:t> </a:t>
            </a:r>
            <a:r>
              <a:rPr sz="2500" spc="-10" dirty="0">
                <a:latin typeface="Calibri"/>
                <a:cs typeface="Calibri"/>
              </a:rPr>
              <a:t>mannered)</a:t>
            </a:r>
            <a:endParaRPr sz="2500">
              <a:latin typeface="Calibri"/>
              <a:cs typeface="Calibri"/>
            </a:endParaRPr>
          </a:p>
        </p:txBody>
      </p:sp>
      <p:sp>
        <p:nvSpPr>
          <p:cNvPr id="4" name="object 4"/>
          <p:cNvSpPr/>
          <p:nvPr/>
        </p:nvSpPr>
        <p:spPr>
          <a:xfrm>
            <a:off x="6096000" y="0"/>
            <a:ext cx="3048000" cy="15240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400800" y="3581400"/>
            <a:ext cx="2743200" cy="327659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1480350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527049"/>
            <a:ext cx="8763000" cy="627736"/>
          </a:xfrm>
          <a:prstGeom prst="rect">
            <a:avLst/>
          </a:prstGeom>
        </p:spPr>
        <p:txBody>
          <a:bodyPr vert="horz" wrap="square" lIns="0" tIns="12065" rIns="0" bIns="0" rtlCol="0">
            <a:spAutoFit/>
          </a:bodyPr>
          <a:lstStyle/>
          <a:p>
            <a:pPr marL="12700">
              <a:lnSpc>
                <a:spcPct val="100000"/>
              </a:lnSpc>
              <a:spcBef>
                <a:spcPts val="95"/>
              </a:spcBef>
            </a:pPr>
            <a:r>
              <a:rPr lang="en-US" sz="4000" spc="-10" dirty="0" smtClean="0"/>
              <a:t>	</a:t>
            </a:r>
            <a:r>
              <a:rPr sz="4000" spc="-10" smtClean="0"/>
              <a:t>HUMAN </a:t>
            </a:r>
            <a:r>
              <a:rPr sz="4000" spc="-15" dirty="0"/>
              <a:t>RESOURCE</a:t>
            </a:r>
            <a:r>
              <a:rPr sz="4000" spc="-50" dirty="0"/>
              <a:t> </a:t>
            </a:r>
            <a:r>
              <a:rPr sz="4000" spc="-5" dirty="0"/>
              <a:t>MANAGEMENT</a:t>
            </a:r>
            <a:endParaRPr sz="4000"/>
          </a:p>
        </p:txBody>
      </p:sp>
      <p:sp>
        <p:nvSpPr>
          <p:cNvPr id="3" name="object 3"/>
          <p:cNvSpPr txBox="1"/>
          <p:nvPr/>
        </p:nvSpPr>
        <p:spPr>
          <a:xfrm>
            <a:off x="1065682" y="5642559"/>
            <a:ext cx="6859270" cy="848994"/>
          </a:xfrm>
          <a:prstGeom prst="rect">
            <a:avLst/>
          </a:prstGeom>
        </p:spPr>
        <p:txBody>
          <a:bodyPr vert="horz" wrap="square" lIns="0" tIns="100965" rIns="0" bIns="0" rtlCol="0">
            <a:spAutoFit/>
          </a:bodyPr>
          <a:lstStyle/>
          <a:p>
            <a:pPr marL="2592705" marR="5080" indent="-2580640">
              <a:lnSpc>
                <a:spcPts val="2880"/>
              </a:lnSpc>
              <a:spcBef>
                <a:spcPts val="795"/>
              </a:spcBef>
            </a:pPr>
            <a:r>
              <a:rPr sz="3000" spc="-20" dirty="0">
                <a:solidFill>
                  <a:srgbClr val="888888"/>
                </a:solidFill>
                <a:latin typeface="Calibri"/>
                <a:cs typeface="Calibri"/>
              </a:rPr>
              <a:t>Personnel, </a:t>
            </a:r>
            <a:r>
              <a:rPr sz="3000" spc="-15" dirty="0">
                <a:solidFill>
                  <a:srgbClr val="888888"/>
                </a:solidFill>
                <a:latin typeface="Calibri"/>
                <a:cs typeface="Calibri"/>
              </a:rPr>
              <a:t>People at </a:t>
            </a:r>
            <a:r>
              <a:rPr sz="3000" spc="-10" dirty="0">
                <a:solidFill>
                  <a:srgbClr val="888888"/>
                </a:solidFill>
                <a:latin typeface="Calibri"/>
                <a:cs typeface="Calibri"/>
              </a:rPr>
              <a:t>work, </a:t>
            </a:r>
            <a:r>
              <a:rPr sz="3000" spc="-35" dirty="0">
                <a:solidFill>
                  <a:srgbClr val="888888"/>
                </a:solidFill>
                <a:latin typeface="Calibri"/>
                <a:cs typeface="Calibri"/>
              </a:rPr>
              <a:t>Manpower, </a:t>
            </a:r>
            <a:r>
              <a:rPr sz="3000" spc="-45" dirty="0">
                <a:solidFill>
                  <a:srgbClr val="888888"/>
                </a:solidFill>
                <a:latin typeface="Calibri"/>
                <a:cs typeface="Calibri"/>
              </a:rPr>
              <a:t>Staff,  </a:t>
            </a:r>
            <a:r>
              <a:rPr sz="3000" spc="-10" dirty="0">
                <a:solidFill>
                  <a:srgbClr val="888888"/>
                </a:solidFill>
                <a:latin typeface="Calibri"/>
                <a:cs typeface="Calibri"/>
              </a:rPr>
              <a:t>employees</a:t>
            </a:r>
            <a:endParaRPr sz="3000">
              <a:latin typeface="Calibri"/>
              <a:cs typeface="Calibri"/>
            </a:endParaRPr>
          </a:p>
        </p:txBody>
      </p:sp>
      <p:sp>
        <p:nvSpPr>
          <p:cNvPr id="4" name="object 4"/>
          <p:cNvSpPr/>
          <p:nvPr/>
        </p:nvSpPr>
        <p:spPr>
          <a:xfrm>
            <a:off x="609600" y="1905000"/>
            <a:ext cx="7772400" cy="329408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2224808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8826"/>
            <a:ext cx="7148830" cy="1002030"/>
          </a:xfrm>
          <a:prstGeom prst="rect">
            <a:avLst/>
          </a:prstGeom>
        </p:spPr>
        <p:txBody>
          <a:bodyPr vert="horz" wrap="square" lIns="0" tIns="12700" rIns="0" bIns="0" rtlCol="0">
            <a:spAutoFit/>
          </a:bodyPr>
          <a:lstStyle/>
          <a:p>
            <a:pPr marL="12700" marR="5080">
              <a:lnSpc>
                <a:spcPct val="100000"/>
              </a:lnSpc>
              <a:spcBef>
                <a:spcPts val="100"/>
              </a:spcBef>
            </a:pPr>
            <a:r>
              <a:rPr sz="3200" spc="-20" dirty="0"/>
              <a:t>Role </a:t>
            </a:r>
            <a:r>
              <a:rPr sz="3200" dirty="0"/>
              <a:t>&amp; </a:t>
            </a:r>
            <a:r>
              <a:rPr sz="3200" spc="-5" dirty="0"/>
              <a:t>Responsibility of HR </a:t>
            </a:r>
            <a:r>
              <a:rPr sz="3200" spc="-15" dirty="0"/>
              <a:t>professionals </a:t>
            </a:r>
            <a:r>
              <a:rPr sz="3200" dirty="0"/>
              <a:t>in  changing</a:t>
            </a:r>
            <a:r>
              <a:rPr sz="3200" spc="5" dirty="0"/>
              <a:t> </a:t>
            </a:r>
            <a:r>
              <a:rPr sz="3200" spc="-15" dirty="0"/>
              <a:t>Environment</a:t>
            </a:r>
            <a:endParaRPr sz="3200"/>
          </a:p>
        </p:txBody>
      </p:sp>
      <p:sp>
        <p:nvSpPr>
          <p:cNvPr id="3" name="object 3"/>
          <p:cNvSpPr txBox="1"/>
          <p:nvPr/>
        </p:nvSpPr>
        <p:spPr>
          <a:xfrm>
            <a:off x="535940" y="1374394"/>
            <a:ext cx="7906384" cy="4998720"/>
          </a:xfrm>
          <a:prstGeom prst="rect">
            <a:avLst/>
          </a:prstGeom>
        </p:spPr>
        <p:txBody>
          <a:bodyPr vert="horz" wrap="square" lIns="0" tIns="12700" rIns="0" bIns="0" rtlCol="0">
            <a:spAutoFit/>
          </a:bodyPr>
          <a:lstStyle/>
          <a:p>
            <a:pPr marL="355600" indent="-343535">
              <a:lnSpc>
                <a:spcPts val="3379"/>
              </a:lnSpc>
              <a:spcBef>
                <a:spcPts val="100"/>
              </a:spcBef>
              <a:buFont typeface="Arial"/>
              <a:buChar char="•"/>
              <a:tabLst>
                <a:tab pos="355600" algn="l"/>
                <a:tab pos="356235" algn="l"/>
              </a:tabLst>
            </a:pPr>
            <a:r>
              <a:rPr sz="3000" spc="-10" dirty="0">
                <a:latin typeface="Calibri"/>
                <a:cs typeface="Calibri"/>
              </a:rPr>
              <a:t>Focus </a:t>
            </a:r>
            <a:r>
              <a:rPr sz="3000" spc="-5" dirty="0">
                <a:latin typeface="Calibri"/>
                <a:cs typeface="Calibri"/>
              </a:rPr>
              <a:t>on </a:t>
            </a:r>
            <a:r>
              <a:rPr sz="3000" spc="-20" dirty="0">
                <a:latin typeface="Calibri"/>
                <a:cs typeface="Calibri"/>
              </a:rPr>
              <a:t>strategic </a:t>
            </a:r>
            <a:r>
              <a:rPr sz="3000" spc="-5" dirty="0">
                <a:latin typeface="Calibri"/>
                <a:cs typeface="Calibri"/>
              </a:rPr>
              <a:t>HR </a:t>
            </a:r>
            <a:r>
              <a:rPr sz="3000" dirty="0">
                <a:latin typeface="Calibri"/>
                <a:cs typeface="Calibri"/>
              </a:rPr>
              <a:t>issues: </a:t>
            </a:r>
            <a:r>
              <a:rPr sz="2000" spc="-5" dirty="0">
                <a:latin typeface="Calibri"/>
                <a:cs typeface="Calibri"/>
              </a:rPr>
              <a:t>Issues </a:t>
            </a:r>
            <a:r>
              <a:rPr sz="2000" spc="-20" dirty="0">
                <a:latin typeface="Calibri"/>
                <a:cs typeface="Calibri"/>
              </a:rPr>
              <a:t>have </a:t>
            </a:r>
            <a:r>
              <a:rPr sz="2000" spc="-15" dirty="0">
                <a:latin typeface="Calibri"/>
                <a:cs typeface="Calibri"/>
              </a:rPr>
              <a:t>to </a:t>
            </a:r>
            <a:r>
              <a:rPr sz="2000" dirty="0">
                <a:latin typeface="Calibri"/>
                <a:cs typeface="Calibri"/>
              </a:rPr>
              <a:t>be </a:t>
            </a:r>
            <a:r>
              <a:rPr sz="2000" spc="-5" dirty="0">
                <a:latin typeface="Calibri"/>
                <a:cs typeface="Calibri"/>
              </a:rPr>
              <a:t>identified</a:t>
            </a:r>
            <a:r>
              <a:rPr sz="2000" spc="25" dirty="0">
                <a:latin typeface="Calibri"/>
                <a:cs typeface="Calibri"/>
              </a:rPr>
              <a:t> </a:t>
            </a:r>
            <a:r>
              <a:rPr sz="2000" dirty="0">
                <a:latin typeface="Calibri"/>
                <a:cs typeface="Calibri"/>
              </a:rPr>
              <a:t>&amp;</a:t>
            </a:r>
            <a:endParaRPr sz="2000">
              <a:latin typeface="Calibri"/>
              <a:cs typeface="Calibri"/>
            </a:endParaRPr>
          </a:p>
          <a:p>
            <a:pPr marL="355600">
              <a:lnSpc>
                <a:spcPts val="2160"/>
              </a:lnSpc>
            </a:pPr>
            <a:r>
              <a:rPr sz="2000" spc="-5" dirty="0">
                <a:latin typeface="Calibri"/>
                <a:cs typeface="Calibri"/>
              </a:rPr>
              <a:t>dealt </a:t>
            </a:r>
            <a:r>
              <a:rPr sz="2000" dirty="0">
                <a:latin typeface="Calibri"/>
                <a:cs typeface="Calibri"/>
              </a:rPr>
              <a:t>with </a:t>
            </a:r>
            <a:r>
              <a:rPr sz="2000" spc="-15" dirty="0">
                <a:latin typeface="Calibri"/>
                <a:cs typeface="Calibri"/>
              </a:rPr>
              <a:t>adequately. </a:t>
            </a:r>
            <a:r>
              <a:rPr sz="2000" dirty="0">
                <a:latin typeface="Calibri"/>
                <a:cs typeface="Calibri"/>
              </a:rPr>
              <a:t>It </a:t>
            </a:r>
            <a:r>
              <a:rPr sz="2000" spc="-5" dirty="0">
                <a:latin typeface="Calibri"/>
                <a:cs typeface="Calibri"/>
              </a:rPr>
              <a:t>will </a:t>
            </a:r>
            <a:r>
              <a:rPr sz="2000" dirty="0">
                <a:latin typeface="Calibri"/>
                <a:cs typeface="Calibri"/>
              </a:rPr>
              <a:t>act as an in-build</a:t>
            </a:r>
            <a:r>
              <a:rPr sz="2000" spc="-20" dirty="0">
                <a:latin typeface="Calibri"/>
                <a:cs typeface="Calibri"/>
              </a:rPr>
              <a:t> </a:t>
            </a:r>
            <a:r>
              <a:rPr sz="2000" spc="-10" dirty="0">
                <a:latin typeface="Calibri"/>
                <a:cs typeface="Calibri"/>
              </a:rPr>
              <a:t>advantage</a:t>
            </a:r>
            <a:endParaRPr sz="2000">
              <a:latin typeface="Calibri"/>
              <a:cs typeface="Calibri"/>
            </a:endParaRPr>
          </a:p>
          <a:p>
            <a:pPr marL="355600" marR="45085" indent="-343535">
              <a:lnSpc>
                <a:spcPct val="83100"/>
              </a:lnSpc>
              <a:spcBef>
                <a:spcPts val="590"/>
              </a:spcBef>
              <a:buFont typeface="Arial"/>
              <a:buChar char="•"/>
              <a:tabLst>
                <a:tab pos="355600" algn="l"/>
                <a:tab pos="356235" algn="l"/>
              </a:tabLst>
            </a:pPr>
            <a:r>
              <a:rPr sz="3000" spc="-15" dirty="0">
                <a:latin typeface="Calibri"/>
                <a:cs typeface="Calibri"/>
              </a:rPr>
              <a:t>Proactive </a:t>
            </a:r>
            <a:r>
              <a:rPr sz="3000" dirty="0">
                <a:latin typeface="Calibri"/>
                <a:cs typeface="Calibri"/>
              </a:rPr>
              <a:t>action: </a:t>
            </a:r>
            <a:r>
              <a:rPr sz="2000" spc="-5" dirty="0">
                <a:latin typeface="Calibri"/>
                <a:cs typeface="Calibri"/>
              </a:rPr>
              <a:t>not on </a:t>
            </a:r>
            <a:r>
              <a:rPr sz="2000" spc="-10" dirty="0">
                <a:latin typeface="Calibri"/>
                <a:cs typeface="Calibri"/>
              </a:rPr>
              <a:t>reactive </a:t>
            </a:r>
            <a:r>
              <a:rPr sz="2000" spc="-5" dirty="0">
                <a:latin typeface="Calibri"/>
                <a:cs typeface="Calibri"/>
              </a:rPr>
              <a:t>basis. Putting </a:t>
            </a:r>
            <a:r>
              <a:rPr sz="2000" dirty="0">
                <a:latin typeface="Calibri"/>
                <a:cs typeface="Calibri"/>
              </a:rPr>
              <a:t>action in </a:t>
            </a:r>
            <a:r>
              <a:rPr sz="2000" spc="-5" dirty="0">
                <a:latin typeface="Calibri"/>
                <a:cs typeface="Calibri"/>
              </a:rPr>
              <a:t>practice  </a:t>
            </a:r>
            <a:r>
              <a:rPr sz="2000" spc="-15" dirty="0">
                <a:latin typeface="Calibri"/>
                <a:cs typeface="Calibri"/>
              </a:rPr>
              <a:t>before </a:t>
            </a:r>
            <a:r>
              <a:rPr sz="2000" dirty="0">
                <a:latin typeface="Calibri"/>
                <a:cs typeface="Calibri"/>
              </a:rPr>
              <a:t>an </a:t>
            </a:r>
            <a:r>
              <a:rPr sz="2000" spc="-5" dirty="0">
                <a:latin typeface="Calibri"/>
                <a:cs typeface="Calibri"/>
              </a:rPr>
              <a:t>issue</a:t>
            </a:r>
            <a:r>
              <a:rPr sz="2000" spc="5" dirty="0">
                <a:latin typeface="Calibri"/>
                <a:cs typeface="Calibri"/>
              </a:rPr>
              <a:t> </a:t>
            </a:r>
            <a:r>
              <a:rPr sz="2000" spc="-5" dirty="0">
                <a:latin typeface="Calibri"/>
                <a:cs typeface="Calibri"/>
              </a:rPr>
              <a:t>arises.</a:t>
            </a:r>
            <a:endParaRPr sz="2000">
              <a:latin typeface="Calibri"/>
              <a:cs typeface="Calibri"/>
            </a:endParaRPr>
          </a:p>
          <a:p>
            <a:pPr marL="355600" indent="-343535">
              <a:lnSpc>
                <a:spcPts val="3560"/>
              </a:lnSpc>
              <a:buFont typeface="Arial"/>
              <a:buChar char="•"/>
              <a:tabLst>
                <a:tab pos="355600" algn="l"/>
                <a:tab pos="356235" algn="l"/>
              </a:tabLst>
            </a:pPr>
            <a:r>
              <a:rPr sz="3000" spc="-10" dirty="0">
                <a:latin typeface="Calibri"/>
                <a:cs typeface="Calibri"/>
              </a:rPr>
              <a:t>Developing </a:t>
            </a:r>
            <a:r>
              <a:rPr sz="3000" spc="-20" dirty="0">
                <a:latin typeface="Calibri"/>
                <a:cs typeface="Calibri"/>
              </a:rPr>
              <a:t>integrated </a:t>
            </a:r>
            <a:r>
              <a:rPr sz="3000" spc="-5" dirty="0">
                <a:latin typeface="Calibri"/>
                <a:cs typeface="Calibri"/>
              </a:rPr>
              <a:t>HR</a:t>
            </a:r>
            <a:r>
              <a:rPr sz="3000" spc="-10" dirty="0">
                <a:latin typeface="Calibri"/>
                <a:cs typeface="Calibri"/>
              </a:rPr>
              <a:t> </a:t>
            </a:r>
            <a:r>
              <a:rPr sz="3000" spc="-25" dirty="0">
                <a:latin typeface="Calibri"/>
                <a:cs typeface="Calibri"/>
              </a:rPr>
              <a:t>system:</a:t>
            </a:r>
            <a:endParaRPr sz="3000">
              <a:latin typeface="Calibri"/>
              <a:cs typeface="Calibri"/>
            </a:endParaRPr>
          </a:p>
          <a:p>
            <a:pPr marL="355600">
              <a:lnSpc>
                <a:spcPct val="100000"/>
              </a:lnSpc>
              <a:spcBef>
                <a:spcPts val="1000"/>
              </a:spcBef>
              <a:tabLst>
                <a:tab pos="1955800" algn="l"/>
              </a:tabLst>
            </a:pPr>
            <a:r>
              <a:rPr sz="2000" spc="-20" dirty="0">
                <a:latin typeface="Calibri"/>
                <a:cs typeface="Calibri"/>
              </a:rPr>
              <a:t>Well</a:t>
            </a:r>
            <a:r>
              <a:rPr sz="2000" spc="5" dirty="0">
                <a:latin typeface="Calibri"/>
                <a:cs typeface="Calibri"/>
              </a:rPr>
              <a:t> </a:t>
            </a:r>
            <a:r>
              <a:rPr sz="2000" spc="-5" dirty="0">
                <a:latin typeface="Calibri"/>
                <a:cs typeface="Calibri"/>
              </a:rPr>
              <a:t>balanced	</a:t>
            </a:r>
            <a:r>
              <a:rPr sz="2000" spc="-20" dirty="0">
                <a:latin typeface="Calibri"/>
                <a:cs typeface="Calibri"/>
              </a:rPr>
              <a:t>system </a:t>
            </a:r>
            <a:r>
              <a:rPr sz="2000" dirty="0">
                <a:latin typeface="Calibri"/>
                <a:cs typeface="Calibri"/>
              </a:rPr>
              <a:t>without lack </a:t>
            </a:r>
            <a:r>
              <a:rPr sz="2000" spc="-5" dirty="0">
                <a:latin typeface="Calibri"/>
                <a:cs typeface="Calibri"/>
              </a:rPr>
              <a:t>of coherence </a:t>
            </a:r>
            <a:r>
              <a:rPr sz="2000" dirty="0">
                <a:latin typeface="Calibri"/>
                <a:cs typeface="Calibri"/>
              </a:rPr>
              <a:t>(unity) in</a:t>
            </a:r>
            <a:r>
              <a:rPr sz="2000" spc="25" dirty="0">
                <a:latin typeface="Calibri"/>
                <a:cs typeface="Calibri"/>
              </a:rPr>
              <a:t> </a:t>
            </a:r>
            <a:r>
              <a:rPr sz="2000" dirty="0">
                <a:latin typeface="Calibri"/>
                <a:cs typeface="Calibri"/>
              </a:rPr>
              <a:t>function</a:t>
            </a:r>
            <a:endParaRPr sz="2000">
              <a:latin typeface="Calibri"/>
              <a:cs typeface="Calibri"/>
            </a:endParaRPr>
          </a:p>
          <a:p>
            <a:pPr marL="355600" marR="974725" indent="-343535">
              <a:lnSpc>
                <a:spcPct val="101099"/>
              </a:lnSpc>
              <a:spcBef>
                <a:spcPts val="160"/>
              </a:spcBef>
              <a:buFont typeface="Arial"/>
              <a:buChar char="•"/>
              <a:tabLst>
                <a:tab pos="355600" algn="l"/>
                <a:tab pos="356235" algn="l"/>
              </a:tabLst>
            </a:pPr>
            <a:r>
              <a:rPr sz="3000" spc="-25" dirty="0">
                <a:latin typeface="Calibri"/>
                <a:cs typeface="Calibri"/>
              </a:rPr>
              <a:t>Working </a:t>
            </a:r>
            <a:r>
              <a:rPr sz="3000" dirty="0">
                <a:latin typeface="Calibri"/>
                <a:cs typeface="Calibri"/>
              </a:rPr>
              <a:t>as </a:t>
            </a:r>
            <a:r>
              <a:rPr sz="3000" spc="-10" dirty="0">
                <a:latin typeface="Calibri"/>
                <a:cs typeface="Calibri"/>
              </a:rPr>
              <a:t>Change agent: </a:t>
            </a:r>
            <a:r>
              <a:rPr sz="2000" spc="-10" dirty="0">
                <a:latin typeface="Calibri"/>
                <a:cs typeface="Calibri"/>
              </a:rPr>
              <a:t>must perceive </a:t>
            </a:r>
            <a:r>
              <a:rPr sz="2000" spc="-5" dirty="0">
                <a:latin typeface="Calibri"/>
                <a:cs typeface="Calibri"/>
              </a:rPr>
              <a:t>need </a:t>
            </a:r>
            <a:r>
              <a:rPr sz="2000" spc="-20" dirty="0">
                <a:latin typeface="Calibri"/>
                <a:cs typeface="Calibri"/>
              </a:rPr>
              <a:t>for  </a:t>
            </a:r>
            <a:r>
              <a:rPr sz="2000" dirty="0">
                <a:latin typeface="Calibri"/>
                <a:cs typeface="Calibri"/>
              </a:rPr>
              <a:t>change and </a:t>
            </a:r>
            <a:r>
              <a:rPr sz="2000" spc="-10" dirty="0">
                <a:latin typeface="Calibri"/>
                <a:cs typeface="Calibri"/>
              </a:rPr>
              <a:t>initiate </a:t>
            </a:r>
            <a:r>
              <a:rPr sz="2000" dirty="0">
                <a:latin typeface="Calibri"/>
                <a:cs typeface="Calibri"/>
              </a:rPr>
              <a:t>it. </a:t>
            </a:r>
            <a:r>
              <a:rPr sz="2000" spc="-5" dirty="0">
                <a:latin typeface="Calibri"/>
                <a:cs typeface="Calibri"/>
              </a:rPr>
              <a:t>HR </a:t>
            </a:r>
            <a:r>
              <a:rPr sz="2000" spc="-10" dirty="0">
                <a:latin typeface="Calibri"/>
                <a:cs typeface="Calibri"/>
              </a:rPr>
              <a:t>professionals must </a:t>
            </a:r>
            <a:r>
              <a:rPr sz="2000" spc="-15" dirty="0">
                <a:latin typeface="Calibri"/>
                <a:cs typeface="Calibri"/>
              </a:rPr>
              <a:t>play </a:t>
            </a:r>
            <a:r>
              <a:rPr sz="2000" dirty="0">
                <a:latin typeface="Calibri"/>
                <a:cs typeface="Calibri"/>
              </a:rPr>
              <a:t>an </a:t>
            </a:r>
            <a:r>
              <a:rPr sz="2000" spc="-5" dirty="0">
                <a:latin typeface="Calibri"/>
                <a:cs typeface="Calibri"/>
              </a:rPr>
              <a:t>active</a:t>
            </a:r>
            <a:r>
              <a:rPr sz="2000" spc="114" dirty="0">
                <a:latin typeface="Calibri"/>
                <a:cs typeface="Calibri"/>
              </a:rPr>
              <a:t> </a:t>
            </a:r>
            <a:r>
              <a:rPr sz="2000" spc="-15" dirty="0">
                <a:latin typeface="Calibri"/>
                <a:cs typeface="Calibri"/>
              </a:rPr>
              <a:t>role.</a:t>
            </a:r>
            <a:endParaRPr sz="2000">
              <a:latin typeface="Calibri"/>
              <a:cs typeface="Calibri"/>
            </a:endParaRPr>
          </a:p>
          <a:p>
            <a:pPr marL="355600" indent="-343535">
              <a:lnSpc>
                <a:spcPts val="3560"/>
              </a:lnSpc>
              <a:buFont typeface="Arial"/>
              <a:buChar char="•"/>
              <a:tabLst>
                <a:tab pos="355600" algn="l"/>
                <a:tab pos="356235" algn="l"/>
              </a:tabLst>
            </a:pPr>
            <a:r>
              <a:rPr sz="3000" spc="-15" dirty="0">
                <a:latin typeface="Calibri"/>
                <a:cs typeface="Calibri"/>
              </a:rPr>
              <a:t>Marketing </a:t>
            </a:r>
            <a:r>
              <a:rPr sz="3000" spc="-5" dirty="0">
                <a:latin typeface="Calibri"/>
                <a:cs typeface="Calibri"/>
              </a:rPr>
              <a:t>HR </a:t>
            </a:r>
            <a:r>
              <a:rPr sz="3000" spc="-10" dirty="0">
                <a:latin typeface="Calibri"/>
                <a:cs typeface="Calibri"/>
              </a:rPr>
              <a:t>potential: </a:t>
            </a:r>
            <a:r>
              <a:rPr sz="2000" spc="-10" dirty="0">
                <a:latin typeface="Calibri"/>
                <a:cs typeface="Calibri"/>
              </a:rPr>
              <a:t>must </a:t>
            </a:r>
            <a:r>
              <a:rPr sz="2000" spc="-15" dirty="0">
                <a:latin typeface="Calibri"/>
                <a:cs typeface="Calibri"/>
              </a:rPr>
              <a:t>have </a:t>
            </a:r>
            <a:r>
              <a:rPr sz="2000" dirty="0">
                <a:latin typeface="Calibri"/>
                <a:cs typeface="Calibri"/>
              </a:rPr>
              <a:t>ability </a:t>
            </a:r>
            <a:r>
              <a:rPr sz="2000" spc="-10" dirty="0">
                <a:latin typeface="Calibri"/>
                <a:cs typeface="Calibri"/>
              </a:rPr>
              <a:t>to</a:t>
            </a:r>
            <a:r>
              <a:rPr sz="2000" spc="10" dirty="0">
                <a:latin typeface="Calibri"/>
                <a:cs typeface="Calibri"/>
              </a:rPr>
              <a:t> </a:t>
            </a:r>
            <a:r>
              <a:rPr sz="2000" spc="-15" dirty="0">
                <a:latin typeface="Calibri"/>
                <a:cs typeface="Calibri"/>
              </a:rPr>
              <a:t>prove</a:t>
            </a:r>
            <a:endParaRPr sz="2000">
              <a:latin typeface="Calibri"/>
              <a:cs typeface="Calibri"/>
            </a:endParaRPr>
          </a:p>
          <a:p>
            <a:pPr marL="412115">
              <a:lnSpc>
                <a:spcPts val="2380"/>
              </a:lnSpc>
              <a:spcBef>
                <a:spcPts val="45"/>
              </a:spcBef>
            </a:pPr>
            <a:r>
              <a:rPr sz="2000" dirty="0">
                <a:latin typeface="Calibri"/>
                <a:cs typeface="Calibri"/>
              </a:rPr>
              <a:t>their </a:t>
            </a:r>
            <a:r>
              <a:rPr sz="2000" spc="-5" dirty="0">
                <a:latin typeface="Calibri"/>
                <a:cs typeface="Calibri"/>
              </a:rPr>
              <a:t>contribution </a:t>
            </a:r>
            <a:r>
              <a:rPr sz="2000" spc="-15" dirty="0">
                <a:latin typeface="Calibri"/>
                <a:cs typeface="Calibri"/>
              </a:rPr>
              <a:t>to</a:t>
            </a:r>
            <a:r>
              <a:rPr sz="2000" spc="-25" dirty="0">
                <a:latin typeface="Calibri"/>
                <a:cs typeface="Calibri"/>
              </a:rPr>
              <a:t> </a:t>
            </a:r>
            <a:r>
              <a:rPr sz="2000" spc="-5" dirty="0">
                <a:latin typeface="Calibri"/>
                <a:cs typeface="Calibri"/>
              </a:rPr>
              <a:t>enterprise</a:t>
            </a:r>
            <a:endParaRPr sz="2000">
              <a:latin typeface="Calibri"/>
              <a:cs typeface="Calibri"/>
            </a:endParaRPr>
          </a:p>
          <a:p>
            <a:pPr marL="355600" indent="-343535">
              <a:lnSpc>
                <a:spcPts val="3579"/>
              </a:lnSpc>
              <a:buFont typeface="Arial"/>
              <a:buChar char="•"/>
              <a:tabLst>
                <a:tab pos="355600" algn="l"/>
                <a:tab pos="356235" algn="l"/>
              </a:tabLst>
            </a:pPr>
            <a:r>
              <a:rPr sz="3000" spc="-10" dirty="0">
                <a:latin typeface="Calibri"/>
                <a:cs typeface="Calibri"/>
              </a:rPr>
              <a:t>Outsourcing </a:t>
            </a:r>
            <a:r>
              <a:rPr sz="3000" spc="-5" dirty="0">
                <a:latin typeface="Calibri"/>
                <a:cs typeface="Calibri"/>
              </a:rPr>
              <a:t>HR functions: </a:t>
            </a:r>
            <a:r>
              <a:rPr sz="2200" spc="-10" dirty="0">
                <a:latin typeface="Calibri"/>
                <a:cs typeface="Calibri"/>
              </a:rPr>
              <a:t>business instructs</a:t>
            </a:r>
            <a:r>
              <a:rPr sz="2200" spc="20" dirty="0">
                <a:latin typeface="Calibri"/>
                <a:cs typeface="Calibri"/>
              </a:rPr>
              <a:t> </a:t>
            </a:r>
            <a:r>
              <a:rPr sz="2200" spc="-5" dirty="0">
                <a:latin typeface="Calibri"/>
                <a:cs typeface="Calibri"/>
              </a:rPr>
              <a:t>an</a:t>
            </a:r>
            <a:endParaRPr sz="2200">
              <a:latin typeface="Calibri"/>
              <a:cs typeface="Calibri"/>
            </a:endParaRPr>
          </a:p>
          <a:p>
            <a:pPr marL="355600">
              <a:lnSpc>
                <a:spcPct val="100000"/>
              </a:lnSpc>
              <a:spcBef>
                <a:spcPts val="30"/>
              </a:spcBef>
            </a:pPr>
            <a:r>
              <a:rPr sz="2200" spc="-10" dirty="0">
                <a:latin typeface="Calibri"/>
                <a:cs typeface="Calibri"/>
              </a:rPr>
              <a:t>external supplier </a:t>
            </a:r>
            <a:r>
              <a:rPr sz="2200" spc="-20" dirty="0">
                <a:latin typeface="Calibri"/>
                <a:cs typeface="Calibri"/>
              </a:rPr>
              <a:t>to </a:t>
            </a:r>
            <a:r>
              <a:rPr sz="2200" spc="-30" dirty="0">
                <a:latin typeface="Calibri"/>
                <a:cs typeface="Calibri"/>
              </a:rPr>
              <a:t>take </a:t>
            </a:r>
            <a:r>
              <a:rPr sz="2200" spc="-10" dirty="0">
                <a:latin typeface="Calibri"/>
                <a:cs typeface="Calibri"/>
              </a:rPr>
              <a:t>responsibility (and</a:t>
            </a:r>
            <a:r>
              <a:rPr sz="2200" spc="55" dirty="0">
                <a:latin typeface="Calibri"/>
                <a:cs typeface="Calibri"/>
              </a:rPr>
              <a:t> </a:t>
            </a:r>
            <a:r>
              <a:rPr sz="2200" spc="-5" dirty="0">
                <a:latin typeface="Calibri"/>
                <a:cs typeface="Calibri"/>
              </a:rPr>
              <a:t>risk)</a:t>
            </a:r>
            <a:endParaRPr sz="2200">
              <a:latin typeface="Calibri"/>
              <a:cs typeface="Calibri"/>
            </a:endParaRPr>
          </a:p>
          <a:p>
            <a:pPr marL="355600">
              <a:lnSpc>
                <a:spcPct val="100000"/>
              </a:lnSpc>
            </a:pPr>
            <a:r>
              <a:rPr sz="2200" spc="-20" dirty="0">
                <a:latin typeface="Calibri"/>
                <a:cs typeface="Calibri"/>
              </a:rPr>
              <a:t>for </a:t>
            </a:r>
            <a:r>
              <a:rPr sz="2200" spc="-5" dirty="0">
                <a:latin typeface="Calibri"/>
                <a:cs typeface="Calibri"/>
              </a:rPr>
              <a:t>HR</a:t>
            </a:r>
            <a:r>
              <a:rPr sz="2200" spc="30" dirty="0">
                <a:latin typeface="Calibri"/>
                <a:cs typeface="Calibri"/>
              </a:rPr>
              <a:t> </a:t>
            </a:r>
            <a:r>
              <a:rPr sz="2200" spc="-5" dirty="0">
                <a:latin typeface="Calibri"/>
                <a:cs typeface="Calibri"/>
              </a:rPr>
              <a:t>functions.</a:t>
            </a:r>
            <a:endParaRPr sz="2200">
              <a:latin typeface="Calibri"/>
              <a:cs typeface="Calibri"/>
            </a:endParaRPr>
          </a:p>
        </p:txBody>
      </p:sp>
      <p:sp>
        <p:nvSpPr>
          <p:cNvPr id="4" name="object 4"/>
          <p:cNvSpPr/>
          <p:nvPr/>
        </p:nvSpPr>
        <p:spPr>
          <a:xfrm>
            <a:off x="6941819" y="2514600"/>
            <a:ext cx="2202179" cy="838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677911" y="0"/>
            <a:ext cx="1466088" cy="1600200"/>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7391400" y="3657600"/>
            <a:ext cx="1752600" cy="3200400"/>
            <a:chOff x="7391400" y="3657600"/>
            <a:chExt cx="1752600" cy="3200400"/>
          </a:xfrm>
        </p:grpSpPr>
        <p:sp>
          <p:nvSpPr>
            <p:cNvPr id="7" name="object 7"/>
            <p:cNvSpPr/>
            <p:nvPr/>
          </p:nvSpPr>
          <p:spPr>
            <a:xfrm>
              <a:off x="7391400" y="5638799"/>
              <a:ext cx="1752600" cy="121919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467600" y="3657600"/>
              <a:ext cx="1676400" cy="1981200"/>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 xmlns:p14="http://schemas.microsoft.com/office/powerpoint/2010/main" val="2930826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176276"/>
            <a:ext cx="8530590" cy="5818505"/>
          </a:xfrm>
          <a:prstGeom prst="rect">
            <a:avLst/>
          </a:prstGeom>
        </p:spPr>
        <p:txBody>
          <a:bodyPr vert="horz" wrap="square" lIns="0" tIns="12700" rIns="0" bIns="0" rtlCol="0">
            <a:spAutoFit/>
          </a:bodyPr>
          <a:lstStyle/>
          <a:p>
            <a:pPr marL="287020" indent="-274320" algn="just">
              <a:lnSpc>
                <a:spcPct val="100000"/>
              </a:lnSpc>
              <a:spcBef>
                <a:spcPts val="100"/>
              </a:spcBef>
              <a:buClr>
                <a:srgbClr val="FD8537"/>
              </a:buClr>
              <a:buSzPct val="69565"/>
              <a:buFont typeface="Wingdings"/>
              <a:buChar char=""/>
              <a:tabLst>
                <a:tab pos="287020" algn="l"/>
              </a:tabLst>
            </a:pPr>
            <a:r>
              <a:rPr sz="2300" b="1" dirty="0">
                <a:latin typeface="Arial"/>
                <a:cs typeface="Arial"/>
              </a:rPr>
              <a:t>Competing In a </a:t>
            </a:r>
            <a:r>
              <a:rPr sz="2300" b="1" spc="-5" dirty="0">
                <a:latin typeface="Arial"/>
                <a:cs typeface="Arial"/>
              </a:rPr>
              <a:t>Global </a:t>
            </a:r>
            <a:r>
              <a:rPr sz="2300" b="1" dirty="0">
                <a:latin typeface="Arial"/>
                <a:cs typeface="Arial"/>
              </a:rPr>
              <a:t>Economy</a:t>
            </a:r>
            <a:r>
              <a:rPr sz="2300" b="1" spc="-135" dirty="0">
                <a:latin typeface="Arial"/>
                <a:cs typeface="Arial"/>
              </a:rPr>
              <a:t> </a:t>
            </a:r>
            <a:r>
              <a:rPr sz="2300" b="1" dirty="0">
                <a:latin typeface="Arial"/>
                <a:cs typeface="Arial"/>
              </a:rPr>
              <a:t>:</a:t>
            </a:r>
            <a:endParaRPr sz="2300">
              <a:latin typeface="Arial"/>
              <a:cs typeface="Arial"/>
            </a:endParaRPr>
          </a:p>
          <a:p>
            <a:pPr>
              <a:lnSpc>
                <a:spcPct val="100000"/>
              </a:lnSpc>
              <a:spcBef>
                <a:spcPts val="55"/>
              </a:spcBef>
              <a:buClr>
                <a:srgbClr val="FD8537"/>
              </a:buClr>
              <a:buFont typeface="Wingdings"/>
              <a:buChar char=""/>
            </a:pPr>
            <a:endParaRPr sz="3400">
              <a:latin typeface="Arial"/>
              <a:cs typeface="Arial"/>
            </a:endParaRPr>
          </a:p>
          <a:p>
            <a:pPr marL="286385" marR="5080" indent="-274320" algn="just">
              <a:lnSpc>
                <a:spcPct val="100000"/>
              </a:lnSpc>
              <a:buClr>
                <a:srgbClr val="FD8537"/>
              </a:buClr>
              <a:buSzPct val="69565"/>
              <a:buFont typeface="Wingdings"/>
              <a:buChar char=""/>
              <a:tabLst>
                <a:tab pos="287020" algn="l"/>
              </a:tabLst>
            </a:pPr>
            <a:r>
              <a:rPr sz="2300" b="1" spc="-5" dirty="0">
                <a:latin typeface="Arial"/>
                <a:cs typeface="Arial"/>
              </a:rPr>
              <a:t>Companies compete in </a:t>
            </a:r>
            <a:r>
              <a:rPr sz="2300" b="1" dirty="0">
                <a:latin typeface="Arial"/>
                <a:cs typeface="Arial"/>
              </a:rPr>
              <a:t>a </a:t>
            </a:r>
            <a:r>
              <a:rPr sz="2300" b="1" spc="-5" dirty="0">
                <a:latin typeface="Arial"/>
                <a:cs typeface="Arial"/>
              </a:rPr>
              <a:t>global economy </a:t>
            </a:r>
            <a:r>
              <a:rPr sz="2300" dirty="0">
                <a:latin typeface="Arial"/>
                <a:cs typeface="Arial"/>
              </a:rPr>
              <a:t>many </a:t>
            </a:r>
            <a:r>
              <a:rPr sz="2300" spc="-10" dirty="0">
                <a:latin typeface="Arial"/>
                <a:cs typeface="Arial"/>
              </a:rPr>
              <a:t>are  </a:t>
            </a:r>
            <a:r>
              <a:rPr sz="2300" spc="-5" dirty="0">
                <a:latin typeface="Arial"/>
                <a:cs typeface="Arial"/>
              </a:rPr>
              <a:t>introducing new technologies that require </a:t>
            </a:r>
            <a:r>
              <a:rPr sz="2300" spc="-10" dirty="0">
                <a:latin typeface="Arial"/>
                <a:cs typeface="Arial"/>
              </a:rPr>
              <a:t>more </a:t>
            </a:r>
            <a:r>
              <a:rPr sz="2300" spc="-5" dirty="0">
                <a:latin typeface="Arial"/>
                <a:cs typeface="Arial"/>
              </a:rPr>
              <a:t>educated </a:t>
            </a:r>
            <a:r>
              <a:rPr sz="2300" dirty="0">
                <a:latin typeface="Arial"/>
                <a:cs typeface="Arial"/>
              </a:rPr>
              <a:t>and  trained</a:t>
            </a:r>
            <a:r>
              <a:rPr sz="2300" spc="-65" dirty="0">
                <a:latin typeface="Arial"/>
                <a:cs typeface="Arial"/>
              </a:rPr>
              <a:t> </a:t>
            </a:r>
            <a:r>
              <a:rPr sz="2300" dirty="0">
                <a:latin typeface="Arial"/>
                <a:cs typeface="Arial"/>
              </a:rPr>
              <a:t>workers.</a:t>
            </a:r>
            <a:endParaRPr sz="2300">
              <a:latin typeface="Arial"/>
              <a:cs typeface="Arial"/>
            </a:endParaRPr>
          </a:p>
          <a:p>
            <a:pPr marL="287020" indent="-274320" algn="just">
              <a:lnSpc>
                <a:spcPct val="100000"/>
              </a:lnSpc>
              <a:spcBef>
                <a:spcPts val="605"/>
              </a:spcBef>
              <a:buClr>
                <a:srgbClr val="FD8537"/>
              </a:buClr>
              <a:buSzPct val="69565"/>
              <a:buFont typeface="Wingdings"/>
              <a:buChar char=""/>
              <a:tabLst>
                <a:tab pos="287020" algn="l"/>
              </a:tabLst>
            </a:pPr>
            <a:r>
              <a:rPr sz="2300" spc="-5" dirty="0">
                <a:latin typeface="Arial"/>
                <a:cs typeface="Arial"/>
              </a:rPr>
              <a:t>Successful</a:t>
            </a:r>
            <a:r>
              <a:rPr sz="2300" spc="145" dirty="0">
                <a:latin typeface="Arial"/>
                <a:cs typeface="Arial"/>
              </a:rPr>
              <a:t> </a:t>
            </a:r>
            <a:r>
              <a:rPr sz="2300" spc="-5" dirty="0">
                <a:latin typeface="Arial"/>
                <a:cs typeface="Arial"/>
              </a:rPr>
              <a:t>Organizations</a:t>
            </a:r>
            <a:r>
              <a:rPr sz="2300" spc="155" dirty="0">
                <a:latin typeface="Arial"/>
                <a:cs typeface="Arial"/>
              </a:rPr>
              <a:t> </a:t>
            </a:r>
            <a:r>
              <a:rPr sz="2300" spc="-5" dirty="0">
                <a:latin typeface="Arial"/>
                <a:cs typeface="Arial"/>
              </a:rPr>
              <a:t>must</a:t>
            </a:r>
            <a:r>
              <a:rPr sz="2300" spc="140" dirty="0">
                <a:latin typeface="Arial"/>
                <a:cs typeface="Arial"/>
              </a:rPr>
              <a:t> </a:t>
            </a:r>
            <a:r>
              <a:rPr sz="2300" dirty="0">
                <a:latin typeface="Arial"/>
                <a:cs typeface="Arial"/>
              </a:rPr>
              <a:t>hire</a:t>
            </a:r>
            <a:r>
              <a:rPr sz="2300" spc="140" dirty="0">
                <a:latin typeface="Arial"/>
                <a:cs typeface="Arial"/>
              </a:rPr>
              <a:t> </a:t>
            </a:r>
            <a:r>
              <a:rPr sz="2300" spc="-5" dirty="0">
                <a:latin typeface="Arial"/>
                <a:cs typeface="Arial"/>
              </a:rPr>
              <a:t>employees</a:t>
            </a:r>
            <a:r>
              <a:rPr sz="2300" spc="155" dirty="0">
                <a:latin typeface="Arial"/>
                <a:cs typeface="Arial"/>
              </a:rPr>
              <a:t> </a:t>
            </a:r>
            <a:r>
              <a:rPr sz="2300" spc="-5" dirty="0">
                <a:latin typeface="Arial"/>
                <a:cs typeface="Arial"/>
              </a:rPr>
              <a:t>with</a:t>
            </a:r>
            <a:r>
              <a:rPr sz="2300" spc="155" dirty="0">
                <a:latin typeface="Arial"/>
                <a:cs typeface="Arial"/>
              </a:rPr>
              <a:t> </a:t>
            </a:r>
            <a:r>
              <a:rPr sz="2300" spc="-5" dirty="0">
                <a:latin typeface="Arial"/>
                <a:cs typeface="Arial"/>
              </a:rPr>
              <a:t>the</a:t>
            </a:r>
            <a:endParaRPr sz="2300">
              <a:latin typeface="Arial"/>
              <a:cs typeface="Arial"/>
            </a:endParaRPr>
          </a:p>
          <a:p>
            <a:pPr marL="286385" algn="just">
              <a:lnSpc>
                <a:spcPct val="100000"/>
              </a:lnSpc>
            </a:pPr>
            <a:r>
              <a:rPr sz="2300" dirty="0">
                <a:latin typeface="Arial"/>
                <a:cs typeface="Arial"/>
              </a:rPr>
              <a:t>knowledge </a:t>
            </a:r>
            <a:r>
              <a:rPr sz="2300" spc="-5" dirty="0">
                <a:latin typeface="Arial"/>
                <a:cs typeface="Arial"/>
              </a:rPr>
              <a:t>to </a:t>
            </a:r>
            <a:r>
              <a:rPr sz="2300" dirty="0">
                <a:latin typeface="Arial"/>
                <a:cs typeface="Arial"/>
              </a:rPr>
              <a:t>compete in an increasingly sophisticated</a:t>
            </a:r>
            <a:r>
              <a:rPr sz="2300" spc="-240" dirty="0">
                <a:latin typeface="Arial"/>
                <a:cs typeface="Arial"/>
              </a:rPr>
              <a:t> </a:t>
            </a:r>
            <a:r>
              <a:rPr sz="2300" dirty="0">
                <a:latin typeface="Arial"/>
                <a:cs typeface="Arial"/>
              </a:rPr>
              <a:t>market.</a:t>
            </a:r>
            <a:endParaRPr sz="2300">
              <a:latin typeface="Arial"/>
              <a:cs typeface="Arial"/>
            </a:endParaRPr>
          </a:p>
          <a:p>
            <a:pPr marL="286385" marR="5715" indent="-274320" algn="just">
              <a:lnSpc>
                <a:spcPct val="100000"/>
              </a:lnSpc>
              <a:spcBef>
                <a:spcPts val="600"/>
              </a:spcBef>
              <a:buClr>
                <a:srgbClr val="FD8537"/>
              </a:buClr>
              <a:buSzPct val="69565"/>
              <a:buFont typeface="Wingdings"/>
              <a:buChar char=""/>
              <a:tabLst>
                <a:tab pos="287020" algn="l"/>
              </a:tabLst>
            </a:pPr>
            <a:r>
              <a:rPr sz="2300" spc="-5" dirty="0">
                <a:latin typeface="Arial"/>
                <a:cs typeface="Arial"/>
              </a:rPr>
              <a:t>Competing </a:t>
            </a:r>
            <a:r>
              <a:rPr sz="2300" dirty="0">
                <a:latin typeface="Arial"/>
                <a:cs typeface="Arial"/>
              </a:rPr>
              <a:t>in </a:t>
            </a:r>
            <a:r>
              <a:rPr sz="2300" spc="-5" dirty="0">
                <a:latin typeface="Arial"/>
                <a:cs typeface="Arial"/>
              </a:rPr>
              <a:t>global market requires more </a:t>
            </a:r>
            <a:r>
              <a:rPr sz="2300" spc="-10" dirty="0">
                <a:latin typeface="Arial"/>
                <a:cs typeface="Arial"/>
              </a:rPr>
              <a:t>that </a:t>
            </a:r>
            <a:r>
              <a:rPr sz="2300" spc="-5" dirty="0">
                <a:latin typeface="Arial"/>
                <a:cs typeface="Arial"/>
              </a:rPr>
              <a:t>educating and  </a:t>
            </a:r>
            <a:r>
              <a:rPr sz="2300" dirty="0">
                <a:latin typeface="Arial"/>
                <a:cs typeface="Arial"/>
              </a:rPr>
              <a:t>training workers </a:t>
            </a:r>
            <a:r>
              <a:rPr sz="2300" spc="-5" dirty="0">
                <a:latin typeface="Arial"/>
                <a:cs typeface="Arial"/>
              </a:rPr>
              <a:t>to </a:t>
            </a:r>
            <a:r>
              <a:rPr sz="2300" dirty="0">
                <a:latin typeface="Arial"/>
                <a:cs typeface="Arial"/>
              </a:rPr>
              <a:t>meet new</a:t>
            </a:r>
            <a:r>
              <a:rPr sz="2300" spc="-140" dirty="0">
                <a:latin typeface="Arial"/>
                <a:cs typeface="Arial"/>
              </a:rPr>
              <a:t> </a:t>
            </a:r>
            <a:r>
              <a:rPr sz="2300" dirty="0">
                <a:latin typeface="Arial"/>
                <a:cs typeface="Arial"/>
              </a:rPr>
              <a:t>challenges</a:t>
            </a:r>
            <a:endParaRPr sz="2300">
              <a:latin typeface="Arial"/>
              <a:cs typeface="Arial"/>
            </a:endParaRPr>
          </a:p>
          <a:p>
            <a:pPr marL="287020" indent="-274320" algn="just">
              <a:lnSpc>
                <a:spcPct val="100000"/>
              </a:lnSpc>
              <a:spcBef>
                <a:spcPts val="600"/>
              </a:spcBef>
              <a:buClr>
                <a:srgbClr val="FD8537"/>
              </a:buClr>
              <a:buSzPct val="69565"/>
              <a:buFont typeface="Wingdings"/>
              <a:buChar char=""/>
              <a:tabLst>
                <a:tab pos="287020" algn="l"/>
              </a:tabLst>
            </a:pPr>
            <a:r>
              <a:rPr sz="2300" spc="-5" dirty="0">
                <a:latin typeface="Arial"/>
                <a:cs typeface="Arial"/>
              </a:rPr>
              <a:t>Successful organizations institute quality</a:t>
            </a:r>
            <a:r>
              <a:rPr sz="2300" spc="190" dirty="0">
                <a:latin typeface="Arial"/>
                <a:cs typeface="Arial"/>
              </a:rPr>
              <a:t> </a:t>
            </a:r>
            <a:r>
              <a:rPr sz="2300" spc="-5" dirty="0">
                <a:latin typeface="Arial"/>
                <a:cs typeface="Arial"/>
              </a:rPr>
              <a:t>improvement</a:t>
            </a:r>
            <a:endParaRPr sz="2300">
              <a:latin typeface="Arial"/>
              <a:cs typeface="Arial"/>
            </a:endParaRPr>
          </a:p>
          <a:p>
            <a:pPr marL="286385" algn="just">
              <a:lnSpc>
                <a:spcPct val="100000"/>
              </a:lnSpc>
            </a:pPr>
            <a:r>
              <a:rPr sz="2300" dirty="0">
                <a:latin typeface="Arial"/>
                <a:cs typeface="Arial"/>
              </a:rPr>
              <a:t>processes &amp; introduce change</a:t>
            </a:r>
            <a:r>
              <a:rPr sz="2300" spc="-145" dirty="0">
                <a:latin typeface="Arial"/>
                <a:cs typeface="Arial"/>
              </a:rPr>
              <a:t> </a:t>
            </a:r>
            <a:r>
              <a:rPr sz="2300" spc="-5" dirty="0">
                <a:latin typeface="Arial"/>
                <a:cs typeface="Arial"/>
              </a:rPr>
              <a:t>efforts</a:t>
            </a:r>
            <a:endParaRPr sz="2300">
              <a:latin typeface="Arial"/>
              <a:cs typeface="Arial"/>
            </a:endParaRPr>
          </a:p>
          <a:p>
            <a:pPr marL="286385" marR="7620" indent="-274320" algn="just">
              <a:lnSpc>
                <a:spcPct val="100000"/>
              </a:lnSpc>
              <a:spcBef>
                <a:spcPts val="600"/>
              </a:spcBef>
              <a:buClr>
                <a:srgbClr val="FD8537"/>
              </a:buClr>
              <a:buSzPct val="69565"/>
              <a:buFont typeface="Wingdings"/>
              <a:buChar char=""/>
              <a:tabLst>
                <a:tab pos="287020" algn="l"/>
              </a:tabLst>
            </a:pPr>
            <a:r>
              <a:rPr sz="2300" spc="-10" dirty="0">
                <a:latin typeface="Arial"/>
                <a:cs typeface="Arial"/>
              </a:rPr>
              <a:t>Workforce </a:t>
            </a:r>
            <a:r>
              <a:rPr sz="2300" spc="-5" dirty="0">
                <a:latin typeface="Arial"/>
                <a:cs typeface="Arial"/>
              </a:rPr>
              <a:t>must learn </a:t>
            </a:r>
            <a:r>
              <a:rPr sz="2300" spc="-10" dirty="0">
                <a:latin typeface="Arial"/>
                <a:cs typeface="Arial"/>
              </a:rPr>
              <a:t>to </a:t>
            </a:r>
            <a:r>
              <a:rPr sz="2300" spc="-5" dirty="0">
                <a:latin typeface="Arial"/>
                <a:cs typeface="Arial"/>
              </a:rPr>
              <a:t>be culturally sensitive to communicate  </a:t>
            </a:r>
            <a:r>
              <a:rPr sz="2300" dirty="0">
                <a:latin typeface="Arial"/>
                <a:cs typeface="Arial"/>
              </a:rPr>
              <a:t>&amp; conduct business among </a:t>
            </a:r>
            <a:r>
              <a:rPr sz="2300" spc="-5" dirty="0">
                <a:latin typeface="Arial"/>
                <a:cs typeface="Arial"/>
              </a:rPr>
              <a:t>different</a:t>
            </a:r>
            <a:r>
              <a:rPr sz="2300" spc="-190" dirty="0">
                <a:latin typeface="Arial"/>
                <a:cs typeface="Arial"/>
              </a:rPr>
              <a:t> </a:t>
            </a:r>
            <a:r>
              <a:rPr sz="2300" dirty="0">
                <a:latin typeface="Arial"/>
                <a:cs typeface="Arial"/>
              </a:rPr>
              <a:t>cultures</a:t>
            </a:r>
            <a:endParaRPr sz="2300">
              <a:latin typeface="Arial"/>
              <a:cs typeface="Arial"/>
            </a:endParaRPr>
          </a:p>
          <a:p>
            <a:pPr marL="287020" indent="-274320" algn="just">
              <a:lnSpc>
                <a:spcPct val="100000"/>
              </a:lnSpc>
              <a:spcBef>
                <a:spcPts val="605"/>
              </a:spcBef>
              <a:buClr>
                <a:srgbClr val="FD8537"/>
              </a:buClr>
              <a:buSzPct val="69565"/>
              <a:buFont typeface="Wingdings"/>
              <a:buChar char=""/>
              <a:tabLst>
                <a:tab pos="287020" algn="l"/>
              </a:tabLst>
            </a:pPr>
            <a:r>
              <a:rPr sz="2300" spc="-5" dirty="0">
                <a:latin typeface="Arial"/>
                <a:cs typeface="Arial"/>
              </a:rPr>
              <a:t>Developing</a:t>
            </a:r>
            <a:r>
              <a:rPr sz="2300" spc="229" dirty="0">
                <a:latin typeface="Arial"/>
                <a:cs typeface="Arial"/>
              </a:rPr>
              <a:t> </a:t>
            </a:r>
            <a:r>
              <a:rPr sz="2300" spc="-5" dirty="0">
                <a:latin typeface="Arial"/>
                <a:cs typeface="Arial"/>
              </a:rPr>
              <a:t>managers</a:t>
            </a:r>
            <a:r>
              <a:rPr sz="2300" spc="225" dirty="0">
                <a:latin typeface="Arial"/>
                <a:cs typeface="Arial"/>
              </a:rPr>
              <a:t> </a:t>
            </a:r>
            <a:r>
              <a:rPr sz="2300" spc="-5" dirty="0">
                <a:latin typeface="Arial"/>
                <a:cs typeface="Arial"/>
              </a:rPr>
              <a:t>to</a:t>
            </a:r>
            <a:r>
              <a:rPr sz="2300" spc="240" dirty="0">
                <a:latin typeface="Arial"/>
                <a:cs typeface="Arial"/>
              </a:rPr>
              <a:t> </a:t>
            </a:r>
            <a:r>
              <a:rPr sz="2300" spc="-5" dirty="0">
                <a:latin typeface="Arial"/>
                <a:cs typeface="Arial"/>
              </a:rPr>
              <a:t>be</a:t>
            </a:r>
            <a:r>
              <a:rPr sz="2300" spc="229" dirty="0">
                <a:latin typeface="Arial"/>
                <a:cs typeface="Arial"/>
              </a:rPr>
              <a:t> </a:t>
            </a:r>
            <a:r>
              <a:rPr sz="2300" spc="-5" dirty="0">
                <a:latin typeface="Arial"/>
                <a:cs typeface="Arial"/>
              </a:rPr>
              <a:t>global</a:t>
            </a:r>
            <a:r>
              <a:rPr sz="2300" spc="245" dirty="0">
                <a:latin typeface="Arial"/>
                <a:cs typeface="Arial"/>
              </a:rPr>
              <a:t> </a:t>
            </a:r>
            <a:r>
              <a:rPr sz="2300" spc="-5" dirty="0">
                <a:latin typeface="Arial"/>
                <a:cs typeface="Arial"/>
              </a:rPr>
              <a:t>leaders</a:t>
            </a:r>
            <a:r>
              <a:rPr sz="2300" spc="225" dirty="0">
                <a:latin typeface="Arial"/>
                <a:cs typeface="Arial"/>
              </a:rPr>
              <a:t> </a:t>
            </a:r>
            <a:r>
              <a:rPr sz="2300" spc="-5" dirty="0">
                <a:latin typeface="Arial"/>
                <a:cs typeface="Arial"/>
              </a:rPr>
              <a:t>has</a:t>
            </a:r>
            <a:r>
              <a:rPr sz="2300" spc="225" dirty="0">
                <a:latin typeface="Arial"/>
                <a:cs typeface="Arial"/>
              </a:rPr>
              <a:t> </a:t>
            </a:r>
            <a:r>
              <a:rPr sz="2300" spc="-5" dirty="0">
                <a:latin typeface="Arial"/>
                <a:cs typeface="Arial"/>
              </a:rPr>
              <a:t>been</a:t>
            </a:r>
            <a:r>
              <a:rPr sz="2300" spc="245" dirty="0">
                <a:latin typeface="Arial"/>
                <a:cs typeface="Arial"/>
              </a:rPr>
              <a:t> </a:t>
            </a:r>
            <a:r>
              <a:rPr sz="2300" spc="-5" dirty="0">
                <a:latin typeface="Arial"/>
                <a:cs typeface="Arial"/>
              </a:rPr>
              <a:t>identified</a:t>
            </a:r>
            <a:endParaRPr sz="2300">
              <a:latin typeface="Arial"/>
              <a:cs typeface="Arial"/>
            </a:endParaRPr>
          </a:p>
          <a:p>
            <a:pPr marL="286385" algn="just">
              <a:lnSpc>
                <a:spcPct val="100000"/>
              </a:lnSpc>
            </a:pPr>
            <a:r>
              <a:rPr sz="2300" dirty="0">
                <a:latin typeface="Arial"/>
                <a:cs typeface="Arial"/>
              </a:rPr>
              <a:t>as a major challenge for</a:t>
            </a:r>
            <a:r>
              <a:rPr sz="2300" spc="-145" dirty="0">
                <a:latin typeface="Arial"/>
                <a:cs typeface="Arial"/>
              </a:rPr>
              <a:t> </a:t>
            </a:r>
            <a:r>
              <a:rPr sz="2300" dirty="0">
                <a:latin typeface="Arial"/>
                <a:cs typeface="Arial"/>
              </a:rPr>
              <a:t>organization</a:t>
            </a:r>
            <a:endParaRPr sz="2300">
              <a:latin typeface="Arial"/>
              <a:cs typeface="Arial"/>
            </a:endParaRPr>
          </a:p>
        </p:txBody>
      </p:sp>
    </p:spTree>
    <p:extLst>
      <p:ext uri="{BB962C8B-B14F-4D97-AF65-F5344CB8AC3E}">
        <p14:creationId xmlns="" xmlns:p14="http://schemas.microsoft.com/office/powerpoint/2010/main" val="1338385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1415253"/>
            <a:ext cx="7575550" cy="2286635"/>
          </a:xfrm>
          <a:prstGeom prst="rect">
            <a:avLst/>
          </a:prstGeom>
        </p:spPr>
        <p:txBody>
          <a:bodyPr vert="horz" wrap="square" lIns="0" tIns="62865" rIns="0" bIns="0" rtlCol="0">
            <a:spAutoFit/>
          </a:bodyPr>
          <a:lstStyle/>
          <a:p>
            <a:pPr marL="268605" indent="-256540">
              <a:lnSpc>
                <a:spcPct val="100000"/>
              </a:lnSpc>
              <a:spcBef>
                <a:spcPts val="495"/>
              </a:spcBef>
              <a:buClr>
                <a:srgbClr val="797A7D"/>
              </a:buClr>
              <a:buSzPct val="66666"/>
              <a:buFont typeface="Wingdings"/>
              <a:buChar char=""/>
              <a:tabLst>
                <a:tab pos="269240" algn="l"/>
              </a:tabLst>
            </a:pPr>
            <a:r>
              <a:rPr sz="2700" spc="-5" dirty="0">
                <a:solidFill>
                  <a:srgbClr val="313130"/>
                </a:solidFill>
                <a:latin typeface="Lucida Sans Unicode"/>
                <a:cs typeface="Lucida Sans Unicode"/>
              </a:rPr>
              <a:t>To increase the work</a:t>
            </a:r>
            <a:r>
              <a:rPr sz="2700" spc="-60" dirty="0">
                <a:solidFill>
                  <a:srgbClr val="313130"/>
                </a:solidFill>
                <a:latin typeface="Lucida Sans Unicode"/>
                <a:cs typeface="Lucida Sans Unicode"/>
              </a:rPr>
              <a:t> </a:t>
            </a:r>
            <a:r>
              <a:rPr sz="2700" spc="-5" dirty="0">
                <a:solidFill>
                  <a:srgbClr val="313130"/>
                </a:solidFill>
                <a:latin typeface="Lucida Sans Unicode"/>
                <a:cs typeface="Lucida Sans Unicode"/>
              </a:rPr>
              <a:t>efficiency</a:t>
            </a:r>
            <a:endParaRPr sz="2700">
              <a:latin typeface="Lucida Sans Unicode"/>
              <a:cs typeface="Lucida Sans Unicode"/>
            </a:endParaRPr>
          </a:p>
          <a:p>
            <a:pPr marL="268605" marR="1098550" indent="-256540">
              <a:lnSpc>
                <a:spcPct val="100000"/>
              </a:lnSpc>
              <a:spcBef>
                <a:spcPts val="400"/>
              </a:spcBef>
              <a:buClr>
                <a:srgbClr val="797A7D"/>
              </a:buClr>
              <a:buSzPct val="66666"/>
              <a:buFont typeface="Wingdings"/>
              <a:buChar char=""/>
              <a:tabLst>
                <a:tab pos="269240" algn="l"/>
              </a:tabLst>
            </a:pPr>
            <a:r>
              <a:rPr sz="2700" spc="-5" dirty="0">
                <a:solidFill>
                  <a:srgbClr val="313130"/>
                </a:solidFill>
                <a:latin typeface="Lucida Sans Unicode"/>
                <a:cs typeface="Lucida Sans Unicode"/>
              </a:rPr>
              <a:t>To maintain the </a:t>
            </a:r>
            <a:r>
              <a:rPr sz="2700" spc="-10" dirty="0">
                <a:solidFill>
                  <a:srgbClr val="313130"/>
                </a:solidFill>
                <a:latin typeface="Lucida Sans Unicode"/>
                <a:cs typeface="Lucida Sans Unicode"/>
              </a:rPr>
              <a:t>relationship between  </a:t>
            </a:r>
            <a:r>
              <a:rPr sz="2700" spc="-5" dirty="0">
                <a:solidFill>
                  <a:srgbClr val="313130"/>
                </a:solidFill>
                <a:latin typeface="Lucida Sans Unicode"/>
                <a:cs typeface="Lucida Sans Unicode"/>
              </a:rPr>
              <a:t>organizations and</a:t>
            </a:r>
            <a:r>
              <a:rPr sz="2700" spc="-15" dirty="0">
                <a:solidFill>
                  <a:srgbClr val="313130"/>
                </a:solidFill>
                <a:latin typeface="Lucida Sans Unicode"/>
                <a:cs typeface="Lucida Sans Unicode"/>
              </a:rPr>
              <a:t> </a:t>
            </a:r>
            <a:r>
              <a:rPr sz="2700" spc="-5" dirty="0">
                <a:solidFill>
                  <a:srgbClr val="313130"/>
                </a:solidFill>
                <a:latin typeface="Lucida Sans Unicode"/>
                <a:cs typeface="Lucida Sans Unicode"/>
              </a:rPr>
              <a:t>employees</a:t>
            </a:r>
            <a:endParaRPr sz="2700">
              <a:latin typeface="Lucida Sans Unicode"/>
              <a:cs typeface="Lucida Sans Unicode"/>
            </a:endParaRPr>
          </a:p>
          <a:p>
            <a:pPr marL="268605" indent="-256540">
              <a:lnSpc>
                <a:spcPct val="100000"/>
              </a:lnSpc>
              <a:spcBef>
                <a:spcPts val="395"/>
              </a:spcBef>
              <a:buClr>
                <a:srgbClr val="797A7D"/>
              </a:buClr>
              <a:buSzPct val="66666"/>
              <a:buFont typeface="Wingdings"/>
              <a:buChar char=""/>
              <a:tabLst>
                <a:tab pos="269240" algn="l"/>
              </a:tabLst>
            </a:pPr>
            <a:r>
              <a:rPr sz="2700" spc="-5" dirty="0">
                <a:solidFill>
                  <a:srgbClr val="313130"/>
                </a:solidFill>
                <a:latin typeface="Lucida Sans Unicode"/>
                <a:cs typeface="Lucida Sans Unicode"/>
              </a:rPr>
              <a:t>To Stand on</a:t>
            </a:r>
            <a:r>
              <a:rPr sz="2700" spc="-20" dirty="0">
                <a:solidFill>
                  <a:srgbClr val="313130"/>
                </a:solidFill>
                <a:latin typeface="Lucida Sans Unicode"/>
                <a:cs typeface="Lucida Sans Unicode"/>
              </a:rPr>
              <a:t> </a:t>
            </a:r>
            <a:r>
              <a:rPr sz="2700" dirty="0">
                <a:solidFill>
                  <a:srgbClr val="313130"/>
                </a:solidFill>
                <a:latin typeface="Lucida Sans Unicode"/>
                <a:cs typeface="Lucida Sans Unicode"/>
              </a:rPr>
              <a:t>Competition</a:t>
            </a:r>
            <a:endParaRPr sz="2700">
              <a:latin typeface="Lucida Sans Unicode"/>
              <a:cs typeface="Lucida Sans Unicode"/>
            </a:endParaRPr>
          </a:p>
          <a:p>
            <a:pPr marL="268605" indent="-256540">
              <a:lnSpc>
                <a:spcPct val="100000"/>
              </a:lnSpc>
              <a:spcBef>
                <a:spcPts val="409"/>
              </a:spcBef>
              <a:buClr>
                <a:srgbClr val="797A7D"/>
              </a:buClr>
              <a:buSzPct val="66666"/>
              <a:buFont typeface="Wingdings"/>
              <a:buChar char=""/>
              <a:tabLst>
                <a:tab pos="269240" algn="l"/>
              </a:tabLst>
            </a:pPr>
            <a:r>
              <a:rPr sz="2700" spc="-5" dirty="0">
                <a:solidFill>
                  <a:srgbClr val="313130"/>
                </a:solidFill>
                <a:latin typeface="Lucida Sans Unicode"/>
                <a:cs typeface="Lucida Sans Unicode"/>
              </a:rPr>
              <a:t>To exists in this competitive business</a:t>
            </a:r>
            <a:r>
              <a:rPr sz="2700" spc="-90" dirty="0">
                <a:solidFill>
                  <a:srgbClr val="313130"/>
                </a:solidFill>
                <a:latin typeface="Lucida Sans Unicode"/>
                <a:cs typeface="Lucida Sans Unicode"/>
              </a:rPr>
              <a:t> </a:t>
            </a:r>
            <a:r>
              <a:rPr sz="2700" spc="-5" dirty="0">
                <a:solidFill>
                  <a:srgbClr val="313130"/>
                </a:solidFill>
                <a:latin typeface="Lucida Sans Unicode"/>
                <a:cs typeface="Lucida Sans Unicode"/>
              </a:rPr>
              <a:t>world</a:t>
            </a:r>
            <a:endParaRPr sz="2700">
              <a:latin typeface="Lucida Sans Unicode"/>
              <a:cs typeface="Lucida Sans Unicode"/>
            </a:endParaRPr>
          </a:p>
        </p:txBody>
      </p:sp>
      <p:sp>
        <p:nvSpPr>
          <p:cNvPr id="3" name="object 3"/>
          <p:cNvSpPr/>
          <p:nvPr/>
        </p:nvSpPr>
        <p:spPr>
          <a:xfrm>
            <a:off x="1866900" y="114300"/>
            <a:ext cx="5400675" cy="79057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827261" y="6573208"/>
            <a:ext cx="121285" cy="167005"/>
          </a:xfrm>
          <a:prstGeom prst="rect">
            <a:avLst/>
          </a:prstGeom>
        </p:spPr>
        <p:txBody>
          <a:bodyPr vert="horz" wrap="square" lIns="0" tIns="0" rIns="0" bIns="0" rtlCol="0">
            <a:spAutoFit/>
          </a:bodyPr>
          <a:lstStyle/>
          <a:p>
            <a:pPr marL="25400">
              <a:lnSpc>
                <a:spcPct val="100000"/>
              </a:lnSpc>
            </a:pPr>
            <a:fld id="{81D60167-4931-47E6-BA6A-407CBD079E47}" type="slidenum">
              <a:rPr sz="1000" spc="-5" dirty="0">
                <a:solidFill>
                  <a:srgbClr val="FFFFFF"/>
                </a:solidFill>
                <a:latin typeface="Arial"/>
                <a:cs typeface="Arial"/>
              </a:rPr>
              <a:pPr marL="25400">
                <a:lnSpc>
                  <a:spcPct val="100000"/>
                </a:lnSpc>
              </a:pPr>
              <a:t>22</a:t>
            </a:fld>
            <a:endParaRPr sz="1000">
              <a:latin typeface="Arial"/>
              <a:cs typeface="Arial"/>
            </a:endParaRPr>
          </a:p>
        </p:txBody>
      </p:sp>
    </p:spTree>
    <p:extLst>
      <p:ext uri="{BB962C8B-B14F-4D97-AF65-F5344CB8AC3E}">
        <p14:creationId xmlns="" xmlns:p14="http://schemas.microsoft.com/office/powerpoint/2010/main" val="330910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898" y="1527047"/>
            <a:ext cx="4002404" cy="4002404"/>
          </a:xfrm>
          <a:custGeom>
            <a:avLst/>
            <a:gdLst/>
            <a:ahLst/>
            <a:cxnLst/>
            <a:rect l="l" t="t" r="r" b="b"/>
            <a:pathLst>
              <a:path w="4002404" h="4002404">
                <a:moveTo>
                  <a:pt x="2601531" y="0"/>
                </a:moveTo>
                <a:lnTo>
                  <a:pt x="2601531" y="1000632"/>
                </a:lnTo>
                <a:lnTo>
                  <a:pt x="0" y="1000632"/>
                </a:lnTo>
                <a:lnTo>
                  <a:pt x="0" y="3001772"/>
                </a:lnTo>
                <a:lnTo>
                  <a:pt x="2601531" y="3001772"/>
                </a:lnTo>
                <a:lnTo>
                  <a:pt x="2601531" y="4002278"/>
                </a:lnTo>
                <a:lnTo>
                  <a:pt x="4002341" y="2001139"/>
                </a:lnTo>
                <a:lnTo>
                  <a:pt x="2601531" y="0"/>
                </a:lnTo>
                <a:close/>
              </a:path>
            </a:pathLst>
          </a:custGeom>
          <a:solidFill>
            <a:srgbClr val="B1C68B"/>
          </a:solidFill>
        </p:spPr>
        <p:txBody>
          <a:bodyPr wrap="square" lIns="0" tIns="0" rIns="0" bIns="0" rtlCol="0"/>
          <a:lstStyle/>
          <a:p>
            <a:endParaRPr/>
          </a:p>
        </p:txBody>
      </p:sp>
      <p:sp>
        <p:nvSpPr>
          <p:cNvPr id="3" name="object 3"/>
          <p:cNvSpPr/>
          <p:nvPr/>
        </p:nvSpPr>
        <p:spPr>
          <a:xfrm>
            <a:off x="430402" y="1439799"/>
            <a:ext cx="4063365" cy="4177029"/>
          </a:xfrm>
          <a:custGeom>
            <a:avLst/>
            <a:gdLst/>
            <a:ahLst/>
            <a:cxnLst/>
            <a:rect l="l" t="t" r="r" b="b"/>
            <a:pathLst>
              <a:path w="4063365" h="4177029">
                <a:moveTo>
                  <a:pt x="2601467" y="0"/>
                </a:moveTo>
                <a:lnTo>
                  <a:pt x="2601467" y="1060323"/>
                </a:lnTo>
                <a:lnTo>
                  <a:pt x="0" y="1060323"/>
                </a:lnTo>
                <a:lnTo>
                  <a:pt x="0" y="3116453"/>
                </a:lnTo>
                <a:lnTo>
                  <a:pt x="2601467" y="3116453"/>
                </a:lnTo>
                <a:lnTo>
                  <a:pt x="2601467" y="4176801"/>
                </a:lnTo>
                <a:lnTo>
                  <a:pt x="2674739" y="4072128"/>
                </a:lnTo>
                <a:lnTo>
                  <a:pt x="2634488" y="4072128"/>
                </a:lnTo>
                <a:lnTo>
                  <a:pt x="2634488" y="3083433"/>
                </a:lnTo>
                <a:lnTo>
                  <a:pt x="32994" y="3083433"/>
                </a:lnTo>
                <a:lnTo>
                  <a:pt x="32994" y="1093342"/>
                </a:lnTo>
                <a:lnTo>
                  <a:pt x="2634488" y="1093342"/>
                </a:lnTo>
                <a:lnTo>
                  <a:pt x="2634488" y="104775"/>
                </a:lnTo>
                <a:lnTo>
                  <a:pt x="2674811" y="104775"/>
                </a:lnTo>
                <a:lnTo>
                  <a:pt x="2601467" y="0"/>
                </a:lnTo>
                <a:close/>
              </a:path>
              <a:path w="4063365" h="4177029">
                <a:moveTo>
                  <a:pt x="2674811" y="104775"/>
                </a:moveTo>
                <a:lnTo>
                  <a:pt x="2634488" y="104775"/>
                </a:lnTo>
                <a:lnTo>
                  <a:pt x="4023106" y="2088388"/>
                </a:lnTo>
                <a:lnTo>
                  <a:pt x="2634488" y="4072128"/>
                </a:lnTo>
                <a:lnTo>
                  <a:pt x="2674739" y="4072128"/>
                </a:lnTo>
                <a:lnTo>
                  <a:pt x="4063365" y="2088388"/>
                </a:lnTo>
                <a:lnTo>
                  <a:pt x="2674811" y="104775"/>
                </a:lnTo>
                <a:close/>
              </a:path>
              <a:path w="4063365" h="4177029">
                <a:moveTo>
                  <a:pt x="2645537" y="139573"/>
                </a:moveTo>
                <a:lnTo>
                  <a:pt x="2645537" y="1104391"/>
                </a:lnTo>
                <a:lnTo>
                  <a:pt x="43992" y="1104391"/>
                </a:lnTo>
                <a:lnTo>
                  <a:pt x="43992" y="3072511"/>
                </a:lnTo>
                <a:lnTo>
                  <a:pt x="2645537" y="3072511"/>
                </a:lnTo>
                <a:lnTo>
                  <a:pt x="2645537" y="4037203"/>
                </a:lnTo>
                <a:lnTo>
                  <a:pt x="2669983" y="4002278"/>
                </a:lnTo>
                <a:lnTo>
                  <a:pt x="2656459" y="4002278"/>
                </a:lnTo>
                <a:lnTo>
                  <a:pt x="2656459" y="3061462"/>
                </a:lnTo>
                <a:lnTo>
                  <a:pt x="55003" y="3061462"/>
                </a:lnTo>
                <a:lnTo>
                  <a:pt x="55003" y="1115314"/>
                </a:lnTo>
                <a:lnTo>
                  <a:pt x="2656459" y="1115314"/>
                </a:lnTo>
                <a:lnTo>
                  <a:pt x="2656459" y="174498"/>
                </a:lnTo>
                <a:lnTo>
                  <a:pt x="2669983" y="174498"/>
                </a:lnTo>
                <a:lnTo>
                  <a:pt x="2645537" y="139573"/>
                </a:lnTo>
                <a:close/>
              </a:path>
              <a:path w="4063365" h="4177029">
                <a:moveTo>
                  <a:pt x="2669983" y="174498"/>
                </a:moveTo>
                <a:lnTo>
                  <a:pt x="2656459" y="174498"/>
                </a:lnTo>
                <a:lnTo>
                  <a:pt x="3996182" y="2088388"/>
                </a:lnTo>
                <a:lnTo>
                  <a:pt x="2656459" y="4002278"/>
                </a:lnTo>
                <a:lnTo>
                  <a:pt x="2669983" y="4002278"/>
                </a:lnTo>
                <a:lnTo>
                  <a:pt x="4009644" y="2088388"/>
                </a:lnTo>
                <a:lnTo>
                  <a:pt x="2669983" y="174498"/>
                </a:lnTo>
                <a:close/>
              </a:path>
            </a:pathLst>
          </a:custGeom>
          <a:solidFill>
            <a:srgbClr val="FFFFFF"/>
          </a:solidFill>
        </p:spPr>
        <p:txBody>
          <a:bodyPr wrap="square" lIns="0" tIns="0" rIns="0" bIns="0" rtlCol="0"/>
          <a:lstStyle/>
          <a:p>
            <a:endParaRPr/>
          </a:p>
        </p:txBody>
      </p:sp>
      <p:sp>
        <p:nvSpPr>
          <p:cNvPr id="4" name="object 4"/>
          <p:cNvSpPr txBox="1"/>
          <p:nvPr/>
        </p:nvSpPr>
        <p:spPr>
          <a:xfrm>
            <a:off x="877620" y="2772516"/>
            <a:ext cx="2458085" cy="1324610"/>
          </a:xfrm>
          <a:prstGeom prst="rect">
            <a:avLst/>
          </a:prstGeom>
        </p:spPr>
        <p:txBody>
          <a:bodyPr vert="horz" wrap="square" lIns="0" tIns="13335" rIns="0" bIns="0" rtlCol="0">
            <a:spAutoFit/>
          </a:bodyPr>
          <a:lstStyle/>
          <a:p>
            <a:pPr marL="12700" marR="5080" indent="467359">
              <a:lnSpc>
                <a:spcPct val="115100"/>
              </a:lnSpc>
              <a:spcBef>
                <a:spcPts val="105"/>
              </a:spcBef>
            </a:pPr>
            <a:r>
              <a:rPr sz="3700" b="1" dirty="0">
                <a:solidFill>
                  <a:srgbClr val="252525"/>
                </a:solidFill>
                <a:latin typeface="Lucida Sans Unicode"/>
                <a:cs typeface="Lucida Sans Unicode"/>
              </a:rPr>
              <a:t>Strong  </a:t>
            </a:r>
            <a:r>
              <a:rPr sz="3700" b="1" spc="5" dirty="0">
                <a:solidFill>
                  <a:srgbClr val="252525"/>
                </a:solidFill>
                <a:latin typeface="Lucida Sans Unicode"/>
                <a:cs typeface="Lucida Sans Unicode"/>
              </a:rPr>
              <a:t>e</a:t>
            </a:r>
            <a:r>
              <a:rPr sz="3700" b="1" dirty="0">
                <a:solidFill>
                  <a:srgbClr val="252525"/>
                </a:solidFill>
                <a:latin typeface="Lucida Sans Unicode"/>
                <a:cs typeface="Lucida Sans Unicode"/>
              </a:rPr>
              <a:t>mp</a:t>
            </a:r>
            <a:r>
              <a:rPr sz="3700" b="1" spc="-10" dirty="0">
                <a:solidFill>
                  <a:srgbClr val="252525"/>
                </a:solidFill>
                <a:latin typeface="Lucida Sans Unicode"/>
                <a:cs typeface="Lucida Sans Unicode"/>
              </a:rPr>
              <a:t>lo</a:t>
            </a:r>
            <a:r>
              <a:rPr sz="3700" b="1" spc="5" dirty="0">
                <a:solidFill>
                  <a:srgbClr val="252525"/>
                </a:solidFill>
                <a:latin typeface="Lucida Sans Unicode"/>
                <a:cs typeface="Lucida Sans Unicode"/>
              </a:rPr>
              <a:t>y</a:t>
            </a:r>
            <a:r>
              <a:rPr sz="3700" b="1" spc="-10" dirty="0">
                <a:solidFill>
                  <a:srgbClr val="252525"/>
                </a:solidFill>
                <a:latin typeface="Lucida Sans Unicode"/>
                <a:cs typeface="Lucida Sans Unicode"/>
              </a:rPr>
              <a:t>ees</a:t>
            </a:r>
            <a:endParaRPr sz="3700">
              <a:latin typeface="Lucida Sans Unicode"/>
              <a:cs typeface="Lucida Sans Unicode"/>
            </a:endParaRPr>
          </a:p>
        </p:txBody>
      </p:sp>
      <p:sp>
        <p:nvSpPr>
          <p:cNvPr id="5" name="object 5"/>
          <p:cNvSpPr/>
          <p:nvPr/>
        </p:nvSpPr>
        <p:spPr>
          <a:xfrm>
            <a:off x="4683759" y="1527047"/>
            <a:ext cx="4002404" cy="4002404"/>
          </a:xfrm>
          <a:custGeom>
            <a:avLst/>
            <a:gdLst/>
            <a:ahLst/>
            <a:cxnLst/>
            <a:rect l="l" t="t" r="r" b="b"/>
            <a:pathLst>
              <a:path w="4002404" h="4002404">
                <a:moveTo>
                  <a:pt x="1400810" y="0"/>
                </a:moveTo>
                <a:lnTo>
                  <a:pt x="0" y="2001139"/>
                </a:lnTo>
                <a:lnTo>
                  <a:pt x="1400810" y="4002278"/>
                </a:lnTo>
                <a:lnTo>
                  <a:pt x="1400810" y="3001772"/>
                </a:lnTo>
                <a:lnTo>
                  <a:pt x="4002278" y="3001772"/>
                </a:lnTo>
                <a:lnTo>
                  <a:pt x="4002278" y="1000632"/>
                </a:lnTo>
                <a:lnTo>
                  <a:pt x="1400810" y="1000632"/>
                </a:lnTo>
                <a:lnTo>
                  <a:pt x="1400810" y="0"/>
                </a:lnTo>
                <a:close/>
              </a:path>
            </a:pathLst>
          </a:custGeom>
          <a:solidFill>
            <a:srgbClr val="B1C68B"/>
          </a:solidFill>
        </p:spPr>
        <p:txBody>
          <a:bodyPr wrap="square" lIns="0" tIns="0" rIns="0" bIns="0" rtlCol="0"/>
          <a:lstStyle/>
          <a:p>
            <a:endParaRPr/>
          </a:p>
        </p:txBody>
      </p:sp>
      <p:sp>
        <p:nvSpPr>
          <p:cNvPr id="6" name="object 6"/>
          <p:cNvSpPr/>
          <p:nvPr/>
        </p:nvSpPr>
        <p:spPr>
          <a:xfrm>
            <a:off x="4650232" y="1439799"/>
            <a:ext cx="4063365" cy="4177029"/>
          </a:xfrm>
          <a:custGeom>
            <a:avLst/>
            <a:gdLst/>
            <a:ahLst/>
            <a:cxnLst/>
            <a:rect l="l" t="t" r="r" b="b"/>
            <a:pathLst>
              <a:path w="4063365" h="4177029">
                <a:moveTo>
                  <a:pt x="1461896" y="0"/>
                </a:moveTo>
                <a:lnTo>
                  <a:pt x="0" y="2088388"/>
                </a:lnTo>
                <a:lnTo>
                  <a:pt x="1461896" y="4176801"/>
                </a:lnTo>
                <a:lnTo>
                  <a:pt x="1461896" y="4072128"/>
                </a:lnTo>
                <a:lnTo>
                  <a:pt x="1428877" y="4072128"/>
                </a:lnTo>
                <a:lnTo>
                  <a:pt x="40258" y="2088388"/>
                </a:lnTo>
                <a:lnTo>
                  <a:pt x="1428877" y="104775"/>
                </a:lnTo>
                <a:lnTo>
                  <a:pt x="1461896" y="104775"/>
                </a:lnTo>
                <a:lnTo>
                  <a:pt x="1461896" y="0"/>
                </a:lnTo>
                <a:close/>
              </a:path>
              <a:path w="4063365" h="4177029">
                <a:moveTo>
                  <a:pt x="1461896" y="104775"/>
                </a:moveTo>
                <a:lnTo>
                  <a:pt x="1428877" y="104775"/>
                </a:lnTo>
                <a:lnTo>
                  <a:pt x="1428877" y="1093342"/>
                </a:lnTo>
                <a:lnTo>
                  <a:pt x="4030344" y="1093342"/>
                </a:lnTo>
                <a:lnTo>
                  <a:pt x="4030344" y="3083433"/>
                </a:lnTo>
                <a:lnTo>
                  <a:pt x="1428877" y="3083433"/>
                </a:lnTo>
                <a:lnTo>
                  <a:pt x="1428877" y="4072128"/>
                </a:lnTo>
                <a:lnTo>
                  <a:pt x="1461896" y="4072128"/>
                </a:lnTo>
                <a:lnTo>
                  <a:pt x="1461896" y="3116453"/>
                </a:lnTo>
                <a:lnTo>
                  <a:pt x="4063365" y="3116453"/>
                </a:lnTo>
                <a:lnTo>
                  <a:pt x="4063365" y="1060323"/>
                </a:lnTo>
                <a:lnTo>
                  <a:pt x="1461896" y="1060323"/>
                </a:lnTo>
                <a:lnTo>
                  <a:pt x="1461896" y="104775"/>
                </a:lnTo>
                <a:close/>
              </a:path>
              <a:path w="4063365" h="4177029">
                <a:moveTo>
                  <a:pt x="1417827" y="139573"/>
                </a:moveTo>
                <a:lnTo>
                  <a:pt x="53720" y="2088388"/>
                </a:lnTo>
                <a:lnTo>
                  <a:pt x="1417827" y="4037203"/>
                </a:lnTo>
                <a:lnTo>
                  <a:pt x="1417827" y="4002278"/>
                </a:lnTo>
                <a:lnTo>
                  <a:pt x="1406905" y="4002278"/>
                </a:lnTo>
                <a:lnTo>
                  <a:pt x="67182" y="2088388"/>
                </a:lnTo>
                <a:lnTo>
                  <a:pt x="1406905" y="174498"/>
                </a:lnTo>
                <a:lnTo>
                  <a:pt x="1417827" y="174498"/>
                </a:lnTo>
                <a:lnTo>
                  <a:pt x="1417827" y="139573"/>
                </a:lnTo>
                <a:close/>
              </a:path>
              <a:path w="4063365" h="4177029">
                <a:moveTo>
                  <a:pt x="1417827" y="174498"/>
                </a:moveTo>
                <a:lnTo>
                  <a:pt x="1406905" y="174498"/>
                </a:lnTo>
                <a:lnTo>
                  <a:pt x="1406905" y="1115314"/>
                </a:lnTo>
                <a:lnTo>
                  <a:pt x="4008373" y="1115314"/>
                </a:lnTo>
                <a:lnTo>
                  <a:pt x="4008373" y="3061462"/>
                </a:lnTo>
                <a:lnTo>
                  <a:pt x="1406905" y="3061462"/>
                </a:lnTo>
                <a:lnTo>
                  <a:pt x="1406905" y="4002278"/>
                </a:lnTo>
                <a:lnTo>
                  <a:pt x="1417827" y="4002278"/>
                </a:lnTo>
                <a:lnTo>
                  <a:pt x="1417827" y="3072511"/>
                </a:lnTo>
                <a:lnTo>
                  <a:pt x="4019422" y="3072511"/>
                </a:lnTo>
                <a:lnTo>
                  <a:pt x="4019422" y="1104391"/>
                </a:lnTo>
                <a:lnTo>
                  <a:pt x="1417827" y="1104391"/>
                </a:lnTo>
                <a:lnTo>
                  <a:pt x="1417827" y="174498"/>
                </a:lnTo>
                <a:close/>
              </a:path>
            </a:pathLst>
          </a:custGeom>
          <a:solidFill>
            <a:srgbClr val="FFFFFF"/>
          </a:solidFill>
        </p:spPr>
        <p:txBody>
          <a:bodyPr wrap="square" lIns="0" tIns="0" rIns="0" bIns="0" rtlCol="0"/>
          <a:lstStyle/>
          <a:p>
            <a:endParaRPr/>
          </a:p>
        </p:txBody>
      </p:sp>
      <p:sp>
        <p:nvSpPr>
          <p:cNvPr id="7" name="object 7"/>
          <p:cNvSpPr txBox="1"/>
          <p:nvPr/>
        </p:nvSpPr>
        <p:spPr>
          <a:xfrm>
            <a:off x="5650738" y="2772516"/>
            <a:ext cx="2767965" cy="1324610"/>
          </a:xfrm>
          <a:prstGeom prst="rect">
            <a:avLst/>
          </a:prstGeom>
        </p:spPr>
        <p:txBody>
          <a:bodyPr vert="horz" wrap="square" lIns="0" tIns="13335" rIns="0" bIns="0" rtlCol="0">
            <a:spAutoFit/>
          </a:bodyPr>
          <a:lstStyle/>
          <a:p>
            <a:pPr marL="210820" marR="5080" indent="-198120">
              <a:lnSpc>
                <a:spcPct val="115100"/>
              </a:lnSpc>
              <a:spcBef>
                <a:spcPts val="105"/>
              </a:spcBef>
            </a:pPr>
            <a:r>
              <a:rPr sz="3700" b="1" spc="-5" dirty="0">
                <a:solidFill>
                  <a:srgbClr val="252525"/>
                </a:solidFill>
                <a:latin typeface="Lucida Sans Unicode"/>
                <a:cs typeface="Lucida Sans Unicode"/>
              </a:rPr>
              <a:t>C</a:t>
            </a:r>
            <a:r>
              <a:rPr sz="3700" b="1" spc="10" dirty="0">
                <a:solidFill>
                  <a:srgbClr val="252525"/>
                </a:solidFill>
                <a:latin typeface="Lucida Sans Unicode"/>
                <a:cs typeface="Lucida Sans Unicode"/>
              </a:rPr>
              <a:t>o</a:t>
            </a:r>
            <a:r>
              <a:rPr sz="3700" b="1" spc="5" dirty="0">
                <a:solidFill>
                  <a:srgbClr val="252525"/>
                </a:solidFill>
                <a:latin typeface="Lucida Sans Unicode"/>
                <a:cs typeface="Lucida Sans Unicode"/>
              </a:rPr>
              <a:t>m</a:t>
            </a:r>
            <a:r>
              <a:rPr sz="3700" b="1" dirty="0">
                <a:solidFill>
                  <a:srgbClr val="252525"/>
                </a:solidFill>
                <a:latin typeface="Lucida Sans Unicode"/>
                <a:cs typeface="Lucida Sans Unicode"/>
              </a:rPr>
              <a:t>p</a:t>
            </a:r>
            <a:r>
              <a:rPr sz="3700" b="1" spc="-10" dirty="0">
                <a:solidFill>
                  <a:srgbClr val="252525"/>
                </a:solidFill>
                <a:latin typeface="Lucida Sans Unicode"/>
                <a:cs typeface="Lucida Sans Unicode"/>
              </a:rPr>
              <a:t>e</a:t>
            </a:r>
            <a:r>
              <a:rPr sz="3700" b="1" dirty="0">
                <a:solidFill>
                  <a:srgbClr val="252525"/>
                </a:solidFill>
                <a:latin typeface="Lucida Sans Unicode"/>
                <a:cs typeface="Lucida Sans Unicode"/>
              </a:rPr>
              <a:t>t</a:t>
            </a:r>
            <a:r>
              <a:rPr sz="3700" b="1" spc="-10" dirty="0">
                <a:solidFill>
                  <a:srgbClr val="252525"/>
                </a:solidFill>
                <a:latin typeface="Lucida Sans Unicode"/>
                <a:cs typeface="Lucida Sans Unicode"/>
              </a:rPr>
              <a:t>itive  </a:t>
            </a:r>
            <a:r>
              <a:rPr sz="3700" b="1" spc="-5" dirty="0">
                <a:solidFill>
                  <a:srgbClr val="252525"/>
                </a:solidFill>
                <a:latin typeface="Lucida Sans Unicode"/>
                <a:cs typeface="Lucida Sans Unicode"/>
              </a:rPr>
              <a:t>advantage</a:t>
            </a:r>
            <a:endParaRPr sz="3700">
              <a:latin typeface="Lucida Sans Unicode"/>
              <a:cs typeface="Lucida Sans Unicode"/>
            </a:endParaRPr>
          </a:p>
        </p:txBody>
      </p:sp>
      <p:sp>
        <p:nvSpPr>
          <p:cNvPr id="8" name="object 8"/>
          <p:cNvSpPr txBox="1"/>
          <p:nvPr/>
        </p:nvSpPr>
        <p:spPr>
          <a:xfrm>
            <a:off x="8839961" y="6561226"/>
            <a:ext cx="9588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Arial"/>
                <a:cs typeface="Arial"/>
              </a:rPr>
              <a:t>6</a:t>
            </a:r>
            <a:endParaRPr sz="1000">
              <a:latin typeface="Arial"/>
              <a:cs typeface="Arial"/>
            </a:endParaRPr>
          </a:p>
        </p:txBody>
      </p:sp>
      <p:sp>
        <p:nvSpPr>
          <p:cNvPr id="9" name="object 9"/>
          <p:cNvSpPr/>
          <p:nvPr/>
        </p:nvSpPr>
        <p:spPr>
          <a:xfrm>
            <a:off x="1790700" y="266700"/>
            <a:ext cx="5553075" cy="10096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21151510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848600" cy="1143000"/>
          </a:xfrm>
        </p:spPr>
        <p:txBody>
          <a:bodyPr>
            <a:noAutofit/>
          </a:bodyPr>
          <a:lstStyle/>
          <a:p>
            <a:r>
              <a:rPr lang="en-US" dirty="0" smtClean="0"/>
              <a:t>What Does this Mean? </a:t>
            </a:r>
            <a:endParaRPr lang="en-US" dirty="0"/>
          </a:p>
        </p:txBody>
      </p:sp>
      <p:sp>
        <p:nvSpPr>
          <p:cNvPr id="4" name="Content Placeholder 2"/>
          <p:cNvSpPr>
            <a:spLocks noGrp="1"/>
          </p:cNvSpPr>
          <p:nvPr>
            <p:ph sz="quarter" idx="13"/>
          </p:nvPr>
        </p:nvSpPr>
        <p:spPr>
          <a:xfrm>
            <a:off x="152400" y="838200"/>
            <a:ext cx="8610600" cy="5410200"/>
          </a:xfrm>
        </p:spPr>
        <p:txBody>
          <a:bodyPr/>
          <a:lstStyle/>
          <a:p>
            <a:pPr marL="0" indent="0">
              <a:spcBef>
                <a:spcPts val="0"/>
              </a:spcBef>
              <a:buNone/>
            </a:pPr>
            <a:endParaRPr lang="en-US" sz="900" b="1" dirty="0" smtClean="0"/>
          </a:p>
          <a:p>
            <a:pPr marL="0" indent="0">
              <a:spcBef>
                <a:spcPts val="0"/>
              </a:spcBef>
              <a:buNone/>
            </a:pPr>
            <a:endParaRPr lang="en-US" sz="900" b="1" dirty="0" smtClean="0"/>
          </a:p>
          <a:p>
            <a:pPr marL="0" indent="0">
              <a:buNone/>
            </a:pPr>
            <a:r>
              <a:rPr lang="en-US" sz="2200" dirty="0" smtClean="0"/>
              <a:t>                                         </a:t>
            </a:r>
            <a:r>
              <a:rPr lang="en-US" sz="2000" b="1" dirty="0" smtClean="0">
                <a:effectLst>
                  <a:outerShdw blurRad="38100" dist="38100" dir="2700000" algn="tl">
                    <a:srgbClr val="000000">
                      <a:alpha val="43137"/>
                    </a:srgbClr>
                  </a:outerShdw>
                </a:effectLst>
                <a:latin typeface="Cambria" pitchFamily="18" charset="0"/>
              </a:rPr>
              <a:t>Job Specifications</a:t>
            </a:r>
            <a:endParaRPr lang="en-US" sz="2000" b="1" dirty="0">
              <a:effectLst>
                <a:outerShdw blurRad="38100" dist="38100" dir="2700000" algn="tl">
                  <a:srgbClr val="000000">
                    <a:alpha val="43137"/>
                  </a:srgbClr>
                </a:outerShdw>
              </a:effectLst>
              <a:latin typeface="Cambria" pitchFamily="18" charset="0"/>
            </a:endParaRPr>
          </a:p>
          <a:p>
            <a:pPr>
              <a:spcBef>
                <a:spcPts val="0"/>
              </a:spcBef>
            </a:pPr>
            <a:endParaRPr lang="en-US" sz="2200" dirty="0" smtClean="0"/>
          </a:p>
          <a:p>
            <a:pPr>
              <a:spcBef>
                <a:spcPts val="0"/>
              </a:spcBef>
            </a:pPr>
            <a:endParaRPr lang="en-US" sz="2200" dirty="0" smtClean="0"/>
          </a:p>
          <a:p>
            <a:pPr marL="0" indent="0">
              <a:spcBef>
                <a:spcPts val="0"/>
              </a:spcBef>
              <a:buNone/>
            </a:pPr>
            <a:endParaRPr lang="en-US" sz="1800" dirty="0"/>
          </a:p>
        </p:txBody>
      </p:sp>
      <p:sp>
        <p:nvSpPr>
          <p:cNvPr id="5" name="Freeform 5"/>
          <p:cNvSpPr>
            <a:spLocks/>
          </p:cNvSpPr>
          <p:nvPr/>
        </p:nvSpPr>
        <p:spPr bwMode="auto">
          <a:xfrm>
            <a:off x="2270234" y="1583272"/>
            <a:ext cx="2400792" cy="2761978"/>
          </a:xfrm>
          <a:custGeom>
            <a:avLst/>
            <a:gdLst>
              <a:gd name="T0" fmla="*/ 1956 w 2151"/>
              <a:gd name="T1" fmla="*/ 861 h 2586"/>
              <a:gd name="T2" fmla="*/ 2010 w 2151"/>
              <a:gd name="T3" fmla="*/ 884 h 2586"/>
              <a:gd name="T4" fmla="*/ 2054 w 2151"/>
              <a:gd name="T5" fmla="*/ 931 h 2586"/>
              <a:gd name="T6" fmla="*/ 2075 w 2151"/>
              <a:gd name="T7" fmla="*/ 965 h 2586"/>
              <a:gd name="T8" fmla="*/ 2104 w 2151"/>
              <a:gd name="T9" fmla="*/ 988 h 2586"/>
              <a:gd name="T10" fmla="*/ 2132 w 2151"/>
              <a:gd name="T11" fmla="*/ 983 h 2586"/>
              <a:gd name="T12" fmla="*/ 2148 w 2151"/>
              <a:gd name="T13" fmla="*/ 955 h 2586"/>
              <a:gd name="T14" fmla="*/ 0 w 2151"/>
              <a:gd name="T15" fmla="*/ 0 h 2586"/>
              <a:gd name="T16" fmla="*/ 933 w 2151"/>
              <a:gd name="T17" fmla="*/ 2156 h 2586"/>
              <a:gd name="T18" fmla="*/ 965 w 2151"/>
              <a:gd name="T19" fmla="*/ 2161 h 2586"/>
              <a:gd name="T20" fmla="*/ 988 w 2151"/>
              <a:gd name="T21" fmla="*/ 2182 h 2586"/>
              <a:gd name="T22" fmla="*/ 985 w 2151"/>
              <a:gd name="T23" fmla="*/ 2210 h 2586"/>
              <a:gd name="T24" fmla="*/ 957 w 2151"/>
              <a:gd name="T25" fmla="*/ 2239 h 2586"/>
              <a:gd name="T26" fmla="*/ 918 w 2151"/>
              <a:gd name="T27" fmla="*/ 2264 h 2586"/>
              <a:gd name="T28" fmla="*/ 879 w 2151"/>
              <a:gd name="T29" fmla="*/ 2309 h 2586"/>
              <a:gd name="T30" fmla="*/ 859 w 2151"/>
              <a:gd name="T31" fmla="*/ 2368 h 2586"/>
              <a:gd name="T32" fmla="*/ 863 w 2151"/>
              <a:gd name="T33" fmla="*/ 2426 h 2586"/>
              <a:gd name="T34" fmla="*/ 900 w 2151"/>
              <a:gd name="T35" fmla="*/ 2498 h 2586"/>
              <a:gd name="T36" fmla="*/ 968 w 2151"/>
              <a:gd name="T37" fmla="*/ 2552 h 2586"/>
              <a:gd name="T38" fmla="*/ 1058 w 2151"/>
              <a:gd name="T39" fmla="*/ 2582 h 2586"/>
              <a:gd name="T40" fmla="*/ 1133 w 2151"/>
              <a:gd name="T41" fmla="*/ 2584 h 2586"/>
              <a:gd name="T42" fmla="*/ 1227 w 2151"/>
              <a:gd name="T43" fmla="*/ 2561 h 2586"/>
              <a:gd name="T44" fmla="*/ 1300 w 2151"/>
              <a:gd name="T45" fmla="*/ 2513 h 2586"/>
              <a:gd name="T46" fmla="*/ 1346 w 2151"/>
              <a:gd name="T47" fmla="*/ 2444 h 2586"/>
              <a:gd name="T48" fmla="*/ 1357 w 2151"/>
              <a:gd name="T49" fmla="*/ 2386 h 2586"/>
              <a:gd name="T50" fmla="*/ 1344 w 2151"/>
              <a:gd name="T51" fmla="*/ 2322 h 2586"/>
              <a:gd name="T52" fmla="*/ 1313 w 2151"/>
              <a:gd name="T53" fmla="*/ 2278 h 2586"/>
              <a:gd name="T54" fmla="*/ 1269 w 2151"/>
              <a:gd name="T55" fmla="*/ 2244 h 2586"/>
              <a:gd name="T56" fmla="*/ 1235 w 2151"/>
              <a:gd name="T57" fmla="*/ 2218 h 2586"/>
              <a:gd name="T58" fmla="*/ 1225 w 2151"/>
              <a:gd name="T59" fmla="*/ 2189 h 2586"/>
              <a:gd name="T60" fmla="*/ 1242 w 2151"/>
              <a:gd name="T61" fmla="*/ 2166 h 2586"/>
              <a:gd name="T62" fmla="*/ 1282 w 2151"/>
              <a:gd name="T63" fmla="*/ 2156 h 2586"/>
              <a:gd name="T64" fmla="*/ 2151 w 2151"/>
              <a:gd name="T65" fmla="*/ 1281 h 2586"/>
              <a:gd name="T66" fmla="*/ 2146 w 2151"/>
              <a:gd name="T67" fmla="*/ 1248 h 2586"/>
              <a:gd name="T68" fmla="*/ 2125 w 2151"/>
              <a:gd name="T69" fmla="*/ 1225 h 2586"/>
              <a:gd name="T70" fmla="*/ 2097 w 2151"/>
              <a:gd name="T71" fmla="*/ 1229 h 2586"/>
              <a:gd name="T72" fmla="*/ 2068 w 2151"/>
              <a:gd name="T73" fmla="*/ 1258 h 2586"/>
              <a:gd name="T74" fmla="*/ 2044 w 2151"/>
              <a:gd name="T75" fmla="*/ 1295 h 2586"/>
              <a:gd name="T76" fmla="*/ 1998 w 2151"/>
              <a:gd name="T77" fmla="*/ 1336 h 2586"/>
              <a:gd name="T78" fmla="*/ 1940 w 2151"/>
              <a:gd name="T79" fmla="*/ 1356 h 2586"/>
              <a:gd name="T80" fmla="*/ 1881 w 2151"/>
              <a:gd name="T81" fmla="*/ 1351 h 2586"/>
              <a:gd name="T82" fmla="*/ 1809 w 2151"/>
              <a:gd name="T83" fmla="*/ 1313 h 2586"/>
              <a:gd name="T84" fmla="*/ 1756 w 2151"/>
              <a:gd name="T85" fmla="*/ 1247 h 2586"/>
              <a:gd name="T86" fmla="*/ 1725 w 2151"/>
              <a:gd name="T87" fmla="*/ 1157 h 2586"/>
              <a:gd name="T88" fmla="*/ 1722 w 2151"/>
              <a:gd name="T89" fmla="*/ 1081 h 2586"/>
              <a:gd name="T90" fmla="*/ 1746 w 2151"/>
              <a:gd name="T91" fmla="*/ 988 h 2586"/>
              <a:gd name="T92" fmla="*/ 1795 w 2151"/>
              <a:gd name="T93" fmla="*/ 913 h 2586"/>
              <a:gd name="T94" fmla="*/ 1862 w 2151"/>
              <a:gd name="T95" fmla="*/ 868 h 2586"/>
              <a:gd name="T96" fmla="*/ 1922 w 2151"/>
              <a:gd name="T97" fmla="*/ 856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1" h="2586">
                <a:moveTo>
                  <a:pt x="1922" y="856"/>
                </a:moveTo>
                <a:lnTo>
                  <a:pt x="1922" y="856"/>
                </a:lnTo>
                <a:lnTo>
                  <a:pt x="1940" y="858"/>
                </a:lnTo>
                <a:lnTo>
                  <a:pt x="1956" y="861"/>
                </a:lnTo>
                <a:lnTo>
                  <a:pt x="1971" y="864"/>
                </a:lnTo>
                <a:lnTo>
                  <a:pt x="1985" y="871"/>
                </a:lnTo>
                <a:lnTo>
                  <a:pt x="1998" y="877"/>
                </a:lnTo>
                <a:lnTo>
                  <a:pt x="2010" y="884"/>
                </a:lnTo>
                <a:lnTo>
                  <a:pt x="2019" y="892"/>
                </a:lnTo>
                <a:lnTo>
                  <a:pt x="2029" y="900"/>
                </a:lnTo>
                <a:lnTo>
                  <a:pt x="2044" y="916"/>
                </a:lnTo>
                <a:lnTo>
                  <a:pt x="2054" y="931"/>
                </a:lnTo>
                <a:lnTo>
                  <a:pt x="2062" y="944"/>
                </a:lnTo>
                <a:lnTo>
                  <a:pt x="2062" y="944"/>
                </a:lnTo>
                <a:lnTo>
                  <a:pt x="2068" y="955"/>
                </a:lnTo>
                <a:lnTo>
                  <a:pt x="2075" y="965"/>
                </a:lnTo>
                <a:lnTo>
                  <a:pt x="2083" y="973"/>
                </a:lnTo>
                <a:lnTo>
                  <a:pt x="2089" y="980"/>
                </a:lnTo>
                <a:lnTo>
                  <a:pt x="2097" y="985"/>
                </a:lnTo>
                <a:lnTo>
                  <a:pt x="2104" y="988"/>
                </a:lnTo>
                <a:lnTo>
                  <a:pt x="2112" y="988"/>
                </a:lnTo>
                <a:lnTo>
                  <a:pt x="2119" y="988"/>
                </a:lnTo>
                <a:lnTo>
                  <a:pt x="2125" y="986"/>
                </a:lnTo>
                <a:lnTo>
                  <a:pt x="2132" y="983"/>
                </a:lnTo>
                <a:lnTo>
                  <a:pt x="2136" y="978"/>
                </a:lnTo>
                <a:lnTo>
                  <a:pt x="2141" y="972"/>
                </a:lnTo>
                <a:lnTo>
                  <a:pt x="2146" y="965"/>
                </a:lnTo>
                <a:lnTo>
                  <a:pt x="2148" y="955"/>
                </a:lnTo>
                <a:lnTo>
                  <a:pt x="2151" y="944"/>
                </a:lnTo>
                <a:lnTo>
                  <a:pt x="2151" y="931"/>
                </a:lnTo>
                <a:lnTo>
                  <a:pt x="2151" y="0"/>
                </a:lnTo>
                <a:lnTo>
                  <a:pt x="0" y="0"/>
                </a:lnTo>
                <a:lnTo>
                  <a:pt x="0" y="2155"/>
                </a:lnTo>
                <a:lnTo>
                  <a:pt x="495" y="2155"/>
                </a:lnTo>
                <a:lnTo>
                  <a:pt x="495" y="2156"/>
                </a:lnTo>
                <a:lnTo>
                  <a:pt x="933" y="2156"/>
                </a:lnTo>
                <a:lnTo>
                  <a:pt x="933" y="2156"/>
                </a:lnTo>
                <a:lnTo>
                  <a:pt x="946" y="2156"/>
                </a:lnTo>
                <a:lnTo>
                  <a:pt x="955" y="2158"/>
                </a:lnTo>
                <a:lnTo>
                  <a:pt x="965" y="2161"/>
                </a:lnTo>
                <a:lnTo>
                  <a:pt x="973" y="2166"/>
                </a:lnTo>
                <a:lnTo>
                  <a:pt x="980" y="2171"/>
                </a:lnTo>
                <a:lnTo>
                  <a:pt x="985" y="2176"/>
                </a:lnTo>
                <a:lnTo>
                  <a:pt x="988" y="2182"/>
                </a:lnTo>
                <a:lnTo>
                  <a:pt x="989" y="2189"/>
                </a:lnTo>
                <a:lnTo>
                  <a:pt x="989" y="2195"/>
                </a:lnTo>
                <a:lnTo>
                  <a:pt x="988" y="2203"/>
                </a:lnTo>
                <a:lnTo>
                  <a:pt x="985" y="2210"/>
                </a:lnTo>
                <a:lnTo>
                  <a:pt x="980" y="2218"/>
                </a:lnTo>
                <a:lnTo>
                  <a:pt x="975" y="2225"/>
                </a:lnTo>
                <a:lnTo>
                  <a:pt x="967" y="2233"/>
                </a:lnTo>
                <a:lnTo>
                  <a:pt x="957" y="2239"/>
                </a:lnTo>
                <a:lnTo>
                  <a:pt x="946" y="2244"/>
                </a:lnTo>
                <a:lnTo>
                  <a:pt x="946" y="2244"/>
                </a:lnTo>
                <a:lnTo>
                  <a:pt x="931" y="2252"/>
                </a:lnTo>
                <a:lnTo>
                  <a:pt x="918" y="2264"/>
                </a:lnTo>
                <a:lnTo>
                  <a:pt x="902" y="2278"/>
                </a:lnTo>
                <a:lnTo>
                  <a:pt x="893" y="2288"/>
                </a:lnTo>
                <a:lnTo>
                  <a:pt x="885" y="2298"/>
                </a:lnTo>
                <a:lnTo>
                  <a:pt x="879" y="2309"/>
                </a:lnTo>
                <a:lnTo>
                  <a:pt x="871" y="2322"/>
                </a:lnTo>
                <a:lnTo>
                  <a:pt x="866" y="2335"/>
                </a:lnTo>
                <a:lnTo>
                  <a:pt x="861" y="2351"/>
                </a:lnTo>
                <a:lnTo>
                  <a:pt x="859" y="2368"/>
                </a:lnTo>
                <a:lnTo>
                  <a:pt x="858" y="2386"/>
                </a:lnTo>
                <a:lnTo>
                  <a:pt x="858" y="2386"/>
                </a:lnTo>
                <a:lnTo>
                  <a:pt x="859" y="2405"/>
                </a:lnTo>
                <a:lnTo>
                  <a:pt x="863" y="2426"/>
                </a:lnTo>
                <a:lnTo>
                  <a:pt x="869" y="2444"/>
                </a:lnTo>
                <a:lnTo>
                  <a:pt x="877" y="2464"/>
                </a:lnTo>
                <a:lnTo>
                  <a:pt x="889" y="2482"/>
                </a:lnTo>
                <a:lnTo>
                  <a:pt x="900" y="2498"/>
                </a:lnTo>
                <a:lnTo>
                  <a:pt x="915" y="2513"/>
                </a:lnTo>
                <a:lnTo>
                  <a:pt x="931" y="2527"/>
                </a:lnTo>
                <a:lnTo>
                  <a:pt x="949" y="2540"/>
                </a:lnTo>
                <a:lnTo>
                  <a:pt x="968" y="2552"/>
                </a:lnTo>
                <a:lnTo>
                  <a:pt x="988" y="2561"/>
                </a:lnTo>
                <a:lnTo>
                  <a:pt x="1011" y="2569"/>
                </a:lnTo>
                <a:lnTo>
                  <a:pt x="1033" y="2578"/>
                </a:lnTo>
                <a:lnTo>
                  <a:pt x="1058" y="2582"/>
                </a:lnTo>
                <a:lnTo>
                  <a:pt x="1082" y="2584"/>
                </a:lnTo>
                <a:lnTo>
                  <a:pt x="1108" y="2586"/>
                </a:lnTo>
                <a:lnTo>
                  <a:pt x="1108" y="2586"/>
                </a:lnTo>
                <a:lnTo>
                  <a:pt x="1133" y="2584"/>
                </a:lnTo>
                <a:lnTo>
                  <a:pt x="1157" y="2582"/>
                </a:lnTo>
                <a:lnTo>
                  <a:pt x="1181" y="2578"/>
                </a:lnTo>
                <a:lnTo>
                  <a:pt x="1204" y="2569"/>
                </a:lnTo>
                <a:lnTo>
                  <a:pt x="1227" y="2561"/>
                </a:lnTo>
                <a:lnTo>
                  <a:pt x="1247" y="2552"/>
                </a:lnTo>
                <a:lnTo>
                  <a:pt x="1266" y="2540"/>
                </a:lnTo>
                <a:lnTo>
                  <a:pt x="1284" y="2527"/>
                </a:lnTo>
                <a:lnTo>
                  <a:pt x="1300" y="2513"/>
                </a:lnTo>
                <a:lnTo>
                  <a:pt x="1315" y="2498"/>
                </a:lnTo>
                <a:lnTo>
                  <a:pt x="1326" y="2482"/>
                </a:lnTo>
                <a:lnTo>
                  <a:pt x="1338" y="2464"/>
                </a:lnTo>
                <a:lnTo>
                  <a:pt x="1346" y="2444"/>
                </a:lnTo>
                <a:lnTo>
                  <a:pt x="1352" y="2426"/>
                </a:lnTo>
                <a:lnTo>
                  <a:pt x="1356" y="2405"/>
                </a:lnTo>
                <a:lnTo>
                  <a:pt x="1357" y="2386"/>
                </a:lnTo>
                <a:lnTo>
                  <a:pt x="1357" y="2386"/>
                </a:lnTo>
                <a:lnTo>
                  <a:pt x="1356" y="2368"/>
                </a:lnTo>
                <a:lnTo>
                  <a:pt x="1354" y="2351"/>
                </a:lnTo>
                <a:lnTo>
                  <a:pt x="1349" y="2335"/>
                </a:lnTo>
                <a:lnTo>
                  <a:pt x="1344" y="2322"/>
                </a:lnTo>
                <a:lnTo>
                  <a:pt x="1338" y="2309"/>
                </a:lnTo>
                <a:lnTo>
                  <a:pt x="1329" y="2298"/>
                </a:lnTo>
                <a:lnTo>
                  <a:pt x="1321" y="2288"/>
                </a:lnTo>
                <a:lnTo>
                  <a:pt x="1313" y="2278"/>
                </a:lnTo>
                <a:lnTo>
                  <a:pt x="1297" y="2264"/>
                </a:lnTo>
                <a:lnTo>
                  <a:pt x="1284" y="2252"/>
                </a:lnTo>
                <a:lnTo>
                  <a:pt x="1269" y="2244"/>
                </a:lnTo>
                <a:lnTo>
                  <a:pt x="1269" y="2244"/>
                </a:lnTo>
                <a:lnTo>
                  <a:pt x="1258" y="2239"/>
                </a:lnTo>
                <a:lnTo>
                  <a:pt x="1248" y="2233"/>
                </a:lnTo>
                <a:lnTo>
                  <a:pt x="1240" y="2225"/>
                </a:lnTo>
                <a:lnTo>
                  <a:pt x="1235" y="2218"/>
                </a:lnTo>
                <a:lnTo>
                  <a:pt x="1230" y="2210"/>
                </a:lnTo>
                <a:lnTo>
                  <a:pt x="1227" y="2203"/>
                </a:lnTo>
                <a:lnTo>
                  <a:pt x="1225" y="2195"/>
                </a:lnTo>
                <a:lnTo>
                  <a:pt x="1225" y="2189"/>
                </a:lnTo>
                <a:lnTo>
                  <a:pt x="1227" y="2182"/>
                </a:lnTo>
                <a:lnTo>
                  <a:pt x="1230" y="2176"/>
                </a:lnTo>
                <a:lnTo>
                  <a:pt x="1235" y="2171"/>
                </a:lnTo>
                <a:lnTo>
                  <a:pt x="1242" y="2166"/>
                </a:lnTo>
                <a:lnTo>
                  <a:pt x="1250" y="2161"/>
                </a:lnTo>
                <a:lnTo>
                  <a:pt x="1260" y="2158"/>
                </a:lnTo>
                <a:lnTo>
                  <a:pt x="1269" y="2156"/>
                </a:lnTo>
                <a:lnTo>
                  <a:pt x="1282" y="2156"/>
                </a:lnTo>
                <a:lnTo>
                  <a:pt x="1556" y="2156"/>
                </a:lnTo>
                <a:lnTo>
                  <a:pt x="1556" y="2155"/>
                </a:lnTo>
                <a:lnTo>
                  <a:pt x="2151" y="2155"/>
                </a:lnTo>
                <a:lnTo>
                  <a:pt x="2151" y="1281"/>
                </a:lnTo>
                <a:lnTo>
                  <a:pt x="2151" y="1281"/>
                </a:lnTo>
                <a:lnTo>
                  <a:pt x="2151" y="1269"/>
                </a:lnTo>
                <a:lnTo>
                  <a:pt x="2148" y="1258"/>
                </a:lnTo>
                <a:lnTo>
                  <a:pt x="2146" y="1248"/>
                </a:lnTo>
                <a:lnTo>
                  <a:pt x="2141" y="1240"/>
                </a:lnTo>
                <a:lnTo>
                  <a:pt x="2136" y="1234"/>
                </a:lnTo>
                <a:lnTo>
                  <a:pt x="2132" y="1229"/>
                </a:lnTo>
                <a:lnTo>
                  <a:pt x="2125" y="1225"/>
                </a:lnTo>
                <a:lnTo>
                  <a:pt x="2119" y="1224"/>
                </a:lnTo>
                <a:lnTo>
                  <a:pt x="2112" y="1224"/>
                </a:lnTo>
                <a:lnTo>
                  <a:pt x="2104" y="1225"/>
                </a:lnTo>
                <a:lnTo>
                  <a:pt x="2097" y="1229"/>
                </a:lnTo>
                <a:lnTo>
                  <a:pt x="2089" y="1234"/>
                </a:lnTo>
                <a:lnTo>
                  <a:pt x="2083" y="1240"/>
                </a:lnTo>
                <a:lnTo>
                  <a:pt x="2075" y="1248"/>
                </a:lnTo>
                <a:lnTo>
                  <a:pt x="2068" y="1258"/>
                </a:lnTo>
                <a:lnTo>
                  <a:pt x="2062" y="1268"/>
                </a:lnTo>
                <a:lnTo>
                  <a:pt x="2062" y="1268"/>
                </a:lnTo>
                <a:lnTo>
                  <a:pt x="2054" y="1282"/>
                </a:lnTo>
                <a:lnTo>
                  <a:pt x="2044" y="1295"/>
                </a:lnTo>
                <a:lnTo>
                  <a:pt x="2029" y="1312"/>
                </a:lnTo>
                <a:lnTo>
                  <a:pt x="2019" y="1320"/>
                </a:lnTo>
                <a:lnTo>
                  <a:pt x="2010" y="1328"/>
                </a:lnTo>
                <a:lnTo>
                  <a:pt x="1998" y="1336"/>
                </a:lnTo>
                <a:lnTo>
                  <a:pt x="1985" y="1343"/>
                </a:lnTo>
                <a:lnTo>
                  <a:pt x="1971" y="1348"/>
                </a:lnTo>
                <a:lnTo>
                  <a:pt x="1956" y="1352"/>
                </a:lnTo>
                <a:lnTo>
                  <a:pt x="1940" y="1356"/>
                </a:lnTo>
                <a:lnTo>
                  <a:pt x="1922" y="1356"/>
                </a:lnTo>
                <a:lnTo>
                  <a:pt x="1922" y="1356"/>
                </a:lnTo>
                <a:lnTo>
                  <a:pt x="1901" y="1354"/>
                </a:lnTo>
                <a:lnTo>
                  <a:pt x="1881" y="1351"/>
                </a:lnTo>
                <a:lnTo>
                  <a:pt x="1862" y="1344"/>
                </a:lnTo>
                <a:lnTo>
                  <a:pt x="1844" y="1336"/>
                </a:lnTo>
                <a:lnTo>
                  <a:pt x="1826" y="1326"/>
                </a:lnTo>
                <a:lnTo>
                  <a:pt x="1809" y="1313"/>
                </a:lnTo>
                <a:lnTo>
                  <a:pt x="1795" y="1299"/>
                </a:lnTo>
                <a:lnTo>
                  <a:pt x="1780" y="1282"/>
                </a:lnTo>
                <a:lnTo>
                  <a:pt x="1767" y="1265"/>
                </a:lnTo>
                <a:lnTo>
                  <a:pt x="1756" y="1247"/>
                </a:lnTo>
                <a:lnTo>
                  <a:pt x="1746" y="1225"/>
                </a:lnTo>
                <a:lnTo>
                  <a:pt x="1736" y="1203"/>
                </a:lnTo>
                <a:lnTo>
                  <a:pt x="1730" y="1180"/>
                </a:lnTo>
                <a:lnTo>
                  <a:pt x="1725" y="1157"/>
                </a:lnTo>
                <a:lnTo>
                  <a:pt x="1722" y="1131"/>
                </a:lnTo>
                <a:lnTo>
                  <a:pt x="1722" y="1107"/>
                </a:lnTo>
                <a:lnTo>
                  <a:pt x="1722" y="1107"/>
                </a:lnTo>
                <a:lnTo>
                  <a:pt x="1722" y="1081"/>
                </a:lnTo>
                <a:lnTo>
                  <a:pt x="1725" y="1056"/>
                </a:lnTo>
                <a:lnTo>
                  <a:pt x="1730" y="1032"/>
                </a:lnTo>
                <a:lnTo>
                  <a:pt x="1736" y="1009"/>
                </a:lnTo>
                <a:lnTo>
                  <a:pt x="1746" y="988"/>
                </a:lnTo>
                <a:lnTo>
                  <a:pt x="1756" y="967"/>
                </a:lnTo>
                <a:lnTo>
                  <a:pt x="1767" y="947"/>
                </a:lnTo>
                <a:lnTo>
                  <a:pt x="1780" y="929"/>
                </a:lnTo>
                <a:lnTo>
                  <a:pt x="1795" y="913"/>
                </a:lnTo>
                <a:lnTo>
                  <a:pt x="1809" y="898"/>
                </a:lnTo>
                <a:lnTo>
                  <a:pt x="1826" y="887"/>
                </a:lnTo>
                <a:lnTo>
                  <a:pt x="1844" y="876"/>
                </a:lnTo>
                <a:lnTo>
                  <a:pt x="1862" y="868"/>
                </a:lnTo>
                <a:lnTo>
                  <a:pt x="1881" y="861"/>
                </a:lnTo>
                <a:lnTo>
                  <a:pt x="1901" y="858"/>
                </a:lnTo>
                <a:lnTo>
                  <a:pt x="1922" y="856"/>
                </a:lnTo>
                <a:lnTo>
                  <a:pt x="1922" y="856"/>
                </a:lnTo>
                <a:close/>
              </a:path>
            </a:pathLst>
          </a:custGeom>
          <a:solidFill>
            <a:srgbClr val="FFFF00">
              <a:alpha val="50196"/>
            </a:srgbClr>
          </a:solidFill>
          <a:ln w="28575">
            <a:noFill/>
            <a:prstDash val="solid"/>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bIns="540000" anchor="ctr"/>
          <a:lstStyle/>
          <a:p>
            <a:pPr marL="114300">
              <a:defRPr/>
            </a:pPr>
            <a:r>
              <a:rPr lang="en-US" sz="2000" b="1" dirty="0" smtClean="0">
                <a:latin typeface="Cambria" pitchFamily="18" charset="0"/>
                <a:cs typeface="Arial" charset="0"/>
              </a:rPr>
              <a:t>Career Management</a:t>
            </a:r>
            <a:endParaRPr lang="en-GB" sz="3200" b="1" dirty="0">
              <a:latin typeface="Cambria" pitchFamily="18" charset="0"/>
              <a:cs typeface="Arial" charset="0"/>
            </a:endParaRPr>
          </a:p>
        </p:txBody>
      </p:sp>
      <p:sp>
        <p:nvSpPr>
          <p:cNvPr id="6" name="Freeform 6"/>
          <p:cNvSpPr>
            <a:spLocks/>
          </p:cNvSpPr>
          <p:nvPr/>
        </p:nvSpPr>
        <p:spPr bwMode="auto">
          <a:xfrm>
            <a:off x="2270234" y="3858215"/>
            <a:ext cx="2887976" cy="2297510"/>
          </a:xfrm>
          <a:custGeom>
            <a:avLst/>
            <a:gdLst>
              <a:gd name="T0" fmla="*/ 861 w 2587"/>
              <a:gd name="T1" fmla="*/ 195 h 2151"/>
              <a:gd name="T2" fmla="*/ 885 w 2587"/>
              <a:gd name="T3" fmla="*/ 143 h 2151"/>
              <a:gd name="T4" fmla="*/ 931 w 2587"/>
              <a:gd name="T5" fmla="*/ 97 h 2151"/>
              <a:gd name="T6" fmla="*/ 965 w 2587"/>
              <a:gd name="T7" fmla="*/ 76 h 2151"/>
              <a:gd name="T8" fmla="*/ 988 w 2587"/>
              <a:gd name="T9" fmla="*/ 47 h 2151"/>
              <a:gd name="T10" fmla="*/ 985 w 2587"/>
              <a:gd name="T11" fmla="*/ 21 h 2151"/>
              <a:gd name="T12" fmla="*/ 955 w 2587"/>
              <a:gd name="T13" fmla="*/ 3 h 2151"/>
              <a:gd name="T14" fmla="*/ 0 w 2587"/>
              <a:gd name="T15" fmla="*/ 2151 h 2151"/>
              <a:gd name="T16" fmla="*/ 2156 w 2587"/>
              <a:gd name="T17" fmla="*/ 1220 h 2151"/>
              <a:gd name="T18" fmla="*/ 2163 w 2587"/>
              <a:gd name="T19" fmla="*/ 1186 h 2151"/>
              <a:gd name="T20" fmla="*/ 2182 w 2587"/>
              <a:gd name="T21" fmla="*/ 1163 h 2151"/>
              <a:gd name="T22" fmla="*/ 2211 w 2587"/>
              <a:gd name="T23" fmla="*/ 1166 h 2151"/>
              <a:gd name="T24" fmla="*/ 2239 w 2587"/>
              <a:gd name="T25" fmla="*/ 1196 h 2151"/>
              <a:gd name="T26" fmla="*/ 2263 w 2587"/>
              <a:gd name="T27" fmla="*/ 1235 h 2151"/>
              <a:gd name="T28" fmla="*/ 2309 w 2587"/>
              <a:gd name="T29" fmla="*/ 1274 h 2151"/>
              <a:gd name="T30" fmla="*/ 2368 w 2587"/>
              <a:gd name="T31" fmla="*/ 1293 h 2151"/>
              <a:gd name="T32" fmla="*/ 2426 w 2587"/>
              <a:gd name="T33" fmla="*/ 1288 h 2151"/>
              <a:gd name="T34" fmla="*/ 2498 w 2587"/>
              <a:gd name="T35" fmla="*/ 1251 h 2151"/>
              <a:gd name="T36" fmla="*/ 2553 w 2587"/>
              <a:gd name="T37" fmla="*/ 1184 h 2151"/>
              <a:gd name="T38" fmla="*/ 2582 w 2587"/>
              <a:gd name="T39" fmla="*/ 1095 h 2151"/>
              <a:gd name="T40" fmla="*/ 2586 w 2587"/>
              <a:gd name="T41" fmla="*/ 1018 h 2151"/>
              <a:gd name="T42" fmla="*/ 2563 w 2587"/>
              <a:gd name="T43" fmla="*/ 926 h 2151"/>
              <a:gd name="T44" fmla="*/ 2514 w 2587"/>
              <a:gd name="T45" fmla="*/ 852 h 2151"/>
              <a:gd name="T46" fmla="*/ 2446 w 2587"/>
              <a:gd name="T47" fmla="*/ 805 h 2151"/>
              <a:gd name="T48" fmla="*/ 2385 w 2587"/>
              <a:gd name="T49" fmla="*/ 794 h 2151"/>
              <a:gd name="T50" fmla="*/ 2322 w 2587"/>
              <a:gd name="T51" fmla="*/ 808 h 2151"/>
              <a:gd name="T52" fmla="*/ 2278 w 2587"/>
              <a:gd name="T53" fmla="*/ 838 h 2151"/>
              <a:gd name="T54" fmla="*/ 2245 w 2587"/>
              <a:gd name="T55" fmla="*/ 882 h 2151"/>
              <a:gd name="T56" fmla="*/ 2218 w 2587"/>
              <a:gd name="T57" fmla="*/ 917 h 2151"/>
              <a:gd name="T58" fmla="*/ 2189 w 2587"/>
              <a:gd name="T59" fmla="*/ 927 h 2151"/>
              <a:gd name="T60" fmla="*/ 2166 w 2587"/>
              <a:gd name="T61" fmla="*/ 911 h 2151"/>
              <a:gd name="T62" fmla="*/ 2156 w 2587"/>
              <a:gd name="T63" fmla="*/ 869 h 2151"/>
              <a:gd name="T64" fmla="*/ 1282 w 2587"/>
              <a:gd name="T65" fmla="*/ 0 h 2151"/>
              <a:gd name="T66" fmla="*/ 1248 w 2587"/>
              <a:gd name="T67" fmla="*/ 6 h 2151"/>
              <a:gd name="T68" fmla="*/ 1227 w 2587"/>
              <a:gd name="T69" fmla="*/ 27 h 2151"/>
              <a:gd name="T70" fmla="*/ 1229 w 2587"/>
              <a:gd name="T71" fmla="*/ 55 h 2151"/>
              <a:gd name="T72" fmla="*/ 1258 w 2587"/>
              <a:gd name="T73" fmla="*/ 83 h 2151"/>
              <a:gd name="T74" fmla="*/ 1297 w 2587"/>
              <a:gd name="T75" fmla="*/ 107 h 2151"/>
              <a:gd name="T76" fmla="*/ 1336 w 2587"/>
              <a:gd name="T77" fmla="*/ 154 h 2151"/>
              <a:gd name="T78" fmla="*/ 1356 w 2587"/>
              <a:gd name="T79" fmla="*/ 213 h 2151"/>
              <a:gd name="T80" fmla="*/ 1352 w 2587"/>
              <a:gd name="T81" fmla="*/ 270 h 2151"/>
              <a:gd name="T82" fmla="*/ 1313 w 2587"/>
              <a:gd name="T83" fmla="*/ 341 h 2151"/>
              <a:gd name="T84" fmla="*/ 1247 w 2587"/>
              <a:gd name="T85" fmla="*/ 397 h 2151"/>
              <a:gd name="T86" fmla="*/ 1157 w 2587"/>
              <a:gd name="T87" fmla="*/ 426 h 2151"/>
              <a:gd name="T88" fmla="*/ 1082 w 2587"/>
              <a:gd name="T89" fmla="*/ 429 h 2151"/>
              <a:gd name="T90" fmla="*/ 988 w 2587"/>
              <a:gd name="T91" fmla="*/ 406 h 2151"/>
              <a:gd name="T92" fmla="*/ 915 w 2587"/>
              <a:gd name="T93" fmla="*/ 358 h 2151"/>
              <a:gd name="T94" fmla="*/ 869 w 2587"/>
              <a:gd name="T95" fmla="*/ 289 h 2151"/>
              <a:gd name="T96" fmla="*/ 858 w 2587"/>
              <a:gd name="T97" fmla="*/ 231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87" h="2151">
                <a:moveTo>
                  <a:pt x="858" y="231"/>
                </a:moveTo>
                <a:lnTo>
                  <a:pt x="858" y="231"/>
                </a:lnTo>
                <a:lnTo>
                  <a:pt x="858" y="213"/>
                </a:lnTo>
                <a:lnTo>
                  <a:pt x="861" y="195"/>
                </a:lnTo>
                <a:lnTo>
                  <a:pt x="866" y="180"/>
                </a:lnTo>
                <a:lnTo>
                  <a:pt x="871" y="166"/>
                </a:lnTo>
                <a:lnTo>
                  <a:pt x="877" y="154"/>
                </a:lnTo>
                <a:lnTo>
                  <a:pt x="885" y="143"/>
                </a:lnTo>
                <a:lnTo>
                  <a:pt x="893" y="131"/>
                </a:lnTo>
                <a:lnTo>
                  <a:pt x="902" y="123"/>
                </a:lnTo>
                <a:lnTo>
                  <a:pt x="918" y="107"/>
                </a:lnTo>
                <a:lnTo>
                  <a:pt x="931" y="97"/>
                </a:lnTo>
                <a:lnTo>
                  <a:pt x="946" y="89"/>
                </a:lnTo>
                <a:lnTo>
                  <a:pt x="946" y="89"/>
                </a:lnTo>
                <a:lnTo>
                  <a:pt x="955" y="83"/>
                </a:lnTo>
                <a:lnTo>
                  <a:pt x="965" y="76"/>
                </a:lnTo>
                <a:lnTo>
                  <a:pt x="973" y="70"/>
                </a:lnTo>
                <a:lnTo>
                  <a:pt x="980" y="62"/>
                </a:lnTo>
                <a:lnTo>
                  <a:pt x="985" y="55"/>
                </a:lnTo>
                <a:lnTo>
                  <a:pt x="988" y="47"/>
                </a:lnTo>
                <a:lnTo>
                  <a:pt x="989" y="40"/>
                </a:lnTo>
                <a:lnTo>
                  <a:pt x="989" y="34"/>
                </a:lnTo>
                <a:lnTo>
                  <a:pt x="988" y="27"/>
                </a:lnTo>
                <a:lnTo>
                  <a:pt x="985" y="21"/>
                </a:lnTo>
                <a:lnTo>
                  <a:pt x="980" y="14"/>
                </a:lnTo>
                <a:lnTo>
                  <a:pt x="973" y="9"/>
                </a:lnTo>
                <a:lnTo>
                  <a:pt x="965" y="6"/>
                </a:lnTo>
                <a:lnTo>
                  <a:pt x="955" y="3"/>
                </a:lnTo>
                <a:lnTo>
                  <a:pt x="944" y="1"/>
                </a:lnTo>
                <a:lnTo>
                  <a:pt x="933" y="0"/>
                </a:lnTo>
                <a:lnTo>
                  <a:pt x="0" y="0"/>
                </a:lnTo>
                <a:lnTo>
                  <a:pt x="0" y="2151"/>
                </a:lnTo>
                <a:lnTo>
                  <a:pt x="2154" y="2151"/>
                </a:lnTo>
                <a:lnTo>
                  <a:pt x="2154" y="1656"/>
                </a:lnTo>
                <a:lnTo>
                  <a:pt x="2156" y="1656"/>
                </a:lnTo>
                <a:lnTo>
                  <a:pt x="2156" y="1220"/>
                </a:lnTo>
                <a:lnTo>
                  <a:pt x="2156" y="1220"/>
                </a:lnTo>
                <a:lnTo>
                  <a:pt x="2158" y="1207"/>
                </a:lnTo>
                <a:lnTo>
                  <a:pt x="2159" y="1196"/>
                </a:lnTo>
                <a:lnTo>
                  <a:pt x="2163" y="1186"/>
                </a:lnTo>
                <a:lnTo>
                  <a:pt x="2166" y="1178"/>
                </a:lnTo>
                <a:lnTo>
                  <a:pt x="2171" y="1171"/>
                </a:lnTo>
                <a:lnTo>
                  <a:pt x="2177" y="1166"/>
                </a:lnTo>
                <a:lnTo>
                  <a:pt x="2182" y="1163"/>
                </a:lnTo>
                <a:lnTo>
                  <a:pt x="2189" y="1161"/>
                </a:lnTo>
                <a:lnTo>
                  <a:pt x="2197" y="1161"/>
                </a:lnTo>
                <a:lnTo>
                  <a:pt x="2203" y="1163"/>
                </a:lnTo>
                <a:lnTo>
                  <a:pt x="2211" y="1166"/>
                </a:lnTo>
                <a:lnTo>
                  <a:pt x="2218" y="1171"/>
                </a:lnTo>
                <a:lnTo>
                  <a:pt x="2226" y="1178"/>
                </a:lnTo>
                <a:lnTo>
                  <a:pt x="2232" y="1186"/>
                </a:lnTo>
                <a:lnTo>
                  <a:pt x="2239" y="1196"/>
                </a:lnTo>
                <a:lnTo>
                  <a:pt x="2245" y="1207"/>
                </a:lnTo>
                <a:lnTo>
                  <a:pt x="2245" y="1207"/>
                </a:lnTo>
                <a:lnTo>
                  <a:pt x="2254" y="1220"/>
                </a:lnTo>
                <a:lnTo>
                  <a:pt x="2263" y="1235"/>
                </a:lnTo>
                <a:lnTo>
                  <a:pt x="2278" y="1251"/>
                </a:lnTo>
                <a:lnTo>
                  <a:pt x="2288" y="1259"/>
                </a:lnTo>
                <a:lnTo>
                  <a:pt x="2298" y="1266"/>
                </a:lnTo>
                <a:lnTo>
                  <a:pt x="2309" y="1274"/>
                </a:lnTo>
                <a:lnTo>
                  <a:pt x="2322" y="1280"/>
                </a:lnTo>
                <a:lnTo>
                  <a:pt x="2337" y="1285"/>
                </a:lnTo>
                <a:lnTo>
                  <a:pt x="2351" y="1290"/>
                </a:lnTo>
                <a:lnTo>
                  <a:pt x="2368" y="1293"/>
                </a:lnTo>
                <a:lnTo>
                  <a:pt x="2385" y="1293"/>
                </a:lnTo>
                <a:lnTo>
                  <a:pt x="2385" y="1293"/>
                </a:lnTo>
                <a:lnTo>
                  <a:pt x="2407" y="1293"/>
                </a:lnTo>
                <a:lnTo>
                  <a:pt x="2426" y="1288"/>
                </a:lnTo>
                <a:lnTo>
                  <a:pt x="2446" y="1283"/>
                </a:lnTo>
                <a:lnTo>
                  <a:pt x="2463" y="1274"/>
                </a:lnTo>
                <a:lnTo>
                  <a:pt x="2481" y="1264"/>
                </a:lnTo>
                <a:lnTo>
                  <a:pt x="2498" y="1251"/>
                </a:lnTo>
                <a:lnTo>
                  <a:pt x="2514" y="1236"/>
                </a:lnTo>
                <a:lnTo>
                  <a:pt x="2527" y="1220"/>
                </a:lnTo>
                <a:lnTo>
                  <a:pt x="2540" y="1204"/>
                </a:lnTo>
                <a:lnTo>
                  <a:pt x="2553" y="1184"/>
                </a:lnTo>
                <a:lnTo>
                  <a:pt x="2563" y="1163"/>
                </a:lnTo>
                <a:lnTo>
                  <a:pt x="2571" y="1142"/>
                </a:lnTo>
                <a:lnTo>
                  <a:pt x="2577" y="1119"/>
                </a:lnTo>
                <a:lnTo>
                  <a:pt x="2582" y="1095"/>
                </a:lnTo>
                <a:lnTo>
                  <a:pt x="2586" y="1070"/>
                </a:lnTo>
                <a:lnTo>
                  <a:pt x="2587" y="1044"/>
                </a:lnTo>
                <a:lnTo>
                  <a:pt x="2587" y="1044"/>
                </a:lnTo>
                <a:lnTo>
                  <a:pt x="2586" y="1018"/>
                </a:lnTo>
                <a:lnTo>
                  <a:pt x="2582" y="994"/>
                </a:lnTo>
                <a:lnTo>
                  <a:pt x="2577" y="969"/>
                </a:lnTo>
                <a:lnTo>
                  <a:pt x="2571" y="947"/>
                </a:lnTo>
                <a:lnTo>
                  <a:pt x="2563" y="926"/>
                </a:lnTo>
                <a:lnTo>
                  <a:pt x="2553" y="904"/>
                </a:lnTo>
                <a:lnTo>
                  <a:pt x="2540" y="885"/>
                </a:lnTo>
                <a:lnTo>
                  <a:pt x="2527" y="867"/>
                </a:lnTo>
                <a:lnTo>
                  <a:pt x="2514" y="852"/>
                </a:lnTo>
                <a:lnTo>
                  <a:pt x="2498" y="838"/>
                </a:lnTo>
                <a:lnTo>
                  <a:pt x="2481" y="825"/>
                </a:lnTo>
                <a:lnTo>
                  <a:pt x="2463" y="815"/>
                </a:lnTo>
                <a:lnTo>
                  <a:pt x="2446" y="805"/>
                </a:lnTo>
                <a:lnTo>
                  <a:pt x="2426" y="800"/>
                </a:lnTo>
                <a:lnTo>
                  <a:pt x="2407" y="795"/>
                </a:lnTo>
                <a:lnTo>
                  <a:pt x="2385" y="794"/>
                </a:lnTo>
                <a:lnTo>
                  <a:pt x="2385" y="794"/>
                </a:lnTo>
                <a:lnTo>
                  <a:pt x="2368" y="795"/>
                </a:lnTo>
                <a:lnTo>
                  <a:pt x="2351" y="799"/>
                </a:lnTo>
                <a:lnTo>
                  <a:pt x="2337" y="802"/>
                </a:lnTo>
                <a:lnTo>
                  <a:pt x="2322" y="808"/>
                </a:lnTo>
                <a:lnTo>
                  <a:pt x="2309" y="815"/>
                </a:lnTo>
                <a:lnTo>
                  <a:pt x="2298" y="821"/>
                </a:lnTo>
                <a:lnTo>
                  <a:pt x="2288" y="830"/>
                </a:lnTo>
                <a:lnTo>
                  <a:pt x="2278" y="838"/>
                </a:lnTo>
                <a:lnTo>
                  <a:pt x="2263" y="854"/>
                </a:lnTo>
                <a:lnTo>
                  <a:pt x="2254" y="869"/>
                </a:lnTo>
                <a:lnTo>
                  <a:pt x="2245" y="882"/>
                </a:lnTo>
                <a:lnTo>
                  <a:pt x="2245" y="882"/>
                </a:lnTo>
                <a:lnTo>
                  <a:pt x="2239" y="893"/>
                </a:lnTo>
                <a:lnTo>
                  <a:pt x="2232" y="903"/>
                </a:lnTo>
                <a:lnTo>
                  <a:pt x="2226" y="911"/>
                </a:lnTo>
                <a:lnTo>
                  <a:pt x="2218" y="917"/>
                </a:lnTo>
                <a:lnTo>
                  <a:pt x="2211" y="922"/>
                </a:lnTo>
                <a:lnTo>
                  <a:pt x="2203" y="926"/>
                </a:lnTo>
                <a:lnTo>
                  <a:pt x="2197" y="927"/>
                </a:lnTo>
                <a:lnTo>
                  <a:pt x="2189" y="927"/>
                </a:lnTo>
                <a:lnTo>
                  <a:pt x="2182" y="926"/>
                </a:lnTo>
                <a:lnTo>
                  <a:pt x="2177" y="922"/>
                </a:lnTo>
                <a:lnTo>
                  <a:pt x="2171" y="917"/>
                </a:lnTo>
                <a:lnTo>
                  <a:pt x="2166" y="911"/>
                </a:lnTo>
                <a:lnTo>
                  <a:pt x="2163" y="903"/>
                </a:lnTo>
                <a:lnTo>
                  <a:pt x="2159" y="893"/>
                </a:lnTo>
                <a:lnTo>
                  <a:pt x="2158" y="882"/>
                </a:lnTo>
                <a:lnTo>
                  <a:pt x="2156" y="869"/>
                </a:lnTo>
                <a:lnTo>
                  <a:pt x="2156" y="595"/>
                </a:lnTo>
                <a:lnTo>
                  <a:pt x="2154" y="595"/>
                </a:lnTo>
                <a:lnTo>
                  <a:pt x="2154" y="0"/>
                </a:lnTo>
                <a:lnTo>
                  <a:pt x="1282" y="0"/>
                </a:lnTo>
                <a:lnTo>
                  <a:pt x="1282" y="0"/>
                </a:lnTo>
                <a:lnTo>
                  <a:pt x="1269" y="1"/>
                </a:lnTo>
                <a:lnTo>
                  <a:pt x="1258" y="3"/>
                </a:lnTo>
                <a:lnTo>
                  <a:pt x="1248" y="6"/>
                </a:lnTo>
                <a:lnTo>
                  <a:pt x="1242" y="9"/>
                </a:lnTo>
                <a:lnTo>
                  <a:pt x="1235" y="14"/>
                </a:lnTo>
                <a:lnTo>
                  <a:pt x="1230" y="21"/>
                </a:lnTo>
                <a:lnTo>
                  <a:pt x="1227" y="27"/>
                </a:lnTo>
                <a:lnTo>
                  <a:pt x="1225" y="34"/>
                </a:lnTo>
                <a:lnTo>
                  <a:pt x="1225" y="40"/>
                </a:lnTo>
                <a:lnTo>
                  <a:pt x="1225" y="47"/>
                </a:lnTo>
                <a:lnTo>
                  <a:pt x="1229" y="55"/>
                </a:lnTo>
                <a:lnTo>
                  <a:pt x="1234" y="62"/>
                </a:lnTo>
                <a:lnTo>
                  <a:pt x="1240" y="70"/>
                </a:lnTo>
                <a:lnTo>
                  <a:pt x="1248" y="76"/>
                </a:lnTo>
                <a:lnTo>
                  <a:pt x="1258" y="83"/>
                </a:lnTo>
                <a:lnTo>
                  <a:pt x="1269" y="89"/>
                </a:lnTo>
                <a:lnTo>
                  <a:pt x="1269" y="89"/>
                </a:lnTo>
                <a:lnTo>
                  <a:pt x="1282" y="97"/>
                </a:lnTo>
                <a:lnTo>
                  <a:pt x="1297" y="107"/>
                </a:lnTo>
                <a:lnTo>
                  <a:pt x="1313" y="123"/>
                </a:lnTo>
                <a:lnTo>
                  <a:pt x="1321" y="131"/>
                </a:lnTo>
                <a:lnTo>
                  <a:pt x="1329" y="143"/>
                </a:lnTo>
                <a:lnTo>
                  <a:pt x="1336" y="154"/>
                </a:lnTo>
                <a:lnTo>
                  <a:pt x="1343" y="166"/>
                </a:lnTo>
                <a:lnTo>
                  <a:pt x="1349" y="180"/>
                </a:lnTo>
                <a:lnTo>
                  <a:pt x="1352" y="195"/>
                </a:lnTo>
                <a:lnTo>
                  <a:pt x="1356" y="213"/>
                </a:lnTo>
                <a:lnTo>
                  <a:pt x="1357" y="231"/>
                </a:lnTo>
                <a:lnTo>
                  <a:pt x="1357" y="231"/>
                </a:lnTo>
                <a:lnTo>
                  <a:pt x="1356" y="250"/>
                </a:lnTo>
                <a:lnTo>
                  <a:pt x="1352" y="270"/>
                </a:lnTo>
                <a:lnTo>
                  <a:pt x="1346" y="289"/>
                </a:lnTo>
                <a:lnTo>
                  <a:pt x="1338" y="307"/>
                </a:lnTo>
                <a:lnTo>
                  <a:pt x="1326" y="325"/>
                </a:lnTo>
                <a:lnTo>
                  <a:pt x="1313" y="341"/>
                </a:lnTo>
                <a:lnTo>
                  <a:pt x="1300" y="358"/>
                </a:lnTo>
                <a:lnTo>
                  <a:pt x="1284" y="372"/>
                </a:lnTo>
                <a:lnTo>
                  <a:pt x="1266" y="385"/>
                </a:lnTo>
                <a:lnTo>
                  <a:pt x="1247" y="397"/>
                </a:lnTo>
                <a:lnTo>
                  <a:pt x="1225" y="406"/>
                </a:lnTo>
                <a:lnTo>
                  <a:pt x="1204" y="415"/>
                </a:lnTo>
                <a:lnTo>
                  <a:pt x="1181" y="421"/>
                </a:lnTo>
                <a:lnTo>
                  <a:pt x="1157" y="426"/>
                </a:lnTo>
                <a:lnTo>
                  <a:pt x="1133" y="429"/>
                </a:lnTo>
                <a:lnTo>
                  <a:pt x="1107" y="431"/>
                </a:lnTo>
                <a:lnTo>
                  <a:pt x="1107" y="431"/>
                </a:lnTo>
                <a:lnTo>
                  <a:pt x="1082" y="429"/>
                </a:lnTo>
                <a:lnTo>
                  <a:pt x="1056" y="426"/>
                </a:lnTo>
                <a:lnTo>
                  <a:pt x="1033" y="421"/>
                </a:lnTo>
                <a:lnTo>
                  <a:pt x="1011" y="415"/>
                </a:lnTo>
                <a:lnTo>
                  <a:pt x="988" y="406"/>
                </a:lnTo>
                <a:lnTo>
                  <a:pt x="967" y="397"/>
                </a:lnTo>
                <a:lnTo>
                  <a:pt x="949" y="385"/>
                </a:lnTo>
                <a:lnTo>
                  <a:pt x="931" y="372"/>
                </a:lnTo>
                <a:lnTo>
                  <a:pt x="915" y="358"/>
                </a:lnTo>
                <a:lnTo>
                  <a:pt x="900" y="341"/>
                </a:lnTo>
                <a:lnTo>
                  <a:pt x="887" y="325"/>
                </a:lnTo>
                <a:lnTo>
                  <a:pt x="877" y="307"/>
                </a:lnTo>
                <a:lnTo>
                  <a:pt x="869" y="289"/>
                </a:lnTo>
                <a:lnTo>
                  <a:pt x="863" y="270"/>
                </a:lnTo>
                <a:lnTo>
                  <a:pt x="859" y="250"/>
                </a:lnTo>
                <a:lnTo>
                  <a:pt x="858" y="231"/>
                </a:lnTo>
                <a:lnTo>
                  <a:pt x="858" y="231"/>
                </a:lnTo>
                <a:close/>
              </a:path>
            </a:pathLst>
          </a:custGeom>
          <a:solidFill>
            <a:srgbClr val="508CD4">
              <a:alpha val="50196"/>
            </a:srgbClr>
          </a:solidFill>
          <a:ln w="28575">
            <a:noFill/>
            <a:prstDash val="solid"/>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Ins="468000" anchor="ctr" anchorCtr="1"/>
          <a:lstStyle/>
          <a:p>
            <a:pPr algn="r">
              <a:defRPr/>
            </a:pPr>
            <a:r>
              <a:rPr lang="en-US" sz="2000" b="1" dirty="0" smtClean="0">
                <a:latin typeface="Cambria" pitchFamily="18" charset="0"/>
                <a:cs typeface="Arial" charset="0"/>
              </a:rPr>
              <a:t>Performance</a:t>
            </a:r>
            <a:endParaRPr lang="en-US" sz="2000" b="1" dirty="0">
              <a:latin typeface="Cambria" pitchFamily="18" charset="0"/>
              <a:cs typeface="Arial" charset="0"/>
            </a:endParaRPr>
          </a:p>
          <a:p>
            <a:pPr algn="r">
              <a:defRPr/>
            </a:pPr>
            <a:r>
              <a:rPr lang="en-US" sz="2000" b="1" dirty="0">
                <a:latin typeface="Cambria" pitchFamily="18" charset="0"/>
                <a:cs typeface="Arial" charset="0"/>
              </a:rPr>
              <a:t>Management</a:t>
            </a:r>
            <a:endParaRPr lang="en-GB" sz="2000" b="1" dirty="0">
              <a:latin typeface="Cambria" pitchFamily="18" charset="0"/>
              <a:cs typeface="Arial" charset="0"/>
            </a:endParaRPr>
          </a:p>
        </p:txBody>
      </p:sp>
      <p:sp>
        <p:nvSpPr>
          <p:cNvPr id="7" name="Freeform 7"/>
          <p:cNvSpPr>
            <a:spLocks/>
          </p:cNvSpPr>
          <p:nvPr/>
        </p:nvSpPr>
        <p:spPr bwMode="auto">
          <a:xfrm>
            <a:off x="4182859" y="1583272"/>
            <a:ext cx="2887975" cy="2296049"/>
          </a:xfrm>
          <a:custGeom>
            <a:avLst/>
            <a:gdLst>
              <a:gd name="T0" fmla="*/ 1726 w 2587"/>
              <a:gd name="T1" fmla="*/ 1956 h 2150"/>
              <a:gd name="T2" fmla="*/ 1702 w 2587"/>
              <a:gd name="T3" fmla="*/ 2008 h 2150"/>
              <a:gd name="T4" fmla="*/ 1656 w 2587"/>
              <a:gd name="T5" fmla="*/ 2054 h 2150"/>
              <a:gd name="T6" fmla="*/ 1620 w 2587"/>
              <a:gd name="T7" fmla="*/ 2075 h 2150"/>
              <a:gd name="T8" fmla="*/ 1599 w 2587"/>
              <a:gd name="T9" fmla="*/ 2104 h 2150"/>
              <a:gd name="T10" fmla="*/ 1602 w 2587"/>
              <a:gd name="T11" fmla="*/ 2130 h 2150"/>
              <a:gd name="T12" fmla="*/ 1632 w 2587"/>
              <a:gd name="T13" fmla="*/ 2148 h 2150"/>
              <a:gd name="T14" fmla="*/ 2587 w 2587"/>
              <a:gd name="T15" fmla="*/ 0 h 2150"/>
              <a:gd name="T16" fmla="*/ 429 w 2587"/>
              <a:gd name="T17" fmla="*/ 931 h 2150"/>
              <a:gd name="T18" fmla="*/ 424 w 2587"/>
              <a:gd name="T19" fmla="*/ 965 h 2150"/>
              <a:gd name="T20" fmla="*/ 403 w 2587"/>
              <a:gd name="T21" fmla="*/ 988 h 2150"/>
              <a:gd name="T22" fmla="*/ 376 w 2587"/>
              <a:gd name="T23" fmla="*/ 985 h 2150"/>
              <a:gd name="T24" fmla="*/ 348 w 2587"/>
              <a:gd name="T25" fmla="*/ 955 h 2150"/>
              <a:gd name="T26" fmla="*/ 324 w 2587"/>
              <a:gd name="T27" fmla="*/ 916 h 2150"/>
              <a:gd name="T28" fmla="*/ 276 w 2587"/>
              <a:gd name="T29" fmla="*/ 877 h 2150"/>
              <a:gd name="T30" fmla="*/ 218 w 2587"/>
              <a:gd name="T31" fmla="*/ 858 h 2150"/>
              <a:gd name="T32" fmla="*/ 161 w 2587"/>
              <a:gd name="T33" fmla="*/ 863 h 2150"/>
              <a:gd name="T34" fmla="*/ 89 w 2587"/>
              <a:gd name="T35" fmla="*/ 900 h 2150"/>
              <a:gd name="T36" fmla="*/ 34 w 2587"/>
              <a:gd name="T37" fmla="*/ 967 h 2150"/>
              <a:gd name="T38" fmla="*/ 5 w 2587"/>
              <a:gd name="T39" fmla="*/ 1056 h 2150"/>
              <a:gd name="T40" fmla="*/ 1 w 2587"/>
              <a:gd name="T41" fmla="*/ 1133 h 2150"/>
              <a:gd name="T42" fmla="*/ 24 w 2587"/>
              <a:gd name="T43" fmla="*/ 1225 h 2150"/>
              <a:gd name="T44" fmla="*/ 73 w 2587"/>
              <a:gd name="T45" fmla="*/ 1299 h 2150"/>
              <a:gd name="T46" fmla="*/ 141 w 2587"/>
              <a:gd name="T47" fmla="*/ 1346 h 2150"/>
              <a:gd name="T48" fmla="*/ 200 w 2587"/>
              <a:gd name="T49" fmla="*/ 1356 h 2150"/>
              <a:gd name="T50" fmla="*/ 263 w 2587"/>
              <a:gd name="T51" fmla="*/ 1343 h 2150"/>
              <a:gd name="T52" fmla="*/ 307 w 2587"/>
              <a:gd name="T53" fmla="*/ 1313 h 2150"/>
              <a:gd name="T54" fmla="*/ 342 w 2587"/>
              <a:gd name="T55" fmla="*/ 1269 h 2150"/>
              <a:gd name="T56" fmla="*/ 369 w 2587"/>
              <a:gd name="T57" fmla="*/ 1234 h 2150"/>
              <a:gd name="T58" fmla="*/ 397 w 2587"/>
              <a:gd name="T59" fmla="*/ 1224 h 2150"/>
              <a:gd name="T60" fmla="*/ 421 w 2587"/>
              <a:gd name="T61" fmla="*/ 1240 h 2150"/>
              <a:gd name="T62" fmla="*/ 429 w 2587"/>
              <a:gd name="T63" fmla="*/ 1282 h 2150"/>
              <a:gd name="T64" fmla="*/ 1305 w 2587"/>
              <a:gd name="T65" fmla="*/ 2150 h 2150"/>
              <a:gd name="T66" fmla="*/ 1337 w 2587"/>
              <a:gd name="T67" fmla="*/ 2145 h 2150"/>
              <a:gd name="T68" fmla="*/ 1360 w 2587"/>
              <a:gd name="T69" fmla="*/ 2124 h 2150"/>
              <a:gd name="T70" fmla="*/ 1357 w 2587"/>
              <a:gd name="T71" fmla="*/ 2096 h 2150"/>
              <a:gd name="T72" fmla="*/ 1329 w 2587"/>
              <a:gd name="T73" fmla="*/ 2068 h 2150"/>
              <a:gd name="T74" fmla="*/ 1290 w 2587"/>
              <a:gd name="T75" fmla="*/ 2044 h 2150"/>
              <a:gd name="T76" fmla="*/ 1251 w 2587"/>
              <a:gd name="T77" fmla="*/ 1997 h 2150"/>
              <a:gd name="T78" fmla="*/ 1231 w 2587"/>
              <a:gd name="T79" fmla="*/ 1938 h 2150"/>
              <a:gd name="T80" fmla="*/ 1235 w 2587"/>
              <a:gd name="T81" fmla="*/ 1881 h 2150"/>
              <a:gd name="T82" fmla="*/ 1272 w 2587"/>
              <a:gd name="T83" fmla="*/ 1810 h 2150"/>
              <a:gd name="T84" fmla="*/ 1340 w 2587"/>
              <a:gd name="T85" fmla="*/ 1754 h 2150"/>
              <a:gd name="T86" fmla="*/ 1430 w 2587"/>
              <a:gd name="T87" fmla="*/ 1725 h 2150"/>
              <a:gd name="T88" fmla="*/ 1505 w 2587"/>
              <a:gd name="T89" fmla="*/ 1722 h 2150"/>
              <a:gd name="T90" fmla="*/ 1599 w 2587"/>
              <a:gd name="T91" fmla="*/ 1745 h 2150"/>
              <a:gd name="T92" fmla="*/ 1672 w 2587"/>
              <a:gd name="T93" fmla="*/ 1793 h 2150"/>
              <a:gd name="T94" fmla="*/ 1718 w 2587"/>
              <a:gd name="T95" fmla="*/ 1862 h 2150"/>
              <a:gd name="T96" fmla="*/ 1729 w 2587"/>
              <a:gd name="T97" fmla="*/ 1920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87" h="2150">
                <a:moveTo>
                  <a:pt x="1729" y="1920"/>
                </a:moveTo>
                <a:lnTo>
                  <a:pt x="1729" y="1920"/>
                </a:lnTo>
                <a:lnTo>
                  <a:pt x="1728" y="1938"/>
                </a:lnTo>
                <a:lnTo>
                  <a:pt x="1726" y="1956"/>
                </a:lnTo>
                <a:lnTo>
                  <a:pt x="1721" y="1971"/>
                </a:lnTo>
                <a:lnTo>
                  <a:pt x="1716" y="1984"/>
                </a:lnTo>
                <a:lnTo>
                  <a:pt x="1710" y="1997"/>
                </a:lnTo>
                <a:lnTo>
                  <a:pt x="1702" y="2008"/>
                </a:lnTo>
                <a:lnTo>
                  <a:pt x="1694" y="2020"/>
                </a:lnTo>
                <a:lnTo>
                  <a:pt x="1685" y="2028"/>
                </a:lnTo>
                <a:lnTo>
                  <a:pt x="1669" y="2044"/>
                </a:lnTo>
                <a:lnTo>
                  <a:pt x="1656" y="2054"/>
                </a:lnTo>
                <a:lnTo>
                  <a:pt x="1641" y="2062"/>
                </a:lnTo>
                <a:lnTo>
                  <a:pt x="1641" y="2062"/>
                </a:lnTo>
                <a:lnTo>
                  <a:pt x="1630" y="2068"/>
                </a:lnTo>
                <a:lnTo>
                  <a:pt x="1620" y="2075"/>
                </a:lnTo>
                <a:lnTo>
                  <a:pt x="1614" y="2081"/>
                </a:lnTo>
                <a:lnTo>
                  <a:pt x="1607" y="2089"/>
                </a:lnTo>
                <a:lnTo>
                  <a:pt x="1602" y="2096"/>
                </a:lnTo>
                <a:lnTo>
                  <a:pt x="1599" y="2104"/>
                </a:lnTo>
                <a:lnTo>
                  <a:pt x="1598" y="2111"/>
                </a:lnTo>
                <a:lnTo>
                  <a:pt x="1598" y="2117"/>
                </a:lnTo>
                <a:lnTo>
                  <a:pt x="1599" y="2124"/>
                </a:lnTo>
                <a:lnTo>
                  <a:pt x="1602" y="2130"/>
                </a:lnTo>
                <a:lnTo>
                  <a:pt x="1607" y="2137"/>
                </a:lnTo>
                <a:lnTo>
                  <a:pt x="1614" y="2142"/>
                </a:lnTo>
                <a:lnTo>
                  <a:pt x="1622" y="2145"/>
                </a:lnTo>
                <a:lnTo>
                  <a:pt x="1632" y="2148"/>
                </a:lnTo>
                <a:lnTo>
                  <a:pt x="1641" y="2150"/>
                </a:lnTo>
                <a:lnTo>
                  <a:pt x="1654" y="2150"/>
                </a:lnTo>
                <a:lnTo>
                  <a:pt x="2587" y="2150"/>
                </a:lnTo>
                <a:lnTo>
                  <a:pt x="2587" y="0"/>
                </a:lnTo>
                <a:lnTo>
                  <a:pt x="433" y="0"/>
                </a:lnTo>
                <a:lnTo>
                  <a:pt x="433" y="495"/>
                </a:lnTo>
                <a:lnTo>
                  <a:pt x="429" y="495"/>
                </a:lnTo>
                <a:lnTo>
                  <a:pt x="429" y="931"/>
                </a:lnTo>
                <a:lnTo>
                  <a:pt x="429" y="931"/>
                </a:lnTo>
                <a:lnTo>
                  <a:pt x="429" y="944"/>
                </a:lnTo>
                <a:lnTo>
                  <a:pt x="428" y="955"/>
                </a:lnTo>
                <a:lnTo>
                  <a:pt x="424" y="965"/>
                </a:lnTo>
                <a:lnTo>
                  <a:pt x="421" y="973"/>
                </a:lnTo>
                <a:lnTo>
                  <a:pt x="416" y="980"/>
                </a:lnTo>
                <a:lnTo>
                  <a:pt x="410" y="985"/>
                </a:lnTo>
                <a:lnTo>
                  <a:pt x="403" y="988"/>
                </a:lnTo>
                <a:lnTo>
                  <a:pt x="397" y="990"/>
                </a:lnTo>
                <a:lnTo>
                  <a:pt x="390" y="990"/>
                </a:lnTo>
                <a:lnTo>
                  <a:pt x="384" y="988"/>
                </a:lnTo>
                <a:lnTo>
                  <a:pt x="376" y="985"/>
                </a:lnTo>
                <a:lnTo>
                  <a:pt x="369" y="980"/>
                </a:lnTo>
                <a:lnTo>
                  <a:pt x="361" y="973"/>
                </a:lnTo>
                <a:lnTo>
                  <a:pt x="355" y="965"/>
                </a:lnTo>
                <a:lnTo>
                  <a:pt x="348" y="955"/>
                </a:lnTo>
                <a:lnTo>
                  <a:pt x="342" y="944"/>
                </a:lnTo>
                <a:lnTo>
                  <a:pt x="342" y="944"/>
                </a:lnTo>
                <a:lnTo>
                  <a:pt x="333" y="931"/>
                </a:lnTo>
                <a:lnTo>
                  <a:pt x="324" y="916"/>
                </a:lnTo>
                <a:lnTo>
                  <a:pt x="307" y="900"/>
                </a:lnTo>
                <a:lnTo>
                  <a:pt x="299" y="892"/>
                </a:lnTo>
                <a:lnTo>
                  <a:pt x="288" y="885"/>
                </a:lnTo>
                <a:lnTo>
                  <a:pt x="276" y="877"/>
                </a:lnTo>
                <a:lnTo>
                  <a:pt x="263" y="871"/>
                </a:lnTo>
                <a:lnTo>
                  <a:pt x="250" y="866"/>
                </a:lnTo>
                <a:lnTo>
                  <a:pt x="236" y="861"/>
                </a:lnTo>
                <a:lnTo>
                  <a:pt x="218" y="858"/>
                </a:lnTo>
                <a:lnTo>
                  <a:pt x="200" y="858"/>
                </a:lnTo>
                <a:lnTo>
                  <a:pt x="200" y="858"/>
                </a:lnTo>
                <a:lnTo>
                  <a:pt x="180" y="858"/>
                </a:lnTo>
                <a:lnTo>
                  <a:pt x="161" y="863"/>
                </a:lnTo>
                <a:lnTo>
                  <a:pt x="141" y="868"/>
                </a:lnTo>
                <a:lnTo>
                  <a:pt x="122" y="877"/>
                </a:lnTo>
                <a:lnTo>
                  <a:pt x="106" y="887"/>
                </a:lnTo>
                <a:lnTo>
                  <a:pt x="89" y="900"/>
                </a:lnTo>
                <a:lnTo>
                  <a:pt x="73" y="915"/>
                </a:lnTo>
                <a:lnTo>
                  <a:pt x="58" y="931"/>
                </a:lnTo>
                <a:lnTo>
                  <a:pt x="45" y="947"/>
                </a:lnTo>
                <a:lnTo>
                  <a:pt x="34" y="967"/>
                </a:lnTo>
                <a:lnTo>
                  <a:pt x="24" y="988"/>
                </a:lnTo>
                <a:lnTo>
                  <a:pt x="16" y="1009"/>
                </a:lnTo>
                <a:lnTo>
                  <a:pt x="10" y="1032"/>
                </a:lnTo>
                <a:lnTo>
                  <a:pt x="5" y="1056"/>
                </a:lnTo>
                <a:lnTo>
                  <a:pt x="1" y="1081"/>
                </a:lnTo>
                <a:lnTo>
                  <a:pt x="0" y="1107"/>
                </a:lnTo>
                <a:lnTo>
                  <a:pt x="0" y="1107"/>
                </a:lnTo>
                <a:lnTo>
                  <a:pt x="1" y="1133"/>
                </a:lnTo>
                <a:lnTo>
                  <a:pt x="5" y="1157"/>
                </a:lnTo>
                <a:lnTo>
                  <a:pt x="10" y="1182"/>
                </a:lnTo>
                <a:lnTo>
                  <a:pt x="16" y="1204"/>
                </a:lnTo>
                <a:lnTo>
                  <a:pt x="24" y="1225"/>
                </a:lnTo>
                <a:lnTo>
                  <a:pt x="34" y="1247"/>
                </a:lnTo>
                <a:lnTo>
                  <a:pt x="45" y="1266"/>
                </a:lnTo>
                <a:lnTo>
                  <a:pt x="58" y="1284"/>
                </a:lnTo>
                <a:lnTo>
                  <a:pt x="73" y="1299"/>
                </a:lnTo>
                <a:lnTo>
                  <a:pt x="89" y="1313"/>
                </a:lnTo>
                <a:lnTo>
                  <a:pt x="106" y="1326"/>
                </a:lnTo>
                <a:lnTo>
                  <a:pt x="122" y="1336"/>
                </a:lnTo>
                <a:lnTo>
                  <a:pt x="141" y="1346"/>
                </a:lnTo>
                <a:lnTo>
                  <a:pt x="161" y="1351"/>
                </a:lnTo>
                <a:lnTo>
                  <a:pt x="180" y="1356"/>
                </a:lnTo>
                <a:lnTo>
                  <a:pt x="200" y="1356"/>
                </a:lnTo>
                <a:lnTo>
                  <a:pt x="200" y="1356"/>
                </a:lnTo>
                <a:lnTo>
                  <a:pt x="218" y="1356"/>
                </a:lnTo>
                <a:lnTo>
                  <a:pt x="236" y="1352"/>
                </a:lnTo>
                <a:lnTo>
                  <a:pt x="250" y="1349"/>
                </a:lnTo>
                <a:lnTo>
                  <a:pt x="263" y="1343"/>
                </a:lnTo>
                <a:lnTo>
                  <a:pt x="276" y="1336"/>
                </a:lnTo>
                <a:lnTo>
                  <a:pt x="288" y="1328"/>
                </a:lnTo>
                <a:lnTo>
                  <a:pt x="299" y="1321"/>
                </a:lnTo>
                <a:lnTo>
                  <a:pt x="307" y="1313"/>
                </a:lnTo>
                <a:lnTo>
                  <a:pt x="324" y="1297"/>
                </a:lnTo>
                <a:lnTo>
                  <a:pt x="333" y="1282"/>
                </a:lnTo>
                <a:lnTo>
                  <a:pt x="342" y="1269"/>
                </a:lnTo>
                <a:lnTo>
                  <a:pt x="342" y="1269"/>
                </a:lnTo>
                <a:lnTo>
                  <a:pt x="348" y="1258"/>
                </a:lnTo>
                <a:lnTo>
                  <a:pt x="355" y="1248"/>
                </a:lnTo>
                <a:lnTo>
                  <a:pt x="361" y="1240"/>
                </a:lnTo>
                <a:lnTo>
                  <a:pt x="369" y="1234"/>
                </a:lnTo>
                <a:lnTo>
                  <a:pt x="376" y="1229"/>
                </a:lnTo>
                <a:lnTo>
                  <a:pt x="384" y="1225"/>
                </a:lnTo>
                <a:lnTo>
                  <a:pt x="390" y="1224"/>
                </a:lnTo>
                <a:lnTo>
                  <a:pt x="397" y="1224"/>
                </a:lnTo>
                <a:lnTo>
                  <a:pt x="403" y="1225"/>
                </a:lnTo>
                <a:lnTo>
                  <a:pt x="410" y="1229"/>
                </a:lnTo>
                <a:lnTo>
                  <a:pt x="416" y="1234"/>
                </a:lnTo>
                <a:lnTo>
                  <a:pt x="421" y="1240"/>
                </a:lnTo>
                <a:lnTo>
                  <a:pt x="424" y="1248"/>
                </a:lnTo>
                <a:lnTo>
                  <a:pt x="428" y="1258"/>
                </a:lnTo>
                <a:lnTo>
                  <a:pt x="429" y="1269"/>
                </a:lnTo>
                <a:lnTo>
                  <a:pt x="429" y="1282"/>
                </a:lnTo>
                <a:lnTo>
                  <a:pt x="429" y="1556"/>
                </a:lnTo>
                <a:lnTo>
                  <a:pt x="433" y="1556"/>
                </a:lnTo>
                <a:lnTo>
                  <a:pt x="433" y="2150"/>
                </a:lnTo>
                <a:lnTo>
                  <a:pt x="1305" y="2150"/>
                </a:lnTo>
                <a:lnTo>
                  <a:pt x="1305" y="2150"/>
                </a:lnTo>
                <a:lnTo>
                  <a:pt x="1318" y="2150"/>
                </a:lnTo>
                <a:lnTo>
                  <a:pt x="1327" y="2148"/>
                </a:lnTo>
                <a:lnTo>
                  <a:pt x="1337" y="2145"/>
                </a:lnTo>
                <a:lnTo>
                  <a:pt x="1345" y="2142"/>
                </a:lnTo>
                <a:lnTo>
                  <a:pt x="1352" y="2137"/>
                </a:lnTo>
                <a:lnTo>
                  <a:pt x="1357" y="2130"/>
                </a:lnTo>
                <a:lnTo>
                  <a:pt x="1360" y="2124"/>
                </a:lnTo>
                <a:lnTo>
                  <a:pt x="1362" y="2117"/>
                </a:lnTo>
                <a:lnTo>
                  <a:pt x="1362" y="2111"/>
                </a:lnTo>
                <a:lnTo>
                  <a:pt x="1360" y="2104"/>
                </a:lnTo>
                <a:lnTo>
                  <a:pt x="1357" y="2096"/>
                </a:lnTo>
                <a:lnTo>
                  <a:pt x="1352" y="2089"/>
                </a:lnTo>
                <a:lnTo>
                  <a:pt x="1347" y="2081"/>
                </a:lnTo>
                <a:lnTo>
                  <a:pt x="1339" y="2075"/>
                </a:lnTo>
                <a:lnTo>
                  <a:pt x="1329" y="2068"/>
                </a:lnTo>
                <a:lnTo>
                  <a:pt x="1318" y="2062"/>
                </a:lnTo>
                <a:lnTo>
                  <a:pt x="1318" y="2062"/>
                </a:lnTo>
                <a:lnTo>
                  <a:pt x="1303" y="2054"/>
                </a:lnTo>
                <a:lnTo>
                  <a:pt x="1290" y="2044"/>
                </a:lnTo>
                <a:lnTo>
                  <a:pt x="1274" y="2028"/>
                </a:lnTo>
                <a:lnTo>
                  <a:pt x="1266" y="2020"/>
                </a:lnTo>
                <a:lnTo>
                  <a:pt x="1258" y="2008"/>
                </a:lnTo>
                <a:lnTo>
                  <a:pt x="1251" y="1997"/>
                </a:lnTo>
                <a:lnTo>
                  <a:pt x="1243" y="1984"/>
                </a:lnTo>
                <a:lnTo>
                  <a:pt x="1238" y="1971"/>
                </a:lnTo>
                <a:lnTo>
                  <a:pt x="1233" y="1956"/>
                </a:lnTo>
                <a:lnTo>
                  <a:pt x="1231" y="1938"/>
                </a:lnTo>
                <a:lnTo>
                  <a:pt x="1230" y="1920"/>
                </a:lnTo>
                <a:lnTo>
                  <a:pt x="1230" y="1920"/>
                </a:lnTo>
                <a:lnTo>
                  <a:pt x="1231" y="1901"/>
                </a:lnTo>
                <a:lnTo>
                  <a:pt x="1235" y="1881"/>
                </a:lnTo>
                <a:lnTo>
                  <a:pt x="1241" y="1862"/>
                </a:lnTo>
                <a:lnTo>
                  <a:pt x="1249" y="1842"/>
                </a:lnTo>
                <a:lnTo>
                  <a:pt x="1261" y="1826"/>
                </a:lnTo>
                <a:lnTo>
                  <a:pt x="1272" y="1810"/>
                </a:lnTo>
                <a:lnTo>
                  <a:pt x="1287" y="1793"/>
                </a:lnTo>
                <a:lnTo>
                  <a:pt x="1303" y="1779"/>
                </a:lnTo>
                <a:lnTo>
                  <a:pt x="1321" y="1766"/>
                </a:lnTo>
                <a:lnTo>
                  <a:pt x="1340" y="1754"/>
                </a:lnTo>
                <a:lnTo>
                  <a:pt x="1360" y="1745"/>
                </a:lnTo>
                <a:lnTo>
                  <a:pt x="1383" y="1736"/>
                </a:lnTo>
                <a:lnTo>
                  <a:pt x="1406" y="1730"/>
                </a:lnTo>
                <a:lnTo>
                  <a:pt x="1430" y="1725"/>
                </a:lnTo>
                <a:lnTo>
                  <a:pt x="1454" y="1722"/>
                </a:lnTo>
                <a:lnTo>
                  <a:pt x="1480" y="1720"/>
                </a:lnTo>
                <a:lnTo>
                  <a:pt x="1480" y="1720"/>
                </a:lnTo>
                <a:lnTo>
                  <a:pt x="1505" y="1722"/>
                </a:lnTo>
                <a:lnTo>
                  <a:pt x="1529" y="1725"/>
                </a:lnTo>
                <a:lnTo>
                  <a:pt x="1554" y="1730"/>
                </a:lnTo>
                <a:lnTo>
                  <a:pt x="1576" y="1736"/>
                </a:lnTo>
                <a:lnTo>
                  <a:pt x="1599" y="1745"/>
                </a:lnTo>
                <a:lnTo>
                  <a:pt x="1619" y="1754"/>
                </a:lnTo>
                <a:lnTo>
                  <a:pt x="1638" y="1766"/>
                </a:lnTo>
                <a:lnTo>
                  <a:pt x="1656" y="1779"/>
                </a:lnTo>
                <a:lnTo>
                  <a:pt x="1672" y="1793"/>
                </a:lnTo>
                <a:lnTo>
                  <a:pt x="1687" y="1810"/>
                </a:lnTo>
                <a:lnTo>
                  <a:pt x="1698" y="1826"/>
                </a:lnTo>
                <a:lnTo>
                  <a:pt x="1710" y="1842"/>
                </a:lnTo>
                <a:lnTo>
                  <a:pt x="1718" y="1862"/>
                </a:lnTo>
                <a:lnTo>
                  <a:pt x="1724" y="1881"/>
                </a:lnTo>
                <a:lnTo>
                  <a:pt x="1728" y="1901"/>
                </a:lnTo>
                <a:lnTo>
                  <a:pt x="1729" y="1920"/>
                </a:lnTo>
                <a:lnTo>
                  <a:pt x="1729" y="1920"/>
                </a:lnTo>
                <a:close/>
              </a:path>
            </a:pathLst>
          </a:custGeom>
          <a:solidFill>
            <a:srgbClr val="92D050">
              <a:alpha val="50196"/>
            </a:srgbClr>
          </a:solidFill>
          <a:ln w="28575">
            <a:noFill/>
            <a:prstDash val="solid"/>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468000" anchor="ctr"/>
          <a:lstStyle/>
          <a:p>
            <a:pPr marL="463550">
              <a:defRPr/>
            </a:pPr>
            <a:r>
              <a:rPr lang="en-US" sz="2000" b="1" dirty="0" smtClean="0">
                <a:latin typeface="Cambria" pitchFamily="18" charset="0"/>
                <a:cs typeface="Arial" charset="0"/>
              </a:rPr>
              <a:t>Learning &amp; Development</a:t>
            </a:r>
            <a:endParaRPr lang="en-GB" sz="2000" b="1" dirty="0">
              <a:latin typeface="Cambria" pitchFamily="18" charset="0"/>
              <a:cs typeface="Arial" charset="0"/>
            </a:endParaRPr>
          </a:p>
        </p:txBody>
      </p:sp>
      <p:sp>
        <p:nvSpPr>
          <p:cNvPr id="8" name="Freeform 8"/>
          <p:cNvSpPr>
            <a:spLocks/>
          </p:cNvSpPr>
          <p:nvPr/>
        </p:nvSpPr>
        <p:spPr bwMode="auto">
          <a:xfrm>
            <a:off x="4668515" y="3395781"/>
            <a:ext cx="2402319" cy="2760517"/>
          </a:xfrm>
          <a:custGeom>
            <a:avLst/>
            <a:gdLst>
              <a:gd name="T0" fmla="*/ 195 w 2151"/>
              <a:gd name="T1" fmla="*/ 1725 h 2586"/>
              <a:gd name="T2" fmla="*/ 141 w 2151"/>
              <a:gd name="T3" fmla="*/ 1702 h 2586"/>
              <a:gd name="T4" fmla="*/ 96 w 2151"/>
              <a:gd name="T5" fmla="*/ 1655 h 2586"/>
              <a:gd name="T6" fmla="*/ 76 w 2151"/>
              <a:gd name="T7" fmla="*/ 1621 h 2586"/>
              <a:gd name="T8" fmla="*/ 47 w 2151"/>
              <a:gd name="T9" fmla="*/ 1598 h 2586"/>
              <a:gd name="T10" fmla="*/ 19 w 2151"/>
              <a:gd name="T11" fmla="*/ 1603 h 2586"/>
              <a:gd name="T12" fmla="*/ 2 w 2151"/>
              <a:gd name="T13" fmla="*/ 1631 h 2586"/>
              <a:gd name="T14" fmla="*/ 2151 w 2151"/>
              <a:gd name="T15" fmla="*/ 2586 h 2586"/>
              <a:gd name="T16" fmla="*/ 1218 w 2151"/>
              <a:gd name="T17" fmla="*/ 430 h 2586"/>
              <a:gd name="T18" fmla="*/ 1184 w 2151"/>
              <a:gd name="T19" fmla="*/ 425 h 2586"/>
              <a:gd name="T20" fmla="*/ 1163 w 2151"/>
              <a:gd name="T21" fmla="*/ 404 h 2586"/>
              <a:gd name="T22" fmla="*/ 1165 w 2151"/>
              <a:gd name="T23" fmla="*/ 376 h 2586"/>
              <a:gd name="T24" fmla="*/ 1194 w 2151"/>
              <a:gd name="T25" fmla="*/ 347 h 2586"/>
              <a:gd name="T26" fmla="*/ 1233 w 2151"/>
              <a:gd name="T27" fmla="*/ 322 h 2586"/>
              <a:gd name="T28" fmla="*/ 1272 w 2151"/>
              <a:gd name="T29" fmla="*/ 277 h 2586"/>
              <a:gd name="T30" fmla="*/ 1292 w 2151"/>
              <a:gd name="T31" fmla="*/ 218 h 2586"/>
              <a:gd name="T32" fmla="*/ 1288 w 2151"/>
              <a:gd name="T33" fmla="*/ 160 h 2586"/>
              <a:gd name="T34" fmla="*/ 1251 w 2151"/>
              <a:gd name="T35" fmla="*/ 88 h 2586"/>
              <a:gd name="T36" fmla="*/ 1183 w 2151"/>
              <a:gd name="T37" fmla="*/ 34 h 2586"/>
              <a:gd name="T38" fmla="*/ 1093 w 2151"/>
              <a:gd name="T39" fmla="*/ 4 h 2586"/>
              <a:gd name="T40" fmla="*/ 1018 w 2151"/>
              <a:gd name="T41" fmla="*/ 2 h 2586"/>
              <a:gd name="T42" fmla="*/ 924 w 2151"/>
              <a:gd name="T43" fmla="*/ 25 h 2586"/>
              <a:gd name="T44" fmla="*/ 851 w 2151"/>
              <a:gd name="T45" fmla="*/ 73 h 2586"/>
              <a:gd name="T46" fmla="*/ 805 w 2151"/>
              <a:gd name="T47" fmla="*/ 142 h 2586"/>
              <a:gd name="T48" fmla="*/ 794 w 2151"/>
              <a:gd name="T49" fmla="*/ 200 h 2586"/>
              <a:gd name="T50" fmla="*/ 807 w 2151"/>
              <a:gd name="T51" fmla="*/ 264 h 2586"/>
              <a:gd name="T52" fmla="*/ 838 w 2151"/>
              <a:gd name="T53" fmla="*/ 308 h 2586"/>
              <a:gd name="T54" fmla="*/ 882 w 2151"/>
              <a:gd name="T55" fmla="*/ 342 h 2586"/>
              <a:gd name="T56" fmla="*/ 916 w 2151"/>
              <a:gd name="T57" fmla="*/ 368 h 2586"/>
              <a:gd name="T58" fmla="*/ 926 w 2151"/>
              <a:gd name="T59" fmla="*/ 397 h 2586"/>
              <a:gd name="T60" fmla="*/ 909 w 2151"/>
              <a:gd name="T61" fmla="*/ 420 h 2586"/>
              <a:gd name="T62" fmla="*/ 869 w 2151"/>
              <a:gd name="T63" fmla="*/ 430 h 2586"/>
              <a:gd name="T64" fmla="*/ 0 w 2151"/>
              <a:gd name="T65" fmla="*/ 1305 h 2586"/>
              <a:gd name="T66" fmla="*/ 5 w 2151"/>
              <a:gd name="T67" fmla="*/ 1338 h 2586"/>
              <a:gd name="T68" fmla="*/ 26 w 2151"/>
              <a:gd name="T69" fmla="*/ 1361 h 2586"/>
              <a:gd name="T70" fmla="*/ 54 w 2151"/>
              <a:gd name="T71" fmla="*/ 1357 h 2586"/>
              <a:gd name="T72" fmla="*/ 83 w 2151"/>
              <a:gd name="T73" fmla="*/ 1328 h 2586"/>
              <a:gd name="T74" fmla="*/ 107 w 2151"/>
              <a:gd name="T75" fmla="*/ 1291 h 2586"/>
              <a:gd name="T76" fmla="*/ 153 w 2151"/>
              <a:gd name="T77" fmla="*/ 1250 h 2586"/>
              <a:gd name="T78" fmla="*/ 211 w 2151"/>
              <a:gd name="T79" fmla="*/ 1230 h 2586"/>
              <a:gd name="T80" fmla="*/ 270 w 2151"/>
              <a:gd name="T81" fmla="*/ 1235 h 2586"/>
              <a:gd name="T82" fmla="*/ 342 w 2151"/>
              <a:gd name="T83" fmla="*/ 1273 h 2586"/>
              <a:gd name="T84" fmla="*/ 395 w 2151"/>
              <a:gd name="T85" fmla="*/ 1339 h 2586"/>
              <a:gd name="T86" fmla="*/ 426 w 2151"/>
              <a:gd name="T87" fmla="*/ 1429 h 2586"/>
              <a:gd name="T88" fmla="*/ 428 w 2151"/>
              <a:gd name="T89" fmla="*/ 1505 h 2586"/>
              <a:gd name="T90" fmla="*/ 405 w 2151"/>
              <a:gd name="T91" fmla="*/ 1598 h 2586"/>
              <a:gd name="T92" fmla="*/ 356 w 2151"/>
              <a:gd name="T93" fmla="*/ 1673 h 2586"/>
              <a:gd name="T94" fmla="*/ 288 w 2151"/>
              <a:gd name="T95" fmla="*/ 1718 h 2586"/>
              <a:gd name="T96" fmla="*/ 229 w 2151"/>
              <a:gd name="T97" fmla="*/ 1730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1" h="2586">
                <a:moveTo>
                  <a:pt x="229" y="1730"/>
                </a:moveTo>
                <a:lnTo>
                  <a:pt x="229" y="1730"/>
                </a:lnTo>
                <a:lnTo>
                  <a:pt x="211" y="1728"/>
                </a:lnTo>
                <a:lnTo>
                  <a:pt x="195" y="1725"/>
                </a:lnTo>
                <a:lnTo>
                  <a:pt x="179" y="1722"/>
                </a:lnTo>
                <a:lnTo>
                  <a:pt x="166" y="1715"/>
                </a:lnTo>
                <a:lnTo>
                  <a:pt x="153" y="1709"/>
                </a:lnTo>
                <a:lnTo>
                  <a:pt x="141" y="1702"/>
                </a:lnTo>
                <a:lnTo>
                  <a:pt x="132" y="1694"/>
                </a:lnTo>
                <a:lnTo>
                  <a:pt x="122" y="1686"/>
                </a:lnTo>
                <a:lnTo>
                  <a:pt x="107" y="1670"/>
                </a:lnTo>
                <a:lnTo>
                  <a:pt x="96" y="1655"/>
                </a:lnTo>
                <a:lnTo>
                  <a:pt x="88" y="1642"/>
                </a:lnTo>
                <a:lnTo>
                  <a:pt x="88" y="1642"/>
                </a:lnTo>
                <a:lnTo>
                  <a:pt x="83" y="1631"/>
                </a:lnTo>
                <a:lnTo>
                  <a:pt x="76" y="1621"/>
                </a:lnTo>
                <a:lnTo>
                  <a:pt x="68" y="1613"/>
                </a:lnTo>
                <a:lnTo>
                  <a:pt x="62" y="1606"/>
                </a:lnTo>
                <a:lnTo>
                  <a:pt x="54" y="1601"/>
                </a:lnTo>
                <a:lnTo>
                  <a:pt x="47" y="1598"/>
                </a:lnTo>
                <a:lnTo>
                  <a:pt x="39" y="1598"/>
                </a:lnTo>
                <a:lnTo>
                  <a:pt x="32" y="1598"/>
                </a:lnTo>
                <a:lnTo>
                  <a:pt x="26" y="1600"/>
                </a:lnTo>
                <a:lnTo>
                  <a:pt x="19" y="1603"/>
                </a:lnTo>
                <a:lnTo>
                  <a:pt x="15" y="1608"/>
                </a:lnTo>
                <a:lnTo>
                  <a:pt x="10" y="1614"/>
                </a:lnTo>
                <a:lnTo>
                  <a:pt x="5" y="1621"/>
                </a:lnTo>
                <a:lnTo>
                  <a:pt x="2" y="1631"/>
                </a:lnTo>
                <a:lnTo>
                  <a:pt x="0" y="1642"/>
                </a:lnTo>
                <a:lnTo>
                  <a:pt x="0" y="1655"/>
                </a:lnTo>
                <a:lnTo>
                  <a:pt x="0" y="2586"/>
                </a:lnTo>
                <a:lnTo>
                  <a:pt x="2151" y="2586"/>
                </a:lnTo>
                <a:lnTo>
                  <a:pt x="2151" y="431"/>
                </a:lnTo>
                <a:lnTo>
                  <a:pt x="1656" y="431"/>
                </a:lnTo>
                <a:lnTo>
                  <a:pt x="1656" y="430"/>
                </a:lnTo>
                <a:lnTo>
                  <a:pt x="1218" y="430"/>
                </a:lnTo>
                <a:lnTo>
                  <a:pt x="1218" y="430"/>
                </a:lnTo>
                <a:lnTo>
                  <a:pt x="1205" y="430"/>
                </a:lnTo>
                <a:lnTo>
                  <a:pt x="1194" y="428"/>
                </a:lnTo>
                <a:lnTo>
                  <a:pt x="1184" y="425"/>
                </a:lnTo>
                <a:lnTo>
                  <a:pt x="1178" y="420"/>
                </a:lnTo>
                <a:lnTo>
                  <a:pt x="1171" y="415"/>
                </a:lnTo>
                <a:lnTo>
                  <a:pt x="1166" y="410"/>
                </a:lnTo>
                <a:lnTo>
                  <a:pt x="1163" y="404"/>
                </a:lnTo>
                <a:lnTo>
                  <a:pt x="1162" y="397"/>
                </a:lnTo>
                <a:lnTo>
                  <a:pt x="1162" y="391"/>
                </a:lnTo>
                <a:lnTo>
                  <a:pt x="1162" y="383"/>
                </a:lnTo>
                <a:lnTo>
                  <a:pt x="1165" y="376"/>
                </a:lnTo>
                <a:lnTo>
                  <a:pt x="1170" y="368"/>
                </a:lnTo>
                <a:lnTo>
                  <a:pt x="1176" y="361"/>
                </a:lnTo>
                <a:lnTo>
                  <a:pt x="1184" y="353"/>
                </a:lnTo>
                <a:lnTo>
                  <a:pt x="1194" y="347"/>
                </a:lnTo>
                <a:lnTo>
                  <a:pt x="1205" y="342"/>
                </a:lnTo>
                <a:lnTo>
                  <a:pt x="1205" y="342"/>
                </a:lnTo>
                <a:lnTo>
                  <a:pt x="1218" y="334"/>
                </a:lnTo>
                <a:lnTo>
                  <a:pt x="1233" y="322"/>
                </a:lnTo>
                <a:lnTo>
                  <a:pt x="1249" y="308"/>
                </a:lnTo>
                <a:lnTo>
                  <a:pt x="1258" y="298"/>
                </a:lnTo>
                <a:lnTo>
                  <a:pt x="1266" y="288"/>
                </a:lnTo>
                <a:lnTo>
                  <a:pt x="1272" y="277"/>
                </a:lnTo>
                <a:lnTo>
                  <a:pt x="1279" y="264"/>
                </a:lnTo>
                <a:lnTo>
                  <a:pt x="1285" y="251"/>
                </a:lnTo>
                <a:lnTo>
                  <a:pt x="1288" y="235"/>
                </a:lnTo>
                <a:lnTo>
                  <a:pt x="1292" y="218"/>
                </a:lnTo>
                <a:lnTo>
                  <a:pt x="1293" y="200"/>
                </a:lnTo>
                <a:lnTo>
                  <a:pt x="1293" y="200"/>
                </a:lnTo>
                <a:lnTo>
                  <a:pt x="1292" y="181"/>
                </a:lnTo>
                <a:lnTo>
                  <a:pt x="1288" y="160"/>
                </a:lnTo>
                <a:lnTo>
                  <a:pt x="1282" y="142"/>
                </a:lnTo>
                <a:lnTo>
                  <a:pt x="1274" y="122"/>
                </a:lnTo>
                <a:lnTo>
                  <a:pt x="1262" y="104"/>
                </a:lnTo>
                <a:lnTo>
                  <a:pt x="1251" y="88"/>
                </a:lnTo>
                <a:lnTo>
                  <a:pt x="1236" y="73"/>
                </a:lnTo>
                <a:lnTo>
                  <a:pt x="1220" y="59"/>
                </a:lnTo>
                <a:lnTo>
                  <a:pt x="1202" y="46"/>
                </a:lnTo>
                <a:lnTo>
                  <a:pt x="1183" y="34"/>
                </a:lnTo>
                <a:lnTo>
                  <a:pt x="1162" y="25"/>
                </a:lnTo>
                <a:lnTo>
                  <a:pt x="1140" y="17"/>
                </a:lnTo>
                <a:lnTo>
                  <a:pt x="1118" y="8"/>
                </a:lnTo>
                <a:lnTo>
                  <a:pt x="1093" y="4"/>
                </a:lnTo>
                <a:lnTo>
                  <a:pt x="1069" y="2"/>
                </a:lnTo>
                <a:lnTo>
                  <a:pt x="1043" y="0"/>
                </a:lnTo>
                <a:lnTo>
                  <a:pt x="1043" y="0"/>
                </a:lnTo>
                <a:lnTo>
                  <a:pt x="1018" y="2"/>
                </a:lnTo>
                <a:lnTo>
                  <a:pt x="992" y="4"/>
                </a:lnTo>
                <a:lnTo>
                  <a:pt x="970" y="8"/>
                </a:lnTo>
                <a:lnTo>
                  <a:pt x="947" y="17"/>
                </a:lnTo>
                <a:lnTo>
                  <a:pt x="924" y="25"/>
                </a:lnTo>
                <a:lnTo>
                  <a:pt x="903" y="34"/>
                </a:lnTo>
                <a:lnTo>
                  <a:pt x="885" y="46"/>
                </a:lnTo>
                <a:lnTo>
                  <a:pt x="867" y="59"/>
                </a:lnTo>
                <a:lnTo>
                  <a:pt x="851" y="73"/>
                </a:lnTo>
                <a:lnTo>
                  <a:pt x="836" y="88"/>
                </a:lnTo>
                <a:lnTo>
                  <a:pt x="823" y="104"/>
                </a:lnTo>
                <a:lnTo>
                  <a:pt x="813" y="122"/>
                </a:lnTo>
                <a:lnTo>
                  <a:pt x="805" y="142"/>
                </a:lnTo>
                <a:lnTo>
                  <a:pt x="799" y="160"/>
                </a:lnTo>
                <a:lnTo>
                  <a:pt x="795" y="181"/>
                </a:lnTo>
                <a:lnTo>
                  <a:pt x="794" y="200"/>
                </a:lnTo>
                <a:lnTo>
                  <a:pt x="794" y="200"/>
                </a:lnTo>
                <a:lnTo>
                  <a:pt x="794" y="218"/>
                </a:lnTo>
                <a:lnTo>
                  <a:pt x="797" y="235"/>
                </a:lnTo>
                <a:lnTo>
                  <a:pt x="802" y="251"/>
                </a:lnTo>
                <a:lnTo>
                  <a:pt x="807" y="264"/>
                </a:lnTo>
                <a:lnTo>
                  <a:pt x="813" y="277"/>
                </a:lnTo>
                <a:lnTo>
                  <a:pt x="822" y="288"/>
                </a:lnTo>
                <a:lnTo>
                  <a:pt x="830" y="298"/>
                </a:lnTo>
                <a:lnTo>
                  <a:pt x="838" y="308"/>
                </a:lnTo>
                <a:lnTo>
                  <a:pt x="854" y="322"/>
                </a:lnTo>
                <a:lnTo>
                  <a:pt x="867" y="334"/>
                </a:lnTo>
                <a:lnTo>
                  <a:pt x="882" y="342"/>
                </a:lnTo>
                <a:lnTo>
                  <a:pt x="882" y="342"/>
                </a:lnTo>
                <a:lnTo>
                  <a:pt x="891" y="347"/>
                </a:lnTo>
                <a:lnTo>
                  <a:pt x="901" y="353"/>
                </a:lnTo>
                <a:lnTo>
                  <a:pt x="909" y="361"/>
                </a:lnTo>
                <a:lnTo>
                  <a:pt x="916" y="368"/>
                </a:lnTo>
                <a:lnTo>
                  <a:pt x="921" y="376"/>
                </a:lnTo>
                <a:lnTo>
                  <a:pt x="924" y="383"/>
                </a:lnTo>
                <a:lnTo>
                  <a:pt x="926" y="391"/>
                </a:lnTo>
                <a:lnTo>
                  <a:pt x="926" y="397"/>
                </a:lnTo>
                <a:lnTo>
                  <a:pt x="924" y="404"/>
                </a:lnTo>
                <a:lnTo>
                  <a:pt x="921" y="410"/>
                </a:lnTo>
                <a:lnTo>
                  <a:pt x="916" y="415"/>
                </a:lnTo>
                <a:lnTo>
                  <a:pt x="909" y="420"/>
                </a:lnTo>
                <a:lnTo>
                  <a:pt x="901" y="425"/>
                </a:lnTo>
                <a:lnTo>
                  <a:pt x="891" y="428"/>
                </a:lnTo>
                <a:lnTo>
                  <a:pt x="880" y="430"/>
                </a:lnTo>
                <a:lnTo>
                  <a:pt x="869" y="430"/>
                </a:lnTo>
                <a:lnTo>
                  <a:pt x="595" y="430"/>
                </a:lnTo>
                <a:lnTo>
                  <a:pt x="595" y="431"/>
                </a:lnTo>
                <a:lnTo>
                  <a:pt x="0" y="431"/>
                </a:lnTo>
                <a:lnTo>
                  <a:pt x="0" y="1305"/>
                </a:lnTo>
                <a:lnTo>
                  <a:pt x="0" y="1305"/>
                </a:lnTo>
                <a:lnTo>
                  <a:pt x="0" y="1317"/>
                </a:lnTo>
                <a:lnTo>
                  <a:pt x="2" y="1328"/>
                </a:lnTo>
                <a:lnTo>
                  <a:pt x="5" y="1338"/>
                </a:lnTo>
                <a:lnTo>
                  <a:pt x="10" y="1346"/>
                </a:lnTo>
                <a:lnTo>
                  <a:pt x="15" y="1352"/>
                </a:lnTo>
                <a:lnTo>
                  <a:pt x="19" y="1357"/>
                </a:lnTo>
                <a:lnTo>
                  <a:pt x="26" y="1361"/>
                </a:lnTo>
                <a:lnTo>
                  <a:pt x="32" y="1362"/>
                </a:lnTo>
                <a:lnTo>
                  <a:pt x="39" y="1362"/>
                </a:lnTo>
                <a:lnTo>
                  <a:pt x="47" y="1361"/>
                </a:lnTo>
                <a:lnTo>
                  <a:pt x="54" y="1357"/>
                </a:lnTo>
                <a:lnTo>
                  <a:pt x="62" y="1352"/>
                </a:lnTo>
                <a:lnTo>
                  <a:pt x="68" y="1346"/>
                </a:lnTo>
                <a:lnTo>
                  <a:pt x="76" y="1338"/>
                </a:lnTo>
                <a:lnTo>
                  <a:pt x="83" y="1328"/>
                </a:lnTo>
                <a:lnTo>
                  <a:pt x="88" y="1318"/>
                </a:lnTo>
                <a:lnTo>
                  <a:pt x="88" y="1318"/>
                </a:lnTo>
                <a:lnTo>
                  <a:pt x="96" y="1304"/>
                </a:lnTo>
                <a:lnTo>
                  <a:pt x="107" y="1291"/>
                </a:lnTo>
                <a:lnTo>
                  <a:pt x="122" y="1274"/>
                </a:lnTo>
                <a:lnTo>
                  <a:pt x="132" y="1266"/>
                </a:lnTo>
                <a:lnTo>
                  <a:pt x="141" y="1258"/>
                </a:lnTo>
                <a:lnTo>
                  <a:pt x="153" y="1250"/>
                </a:lnTo>
                <a:lnTo>
                  <a:pt x="166" y="1243"/>
                </a:lnTo>
                <a:lnTo>
                  <a:pt x="179" y="1238"/>
                </a:lnTo>
                <a:lnTo>
                  <a:pt x="195" y="1234"/>
                </a:lnTo>
                <a:lnTo>
                  <a:pt x="211" y="1230"/>
                </a:lnTo>
                <a:lnTo>
                  <a:pt x="229" y="1230"/>
                </a:lnTo>
                <a:lnTo>
                  <a:pt x="229" y="1230"/>
                </a:lnTo>
                <a:lnTo>
                  <a:pt x="249" y="1232"/>
                </a:lnTo>
                <a:lnTo>
                  <a:pt x="270" y="1235"/>
                </a:lnTo>
                <a:lnTo>
                  <a:pt x="288" y="1242"/>
                </a:lnTo>
                <a:lnTo>
                  <a:pt x="307" y="1250"/>
                </a:lnTo>
                <a:lnTo>
                  <a:pt x="325" y="1260"/>
                </a:lnTo>
                <a:lnTo>
                  <a:pt x="342" y="1273"/>
                </a:lnTo>
                <a:lnTo>
                  <a:pt x="356" y="1287"/>
                </a:lnTo>
                <a:lnTo>
                  <a:pt x="371" y="1304"/>
                </a:lnTo>
                <a:lnTo>
                  <a:pt x="384" y="1321"/>
                </a:lnTo>
                <a:lnTo>
                  <a:pt x="395" y="1339"/>
                </a:lnTo>
                <a:lnTo>
                  <a:pt x="405" y="1361"/>
                </a:lnTo>
                <a:lnTo>
                  <a:pt x="413" y="1383"/>
                </a:lnTo>
                <a:lnTo>
                  <a:pt x="421" y="1406"/>
                </a:lnTo>
                <a:lnTo>
                  <a:pt x="426" y="1429"/>
                </a:lnTo>
                <a:lnTo>
                  <a:pt x="428" y="1455"/>
                </a:lnTo>
                <a:lnTo>
                  <a:pt x="429" y="1479"/>
                </a:lnTo>
                <a:lnTo>
                  <a:pt x="429" y="1479"/>
                </a:lnTo>
                <a:lnTo>
                  <a:pt x="428" y="1505"/>
                </a:lnTo>
                <a:lnTo>
                  <a:pt x="426" y="1530"/>
                </a:lnTo>
                <a:lnTo>
                  <a:pt x="421" y="1554"/>
                </a:lnTo>
                <a:lnTo>
                  <a:pt x="413" y="1577"/>
                </a:lnTo>
                <a:lnTo>
                  <a:pt x="405" y="1598"/>
                </a:lnTo>
                <a:lnTo>
                  <a:pt x="395" y="1619"/>
                </a:lnTo>
                <a:lnTo>
                  <a:pt x="384" y="1639"/>
                </a:lnTo>
                <a:lnTo>
                  <a:pt x="371" y="1657"/>
                </a:lnTo>
                <a:lnTo>
                  <a:pt x="356" y="1673"/>
                </a:lnTo>
                <a:lnTo>
                  <a:pt x="342" y="1686"/>
                </a:lnTo>
                <a:lnTo>
                  <a:pt x="325" y="1699"/>
                </a:lnTo>
                <a:lnTo>
                  <a:pt x="307" y="1710"/>
                </a:lnTo>
                <a:lnTo>
                  <a:pt x="288" y="1718"/>
                </a:lnTo>
                <a:lnTo>
                  <a:pt x="270" y="1725"/>
                </a:lnTo>
                <a:lnTo>
                  <a:pt x="249" y="1728"/>
                </a:lnTo>
                <a:lnTo>
                  <a:pt x="229" y="1730"/>
                </a:lnTo>
                <a:lnTo>
                  <a:pt x="229" y="1730"/>
                </a:lnTo>
                <a:close/>
              </a:path>
            </a:pathLst>
          </a:custGeom>
          <a:solidFill>
            <a:srgbClr val="FF3300">
              <a:alpha val="50196"/>
            </a:srgbClr>
          </a:solidFill>
          <a:ln w="28575">
            <a:noFill/>
            <a:prstDash val="solid"/>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tIns="468000" anchor="ctr" anchorCtr="1"/>
          <a:lstStyle/>
          <a:p>
            <a:pPr marL="457200">
              <a:defRPr/>
            </a:pPr>
            <a:r>
              <a:rPr lang="en-GB" sz="2000" b="1" dirty="0" smtClean="0">
                <a:latin typeface="Cambria" pitchFamily="18" charset="0"/>
                <a:cs typeface="Arial" charset="0"/>
              </a:rPr>
              <a:t>Core Competencies</a:t>
            </a:r>
            <a:endParaRPr lang="en-GB" sz="2000" b="1" dirty="0">
              <a:latin typeface="Cambria" pitchFamily="18" charset="0"/>
              <a:cs typeface="Arial" charset="0"/>
            </a:endParaRPr>
          </a:p>
        </p:txBody>
      </p:sp>
      <p:sp>
        <p:nvSpPr>
          <p:cNvPr id="9" name="Rectangle 8"/>
          <p:cNvSpPr/>
          <p:nvPr/>
        </p:nvSpPr>
        <p:spPr>
          <a:xfrm>
            <a:off x="114300" y="1946466"/>
            <a:ext cx="2095500" cy="1323439"/>
          </a:xfrm>
          <a:prstGeom prst="rect">
            <a:avLst/>
          </a:prstGeom>
        </p:spPr>
        <p:txBody>
          <a:bodyPr wrap="square">
            <a:spAutoFit/>
          </a:bodyPr>
          <a:lstStyle/>
          <a:p>
            <a:pPr algn="ctr">
              <a:spcBef>
                <a:spcPts val="0"/>
              </a:spcBef>
            </a:pPr>
            <a:r>
              <a:rPr lang="en-US" sz="1600" dirty="0">
                <a:latin typeface="Arial" pitchFamily="34" charset="0"/>
                <a:cs typeface="Arial" pitchFamily="34" charset="0"/>
              </a:rPr>
              <a:t>Career Paths </a:t>
            </a:r>
            <a:r>
              <a:rPr lang="en-US" sz="1600" dirty="0" smtClean="0">
                <a:latin typeface="Arial" pitchFamily="34" charset="0"/>
                <a:cs typeface="Arial" pitchFamily="34" charset="0"/>
              </a:rPr>
              <a:t>ensure </a:t>
            </a:r>
            <a:r>
              <a:rPr lang="en-US" sz="1600" dirty="0">
                <a:latin typeface="Arial" pitchFamily="34" charset="0"/>
                <a:cs typeface="Arial" pitchFamily="34" charset="0"/>
              </a:rPr>
              <a:t>that employees have </a:t>
            </a:r>
            <a:r>
              <a:rPr lang="en-US" sz="1600" dirty="0" smtClean="0">
                <a:latin typeface="Arial" pitchFamily="34" charset="0"/>
                <a:cs typeface="Arial" pitchFamily="34" charset="0"/>
              </a:rPr>
              <a:t>skills </a:t>
            </a:r>
            <a:r>
              <a:rPr lang="en-US" sz="1600" dirty="0">
                <a:latin typeface="Arial" pitchFamily="34" charset="0"/>
                <a:cs typeface="Arial" pitchFamily="34" charset="0"/>
              </a:rPr>
              <a:t>necessary to perform at </a:t>
            </a:r>
            <a:r>
              <a:rPr lang="en-US" sz="1600" dirty="0" smtClean="0">
                <a:latin typeface="Arial" pitchFamily="34" charset="0"/>
                <a:cs typeface="Arial" pitchFamily="34" charset="0"/>
              </a:rPr>
              <a:t>job specification levels. </a:t>
            </a:r>
            <a:endParaRPr lang="en-US" sz="1600" dirty="0">
              <a:latin typeface="Arial" pitchFamily="34" charset="0"/>
              <a:cs typeface="Arial" pitchFamily="34" charset="0"/>
            </a:endParaRPr>
          </a:p>
        </p:txBody>
      </p:sp>
      <p:sp>
        <p:nvSpPr>
          <p:cNvPr id="10" name="Rectangle 9"/>
          <p:cNvSpPr/>
          <p:nvPr/>
        </p:nvSpPr>
        <p:spPr>
          <a:xfrm>
            <a:off x="7048500" y="1946466"/>
            <a:ext cx="2095500" cy="1815882"/>
          </a:xfrm>
          <a:prstGeom prst="rect">
            <a:avLst/>
          </a:prstGeom>
        </p:spPr>
        <p:txBody>
          <a:bodyPr wrap="square">
            <a:spAutoFit/>
          </a:bodyPr>
          <a:lstStyle/>
          <a:p>
            <a:pPr algn="ctr">
              <a:spcBef>
                <a:spcPts val="0"/>
              </a:spcBef>
            </a:pPr>
            <a:r>
              <a:rPr lang="en-US" sz="1600" dirty="0" smtClean="0">
                <a:latin typeface="Arial" pitchFamily="34" charset="0"/>
                <a:cs typeface="Arial" pitchFamily="34" charset="0"/>
              </a:rPr>
              <a:t>Learning &amp; Development courses will be linked to specific Career Paths and Career Progression Plans at all levels.</a:t>
            </a:r>
            <a:endParaRPr lang="en-US" sz="1600" dirty="0">
              <a:latin typeface="Arial" pitchFamily="34" charset="0"/>
              <a:cs typeface="Arial" pitchFamily="34" charset="0"/>
            </a:endParaRPr>
          </a:p>
        </p:txBody>
      </p:sp>
      <p:sp>
        <p:nvSpPr>
          <p:cNvPr id="11" name="Rectangle 10"/>
          <p:cNvSpPr/>
          <p:nvPr/>
        </p:nvSpPr>
        <p:spPr>
          <a:xfrm>
            <a:off x="7048500" y="4345250"/>
            <a:ext cx="2095500" cy="1323439"/>
          </a:xfrm>
          <a:prstGeom prst="rect">
            <a:avLst/>
          </a:prstGeom>
        </p:spPr>
        <p:txBody>
          <a:bodyPr wrap="square">
            <a:spAutoFit/>
          </a:bodyPr>
          <a:lstStyle/>
          <a:p>
            <a:pPr algn="ctr">
              <a:spcBef>
                <a:spcPts val="0"/>
              </a:spcBef>
            </a:pPr>
            <a:r>
              <a:rPr lang="en-US" sz="1600" dirty="0" smtClean="0">
                <a:latin typeface="Arial" pitchFamily="34" charset="0"/>
                <a:cs typeface="Arial" pitchFamily="34" charset="0"/>
              </a:rPr>
              <a:t>Learning &amp; Development courses will focus on Core Competency development.</a:t>
            </a:r>
            <a:endParaRPr lang="en-US" sz="1600" dirty="0">
              <a:latin typeface="Arial" pitchFamily="34" charset="0"/>
              <a:cs typeface="Arial" pitchFamily="34" charset="0"/>
            </a:endParaRPr>
          </a:p>
        </p:txBody>
      </p:sp>
      <p:sp>
        <p:nvSpPr>
          <p:cNvPr id="12" name="Rectangle 11"/>
          <p:cNvSpPr/>
          <p:nvPr/>
        </p:nvSpPr>
        <p:spPr>
          <a:xfrm>
            <a:off x="114300" y="4345250"/>
            <a:ext cx="2095500" cy="1569660"/>
          </a:xfrm>
          <a:prstGeom prst="rect">
            <a:avLst/>
          </a:prstGeom>
        </p:spPr>
        <p:txBody>
          <a:bodyPr wrap="square">
            <a:spAutoFit/>
          </a:bodyPr>
          <a:lstStyle/>
          <a:p>
            <a:pPr algn="ctr">
              <a:spcBef>
                <a:spcPts val="0"/>
              </a:spcBef>
            </a:pPr>
            <a:r>
              <a:rPr lang="en-US" sz="1600" dirty="0" smtClean="0">
                <a:latin typeface="Arial" pitchFamily="34" charset="0"/>
                <a:cs typeface="Arial" pitchFamily="34" charset="0"/>
              </a:rPr>
              <a:t>Core Competencies will be defined by and linked to the Performance Management system. </a:t>
            </a:r>
            <a:endParaRPr lang="en-US" sz="1600" dirty="0">
              <a:latin typeface="Arial" pitchFamily="34" charset="0"/>
              <a:cs typeface="Arial" pitchFamily="34" charset="0"/>
            </a:endParaRPr>
          </a:p>
        </p:txBody>
      </p:sp>
      <p:sp>
        <p:nvSpPr>
          <p:cNvPr id="14" name="Block Arc 13"/>
          <p:cNvSpPr/>
          <p:nvPr/>
        </p:nvSpPr>
        <p:spPr>
          <a:xfrm>
            <a:off x="2281893" y="914400"/>
            <a:ext cx="4778266" cy="745072"/>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lock Arc 16"/>
          <p:cNvSpPr/>
          <p:nvPr/>
        </p:nvSpPr>
        <p:spPr>
          <a:xfrm flipV="1">
            <a:off x="2292568" y="6044098"/>
            <a:ext cx="4778266" cy="745072"/>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p:cNvSpPr/>
          <p:nvPr/>
        </p:nvSpPr>
        <p:spPr>
          <a:xfrm>
            <a:off x="3714222" y="6156298"/>
            <a:ext cx="1893339" cy="400110"/>
          </a:xfrm>
          <a:prstGeom prst="rect">
            <a:avLst/>
          </a:prstGeom>
        </p:spPr>
        <p:txBody>
          <a:bodyPr wrap="none">
            <a:spAutoFit/>
          </a:bodyPr>
          <a:lstStyle/>
          <a:p>
            <a:r>
              <a:rPr lang="en-US" sz="2000" b="1" dirty="0" smtClean="0">
                <a:effectLst>
                  <a:outerShdw blurRad="38100" dist="38100" dir="2700000" algn="tl">
                    <a:srgbClr val="000000">
                      <a:alpha val="43137"/>
                    </a:srgbClr>
                  </a:outerShdw>
                </a:effectLst>
                <a:latin typeface="Cambria" pitchFamily="18" charset="0"/>
              </a:rPr>
              <a:t>Cultural Traits</a:t>
            </a:r>
            <a:endParaRPr lang="en-US" sz="2000" b="1" dirty="0">
              <a:effectLst>
                <a:outerShdw blurRad="38100" dist="38100" dir="2700000" algn="tl">
                  <a:srgbClr val="000000">
                    <a:alpha val="43137"/>
                  </a:srgbClr>
                </a:outerShdw>
              </a:effectLst>
              <a:latin typeface="Cambria" pitchFamily="18" charset="0"/>
            </a:endParaRPr>
          </a:p>
        </p:txBody>
      </p:sp>
    </p:spTree>
    <p:extLst>
      <p:ext uri="{BB962C8B-B14F-4D97-AF65-F5344CB8AC3E}">
        <p14:creationId xmlns="" xmlns:p14="http://schemas.microsoft.com/office/powerpoint/2010/main" val="39036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838200"/>
            <a:ext cx="4572000" cy="3108543"/>
          </a:xfrm>
          <a:prstGeom prst="rect">
            <a:avLst/>
          </a:prstGeom>
        </p:spPr>
        <p:txBody>
          <a:bodyPr>
            <a:spAutoFit/>
          </a:bodyPr>
          <a:lstStyle/>
          <a:p>
            <a:r>
              <a:rPr lang="en-US" sz="2800" b="1" dirty="0" smtClean="0"/>
              <a:t>SUBJECTS COVERED BY COMPANY HR POLICIES</a:t>
            </a:r>
          </a:p>
          <a:p>
            <a:r>
              <a:rPr lang="en-US" sz="2800" dirty="0" smtClean="0"/>
              <a:t>Small business owners should make sure that they address the following basic human resource issues when putting together their personnel policies:</a:t>
            </a:r>
            <a:endParaRPr lang="en-US" sz="2800" dirty="0"/>
          </a:p>
        </p:txBody>
      </p:sp>
      <p:sp>
        <p:nvSpPr>
          <p:cNvPr id="3" name="Rectangle 2"/>
          <p:cNvSpPr/>
          <p:nvPr/>
        </p:nvSpPr>
        <p:spPr>
          <a:xfrm>
            <a:off x="381000" y="4114800"/>
            <a:ext cx="8382000" cy="2246769"/>
          </a:xfrm>
          <a:prstGeom prst="rect">
            <a:avLst/>
          </a:prstGeom>
        </p:spPr>
        <p:txBody>
          <a:bodyPr wrap="square">
            <a:spAutoFit/>
          </a:bodyPr>
          <a:lstStyle/>
          <a:p>
            <a:r>
              <a:rPr lang="en-US" sz="2800" dirty="0" smtClean="0"/>
              <a:t>1.Equal Employment Opportunity policies</a:t>
            </a:r>
          </a:p>
          <a:p>
            <a:r>
              <a:rPr lang="en-US" sz="2800" dirty="0" smtClean="0"/>
              <a:t>2.Employee classifications</a:t>
            </a:r>
          </a:p>
          <a:p>
            <a:r>
              <a:rPr lang="en-US" sz="2800" dirty="0" smtClean="0"/>
              <a:t>3.Workdays, paydays, and pay advances</a:t>
            </a:r>
          </a:p>
          <a:p>
            <a:r>
              <a:rPr lang="en-US" sz="2800" dirty="0" smtClean="0"/>
              <a:t>4.Overtime compensation</a:t>
            </a:r>
          </a:p>
          <a:p>
            <a:r>
              <a:rPr lang="en-US" sz="2800" dirty="0" smtClean="0"/>
              <a:t>5.Meal periods and break periods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66800"/>
            <a:ext cx="8458200" cy="5509200"/>
          </a:xfrm>
          <a:prstGeom prst="rect">
            <a:avLst/>
          </a:prstGeom>
        </p:spPr>
        <p:txBody>
          <a:bodyPr wrap="square">
            <a:spAutoFit/>
          </a:bodyPr>
          <a:lstStyle/>
          <a:p>
            <a:r>
              <a:rPr lang="en-US" sz="3200" dirty="0" smtClean="0"/>
              <a:t>1.Payroll deductions</a:t>
            </a:r>
          </a:p>
          <a:p>
            <a:r>
              <a:rPr lang="en-US" sz="3200" dirty="0" smtClean="0"/>
              <a:t>2.Vacation policies</a:t>
            </a:r>
          </a:p>
          <a:p>
            <a:r>
              <a:rPr lang="en-US" sz="3200" dirty="0" smtClean="0"/>
              <a:t>3.Holidays</a:t>
            </a:r>
          </a:p>
          <a:p>
            <a:r>
              <a:rPr lang="en-US" sz="3200" dirty="0" smtClean="0"/>
              <a:t>4.Sick days and personal leave (for bereavement, jury duty, voting, etc.)</a:t>
            </a:r>
          </a:p>
          <a:p>
            <a:r>
              <a:rPr lang="en-US" sz="3200" dirty="0" smtClean="0"/>
              <a:t>5.Performance evaluations and salary increases</a:t>
            </a:r>
          </a:p>
          <a:p>
            <a:r>
              <a:rPr lang="en-US" sz="3200" dirty="0" smtClean="0"/>
              <a:t>6.Performance improvement</a:t>
            </a:r>
          </a:p>
          <a:p>
            <a:r>
              <a:rPr lang="en-US" sz="3200" dirty="0" smtClean="0"/>
              <a:t>7.Termination policies</a:t>
            </a:r>
          </a:p>
          <a:p>
            <a:r>
              <a:rPr lang="en-US" sz="3200" b="1" dirty="0" smtClean="0"/>
              <a:t>Also refer link </a:t>
            </a:r>
          </a:p>
          <a:p>
            <a:endParaRPr lang="en-US" sz="3200" dirty="0" smtClean="0"/>
          </a:p>
        </p:txBody>
      </p:sp>
      <p:sp>
        <p:nvSpPr>
          <p:cNvPr id="3" name="Rectangle 2"/>
          <p:cNvSpPr/>
          <p:nvPr/>
        </p:nvSpPr>
        <p:spPr>
          <a:xfrm>
            <a:off x="3733800" y="5638800"/>
            <a:ext cx="4191000" cy="369332"/>
          </a:xfrm>
          <a:prstGeom prst="rect">
            <a:avLst/>
          </a:prstGeom>
        </p:spPr>
        <p:txBody>
          <a:bodyPr wrap="square">
            <a:spAutoFit/>
          </a:bodyPr>
          <a:lstStyle/>
          <a:p>
            <a:r>
              <a:rPr lang="en-US" b="1" dirty="0" smtClean="0"/>
              <a:t>https://youtu.be/3kIEyu4qBQ8</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3063874"/>
          </a:xfrm>
        </p:spPr>
        <p:txBody>
          <a:bodyPr>
            <a:normAutofit/>
          </a:bodyPr>
          <a:lstStyle/>
          <a:p>
            <a:r>
              <a:rPr lang="en-US" sz="5400" b="1" dirty="0" smtClean="0"/>
              <a:t>Human Resource Planning</a:t>
            </a:r>
            <a:br>
              <a:rPr lang="en-US" sz="5400" b="1" dirty="0" smtClean="0"/>
            </a:br>
            <a:endParaRPr lang="en-IN" sz="5400" b="1" dirty="0"/>
          </a:p>
        </p:txBody>
      </p:sp>
    </p:spTree>
    <p:extLst>
      <p:ext uri="{BB962C8B-B14F-4D97-AF65-F5344CB8AC3E}">
        <p14:creationId xmlns="" xmlns:p14="http://schemas.microsoft.com/office/powerpoint/2010/main" val="1810197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772400" cy="5668962"/>
          </a:xfrm>
        </p:spPr>
        <p:txBody>
          <a:bodyPr>
            <a:noAutofit/>
          </a:bodyPr>
          <a:lstStyle/>
          <a:p>
            <a:r>
              <a:rPr lang="en-US" sz="4000" b="1" u="sng" dirty="0" smtClean="0"/>
              <a:t/>
            </a:r>
            <a:br>
              <a:rPr lang="en-US" sz="4000" b="1" u="sng" dirty="0" smtClean="0"/>
            </a:br>
            <a:r>
              <a:rPr lang="en-US" sz="4000" b="1" u="sng" dirty="0" smtClean="0"/>
              <a:t> </a:t>
            </a:r>
            <a:r>
              <a:rPr lang="en-US" sz="4000" dirty="0" smtClean="0"/>
              <a:t/>
            </a:r>
            <a:br>
              <a:rPr lang="en-US" sz="4000" dirty="0" smtClean="0"/>
            </a:br>
            <a:r>
              <a:rPr lang="en-US" sz="4000" dirty="0" smtClean="0"/>
              <a:t> In </a:t>
            </a:r>
            <a:r>
              <a:rPr lang="en-US" sz="4000" b="1" dirty="0" smtClean="0"/>
              <a:t>HR planning</a:t>
            </a:r>
            <a:r>
              <a:rPr lang="en-US" sz="4000" dirty="0" smtClean="0"/>
              <a:t>, managers decide how resources are to be used for maximum productivity. Let’s break down the human resource planning definition:</a:t>
            </a:r>
            <a:br>
              <a:rPr lang="en-US" sz="4000" dirty="0" smtClean="0"/>
            </a:br>
            <a:r>
              <a:rPr lang="en-US" sz="4000" b="1" u="sng" dirty="0" smtClean="0"/>
              <a:t> </a:t>
            </a:r>
            <a:r>
              <a:rPr lang="en-US" sz="4000" dirty="0" smtClean="0"/>
              <a:t/>
            </a:r>
            <a:br>
              <a:rPr lang="en-US" sz="4000" dirty="0" smtClean="0"/>
            </a:br>
            <a:endParaRPr lang="en-US" sz="4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419600"/>
            <a:ext cx="8001000" cy="1143000"/>
          </a:xfrm>
        </p:spPr>
        <p:txBody>
          <a:bodyPr>
            <a:normAutofit fontScale="90000"/>
          </a:bodyPr>
          <a:lstStyle/>
          <a:p>
            <a:r>
              <a:rPr lang="en-US" sz="3200" u="sng" dirty="0" smtClean="0">
                <a:latin typeface="Calibri" pitchFamily="34" charset="0"/>
                <a:cs typeface="Calibri" pitchFamily="34" charset="0"/>
              </a:rPr>
              <a:t>The </a:t>
            </a:r>
            <a:r>
              <a:rPr lang="en-US" sz="3200" b="1" u="sng" dirty="0" smtClean="0">
                <a:latin typeface="Calibri" pitchFamily="34" charset="0"/>
                <a:cs typeface="Calibri" pitchFamily="34" charset="0"/>
              </a:rPr>
              <a:t>Human Resource Planning Meaning</a:t>
            </a:r>
            <a:r>
              <a:rPr lang="en-US" sz="3200" u="sng" dirty="0" smtClean="0">
                <a:latin typeface="Calibri" pitchFamily="34" charset="0"/>
                <a:cs typeface="Calibri" pitchFamily="34" charset="0"/>
              </a:rPr>
              <a:t> Is </a:t>
            </a:r>
            <a:br>
              <a:rPr lang="en-US" sz="3200" u="sng" dirty="0" smtClean="0">
                <a:latin typeface="Calibri" pitchFamily="34" charset="0"/>
                <a:cs typeface="Calibri" pitchFamily="34" charset="0"/>
              </a:rPr>
            </a:br>
            <a:r>
              <a:rPr lang="en-US" sz="3200" u="sng" dirty="0" smtClean="0">
                <a:latin typeface="Calibri" pitchFamily="34" charset="0"/>
                <a:cs typeface="Calibri" pitchFamily="34" charset="0"/>
              </a:rPr>
              <a:t/>
            </a:r>
            <a:br>
              <a:rPr lang="en-US" sz="3200" u="sng" dirty="0" smtClean="0">
                <a:latin typeface="Calibri" pitchFamily="34" charset="0"/>
                <a:cs typeface="Calibri" pitchFamily="34" charset="0"/>
              </a:rPr>
            </a:br>
            <a:r>
              <a:rPr lang="en-US" sz="3200" u="sng" dirty="0" smtClean="0">
                <a:latin typeface="Calibri" pitchFamily="34" charset="0"/>
                <a:cs typeface="Calibri" pitchFamily="34" charset="0"/>
              </a:rPr>
              <a:t>To Ensure An Organization’s Personnel And Human Resources Aren’t Only Productive But Also Working To The Best Of Their Ability</a:t>
            </a:r>
            <a:r>
              <a:rPr lang="en-US" sz="3200" b="1" u="sng" dirty="0" smtClean="0">
                <a:latin typeface="Calibri" pitchFamily="34" charset="0"/>
                <a:cs typeface="Calibri" pitchFamily="34" charset="0"/>
              </a:rPr>
              <a:t/>
            </a:r>
            <a:br>
              <a:rPr lang="en-US" sz="3200" b="1" u="sng" dirty="0" smtClean="0">
                <a:latin typeface="Calibri" pitchFamily="34" charset="0"/>
                <a:cs typeface="Calibri" pitchFamily="34" charset="0"/>
              </a:rPr>
            </a:br>
            <a:r>
              <a:rPr lang="en-US" sz="3200" b="1" u="sng" dirty="0" smtClean="0">
                <a:latin typeface="Calibri" pitchFamily="34" charset="0"/>
                <a:cs typeface="Calibri" pitchFamily="34" charset="0"/>
              </a:rPr>
              <a:t> </a:t>
            </a:r>
            <a:r>
              <a:rPr lang="en-US" sz="3200" u="sng" dirty="0" smtClean="0">
                <a:latin typeface="Calibri" pitchFamily="34" charset="0"/>
                <a:cs typeface="Calibri" pitchFamily="34" charset="0"/>
              </a:rPr>
              <a:t>From Hiring The Right People To Laying Them Off When Necessary To Meet The Needs Of The Business, </a:t>
            </a:r>
            <a:r>
              <a:rPr lang="en-US" sz="3200" b="1" u="sng" dirty="0" smtClean="0">
                <a:latin typeface="Calibri" pitchFamily="34" charset="0"/>
                <a:cs typeface="Calibri" pitchFamily="34" charset="0"/>
              </a:rPr>
              <a:t>Human Resource Planning</a:t>
            </a:r>
            <a:r>
              <a:rPr lang="en-US" sz="3200" u="sng" dirty="0" smtClean="0">
                <a:latin typeface="Calibri" pitchFamily="34" charset="0"/>
                <a:cs typeface="Calibri" pitchFamily="34" charset="0"/>
              </a:rPr>
              <a:t> Covers It All </a:t>
            </a:r>
            <a:r>
              <a:rPr lang="en-US" sz="3200" dirty="0" smtClean="0">
                <a:latin typeface="Calibri" pitchFamily="34" charset="0"/>
                <a:cs typeface="Calibri" pitchFamily="34" charset="0"/>
              </a:rPr>
              <a:t> </a:t>
            </a:r>
            <a:endParaRPr lang="en-US" dirty="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566674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latin typeface="Arial"/>
                <a:cs typeface="Arial"/>
              </a:rPr>
              <a:t>What is</a:t>
            </a:r>
            <a:r>
              <a:rPr sz="4000" spc="-60" dirty="0">
                <a:solidFill>
                  <a:srgbClr val="696363"/>
                </a:solidFill>
                <a:latin typeface="Arial"/>
                <a:cs typeface="Arial"/>
              </a:rPr>
              <a:t> </a:t>
            </a:r>
            <a:r>
              <a:rPr sz="4000" spc="-5" dirty="0">
                <a:solidFill>
                  <a:srgbClr val="696363"/>
                </a:solidFill>
                <a:latin typeface="Arial"/>
                <a:cs typeface="Arial"/>
              </a:rPr>
              <a:t>Management???</a:t>
            </a:r>
            <a:endParaRPr sz="4000">
              <a:latin typeface="Arial"/>
              <a:cs typeface="Arial"/>
            </a:endParaRPr>
          </a:p>
        </p:txBody>
      </p:sp>
      <p:sp>
        <p:nvSpPr>
          <p:cNvPr id="3" name="object 3"/>
          <p:cNvSpPr txBox="1"/>
          <p:nvPr/>
        </p:nvSpPr>
        <p:spPr>
          <a:xfrm>
            <a:off x="993444" y="1471625"/>
            <a:ext cx="7467600" cy="2480945"/>
          </a:xfrm>
          <a:prstGeom prst="rect">
            <a:avLst/>
          </a:prstGeom>
        </p:spPr>
        <p:txBody>
          <a:bodyPr vert="horz" wrap="square" lIns="0" tIns="13335" rIns="0" bIns="0" rtlCol="0">
            <a:spAutoFit/>
          </a:bodyPr>
          <a:lstStyle/>
          <a:p>
            <a:pPr marL="286385" marR="429895" indent="-274320">
              <a:lnSpc>
                <a:spcPct val="100000"/>
              </a:lnSpc>
              <a:spcBef>
                <a:spcPts val="105"/>
              </a:spcBef>
              <a:buClr>
                <a:srgbClr val="D24717"/>
              </a:buClr>
              <a:buSzPct val="84615"/>
              <a:buFont typeface="Wingdings 2"/>
              <a:buChar char=""/>
              <a:tabLst>
                <a:tab pos="287020" algn="l"/>
              </a:tabLst>
            </a:pPr>
            <a:r>
              <a:rPr sz="2600" dirty="0">
                <a:latin typeface="Arial"/>
                <a:cs typeface="Arial"/>
              </a:rPr>
              <a:t>It is </a:t>
            </a:r>
            <a:r>
              <a:rPr sz="2600" spc="-5" dirty="0">
                <a:latin typeface="Arial"/>
                <a:cs typeface="Arial"/>
              </a:rPr>
              <a:t>the </a:t>
            </a:r>
            <a:r>
              <a:rPr sz="2600" dirty="0">
                <a:latin typeface="Arial"/>
                <a:cs typeface="Arial"/>
              </a:rPr>
              <a:t>art of getting </a:t>
            </a:r>
            <a:r>
              <a:rPr sz="2600" spc="-10" dirty="0">
                <a:latin typeface="Arial"/>
                <a:cs typeface="Arial"/>
              </a:rPr>
              <a:t>Work </a:t>
            </a:r>
            <a:r>
              <a:rPr sz="2600" dirty="0">
                <a:latin typeface="Arial"/>
                <a:cs typeface="Arial"/>
              </a:rPr>
              <a:t>done through other  People.</a:t>
            </a:r>
            <a:endParaRPr sz="2600">
              <a:latin typeface="Arial"/>
              <a:cs typeface="Arial"/>
            </a:endParaRPr>
          </a:p>
          <a:p>
            <a:pPr marL="286385" marR="5080" indent="-274320">
              <a:lnSpc>
                <a:spcPct val="100000"/>
              </a:lnSpc>
              <a:spcBef>
                <a:spcPts val="605"/>
              </a:spcBef>
              <a:buClr>
                <a:srgbClr val="D24717"/>
              </a:buClr>
              <a:buSzPct val="84615"/>
              <a:buFont typeface="Wingdings 2"/>
              <a:buChar char=""/>
              <a:tabLst>
                <a:tab pos="287020" algn="l"/>
              </a:tabLst>
            </a:pPr>
            <a:r>
              <a:rPr sz="2600" b="1" dirty="0">
                <a:latin typeface="Arial"/>
                <a:cs typeface="Arial"/>
              </a:rPr>
              <a:t>Management </a:t>
            </a:r>
            <a:r>
              <a:rPr sz="2600" dirty="0">
                <a:latin typeface="Arial"/>
                <a:cs typeface="Arial"/>
              </a:rPr>
              <a:t>in business and organizations is  the function that coordinates the </a:t>
            </a:r>
            <a:r>
              <a:rPr sz="2600" spc="-10" dirty="0">
                <a:latin typeface="Arial"/>
                <a:cs typeface="Arial"/>
              </a:rPr>
              <a:t>efforts </a:t>
            </a:r>
            <a:r>
              <a:rPr sz="2600" dirty="0">
                <a:latin typeface="Arial"/>
                <a:cs typeface="Arial"/>
              </a:rPr>
              <a:t>of people  to accomplish goals and objectives using  available resources </a:t>
            </a:r>
            <a:r>
              <a:rPr sz="2600" spc="-5" dirty="0">
                <a:latin typeface="Arial"/>
                <a:cs typeface="Arial"/>
              </a:rPr>
              <a:t>efficiently </a:t>
            </a:r>
            <a:r>
              <a:rPr sz="2600" dirty="0">
                <a:latin typeface="Arial"/>
                <a:cs typeface="Arial"/>
              </a:rPr>
              <a:t>and</a:t>
            </a:r>
            <a:r>
              <a:rPr sz="2600" spc="-45" dirty="0">
                <a:latin typeface="Arial"/>
                <a:cs typeface="Arial"/>
              </a:rPr>
              <a:t> </a:t>
            </a:r>
            <a:r>
              <a:rPr sz="2600" spc="-20" dirty="0">
                <a:latin typeface="Arial"/>
                <a:cs typeface="Arial"/>
              </a:rPr>
              <a:t>effectively.</a:t>
            </a:r>
            <a:endParaRPr sz="2600">
              <a:latin typeface="Arial"/>
              <a:cs typeface="Arial"/>
            </a:endParaRPr>
          </a:p>
        </p:txBody>
      </p:sp>
    </p:spTree>
    <p:extLst>
      <p:ext uri="{BB962C8B-B14F-4D97-AF65-F5344CB8AC3E}">
        <p14:creationId xmlns="" xmlns:p14="http://schemas.microsoft.com/office/powerpoint/2010/main" val="41826241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81600"/>
            <a:ext cx="7772400" cy="1143000"/>
          </a:xfrm>
        </p:spPr>
        <p:txBody>
          <a:bodyPr>
            <a:normAutofit fontScale="90000"/>
          </a:bodyPr>
          <a:lstStyle/>
          <a:p>
            <a:pPr>
              <a:buFont typeface="Wingdings" pitchFamily="2" charset="2"/>
              <a:buChar char="v"/>
            </a:pPr>
            <a:r>
              <a:rPr lang="en-US" u="sng" dirty="0" smtClean="0"/>
              <a:t>The </a:t>
            </a:r>
            <a:r>
              <a:rPr lang="en-US" b="1" u="sng" dirty="0" smtClean="0"/>
              <a:t>Human Resource Planning </a:t>
            </a:r>
            <a:r>
              <a:rPr lang="en-US" u="sng" dirty="0" smtClean="0"/>
              <a:t>Also Includes Factors That Impact Employee </a:t>
            </a:r>
            <a:r>
              <a:rPr lang="en-US" b="1" u="sng" dirty="0" smtClean="0"/>
              <a:t>Performance, Recruitment, Retention And Succession Planning</a:t>
            </a:r>
            <a:br>
              <a:rPr lang="en-US" b="1" u="sng" dirty="0" smtClean="0"/>
            </a:br>
            <a:r>
              <a:rPr lang="en-US" b="1" u="sng" dirty="0" smtClean="0"/>
              <a:t/>
            </a:r>
            <a:br>
              <a:rPr lang="en-US" b="1" u="sng" dirty="0" smtClean="0"/>
            </a:br>
            <a:r>
              <a:rPr lang="en-US" dirty="0" smtClean="0"/>
              <a:t>Human resources is a critical support function for any organization, large or small. While a small organization may not have a dedicated HR team, human resource planning will still be part of the portfolio of senior leadership.</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724400"/>
            <a:ext cx="7772400" cy="1143000"/>
          </a:xfrm>
        </p:spPr>
        <p:txBody>
          <a:bodyPr>
            <a:normAutofit fontScale="90000"/>
          </a:bodyPr>
          <a:lstStyle/>
          <a:p>
            <a:pPr algn="ctr"/>
            <a:r>
              <a:rPr lang="en-US" b="1" u="sng" dirty="0" smtClean="0"/>
              <a:t/>
            </a:r>
            <a:br>
              <a:rPr lang="en-US" b="1" u="sng" dirty="0" smtClean="0"/>
            </a:br>
            <a:r>
              <a:rPr lang="en-US" b="1" u="sng" dirty="0" smtClean="0"/>
              <a:t/>
            </a:r>
            <a:br>
              <a:rPr lang="en-US" b="1" u="sng" dirty="0" smtClean="0"/>
            </a:br>
            <a:r>
              <a:rPr lang="en-US" b="1" u="sng" dirty="0" smtClean="0"/>
              <a:t/>
            </a:r>
            <a:br>
              <a:rPr lang="en-US" b="1" u="sng" dirty="0" smtClean="0"/>
            </a:br>
            <a:r>
              <a:rPr lang="en-US" b="1" u="sng" dirty="0" smtClean="0"/>
              <a:t/>
            </a:r>
            <a:br>
              <a:rPr lang="en-US" b="1" u="sng" dirty="0" smtClean="0"/>
            </a:br>
            <a:r>
              <a:rPr lang="en-US" b="1" u="sng" dirty="0" smtClean="0"/>
              <a:t/>
            </a:r>
            <a:br>
              <a:rPr lang="en-US" b="1" u="sng" dirty="0" smtClean="0"/>
            </a:br>
            <a:r>
              <a:rPr lang="en-US" b="1" u="sng" dirty="0" smtClean="0"/>
              <a:t/>
            </a:r>
            <a:br>
              <a:rPr lang="en-US" b="1" u="sng" dirty="0" smtClean="0"/>
            </a:br>
            <a:r>
              <a:rPr lang="en-US" sz="6000" b="1" i="1" u="sng" dirty="0" smtClean="0"/>
              <a:t>The Human Resource Planning Process</a:t>
            </a:r>
            <a:br>
              <a:rPr lang="en-US" sz="6000" b="1" i="1" u="sng" dirty="0" smtClean="0"/>
            </a:br>
            <a:r>
              <a:rPr lang="en-US" dirty="0" smtClean="0"/>
              <a:t> </a:t>
            </a:r>
            <a:br>
              <a:rPr lang="en-US" dirty="0" smtClean="0"/>
            </a:br>
            <a:r>
              <a:rPr lang="en-US" dirty="0" smtClean="0"/>
              <a:t/>
            </a:r>
            <a:br>
              <a:rPr lang="en-US" dirty="0" smtClean="0"/>
            </a:br>
            <a:r>
              <a:rPr lang="en-US" dirty="0" smtClean="0"/>
              <a:t>In human resource planning examples, there are usually several processes involved in understanding an organization’s needs.</a:t>
            </a:r>
            <a:br>
              <a:rPr lang="en-US" dirty="0" smtClean="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6172200" cy="1894362"/>
          </a:xfrm>
        </p:spPr>
        <p:txBody>
          <a:bodyPr>
            <a:noAutofit/>
          </a:bodyPr>
          <a:lstStyle/>
          <a:p>
            <a:r>
              <a:rPr lang="en-US" sz="3200" b="1" u="sng" dirty="0" smtClean="0"/>
              <a:t>Organizational Analysis</a:t>
            </a:r>
            <a:br>
              <a:rPr lang="en-US" sz="3200" b="1" u="sng" dirty="0" smtClean="0"/>
            </a:br>
            <a:r>
              <a:rPr lang="en-US" sz="3200" dirty="0" smtClean="0"/>
              <a:t> </a:t>
            </a:r>
            <a:br>
              <a:rPr lang="en-US" sz="3200" dirty="0" smtClean="0"/>
            </a:br>
            <a:r>
              <a:rPr lang="en-US" sz="3200" dirty="0" smtClean="0"/>
              <a:t/>
            </a:r>
            <a:br>
              <a:rPr lang="en-US" sz="3200" dirty="0" smtClean="0"/>
            </a:br>
            <a:endParaRPr lang="en-US" sz="3200" dirty="0"/>
          </a:p>
        </p:txBody>
      </p:sp>
      <p:sp>
        <p:nvSpPr>
          <p:cNvPr id="3" name="Subtitle 2"/>
          <p:cNvSpPr>
            <a:spLocks noGrp="1"/>
          </p:cNvSpPr>
          <p:nvPr>
            <p:ph type="subTitle" idx="1"/>
          </p:nvPr>
        </p:nvSpPr>
        <p:spPr>
          <a:xfrm>
            <a:off x="2438400" y="2286000"/>
            <a:ext cx="5867400" cy="4267200"/>
          </a:xfrm>
        </p:spPr>
        <p:txBody>
          <a:bodyPr>
            <a:normAutofit fontScale="25000" lnSpcReduction="20000"/>
          </a:bodyPr>
          <a:lstStyle/>
          <a:p>
            <a:endParaRPr lang="en-US" sz="9600" dirty="0" smtClean="0"/>
          </a:p>
          <a:p>
            <a:endParaRPr lang="en-US" sz="9600" dirty="0" smtClean="0"/>
          </a:p>
          <a:p>
            <a:r>
              <a:rPr lang="en-US" sz="9600" dirty="0" smtClean="0"/>
              <a:t>Organizational analysis is a method of investigating an organization’s state of affairs. The purpose of the analysis is to understand and improve an organization’s structure, processes and operations. In HR planning, organizational analysis is done to help managers identify the most effective ways of using current assets and employees.</a:t>
            </a:r>
            <a:r>
              <a:rPr lang="en-US" dirty="0" smtClean="0"/>
              <a:t/>
            </a:r>
            <a:br>
              <a:rPr lang="en-US" dirty="0" smtClean="0"/>
            </a:br>
            <a:r>
              <a:rPr lang="en-US" dirty="0" smtClean="0"/>
              <a:t>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533400"/>
            <a:ext cx="6172200" cy="1894362"/>
          </a:xfrm>
        </p:spPr>
        <p:txBody>
          <a:bodyPr/>
          <a:lstStyle/>
          <a:p>
            <a:r>
              <a:rPr lang="en-US" u="sng" dirty="0" smtClean="0"/>
              <a:t>Needs Assessment</a:t>
            </a:r>
            <a:br>
              <a:rPr lang="en-US" u="sng" dirty="0" smtClean="0"/>
            </a:br>
            <a:endParaRPr lang="en-US" dirty="0"/>
          </a:p>
        </p:txBody>
      </p:sp>
      <p:sp>
        <p:nvSpPr>
          <p:cNvPr id="4" name="Subtitle 3"/>
          <p:cNvSpPr>
            <a:spLocks noGrp="1"/>
          </p:cNvSpPr>
          <p:nvPr>
            <p:ph type="subTitle" idx="1"/>
          </p:nvPr>
        </p:nvSpPr>
        <p:spPr>
          <a:xfrm>
            <a:off x="2286000" y="2514600"/>
            <a:ext cx="6172200" cy="1371600"/>
          </a:xfrm>
        </p:spPr>
        <p:txBody>
          <a:bodyPr>
            <a:noAutofit/>
          </a:bodyPr>
          <a:lstStyle/>
          <a:p>
            <a:r>
              <a:rPr lang="en-US" sz="2800" b="0" dirty="0" smtClean="0"/>
              <a:t>The human resource planning definition includes needs assessment. This is analyzing how an organization can benefit from its workforce both currently and in the future. Any hiring needs, training requirements or downsizing issues will be addressed here.</a:t>
            </a:r>
            <a:endParaRPr 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533400"/>
            <a:ext cx="6172200" cy="1894362"/>
          </a:xfrm>
        </p:spPr>
        <p:txBody>
          <a:bodyPr/>
          <a:lstStyle/>
          <a:p>
            <a:r>
              <a:rPr lang="en-US" u="sng" dirty="0" smtClean="0"/>
              <a:t>Recruitment Planning</a:t>
            </a:r>
            <a:br>
              <a:rPr lang="en-US" u="sng" dirty="0" smtClean="0"/>
            </a:br>
            <a:r>
              <a:rPr lang="en-US" u="sng" dirty="0" smtClean="0"/>
              <a:t/>
            </a:r>
            <a:br>
              <a:rPr lang="en-US" u="sng" dirty="0" smtClean="0"/>
            </a:br>
            <a:endParaRPr lang="en-US" dirty="0"/>
          </a:p>
        </p:txBody>
      </p:sp>
      <p:sp>
        <p:nvSpPr>
          <p:cNvPr id="4" name="Subtitle 3"/>
          <p:cNvSpPr>
            <a:spLocks noGrp="1"/>
          </p:cNvSpPr>
          <p:nvPr>
            <p:ph type="subTitle" idx="1"/>
          </p:nvPr>
        </p:nvSpPr>
        <p:spPr>
          <a:xfrm>
            <a:off x="2286000" y="1981200"/>
            <a:ext cx="6172200" cy="1371600"/>
          </a:xfrm>
        </p:spPr>
        <p:txBody>
          <a:bodyPr>
            <a:noAutofit/>
          </a:bodyPr>
          <a:lstStyle/>
          <a:p>
            <a:r>
              <a:rPr lang="en-US" sz="2800" b="0" dirty="0" smtClean="0"/>
              <a:t>Recruitment is finding, selecting, training and integrating the employees so that the organization can achieve its business goals. HR planning includes a plan for how best to recruit new employees, how many new hires are needed in which functions and at what levels of experience. This will also include employee </a:t>
            </a:r>
            <a:r>
              <a:rPr lang="en-US" sz="2800" b="0" dirty="0" err="1" smtClean="0"/>
              <a:t>onboarding</a:t>
            </a:r>
            <a:r>
              <a:rPr lang="en-US" sz="2800" b="0" dirty="0" smtClean="0"/>
              <a:t>.</a:t>
            </a: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533400"/>
            <a:ext cx="6172200" cy="1894362"/>
          </a:xfrm>
        </p:spPr>
        <p:txBody>
          <a:bodyPr/>
          <a:lstStyle/>
          <a:p>
            <a:r>
              <a:rPr lang="en-US" u="sng" dirty="0" smtClean="0"/>
              <a:t>Training And Development</a:t>
            </a:r>
            <a:br>
              <a:rPr lang="en-US" u="sng" dirty="0" smtClean="0"/>
            </a:br>
            <a:r>
              <a:rPr lang="en-US" u="sng" dirty="0" smtClean="0"/>
              <a:t/>
            </a:r>
            <a:br>
              <a:rPr lang="en-US" u="sng" dirty="0" smtClean="0"/>
            </a:br>
            <a:endParaRPr lang="en-US" dirty="0"/>
          </a:p>
        </p:txBody>
      </p:sp>
      <p:sp>
        <p:nvSpPr>
          <p:cNvPr id="4" name="Subtitle 3"/>
          <p:cNvSpPr>
            <a:spLocks noGrp="1"/>
          </p:cNvSpPr>
          <p:nvPr>
            <p:ph type="subTitle" idx="1"/>
          </p:nvPr>
        </p:nvSpPr>
        <p:spPr>
          <a:xfrm>
            <a:off x="2209800" y="1905000"/>
            <a:ext cx="6172200" cy="1371600"/>
          </a:xfrm>
        </p:spPr>
        <p:txBody>
          <a:bodyPr>
            <a:noAutofit/>
          </a:bodyPr>
          <a:lstStyle/>
          <a:p>
            <a:r>
              <a:rPr lang="en-US" sz="2800" b="0" dirty="0" smtClean="0"/>
              <a:t>Employee training and development are processes used to </a:t>
            </a:r>
            <a:r>
              <a:rPr lang="en-US" sz="2800" b="0" dirty="0" err="1" smtClean="0"/>
              <a:t>upskill</a:t>
            </a:r>
            <a:r>
              <a:rPr lang="en-US" sz="2800" b="0" dirty="0" smtClean="0"/>
              <a:t> and enhance the existing talent. They can help improve employee performance, increase efficiency and promote job satisfaction. HR planning aims to train all employees, at both junior level and top management, to become more productive.</a:t>
            </a:r>
          </a:p>
          <a:p>
            <a:r>
              <a:rPr lang="en-US" sz="2800" b="0" dirty="0" smtClean="0"/>
              <a:t> </a:t>
            </a:r>
          </a:p>
          <a:p>
            <a:endParaRPr 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533400"/>
            <a:ext cx="6172200" cy="1894362"/>
          </a:xfrm>
        </p:spPr>
        <p:txBody>
          <a:bodyPr>
            <a:normAutofit fontScale="90000"/>
          </a:bodyPr>
          <a:lstStyle/>
          <a:p>
            <a:r>
              <a:rPr lang="en-US" u="sng" dirty="0" smtClean="0"/>
              <a:t/>
            </a:r>
            <a:br>
              <a:rPr lang="en-US" u="sng" dirty="0" smtClean="0"/>
            </a:br>
            <a:r>
              <a:rPr lang="en-US" u="sng" dirty="0" smtClean="0"/>
              <a:t>Effective Human Resource Planning</a:t>
            </a:r>
            <a:br>
              <a:rPr lang="en-US" u="sng" dirty="0" smtClean="0"/>
            </a:br>
            <a:r>
              <a:rPr lang="en-US" b="0" dirty="0" smtClean="0"/>
              <a:t> </a:t>
            </a:r>
            <a:br>
              <a:rPr lang="en-US" b="0" dirty="0" smtClean="0"/>
            </a:br>
            <a:r>
              <a:rPr lang="en-US" u="sng" dirty="0" smtClean="0"/>
              <a:t/>
            </a:r>
            <a:br>
              <a:rPr lang="en-US" u="sng" dirty="0" smtClean="0"/>
            </a:br>
            <a:endParaRPr lang="en-US" dirty="0"/>
          </a:p>
        </p:txBody>
      </p:sp>
      <p:sp>
        <p:nvSpPr>
          <p:cNvPr id="4" name="Subtitle 3"/>
          <p:cNvSpPr>
            <a:spLocks noGrp="1"/>
          </p:cNvSpPr>
          <p:nvPr>
            <p:ph type="subTitle" idx="1"/>
          </p:nvPr>
        </p:nvSpPr>
        <p:spPr>
          <a:xfrm>
            <a:off x="2209800" y="1905000"/>
            <a:ext cx="6172200" cy="1371600"/>
          </a:xfrm>
        </p:spPr>
        <p:txBody>
          <a:bodyPr>
            <a:noAutofit/>
          </a:bodyPr>
          <a:lstStyle/>
          <a:p>
            <a:pPr>
              <a:buClr>
                <a:schemeClr val="accent2">
                  <a:lumMod val="75000"/>
                </a:schemeClr>
              </a:buClr>
              <a:buFont typeface="Wingdings" pitchFamily="2" charset="2"/>
              <a:buChar char="q"/>
            </a:pPr>
            <a:r>
              <a:rPr lang="en-US" sz="2400" u="sng" dirty="0" smtClean="0"/>
              <a:t> </a:t>
            </a:r>
            <a:r>
              <a:rPr lang="en-US" sz="2400" b="0" i="1" u="sng" dirty="0" smtClean="0"/>
              <a:t>Human Resource Management Deals With The Recruitment, Selection, Training, Compensation And Development Of Employees; If These Needs Are Being Met, It’ll Increase Both Productivity And Profits</a:t>
            </a:r>
            <a:endParaRPr lang="en-US" sz="2400" i="1" u="sng" dirty="0" smtClean="0"/>
          </a:p>
          <a:p>
            <a:pPr>
              <a:buClr>
                <a:schemeClr val="accent2">
                  <a:lumMod val="75000"/>
                </a:schemeClr>
              </a:buClr>
              <a:buFont typeface="Wingdings" pitchFamily="2" charset="2"/>
              <a:buChar char="q"/>
            </a:pPr>
            <a:r>
              <a:rPr lang="en-US" sz="2400" u="sng" dirty="0" smtClean="0">
                <a:solidFill>
                  <a:schemeClr val="accent2">
                    <a:lumMod val="75000"/>
                  </a:schemeClr>
                </a:solidFill>
              </a:rPr>
              <a:t> </a:t>
            </a:r>
            <a:r>
              <a:rPr lang="en-US" sz="2400" b="0" i="1" u="sng" dirty="0" smtClean="0"/>
              <a:t>HR Planning Helps Create A More Effective Workforce Through Training And Process, Increasing Productivity Levels Throughout The Organization And Reducing Costs And Waste</a:t>
            </a:r>
            <a:endParaRPr lang="en-US" sz="2400" i="1" u="sng" dirty="0" smtClean="0"/>
          </a:p>
          <a:p>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533400"/>
            <a:ext cx="6172200" cy="1894362"/>
          </a:xfrm>
        </p:spPr>
        <p:txBody>
          <a:bodyPr>
            <a:normAutofit fontScale="90000"/>
          </a:bodyPr>
          <a:lstStyle/>
          <a:p>
            <a:r>
              <a:rPr lang="en-US" u="sng" dirty="0" smtClean="0"/>
              <a:t/>
            </a:r>
            <a:br>
              <a:rPr lang="en-US" u="sng" dirty="0" smtClean="0"/>
            </a:br>
            <a:r>
              <a:rPr lang="en-US" u="sng" dirty="0" smtClean="0"/>
              <a:t/>
            </a:r>
            <a:br>
              <a:rPr lang="en-US" u="sng" dirty="0" smtClean="0"/>
            </a:br>
            <a:r>
              <a:rPr lang="en-US" b="0" dirty="0" smtClean="0"/>
              <a:t> </a:t>
            </a:r>
            <a:br>
              <a:rPr lang="en-US" b="0" dirty="0" smtClean="0"/>
            </a:br>
            <a:r>
              <a:rPr lang="en-US" u="sng" dirty="0" smtClean="0"/>
              <a:t/>
            </a:r>
            <a:br>
              <a:rPr lang="en-US" u="sng" dirty="0" smtClean="0"/>
            </a:br>
            <a:endParaRPr lang="en-US" dirty="0"/>
          </a:p>
        </p:txBody>
      </p:sp>
      <p:sp>
        <p:nvSpPr>
          <p:cNvPr id="4" name="Subtitle 3"/>
          <p:cNvSpPr>
            <a:spLocks noGrp="1"/>
          </p:cNvSpPr>
          <p:nvPr>
            <p:ph type="subTitle" idx="1"/>
          </p:nvPr>
        </p:nvSpPr>
        <p:spPr>
          <a:xfrm>
            <a:off x="2209800" y="304800"/>
            <a:ext cx="6172200" cy="6553200"/>
          </a:xfrm>
        </p:spPr>
        <p:txBody>
          <a:bodyPr>
            <a:noAutofit/>
          </a:bodyPr>
          <a:lstStyle/>
          <a:p>
            <a:pPr>
              <a:buFont typeface="Wingdings" pitchFamily="2" charset="2"/>
              <a:buChar char="q"/>
            </a:pPr>
            <a:r>
              <a:rPr lang="en-US" sz="2400" b="0" u="sng" dirty="0" smtClean="0"/>
              <a:t>Retaining Staff Will Further Reduce The Time And Cost Of Recruitment, Ensuring That It’s Done With Efficiency And Effectiveness</a:t>
            </a:r>
          </a:p>
          <a:p>
            <a:pPr>
              <a:buFont typeface="Wingdings" pitchFamily="2" charset="2"/>
              <a:buChar char="q"/>
            </a:pPr>
            <a:endParaRPr lang="en-US" sz="2400" u="sng" dirty="0" smtClean="0"/>
          </a:p>
          <a:p>
            <a:pPr>
              <a:buFont typeface="Wingdings" pitchFamily="2" charset="2"/>
              <a:buChar char="q"/>
            </a:pPr>
            <a:r>
              <a:rPr lang="en-US" sz="2400" u="sng" dirty="0" smtClean="0"/>
              <a:t> </a:t>
            </a:r>
            <a:r>
              <a:rPr lang="en-US" sz="2400" b="0" u="sng" dirty="0" smtClean="0"/>
              <a:t>A Well-Implemented HR Plan Can Make Sure Employees Are Properly Trained To The Necessary Level Before They’re Integrated Into The Organization</a:t>
            </a:r>
          </a:p>
          <a:p>
            <a:endParaRPr lang="en-US" sz="2400" u="sng" dirty="0" smtClean="0"/>
          </a:p>
          <a:p>
            <a:pPr>
              <a:buFont typeface="Wingdings" pitchFamily="2" charset="2"/>
              <a:buChar char="q"/>
            </a:pPr>
            <a:r>
              <a:rPr lang="en-US" sz="2400" u="sng" dirty="0" smtClean="0"/>
              <a:t> </a:t>
            </a:r>
            <a:r>
              <a:rPr lang="en-US" sz="2400" b="0" u="sng" dirty="0" smtClean="0"/>
              <a:t>HR Can Also Ensure Efficient Payroll Costs. </a:t>
            </a:r>
          </a:p>
          <a:p>
            <a:pPr>
              <a:buFont typeface="Wingdings" pitchFamily="2" charset="2"/>
              <a:buChar char="q"/>
            </a:pPr>
            <a:endParaRPr lang="en-US" sz="2400" b="0" u="sng" dirty="0" smtClean="0"/>
          </a:p>
          <a:p>
            <a:pPr>
              <a:buFont typeface="Wingdings" pitchFamily="2" charset="2"/>
              <a:buChar char="q"/>
            </a:pPr>
            <a:r>
              <a:rPr lang="en-US" sz="2400" u="sng" dirty="0" smtClean="0"/>
              <a:t>Human Resource Planning</a:t>
            </a:r>
            <a:r>
              <a:rPr lang="en-US" sz="2400" b="0" dirty="0" smtClean="0"/>
              <a:t> Can Help Anticipate Future Needs In An Organization;</a:t>
            </a:r>
            <a:endParaRPr lang="en-US" sz="2400" u="sng" dirty="0" smtClean="0"/>
          </a:p>
          <a:p>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topics and extra studies </a:t>
            </a:r>
            <a:endParaRPr lang="en-US" dirty="0"/>
          </a:p>
        </p:txBody>
      </p:sp>
      <p:sp>
        <p:nvSpPr>
          <p:cNvPr id="3" name="Content Placeholder 2"/>
          <p:cNvSpPr>
            <a:spLocks noGrp="1"/>
          </p:cNvSpPr>
          <p:nvPr>
            <p:ph sz="quarter" idx="1"/>
          </p:nvPr>
        </p:nvSpPr>
        <p:spPr/>
        <p:txBody>
          <a:bodyPr/>
          <a:lstStyle/>
          <a:p>
            <a:r>
              <a:rPr lang="en-US" dirty="0" smtClean="0">
                <a:hlinkClick r:id="rId2"/>
              </a:rPr>
              <a:t>https://youtu.be/7joxhu0ePjQ</a:t>
            </a:r>
            <a:endParaRPr lang="en-US" dirty="0" smtClean="0"/>
          </a:p>
          <a:p>
            <a:endParaRPr lang="en-US" dirty="0" smtClean="0"/>
          </a:p>
          <a:p>
            <a:r>
              <a:rPr lang="en-US" dirty="0" smtClean="0">
                <a:hlinkClick r:id="rId3"/>
              </a:rPr>
              <a:t>https://youtu.be/jibXxcPuOzM</a:t>
            </a:r>
            <a:endParaRPr lang="en-US" dirty="0" smtClean="0"/>
          </a:p>
          <a:p>
            <a:endParaRPr lang="en-US" dirty="0" smtClean="0"/>
          </a:p>
          <a:p>
            <a:r>
              <a:rPr lang="en-US" dirty="0" smtClean="0">
                <a:hlinkClick r:id="rId4"/>
              </a:rPr>
              <a:t>https://youtu.be/SSUEGO5L8BE</a:t>
            </a:r>
            <a:endParaRPr lang="en-US" dirty="0" smtClean="0"/>
          </a:p>
          <a:p>
            <a:endParaRPr lang="en-US" dirty="0" smtClean="0"/>
          </a:p>
          <a:p>
            <a:r>
              <a:rPr lang="en-US" dirty="0" smtClean="0"/>
              <a:t>https://www.slideshare.net/prernaagarwal1201/hr-policies-72047288</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88974"/>
            <a:ext cx="372046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latin typeface="Arial"/>
                <a:cs typeface="Arial"/>
              </a:rPr>
              <a:t>What is</a:t>
            </a:r>
            <a:r>
              <a:rPr sz="4000" spc="-45" dirty="0">
                <a:solidFill>
                  <a:srgbClr val="696363"/>
                </a:solidFill>
                <a:latin typeface="Arial"/>
                <a:cs typeface="Arial"/>
              </a:rPr>
              <a:t> </a:t>
            </a:r>
            <a:r>
              <a:rPr sz="4000" spc="-10" dirty="0">
                <a:solidFill>
                  <a:srgbClr val="696363"/>
                </a:solidFill>
                <a:latin typeface="Arial"/>
                <a:cs typeface="Arial"/>
              </a:rPr>
              <a:t>HR????</a:t>
            </a:r>
            <a:endParaRPr sz="4000">
              <a:latin typeface="Arial"/>
              <a:cs typeface="Arial"/>
            </a:endParaRPr>
          </a:p>
        </p:txBody>
      </p:sp>
      <p:sp>
        <p:nvSpPr>
          <p:cNvPr id="3" name="object 3"/>
          <p:cNvSpPr/>
          <p:nvPr/>
        </p:nvSpPr>
        <p:spPr>
          <a:xfrm>
            <a:off x="686865" y="2286000"/>
            <a:ext cx="1074260" cy="27432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060194" y="2388234"/>
            <a:ext cx="6672580" cy="2296795"/>
          </a:xfrm>
          <a:prstGeom prst="rect">
            <a:avLst/>
          </a:prstGeom>
        </p:spPr>
        <p:txBody>
          <a:bodyPr vert="horz" wrap="square" lIns="0" tIns="12700" rIns="0" bIns="0" rtlCol="0">
            <a:spAutoFit/>
          </a:bodyPr>
          <a:lstStyle/>
          <a:p>
            <a:pPr marL="286385" marR="5080" indent="-274320">
              <a:lnSpc>
                <a:spcPct val="100000"/>
              </a:lnSpc>
              <a:spcBef>
                <a:spcPts val="100"/>
              </a:spcBef>
              <a:buClr>
                <a:srgbClr val="D24717"/>
              </a:buClr>
              <a:buSzPct val="85416"/>
              <a:buFont typeface="Wingdings 2"/>
              <a:buChar char=""/>
              <a:tabLst>
                <a:tab pos="286385" algn="l"/>
                <a:tab pos="287020" algn="l"/>
              </a:tabLst>
            </a:pPr>
            <a:r>
              <a:rPr sz="2400" b="1" spc="-5" dirty="0">
                <a:latin typeface="Arial"/>
                <a:cs typeface="Arial"/>
              </a:rPr>
              <a:t>Human resources </a:t>
            </a:r>
            <a:r>
              <a:rPr sz="2400" spc="-5" dirty="0">
                <a:latin typeface="Arial"/>
                <a:cs typeface="Arial"/>
              </a:rPr>
              <a:t>is </a:t>
            </a:r>
            <a:r>
              <a:rPr sz="2400" dirty="0">
                <a:latin typeface="Arial"/>
                <a:cs typeface="Arial"/>
              </a:rPr>
              <a:t>the </a:t>
            </a:r>
            <a:r>
              <a:rPr sz="2400" spc="-5" dirty="0">
                <a:latin typeface="Arial"/>
                <a:cs typeface="Arial"/>
              </a:rPr>
              <a:t>set </a:t>
            </a:r>
            <a:r>
              <a:rPr sz="2400" dirty="0">
                <a:latin typeface="Arial"/>
                <a:cs typeface="Arial"/>
              </a:rPr>
              <a:t>of </a:t>
            </a:r>
            <a:r>
              <a:rPr sz="2400" spc="-5" dirty="0">
                <a:latin typeface="Arial"/>
                <a:cs typeface="Arial"/>
              </a:rPr>
              <a:t>individuals who  make up </a:t>
            </a:r>
            <a:r>
              <a:rPr sz="2400" dirty="0">
                <a:latin typeface="Arial"/>
                <a:cs typeface="Arial"/>
              </a:rPr>
              <a:t>the</a:t>
            </a:r>
            <a:r>
              <a:rPr sz="2400" dirty="0">
                <a:solidFill>
                  <a:srgbClr val="CC9900"/>
                </a:solidFill>
                <a:latin typeface="Arial"/>
                <a:cs typeface="Arial"/>
              </a:rPr>
              <a:t> </a:t>
            </a:r>
            <a:r>
              <a:rPr sz="2400" u="heavy" spc="-5" dirty="0">
                <a:solidFill>
                  <a:srgbClr val="CC9900"/>
                </a:solidFill>
                <a:uFill>
                  <a:solidFill>
                    <a:srgbClr val="CC9900"/>
                  </a:solidFill>
                </a:uFill>
                <a:latin typeface="Arial"/>
                <a:cs typeface="Arial"/>
                <a:hlinkClick r:id="rId3"/>
              </a:rPr>
              <a:t>workforce</a:t>
            </a:r>
            <a:r>
              <a:rPr sz="2400" spc="-5" dirty="0">
                <a:solidFill>
                  <a:srgbClr val="CC9900"/>
                </a:solidFill>
                <a:latin typeface="Arial"/>
                <a:cs typeface="Arial"/>
                <a:hlinkClick r:id="rId3"/>
              </a:rPr>
              <a:t> </a:t>
            </a:r>
            <a:r>
              <a:rPr sz="2400" dirty="0">
                <a:latin typeface="Arial"/>
                <a:cs typeface="Arial"/>
              </a:rPr>
              <a:t>of</a:t>
            </a:r>
            <a:endParaRPr sz="2400">
              <a:latin typeface="Arial"/>
              <a:cs typeface="Arial"/>
            </a:endParaRPr>
          </a:p>
          <a:p>
            <a:pPr marL="286385">
              <a:lnSpc>
                <a:spcPct val="100000"/>
              </a:lnSpc>
            </a:pPr>
            <a:r>
              <a:rPr sz="2400" spc="-5" dirty="0">
                <a:latin typeface="Arial"/>
                <a:cs typeface="Arial"/>
              </a:rPr>
              <a:t>an </a:t>
            </a:r>
            <a:r>
              <a:rPr sz="2400" u="heavy" spc="-5" dirty="0">
                <a:solidFill>
                  <a:srgbClr val="CC9900"/>
                </a:solidFill>
                <a:uFill>
                  <a:solidFill>
                    <a:srgbClr val="CC9900"/>
                  </a:solidFill>
                </a:uFill>
                <a:latin typeface="Arial"/>
                <a:cs typeface="Arial"/>
                <a:hlinkClick r:id="rId4"/>
              </a:rPr>
              <a:t>organization</a:t>
            </a:r>
            <a:r>
              <a:rPr sz="2400" spc="-5" dirty="0">
                <a:latin typeface="Arial"/>
                <a:cs typeface="Arial"/>
              </a:rPr>
              <a:t>, </a:t>
            </a:r>
            <a:r>
              <a:rPr sz="2400" u="heavy" spc="-5" dirty="0">
                <a:solidFill>
                  <a:srgbClr val="CC9900"/>
                </a:solidFill>
                <a:uFill>
                  <a:solidFill>
                    <a:srgbClr val="CC9900"/>
                  </a:solidFill>
                </a:uFill>
                <a:latin typeface="Arial"/>
                <a:cs typeface="Arial"/>
                <a:hlinkClick r:id="rId5"/>
              </a:rPr>
              <a:t>business </a:t>
            </a:r>
            <a:r>
              <a:rPr sz="2400" u="heavy" spc="-20" dirty="0">
                <a:solidFill>
                  <a:srgbClr val="CC9900"/>
                </a:solidFill>
                <a:uFill>
                  <a:solidFill>
                    <a:srgbClr val="CC9900"/>
                  </a:solidFill>
                </a:uFill>
                <a:latin typeface="Arial"/>
                <a:cs typeface="Arial"/>
                <a:hlinkClick r:id="rId5"/>
              </a:rPr>
              <a:t>sector</a:t>
            </a:r>
            <a:r>
              <a:rPr sz="2400" spc="-20" dirty="0">
                <a:latin typeface="Arial"/>
                <a:cs typeface="Arial"/>
              </a:rPr>
              <a:t>, </a:t>
            </a:r>
            <a:r>
              <a:rPr sz="2400" dirty="0">
                <a:latin typeface="Arial"/>
                <a:cs typeface="Arial"/>
              </a:rPr>
              <a:t>or</a:t>
            </a:r>
            <a:r>
              <a:rPr sz="2400" spc="70" dirty="0">
                <a:latin typeface="Arial"/>
                <a:cs typeface="Arial"/>
              </a:rPr>
              <a:t> </a:t>
            </a:r>
            <a:r>
              <a:rPr sz="2400" u="heavy" spc="-25" dirty="0">
                <a:solidFill>
                  <a:srgbClr val="CC9900"/>
                </a:solidFill>
                <a:uFill>
                  <a:solidFill>
                    <a:srgbClr val="CC9900"/>
                  </a:solidFill>
                </a:uFill>
                <a:latin typeface="Arial"/>
                <a:cs typeface="Arial"/>
                <a:hlinkClick r:id="rId6"/>
              </a:rPr>
              <a:t>economy</a:t>
            </a:r>
            <a:r>
              <a:rPr sz="2400" spc="-25" dirty="0">
                <a:latin typeface="Arial"/>
                <a:cs typeface="Arial"/>
              </a:rPr>
              <a:t>.</a:t>
            </a:r>
            <a:endParaRPr sz="2400">
              <a:latin typeface="Arial"/>
              <a:cs typeface="Arial"/>
            </a:endParaRPr>
          </a:p>
          <a:p>
            <a:pPr marL="286385" marR="984250" indent="146050">
              <a:lnSpc>
                <a:spcPct val="100000"/>
              </a:lnSpc>
              <a:spcBef>
                <a:spcPts val="600"/>
              </a:spcBef>
            </a:pPr>
            <a:r>
              <a:rPr sz="2400" spc="-5" dirty="0">
                <a:latin typeface="Arial"/>
                <a:cs typeface="Arial"/>
              </a:rPr>
              <a:t>other </a:t>
            </a:r>
            <a:r>
              <a:rPr sz="2400" dirty="0">
                <a:latin typeface="Arial"/>
                <a:cs typeface="Arial"/>
              </a:rPr>
              <a:t>terms sometimes </a:t>
            </a:r>
            <a:r>
              <a:rPr sz="2400" spc="-5" dirty="0">
                <a:latin typeface="Arial"/>
                <a:cs typeface="Arial"/>
              </a:rPr>
              <a:t>used include  "manpower", </a:t>
            </a:r>
            <a:r>
              <a:rPr sz="2400" dirty="0">
                <a:latin typeface="Arial"/>
                <a:cs typeface="Arial"/>
              </a:rPr>
              <a:t>"talent", </a:t>
            </a:r>
            <a:r>
              <a:rPr sz="2400" spc="-5" dirty="0">
                <a:latin typeface="Arial"/>
                <a:cs typeface="Arial"/>
              </a:rPr>
              <a:t>"labour", or simply  "people".</a:t>
            </a:r>
            <a:endParaRPr sz="2400">
              <a:latin typeface="Arial"/>
              <a:cs typeface="Arial"/>
            </a:endParaRPr>
          </a:p>
        </p:txBody>
      </p:sp>
    </p:spTree>
    <p:extLst>
      <p:ext uri="{BB962C8B-B14F-4D97-AF65-F5344CB8AC3E}">
        <p14:creationId xmlns="" xmlns:p14="http://schemas.microsoft.com/office/powerpoint/2010/main" val="882235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289306"/>
            <a:ext cx="2048509" cy="513715"/>
          </a:xfrm>
          <a:prstGeom prst="rect">
            <a:avLst/>
          </a:prstGeom>
        </p:spPr>
        <p:txBody>
          <a:bodyPr vert="horz" wrap="square" lIns="0" tIns="12700" rIns="0" bIns="0" rtlCol="0">
            <a:spAutoFit/>
          </a:bodyPr>
          <a:lstStyle/>
          <a:p>
            <a:pPr marL="12700">
              <a:lnSpc>
                <a:spcPct val="100000"/>
              </a:lnSpc>
              <a:spcBef>
                <a:spcPts val="100"/>
              </a:spcBef>
            </a:pPr>
            <a:r>
              <a:rPr sz="3200" spc="-10" dirty="0"/>
              <a:t>Definition</a:t>
            </a:r>
            <a:endParaRPr sz="3200"/>
          </a:p>
        </p:txBody>
      </p:sp>
      <p:sp>
        <p:nvSpPr>
          <p:cNvPr id="3" name="object 3"/>
          <p:cNvSpPr txBox="1"/>
          <p:nvPr/>
        </p:nvSpPr>
        <p:spPr>
          <a:xfrm>
            <a:off x="688340" y="981317"/>
            <a:ext cx="7987030" cy="1849120"/>
          </a:xfrm>
          <a:prstGeom prst="rect">
            <a:avLst/>
          </a:prstGeom>
        </p:spPr>
        <p:txBody>
          <a:bodyPr vert="horz" wrap="square" lIns="0" tIns="106680" rIns="0" bIns="0" rtlCol="0">
            <a:spAutoFit/>
          </a:bodyPr>
          <a:lstStyle/>
          <a:p>
            <a:pPr marL="355600" indent="-343535">
              <a:lnSpc>
                <a:spcPct val="100000"/>
              </a:lnSpc>
              <a:spcBef>
                <a:spcPts val="840"/>
              </a:spcBef>
              <a:buFont typeface="Arial"/>
              <a:buChar char="•"/>
              <a:tabLst>
                <a:tab pos="355600" algn="l"/>
                <a:tab pos="356235" algn="l"/>
              </a:tabLst>
            </a:pPr>
            <a:r>
              <a:rPr sz="3000" spc="-5" dirty="0">
                <a:latin typeface="Calibri"/>
                <a:cs typeface="Calibri"/>
              </a:rPr>
              <a:t>Human </a:t>
            </a:r>
            <a:r>
              <a:rPr sz="3000" spc="-15" dirty="0">
                <a:latin typeface="Calibri"/>
                <a:cs typeface="Calibri"/>
              </a:rPr>
              <a:t>resource </a:t>
            </a:r>
            <a:r>
              <a:rPr sz="3000" spc="-10" dirty="0">
                <a:latin typeface="Calibri"/>
                <a:cs typeface="Calibri"/>
              </a:rPr>
              <a:t>management can </a:t>
            </a:r>
            <a:r>
              <a:rPr sz="3000" spc="-5" dirty="0">
                <a:latin typeface="Calibri"/>
                <a:cs typeface="Calibri"/>
              </a:rPr>
              <a:t>be </a:t>
            </a:r>
            <a:r>
              <a:rPr sz="3000" spc="-15" dirty="0">
                <a:latin typeface="Calibri"/>
                <a:cs typeface="Calibri"/>
              </a:rPr>
              <a:t>defined </a:t>
            </a:r>
            <a:r>
              <a:rPr sz="3000" dirty="0">
                <a:latin typeface="Calibri"/>
                <a:cs typeface="Calibri"/>
              </a:rPr>
              <a:t>as</a:t>
            </a:r>
            <a:endParaRPr sz="3000">
              <a:latin typeface="Calibri"/>
              <a:cs typeface="Calibri"/>
            </a:endParaRPr>
          </a:p>
          <a:p>
            <a:pPr marL="756285" marR="5080" indent="-287020">
              <a:lnSpc>
                <a:spcPct val="100000"/>
              </a:lnSpc>
              <a:spcBef>
                <a:spcPts val="655"/>
              </a:spcBef>
            </a:pPr>
            <a:r>
              <a:rPr sz="2600" dirty="0">
                <a:latin typeface="Arial"/>
                <a:cs typeface="Arial"/>
              </a:rPr>
              <a:t>– </a:t>
            </a:r>
            <a:r>
              <a:rPr sz="2600" dirty="0">
                <a:latin typeface="Calibri"/>
                <a:cs typeface="Calibri"/>
              </a:rPr>
              <a:t>“ employing </a:t>
            </a:r>
            <a:r>
              <a:rPr sz="2600" spc="-5" dirty="0">
                <a:latin typeface="Calibri"/>
                <a:cs typeface="Calibri"/>
              </a:rPr>
              <a:t>people, developing </a:t>
            </a:r>
            <a:r>
              <a:rPr sz="2600" dirty="0">
                <a:latin typeface="Calibri"/>
                <a:cs typeface="Calibri"/>
              </a:rPr>
              <a:t>their </a:t>
            </a:r>
            <a:r>
              <a:rPr sz="2600" spc="-10" dirty="0">
                <a:latin typeface="Calibri"/>
                <a:cs typeface="Calibri"/>
              </a:rPr>
              <a:t>resource,  </a:t>
            </a:r>
            <a:r>
              <a:rPr sz="2600" spc="-5" dirty="0">
                <a:latin typeface="Calibri"/>
                <a:cs typeface="Calibri"/>
              </a:rPr>
              <a:t>utilizing maintaining </a:t>
            </a:r>
            <a:r>
              <a:rPr sz="2600" dirty="0">
                <a:latin typeface="Calibri"/>
                <a:cs typeface="Calibri"/>
              </a:rPr>
              <a:t>and </a:t>
            </a:r>
            <a:r>
              <a:rPr sz="2600" spc="-10" dirty="0">
                <a:latin typeface="Calibri"/>
                <a:cs typeface="Calibri"/>
              </a:rPr>
              <a:t>compensating </a:t>
            </a:r>
            <a:r>
              <a:rPr sz="2600" dirty="0">
                <a:latin typeface="Calibri"/>
                <a:cs typeface="Calibri"/>
              </a:rPr>
              <a:t>their services  in tune with the </a:t>
            </a:r>
            <a:r>
              <a:rPr sz="2600" spc="-5" dirty="0">
                <a:latin typeface="Calibri"/>
                <a:cs typeface="Calibri"/>
              </a:rPr>
              <a:t>job </a:t>
            </a:r>
            <a:r>
              <a:rPr sz="2600" dirty="0">
                <a:latin typeface="Calibri"/>
                <a:cs typeface="Calibri"/>
              </a:rPr>
              <a:t>and </a:t>
            </a:r>
            <a:r>
              <a:rPr sz="2600" spc="-15" dirty="0">
                <a:latin typeface="Calibri"/>
                <a:cs typeface="Calibri"/>
              </a:rPr>
              <a:t>organizational</a:t>
            </a:r>
            <a:r>
              <a:rPr sz="2600" spc="15" dirty="0">
                <a:latin typeface="Calibri"/>
                <a:cs typeface="Calibri"/>
              </a:rPr>
              <a:t> </a:t>
            </a:r>
            <a:r>
              <a:rPr sz="2600" spc="-10" dirty="0">
                <a:latin typeface="Calibri"/>
                <a:cs typeface="Calibri"/>
              </a:rPr>
              <a:t>requirements”</a:t>
            </a:r>
            <a:endParaRPr sz="2600">
              <a:latin typeface="Calibri"/>
              <a:cs typeface="Calibri"/>
            </a:endParaRPr>
          </a:p>
        </p:txBody>
      </p:sp>
      <p:sp>
        <p:nvSpPr>
          <p:cNvPr id="4" name="object 4"/>
          <p:cNvSpPr/>
          <p:nvPr/>
        </p:nvSpPr>
        <p:spPr>
          <a:xfrm>
            <a:off x="2081783" y="3216746"/>
            <a:ext cx="4626864" cy="314658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1195275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68198"/>
            <a:ext cx="366712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rPr>
              <a:t>HRM -</a:t>
            </a:r>
            <a:r>
              <a:rPr sz="4000" spc="-40" dirty="0">
                <a:solidFill>
                  <a:srgbClr val="696363"/>
                </a:solidFill>
              </a:rPr>
              <a:t> </a:t>
            </a:r>
            <a:r>
              <a:rPr sz="4000" spc="-5" dirty="0">
                <a:solidFill>
                  <a:srgbClr val="696363"/>
                </a:solidFill>
              </a:rPr>
              <a:t>Definition</a:t>
            </a:r>
            <a:endParaRPr sz="4000"/>
          </a:p>
        </p:txBody>
      </p:sp>
      <p:sp>
        <p:nvSpPr>
          <p:cNvPr id="3" name="object 3"/>
          <p:cNvSpPr txBox="1"/>
          <p:nvPr/>
        </p:nvSpPr>
        <p:spPr>
          <a:xfrm>
            <a:off x="535940" y="1395729"/>
            <a:ext cx="8039734" cy="3592195"/>
          </a:xfrm>
          <a:prstGeom prst="rect">
            <a:avLst/>
          </a:prstGeom>
        </p:spPr>
        <p:txBody>
          <a:bodyPr vert="horz" wrap="square" lIns="0" tIns="12065" rIns="0" bIns="0" rtlCol="0">
            <a:spAutoFit/>
          </a:bodyPr>
          <a:lstStyle/>
          <a:p>
            <a:pPr marL="287020" marR="5080" indent="-274955">
              <a:lnSpc>
                <a:spcPct val="100000"/>
              </a:lnSpc>
              <a:spcBef>
                <a:spcPts val="95"/>
              </a:spcBef>
              <a:buClr>
                <a:srgbClr val="D24717"/>
              </a:buClr>
              <a:buSzPct val="83928"/>
              <a:buFont typeface="Wingdings 2"/>
              <a:buChar char=""/>
              <a:tabLst>
                <a:tab pos="287655" algn="l"/>
              </a:tabLst>
            </a:pPr>
            <a:r>
              <a:rPr sz="2800" spc="-5" dirty="0">
                <a:latin typeface="Cambria"/>
                <a:cs typeface="Cambria"/>
              </a:rPr>
              <a:t>It is defined as </a:t>
            </a:r>
            <a:r>
              <a:rPr sz="2800" spc="-10" dirty="0">
                <a:latin typeface="Cambria"/>
                <a:cs typeface="Cambria"/>
              </a:rPr>
              <a:t>the </a:t>
            </a:r>
            <a:r>
              <a:rPr sz="2800" spc="-5" dirty="0">
                <a:latin typeface="Cambria"/>
                <a:cs typeface="Cambria"/>
              </a:rPr>
              <a:t>art of </a:t>
            </a:r>
            <a:r>
              <a:rPr sz="2800" spc="-10" dirty="0">
                <a:latin typeface="Cambria"/>
                <a:cs typeface="Cambria"/>
              </a:rPr>
              <a:t>procuring, </a:t>
            </a:r>
            <a:r>
              <a:rPr sz="2800" spc="-15" dirty="0">
                <a:latin typeface="Cambria"/>
                <a:cs typeface="Cambria"/>
              </a:rPr>
              <a:t>developing </a:t>
            </a:r>
            <a:r>
              <a:rPr sz="2800" spc="-10" dirty="0">
                <a:latin typeface="Cambria"/>
                <a:cs typeface="Cambria"/>
              </a:rPr>
              <a:t>and  maintaining </a:t>
            </a:r>
            <a:r>
              <a:rPr sz="2800" spc="-5" dirty="0">
                <a:latin typeface="Cambria"/>
                <a:cs typeface="Cambria"/>
              </a:rPr>
              <a:t>competent </a:t>
            </a:r>
            <a:r>
              <a:rPr sz="2800" spc="-20" dirty="0">
                <a:latin typeface="Cambria"/>
                <a:cs typeface="Cambria"/>
              </a:rPr>
              <a:t>workforce </a:t>
            </a:r>
            <a:r>
              <a:rPr sz="2800" spc="-15" dirty="0">
                <a:latin typeface="Cambria"/>
                <a:cs typeface="Cambria"/>
              </a:rPr>
              <a:t>to achieve </a:t>
            </a:r>
            <a:r>
              <a:rPr sz="2800" spc="-10" dirty="0">
                <a:latin typeface="Cambria"/>
                <a:cs typeface="Cambria"/>
              </a:rPr>
              <a:t>the  goals </a:t>
            </a:r>
            <a:r>
              <a:rPr sz="2800" spc="-5" dirty="0">
                <a:latin typeface="Cambria"/>
                <a:cs typeface="Cambria"/>
              </a:rPr>
              <a:t>of an </a:t>
            </a:r>
            <a:r>
              <a:rPr sz="2800" spc="-10" dirty="0">
                <a:latin typeface="Cambria"/>
                <a:cs typeface="Cambria"/>
              </a:rPr>
              <a:t>organization </a:t>
            </a:r>
            <a:r>
              <a:rPr sz="2800" spc="-5" dirty="0">
                <a:latin typeface="Cambria"/>
                <a:cs typeface="Cambria"/>
              </a:rPr>
              <a:t>in an </a:t>
            </a:r>
            <a:r>
              <a:rPr sz="2800" spc="-20" dirty="0">
                <a:latin typeface="Cambria"/>
                <a:cs typeface="Cambria"/>
              </a:rPr>
              <a:t>effective </a:t>
            </a:r>
            <a:r>
              <a:rPr sz="2800" spc="-10" dirty="0">
                <a:latin typeface="Cambria"/>
                <a:cs typeface="Cambria"/>
              </a:rPr>
              <a:t>and </a:t>
            </a:r>
            <a:r>
              <a:rPr sz="2800" spc="-5" dirty="0">
                <a:latin typeface="Cambria"/>
                <a:cs typeface="Cambria"/>
              </a:rPr>
              <a:t>efficient  </a:t>
            </a:r>
            <a:r>
              <a:rPr sz="2800" spc="-45" dirty="0">
                <a:latin typeface="Cambria"/>
                <a:cs typeface="Cambria"/>
              </a:rPr>
              <a:t>manner.</a:t>
            </a:r>
            <a:endParaRPr sz="2800">
              <a:latin typeface="Cambria"/>
              <a:cs typeface="Cambria"/>
            </a:endParaRPr>
          </a:p>
          <a:p>
            <a:pPr>
              <a:lnSpc>
                <a:spcPct val="100000"/>
              </a:lnSpc>
              <a:spcBef>
                <a:spcPts val="20"/>
              </a:spcBef>
              <a:buClr>
                <a:srgbClr val="D24717"/>
              </a:buClr>
              <a:buFont typeface="Wingdings 2"/>
              <a:buChar char=""/>
            </a:pPr>
            <a:endParaRPr sz="3950">
              <a:latin typeface="Times New Roman"/>
              <a:cs typeface="Times New Roman"/>
            </a:endParaRPr>
          </a:p>
          <a:p>
            <a:pPr marL="287020" marR="58419" indent="-274955">
              <a:lnSpc>
                <a:spcPct val="100000"/>
              </a:lnSpc>
              <a:buClr>
                <a:srgbClr val="D24717"/>
              </a:buClr>
              <a:buSzPct val="83928"/>
              <a:buFont typeface="Wingdings 2"/>
              <a:buChar char=""/>
              <a:tabLst>
                <a:tab pos="287655" algn="l"/>
              </a:tabLst>
            </a:pPr>
            <a:r>
              <a:rPr sz="2800" spc="-5" dirty="0">
                <a:latin typeface="Arial"/>
                <a:cs typeface="Arial"/>
              </a:rPr>
              <a:t>“HRM is the function performed in organizations  </a:t>
            </a:r>
            <a:r>
              <a:rPr sz="2800" dirty="0">
                <a:latin typeface="Arial"/>
                <a:cs typeface="Arial"/>
              </a:rPr>
              <a:t>that facilitates </a:t>
            </a:r>
            <a:r>
              <a:rPr sz="2800" spc="-5" dirty="0">
                <a:latin typeface="Arial"/>
                <a:cs typeface="Arial"/>
              </a:rPr>
              <a:t>the most effective use </a:t>
            </a:r>
            <a:r>
              <a:rPr sz="2800" dirty="0">
                <a:latin typeface="Arial"/>
                <a:cs typeface="Arial"/>
              </a:rPr>
              <a:t>of </a:t>
            </a:r>
            <a:r>
              <a:rPr sz="2800" spc="-5" dirty="0">
                <a:latin typeface="Arial"/>
                <a:cs typeface="Arial"/>
              </a:rPr>
              <a:t>people to  achieve organizational and individual</a:t>
            </a:r>
            <a:r>
              <a:rPr sz="2800" spc="60" dirty="0">
                <a:latin typeface="Arial"/>
                <a:cs typeface="Arial"/>
              </a:rPr>
              <a:t> </a:t>
            </a:r>
            <a:r>
              <a:rPr sz="2800" spc="-5" dirty="0">
                <a:latin typeface="Arial"/>
                <a:cs typeface="Arial"/>
              </a:rPr>
              <a:t>goals.”</a:t>
            </a:r>
            <a:endParaRPr sz="2800">
              <a:latin typeface="Arial"/>
              <a:cs typeface="Arial"/>
            </a:endParaRPr>
          </a:p>
        </p:txBody>
      </p:sp>
    </p:spTree>
    <p:extLst>
      <p:ext uri="{BB962C8B-B14F-4D97-AF65-F5344CB8AC3E}">
        <p14:creationId xmlns="" xmlns:p14="http://schemas.microsoft.com/office/powerpoint/2010/main" val="1211177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3654756"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latin typeface="Arial"/>
                <a:cs typeface="Arial"/>
              </a:rPr>
              <a:t>Definition</a:t>
            </a:r>
            <a:endParaRPr sz="4000">
              <a:latin typeface="Arial"/>
              <a:cs typeface="Arial"/>
            </a:endParaRPr>
          </a:p>
        </p:txBody>
      </p:sp>
      <p:sp>
        <p:nvSpPr>
          <p:cNvPr id="3" name="object 3"/>
          <p:cNvSpPr txBox="1"/>
          <p:nvPr/>
        </p:nvSpPr>
        <p:spPr>
          <a:xfrm>
            <a:off x="993444" y="1873122"/>
            <a:ext cx="7544434" cy="4284345"/>
          </a:xfrm>
          <a:prstGeom prst="rect">
            <a:avLst/>
          </a:prstGeom>
        </p:spPr>
        <p:txBody>
          <a:bodyPr vert="horz" wrap="square" lIns="0" tIns="85725" rIns="0" bIns="0" rtlCol="0">
            <a:spAutoFit/>
          </a:bodyPr>
          <a:lstStyle/>
          <a:p>
            <a:pPr marL="286385" marR="5080" indent="-274320">
              <a:lnSpc>
                <a:spcPct val="80000"/>
              </a:lnSpc>
              <a:spcBef>
                <a:spcPts val="675"/>
              </a:spcBef>
              <a:buSzPct val="85416"/>
              <a:buChar char="•"/>
              <a:tabLst>
                <a:tab pos="286385" algn="l"/>
                <a:tab pos="287020" algn="l"/>
                <a:tab pos="2996565" algn="l"/>
              </a:tabLst>
            </a:pPr>
            <a:r>
              <a:rPr sz="2400" spc="-5" dirty="0">
                <a:latin typeface="Arial"/>
                <a:cs typeface="Arial"/>
              </a:rPr>
              <a:t>HRM is planning, organizing directing and controlling  </a:t>
            </a:r>
            <a:r>
              <a:rPr sz="2400" dirty="0">
                <a:latin typeface="Arial"/>
                <a:cs typeface="Arial"/>
              </a:rPr>
              <a:t>of </a:t>
            </a:r>
            <a:r>
              <a:rPr sz="2400" spc="-5" dirty="0">
                <a:latin typeface="Arial"/>
                <a:cs typeface="Arial"/>
              </a:rPr>
              <a:t>the </a:t>
            </a:r>
            <a:r>
              <a:rPr sz="2400" b="1" spc="-5" dirty="0">
                <a:latin typeface="Arial"/>
                <a:cs typeface="Arial"/>
              </a:rPr>
              <a:t>procurement </a:t>
            </a:r>
            <a:r>
              <a:rPr sz="2400" b="1" dirty="0">
                <a:latin typeface="Arial"/>
                <a:cs typeface="Arial"/>
              </a:rPr>
              <a:t>, </a:t>
            </a:r>
            <a:r>
              <a:rPr sz="2400" b="1" spc="-5" dirty="0">
                <a:latin typeface="Arial"/>
                <a:cs typeface="Arial"/>
              </a:rPr>
              <a:t>development, compensation </a:t>
            </a:r>
            <a:r>
              <a:rPr sz="2400" b="1" dirty="0">
                <a:latin typeface="Arial"/>
                <a:cs typeface="Arial"/>
              </a:rPr>
              <a:t>,  integration, </a:t>
            </a:r>
            <a:r>
              <a:rPr sz="2400" b="1" spc="-5" dirty="0">
                <a:latin typeface="Arial"/>
                <a:cs typeface="Arial"/>
              </a:rPr>
              <a:t>maintenance, and separation </a:t>
            </a:r>
            <a:r>
              <a:rPr sz="2400" b="1" dirty="0">
                <a:latin typeface="Arial"/>
                <a:cs typeface="Arial"/>
              </a:rPr>
              <a:t>of  human</a:t>
            </a:r>
            <a:r>
              <a:rPr sz="2400" b="1" spc="-5" dirty="0">
                <a:latin typeface="Arial"/>
                <a:cs typeface="Arial"/>
              </a:rPr>
              <a:t> resources	</a:t>
            </a:r>
            <a:r>
              <a:rPr sz="2400" dirty="0">
                <a:latin typeface="Arial"/>
                <a:cs typeface="Arial"/>
              </a:rPr>
              <a:t>to the </a:t>
            </a:r>
            <a:r>
              <a:rPr sz="2400" spc="-5" dirty="0">
                <a:latin typeface="Arial"/>
                <a:cs typeface="Arial"/>
              </a:rPr>
              <a:t>end </a:t>
            </a:r>
            <a:r>
              <a:rPr sz="2400" dirty="0">
                <a:latin typeface="Arial"/>
                <a:cs typeface="Arial"/>
              </a:rPr>
              <a:t>that </a:t>
            </a:r>
            <a:r>
              <a:rPr sz="2400" spc="-5" dirty="0">
                <a:latin typeface="Arial"/>
                <a:cs typeface="Arial"/>
              </a:rPr>
              <a:t>individual,  organizational and social objectives </a:t>
            </a:r>
            <a:r>
              <a:rPr sz="2400" dirty="0">
                <a:latin typeface="Arial"/>
                <a:cs typeface="Arial"/>
              </a:rPr>
              <a:t>are  </a:t>
            </a:r>
            <a:r>
              <a:rPr sz="2400" spc="-5" dirty="0">
                <a:latin typeface="Arial"/>
                <a:cs typeface="Arial"/>
              </a:rPr>
              <a:t>accomplished.</a:t>
            </a:r>
            <a:endParaRPr sz="2400" dirty="0">
              <a:latin typeface="Arial"/>
              <a:cs typeface="Arial"/>
            </a:endParaRPr>
          </a:p>
          <a:p>
            <a:pPr>
              <a:lnSpc>
                <a:spcPct val="100000"/>
              </a:lnSpc>
              <a:spcBef>
                <a:spcPts val="50"/>
              </a:spcBef>
            </a:pPr>
            <a:endParaRPr sz="2500" dirty="0">
              <a:latin typeface="Times New Roman"/>
              <a:cs typeface="Times New Roman"/>
            </a:endParaRPr>
          </a:p>
          <a:p>
            <a:pPr marL="12700">
              <a:lnSpc>
                <a:spcPct val="100000"/>
              </a:lnSpc>
              <a:spcBef>
                <a:spcPts val="5"/>
              </a:spcBef>
            </a:pPr>
            <a:r>
              <a:rPr sz="2400" b="1" spc="-5" dirty="0">
                <a:latin typeface="Arial"/>
                <a:cs typeface="Arial"/>
              </a:rPr>
              <a:t>Core Elements </a:t>
            </a:r>
            <a:r>
              <a:rPr sz="2400" b="1" dirty="0">
                <a:latin typeface="Arial"/>
                <a:cs typeface="Arial"/>
              </a:rPr>
              <a:t>of</a:t>
            </a:r>
            <a:r>
              <a:rPr sz="2400" b="1" spc="10" dirty="0">
                <a:latin typeface="Arial"/>
                <a:cs typeface="Arial"/>
              </a:rPr>
              <a:t> </a:t>
            </a:r>
            <a:r>
              <a:rPr sz="2400" b="1" spc="-10" dirty="0">
                <a:latin typeface="Arial"/>
                <a:cs typeface="Arial"/>
              </a:rPr>
              <a:t>HRM</a:t>
            </a:r>
            <a:endParaRPr sz="2400" dirty="0">
              <a:latin typeface="Arial"/>
              <a:cs typeface="Arial"/>
            </a:endParaRPr>
          </a:p>
          <a:p>
            <a:pPr>
              <a:lnSpc>
                <a:spcPct val="100000"/>
              </a:lnSpc>
              <a:spcBef>
                <a:spcPts val="55"/>
              </a:spcBef>
            </a:pPr>
            <a:endParaRPr sz="2500" dirty="0">
              <a:latin typeface="Times New Roman"/>
              <a:cs typeface="Times New Roman"/>
            </a:endParaRPr>
          </a:p>
          <a:p>
            <a:pPr marL="12700">
              <a:lnSpc>
                <a:spcPct val="100000"/>
              </a:lnSpc>
            </a:pPr>
            <a:r>
              <a:rPr sz="2400" b="1" dirty="0">
                <a:latin typeface="Arial"/>
                <a:cs typeface="Arial"/>
              </a:rPr>
              <a:t>Organizations </a:t>
            </a:r>
            <a:r>
              <a:rPr sz="2400" b="1" spc="-5" dirty="0">
                <a:latin typeface="Arial"/>
                <a:cs typeface="Arial"/>
              </a:rPr>
              <a:t>------People </a:t>
            </a:r>
            <a:r>
              <a:rPr sz="2400" b="1" dirty="0">
                <a:latin typeface="Arial"/>
                <a:cs typeface="Arial"/>
              </a:rPr>
              <a:t>------</a:t>
            </a:r>
            <a:r>
              <a:rPr sz="2400" b="1" spc="-85" dirty="0">
                <a:latin typeface="Arial"/>
                <a:cs typeface="Arial"/>
              </a:rPr>
              <a:t> </a:t>
            </a:r>
            <a:r>
              <a:rPr sz="2400" b="1" spc="-5" dirty="0">
                <a:latin typeface="Arial"/>
                <a:cs typeface="Arial"/>
              </a:rPr>
              <a:t>Management</a:t>
            </a:r>
            <a:r>
              <a:rPr sz="2400" spc="-5" dirty="0">
                <a:latin typeface="Cambria"/>
                <a:cs typeface="Cambria"/>
              </a:rPr>
              <a:t>.</a:t>
            </a:r>
            <a:endParaRPr sz="2400" dirty="0">
              <a:latin typeface="Cambria"/>
              <a:cs typeface="Cambria"/>
            </a:endParaRPr>
          </a:p>
          <a:p>
            <a:pPr marL="286385" marR="796925" indent="-274320">
              <a:lnSpc>
                <a:spcPct val="80000"/>
              </a:lnSpc>
              <a:spcBef>
                <a:spcPts val="600"/>
              </a:spcBef>
            </a:pPr>
            <a:r>
              <a:rPr sz="2400" spc="-5" dirty="0">
                <a:latin typeface="Arial"/>
                <a:cs typeface="Arial"/>
              </a:rPr>
              <a:t>The HRM process consists </a:t>
            </a:r>
            <a:r>
              <a:rPr sz="2400" dirty="0">
                <a:latin typeface="Arial"/>
                <a:cs typeface="Arial"/>
              </a:rPr>
              <a:t>of </a:t>
            </a:r>
            <a:r>
              <a:rPr sz="2400" spc="-5" dirty="0">
                <a:latin typeface="Arial"/>
                <a:cs typeface="Arial"/>
              </a:rPr>
              <a:t>planning, attracting,  developing, and retaining </a:t>
            </a:r>
            <a:r>
              <a:rPr sz="2400" dirty="0">
                <a:latin typeface="Arial"/>
                <a:cs typeface="Arial"/>
              </a:rPr>
              <a:t>the </a:t>
            </a:r>
            <a:r>
              <a:rPr sz="2400" spc="-5" dirty="0">
                <a:latin typeface="Arial"/>
                <a:cs typeface="Arial"/>
              </a:rPr>
              <a:t>human resources  (employees) </a:t>
            </a:r>
            <a:r>
              <a:rPr sz="2400" dirty="0">
                <a:latin typeface="Arial"/>
                <a:cs typeface="Arial"/>
              </a:rPr>
              <a:t>of </a:t>
            </a:r>
            <a:r>
              <a:rPr sz="2400" spc="-10" dirty="0">
                <a:latin typeface="Arial"/>
                <a:cs typeface="Arial"/>
              </a:rPr>
              <a:t>an</a:t>
            </a:r>
            <a:r>
              <a:rPr sz="2400" spc="10" dirty="0">
                <a:latin typeface="Arial"/>
                <a:cs typeface="Arial"/>
              </a:rPr>
              <a:t> </a:t>
            </a:r>
            <a:r>
              <a:rPr sz="2400" spc="-5" dirty="0">
                <a:latin typeface="Arial"/>
                <a:cs typeface="Arial"/>
              </a:rPr>
              <a:t>organization</a:t>
            </a:r>
            <a:endParaRPr sz="2400" dirty="0">
              <a:latin typeface="Arial"/>
              <a:cs typeface="Arial"/>
            </a:endParaRPr>
          </a:p>
        </p:txBody>
      </p:sp>
    </p:spTree>
    <p:extLst>
      <p:ext uri="{BB962C8B-B14F-4D97-AF65-F5344CB8AC3E}">
        <p14:creationId xmlns="" xmlns:p14="http://schemas.microsoft.com/office/powerpoint/2010/main" val="1714243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90498"/>
            <a:ext cx="5407356"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96363"/>
                </a:solidFill>
                <a:latin typeface="Arial"/>
                <a:cs typeface="Arial"/>
              </a:rPr>
              <a:t>Concept</a:t>
            </a:r>
            <a:endParaRPr sz="4000">
              <a:latin typeface="Arial"/>
              <a:cs typeface="Arial"/>
            </a:endParaRPr>
          </a:p>
        </p:txBody>
      </p:sp>
      <p:sp>
        <p:nvSpPr>
          <p:cNvPr id="3" name="object 3"/>
          <p:cNvSpPr txBox="1"/>
          <p:nvPr/>
        </p:nvSpPr>
        <p:spPr>
          <a:xfrm>
            <a:off x="993444" y="1471625"/>
            <a:ext cx="7100570" cy="3197225"/>
          </a:xfrm>
          <a:prstGeom prst="rect">
            <a:avLst/>
          </a:prstGeom>
        </p:spPr>
        <p:txBody>
          <a:bodyPr vert="horz" wrap="square" lIns="0" tIns="13335" rIns="0" bIns="0" rtlCol="0">
            <a:spAutoFit/>
          </a:bodyPr>
          <a:lstStyle/>
          <a:p>
            <a:pPr marL="286385" marR="5080" indent="-274320">
              <a:lnSpc>
                <a:spcPct val="100000"/>
              </a:lnSpc>
              <a:spcBef>
                <a:spcPts val="105"/>
              </a:spcBef>
              <a:buClr>
                <a:srgbClr val="D24717"/>
              </a:buClr>
              <a:buSzPct val="84615"/>
              <a:buFont typeface="Wingdings 2"/>
              <a:buChar char=""/>
              <a:tabLst>
                <a:tab pos="287020" algn="l"/>
              </a:tabLst>
            </a:pPr>
            <a:r>
              <a:rPr sz="2600" dirty="0">
                <a:latin typeface="Arial"/>
                <a:cs typeface="Arial"/>
              </a:rPr>
              <a:t>Human resource management means  management of people at work. HRM is the  process which binds people with</a:t>
            </a:r>
            <a:r>
              <a:rPr sz="2600" spc="-50" dirty="0">
                <a:latin typeface="Arial"/>
                <a:cs typeface="Arial"/>
              </a:rPr>
              <a:t> </a:t>
            </a:r>
            <a:r>
              <a:rPr sz="2600" dirty="0">
                <a:latin typeface="Arial"/>
                <a:cs typeface="Arial"/>
              </a:rPr>
              <a:t>organizations  and helps both people and organization to  achieve each others goal. </a:t>
            </a:r>
            <a:r>
              <a:rPr sz="2600" spc="-25" dirty="0">
                <a:latin typeface="Arial"/>
                <a:cs typeface="Arial"/>
              </a:rPr>
              <a:t>Various </a:t>
            </a:r>
            <a:r>
              <a:rPr sz="2600" dirty="0">
                <a:latin typeface="Arial"/>
                <a:cs typeface="Arial"/>
              </a:rPr>
              <a:t>policies,  processes and practices are designed to help  both employees and </a:t>
            </a:r>
            <a:r>
              <a:rPr sz="2600" spc="-5" dirty="0">
                <a:latin typeface="Arial"/>
                <a:cs typeface="Arial"/>
              </a:rPr>
              <a:t>organization’s </a:t>
            </a:r>
            <a:r>
              <a:rPr sz="2600" dirty="0">
                <a:latin typeface="Arial"/>
                <a:cs typeface="Arial"/>
              </a:rPr>
              <a:t>to </a:t>
            </a:r>
            <a:r>
              <a:rPr sz="2600" spc="-5" dirty="0">
                <a:latin typeface="Arial"/>
                <a:cs typeface="Arial"/>
              </a:rPr>
              <a:t>achieve  </a:t>
            </a:r>
            <a:r>
              <a:rPr sz="2600" dirty="0">
                <a:latin typeface="Arial"/>
                <a:cs typeface="Arial"/>
              </a:rPr>
              <a:t>their</a:t>
            </a:r>
            <a:r>
              <a:rPr sz="2600" spc="-5" dirty="0">
                <a:latin typeface="Arial"/>
                <a:cs typeface="Arial"/>
              </a:rPr>
              <a:t> </a:t>
            </a:r>
            <a:r>
              <a:rPr sz="2600" dirty="0">
                <a:latin typeface="Arial"/>
                <a:cs typeface="Arial"/>
              </a:rPr>
              <a:t>goal.</a:t>
            </a:r>
            <a:endParaRPr sz="2600">
              <a:latin typeface="Arial"/>
              <a:cs typeface="Arial"/>
            </a:endParaRPr>
          </a:p>
        </p:txBody>
      </p:sp>
    </p:spTree>
    <p:extLst>
      <p:ext uri="{BB962C8B-B14F-4D97-AF65-F5344CB8AC3E}">
        <p14:creationId xmlns="" xmlns:p14="http://schemas.microsoft.com/office/powerpoint/2010/main" val="593816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471625"/>
            <a:ext cx="7489825" cy="3593465"/>
          </a:xfrm>
          <a:prstGeom prst="rect">
            <a:avLst/>
          </a:prstGeom>
        </p:spPr>
        <p:txBody>
          <a:bodyPr vert="horz" wrap="square" lIns="0" tIns="13335" rIns="0" bIns="0" rtlCol="0">
            <a:spAutoFit/>
          </a:bodyPr>
          <a:lstStyle/>
          <a:p>
            <a:pPr marL="286385" marR="5080" indent="-274320">
              <a:lnSpc>
                <a:spcPct val="100000"/>
              </a:lnSpc>
              <a:spcBef>
                <a:spcPts val="105"/>
              </a:spcBef>
              <a:buClr>
                <a:srgbClr val="D24717"/>
              </a:buClr>
              <a:buSzPct val="84615"/>
              <a:buFont typeface="Wingdings 2"/>
              <a:buChar char=""/>
              <a:tabLst>
                <a:tab pos="287020" algn="l"/>
              </a:tabLst>
            </a:pPr>
            <a:r>
              <a:rPr sz="2600" dirty="0">
                <a:latin typeface="Arial"/>
                <a:cs typeface="Arial"/>
              </a:rPr>
              <a:t>Human resource management is branch of  management that deals with people at work, it is  concerned with the human dimensions of  management of the organization. As</a:t>
            </a:r>
            <a:r>
              <a:rPr sz="2600" spc="-170" dirty="0">
                <a:latin typeface="Arial"/>
                <a:cs typeface="Arial"/>
              </a:rPr>
              <a:t> </a:t>
            </a:r>
            <a:r>
              <a:rPr sz="2600" dirty="0">
                <a:latin typeface="Arial"/>
                <a:cs typeface="Arial"/>
              </a:rPr>
              <a:t>organization  consists of people, therefore acquiring them,  developing their skills, providing them motivation  in order to attain higher goal and ensuring that  the level of commitment is maintained are the  important</a:t>
            </a:r>
            <a:r>
              <a:rPr sz="2600" spc="-15" dirty="0">
                <a:latin typeface="Arial"/>
                <a:cs typeface="Arial"/>
              </a:rPr>
              <a:t> </a:t>
            </a:r>
            <a:r>
              <a:rPr sz="2600" dirty="0">
                <a:latin typeface="Arial"/>
                <a:cs typeface="Arial"/>
              </a:rPr>
              <a:t>activities.</a:t>
            </a:r>
            <a:endParaRPr sz="2600">
              <a:latin typeface="Arial"/>
              <a:cs typeface="Arial"/>
            </a:endParaRPr>
          </a:p>
        </p:txBody>
      </p:sp>
    </p:spTree>
    <p:extLst>
      <p:ext uri="{BB962C8B-B14F-4D97-AF65-F5344CB8AC3E}">
        <p14:creationId xmlns="" xmlns:p14="http://schemas.microsoft.com/office/powerpoint/2010/main" val="9193015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3995</TotalTime>
  <Words>1628</Words>
  <Application>Microsoft Office PowerPoint</Application>
  <PresentationFormat>On-screen Show (4:3)</PresentationFormat>
  <Paragraphs>233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Oriel</vt:lpstr>
      <vt:lpstr>    Unit- 2   Human resource management part -2   </vt:lpstr>
      <vt:lpstr> HUMAN RESOURCE MANAGEMENT</vt:lpstr>
      <vt:lpstr>What is Management???</vt:lpstr>
      <vt:lpstr>What is HR????</vt:lpstr>
      <vt:lpstr>Definition</vt:lpstr>
      <vt:lpstr>HRM - Definition</vt:lpstr>
      <vt:lpstr>Definition</vt:lpstr>
      <vt:lpstr>Concept</vt:lpstr>
      <vt:lpstr>Slide 9</vt:lpstr>
      <vt:lpstr>Slide 10</vt:lpstr>
      <vt:lpstr>Slide 11</vt:lpstr>
      <vt:lpstr>Nature of HRM</vt:lpstr>
      <vt:lpstr>Objectives of HRM</vt:lpstr>
      <vt:lpstr>HRM FUCTIONS</vt:lpstr>
      <vt:lpstr>Functions of HRM</vt:lpstr>
      <vt:lpstr>Importance of HRM</vt:lpstr>
      <vt:lpstr>Scope(capacity) of HRM</vt:lpstr>
      <vt:lpstr>Difference between personnel mg &amp; HRM</vt:lpstr>
      <vt:lpstr>Qualities of HR Manager</vt:lpstr>
      <vt:lpstr>Role &amp; Responsibility of HR professionals in  changing Environment</vt:lpstr>
      <vt:lpstr>Slide 21</vt:lpstr>
      <vt:lpstr>Slide 22</vt:lpstr>
      <vt:lpstr>Slide 23</vt:lpstr>
      <vt:lpstr>What Does this Mean? </vt:lpstr>
      <vt:lpstr>Slide 25</vt:lpstr>
      <vt:lpstr>Slide 26</vt:lpstr>
      <vt:lpstr>Human Resource Planning </vt:lpstr>
      <vt:lpstr>    In HR planning, managers decide how resources are to be used for maximum productivity. Let’s break down the human resource planning definition:   </vt:lpstr>
      <vt:lpstr>The Human Resource Planning Meaning Is   To Ensure An Organization’s Personnel And Human Resources Aren’t Only Productive But Also Working To The Best Of Their Ability  From Hiring The Right People To Laying Them Off When Necessary To Meet The Needs Of The Business, Human Resource Planning Covers It All  </vt:lpstr>
      <vt:lpstr>The Human Resource Planning Also Includes Factors That Impact Employee Performance, Recruitment, Retention And Succession Planning  Human resources is a critical support function for any organization, large or small. While a small organization may not have a dedicated HR team, human resource planning will still be part of the portfolio of senior leadership.</vt:lpstr>
      <vt:lpstr>Slide 31</vt:lpstr>
      <vt:lpstr>      The Human Resource Planning Process    In human resource planning examples, there are usually several processes involved in understanding an organization’s needs. </vt:lpstr>
      <vt:lpstr>Organizational Analysis    </vt:lpstr>
      <vt:lpstr>Needs Assessment </vt:lpstr>
      <vt:lpstr>Recruitment Planning  </vt:lpstr>
      <vt:lpstr>Training And Development  </vt:lpstr>
      <vt:lpstr> Effective Human Resource Planning    </vt:lpstr>
      <vt:lpstr>     </vt:lpstr>
      <vt:lpstr>For more topics and extra studies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sirt</dc:creator>
  <cp:lastModifiedBy>hp</cp:lastModifiedBy>
  <cp:revision>744</cp:revision>
  <dcterms:created xsi:type="dcterms:W3CDTF">2018-02-19T03:33:39Z</dcterms:created>
  <dcterms:modified xsi:type="dcterms:W3CDTF">2022-09-18T11:55:05Z</dcterms:modified>
</cp:coreProperties>
</file>