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325" r:id="rId4"/>
    <p:sldId id="374" r:id="rId5"/>
    <p:sldId id="326" r:id="rId6"/>
    <p:sldId id="368" r:id="rId7"/>
    <p:sldId id="327" r:id="rId8"/>
    <p:sldId id="328" r:id="rId9"/>
    <p:sldId id="330" r:id="rId10"/>
    <p:sldId id="334" r:id="rId11"/>
    <p:sldId id="335" r:id="rId12"/>
    <p:sldId id="336" r:id="rId13"/>
    <p:sldId id="339" r:id="rId14"/>
    <p:sldId id="340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69A"/>
    <a:srgbClr val="FFFFFF"/>
    <a:srgbClr val="200049"/>
    <a:srgbClr val="231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6" autoAdjust="0"/>
    <p:restoredTop sz="96203" autoAdjust="0"/>
  </p:normalViewPr>
  <p:slideViewPr>
    <p:cSldViewPr>
      <p:cViewPr>
        <p:scale>
          <a:sx n="75" d="100"/>
          <a:sy n="75" d="100"/>
        </p:scale>
        <p:origin x="-147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E88F8A-6A11-4BFA-B6ED-9351C60D8BC8}" type="slidenum">
              <a:rPr lang="en-US"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2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fld id="{B87942F5-15E4-4DE5-9872-26B21059C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12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543800" cy="838200"/>
          </a:xfrm>
          <a:prstGeom prst="rect">
            <a:avLst/>
          </a:prstGeom>
        </p:spPr>
        <p:txBody>
          <a:bodyPr vert="horz"/>
          <a:lstStyle>
            <a:lvl1pPr algn="ctr">
              <a:defRPr sz="38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4A0E05-B275-42ED-9039-F603CFE470A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74B77E-054B-426C-BE1C-7A96601B3AB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74EA64-4383-4D90-BA8D-FD79E99E719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8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5111750" cy="4221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008313" cy="3001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07350C-8CF6-45CD-BFCE-10F26AAC3B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676401"/>
            <a:ext cx="3008313" cy="1143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03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0" y="1752600"/>
            <a:ext cx="4368800" cy="3276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752600"/>
            <a:ext cx="3276600" cy="1143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E405B0-B6C4-41A6-AFBE-3AAA60F85AD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1"/>
          </p:nvPr>
        </p:nvSpPr>
        <p:spPr>
          <a:xfrm>
            <a:off x="685800" y="3048000"/>
            <a:ext cx="3276600" cy="2438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2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B77E-054B-426C-BE1C-7A96601B3ABF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774EA64-4383-4D90-BA8D-FD79E99E719D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9/13/2021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r>
              <a:rPr lang="en-US" smtClean="0"/>
              <a:t>9/13/2021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Source: Northwestern University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9/13/2021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/>
                </a:solidFill>
              </a:rPr>
              <a:t>Source: Northwestern University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85800" y="381000"/>
            <a:ext cx="7772400" cy="1143000"/>
          </a:xfrm>
          <a:prstGeom prst="rect">
            <a:avLst/>
          </a:prstGeom>
          <a:solidFill>
            <a:srgbClr val="613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694" r:id="rId13"/>
    <p:sldLayoutId id="2147483696" r:id="rId14"/>
    <p:sldLayoutId id="2147483698" r:id="rId15"/>
    <p:sldLayoutId id="2147483700" r:id="rId16"/>
    <p:sldLayoutId id="2147483701" r:id="rId1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249865" y="45720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 i="0">
                <a:solidFill>
                  <a:schemeClr val="accent3"/>
                </a:solidFill>
                <a:latin typeface="Arial"/>
                <a:ea typeface="ＭＳ Ｐゴシック" pitchFamily="-107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  <a:ea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  <a:ea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  <a:ea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  <a:ea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 pitchFamily="-107" charset="0"/>
              </a:defRPr>
            </a:lvl9pPr>
          </a:lstStyle>
          <a:p>
            <a:endParaRPr lang="en-US" sz="3200" kern="0" dirty="0" smtClean="0"/>
          </a:p>
          <a:p>
            <a:r>
              <a:rPr lang="en-US" sz="4000" kern="0" dirty="0" smtClean="0">
                <a:solidFill>
                  <a:schemeClr val="bg2">
                    <a:lumMod val="75000"/>
                  </a:schemeClr>
                </a:solidFill>
              </a:rPr>
              <a:t>Regularization</a:t>
            </a:r>
            <a:endParaRPr lang="en-US" sz="40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Lasso (Least Absolute Shrinkage and Selection Operator)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One </a:t>
            </a:r>
            <a:r>
              <a:rPr lang="en-US" sz="2400" dirty="0"/>
              <a:t>significant problem </a:t>
            </a:r>
            <a:r>
              <a:rPr lang="en-US" sz="2400" dirty="0" smtClean="0"/>
              <a:t>of ridge regression is </a:t>
            </a:r>
            <a:r>
              <a:rPr lang="en-US" sz="2400" dirty="0"/>
              <a:t>that the penalty term will never force any of the coefficients to be exactly zero.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Thus</a:t>
            </a:r>
            <a:r>
              <a:rPr lang="en-US" sz="2400" dirty="0"/>
              <a:t>, the final model will include all </a:t>
            </a:r>
            <a:r>
              <a:rPr lang="en-US" sz="2400" i="1" dirty="0" smtClean="0"/>
              <a:t>p</a:t>
            </a:r>
            <a:r>
              <a:rPr lang="en-US" sz="2400" dirty="0" smtClean="0"/>
              <a:t> predictors, which creates a challenge in model interpretation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more modern </a:t>
            </a:r>
            <a:r>
              <a:rPr lang="en-US" sz="2400" dirty="0" smtClean="0"/>
              <a:t>machine learning alternative </a:t>
            </a:r>
            <a:r>
              <a:rPr lang="en-US" sz="2400" dirty="0"/>
              <a:t>is the </a:t>
            </a:r>
            <a:r>
              <a:rPr lang="en-US" sz="2400" i="1" dirty="0" smtClean="0"/>
              <a:t>lasso</a:t>
            </a:r>
            <a:r>
              <a:rPr lang="en-US" sz="2400" dirty="0" smtClean="0"/>
              <a:t>.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lasso works </a:t>
            </a:r>
            <a:r>
              <a:rPr lang="en-US" sz="2400" dirty="0"/>
              <a:t>in a similar way to </a:t>
            </a:r>
            <a:r>
              <a:rPr lang="en-US" sz="2400" dirty="0" smtClean="0"/>
              <a:t>ridge regression</a:t>
            </a:r>
            <a:r>
              <a:rPr lang="en-US" sz="2400" dirty="0"/>
              <a:t>, except it uses a different penalty term </a:t>
            </a:r>
            <a:r>
              <a:rPr lang="en-US" sz="2400" dirty="0" smtClean="0"/>
              <a:t>that shrinks some of the coefficients exactly to zero.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Lasso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The lasso coefficients minimize the quantity: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key difference from ridge regression is that the lasso uses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penalty instead of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which has the effect of forcing some of the coefficients to be exactly equal to zero when the tuning parameter </a:t>
                </a:r>
                <a:r>
                  <a:rPr lang="el-GR" sz="2400" dirty="0" smtClean="0"/>
                  <a:t>λ</a:t>
                </a:r>
                <a:r>
                  <a:rPr lang="en-US" sz="2400" dirty="0" smtClean="0"/>
                  <a:t> is sufficiently large.</a:t>
                </a:r>
              </a:p>
              <a:p>
                <a:endParaRPr lang="en-US" sz="1100" dirty="0"/>
              </a:p>
              <a:p>
                <a:r>
                  <a:rPr lang="en-US" sz="2400" dirty="0" smtClean="0"/>
                  <a:t>Thus, the lasso performs variable/feature selection.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8" t="-1185" r="-1531" b="-1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4" y="2305050"/>
            <a:ext cx="7777163" cy="13525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Lasso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5110" y="1524000"/>
            <a:ext cx="7869290" cy="3505200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28600" y="5029200"/>
            <a:ext cx="876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-107" charset="2"/>
              <a:buChar char="§"/>
              <a:defRPr sz="3200">
                <a:solidFill>
                  <a:schemeClr val="tx2"/>
                </a:solidFill>
                <a:latin typeface="+mn-lt"/>
                <a:ea typeface="ＭＳ Ｐゴシック" pitchFamily="-107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400">
                <a:solidFill>
                  <a:schemeClr val="tx2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en-US" sz="2400" kern="0" dirty="0" smtClean="0"/>
              <a:t>When </a:t>
            </a:r>
            <a:r>
              <a:rPr lang="el-GR" sz="2400" kern="0" dirty="0" smtClean="0"/>
              <a:t>λ</a:t>
            </a:r>
            <a:r>
              <a:rPr lang="en-US" sz="2400" kern="0" dirty="0" smtClean="0"/>
              <a:t> = 0, then the lasso simply gives the OLS fit.</a:t>
            </a:r>
          </a:p>
          <a:p>
            <a:r>
              <a:rPr lang="en-US" sz="2400" kern="0" dirty="0" smtClean="0"/>
              <a:t>When </a:t>
            </a:r>
            <a:r>
              <a:rPr lang="el-GR" sz="2400" kern="0" dirty="0" smtClean="0"/>
              <a:t>λ</a:t>
            </a:r>
            <a:r>
              <a:rPr lang="en-US" sz="2400" kern="0" dirty="0" smtClean="0"/>
              <a:t> becomes sufficiently large, the lasso gives the null model in which all coefficient estimates equal zero.</a:t>
            </a:r>
            <a:endParaRPr lang="en-US" sz="2400" kern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Lasso vs. Ridge Regression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 lasso has a major advantage over ridge regression, in that it produces simpler and more interpretable models that involved only a subset of predictors.</a:t>
            </a:r>
          </a:p>
          <a:p>
            <a:endParaRPr lang="en-US" sz="1200" dirty="0"/>
          </a:p>
          <a:p>
            <a:r>
              <a:rPr lang="en-US" sz="2400" dirty="0" smtClean="0"/>
              <a:t>The lasso leads to qualitatively similar behavior to ridge regression, in that as </a:t>
            </a:r>
            <a:r>
              <a:rPr lang="el-GR" sz="2400" dirty="0" smtClean="0"/>
              <a:t>λ</a:t>
            </a:r>
            <a:r>
              <a:rPr lang="en-US" sz="2400" dirty="0" smtClean="0"/>
              <a:t> increases, the variance decreases and the bias increases.</a:t>
            </a:r>
          </a:p>
          <a:p>
            <a:endParaRPr lang="en-US" sz="1200" dirty="0"/>
          </a:p>
          <a:p>
            <a:r>
              <a:rPr lang="en-US" sz="2400" dirty="0" smtClean="0"/>
              <a:t>The lasso can generate more accurate predictions compared to ridge regression.</a:t>
            </a:r>
          </a:p>
          <a:p>
            <a:endParaRPr lang="en-US" sz="1200" dirty="0"/>
          </a:p>
          <a:p>
            <a:r>
              <a:rPr lang="en-US" sz="2400" dirty="0" smtClean="0"/>
              <a:t>Cross-validation can be used in order to determine which approach is better on a particular data set.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1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Selecting the Tuning Parameter </a:t>
            </a:r>
            <a:r>
              <a:rPr lang="el-GR" dirty="0" smtClean="0">
                <a:solidFill>
                  <a:schemeClr val="bg2">
                    <a:lumMod val="75000"/>
                  </a:schemeClr>
                </a:solidFill>
              </a:rPr>
              <a:t>λ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 for subset selection, for ridge regression and lasso we require a method to determine which of the models under consideration in best; thus, we required a method selecting a value for the tuning parameter </a:t>
            </a:r>
            <a:r>
              <a:rPr lang="el-GR" sz="2400" dirty="0" smtClean="0"/>
              <a:t>λ</a:t>
            </a:r>
            <a:r>
              <a:rPr lang="en-US" sz="2400" dirty="0" smtClean="0"/>
              <a:t> or equivalently, the value of the constraint </a:t>
            </a:r>
            <a:r>
              <a:rPr lang="en-US" sz="2400" i="1" dirty="0" smtClean="0"/>
              <a:t>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Select a grid of </a:t>
            </a:r>
            <a:r>
              <a:rPr lang="en-US" sz="2400" dirty="0" smtClean="0"/>
              <a:t>potential values; use cross-validation </a:t>
            </a:r>
            <a:r>
              <a:rPr lang="en-US" sz="2400" dirty="0"/>
              <a:t>to estimate the error rate on test data (for each value </a:t>
            </a:r>
            <a:r>
              <a:rPr lang="en-US" sz="2400" dirty="0" smtClean="0"/>
              <a:t>of </a:t>
            </a:r>
            <a:r>
              <a:rPr lang="el-GR" sz="2400" dirty="0" smtClean="0"/>
              <a:t>λ</a:t>
            </a:r>
            <a:r>
              <a:rPr lang="en-US" sz="2400" dirty="0" smtClean="0"/>
              <a:t>) </a:t>
            </a:r>
            <a:r>
              <a:rPr lang="en-US" sz="2400" dirty="0"/>
              <a:t>and select the value that gives the </a:t>
            </a:r>
            <a:r>
              <a:rPr lang="en-US" sz="2400" dirty="0" smtClean="0"/>
              <a:t>smallest error rate.</a:t>
            </a:r>
          </a:p>
          <a:p>
            <a:endParaRPr lang="en-US" sz="2400" dirty="0"/>
          </a:p>
          <a:p>
            <a:r>
              <a:rPr lang="en-US" sz="2400" dirty="0" smtClean="0"/>
              <a:t>Finally, the model is re-fit using all of the variable observations and the selected value of the tuning parameter </a:t>
            </a:r>
            <a:r>
              <a:rPr lang="el-GR" sz="2400" dirty="0" smtClean="0"/>
              <a:t>λ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i="1" dirty="0"/>
              <a:t>An Introduction to Statistical Learning, with Applications in R</a:t>
            </a:r>
            <a:r>
              <a:rPr lang="en-US" sz="2000" dirty="0"/>
              <a:t> (2013), by G. James, D. Witten, T. Hastie, and R. </a:t>
            </a:r>
            <a:r>
              <a:rPr lang="en-US" sz="2000" dirty="0" err="1"/>
              <a:t>Tibshirani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/>
            <a:r>
              <a:rPr lang="en-US" sz="2000" i="1" dirty="0"/>
              <a:t>The Elements of Statistical Learning</a:t>
            </a:r>
            <a:r>
              <a:rPr lang="en-US" sz="2000" dirty="0"/>
              <a:t> (2009), by T. Hastie, R. </a:t>
            </a:r>
            <a:r>
              <a:rPr lang="en-US" sz="2000" dirty="0" err="1"/>
              <a:t>Tibshirani</a:t>
            </a:r>
            <a:r>
              <a:rPr lang="en-US" sz="2000" dirty="0"/>
              <a:t>, and J. </a:t>
            </a:r>
            <a:r>
              <a:rPr lang="en-US" sz="2000" dirty="0" smtClean="0"/>
              <a:t>Friedman.</a:t>
            </a:r>
          </a:p>
          <a:p>
            <a:pPr lvl="0"/>
            <a:endParaRPr lang="en-US" sz="2000" dirty="0" smtClean="0"/>
          </a:p>
          <a:p>
            <a:r>
              <a:rPr lang="en-US" sz="2000" i="1" dirty="0"/>
              <a:t>Learning from Data: A Short Course</a:t>
            </a:r>
            <a:r>
              <a:rPr lang="en-US" sz="2000" dirty="0"/>
              <a:t> (2012), by Y. Abu-</a:t>
            </a:r>
            <a:r>
              <a:rPr lang="en-US" sz="2000" dirty="0" err="1"/>
              <a:t>Mostafa</a:t>
            </a:r>
            <a:r>
              <a:rPr lang="en-US" sz="2000" dirty="0"/>
              <a:t>, M. </a:t>
            </a:r>
            <a:r>
              <a:rPr lang="en-US" sz="2000" dirty="0" err="1"/>
              <a:t>Magdon</a:t>
            </a:r>
            <a:r>
              <a:rPr lang="en-US" sz="2000" dirty="0"/>
              <a:t>-Ismail, and H. </a:t>
            </a:r>
            <a:r>
              <a:rPr lang="en-US" sz="2000" dirty="0" smtClean="0"/>
              <a:t>Lin.</a:t>
            </a:r>
          </a:p>
          <a:p>
            <a:endParaRPr lang="en-US" sz="2000" dirty="0"/>
          </a:p>
          <a:p>
            <a:pPr lvl="0"/>
            <a:r>
              <a:rPr lang="en-US" sz="2000" i="1" dirty="0"/>
              <a:t>Machine Learning: A Probabilistic Perspective</a:t>
            </a:r>
            <a:r>
              <a:rPr lang="en-US" sz="2000" dirty="0"/>
              <a:t> (2012), by K. </a:t>
            </a:r>
            <a:r>
              <a:rPr lang="en-US" sz="2000" dirty="0" smtClean="0"/>
              <a:t>Murphy.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Shrinkage (Regularization) Methods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subset selection methods use OLS to fit a linear model that contains a subset of the predictors.</a:t>
            </a:r>
          </a:p>
          <a:p>
            <a:endParaRPr lang="en-US" sz="2400" dirty="0"/>
          </a:p>
          <a:p>
            <a:r>
              <a:rPr lang="en-US" sz="2400" dirty="0" smtClean="0"/>
              <a:t>As an alternative, we can fit a model containing all </a:t>
            </a:r>
            <a:r>
              <a:rPr lang="en-US" sz="2400" i="1" dirty="0" smtClean="0"/>
              <a:t>p</a:t>
            </a:r>
            <a:r>
              <a:rPr lang="en-US" sz="2400" dirty="0" smtClean="0"/>
              <a:t> predictors using a technique that constrains or </a:t>
            </a:r>
            <a:r>
              <a:rPr lang="en-US" sz="2400" i="1" dirty="0" smtClean="0"/>
              <a:t>regularizes</a:t>
            </a:r>
            <a:r>
              <a:rPr lang="en-US" sz="2400" dirty="0" smtClean="0"/>
              <a:t> the coefficient estimates (i.e. </a:t>
            </a:r>
            <a:r>
              <a:rPr lang="en-US" sz="2400" i="1" dirty="0" smtClean="0"/>
              <a:t>shrinks</a:t>
            </a:r>
            <a:r>
              <a:rPr lang="en-US" sz="2400" dirty="0" smtClean="0"/>
              <a:t> the coefficient estimates towards zero).</a:t>
            </a:r>
          </a:p>
          <a:p>
            <a:endParaRPr lang="en-US" sz="2400" dirty="0"/>
          </a:p>
          <a:p>
            <a:r>
              <a:rPr lang="en-US" sz="2400" dirty="0" smtClean="0"/>
              <a:t>It may not be immediately obvious why such a constraint should improve the fit, but it turns out that </a:t>
            </a:r>
            <a:r>
              <a:rPr lang="en-US" sz="2400" i="1" dirty="0" smtClean="0"/>
              <a:t>shrinking</a:t>
            </a:r>
            <a:r>
              <a:rPr lang="en-US" sz="2400" dirty="0" smtClean="0"/>
              <a:t> the coefficient estimates can significantly reduce their variance.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Shrinkage (Regularization) Methods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Regularization is our first weapon to combat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  <a:p>
            <a:endParaRPr lang="en-US" sz="1200" dirty="0"/>
          </a:p>
          <a:p>
            <a:r>
              <a:rPr lang="en-US" sz="2400" dirty="0" smtClean="0"/>
              <a:t>It constrains the machine learning algorithm to improve out-of-sample error, especially when noise is present.</a:t>
            </a:r>
          </a:p>
          <a:p>
            <a:endParaRPr lang="en-US" sz="1200" dirty="0"/>
          </a:p>
          <a:p>
            <a:r>
              <a:rPr lang="en-US" sz="2400" dirty="0" smtClean="0"/>
              <a:t>Look at what a little regularization can do: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11" y="3886200"/>
            <a:ext cx="7212178" cy="2371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4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559437"/>
                <a:ext cx="8763000" cy="4114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Recall that the OLS fitting procedure estimates the beta coefficients using the values that minimize: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Ridge regression is similar to OLS, except that the coefficients are estimated by minimizing a slightly different quantity: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i="1" dirty="0" smtClean="0"/>
                  <a:t>tuning parameter</a:t>
                </a:r>
                <a:r>
                  <a:rPr lang="en-US" sz="2400" dirty="0" smtClean="0"/>
                  <a:t>, to be determined separately.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59437"/>
                <a:ext cx="8763000" cy="4114800"/>
              </a:xfrm>
              <a:blipFill rotWithShape="0">
                <a:blip r:embed="rId2"/>
                <a:stretch>
                  <a:fillRect l="-1113" t="-1185" r="-278" b="-17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21437"/>
            <a:ext cx="4419600" cy="135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26487"/>
            <a:ext cx="6096000" cy="10477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Ridge Regression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559437"/>
                <a:ext cx="8763000" cy="4114800"/>
              </a:xfrm>
            </p:spPr>
            <p:txBody>
              <a:bodyPr/>
              <a:lstStyle/>
              <a:p>
                <a:r>
                  <a:rPr lang="en-US" sz="24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/>
                  <a:t> is a complexity parameter that controls the amount of shrinkage.</a:t>
                </a:r>
              </a:p>
              <a:p>
                <a:r>
                  <a:rPr lang="en-US" sz="2400" dirty="0" smtClean="0"/>
                  <a:t>The idea of penalizing by the sum-of-squares of the parameters is also used in neural networks, where it is known as </a:t>
                </a:r>
                <a:r>
                  <a:rPr lang="en-US" sz="2400" i="1" dirty="0" smtClean="0"/>
                  <a:t>weight decay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An equivalent way to write the ridge problem is: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59437"/>
                <a:ext cx="8763000" cy="4114800"/>
              </a:xfrm>
              <a:blipFill rotWithShape="0">
                <a:blip r:embed="rId2"/>
                <a:stretch>
                  <a:fillRect l="-348" t="-1185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4800"/>
            <a:ext cx="6216926" cy="2114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Ridge Regression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effect of this equation is to add a </a:t>
            </a:r>
            <a:r>
              <a:rPr lang="en-US" sz="2400" dirty="0" smtClean="0"/>
              <a:t>shrinkage penalty </a:t>
            </a:r>
            <a:r>
              <a:rPr lang="en-US" sz="2400" dirty="0"/>
              <a:t>of the form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the tuning </a:t>
            </a:r>
            <a:r>
              <a:rPr lang="en-US" sz="2400" dirty="0" smtClean="0"/>
              <a:t>parameter </a:t>
            </a:r>
            <a:r>
              <a:rPr lang="el-GR" sz="2400" dirty="0" smtClean="0"/>
              <a:t>λ</a:t>
            </a:r>
            <a:r>
              <a:rPr lang="en-US" sz="2400" dirty="0" smtClean="0"/>
              <a:t> is </a:t>
            </a:r>
            <a:r>
              <a:rPr lang="en-US" sz="2400" dirty="0"/>
              <a:t>a positive value. </a:t>
            </a:r>
          </a:p>
          <a:p>
            <a:r>
              <a:rPr lang="en-US" sz="2400" dirty="0"/>
              <a:t>This has the effect of </a:t>
            </a:r>
            <a:r>
              <a:rPr lang="en-US" sz="2400" dirty="0" smtClean="0"/>
              <a:t>shrinking the estimated beta coefficients towards zero. It </a:t>
            </a:r>
            <a:r>
              <a:rPr lang="en-US" sz="2400" dirty="0"/>
              <a:t>turns out that such a constraint should improve the fit, because shrinking the coefficients can significantly reduce their </a:t>
            </a:r>
            <a:r>
              <a:rPr lang="en-US" sz="2400" dirty="0" smtClean="0"/>
              <a:t>variance.</a:t>
            </a:r>
          </a:p>
          <a:p>
            <a:endParaRPr lang="en-US" sz="1100" dirty="0"/>
          </a:p>
          <a:p>
            <a:r>
              <a:rPr lang="en-US" sz="2400" dirty="0" smtClean="0"/>
              <a:t>Note that when </a:t>
            </a:r>
            <a:r>
              <a:rPr lang="el-GR" sz="2400" dirty="0" smtClean="0"/>
              <a:t>λ</a:t>
            </a:r>
            <a:r>
              <a:rPr lang="en-US" sz="2400" dirty="0"/>
              <a:t> </a:t>
            </a:r>
            <a:r>
              <a:rPr lang="en-US" sz="2400" dirty="0" smtClean="0"/>
              <a:t>= 0, the penalty term as no effect, and ridge regression will procedure the OLS estimates. Thus, selecting a good value for </a:t>
            </a:r>
            <a:r>
              <a:rPr lang="el-GR" sz="2400" dirty="0" smtClean="0"/>
              <a:t>λ</a:t>
            </a:r>
            <a:r>
              <a:rPr lang="en-US" sz="2400" dirty="0" smtClean="0"/>
              <a:t> is critical (can use cross-validation for this).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53" y="2082125"/>
            <a:ext cx="1172600" cy="98604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Ridge Regression (cont.)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48006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As </a:t>
            </a:r>
            <a:r>
              <a:rPr lang="el-GR" sz="2400" dirty="0" smtClean="0"/>
              <a:t>λ</a:t>
            </a:r>
            <a:r>
              <a:rPr lang="en-US" sz="2400" dirty="0" smtClean="0"/>
              <a:t> increases, the standardized ridge regression coefficients shrinks towards zero. </a:t>
            </a:r>
          </a:p>
          <a:p>
            <a:endParaRPr lang="en-US" sz="2400" dirty="0"/>
          </a:p>
          <a:p>
            <a:r>
              <a:rPr lang="en-US" sz="2400" dirty="0" smtClean="0"/>
              <a:t>Thus, when </a:t>
            </a:r>
            <a:r>
              <a:rPr lang="el-GR" sz="2400" dirty="0" smtClean="0"/>
              <a:t>λ</a:t>
            </a:r>
            <a:r>
              <a:rPr lang="en-US" sz="2400" dirty="0" smtClean="0"/>
              <a:t> is extremely large, then all of the ridge coefficient estimates are basically zero; this corresponds to the </a:t>
            </a:r>
            <a:r>
              <a:rPr lang="en-US" sz="2400" i="1" dirty="0" smtClean="0"/>
              <a:t>null model</a:t>
            </a:r>
            <a:r>
              <a:rPr lang="en-US" sz="2400" dirty="0" smtClean="0"/>
              <a:t> that contains no predictors.</a:t>
            </a:r>
            <a:endParaRPr lang="en-US" sz="2400" dirty="0"/>
          </a:p>
        </p:txBody>
      </p:sp>
      <p:pic>
        <p:nvPicPr>
          <p:cNvPr id="4" name="Picture 3" descr="6.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6"/>
          <a:stretch/>
        </p:blipFill>
        <p:spPr>
          <a:xfrm>
            <a:off x="5334000" y="1828800"/>
            <a:ext cx="3700044" cy="3733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1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penalty term makes the ridge regression estimates </a:t>
            </a:r>
            <a:r>
              <a:rPr lang="en-US" sz="2400" i="1" dirty="0"/>
              <a:t>biased</a:t>
            </a:r>
            <a:r>
              <a:rPr lang="en-US" sz="2400" dirty="0"/>
              <a:t> </a:t>
            </a:r>
            <a:r>
              <a:rPr lang="en-US" sz="2400" dirty="0" smtClean="0"/>
              <a:t>but </a:t>
            </a:r>
            <a:r>
              <a:rPr lang="en-US" sz="2400" dirty="0"/>
              <a:t>can also substantially reduce variance</a:t>
            </a:r>
          </a:p>
          <a:p>
            <a:endParaRPr lang="en-US" sz="2400" dirty="0"/>
          </a:p>
          <a:p>
            <a:r>
              <a:rPr lang="en-US" sz="2400" dirty="0" smtClean="0"/>
              <a:t>As a result, </a:t>
            </a:r>
            <a:r>
              <a:rPr lang="en-US" sz="2400" dirty="0"/>
              <a:t>there is a </a:t>
            </a:r>
            <a:r>
              <a:rPr lang="en-US" sz="2400" dirty="0" smtClean="0"/>
              <a:t>bias/variance trade-off.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Source: Northwestern University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4A0E05-B275-42ED-9039-F603CFE470A3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10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273&quot;&gt;&lt;property id=&quot;20148&quot; value=&quot;5&quot;/&gt;&lt;property id=&quot;20300&quot; value=&quot;Slide 2 - &amp;quot;what is numeracy?&amp;quot;&quot;/&gt;&lt;property id=&quot;20307&quot; value=&quot;303&quot;/&gt;&lt;/object&gt;&lt;object type=&quot;3&quot; unique_id=&quot;10274&quot;&gt;&lt;property id=&quot;20148&quot; value=&quot;5&quot;/&gt;&lt;property id=&quot;20300&quot; value=&quot;Slide 4 - &amp;quot;using data&amp;quot;&quot;/&gt;&lt;property id=&quot;20307&quot; value=&quot;261&quot;/&gt;&lt;/object&gt;&lt;object type=&quot;3&quot; unique_id=&quot;10275&quot;&gt;&lt;property id=&quot;20148&quot; value=&quot;5&quot;/&gt;&lt;property id=&quot;20300&quot; value=&quot;Slide 5 - &amp;quot;using data&amp;quot;&quot;/&gt;&lt;property id=&quot;20307&quot; value=&quot;299&quot;/&gt;&lt;/object&gt;&lt;object type=&quot;3&quot; unique_id=&quot;10276&quot;&gt;&lt;property id=&quot;20148&quot; value=&quot;5&quot;/&gt;&lt;property id=&quot;20300&quot; value=&quot;Slide 6 - &amp;quot;using data&amp;quot;&quot;/&gt;&lt;property id=&quot;20307&quot; value=&quot;298&quot;/&gt;&lt;/object&gt;&lt;object type=&quot;3&quot; unique_id=&quot;10277&quot;&gt;&lt;property id=&quot;20148&quot; value=&quot;5&quot;/&gt;&lt;property id=&quot;20300&quot; value=&quot;Slide 7 - &amp;quot;using data&amp;quot;&quot;/&gt;&lt;property id=&quot;20307&quot; value=&quot;300&quot;/&gt;&lt;/object&gt;&lt;object type=&quot;3&quot; unique_id=&quot;10278&quot;&gt;&lt;property id=&quot;20148&quot; value=&quot;5&quot;/&gt;&lt;property id=&quot;20300&quot; value=&quot;Slide 3 - &amp;quot;why is numeracy important?&amp;quot;&quot;/&gt;&lt;property id=&quot;20307&quot; value=&quot;302&quot;/&gt;&lt;/object&gt;&lt;object type=&quot;3&quot; unique_id=&quot;10279&quot;&gt;&lt;property id=&quot;20148&quot; value=&quot;5&quot;/&gt;&lt;property id=&quot;20300&quot; value=&quot;Slide 8 - &amp;quot;So, any tips for how to become numerate?&amp;quot;&quot;/&gt;&lt;property id=&quot;20307&quot; value=&quot;304&quot;/&gt;&lt;/object&gt;&lt;object type=&quot;3&quot; unique_id=&quot;10280&quot;&gt;&lt;property id=&quot;20148&quot; value=&quot;5&quot;/&gt;&lt;property id=&quot;20300&quot; value=&quot;Slide 9 - &amp;quot;tip #1: use units of analysis&amp;quot;&quot;/&gt;&lt;property id=&quot;20307&quot; value=&quot;305&quot;/&gt;&lt;/object&gt;&lt;object type=&quot;3&quot; unique_id=&quot;10281&quot;&gt;&lt;property id=&quot;20148&quot; value=&quot;5&quot;/&gt;&lt;property id=&quot;20300&quot; value=&quot;Slide 10&quot;/&gt;&lt;property id=&quot;20307&quot; value=&quot;307&quot;/&gt;&lt;/object&gt;&lt;object type=&quot;3&quot; unique_id=&quot;10282&quot;&gt;&lt;property id=&quot;20148&quot; value=&quot;5&quot;/&gt;&lt;property id=&quot;20300&quot; value=&quot;Slide 11 - &amp;quot;tip #1: use units of analysis&amp;quot;&quot;/&gt;&lt;property id=&quot;20307&quot; value=&quot;308&quot;/&gt;&lt;/object&gt;&lt;object type=&quot;3&quot; unique_id=&quot;10283&quot;&gt;&lt;property id=&quot;20148&quot; value=&quot;5&quot;/&gt;&lt;property id=&quot;20300&quot; value=&quot;Slide 12 - &amp;quot;tip #2: recognize denominator problems&amp;quot;&quot;/&gt;&lt;property id=&quot;20307&quot; value=&quot;309&quot;/&gt;&lt;/object&gt;&lt;object type=&quot;3&quot; unique_id=&quot;10284&quot;&gt;&lt;property id=&quot;20148&quot; value=&quot;5&quot;/&gt;&lt;property id=&quot;20300&quot; value=&quot;Slide 13 - &amp;quot;tip #2: identify denominator problems&amp;quot;&quot;/&gt;&lt;property id=&quot;20307&quot; value=&quot;310&quot;/&gt;&lt;/object&gt;&lt;object type=&quot;3&quot; unique_id=&quot;10306&quot;&gt;&lt;property id=&quot;20148&quot; value=&quot;5&quot;/&gt;&lt;property id=&quot;20300&quot; value=&quot;Slide 20 - &amp;quot;tip #5: causation vs. correlation&amp;quot;&quot;/&gt;&lt;property id=&quot;20307&quot; value=&quot;291&quot;/&gt;&lt;/object&gt;&lt;object type=&quot;3&quot; unique_id=&quot;10969&quot;&gt;&lt;property id=&quot;20148&quot; value=&quot;5&quot;/&gt;&lt;property id=&quot;20300&quot; value=&quot;Slide 14 - &amp;quot;tip #3: interpret metrics of change&amp;quot;&quot;/&gt;&lt;property id=&quot;20307&quot; value=&quot;311&quot;/&gt;&lt;/object&gt;&lt;object type=&quot;3&quot; unique_id=&quot;10970&quot;&gt;&lt;property id=&quot;20148&quot; value=&quot;5&quot;/&gt;&lt;property id=&quot;20300&quot; value=&quot;Slide 15 - &amp;quot;tip #3: interpret metrics of change&amp;quot;&quot;/&gt;&lt;property id=&quot;20307&quot; value=&quot;312&quot;/&gt;&lt;/object&gt;&lt;object type=&quot;3&quot; unique_id=&quot;10971&quot;&gt;&lt;property id=&quot;20148&quot; value=&quot;5&quot;/&gt;&lt;property id=&quot;20300&quot; value=&quot;Slide 16 - &amp;quot;tip #4: know that numbers are relative&amp;quot;&quot;/&gt;&lt;property id=&quot;20307&quot; value=&quot;313&quot;/&gt;&lt;/object&gt;&lt;object type=&quot;3&quot; unique_id=&quot;10972&quot;&gt;&lt;property id=&quot;20148&quot; value=&quot;5&quot;/&gt;&lt;property id=&quot;20300&quot; value=&quot;Slide 17 - &amp;quot;tip #4: know that numbers are relative&amp;quot;&quot;/&gt;&lt;property id=&quot;20307&quot; value=&quot;314&quot;/&gt;&lt;/object&gt;&lt;object type=&quot;3&quot; unique_id=&quot;10973&quot;&gt;&lt;property id=&quot;20148&quot; value=&quot;5&quot;/&gt;&lt;property id=&quot;20300&quot; value=&quot;Slide 18 - &amp;quot;tip #4: know that numbers are relative&amp;quot;&quot;/&gt;&lt;property id=&quot;20307&quot; value=&quot;315&quot;/&gt;&lt;/object&gt;&lt;object type=&quot;3&quot; unique_id=&quot;10975&quot;&gt;&lt;property id=&quot;20148&quot; value=&quot;5&quot;/&gt;&lt;property id=&quot;20300&quot; value=&quot;Slide 19 - &amp;quot;tip #5: correlation vs. causation &amp;quot;&quot;/&gt;&lt;property id=&quot;20307&quot; value=&quot;317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4623</TotalTime>
  <Words>976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PowerPoint Presentation</vt:lpstr>
      <vt:lpstr>References</vt:lpstr>
      <vt:lpstr>Shrinkage (Regularization) Methods</vt:lpstr>
      <vt:lpstr>Shrinkage (Regularization) Methods (cont.)</vt:lpstr>
      <vt:lpstr>Ridge Regression</vt:lpstr>
      <vt:lpstr>Ridge Regression (cont.)</vt:lpstr>
      <vt:lpstr>Ridge Regression (cont.)</vt:lpstr>
      <vt:lpstr>Ridge Regression (cont.)</vt:lpstr>
      <vt:lpstr>Ridge Regression (cont.)</vt:lpstr>
      <vt:lpstr>The Lasso (Least Absolute Shrinkage and Selection Operator)</vt:lpstr>
      <vt:lpstr>The Lasso (cont.)</vt:lpstr>
      <vt:lpstr>The Lasso (cont.)</vt:lpstr>
      <vt:lpstr>Lasso vs. Ridge Regression</vt:lpstr>
      <vt:lpstr>Selecting the Tuning Parameter λ</vt:lpstr>
    </vt:vector>
  </TitlesOfParts>
  <Company>NU-SCS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D. Bastian</dc:creator>
  <cp:lastModifiedBy>pc</cp:lastModifiedBy>
  <cp:revision>426</cp:revision>
  <dcterms:created xsi:type="dcterms:W3CDTF">2005-06-15T21:38:04Z</dcterms:created>
  <dcterms:modified xsi:type="dcterms:W3CDTF">2021-09-13T04:21:41Z</dcterms:modified>
</cp:coreProperties>
</file>