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14" r:id="rId2"/>
    <p:sldId id="351" r:id="rId3"/>
    <p:sldId id="352" r:id="rId4"/>
    <p:sldId id="353" r:id="rId5"/>
    <p:sldId id="354" r:id="rId6"/>
    <p:sldId id="355" r:id="rId7"/>
    <p:sldId id="357" r:id="rId8"/>
    <p:sldId id="356" r:id="rId9"/>
    <p:sldId id="358" r:id="rId10"/>
    <p:sldId id="350" r:id="rId11"/>
    <p:sldId id="359" r:id="rId12"/>
    <p:sldId id="360" r:id="rId13"/>
    <p:sldId id="361" r:id="rId14"/>
    <p:sldId id="362" r:id="rId15"/>
    <p:sldId id="363" r:id="rId16"/>
    <p:sldId id="364" r:id="rId17"/>
    <p:sldId id="365" r:id="rId18"/>
    <p:sldId id="366" r:id="rId19"/>
    <p:sldId id="367" r:id="rId20"/>
    <p:sldId id="36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79D613-1E27-4BC7-9962-DA4166600407}" type="datetimeFigureOut">
              <a:rPr lang="en-US" smtClean="0"/>
              <a:pPr/>
              <a:t>12-Feb-19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29DB0C-C3E2-4D63-85A5-CD50CA730E8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162E28-F540-4B9E-ADF1-228A13617DBD}" type="datetime1">
              <a:rPr lang="en-US" smtClean="0"/>
              <a:pPr/>
              <a:t>12-Feb-19</a:t>
            </a:fld>
            <a:endParaRPr lang="en-US"/>
          </a:p>
        </p:txBody>
      </p:sp>
      <p:sp>
        <p:nvSpPr>
          <p:cNvPr id="5" name="Footer Placeholder 4"/>
          <p:cNvSpPr>
            <a:spLocks noGrp="1"/>
          </p:cNvSpPr>
          <p:nvPr>
            <p:ph type="ftr" sz="quarter" idx="11"/>
          </p:nvPr>
        </p:nvSpPr>
        <p:spPr/>
        <p:txBody>
          <a:bodyPr/>
          <a:lstStyle/>
          <a:p>
            <a:r>
              <a:rPr lang="en-US" smtClean="0"/>
              <a:t>Regular Expressions and Automata </a:t>
            </a:r>
            <a:endParaRPr lang="en-US"/>
          </a:p>
        </p:txBody>
      </p:sp>
      <p:sp>
        <p:nvSpPr>
          <p:cNvPr id="6" name="Slide Number Placeholder 5"/>
          <p:cNvSpPr>
            <a:spLocks noGrp="1"/>
          </p:cNvSpPr>
          <p:nvPr>
            <p:ph type="sldNum" sz="quarter" idx="12"/>
          </p:nvPr>
        </p:nvSpPr>
        <p:spPr/>
        <p:txBody>
          <a:bodyPr/>
          <a:lstStyle/>
          <a:p>
            <a:fld id="{F810B22E-D0C3-4569-98F6-C42794805F4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6D3DD6-7BFE-417E-B9D6-268411D6401E}" type="datetime1">
              <a:rPr lang="en-US" smtClean="0"/>
              <a:pPr/>
              <a:t>12-Feb-19</a:t>
            </a:fld>
            <a:endParaRPr lang="en-US"/>
          </a:p>
        </p:txBody>
      </p:sp>
      <p:sp>
        <p:nvSpPr>
          <p:cNvPr id="5" name="Footer Placeholder 4"/>
          <p:cNvSpPr>
            <a:spLocks noGrp="1"/>
          </p:cNvSpPr>
          <p:nvPr>
            <p:ph type="ftr" sz="quarter" idx="11"/>
          </p:nvPr>
        </p:nvSpPr>
        <p:spPr/>
        <p:txBody>
          <a:bodyPr/>
          <a:lstStyle/>
          <a:p>
            <a:r>
              <a:rPr lang="en-US" smtClean="0"/>
              <a:t>Regular Expressions and Automata </a:t>
            </a:r>
            <a:endParaRPr lang="en-US"/>
          </a:p>
        </p:txBody>
      </p:sp>
      <p:sp>
        <p:nvSpPr>
          <p:cNvPr id="6" name="Slide Number Placeholder 5"/>
          <p:cNvSpPr>
            <a:spLocks noGrp="1"/>
          </p:cNvSpPr>
          <p:nvPr>
            <p:ph type="sldNum" sz="quarter" idx="12"/>
          </p:nvPr>
        </p:nvSpPr>
        <p:spPr/>
        <p:txBody>
          <a:bodyPr/>
          <a:lstStyle/>
          <a:p>
            <a:fld id="{F810B22E-D0C3-4569-98F6-C42794805F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15ACB4-BDC6-48E1-96C9-C9E6FA3F57E2}" type="datetime1">
              <a:rPr lang="en-US" smtClean="0"/>
              <a:pPr/>
              <a:t>12-Feb-19</a:t>
            </a:fld>
            <a:endParaRPr lang="en-US"/>
          </a:p>
        </p:txBody>
      </p:sp>
      <p:sp>
        <p:nvSpPr>
          <p:cNvPr id="5" name="Footer Placeholder 4"/>
          <p:cNvSpPr>
            <a:spLocks noGrp="1"/>
          </p:cNvSpPr>
          <p:nvPr>
            <p:ph type="ftr" sz="quarter" idx="11"/>
          </p:nvPr>
        </p:nvSpPr>
        <p:spPr/>
        <p:txBody>
          <a:bodyPr/>
          <a:lstStyle/>
          <a:p>
            <a:r>
              <a:rPr lang="en-US" smtClean="0"/>
              <a:t>Regular Expressions and Automata </a:t>
            </a:r>
            <a:endParaRPr lang="en-US"/>
          </a:p>
        </p:txBody>
      </p:sp>
      <p:sp>
        <p:nvSpPr>
          <p:cNvPr id="6" name="Slide Number Placeholder 5"/>
          <p:cNvSpPr>
            <a:spLocks noGrp="1"/>
          </p:cNvSpPr>
          <p:nvPr>
            <p:ph type="sldNum" sz="quarter" idx="12"/>
          </p:nvPr>
        </p:nvSpPr>
        <p:spPr/>
        <p:txBody>
          <a:bodyPr/>
          <a:lstStyle/>
          <a:p>
            <a:fld id="{F810B22E-D0C3-4569-98F6-C42794805F4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A2851E-DC1F-4076-84BC-9871DBA03145}" type="datetime1">
              <a:rPr lang="en-US" smtClean="0"/>
              <a:pPr/>
              <a:t>12-Feb-19</a:t>
            </a:fld>
            <a:endParaRPr lang="en-US"/>
          </a:p>
        </p:txBody>
      </p:sp>
      <p:sp>
        <p:nvSpPr>
          <p:cNvPr id="5" name="Footer Placeholder 4"/>
          <p:cNvSpPr>
            <a:spLocks noGrp="1"/>
          </p:cNvSpPr>
          <p:nvPr>
            <p:ph type="ftr" sz="quarter" idx="11"/>
          </p:nvPr>
        </p:nvSpPr>
        <p:spPr/>
        <p:txBody>
          <a:bodyPr/>
          <a:lstStyle/>
          <a:p>
            <a:r>
              <a:rPr lang="en-US" smtClean="0"/>
              <a:t>Regular Expressions and Automata </a:t>
            </a:r>
            <a:endParaRPr lang="en-US"/>
          </a:p>
        </p:txBody>
      </p:sp>
      <p:sp>
        <p:nvSpPr>
          <p:cNvPr id="6" name="Slide Number Placeholder 5"/>
          <p:cNvSpPr>
            <a:spLocks noGrp="1"/>
          </p:cNvSpPr>
          <p:nvPr>
            <p:ph type="sldNum" sz="quarter" idx="12"/>
          </p:nvPr>
        </p:nvSpPr>
        <p:spPr/>
        <p:txBody>
          <a:bodyPr/>
          <a:lstStyle/>
          <a:p>
            <a:fld id="{F810B22E-D0C3-4569-98F6-C42794805F4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C9D377-5C00-4A5A-A514-D5839889987A}" type="datetime1">
              <a:rPr lang="en-US" smtClean="0"/>
              <a:pPr/>
              <a:t>12-Feb-19</a:t>
            </a:fld>
            <a:endParaRPr lang="en-US"/>
          </a:p>
        </p:txBody>
      </p:sp>
      <p:sp>
        <p:nvSpPr>
          <p:cNvPr id="5" name="Footer Placeholder 4"/>
          <p:cNvSpPr>
            <a:spLocks noGrp="1"/>
          </p:cNvSpPr>
          <p:nvPr>
            <p:ph type="ftr" sz="quarter" idx="11"/>
          </p:nvPr>
        </p:nvSpPr>
        <p:spPr/>
        <p:txBody>
          <a:bodyPr/>
          <a:lstStyle/>
          <a:p>
            <a:r>
              <a:rPr lang="en-US" smtClean="0"/>
              <a:t>Regular Expressions and Automata </a:t>
            </a:r>
            <a:endParaRPr lang="en-US"/>
          </a:p>
        </p:txBody>
      </p:sp>
      <p:sp>
        <p:nvSpPr>
          <p:cNvPr id="6" name="Slide Number Placeholder 5"/>
          <p:cNvSpPr>
            <a:spLocks noGrp="1"/>
          </p:cNvSpPr>
          <p:nvPr>
            <p:ph type="sldNum" sz="quarter" idx="12"/>
          </p:nvPr>
        </p:nvSpPr>
        <p:spPr/>
        <p:txBody>
          <a:bodyPr/>
          <a:lstStyle/>
          <a:p>
            <a:fld id="{F810B22E-D0C3-4569-98F6-C42794805F4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C8D269-4789-430E-ABE1-B7A553281C28}" type="datetime1">
              <a:rPr lang="en-US" smtClean="0"/>
              <a:pPr/>
              <a:t>12-Feb-19</a:t>
            </a:fld>
            <a:endParaRPr lang="en-US"/>
          </a:p>
        </p:txBody>
      </p:sp>
      <p:sp>
        <p:nvSpPr>
          <p:cNvPr id="6" name="Footer Placeholder 5"/>
          <p:cNvSpPr>
            <a:spLocks noGrp="1"/>
          </p:cNvSpPr>
          <p:nvPr>
            <p:ph type="ftr" sz="quarter" idx="11"/>
          </p:nvPr>
        </p:nvSpPr>
        <p:spPr/>
        <p:txBody>
          <a:bodyPr/>
          <a:lstStyle/>
          <a:p>
            <a:r>
              <a:rPr lang="en-US" smtClean="0"/>
              <a:t>Regular Expressions and Automata </a:t>
            </a:r>
            <a:endParaRPr lang="en-US"/>
          </a:p>
        </p:txBody>
      </p:sp>
      <p:sp>
        <p:nvSpPr>
          <p:cNvPr id="7" name="Slide Number Placeholder 6"/>
          <p:cNvSpPr>
            <a:spLocks noGrp="1"/>
          </p:cNvSpPr>
          <p:nvPr>
            <p:ph type="sldNum" sz="quarter" idx="12"/>
          </p:nvPr>
        </p:nvSpPr>
        <p:spPr/>
        <p:txBody>
          <a:bodyPr/>
          <a:lstStyle/>
          <a:p>
            <a:fld id="{F810B22E-D0C3-4569-98F6-C42794805F4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262E58-0714-4AF7-B8E9-97DCA8927E2F}" type="datetime1">
              <a:rPr lang="en-US" smtClean="0"/>
              <a:pPr/>
              <a:t>12-Feb-19</a:t>
            </a:fld>
            <a:endParaRPr lang="en-US"/>
          </a:p>
        </p:txBody>
      </p:sp>
      <p:sp>
        <p:nvSpPr>
          <p:cNvPr id="8" name="Footer Placeholder 7"/>
          <p:cNvSpPr>
            <a:spLocks noGrp="1"/>
          </p:cNvSpPr>
          <p:nvPr>
            <p:ph type="ftr" sz="quarter" idx="11"/>
          </p:nvPr>
        </p:nvSpPr>
        <p:spPr/>
        <p:txBody>
          <a:bodyPr/>
          <a:lstStyle/>
          <a:p>
            <a:r>
              <a:rPr lang="en-US" smtClean="0"/>
              <a:t>Regular Expressions and Automata </a:t>
            </a:r>
            <a:endParaRPr lang="en-US"/>
          </a:p>
        </p:txBody>
      </p:sp>
      <p:sp>
        <p:nvSpPr>
          <p:cNvPr id="9" name="Slide Number Placeholder 8"/>
          <p:cNvSpPr>
            <a:spLocks noGrp="1"/>
          </p:cNvSpPr>
          <p:nvPr>
            <p:ph type="sldNum" sz="quarter" idx="12"/>
          </p:nvPr>
        </p:nvSpPr>
        <p:spPr/>
        <p:txBody>
          <a:bodyPr/>
          <a:lstStyle/>
          <a:p>
            <a:fld id="{F810B22E-D0C3-4569-98F6-C42794805F4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794B51-2FC8-4FBE-BCDC-6F3A561AE3DF}" type="datetime1">
              <a:rPr lang="en-US" smtClean="0"/>
              <a:pPr/>
              <a:t>12-Feb-19</a:t>
            </a:fld>
            <a:endParaRPr lang="en-US"/>
          </a:p>
        </p:txBody>
      </p:sp>
      <p:sp>
        <p:nvSpPr>
          <p:cNvPr id="4" name="Footer Placeholder 3"/>
          <p:cNvSpPr>
            <a:spLocks noGrp="1"/>
          </p:cNvSpPr>
          <p:nvPr>
            <p:ph type="ftr" sz="quarter" idx="11"/>
          </p:nvPr>
        </p:nvSpPr>
        <p:spPr/>
        <p:txBody>
          <a:bodyPr/>
          <a:lstStyle/>
          <a:p>
            <a:r>
              <a:rPr lang="en-US" smtClean="0"/>
              <a:t>Regular Expressions and Automata </a:t>
            </a:r>
            <a:endParaRPr lang="en-US"/>
          </a:p>
        </p:txBody>
      </p:sp>
      <p:sp>
        <p:nvSpPr>
          <p:cNvPr id="5" name="Slide Number Placeholder 4"/>
          <p:cNvSpPr>
            <a:spLocks noGrp="1"/>
          </p:cNvSpPr>
          <p:nvPr>
            <p:ph type="sldNum" sz="quarter" idx="12"/>
          </p:nvPr>
        </p:nvSpPr>
        <p:spPr/>
        <p:txBody>
          <a:bodyPr/>
          <a:lstStyle/>
          <a:p>
            <a:fld id="{F810B22E-D0C3-4569-98F6-C42794805F4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C5BD27-8A38-46CE-B06C-1507167543E0}" type="datetime1">
              <a:rPr lang="en-US" smtClean="0"/>
              <a:pPr/>
              <a:t>12-Feb-19</a:t>
            </a:fld>
            <a:endParaRPr lang="en-US"/>
          </a:p>
        </p:txBody>
      </p:sp>
      <p:sp>
        <p:nvSpPr>
          <p:cNvPr id="3" name="Footer Placeholder 2"/>
          <p:cNvSpPr>
            <a:spLocks noGrp="1"/>
          </p:cNvSpPr>
          <p:nvPr>
            <p:ph type="ftr" sz="quarter" idx="11"/>
          </p:nvPr>
        </p:nvSpPr>
        <p:spPr/>
        <p:txBody>
          <a:bodyPr/>
          <a:lstStyle/>
          <a:p>
            <a:r>
              <a:rPr lang="en-US" smtClean="0"/>
              <a:t>Regular Expressions and Automata </a:t>
            </a:r>
            <a:endParaRPr lang="en-US"/>
          </a:p>
        </p:txBody>
      </p:sp>
      <p:sp>
        <p:nvSpPr>
          <p:cNvPr id="4" name="Slide Number Placeholder 3"/>
          <p:cNvSpPr>
            <a:spLocks noGrp="1"/>
          </p:cNvSpPr>
          <p:nvPr>
            <p:ph type="sldNum" sz="quarter" idx="12"/>
          </p:nvPr>
        </p:nvSpPr>
        <p:spPr/>
        <p:txBody>
          <a:bodyPr/>
          <a:lstStyle/>
          <a:p>
            <a:fld id="{F810B22E-D0C3-4569-98F6-C42794805F4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E396E5-A1D5-499A-9159-30D7D8692AF5}" type="datetime1">
              <a:rPr lang="en-US" smtClean="0"/>
              <a:pPr/>
              <a:t>12-Feb-19</a:t>
            </a:fld>
            <a:endParaRPr lang="en-US"/>
          </a:p>
        </p:txBody>
      </p:sp>
      <p:sp>
        <p:nvSpPr>
          <p:cNvPr id="6" name="Footer Placeholder 5"/>
          <p:cNvSpPr>
            <a:spLocks noGrp="1"/>
          </p:cNvSpPr>
          <p:nvPr>
            <p:ph type="ftr" sz="quarter" idx="11"/>
          </p:nvPr>
        </p:nvSpPr>
        <p:spPr/>
        <p:txBody>
          <a:bodyPr/>
          <a:lstStyle/>
          <a:p>
            <a:r>
              <a:rPr lang="en-US" smtClean="0"/>
              <a:t>Regular Expressions and Automata </a:t>
            </a:r>
            <a:endParaRPr lang="en-US"/>
          </a:p>
        </p:txBody>
      </p:sp>
      <p:sp>
        <p:nvSpPr>
          <p:cNvPr id="7" name="Slide Number Placeholder 6"/>
          <p:cNvSpPr>
            <a:spLocks noGrp="1"/>
          </p:cNvSpPr>
          <p:nvPr>
            <p:ph type="sldNum" sz="quarter" idx="12"/>
          </p:nvPr>
        </p:nvSpPr>
        <p:spPr/>
        <p:txBody>
          <a:bodyPr/>
          <a:lstStyle/>
          <a:p>
            <a:fld id="{F810B22E-D0C3-4569-98F6-C42794805F4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E26425-DE10-42C4-998D-1F11B274C0CF}" type="datetime1">
              <a:rPr lang="en-US" smtClean="0"/>
              <a:pPr/>
              <a:t>12-Feb-19</a:t>
            </a:fld>
            <a:endParaRPr lang="en-US"/>
          </a:p>
        </p:txBody>
      </p:sp>
      <p:sp>
        <p:nvSpPr>
          <p:cNvPr id="6" name="Footer Placeholder 5"/>
          <p:cNvSpPr>
            <a:spLocks noGrp="1"/>
          </p:cNvSpPr>
          <p:nvPr>
            <p:ph type="ftr" sz="quarter" idx="11"/>
          </p:nvPr>
        </p:nvSpPr>
        <p:spPr/>
        <p:txBody>
          <a:bodyPr/>
          <a:lstStyle/>
          <a:p>
            <a:r>
              <a:rPr lang="en-US" smtClean="0"/>
              <a:t>Regular Expressions and Automata </a:t>
            </a:r>
            <a:endParaRPr lang="en-US"/>
          </a:p>
        </p:txBody>
      </p:sp>
      <p:sp>
        <p:nvSpPr>
          <p:cNvPr id="7" name="Slide Number Placeholder 6"/>
          <p:cNvSpPr>
            <a:spLocks noGrp="1"/>
          </p:cNvSpPr>
          <p:nvPr>
            <p:ph type="sldNum" sz="quarter" idx="12"/>
          </p:nvPr>
        </p:nvSpPr>
        <p:spPr/>
        <p:txBody>
          <a:bodyPr/>
          <a:lstStyle/>
          <a:p>
            <a:fld id="{F810B22E-D0C3-4569-98F6-C42794805F4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D0C5BA-FD9D-4867-9B00-E44B698FD9D5}" type="datetime1">
              <a:rPr lang="en-US" smtClean="0"/>
              <a:pPr/>
              <a:t>12-Feb-19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Regular Expressions and Automata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10B22E-D0C3-4569-98F6-C42794805F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Natural Language </a:t>
            </a:r>
            <a:r>
              <a:rPr lang="en-US" dirty="0" smtClean="0"/>
              <a:t>Processing</a:t>
            </a:r>
            <a:br>
              <a:rPr lang="en-US" dirty="0" smtClean="0"/>
            </a:br>
            <a:r>
              <a:rPr lang="en-US" dirty="0" smtClean="0"/>
              <a:t>Unit-2</a:t>
            </a:r>
            <a:br>
              <a:rPr lang="en-US" dirty="0" smtClean="0"/>
            </a:br>
            <a:r>
              <a:rPr lang="en-US" b="1" dirty="0" smtClean="0">
                <a:solidFill>
                  <a:schemeClr val="accent2"/>
                </a:solidFill>
              </a:rPr>
              <a:t>Finite State Morphological </a:t>
            </a:r>
            <a:r>
              <a:rPr lang="en-US" b="1" dirty="0" smtClean="0">
                <a:solidFill>
                  <a:schemeClr val="accent2"/>
                </a:solidFill>
              </a:rPr>
              <a:t>P</a:t>
            </a:r>
            <a:r>
              <a:rPr lang="en-US" b="1" dirty="0" smtClean="0">
                <a:solidFill>
                  <a:schemeClr val="accent2"/>
                </a:solidFill>
              </a:rPr>
              <a:t>arsing</a:t>
            </a:r>
            <a:r>
              <a:rPr lang="en-US" b="1" dirty="0" smtClean="0">
                <a:solidFill>
                  <a:schemeClr val="accent2"/>
                </a:solidFill>
              </a:rPr>
              <a:t/>
            </a:r>
            <a:br>
              <a:rPr lang="en-US" b="1" dirty="0" smtClean="0">
                <a:solidFill>
                  <a:schemeClr val="accent2"/>
                </a:solidFill>
              </a:rPr>
            </a:br>
            <a:r>
              <a:rPr lang="en-US" b="1" dirty="0" smtClean="0">
                <a:solidFill>
                  <a:schemeClr val="accent2"/>
                </a:solidFill>
              </a:rPr>
              <a:t>(</a:t>
            </a:r>
            <a:r>
              <a:rPr lang="en-US" b="1" dirty="0" smtClean="0">
                <a:solidFill>
                  <a:schemeClr val="accent2"/>
                </a:solidFill>
              </a:rPr>
              <a:t>Day-11)</a:t>
            </a:r>
            <a:r>
              <a:rPr lang="en-US" b="1" dirty="0" smtClean="0">
                <a:solidFill>
                  <a:schemeClr val="accent2"/>
                </a:solidFill>
              </a:rPr>
              <a:t/>
            </a:r>
            <a:br>
              <a:rPr lang="en-US" b="1" dirty="0" smtClean="0">
                <a:solidFill>
                  <a:schemeClr val="accent2"/>
                </a:solidFill>
              </a:rPr>
            </a:br>
            <a:r>
              <a:rPr lang="en-US" b="1" dirty="0" smtClean="0">
                <a:solidFill>
                  <a:schemeClr val="accent2"/>
                </a:solidFill>
              </a:rPr>
              <a:t>12-Feb-2019</a:t>
            </a:r>
            <a:r>
              <a:rPr lang="en-US" dirty="0" smtClean="0"/>
              <a:t/>
            </a:r>
            <a:br>
              <a:rPr lang="en-US" dirty="0" smtClean="0"/>
            </a:br>
            <a:r>
              <a:rPr lang="en-US" dirty="0" smtClean="0"/>
              <a:t/>
            </a:r>
            <a:br>
              <a:rPr lang="en-US" dirty="0" smtClean="0"/>
            </a:br>
            <a:endParaRPr lang="en-US" dirty="0"/>
          </a:p>
        </p:txBody>
      </p:sp>
      <p:sp>
        <p:nvSpPr>
          <p:cNvPr id="3" name="Subtitle 2"/>
          <p:cNvSpPr>
            <a:spLocks noGrp="1"/>
          </p:cNvSpPr>
          <p:nvPr>
            <p:ph type="subTitle" idx="1"/>
          </p:nvPr>
        </p:nvSpPr>
        <p:spPr>
          <a:xfrm>
            <a:off x="1371600" y="4495800"/>
            <a:ext cx="6400800" cy="1143000"/>
          </a:xfrm>
        </p:spPr>
        <p:txBody>
          <a:bodyPr>
            <a:normAutofit lnSpcReduction="10000"/>
          </a:bodyPr>
          <a:lstStyle/>
          <a:p>
            <a:r>
              <a:rPr lang="en-US" dirty="0" smtClean="0"/>
              <a:t>By</a:t>
            </a:r>
          </a:p>
          <a:p>
            <a:r>
              <a:rPr lang="en-US" dirty="0" err="1" smtClean="0"/>
              <a:t>B.K.Mishra</a:t>
            </a:r>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Morphological Parsing</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It is </a:t>
            </a:r>
            <a:r>
              <a:rPr lang="en-US" dirty="0" smtClean="0"/>
              <a:t>the process of determining the morphemes from which a given word is constructed. It must be able to distinguish between orthographic rules and morphological rules. For example, the word 'foxes' can be decomposed into 'fox' (the stem), and '</a:t>
            </a:r>
            <a:r>
              <a:rPr lang="en-US" dirty="0" err="1" smtClean="0"/>
              <a:t>es'</a:t>
            </a:r>
            <a:r>
              <a:rPr lang="en-US" dirty="0" smtClean="0"/>
              <a:t> (a suffix indicating plurality).</a:t>
            </a:r>
          </a:p>
          <a:p>
            <a:r>
              <a:rPr lang="en-US" dirty="0" smtClean="0"/>
              <a:t>The generally accepted approach to morphological parsing is through the use of a finite state transducer (FST), which inputs words and outputs their stem and modifiers. The FST is initially created through algorithmic parsing of some word source, such as a dictionary, complete with modifier markups.</a:t>
            </a:r>
          </a:p>
          <a:p>
            <a:r>
              <a:rPr lang="en-US" dirty="0" smtClean="0"/>
              <a:t>Another approach is through the use of an indexed lookup method, which uses a constructed radix tree. This is not an often-taken route because it breaks down for morphologically complex languages.</a:t>
            </a:r>
          </a:p>
          <a:p>
            <a:r>
              <a:rPr lang="en-US" dirty="0" smtClean="0"/>
              <a:t>Orthographic</a:t>
            </a:r>
            <a:endParaRPr lang="en-US" dirty="0" smtClean="0"/>
          </a:p>
          <a:p>
            <a:r>
              <a:rPr lang="en-US" dirty="0" smtClean="0"/>
              <a:t>Orthographic rules are general rules used when breaking a word into its stem and modifiers. An example would be: singular English words ending with -y, when pluralized, end with -</a:t>
            </a:r>
            <a:r>
              <a:rPr lang="en-US" dirty="0" err="1" smtClean="0"/>
              <a:t>ies</a:t>
            </a:r>
            <a:r>
              <a:rPr lang="en-US" dirty="0" smtClean="0"/>
              <a:t>. Contrast this to Morphological rules which contain corner cases to these general rules. Both of these types of rules are used to construct systems that can do morphological parsing.</a:t>
            </a:r>
          </a:p>
          <a:p>
            <a:r>
              <a:rPr lang="en-US" dirty="0" smtClean="0"/>
              <a:t>Morphological</a:t>
            </a:r>
            <a:endParaRPr lang="en-US" dirty="0" smtClean="0"/>
          </a:p>
          <a:p>
            <a:r>
              <a:rPr lang="en-US" dirty="0" smtClean="0"/>
              <a:t>Morphological rules are exceptions to the orthographic rules used when breaking a word into its stem and modifiers. An example would be while one normally pluralizes a word in English by adding 's' as a suffix, the word 'fish' does not change when pluralized. Contrast this to orthographic rules which contain general rules. Both of these types of rules are used to construct systems that can do morphological parsing. Applications of morphological processing are machine translation, spell checker, information retrieval.</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Inflectional morphology in English</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Verbs:</a:t>
            </a:r>
          </a:p>
          <a:p>
            <a:pPr>
              <a:buNone/>
            </a:pPr>
            <a:r>
              <a:rPr lang="en-US" dirty="0" smtClean="0"/>
              <a:t>	– </a:t>
            </a:r>
            <a:r>
              <a:rPr lang="en-US" dirty="0" smtClean="0"/>
              <a:t>Infinitive/present tense: walk, go</a:t>
            </a:r>
          </a:p>
          <a:p>
            <a:pPr>
              <a:buNone/>
            </a:pPr>
            <a:r>
              <a:rPr lang="en-US" dirty="0" smtClean="0"/>
              <a:t>	– </a:t>
            </a:r>
            <a:r>
              <a:rPr lang="en-US" dirty="0" smtClean="0"/>
              <a:t>3rd person singular present tense (s-form): walks, goes</a:t>
            </a:r>
          </a:p>
          <a:p>
            <a:pPr>
              <a:buNone/>
            </a:pPr>
            <a:r>
              <a:rPr lang="en-US" dirty="0" smtClean="0"/>
              <a:t>	– </a:t>
            </a:r>
            <a:r>
              <a:rPr lang="en-US" dirty="0" smtClean="0"/>
              <a:t>Simple past: walked, went</a:t>
            </a:r>
          </a:p>
          <a:p>
            <a:pPr>
              <a:buNone/>
            </a:pPr>
            <a:r>
              <a:rPr lang="en-US" dirty="0" smtClean="0"/>
              <a:t>	– </a:t>
            </a:r>
            <a:r>
              <a:rPr lang="en-US" dirty="0" smtClean="0"/>
              <a:t>Past participle (</a:t>
            </a:r>
            <a:r>
              <a:rPr lang="en-US" dirty="0" err="1" smtClean="0"/>
              <a:t>ed</a:t>
            </a:r>
            <a:r>
              <a:rPr lang="en-US" dirty="0" smtClean="0"/>
              <a:t>-form): walked, gone</a:t>
            </a:r>
          </a:p>
          <a:p>
            <a:pPr>
              <a:buNone/>
            </a:pPr>
            <a:r>
              <a:rPr lang="en-US" dirty="0" smtClean="0"/>
              <a:t>	– </a:t>
            </a:r>
            <a:r>
              <a:rPr lang="en-US" dirty="0" smtClean="0"/>
              <a:t>Present participle (</a:t>
            </a:r>
            <a:r>
              <a:rPr lang="en-US" dirty="0" err="1" smtClean="0"/>
              <a:t>ing</a:t>
            </a:r>
            <a:r>
              <a:rPr lang="en-US" dirty="0" smtClean="0"/>
              <a:t>-form): walking, going</a:t>
            </a:r>
          </a:p>
          <a:p>
            <a:r>
              <a:rPr lang="en-US" dirty="0" smtClean="0"/>
              <a:t>Nouns:</a:t>
            </a:r>
          </a:p>
          <a:p>
            <a:pPr>
              <a:buNone/>
            </a:pPr>
            <a:r>
              <a:rPr lang="en-US" dirty="0" smtClean="0"/>
              <a:t>	– </a:t>
            </a:r>
            <a:r>
              <a:rPr lang="en-US" dirty="0" smtClean="0"/>
              <a:t>Number: singular (book) vs. plural (books)</a:t>
            </a:r>
          </a:p>
          <a:p>
            <a:pPr>
              <a:buNone/>
            </a:pPr>
            <a:r>
              <a:rPr lang="en-US" dirty="0" smtClean="0"/>
              <a:t>	– </a:t>
            </a:r>
            <a:r>
              <a:rPr lang="en-US" dirty="0" smtClean="0"/>
              <a:t>Plural: books</a:t>
            </a:r>
          </a:p>
          <a:p>
            <a:pPr>
              <a:buNone/>
            </a:pPr>
            <a:r>
              <a:rPr lang="en-US" dirty="0" smtClean="0"/>
              <a:t>	– </a:t>
            </a:r>
            <a:r>
              <a:rPr lang="en-US" dirty="0" smtClean="0"/>
              <a:t>Possessive (~ genitive case): book’s, books</a:t>
            </a:r>
          </a:p>
          <a:p>
            <a:pPr>
              <a:buNone/>
            </a:pPr>
            <a:r>
              <a:rPr lang="en-US" dirty="0" smtClean="0"/>
              <a:t>	– </a:t>
            </a:r>
            <a:r>
              <a:rPr lang="en-US" dirty="0" smtClean="0"/>
              <a:t>Personal pronouns inflect for person, number, gender, case:</a:t>
            </a:r>
          </a:p>
          <a:p>
            <a:pPr lvl="1"/>
            <a:r>
              <a:rPr lang="en-US" dirty="0" smtClean="0"/>
              <a:t>I saw him; he saw me; you saw her; we saw them; they saw us.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Derivational morphology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Nominalization:</a:t>
            </a:r>
          </a:p>
          <a:p>
            <a:pPr>
              <a:buNone/>
            </a:pPr>
            <a:r>
              <a:rPr lang="en-US" b="1" dirty="0" smtClean="0"/>
              <a:t>	V </a:t>
            </a:r>
            <a:r>
              <a:rPr lang="en-US" b="1" dirty="0" smtClean="0"/>
              <a:t>+ -</a:t>
            </a:r>
            <a:r>
              <a:rPr lang="en-US" b="1" dirty="0" err="1" smtClean="0"/>
              <a:t>ation</a:t>
            </a:r>
            <a:r>
              <a:rPr lang="en-US" b="1" dirty="0" smtClean="0"/>
              <a:t>: computerization</a:t>
            </a:r>
          </a:p>
          <a:p>
            <a:pPr>
              <a:buNone/>
            </a:pPr>
            <a:r>
              <a:rPr lang="en-US" b="1" dirty="0" smtClean="0"/>
              <a:t>	V</a:t>
            </a:r>
            <a:r>
              <a:rPr lang="en-US" b="1" dirty="0" smtClean="0"/>
              <a:t>+ -</a:t>
            </a:r>
            <a:r>
              <a:rPr lang="en-US" b="1" dirty="0" err="1" smtClean="0"/>
              <a:t>er</a:t>
            </a:r>
            <a:r>
              <a:rPr lang="en-US" b="1" dirty="0" smtClean="0"/>
              <a:t>: killer</a:t>
            </a:r>
          </a:p>
          <a:p>
            <a:pPr>
              <a:buNone/>
            </a:pPr>
            <a:r>
              <a:rPr lang="en-US" b="1" dirty="0" smtClean="0"/>
              <a:t>	</a:t>
            </a:r>
            <a:r>
              <a:rPr lang="en-US" b="1" dirty="0" err="1" smtClean="0"/>
              <a:t>Adj</a:t>
            </a:r>
            <a:r>
              <a:rPr lang="en-US" b="1" dirty="0" smtClean="0"/>
              <a:t> </a:t>
            </a:r>
            <a:r>
              <a:rPr lang="en-US" b="1" dirty="0" smtClean="0"/>
              <a:t>+ -</a:t>
            </a:r>
            <a:r>
              <a:rPr lang="en-US" b="1" dirty="0" err="1" smtClean="0"/>
              <a:t>ness</a:t>
            </a:r>
            <a:r>
              <a:rPr lang="en-US" b="1" dirty="0" smtClean="0"/>
              <a:t>: fuzziness</a:t>
            </a:r>
          </a:p>
          <a:p>
            <a:r>
              <a:rPr lang="en-US" dirty="0" smtClean="0"/>
              <a:t>Negation:</a:t>
            </a:r>
          </a:p>
          <a:p>
            <a:pPr>
              <a:buNone/>
            </a:pPr>
            <a:r>
              <a:rPr lang="en-US" b="1" dirty="0" smtClean="0"/>
              <a:t>	un-</a:t>
            </a:r>
            <a:r>
              <a:rPr lang="en-US" b="1" dirty="0" smtClean="0"/>
              <a:t>: undo, unseen, ...</a:t>
            </a:r>
          </a:p>
          <a:p>
            <a:pPr>
              <a:buNone/>
            </a:pPr>
            <a:r>
              <a:rPr lang="en-US" b="1" dirty="0" smtClean="0"/>
              <a:t>	</a:t>
            </a:r>
            <a:r>
              <a:rPr lang="en-US" b="1" dirty="0" err="1" smtClean="0"/>
              <a:t>mis</a:t>
            </a:r>
            <a:r>
              <a:rPr lang="en-US" b="1" dirty="0" smtClean="0"/>
              <a:t>-</a:t>
            </a:r>
            <a:r>
              <a:rPr lang="en-US" b="1" dirty="0" smtClean="0"/>
              <a:t>: mistake,...</a:t>
            </a:r>
          </a:p>
          <a:p>
            <a:r>
              <a:rPr lang="en-US" dirty="0" err="1" smtClean="0"/>
              <a:t>Adjectivization</a:t>
            </a:r>
            <a:r>
              <a:rPr lang="en-US" dirty="0" smtClean="0"/>
              <a:t>:</a:t>
            </a:r>
          </a:p>
          <a:p>
            <a:pPr>
              <a:buNone/>
            </a:pPr>
            <a:r>
              <a:rPr lang="en-US" b="1" dirty="0" smtClean="0"/>
              <a:t>	V</a:t>
            </a:r>
            <a:r>
              <a:rPr lang="en-US" b="1" dirty="0" smtClean="0"/>
              <a:t>+ -able: doable</a:t>
            </a:r>
          </a:p>
          <a:p>
            <a:pPr>
              <a:buNone/>
            </a:pPr>
            <a:r>
              <a:rPr lang="en-US" b="1" dirty="0" smtClean="0"/>
              <a:t>	N </a:t>
            </a:r>
            <a:r>
              <a:rPr lang="en-US" b="1" dirty="0" smtClean="0"/>
              <a:t>+ -al: national</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smtClean="0"/>
              <a:t>Morphemes: stems, affixes</a:t>
            </a:r>
          </a:p>
          <a:p>
            <a:pPr>
              <a:buNone/>
            </a:pPr>
            <a:r>
              <a:rPr lang="en-US" b="1" dirty="0" smtClean="0"/>
              <a:t>		</a:t>
            </a:r>
            <a:r>
              <a:rPr lang="en-US" b="1" dirty="0" err="1" smtClean="0"/>
              <a:t>dis</a:t>
            </a:r>
            <a:r>
              <a:rPr lang="en-US" b="1" dirty="0" smtClean="0"/>
              <a:t>-grace-</a:t>
            </a:r>
            <a:r>
              <a:rPr lang="en-US" b="1" dirty="0" err="1" smtClean="0"/>
              <a:t>ful</a:t>
            </a:r>
            <a:r>
              <a:rPr lang="en-US" b="1" dirty="0" smtClean="0"/>
              <a:t>-</a:t>
            </a:r>
            <a:r>
              <a:rPr lang="en-US" b="1" dirty="0" err="1" smtClean="0"/>
              <a:t>ly</a:t>
            </a:r>
            <a:endParaRPr lang="en-US" b="1" dirty="0" smtClean="0"/>
          </a:p>
          <a:p>
            <a:pPr>
              <a:buNone/>
            </a:pPr>
            <a:r>
              <a:rPr lang="en-US" b="1" dirty="0" smtClean="0"/>
              <a:t>		prefix-stem-suffix-suffix</a:t>
            </a:r>
            <a:endParaRPr lang="en-US" b="1" dirty="0" smtClean="0"/>
          </a:p>
          <a:p>
            <a:r>
              <a:rPr lang="en-US" dirty="0" smtClean="0"/>
              <a:t>Many word forms consist of a stem plus a number of</a:t>
            </a:r>
          </a:p>
          <a:p>
            <a:pPr>
              <a:buNone/>
            </a:pPr>
            <a:r>
              <a:rPr lang="en-US" dirty="0" smtClean="0"/>
              <a:t>affixes (</a:t>
            </a:r>
            <a:r>
              <a:rPr lang="en-US" i="1" dirty="0" smtClean="0"/>
              <a:t>prefixes or suffixes)</a:t>
            </a:r>
          </a:p>
          <a:p>
            <a:pPr>
              <a:buNone/>
            </a:pPr>
            <a:r>
              <a:rPr lang="en-US" i="1" dirty="0" smtClean="0"/>
              <a:t>		Infixes </a:t>
            </a:r>
            <a:r>
              <a:rPr lang="en-US" i="1" dirty="0" smtClean="0"/>
              <a:t>are inserted inside the stem.</a:t>
            </a:r>
          </a:p>
          <a:p>
            <a:pPr>
              <a:buNone/>
            </a:pPr>
            <a:r>
              <a:rPr lang="en-US" i="1" dirty="0" smtClean="0"/>
              <a:t>		</a:t>
            </a:r>
            <a:r>
              <a:rPr lang="en-US" i="1" dirty="0" err="1" smtClean="0"/>
              <a:t>Circumfixes</a:t>
            </a:r>
            <a:r>
              <a:rPr lang="en-US" i="1" dirty="0" smtClean="0"/>
              <a:t> </a:t>
            </a:r>
            <a:r>
              <a:rPr lang="en-US" i="1" dirty="0" smtClean="0"/>
              <a:t>(German </a:t>
            </a:r>
            <a:r>
              <a:rPr lang="en-US" i="1" dirty="0" err="1" smtClean="0"/>
              <a:t>gesehen</a:t>
            </a:r>
            <a:r>
              <a:rPr lang="en-US" i="1" dirty="0" smtClean="0"/>
              <a:t>) surround the stem</a:t>
            </a:r>
          </a:p>
          <a:p>
            <a:endParaRPr lang="en-US" dirty="0" smtClean="0"/>
          </a:p>
          <a:p>
            <a:r>
              <a:rPr lang="en-US" dirty="0" smtClean="0"/>
              <a:t>Morphemes</a:t>
            </a:r>
            <a:r>
              <a:rPr lang="en-US" dirty="0" smtClean="0"/>
              <a:t>: the smallest (meaningful/grammatical)</a:t>
            </a:r>
          </a:p>
          <a:p>
            <a:pPr>
              <a:buNone/>
            </a:pPr>
            <a:r>
              <a:rPr lang="en-US" dirty="0" smtClean="0"/>
              <a:t>parts of words.</a:t>
            </a:r>
          </a:p>
          <a:p>
            <a:pPr>
              <a:buNone/>
            </a:pPr>
            <a:endParaRPr lang="en-US" i="1" dirty="0" smtClean="0"/>
          </a:p>
          <a:p>
            <a:pPr>
              <a:buNone/>
            </a:pPr>
            <a:r>
              <a:rPr lang="en-US" i="1" dirty="0" smtClean="0"/>
              <a:t>Stems </a:t>
            </a:r>
            <a:r>
              <a:rPr lang="en-US" i="1" dirty="0" smtClean="0"/>
              <a:t>(grace) are often free morphemes.</a:t>
            </a:r>
          </a:p>
          <a:p>
            <a:pPr>
              <a:buNone/>
            </a:pPr>
            <a:r>
              <a:rPr lang="en-US" dirty="0" smtClean="0"/>
              <a:t>Free morphemes can occur by themselves as words.</a:t>
            </a:r>
          </a:p>
          <a:p>
            <a:pPr>
              <a:buNone/>
            </a:pPr>
            <a:endParaRPr lang="en-US" i="1" dirty="0" smtClean="0"/>
          </a:p>
          <a:p>
            <a:pPr>
              <a:buNone/>
            </a:pPr>
            <a:r>
              <a:rPr lang="en-US" i="1" dirty="0" smtClean="0"/>
              <a:t>Affixes </a:t>
            </a:r>
            <a:r>
              <a:rPr lang="en-US" i="1" dirty="0" smtClean="0"/>
              <a:t>(</a:t>
            </a:r>
            <a:r>
              <a:rPr lang="en-US" i="1" dirty="0" err="1" smtClean="0"/>
              <a:t>dis</a:t>
            </a:r>
            <a:r>
              <a:rPr lang="en-US" i="1" dirty="0" smtClean="0"/>
              <a:t>-, -</a:t>
            </a:r>
            <a:r>
              <a:rPr lang="en-US" i="1" dirty="0" err="1" smtClean="0"/>
              <a:t>ful</a:t>
            </a:r>
            <a:r>
              <a:rPr lang="en-US" i="1" dirty="0" smtClean="0"/>
              <a:t>, -</a:t>
            </a:r>
            <a:r>
              <a:rPr lang="en-US" i="1" dirty="0" err="1" smtClean="0"/>
              <a:t>ly</a:t>
            </a:r>
            <a:r>
              <a:rPr lang="en-US" i="1" dirty="0" smtClean="0"/>
              <a:t>) are usually bound morphemes</a:t>
            </a:r>
            <a:r>
              <a:rPr lang="en-US" b="1" i="1" dirty="0" smtClean="0"/>
              <a:t>.</a:t>
            </a:r>
          </a:p>
          <a:p>
            <a:pPr>
              <a:buNone/>
            </a:pPr>
            <a:r>
              <a:rPr lang="en-US" dirty="0" smtClean="0"/>
              <a:t>Bound morphemes have to combine with others to form words.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Morphemes and morphs</a:t>
            </a:r>
          </a:p>
          <a:p>
            <a:r>
              <a:rPr lang="en-US" dirty="0" smtClean="0"/>
              <a:t>There are many </a:t>
            </a:r>
            <a:r>
              <a:rPr lang="en-US" i="1" dirty="0" smtClean="0"/>
              <a:t>irregular word forms:</a:t>
            </a:r>
          </a:p>
          <a:p>
            <a:r>
              <a:rPr lang="en-US" dirty="0" smtClean="0"/>
              <a:t>– Plural nouns add -</a:t>
            </a:r>
            <a:r>
              <a:rPr lang="en-US" i="1" dirty="0" smtClean="0"/>
              <a:t>s to singular: book-book</a:t>
            </a:r>
            <a:r>
              <a:rPr lang="en-US" b="1" i="1" dirty="0" smtClean="0"/>
              <a:t>s,</a:t>
            </a:r>
          </a:p>
          <a:p>
            <a:r>
              <a:rPr lang="en-US" dirty="0" smtClean="0"/>
              <a:t>but: box-box</a:t>
            </a:r>
            <a:r>
              <a:rPr lang="en-US" b="1" dirty="0" smtClean="0"/>
              <a:t>es, fly-flies, child-children</a:t>
            </a:r>
          </a:p>
          <a:p>
            <a:r>
              <a:rPr lang="en-US" dirty="0" smtClean="0"/>
              <a:t>– Past tense verbs add -</a:t>
            </a:r>
            <a:r>
              <a:rPr lang="en-US" i="1" dirty="0" err="1" smtClean="0"/>
              <a:t>ed</a:t>
            </a:r>
            <a:r>
              <a:rPr lang="en-US" i="1" dirty="0" smtClean="0"/>
              <a:t> to infinitive: walk-walk</a:t>
            </a:r>
            <a:r>
              <a:rPr lang="en-US" b="1" i="1" dirty="0" smtClean="0"/>
              <a:t>ed,</a:t>
            </a:r>
          </a:p>
          <a:p>
            <a:r>
              <a:rPr lang="en-US" dirty="0" smtClean="0"/>
              <a:t>but: like-like</a:t>
            </a:r>
            <a:r>
              <a:rPr lang="en-US" b="1" dirty="0" smtClean="0"/>
              <a:t>d, leap-leapt</a:t>
            </a:r>
          </a:p>
          <a:p>
            <a:r>
              <a:rPr lang="en-US" dirty="0" smtClean="0"/>
              <a:t>Morphemes are abstract categories</a:t>
            </a:r>
          </a:p>
          <a:p>
            <a:r>
              <a:rPr lang="en-US" dirty="0" smtClean="0"/>
              <a:t>Examples: plural morpheme, past tense morpheme</a:t>
            </a:r>
          </a:p>
          <a:p>
            <a:r>
              <a:rPr lang="en-US" dirty="0" smtClean="0"/>
              <a:t>The same morpheme (e.g. for plural nouns) can be</a:t>
            </a:r>
          </a:p>
          <a:p>
            <a:r>
              <a:rPr lang="en-US" dirty="0" smtClean="0"/>
              <a:t>realized as different surface forms (morphs):</a:t>
            </a:r>
          </a:p>
          <a:p>
            <a:r>
              <a:rPr lang="en-US" dirty="0" smtClean="0"/>
              <a:t>-s/-</a:t>
            </a:r>
            <a:r>
              <a:rPr lang="en-US" dirty="0" err="1" smtClean="0"/>
              <a:t>es</a:t>
            </a:r>
            <a:r>
              <a:rPr lang="en-US" dirty="0" smtClean="0"/>
              <a:t>/-</a:t>
            </a:r>
            <a:r>
              <a:rPr lang="en-US" dirty="0" err="1" smtClean="0"/>
              <a:t>ren</a:t>
            </a:r>
            <a:endParaRPr lang="en-US" dirty="0" smtClean="0"/>
          </a:p>
          <a:p>
            <a:r>
              <a:rPr lang="en-US" dirty="0" smtClean="0"/>
              <a:t>Allomorphs: two different realizations (-s/-</a:t>
            </a:r>
            <a:r>
              <a:rPr lang="en-US" dirty="0" err="1" smtClean="0"/>
              <a:t>es</a:t>
            </a:r>
            <a:r>
              <a:rPr lang="en-US" dirty="0" smtClean="0"/>
              <a:t>/-</a:t>
            </a:r>
            <a:r>
              <a:rPr lang="en-US" dirty="0" err="1" smtClean="0"/>
              <a:t>ren</a:t>
            </a:r>
            <a:r>
              <a:rPr lang="en-US" dirty="0" smtClean="0"/>
              <a:t>)</a:t>
            </a:r>
          </a:p>
          <a:p>
            <a:r>
              <a:rPr lang="en-US" dirty="0" smtClean="0"/>
              <a:t>of the same underlying morpheme (plural)</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066800"/>
            <a:ext cx="5867400" cy="4339650"/>
          </a:xfrm>
          <a:prstGeom prst="rect">
            <a:avLst/>
          </a:prstGeom>
        </p:spPr>
        <p:txBody>
          <a:bodyPr wrap="square">
            <a:spAutoFit/>
          </a:bodyPr>
          <a:lstStyle/>
          <a:p>
            <a:pPr algn="ctr"/>
            <a:r>
              <a:rPr lang="en-US" sz="4000" dirty="0" smtClean="0"/>
              <a:t>Morphological </a:t>
            </a:r>
            <a:r>
              <a:rPr lang="en-US" sz="4000" dirty="0" smtClean="0"/>
              <a:t>parsing</a:t>
            </a:r>
          </a:p>
          <a:p>
            <a:pPr algn="ctr"/>
            <a:endParaRPr lang="en-US" sz="4000" dirty="0" smtClean="0"/>
          </a:p>
          <a:p>
            <a:pPr algn="ctr"/>
            <a:r>
              <a:rPr lang="en-US" sz="2800" b="1" i="1" dirty="0" smtClean="0"/>
              <a:t>Disgracefully</a:t>
            </a:r>
          </a:p>
          <a:p>
            <a:pPr algn="ctr"/>
            <a:endParaRPr lang="en-US" sz="2800" b="1" i="1" dirty="0" smtClean="0"/>
          </a:p>
          <a:p>
            <a:pPr algn="ctr"/>
            <a:r>
              <a:rPr lang="en-US" sz="2800" b="1" i="1" dirty="0" err="1" smtClean="0"/>
              <a:t>dis</a:t>
            </a:r>
            <a:r>
              <a:rPr lang="en-US" sz="2800" b="1" i="1" dirty="0" smtClean="0"/>
              <a:t> grace </a:t>
            </a:r>
            <a:r>
              <a:rPr lang="en-US" sz="2800" b="1" i="1" dirty="0" err="1" smtClean="0"/>
              <a:t>ful</a:t>
            </a:r>
            <a:r>
              <a:rPr lang="en-US" sz="2800" b="1" i="1" dirty="0" smtClean="0"/>
              <a:t> </a:t>
            </a:r>
            <a:r>
              <a:rPr lang="en-US" sz="2800" b="1" i="1" dirty="0" err="1" smtClean="0"/>
              <a:t>ly</a:t>
            </a:r>
            <a:endParaRPr lang="en-US" sz="2800" b="1" i="1" dirty="0" smtClean="0"/>
          </a:p>
          <a:p>
            <a:pPr algn="ctr"/>
            <a:endParaRPr lang="en-US" sz="2800" b="1" i="1" dirty="0" smtClean="0"/>
          </a:p>
          <a:p>
            <a:pPr algn="ctr"/>
            <a:r>
              <a:rPr lang="en-US" sz="2800" i="1" dirty="0" smtClean="0"/>
              <a:t>prefix stem suffix </a:t>
            </a:r>
            <a:r>
              <a:rPr lang="en-US" sz="2800" i="1" dirty="0" err="1" smtClean="0"/>
              <a:t>suffix</a:t>
            </a:r>
            <a:endParaRPr lang="en-US" sz="2800" i="1" dirty="0" smtClean="0"/>
          </a:p>
          <a:p>
            <a:pPr algn="ctr"/>
            <a:endParaRPr lang="en-US" sz="2800" i="1" dirty="0" smtClean="0"/>
          </a:p>
          <a:p>
            <a:pPr algn="ctr"/>
            <a:r>
              <a:rPr lang="en-US" sz="2800" i="1" dirty="0" smtClean="0"/>
              <a:t>NEG </a:t>
            </a:r>
            <a:r>
              <a:rPr lang="en-US" sz="2800" i="1" dirty="0" err="1" smtClean="0"/>
              <a:t>grace+N</a:t>
            </a:r>
            <a:r>
              <a:rPr lang="en-US" sz="2800" i="1" dirty="0" smtClean="0"/>
              <a:t> +ADJ +ADV</a:t>
            </a:r>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Finite-State </a:t>
            </a:r>
            <a:r>
              <a:rPr lang="en-US" dirty="0" smtClean="0"/>
              <a:t>Automata and</a:t>
            </a:r>
            <a:br>
              <a:rPr lang="en-US" dirty="0" smtClean="0"/>
            </a:br>
            <a:r>
              <a:rPr lang="en-US" dirty="0" smtClean="0"/>
              <a:t>Regular Languages</a:t>
            </a:r>
            <a:endParaRPr lang="en-US" dirty="0"/>
          </a:p>
        </p:txBody>
      </p:sp>
      <p:sp>
        <p:nvSpPr>
          <p:cNvPr id="4" name="Rectangle 3"/>
          <p:cNvSpPr/>
          <p:nvPr/>
        </p:nvSpPr>
        <p:spPr>
          <a:xfrm>
            <a:off x="1143000" y="1582340"/>
            <a:ext cx="6781800" cy="3970318"/>
          </a:xfrm>
          <a:prstGeom prst="rect">
            <a:avLst/>
          </a:prstGeom>
        </p:spPr>
        <p:txBody>
          <a:bodyPr wrap="square">
            <a:spAutoFit/>
          </a:bodyPr>
          <a:lstStyle/>
          <a:p>
            <a:r>
              <a:rPr lang="en-US" dirty="0" smtClean="0"/>
              <a:t>Formal </a:t>
            </a:r>
            <a:r>
              <a:rPr lang="en-US" dirty="0" smtClean="0"/>
              <a:t>languages</a:t>
            </a:r>
          </a:p>
          <a:p>
            <a:endParaRPr lang="en-US" dirty="0" smtClean="0"/>
          </a:p>
          <a:p>
            <a:r>
              <a:rPr lang="en-US" dirty="0" smtClean="0"/>
              <a:t>An alphabet </a:t>
            </a:r>
            <a:r>
              <a:rPr lang="en-US" i="1" dirty="0" smtClean="0"/>
              <a:t>Σ is a set of symbols:</a:t>
            </a:r>
          </a:p>
          <a:p>
            <a:r>
              <a:rPr lang="en-US" dirty="0" smtClean="0"/>
              <a:t>e.g. </a:t>
            </a:r>
            <a:r>
              <a:rPr lang="el-GR" i="1" dirty="0" smtClean="0"/>
              <a:t>Σ= {</a:t>
            </a:r>
            <a:r>
              <a:rPr lang="en-US" i="1" dirty="0" smtClean="0"/>
              <a:t>a, b, c</a:t>
            </a:r>
            <a:r>
              <a:rPr lang="en-US" i="1" dirty="0" smtClean="0"/>
              <a:t>}</a:t>
            </a:r>
          </a:p>
          <a:p>
            <a:endParaRPr lang="en-US" i="1" dirty="0" smtClean="0"/>
          </a:p>
          <a:p>
            <a:r>
              <a:rPr lang="en-US" dirty="0" smtClean="0"/>
              <a:t>A string </a:t>
            </a:r>
            <a:r>
              <a:rPr lang="en-US" i="1" dirty="0" smtClean="0"/>
              <a:t>ω is a sequence of symbols, </a:t>
            </a:r>
            <a:r>
              <a:rPr lang="en-US" i="1" dirty="0" err="1" smtClean="0"/>
              <a:t>e.g</a:t>
            </a:r>
            <a:r>
              <a:rPr lang="en-US" i="1" dirty="0" smtClean="0"/>
              <a:t> ω=</a:t>
            </a:r>
            <a:r>
              <a:rPr lang="en-US" i="1" dirty="0" err="1" smtClean="0"/>
              <a:t>abcb</a:t>
            </a:r>
            <a:r>
              <a:rPr lang="en-US" i="1" dirty="0" smtClean="0"/>
              <a:t>.</a:t>
            </a:r>
          </a:p>
          <a:p>
            <a:r>
              <a:rPr lang="en-US" dirty="0" smtClean="0"/>
              <a:t>The empty string ε consists of zero symbols</a:t>
            </a:r>
            <a:r>
              <a:rPr lang="en-US" dirty="0" smtClean="0"/>
              <a:t>.</a:t>
            </a:r>
          </a:p>
          <a:p>
            <a:endParaRPr lang="en-US" dirty="0" smtClean="0"/>
          </a:p>
          <a:p>
            <a:r>
              <a:rPr lang="en-US" dirty="0" smtClean="0"/>
              <a:t>The </a:t>
            </a:r>
            <a:r>
              <a:rPr lang="en-US" dirty="0" err="1" smtClean="0"/>
              <a:t>Kleene</a:t>
            </a:r>
            <a:r>
              <a:rPr lang="en-US" dirty="0" smtClean="0"/>
              <a:t> closure </a:t>
            </a:r>
            <a:r>
              <a:rPr lang="en-US" i="1" dirty="0" smtClean="0"/>
              <a:t>Σ* (‘sigma star’) is the (infinite)</a:t>
            </a:r>
          </a:p>
          <a:p>
            <a:r>
              <a:rPr lang="en-US" dirty="0" smtClean="0"/>
              <a:t>set of all strings that can be formed from </a:t>
            </a:r>
            <a:r>
              <a:rPr lang="en-US" i="1" dirty="0" smtClean="0"/>
              <a:t>Σ:</a:t>
            </a:r>
          </a:p>
          <a:p>
            <a:r>
              <a:rPr lang="es-ES" i="1" dirty="0" smtClean="0"/>
              <a:t>Σ*= {ε, a, b, c, </a:t>
            </a:r>
            <a:r>
              <a:rPr lang="es-ES" i="1" dirty="0" err="1" smtClean="0"/>
              <a:t>aa</a:t>
            </a:r>
            <a:r>
              <a:rPr lang="es-ES" i="1" dirty="0" smtClean="0"/>
              <a:t>, ab, </a:t>
            </a:r>
            <a:r>
              <a:rPr lang="es-ES" i="1" dirty="0" err="1" smtClean="0"/>
              <a:t>ba</a:t>
            </a:r>
            <a:r>
              <a:rPr lang="es-ES" i="1" dirty="0" smtClean="0"/>
              <a:t>, </a:t>
            </a:r>
            <a:r>
              <a:rPr lang="es-ES" i="1" dirty="0" err="1" smtClean="0"/>
              <a:t>aaa</a:t>
            </a:r>
            <a:r>
              <a:rPr lang="es-ES" i="1" dirty="0" smtClean="0"/>
              <a:t>, ...}</a:t>
            </a:r>
          </a:p>
          <a:p>
            <a:r>
              <a:rPr lang="en-US" dirty="0" smtClean="0"/>
              <a:t>A language L⊆ Σ* over </a:t>
            </a:r>
            <a:r>
              <a:rPr lang="en-US" i="1" dirty="0" smtClean="0"/>
              <a:t>Σ is also a set of strings</a:t>
            </a:r>
            <a:r>
              <a:rPr lang="en-US" i="1" dirty="0" smtClean="0"/>
              <a:t>.</a:t>
            </a:r>
          </a:p>
          <a:p>
            <a:endParaRPr lang="en-US" i="1" dirty="0" smtClean="0"/>
          </a:p>
          <a:p>
            <a:r>
              <a:rPr lang="en-US" dirty="0" smtClean="0"/>
              <a:t>Typically we only care about proper subsets of </a:t>
            </a:r>
            <a:r>
              <a:rPr lang="en-US" i="1" dirty="0" smtClean="0"/>
              <a:t>Σ* (L ⊂ Σ).</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889844"/>
            <a:ext cx="7467600" cy="4524315"/>
          </a:xfrm>
          <a:prstGeom prst="rect">
            <a:avLst/>
          </a:prstGeom>
        </p:spPr>
        <p:txBody>
          <a:bodyPr wrap="square">
            <a:spAutoFit/>
          </a:bodyPr>
          <a:lstStyle/>
          <a:p>
            <a:r>
              <a:rPr lang="en-US" b="1" dirty="0" smtClean="0"/>
              <a:t>Automata and </a:t>
            </a:r>
            <a:r>
              <a:rPr lang="en-US" b="1" dirty="0" smtClean="0"/>
              <a:t>languages</a:t>
            </a:r>
          </a:p>
          <a:p>
            <a:endParaRPr lang="en-US" dirty="0" smtClean="0"/>
          </a:p>
          <a:p>
            <a:r>
              <a:rPr lang="en-US" dirty="0" smtClean="0"/>
              <a:t>An automaton is an abstract model of a </a:t>
            </a:r>
            <a:r>
              <a:rPr lang="en-US" dirty="0" smtClean="0"/>
              <a:t>computer which </a:t>
            </a:r>
            <a:r>
              <a:rPr lang="en-US" dirty="0" smtClean="0"/>
              <a:t>reads an input string, and changes its </a:t>
            </a:r>
            <a:r>
              <a:rPr lang="en-US" dirty="0" smtClean="0"/>
              <a:t>internal state </a:t>
            </a:r>
            <a:r>
              <a:rPr lang="en-US" dirty="0" smtClean="0"/>
              <a:t>depending on the current input symbol.</a:t>
            </a:r>
          </a:p>
          <a:p>
            <a:r>
              <a:rPr lang="en-US" dirty="0" smtClean="0"/>
              <a:t>It can either accept or reject the input string.</a:t>
            </a:r>
          </a:p>
          <a:p>
            <a:endParaRPr lang="en-US" dirty="0" smtClean="0"/>
          </a:p>
          <a:p>
            <a:r>
              <a:rPr lang="en-US" dirty="0" smtClean="0"/>
              <a:t>Every </a:t>
            </a:r>
            <a:r>
              <a:rPr lang="en-US" dirty="0" smtClean="0"/>
              <a:t>automaton defines a language</a:t>
            </a:r>
          </a:p>
          <a:p>
            <a:r>
              <a:rPr lang="en-US" dirty="0" smtClean="0"/>
              <a:t>(the set of strings it accepts).</a:t>
            </a:r>
          </a:p>
          <a:p>
            <a:endParaRPr lang="it-IT" dirty="0" smtClean="0"/>
          </a:p>
          <a:p>
            <a:r>
              <a:rPr lang="it-IT" dirty="0" smtClean="0"/>
              <a:t>Different </a:t>
            </a:r>
            <a:r>
              <a:rPr lang="it-IT" dirty="0" smtClean="0"/>
              <a:t>automata define different language classes:</a:t>
            </a:r>
          </a:p>
          <a:p>
            <a:endParaRPr lang="it-IT" dirty="0" smtClean="0"/>
          </a:p>
          <a:p>
            <a:r>
              <a:rPr lang="it-IT" dirty="0" smtClean="0"/>
              <a:t>- </a:t>
            </a:r>
            <a:r>
              <a:rPr lang="it-IT" b="1" dirty="0" smtClean="0"/>
              <a:t>Finite-state automata define regular languages</a:t>
            </a:r>
          </a:p>
          <a:p>
            <a:endParaRPr lang="en-US" dirty="0" smtClean="0"/>
          </a:p>
          <a:p>
            <a:r>
              <a:rPr lang="en-US" dirty="0" smtClean="0"/>
              <a:t>- </a:t>
            </a:r>
            <a:r>
              <a:rPr lang="en-US" b="1" dirty="0" smtClean="0"/>
              <a:t>Pushdown automata define context-free languages</a:t>
            </a:r>
          </a:p>
          <a:p>
            <a:endParaRPr lang="en-US" dirty="0" smtClean="0"/>
          </a:p>
          <a:p>
            <a:r>
              <a:rPr lang="en-US" dirty="0" smtClean="0"/>
              <a:t>- </a:t>
            </a:r>
            <a:r>
              <a:rPr lang="en-US" b="1" dirty="0" smtClean="0"/>
              <a:t>Turing machines define recursively </a:t>
            </a:r>
            <a:r>
              <a:rPr lang="en-US" b="1" dirty="0" smtClean="0"/>
              <a:t>enumerable languages</a:t>
            </a:r>
            <a:endParaRPr 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751344"/>
            <a:ext cx="8534400" cy="4524315"/>
          </a:xfrm>
          <a:prstGeom prst="rect">
            <a:avLst/>
          </a:prstGeom>
        </p:spPr>
        <p:txBody>
          <a:bodyPr wrap="square">
            <a:spAutoFit/>
          </a:bodyPr>
          <a:lstStyle/>
          <a:p>
            <a:r>
              <a:rPr lang="en-US" dirty="0" smtClean="0"/>
              <a:t>Finite State Automata (FSAs)</a:t>
            </a:r>
          </a:p>
          <a:p>
            <a:r>
              <a:rPr lang="en-US" dirty="0" smtClean="0"/>
              <a:t>A finite-state automaton M =〈Q, Σ, q0, F, δ〉 consists of</a:t>
            </a:r>
            <a:r>
              <a:rPr lang="en-US" dirty="0" smtClean="0"/>
              <a:t>: A </a:t>
            </a:r>
            <a:r>
              <a:rPr lang="en-US" dirty="0" smtClean="0"/>
              <a:t>finite set of states </a:t>
            </a:r>
            <a:r>
              <a:rPr lang="en-US" i="1" dirty="0" smtClean="0"/>
              <a:t>Q = {q0, q1,.., </a:t>
            </a:r>
            <a:r>
              <a:rPr lang="en-US" i="1" dirty="0" err="1" smtClean="0"/>
              <a:t>qn</a:t>
            </a:r>
            <a:r>
              <a:rPr lang="en-US" i="1" dirty="0" smtClean="0"/>
              <a:t>}</a:t>
            </a:r>
          </a:p>
          <a:p>
            <a:pPr>
              <a:buFontTx/>
              <a:buChar char="-"/>
            </a:pPr>
            <a:r>
              <a:rPr lang="en-US" dirty="0" smtClean="0"/>
              <a:t>- </a:t>
            </a:r>
            <a:r>
              <a:rPr lang="en-US" dirty="0" smtClean="0"/>
              <a:t>A finite alphabet </a:t>
            </a:r>
            <a:r>
              <a:rPr lang="en-US" i="1" dirty="0" smtClean="0"/>
              <a:t>Σ of input symbols (e.g. Σ = {a, b, c,...})</a:t>
            </a:r>
          </a:p>
          <a:p>
            <a:pPr>
              <a:buFontTx/>
              <a:buChar char="-"/>
            </a:pPr>
            <a:r>
              <a:rPr lang="en-US" dirty="0" smtClean="0"/>
              <a:t>A </a:t>
            </a:r>
            <a:r>
              <a:rPr lang="en-US" dirty="0" smtClean="0"/>
              <a:t>designated start state </a:t>
            </a:r>
            <a:r>
              <a:rPr lang="en-US" i="1" dirty="0" smtClean="0"/>
              <a:t>q0 ∈ Q</a:t>
            </a:r>
          </a:p>
          <a:p>
            <a:pPr>
              <a:buFontTx/>
              <a:buChar char="-"/>
            </a:pPr>
            <a:r>
              <a:rPr lang="en-US" dirty="0" smtClean="0"/>
              <a:t>- </a:t>
            </a:r>
            <a:r>
              <a:rPr lang="en-US" dirty="0" smtClean="0"/>
              <a:t>A set of final states </a:t>
            </a:r>
            <a:r>
              <a:rPr lang="en-US" i="1" dirty="0" smtClean="0"/>
              <a:t>F ⊆Q</a:t>
            </a:r>
          </a:p>
          <a:p>
            <a:endParaRPr lang="en-US" dirty="0" smtClean="0"/>
          </a:p>
          <a:p>
            <a:r>
              <a:rPr lang="en-US" dirty="0" smtClean="0"/>
              <a:t>- </a:t>
            </a:r>
            <a:r>
              <a:rPr lang="en-US" dirty="0" smtClean="0"/>
              <a:t>A transition function </a:t>
            </a:r>
            <a:r>
              <a:rPr lang="el-GR" i="1" dirty="0" smtClean="0"/>
              <a:t>δ:</a:t>
            </a:r>
          </a:p>
          <a:p>
            <a:r>
              <a:rPr lang="en-US" dirty="0" smtClean="0"/>
              <a:t>- The transition function for a deterministic (D)FSA: </a:t>
            </a:r>
            <a:r>
              <a:rPr lang="en-US" i="1" dirty="0" smtClean="0"/>
              <a:t>Q x Σ → Q</a:t>
            </a:r>
          </a:p>
          <a:p>
            <a:r>
              <a:rPr lang="el-GR" i="1" dirty="0" smtClean="0"/>
              <a:t>δ(</a:t>
            </a:r>
            <a:r>
              <a:rPr lang="en-US" i="1" dirty="0" err="1" smtClean="0"/>
              <a:t>q,w</a:t>
            </a:r>
            <a:r>
              <a:rPr lang="en-US" i="1" dirty="0" smtClean="0"/>
              <a:t>) = q’ for q, q’ ∈ Q, w ∈ </a:t>
            </a:r>
            <a:r>
              <a:rPr lang="el-GR" i="1" dirty="0" smtClean="0"/>
              <a:t>Σ</a:t>
            </a:r>
          </a:p>
          <a:p>
            <a:endParaRPr lang="en-US" dirty="0" smtClean="0"/>
          </a:p>
          <a:p>
            <a:r>
              <a:rPr lang="en-US" dirty="0" smtClean="0"/>
              <a:t>If </a:t>
            </a:r>
            <a:r>
              <a:rPr lang="en-US" dirty="0" smtClean="0"/>
              <a:t>the current state is </a:t>
            </a:r>
            <a:r>
              <a:rPr lang="en-US" i="1" dirty="0" smtClean="0"/>
              <a:t>q and the current input is w, go to q’</a:t>
            </a:r>
          </a:p>
          <a:p>
            <a:r>
              <a:rPr lang="en-US" dirty="0" smtClean="0"/>
              <a:t>- The transition function for a nondeterministic (N)FSA: </a:t>
            </a:r>
            <a:r>
              <a:rPr lang="en-US" i="1" dirty="0" smtClean="0"/>
              <a:t>Q x Σ → 2Q</a:t>
            </a:r>
          </a:p>
          <a:p>
            <a:endParaRPr lang="en-US" i="1" smtClean="0"/>
          </a:p>
          <a:p>
            <a:r>
              <a:rPr lang="el-GR" i="1" smtClean="0"/>
              <a:t>δ(</a:t>
            </a:r>
            <a:r>
              <a:rPr lang="en-US" i="1" dirty="0" err="1" smtClean="0"/>
              <a:t>q,w</a:t>
            </a:r>
            <a:r>
              <a:rPr lang="en-US" i="1" dirty="0" smtClean="0"/>
              <a:t>) = Q’ for q ∈ Q, Q’ ⊆ Q, w ∈ </a:t>
            </a:r>
            <a:r>
              <a:rPr lang="el-GR" i="1" dirty="0" smtClean="0"/>
              <a:t>Σ</a:t>
            </a:r>
          </a:p>
          <a:p>
            <a:r>
              <a:rPr lang="en-US" dirty="0" smtClean="0"/>
              <a:t>If the current state is </a:t>
            </a:r>
            <a:r>
              <a:rPr lang="en-US" i="1" dirty="0" smtClean="0"/>
              <a:t>q and the current input is w, go to any q’ ∈ Q’</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pic>
        <p:nvPicPr>
          <p:cNvPr id="8" name="Picture Placeholder 7" descr="finite state automata for morphology.jpg"/>
          <p:cNvPicPr>
            <a:picLocks noGrp="1" noChangeAspect="1"/>
          </p:cNvPicPr>
          <p:nvPr>
            <p:ph type="pic" idx="1"/>
          </p:nvPr>
        </p:nvPicPr>
        <p:blipFill>
          <a:blip r:embed="rId2"/>
          <a:srcRect t="4652" b="4652"/>
          <a:stretch>
            <a:fillRect/>
          </a:stretch>
        </p:blipFill>
        <p:spPr>
          <a:xfrm>
            <a:off x="609600" y="304800"/>
            <a:ext cx="8077200" cy="4800600"/>
          </a:xfrm>
        </p:spPr>
      </p:pic>
      <p:sp>
        <p:nvSpPr>
          <p:cNvPr id="4" name="Text Placeholder 3"/>
          <p:cNvSpPr>
            <a:spLocks noGrp="1"/>
          </p:cNvSpPr>
          <p:nvPr>
            <p:ph type="body" sz="half" idx="2"/>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Today’s </a:t>
            </a:r>
            <a:r>
              <a:rPr lang="en-US" dirty="0" smtClean="0"/>
              <a:t>lecture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What </a:t>
            </a:r>
            <a:r>
              <a:rPr lang="en-US" dirty="0" smtClean="0"/>
              <a:t>are words? How many words are there?</a:t>
            </a:r>
          </a:p>
          <a:p>
            <a:r>
              <a:rPr lang="en-US" dirty="0" smtClean="0"/>
              <a:t>What is the structure of words?</a:t>
            </a:r>
          </a:p>
          <a:p>
            <a:pPr>
              <a:buNone/>
            </a:pPr>
            <a:r>
              <a:rPr lang="en-US" dirty="0" smtClean="0"/>
              <a:t>	(</a:t>
            </a:r>
            <a:r>
              <a:rPr lang="en-US" dirty="0" smtClean="0"/>
              <a:t>in English, </a:t>
            </a:r>
            <a:r>
              <a:rPr lang="en-US" dirty="0" smtClean="0"/>
              <a:t>Hindi, Sanskrit, Chinese</a:t>
            </a:r>
            <a:r>
              <a:rPr lang="en-US" dirty="0" smtClean="0"/>
              <a:t>, Arabic,…)</a:t>
            </a:r>
          </a:p>
          <a:p>
            <a:r>
              <a:rPr lang="en-US" dirty="0" smtClean="0"/>
              <a:t>Morphology: the area of linguistics that deals </a:t>
            </a:r>
            <a:r>
              <a:rPr lang="en-US" dirty="0" smtClean="0"/>
              <a:t>with 	this</a:t>
            </a:r>
            <a:r>
              <a:rPr lang="en-US" dirty="0" smtClean="0"/>
              <a:t>.</a:t>
            </a:r>
          </a:p>
          <a:p>
            <a:r>
              <a:rPr lang="en-US" dirty="0" smtClean="0"/>
              <a:t>How can we identify the structure of words?</a:t>
            </a:r>
          </a:p>
          <a:p>
            <a:r>
              <a:rPr lang="en-US" dirty="0" smtClean="0"/>
              <a:t>We need to build a morphological analyzer (parser).</a:t>
            </a:r>
          </a:p>
          <a:p>
            <a:r>
              <a:rPr lang="en-US" dirty="0" smtClean="0"/>
              <a:t>We will use finite-state transducers for this task.</a:t>
            </a:r>
          </a:p>
          <a:p>
            <a:r>
              <a:rPr lang="en-US" dirty="0" smtClean="0"/>
              <a:t>Finite-State Automata and Regular </a:t>
            </a:r>
            <a:r>
              <a:rPr lang="en-US" dirty="0" smtClean="0"/>
              <a:t>Languages</a:t>
            </a: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Picture Placeholder 5" descr="merging automata.jpg"/>
          <p:cNvPicPr>
            <a:picLocks noGrp="1" noChangeAspect="1"/>
          </p:cNvPicPr>
          <p:nvPr>
            <p:ph type="pic" idx="1"/>
          </p:nvPr>
        </p:nvPicPr>
        <p:blipFill>
          <a:blip r:embed="rId2"/>
          <a:srcRect t="6915" b="6915"/>
          <a:stretch>
            <a:fillRect/>
          </a:stretch>
        </p:blipFill>
        <p:spPr>
          <a:xfrm>
            <a:off x="533400" y="612775"/>
            <a:ext cx="8458200" cy="4114800"/>
          </a:xfrm>
        </p:spPr>
      </p:pic>
      <p:sp>
        <p:nvSpPr>
          <p:cNvPr id="4" name="Text Placeholder 3"/>
          <p:cNvSpPr>
            <a:spLocks noGrp="1"/>
          </p:cNvSpPr>
          <p:nvPr>
            <p:ph type="body" sz="half" idx="2"/>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Turkish word</a:t>
            </a:r>
            <a:endParaRPr lang="en-US" dirty="0"/>
          </a:p>
        </p:txBody>
      </p:sp>
      <p:sp>
        <p:nvSpPr>
          <p:cNvPr id="3" name="Content Placeholder 2"/>
          <p:cNvSpPr>
            <a:spLocks noGrp="1"/>
          </p:cNvSpPr>
          <p:nvPr>
            <p:ph idx="1"/>
          </p:nvPr>
        </p:nvSpPr>
        <p:spPr/>
        <p:txBody>
          <a:bodyPr>
            <a:normAutofit fontScale="40000" lnSpcReduction="20000"/>
          </a:bodyPr>
          <a:lstStyle/>
          <a:p>
            <a:r>
              <a:rPr lang="en-US" dirty="0" err="1" smtClean="0"/>
              <a:t>uygarlaştıramadıklarımızdanmışsınızcasına</a:t>
            </a:r>
            <a:endParaRPr lang="en-US" dirty="0" smtClean="0"/>
          </a:p>
          <a:p>
            <a:r>
              <a:rPr lang="en-US" dirty="0" err="1" smtClean="0"/>
              <a:t>uygar_laş_tır_ama_dık_lar_ımız_dan_mış_sınız_casına</a:t>
            </a:r>
            <a:endParaRPr lang="en-US" dirty="0" smtClean="0"/>
          </a:p>
          <a:p>
            <a:r>
              <a:rPr lang="en-US" i="1" dirty="0" smtClean="0"/>
              <a:t>“as if you are among those whom we were not able to civilize (=cause to</a:t>
            </a:r>
          </a:p>
          <a:p>
            <a:r>
              <a:rPr lang="en-US" i="1" dirty="0" smtClean="0"/>
              <a:t>become civilized)”</a:t>
            </a:r>
          </a:p>
          <a:p>
            <a:r>
              <a:rPr lang="en-US" dirty="0" err="1" smtClean="0"/>
              <a:t>uygar</a:t>
            </a:r>
            <a:r>
              <a:rPr lang="en-US" dirty="0" smtClean="0"/>
              <a:t>: </a:t>
            </a:r>
            <a:r>
              <a:rPr lang="en-US" i="1" dirty="0" smtClean="0"/>
              <a:t>civilized</a:t>
            </a:r>
          </a:p>
          <a:p>
            <a:r>
              <a:rPr lang="en-US" dirty="0" smtClean="0"/>
              <a:t>_</a:t>
            </a:r>
            <a:r>
              <a:rPr lang="en-US" dirty="0" err="1" smtClean="0"/>
              <a:t>laş</a:t>
            </a:r>
            <a:r>
              <a:rPr lang="en-US" dirty="0" smtClean="0"/>
              <a:t>: </a:t>
            </a:r>
            <a:r>
              <a:rPr lang="en-US" i="1" dirty="0" smtClean="0"/>
              <a:t>become</a:t>
            </a:r>
          </a:p>
          <a:p>
            <a:r>
              <a:rPr lang="en-US" dirty="0" smtClean="0"/>
              <a:t>_</a:t>
            </a:r>
            <a:r>
              <a:rPr lang="en-US" dirty="0" err="1" smtClean="0"/>
              <a:t>tır</a:t>
            </a:r>
            <a:r>
              <a:rPr lang="en-US" dirty="0" smtClean="0"/>
              <a:t>: </a:t>
            </a:r>
            <a:r>
              <a:rPr lang="en-US" i="1" dirty="0" smtClean="0"/>
              <a:t>cause somebody to do something</a:t>
            </a:r>
          </a:p>
          <a:p>
            <a:r>
              <a:rPr lang="en-US" dirty="0" smtClean="0"/>
              <a:t>_</a:t>
            </a:r>
            <a:r>
              <a:rPr lang="en-US" dirty="0" err="1" smtClean="0"/>
              <a:t>ama</a:t>
            </a:r>
            <a:r>
              <a:rPr lang="en-US" dirty="0" smtClean="0"/>
              <a:t>: </a:t>
            </a:r>
            <a:r>
              <a:rPr lang="en-US" i="1" dirty="0" smtClean="0"/>
              <a:t>not able</a:t>
            </a:r>
          </a:p>
          <a:p>
            <a:r>
              <a:rPr lang="en-US" dirty="0" smtClean="0"/>
              <a:t>_</a:t>
            </a:r>
            <a:r>
              <a:rPr lang="en-US" dirty="0" err="1" smtClean="0"/>
              <a:t>dık</a:t>
            </a:r>
            <a:r>
              <a:rPr lang="en-US" dirty="0" smtClean="0"/>
              <a:t>: past participle</a:t>
            </a:r>
          </a:p>
          <a:p>
            <a:r>
              <a:rPr lang="en-US" dirty="0" smtClean="0"/>
              <a:t>_</a:t>
            </a:r>
            <a:r>
              <a:rPr lang="en-US" dirty="0" err="1" smtClean="0"/>
              <a:t>lar</a:t>
            </a:r>
            <a:r>
              <a:rPr lang="en-US" dirty="0" smtClean="0"/>
              <a:t>: plural</a:t>
            </a:r>
          </a:p>
          <a:p>
            <a:r>
              <a:rPr lang="en-US" dirty="0" smtClean="0"/>
              <a:t>_</a:t>
            </a:r>
            <a:r>
              <a:rPr lang="en-US" dirty="0" err="1" smtClean="0"/>
              <a:t>ımız</a:t>
            </a:r>
            <a:r>
              <a:rPr lang="en-US" dirty="0" smtClean="0"/>
              <a:t>: 1st person plural possessive (our)</a:t>
            </a:r>
          </a:p>
          <a:p>
            <a:r>
              <a:rPr lang="en-US" dirty="0" smtClean="0"/>
              <a:t>_</a:t>
            </a:r>
            <a:r>
              <a:rPr lang="en-US" dirty="0" err="1" smtClean="0"/>
              <a:t>dan</a:t>
            </a:r>
            <a:r>
              <a:rPr lang="en-US" dirty="0" smtClean="0"/>
              <a:t>: </a:t>
            </a:r>
            <a:r>
              <a:rPr lang="en-US" i="1" dirty="0" smtClean="0"/>
              <a:t>among (ablative case)</a:t>
            </a:r>
          </a:p>
          <a:p>
            <a:r>
              <a:rPr lang="en-US" dirty="0" smtClean="0"/>
              <a:t>_</a:t>
            </a:r>
            <a:r>
              <a:rPr lang="en-US" dirty="0" err="1" smtClean="0"/>
              <a:t>mış</a:t>
            </a:r>
            <a:r>
              <a:rPr lang="en-US" dirty="0" smtClean="0"/>
              <a:t>: past</a:t>
            </a:r>
          </a:p>
          <a:p>
            <a:r>
              <a:rPr lang="en-US" dirty="0" smtClean="0"/>
              <a:t>_</a:t>
            </a:r>
            <a:r>
              <a:rPr lang="en-US" dirty="0" err="1" smtClean="0"/>
              <a:t>sınız</a:t>
            </a:r>
            <a:r>
              <a:rPr lang="en-US" dirty="0" smtClean="0"/>
              <a:t>: 2nd person plural (you)</a:t>
            </a:r>
          </a:p>
          <a:p>
            <a:r>
              <a:rPr lang="en-US" dirty="0" smtClean="0"/>
              <a:t>_</a:t>
            </a:r>
            <a:r>
              <a:rPr lang="en-US" dirty="0" err="1" smtClean="0"/>
              <a:t>casına</a:t>
            </a:r>
            <a:r>
              <a:rPr lang="en-US" dirty="0" smtClean="0"/>
              <a:t>: </a:t>
            </a:r>
            <a:r>
              <a:rPr lang="en-US" i="1" dirty="0" smtClean="0"/>
              <a:t>as if (forms an adverb from a verb</a:t>
            </a:r>
            <a:r>
              <a:rPr lang="en-US" i="1" dirty="0" smtClean="0"/>
              <a:t>)</a:t>
            </a:r>
          </a:p>
          <a:p>
            <a:endParaRPr lang="en-US" i="1" dirty="0" smtClean="0"/>
          </a:p>
          <a:p>
            <a:r>
              <a:rPr lang="en-US" sz="4200" b="1" i="1" dirty="0" smtClean="0"/>
              <a:t>Sanskrit (Longest word from all language, 438 characters/letters size ) </a:t>
            </a:r>
            <a:endParaRPr lang="en-US" sz="4200" b="1" i="1" dirty="0" smtClean="0"/>
          </a:p>
          <a:p>
            <a:r>
              <a:rPr lang="hi-IN" dirty="0" smtClean="0"/>
              <a:t>निरन्तरान्धकारित-दिगन्तर-कन्दलदमन्द-सुधारस-बिन्दु-सान्द्रतर-घनाघन-वृन्द-सन्देहकर-स्यन्दमान-मकरन्द-बिन्दु-बन्धुरतर-माकन्द-तरु-कुल-तल्प-कल्प-मृदुल-सिकता-जाल-जटिल-मूल-तल-मरुवक-मिलदलघु-लघु-लय-कलित-रमणीय-पानीय-शालिका-बालिका-करार-विन्द-गलन्तिका-गलदेला-लवङ्ग-पाटल-घनसार-कस्तूरिकातिसौरभ-मेदुर-लघुतर-मधुर-शीतलतर-सलिलधारा-निराकरिष्णु-तदीय-विमल-विलोचन-मयूख-रेखापसारित-पिपासायास-पथिक-लोकान्</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word classes</a:t>
            </a:r>
            <a:br>
              <a:rPr lang="en-US" dirty="0" smtClean="0"/>
            </a:br>
            <a:r>
              <a:rPr lang="en-US" dirty="0" smtClean="0"/>
              <a:t>(parts of speech)</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Content </a:t>
            </a:r>
            <a:r>
              <a:rPr lang="en-US" dirty="0" smtClean="0"/>
              <a:t>words (open-class):</a:t>
            </a:r>
          </a:p>
          <a:p>
            <a:pPr>
              <a:buNone/>
            </a:pPr>
            <a:r>
              <a:rPr lang="en-US" dirty="0" smtClean="0"/>
              <a:t>	– </a:t>
            </a:r>
            <a:r>
              <a:rPr lang="en-US" dirty="0" smtClean="0"/>
              <a:t>Nouns: student, university, knowledge,...</a:t>
            </a:r>
          </a:p>
          <a:p>
            <a:pPr>
              <a:buNone/>
            </a:pPr>
            <a:r>
              <a:rPr lang="en-US" dirty="0" smtClean="0"/>
              <a:t>	– </a:t>
            </a:r>
            <a:r>
              <a:rPr lang="en-US" dirty="0" smtClean="0"/>
              <a:t>Verbs: write, learn, teach,...</a:t>
            </a:r>
          </a:p>
          <a:p>
            <a:pPr>
              <a:buNone/>
            </a:pPr>
            <a:r>
              <a:rPr lang="en-US" dirty="0" smtClean="0"/>
              <a:t>	– </a:t>
            </a:r>
            <a:r>
              <a:rPr lang="en-US" dirty="0" smtClean="0"/>
              <a:t>Adjectives: difficult, boring, hard, ....</a:t>
            </a:r>
          </a:p>
          <a:p>
            <a:pPr>
              <a:buNone/>
            </a:pPr>
            <a:r>
              <a:rPr lang="en-US" dirty="0" smtClean="0"/>
              <a:t>	– </a:t>
            </a:r>
            <a:r>
              <a:rPr lang="en-US" dirty="0" smtClean="0"/>
              <a:t>Adverbs: easily, repeatedly,...</a:t>
            </a:r>
          </a:p>
          <a:p>
            <a:r>
              <a:rPr lang="en-US" dirty="0" smtClean="0"/>
              <a:t>Function words (closed-class):</a:t>
            </a:r>
          </a:p>
          <a:p>
            <a:pPr>
              <a:buNone/>
            </a:pPr>
            <a:r>
              <a:rPr lang="en-US" dirty="0" smtClean="0"/>
              <a:t>	– </a:t>
            </a:r>
            <a:r>
              <a:rPr lang="en-US" dirty="0" smtClean="0"/>
              <a:t>Prepositions: in, with, under,...</a:t>
            </a:r>
          </a:p>
          <a:p>
            <a:pPr>
              <a:buNone/>
            </a:pPr>
            <a:r>
              <a:rPr lang="en-US" dirty="0" smtClean="0"/>
              <a:t>	– </a:t>
            </a:r>
            <a:r>
              <a:rPr lang="en-US" dirty="0" smtClean="0"/>
              <a:t>Conjunctions: and, or,...</a:t>
            </a:r>
          </a:p>
          <a:p>
            <a:pPr>
              <a:buNone/>
            </a:pPr>
            <a:r>
              <a:rPr lang="en-US" dirty="0" smtClean="0"/>
              <a:t>	– </a:t>
            </a:r>
            <a:r>
              <a:rPr lang="en-US" dirty="0" smtClean="0"/>
              <a:t>Determiners: a, the, every,...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many words are there</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a:t>
            </a:r>
            <a:r>
              <a:rPr lang="en-US" dirty="0" smtClean="0"/>
              <a:t>Unix command </a:t>
            </a:r>
            <a:r>
              <a:rPr lang="en-US" b="1" dirty="0" smtClean="0"/>
              <a:t>“</a:t>
            </a:r>
            <a:r>
              <a:rPr lang="en-US" b="1" i="1" dirty="0" err="1" smtClean="0"/>
              <a:t>wc</a:t>
            </a:r>
            <a:r>
              <a:rPr lang="en-US" b="1" i="1" dirty="0" smtClean="0"/>
              <a:t> -w” counts the words in a file.</a:t>
            </a:r>
          </a:p>
          <a:p>
            <a:r>
              <a:rPr lang="en-US" b="1" dirty="0" smtClean="0"/>
              <a:t>&gt; cat example.txt</a:t>
            </a:r>
          </a:p>
          <a:p>
            <a:endParaRPr lang="en-US" b="1" i="1" dirty="0" smtClean="0"/>
          </a:p>
          <a:p>
            <a:pPr>
              <a:buNone/>
            </a:pPr>
            <a:r>
              <a:rPr lang="en-US" b="1" i="1" dirty="0" smtClean="0"/>
              <a:t>		This </a:t>
            </a:r>
            <a:r>
              <a:rPr lang="en-US" b="1" i="1" dirty="0" smtClean="0"/>
              <a:t>company isn't New York-based anymore</a:t>
            </a:r>
          </a:p>
          <a:p>
            <a:pPr>
              <a:buNone/>
            </a:pPr>
            <a:r>
              <a:rPr lang="en-US" b="1" i="1" dirty="0" smtClean="0"/>
              <a:t>		We </a:t>
            </a:r>
            <a:r>
              <a:rPr lang="en-US" b="1" i="1" dirty="0" smtClean="0"/>
              <a:t>moved to Chicago</a:t>
            </a:r>
          </a:p>
          <a:p>
            <a:endParaRPr lang="en-US" b="1" i="1" dirty="0" smtClean="0"/>
          </a:p>
          <a:p>
            <a:r>
              <a:rPr lang="en-US" b="1" i="1" dirty="0" smtClean="0"/>
              <a:t>&gt; </a:t>
            </a:r>
            <a:r>
              <a:rPr lang="en-US" b="1" i="1" dirty="0" err="1" smtClean="0"/>
              <a:t>wc</a:t>
            </a:r>
            <a:r>
              <a:rPr lang="en-US" b="1" i="1" dirty="0" smtClean="0"/>
              <a:t> -w example.txt</a:t>
            </a:r>
          </a:p>
          <a:p>
            <a:r>
              <a:rPr lang="en-US" b="1" i="1" dirty="0" smtClean="0"/>
              <a:t>10 example.txt</a:t>
            </a:r>
          </a:p>
          <a:p>
            <a:r>
              <a:rPr lang="en-US" b="1" dirty="0" smtClean="0"/>
              <a:t>“</a:t>
            </a:r>
            <a:r>
              <a:rPr lang="en-US" b="1" i="1" dirty="0" err="1" smtClean="0"/>
              <a:t>wc</a:t>
            </a:r>
            <a:r>
              <a:rPr lang="en-US" b="1" i="1" dirty="0" smtClean="0"/>
              <a:t> -w” uses blanks to identify words:</a:t>
            </a:r>
          </a:p>
          <a:p>
            <a:r>
              <a:rPr lang="en-US" b="1" i="1" dirty="0" smtClean="0"/>
              <a:t>This</a:t>
            </a:r>
            <a:r>
              <a:rPr lang="en-US" b="1" i="1" baseline="30000" dirty="0" smtClean="0"/>
              <a:t>1</a:t>
            </a:r>
            <a:r>
              <a:rPr lang="en-US" b="1" i="1" dirty="0" smtClean="0"/>
              <a:t> company</a:t>
            </a:r>
            <a:r>
              <a:rPr lang="en-US" b="1" i="1" baseline="30000" dirty="0" smtClean="0"/>
              <a:t>2</a:t>
            </a:r>
            <a:r>
              <a:rPr lang="en-US" b="1" i="1" dirty="0" smtClean="0"/>
              <a:t> isn't</a:t>
            </a:r>
            <a:r>
              <a:rPr lang="en-US" b="1" i="1" baseline="30000" dirty="0" smtClean="0"/>
              <a:t>3</a:t>
            </a:r>
            <a:r>
              <a:rPr lang="en-US" b="1" i="1" dirty="0" smtClean="0"/>
              <a:t> New</a:t>
            </a:r>
            <a:r>
              <a:rPr lang="en-US" b="1" i="1" baseline="30000" dirty="0" smtClean="0"/>
              <a:t>4</a:t>
            </a:r>
            <a:r>
              <a:rPr lang="en-US" b="1" i="1" dirty="0" smtClean="0"/>
              <a:t> York-based</a:t>
            </a:r>
            <a:r>
              <a:rPr lang="en-US" b="1" i="1" baseline="30000" dirty="0" smtClean="0"/>
              <a:t>5</a:t>
            </a:r>
            <a:r>
              <a:rPr lang="en-US" b="1" i="1" dirty="0" smtClean="0"/>
              <a:t> anymore</a:t>
            </a:r>
            <a:r>
              <a:rPr lang="en-US" b="1" i="1" baseline="30000" dirty="0" smtClean="0"/>
              <a:t>6</a:t>
            </a:r>
          </a:p>
          <a:p>
            <a:r>
              <a:rPr lang="en-US" b="1" i="1" dirty="0" smtClean="0"/>
              <a:t>We</a:t>
            </a:r>
            <a:r>
              <a:rPr lang="en-US" b="1" i="1" baseline="30000" dirty="0" smtClean="0"/>
              <a:t>7</a:t>
            </a:r>
            <a:r>
              <a:rPr lang="en-US" b="1" i="1" dirty="0" smtClean="0"/>
              <a:t> moved</a:t>
            </a:r>
            <a:r>
              <a:rPr lang="en-US" b="1" i="1" baseline="30000" dirty="0" smtClean="0"/>
              <a:t>8</a:t>
            </a:r>
            <a:r>
              <a:rPr lang="en-US" b="1" i="1" dirty="0" smtClean="0"/>
              <a:t> to</a:t>
            </a:r>
            <a:r>
              <a:rPr lang="en-US" b="1" i="1" baseline="30000" dirty="0" smtClean="0"/>
              <a:t>9</a:t>
            </a:r>
            <a:r>
              <a:rPr lang="en-US" b="1" i="1" dirty="0" smtClean="0"/>
              <a:t> Chicago</a:t>
            </a:r>
            <a:r>
              <a:rPr lang="en-US" b="1" i="1" baseline="30000" dirty="0" smtClean="0"/>
              <a:t>10</a:t>
            </a:r>
            <a:endParaRPr lang="en-US" baseline="30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Words aren’t just defined</a:t>
            </a:r>
            <a:br>
              <a:rPr lang="en-US" dirty="0" smtClean="0"/>
            </a:br>
            <a:r>
              <a:rPr lang="en-US" dirty="0" smtClean="0"/>
              <a:t>by </a:t>
            </a:r>
            <a:r>
              <a:rPr lang="en-US" dirty="0" smtClean="0"/>
              <a:t>blanks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Problem </a:t>
            </a:r>
            <a:r>
              <a:rPr lang="en-US" dirty="0" smtClean="0"/>
              <a:t>1: Compounding</a:t>
            </a:r>
          </a:p>
          <a:p>
            <a:pPr>
              <a:buNone/>
            </a:pPr>
            <a:r>
              <a:rPr lang="en-US" dirty="0" smtClean="0"/>
              <a:t>	“</a:t>
            </a:r>
            <a:r>
              <a:rPr lang="en-US" dirty="0" smtClean="0"/>
              <a:t>ice cream”, “website”, “web site”, “New York-based</a:t>
            </a:r>
            <a:r>
              <a:rPr lang="en-US" dirty="0" smtClean="0"/>
              <a:t>”</a:t>
            </a:r>
          </a:p>
          <a:p>
            <a:pPr>
              <a:buNone/>
            </a:pPr>
            <a:endParaRPr lang="en-US" dirty="0" smtClean="0"/>
          </a:p>
          <a:p>
            <a:r>
              <a:rPr lang="en-US" dirty="0" smtClean="0"/>
              <a:t>Problem 2: Other writing systems have no blanks</a:t>
            </a:r>
          </a:p>
          <a:p>
            <a:pPr>
              <a:buNone/>
            </a:pPr>
            <a:r>
              <a:rPr lang="en-US" i="1" dirty="0" smtClean="0"/>
              <a:t>	Chinese</a:t>
            </a:r>
            <a:r>
              <a:rPr lang="en-US" i="1" dirty="0" smtClean="0"/>
              <a:t>: </a:t>
            </a:r>
            <a:r>
              <a:rPr lang="ja-JP" altLang="en-US" i="1" smtClean="0"/>
              <a:t>我始小 我 始 小</a:t>
            </a:r>
            <a:endParaRPr lang="ja-JP" altLang="en-US" i="1" smtClean="0"/>
          </a:p>
          <a:p>
            <a:pPr>
              <a:buNone/>
            </a:pPr>
            <a:r>
              <a:rPr lang="en-US" i="1" dirty="0" smtClean="0"/>
              <a:t>	I </a:t>
            </a:r>
            <a:r>
              <a:rPr lang="en-US" i="1" dirty="0" smtClean="0"/>
              <a:t>start(</a:t>
            </a:r>
            <a:r>
              <a:rPr lang="en-US" i="1" dirty="0" err="1" smtClean="0"/>
              <a:t>ed</a:t>
            </a:r>
            <a:r>
              <a:rPr lang="en-US" i="1" dirty="0" smtClean="0"/>
              <a:t>) writing novel(s</a:t>
            </a:r>
            <a:r>
              <a:rPr lang="en-US" i="1" dirty="0" smtClean="0"/>
              <a:t>)</a:t>
            </a:r>
          </a:p>
          <a:p>
            <a:endParaRPr lang="en-US" i="1" dirty="0" smtClean="0"/>
          </a:p>
          <a:p>
            <a:r>
              <a:rPr lang="en-US" dirty="0" smtClean="0"/>
              <a:t>Problem </a:t>
            </a:r>
            <a:r>
              <a:rPr lang="en-US" dirty="0" smtClean="0"/>
              <a:t>3: </a:t>
            </a:r>
            <a:r>
              <a:rPr lang="en-US" dirty="0" err="1" smtClean="0"/>
              <a:t>Clitics</a:t>
            </a:r>
            <a:endParaRPr lang="en-US" dirty="0" smtClean="0"/>
          </a:p>
          <a:p>
            <a:pPr>
              <a:buNone/>
            </a:pPr>
            <a:r>
              <a:rPr lang="en-US" dirty="0" smtClean="0"/>
              <a:t>	English</a:t>
            </a:r>
            <a:r>
              <a:rPr lang="en-US" dirty="0" smtClean="0"/>
              <a:t>: “doesn’t” , “I’m” ,</a:t>
            </a:r>
          </a:p>
          <a:p>
            <a:pPr>
              <a:buNone/>
            </a:pPr>
            <a:r>
              <a:rPr lang="it-IT" dirty="0" smtClean="0"/>
              <a:t>	Italian</a:t>
            </a:r>
            <a:r>
              <a:rPr lang="it-IT" dirty="0" smtClean="0"/>
              <a:t>: “dirglielo” = dir + gli(e) + lo</a:t>
            </a:r>
          </a:p>
          <a:p>
            <a:pPr>
              <a:buNone/>
            </a:pPr>
            <a:r>
              <a:rPr lang="en-US" i="1" dirty="0" smtClean="0"/>
              <a:t>	tell </a:t>
            </a:r>
            <a:r>
              <a:rPr lang="en-US" i="1" dirty="0" smtClean="0"/>
              <a:t>+ him + it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many words are there?</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Of course he wants to take the advanced course too.</a:t>
            </a:r>
          </a:p>
          <a:p>
            <a:pPr>
              <a:buNone/>
            </a:pPr>
            <a:r>
              <a:rPr lang="en-US" b="1" dirty="0" smtClean="0"/>
              <a:t>He already took two beginners’ courses.</a:t>
            </a:r>
          </a:p>
          <a:p>
            <a:endParaRPr lang="en-US" dirty="0" smtClean="0"/>
          </a:p>
          <a:p>
            <a:r>
              <a:rPr lang="en-US" dirty="0" smtClean="0"/>
              <a:t>This </a:t>
            </a:r>
            <a:r>
              <a:rPr lang="en-US" dirty="0" smtClean="0"/>
              <a:t>is a bad question. Did I mean:</a:t>
            </a:r>
          </a:p>
          <a:p>
            <a:r>
              <a:rPr lang="en-US" dirty="0" smtClean="0"/>
              <a:t>How many word tokens are there?</a:t>
            </a:r>
          </a:p>
          <a:p>
            <a:pPr>
              <a:buNone/>
            </a:pPr>
            <a:r>
              <a:rPr lang="en-US" dirty="0" smtClean="0"/>
              <a:t>(16 to 19, depending on how we count punctuation)</a:t>
            </a:r>
          </a:p>
          <a:p>
            <a:r>
              <a:rPr lang="en-US" dirty="0" smtClean="0"/>
              <a:t>How many word types are there?</a:t>
            </a:r>
          </a:p>
          <a:p>
            <a:pPr>
              <a:buNone/>
            </a:pPr>
            <a:r>
              <a:rPr lang="en-US" dirty="0" smtClean="0"/>
              <a:t>(i.e. How many different words are there?</a:t>
            </a:r>
          </a:p>
          <a:p>
            <a:pPr>
              <a:buNone/>
            </a:pPr>
            <a:r>
              <a:rPr lang="en-US" dirty="0" smtClean="0"/>
              <a:t>Again, this depends on how you count, but it’s</a:t>
            </a:r>
          </a:p>
          <a:p>
            <a:pPr>
              <a:buNone/>
            </a:pPr>
            <a:r>
              <a:rPr lang="en-US" dirty="0" smtClean="0"/>
              <a:t>usually much less than the number of tokens)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many words are there?</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Of </a:t>
            </a:r>
            <a:r>
              <a:rPr lang="en-US" dirty="0" smtClean="0"/>
              <a:t>course he wants to take the advanced course too.</a:t>
            </a:r>
          </a:p>
          <a:p>
            <a:pPr>
              <a:buNone/>
            </a:pPr>
            <a:r>
              <a:rPr lang="en-US" dirty="0" smtClean="0"/>
              <a:t>He already took two beginners’ courses</a:t>
            </a:r>
            <a:r>
              <a:rPr lang="en-US" dirty="0" smtClean="0"/>
              <a:t>.</a:t>
            </a:r>
          </a:p>
          <a:p>
            <a:pPr>
              <a:buNone/>
            </a:pPr>
            <a:endParaRPr lang="en-US" dirty="0" smtClean="0"/>
          </a:p>
          <a:p>
            <a:r>
              <a:rPr lang="en-US" dirty="0" smtClean="0"/>
              <a:t>The same (underlying) word can take different forms:</a:t>
            </a:r>
          </a:p>
          <a:p>
            <a:pPr>
              <a:buNone/>
            </a:pPr>
            <a:r>
              <a:rPr lang="en-US" dirty="0" smtClean="0"/>
              <a:t>course/courses, take/took</a:t>
            </a:r>
          </a:p>
          <a:p>
            <a:r>
              <a:rPr lang="en-US" dirty="0" smtClean="0"/>
              <a:t>We distinguish concrete word forms (take, taking)</a:t>
            </a:r>
          </a:p>
          <a:p>
            <a:pPr>
              <a:buNone/>
            </a:pPr>
            <a:r>
              <a:rPr lang="en-US" dirty="0" smtClean="0"/>
              <a:t>from abstract lemmas or dictionary forms (take)</a:t>
            </a:r>
          </a:p>
          <a:p>
            <a:r>
              <a:rPr lang="en-US" dirty="0" smtClean="0"/>
              <a:t>Different words may be spelled/pronounced the same:</a:t>
            </a:r>
          </a:p>
          <a:p>
            <a:pPr>
              <a:buNone/>
            </a:pPr>
            <a:r>
              <a:rPr lang="en-US" dirty="0" smtClean="0"/>
              <a:t>of course vs. advanced course</a:t>
            </a:r>
          </a:p>
          <a:p>
            <a:pPr>
              <a:buNone/>
            </a:pPr>
            <a:r>
              <a:rPr lang="en-US" dirty="0" smtClean="0"/>
              <a:t>two vs. too</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many different words are there?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Inflection creates different forms of the same word:</a:t>
            </a:r>
          </a:p>
          <a:p>
            <a:pPr>
              <a:buNone/>
            </a:pPr>
            <a:r>
              <a:rPr lang="en-US" dirty="0" smtClean="0"/>
              <a:t>Verbs: to be, being, I am, you are, he is, I was,</a:t>
            </a:r>
          </a:p>
          <a:p>
            <a:pPr>
              <a:buNone/>
            </a:pPr>
            <a:r>
              <a:rPr lang="en-US" dirty="0" smtClean="0"/>
              <a:t>Nouns: one book, two books</a:t>
            </a:r>
          </a:p>
          <a:p>
            <a:endParaRPr lang="en-US" dirty="0" smtClean="0"/>
          </a:p>
          <a:p>
            <a:r>
              <a:rPr lang="en-US" dirty="0" smtClean="0"/>
              <a:t>Derivation </a:t>
            </a:r>
            <a:r>
              <a:rPr lang="en-US" dirty="0" smtClean="0"/>
              <a:t>creates different words from the same lemma:</a:t>
            </a:r>
          </a:p>
          <a:p>
            <a:pPr>
              <a:buNone/>
            </a:pPr>
            <a:r>
              <a:rPr lang="en-US" dirty="0" smtClean="0"/>
              <a:t>grace ⇒ disgrace ⇒ disgraceful ⇒ disgracefully</a:t>
            </a:r>
          </a:p>
          <a:p>
            <a:pPr>
              <a:buNone/>
            </a:pPr>
            <a:r>
              <a:rPr lang="en-US" dirty="0" smtClean="0"/>
              <a:t>Compounding combines two words into a new word:</a:t>
            </a:r>
          </a:p>
          <a:p>
            <a:pPr>
              <a:buNone/>
            </a:pPr>
            <a:r>
              <a:rPr lang="en-US" dirty="0" smtClean="0"/>
              <a:t>cream ⇒ ice cream ⇒ ice cream cone ⇒ ice cream cone </a:t>
            </a:r>
            <a:r>
              <a:rPr lang="en-US" dirty="0" smtClean="0"/>
              <a:t>bakery</a:t>
            </a:r>
          </a:p>
          <a:p>
            <a:pPr>
              <a:buNone/>
            </a:pPr>
            <a:endParaRPr lang="en-US" dirty="0" smtClean="0"/>
          </a:p>
          <a:p>
            <a:r>
              <a:rPr lang="en-US" dirty="0" smtClean="0"/>
              <a:t>Word formation is productive:</a:t>
            </a:r>
          </a:p>
          <a:p>
            <a:pPr>
              <a:buNone/>
            </a:pPr>
            <a:r>
              <a:rPr lang="en-US" dirty="0" smtClean="0"/>
              <a:t>New words are subject to all of these processes:</a:t>
            </a:r>
          </a:p>
          <a:p>
            <a:pPr>
              <a:buNone/>
            </a:pPr>
            <a:r>
              <a:rPr lang="en-US" dirty="0" smtClean="0"/>
              <a:t>Google ⇒ </a:t>
            </a:r>
            <a:r>
              <a:rPr lang="en-US" dirty="0" err="1" smtClean="0"/>
              <a:t>Googler</a:t>
            </a:r>
            <a:r>
              <a:rPr lang="en-US" dirty="0" smtClean="0"/>
              <a:t>, to </a:t>
            </a:r>
            <a:r>
              <a:rPr lang="en-US" dirty="0" err="1" smtClean="0"/>
              <a:t>google</a:t>
            </a:r>
            <a:r>
              <a:rPr lang="en-US" dirty="0" smtClean="0"/>
              <a:t>, to </a:t>
            </a:r>
            <a:r>
              <a:rPr lang="en-US" dirty="0" err="1" smtClean="0"/>
              <a:t>ungoogle</a:t>
            </a:r>
            <a:r>
              <a:rPr lang="en-US" dirty="0" smtClean="0"/>
              <a:t>, to </a:t>
            </a:r>
            <a:r>
              <a:rPr lang="en-US" dirty="0" err="1" smtClean="0"/>
              <a:t>misgoogle</a:t>
            </a:r>
            <a:r>
              <a:rPr lang="en-US" dirty="0" smtClean="0"/>
              <a:t>, </a:t>
            </a:r>
            <a:r>
              <a:rPr lang="en-US" dirty="0" err="1" smtClean="0"/>
              <a:t>googlification</a:t>
            </a:r>
            <a:r>
              <a:rPr lang="en-US" dirty="0" smtClean="0"/>
              <a:t>, </a:t>
            </a:r>
            <a:r>
              <a:rPr lang="en-US" dirty="0" err="1" smtClean="0"/>
              <a:t>ungooglification</a:t>
            </a:r>
            <a:r>
              <a:rPr lang="en-US" dirty="0" smtClean="0"/>
              <a:t>, </a:t>
            </a:r>
            <a:r>
              <a:rPr lang="en-US" dirty="0" err="1" smtClean="0"/>
              <a:t>googlified</a:t>
            </a:r>
            <a:r>
              <a:rPr lang="en-US" dirty="0" smtClean="0"/>
              <a:t>, Google Maps, Google Maps service,...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566</TotalTime>
  <Words>991</Words>
  <Application>Microsoft Office PowerPoint</Application>
  <PresentationFormat>On-screen Show (4:3)</PresentationFormat>
  <Paragraphs>215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Natural Language Processing Unit-2 Finite State Morphological Parsing (Day-11) 12-Feb-2019  </vt:lpstr>
      <vt:lpstr>Today’s lecture</vt:lpstr>
      <vt:lpstr>A Turkish word</vt:lpstr>
      <vt:lpstr>Basic word classes (parts of speech) </vt:lpstr>
      <vt:lpstr>How many words are there?</vt:lpstr>
      <vt:lpstr>Words aren’t just defined by blanks</vt:lpstr>
      <vt:lpstr>How many words are there?</vt:lpstr>
      <vt:lpstr>How many words are there? </vt:lpstr>
      <vt:lpstr>How many different words are there?</vt:lpstr>
      <vt:lpstr>Morphological Parsing</vt:lpstr>
      <vt:lpstr>Inflectional morphology in English</vt:lpstr>
      <vt:lpstr>Derivational morphology</vt:lpstr>
      <vt:lpstr>Slide 13</vt:lpstr>
      <vt:lpstr>Slide 14</vt:lpstr>
      <vt:lpstr>Slide 15</vt:lpstr>
      <vt:lpstr>Finite-State Automata and Regular Languages</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papa</dc:creator>
  <cp:lastModifiedBy>papa</cp:lastModifiedBy>
  <cp:revision>54</cp:revision>
  <dcterms:created xsi:type="dcterms:W3CDTF">2019-02-01T05:23:28Z</dcterms:created>
  <dcterms:modified xsi:type="dcterms:W3CDTF">2019-02-12T07:45:16Z</dcterms:modified>
</cp:coreProperties>
</file>