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258" r:id="rId19"/>
    <p:sldId id="289" r:id="rId20"/>
    <p:sldId id="290" r:id="rId21"/>
    <p:sldId id="291" r:id="rId22"/>
    <p:sldId id="260" r:id="rId23"/>
    <p:sldId id="309" r:id="rId24"/>
    <p:sldId id="310" r:id="rId25"/>
    <p:sldId id="261" r:id="rId26"/>
    <p:sldId id="262" r:id="rId27"/>
    <p:sldId id="263" r:id="rId28"/>
    <p:sldId id="264" r:id="rId29"/>
    <p:sldId id="265" r:id="rId30"/>
    <p:sldId id="307" r:id="rId31"/>
    <p:sldId id="281" r:id="rId32"/>
    <p:sldId id="282" r:id="rId33"/>
    <p:sldId id="311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C1356-5637-4404-BA90-A70DBD148E82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B20F-69A3-400F-9A6B-797BA749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1F28-0F52-44D3-B4F3-BB1765DB1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Unit-1</a:t>
            </a:r>
            <a:br>
              <a:rPr lang="en-US" dirty="0" smtClean="0"/>
            </a:br>
            <a:r>
              <a:rPr lang="en-US" dirty="0" smtClean="0"/>
              <a:t>(Day-4)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B.K.Mishra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 (Syntactic Analysis)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Assigning a syntactic and logical form to an input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uses knowledge about word and word meanings (lexicon)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uses a set of rules defining legal structures (grammar)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</a:rPr>
              <a:t>Ahmad ate the apple.</a:t>
            </a:r>
            <a:endParaRPr lang="en-US" sz="31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(S  (NP (NAME </a:t>
            </a:r>
            <a:r>
              <a:rPr lang="en-US" sz="2800" smtClean="0">
                <a:solidFill>
                  <a:srgbClr val="FF3300"/>
                </a:solidFill>
              </a:rPr>
              <a:t>Ahmad</a:t>
            </a:r>
            <a:r>
              <a:rPr lang="en-US" sz="2800" smtClean="0"/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(VP  (V </a:t>
            </a:r>
            <a:r>
              <a:rPr lang="en-US" sz="2800" smtClean="0">
                <a:solidFill>
                  <a:srgbClr val="FF3300"/>
                </a:solidFill>
              </a:rPr>
              <a:t>ate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(NP  (ART </a:t>
            </a:r>
            <a:r>
              <a:rPr lang="en-US" sz="2800" smtClean="0">
                <a:solidFill>
                  <a:srgbClr val="FF3300"/>
                </a:solidFill>
              </a:rPr>
              <a:t>the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 (N </a:t>
            </a:r>
            <a:r>
              <a:rPr lang="en-US" sz="2800" smtClean="0">
                <a:solidFill>
                  <a:srgbClr val="FF3300"/>
                </a:solidFill>
              </a:rPr>
              <a:t>apple</a:t>
            </a:r>
            <a:r>
              <a:rPr lang="en-US" sz="2800" smtClean="0"/>
              <a:t>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Resolution</a:t>
            </a:r>
          </a:p>
        </p:txBody>
      </p:sp>
      <p:sp>
        <p:nvSpPr>
          <p:cNvPr id="256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500" smtClean="0">
                <a:solidFill>
                  <a:srgbClr val="FF3300"/>
                </a:solidFill>
              </a:rPr>
              <a:t>Domain Knowledge (Registration transaction)</a:t>
            </a:r>
          </a:p>
          <a:p>
            <a:pPr eaLnBrk="1" hangingPunct="1"/>
            <a:r>
              <a:rPr lang="en-US" sz="2500" smtClean="0">
                <a:solidFill>
                  <a:srgbClr val="FFFF00"/>
                </a:solidFill>
              </a:rPr>
              <a:t>Discourse Knowledge</a:t>
            </a:r>
          </a:p>
          <a:p>
            <a:pPr eaLnBrk="1" hangingPunct="1"/>
            <a:r>
              <a:rPr lang="en-US" sz="2500" smtClean="0">
                <a:solidFill>
                  <a:schemeClr val="hlink"/>
                </a:solidFill>
              </a:rPr>
              <a:t>World Knowledge</a:t>
            </a:r>
          </a:p>
          <a:p>
            <a:pPr eaLnBrk="1" hangingPunct="1"/>
            <a:r>
              <a:rPr lang="en-US" sz="2500" smtClean="0"/>
              <a:t>	U: I would like to </a:t>
            </a:r>
            <a:r>
              <a:rPr lang="en-US" sz="2500" smtClean="0">
                <a:solidFill>
                  <a:srgbClr val="FF3300"/>
                </a:solidFill>
              </a:rPr>
              <a:t>register</a:t>
            </a:r>
            <a:r>
              <a:rPr lang="en-US" sz="2500" smtClean="0"/>
              <a:t> in an </a:t>
            </a:r>
            <a:r>
              <a:rPr lang="en-US" sz="2500" smtClean="0">
                <a:solidFill>
                  <a:srgbClr val="FF3300"/>
                </a:solidFill>
              </a:rPr>
              <a:t>IAS</a:t>
            </a:r>
            <a:r>
              <a:rPr lang="en-US" sz="2500" smtClean="0"/>
              <a:t> </a:t>
            </a:r>
            <a:r>
              <a:rPr lang="en-US" sz="2500" smtClean="0">
                <a:solidFill>
                  <a:srgbClr val="FF3300"/>
                </a:solidFill>
              </a:rPr>
              <a:t>Course</a:t>
            </a:r>
            <a:r>
              <a:rPr lang="en-US" sz="2500" smtClean="0"/>
              <a:t>.</a:t>
            </a:r>
          </a:p>
          <a:p>
            <a:pPr eaLnBrk="1" hangingPunct="1"/>
            <a:r>
              <a:rPr lang="en-US" sz="2500" smtClean="0"/>
              <a:t>	</a:t>
            </a:r>
            <a:r>
              <a:rPr lang="en-US" sz="2500" u="sng" smtClean="0"/>
              <a:t>S: Which </a:t>
            </a:r>
            <a:r>
              <a:rPr lang="en-US" sz="2500" u="sng" smtClean="0">
                <a:solidFill>
                  <a:srgbClr val="FF3300"/>
                </a:solidFill>
              </a:rPr>
              <a:t>number</a:t>
            </a:r>
            <a:r>
              <a:rPr lang="en-US" sz="2500" u="sng" smtClean="0"/>
              <a:t>?</a:t>
            </a:r>
          </a:p>
          <a:p>
            <a:pPr eaLnBrk="1" hangingPunct="1"/>
            <a:r>
              <a:rPr lang="en-US" sz="2500" smtClean="0"/>
              <a:t>	U: Make </a:t>
            </a:r>
            <a:r>
              <a:rPr lang="en-US" sz="2500" smtClean="0">
                <a:solidFill>
                  <a:srgbClr val="FFFF00"/>
                </a:solidFill>
              </a:rPr>
              <a:t>it</a:t>
            </a:r>
            <a:r>
              <a:rPr lang="en-US" sz="2500" smtClean="0"/>
              <a:t> 333.</a:t>
            </a:r>
          </a:p>
          <a:p>
            <a:pPr eaLnBrk="1" hangingPunct="1"/>
            <a:r>
              <a:rPr lang="en-US" sz="2500" smtClean="0"/>
              <a:t>	</a:t>
            </a:r>
            <a:r>
              <a:rPr lang="en-US" sz="2500" u="sng" smtClean="0"/>
              <a:t>S: Which section?</a:t>
            </a:r>
          </a:p>
          <a:p>
            <a:pPr eaLnBrk="1" hangingPunct="1"/>
            <a:r>
              <a:rPr lang="en-US" sz="2500" smtClean="0"/>
              <a:t>	U: Which section starts at </a:t>
            </a:r>
            <a:r>
              <a:rPr lang="en-US" sz="2500" smtClean="0">
                <a:solidFill>
                  <a:schemeClr val="hlink"/>
                </a:solidFill>
              </a:rPr>
              <a:t>7:00 am</a:t>
            </a:r>
            <a:r>
              <a:rPr lang="en-US" sz="2500" smtClean="0"/>
              <a:t>?</a:t>
            </a:r>
          </a:p>
          <a:p>
            <a:pPr eaLnBrk="1" hangingPunct="1"/>
            <a:r>
              <a:rPr lang="en-US" sz="2500" smtClean="0"/>
              <a:t>	</a:t>
            </a:r>
            <a:r>
              <a:rPr lang="en-US" sz="2500" u="sng" smtClean="0"/>
              <a:t>S: section 5.</a:t>
            </a:r>
          </a:p>
          <a:p>
            <a:pPr eaLnBrk="1" hangingPunct="1"/>
            <a:r>
              <a:rPr lang="en-US" sz="2500" smtClean="0"/>
              <a:t>	U: Then make </a:t>
            </a:r>
            <a:r>
              <a:rPr lang="en-US" sz="2500" smtClean="0">
                <a:solidFill>
                  <a:srgbClr val="FFFF00"/>
                </a:solidFill>
              </a:rPr>
              <a:t>it that</a:t>
            </a:r>
            <a:r>
              <a:rPr lang="en-US" sz="2500" smtClean="0"/>
              <a:t> section.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524000" y="1295400"/>
            <a:ext cx="2971800" cy="118745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defRPr/>
            </a:pPr>
            <a:r>
              <a:rPr lang="en-US" sz="320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I want to print Ali</a:t>
            </a:r>
            <a:r>
              <a:rPr lang="en-US" sz="3200">
                <a:solidFill>
                  <a:srgbClr val="006600"/>
                </a:solidFill>
                <a:latin typeface="Times New Roman"/>
                <a:cs typeface="Times New Roman" pitchFamily="18" charset="0"/>
              </a:rPr>
              <a:t>’</a:t>
            </a:r>
            <a:r>
              <a:rPr lang="en-US" sz="320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s .init file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715000" y="1066800"/>
            <a:ext cx="3048000" cy="49657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I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(pronoun) </a:t>
            </a:r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want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(prep)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(infinitive)  </a:t>
            </a:r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print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Ali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(noun) 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cs typeface="Times New Roman" pitchFamily="18" charset="0"/>
              </a:rPr>
              <a:t>‘</a:t>
            </a:r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s 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(possessive) </a:t>
            </a:r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.init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(adj)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(noun)  </a:t>
            </a:r>
          </a:p>
          <a:p>
            <a:pPr algn="l" rtl="0"/>
            <a:r>
              <a:rPr lang="en-US" sz="32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3200">
                <a:latin typeface="Tahoma" pitchFamily="34" charset="0"/>
                <a:cs typeface="Times New Roman" pitchFamily="18" charset="0"/>
              </a:rPr>
              <a:t> (verb)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-2416371">
            <a:off x="3276600" y="2819400"/>
            <a:ext cx="1371600" cy="2895600"/>
          </a:xfrm>
          <a:prstGeom prst="curvedRightArrow">
            <a:avLst>
              <a:gd name="adj1" fmla="val 42222"/>
              <a:gd name="adj2" fmla="val 8444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1600200" y="838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Surface form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5791200" y="609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stems</a:t>
            </a:r>
          </a:p>
        </p:txBody>
      </p:sp>
      <p:sp>
        <p:nvSpPr>
          <p:cNvPr id="26634" name="WordArt 7"/>
          <p:cNvSpPr>
            <a:spLocks noChangeArrowheads="1" noChangeShapeType="1" noTextEdit="1"/>
          </p:cNvSpPr>
          <p:nvPr/>
        </p:nvSpPr>
        <p:spPr bwMode="auto">
          <a:xfrm>
            <a:off x="3276600" y="228600"/>
            <a:ext cx="21621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latin typeface="Arial Black"/>
              </a:rPr>
              <a:t>Example</a:t>
            </a:r>
          </a:p>
        </p:txBody>
      </p:sp>
      <p:sp>
        <p:nvSpPr>
          <p:cNvPr id="26635" name="WordArt 8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921544" y="4155282"/>
            <a:ext cx="3505200" cy="1084262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Morphological</a:t>
            </a:r>
          </a:p>
        </p:txBody>
      </p:sp>
      <p:sp>
        <p:nvSpPr>
          <p:cNvPr id="26636" name="WordArt 9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427832" y="4601368"/>
            <a:ext cx="2667000" cy="1084263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7653" name="WordArt 2"/>
          <p:cNvSpPr>
            <a:spLocks noChangeArrowheads="1" noChangeShapeType="1" noTextEdit="1"/>
          </p:cNvSpPr>
          <p:nvPr/>
        </p:nvSpPr>
        <p:spPr bwMode="auto">
          <a:xfrm>
            <a:off x="1524000" y="7620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Example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838200" y="2438400"/>
            <a:ext cx="2362200" cy="3743325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I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(pronoun) 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want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(prep)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(infinitive)  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print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Ali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(noun)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cs typeface="Times New Roman" pitchFamily="18" charset="0"/>
              </a:rPr>
              <a:t>‘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s 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(possessive) 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.init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ahoma" pitchFamily="34" charset="0"/>
                <a:cs typeface="Times New Roman" pitchFamily="18" charset="0"/>
              </a:rPr>
              <a:t>adj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)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(noun)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(verb)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419600" y="167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5105400" y="167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4114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 flipH="1">
            <a:off x="5029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5791200" y="236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 flipH="1">
            <a:off x="57150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>
            <a:off x="64008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3" name="Line 12"/>
          <p:cNvSpPr>
            <a:spLocks noChangeShapeType="1"/>
          </p:cNvSpPr>
          <p:nvPr/>
        </p:nvSpPr>
        <p:spPr bwMode="auto">
          <a:xfrm>
            <a:off x="56388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4" name="Line 13"/>
          <p:cNvSpPr>
            <a:spLocks noChangeShapeType="1"/>
          </p:cNvSpPr>
          <p:nvPr/>
        </p:nvSpPr>
        <p:spPr bwMode="auto">
          <a:xfrm>
            <a:off x="54864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5" name="Line 14"/>
          <p:cNvSpPr>
            <a:spLocks noChangeShapeType="1"/>
          </p:cNvSpPr>
          <p:nvPr/>
        </p:nvSpPr>
        <p:spPr bwMode="auto">
          <a:xfrm flipH="1">
            <a:off x="61722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6" name="Line 15"/>
          <p:cNvSpPr>
            <a:spLocks noChangeShapeType="1"/>
          </p:cNvSpPr>
          <p:nvPr/>
        </p:nvSpPr>
        <p:spPr bwMode="auto">
          <a:xfrm>
            <a:off x="6172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7" name="Line 16"/>
          <p:cNvSpPr>
            <a:spLocks noChangeShapeType="1"/>
          </p:cNvSpPr>
          <p:nvPr/>
        </p:nvSpPr>
        <p:spPr bwMode="auto">
          <a:xfrm>
            <a:off x="6934200" y="3581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8" name="Line 17"/>
          <p:cNvSpPr>
            <a:spLocks noChangeShapeType="1"/>
          </p:cNvSpPr>
          <p:nvPr/>
        </p:nvSpPr>
        <p:spPr bwMode="auto">
          <a:xfrm flipH="1">
            <a:off x="6858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6705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1" name="Line 20"/>
          <p:cNvSpPr>
            <a:spLocks noChangeShapeType="1"/>
          </p:cNvSpPr>
          <p:nvPr/>
        </p:nvSpPr>
        <p:spPr bwMode="auto">
          <a:xfrm flipH="1">
            <a:off x="7467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2" name="Line 21"/>
          <p:cNvSpPr>
            <a:spLocks noChangeShapeType="1"/>
          </p:cNvSpPr>
          <p:nvPr/>
        </p:nvSpPr>
        <p:spPr bwMode="auto">
          <a:xfrm>
            <a:off x="8153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3" name="Text Box 22"/>
          <p:cNvSpPr txBox="1">
            <a:spLocks noChangeArrowheads="1"/>
          </p:cNvSpPr>
          <p:nvPr/>
        </p:nvSpPr>
        <p:spPr bwMode="auto">
          <a:xfrm>
            <a:off x="4800600" y="1219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3886200" y="182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5" name="Text Box 24"/>
          <p:cNvSpPr txBox="1">
            <a:spLocks noChangeArrowheads="1"/>
          </p:cNvSpPr>
          <p:nvPr/>
        </p:nvSpPr>
        <p:spPr bwMode="auto">
          <a:xfrm>
            <a:off x="52578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7676" name="Text Box 25"/>
          <p:cNvSpPr txBox="1">
            <a:spLocks noChangeArrowheads="1"/>
          </p:cNvSpPr>
          <p:nvPr/>
        </p:nvSpPr>
        <p:spPr bwMode="auto">
          <a:xfrm>
            <a:off x="7620000" y="4343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9342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8" name="Text Box 27"/>
          <p:cNvSpPr txBox="1">
            <a:spLocks noChangeArrowheads="1"/>
          </p:cNvSpPr>
          <p:nvPr/>
        </p:nvSpPr>
        <p:spPr bwMode="auto">
          <a:xfrm>
            <a:off x="54102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9" name="Text Box 28"/>
          <p:cNvSpPr txBox="1">
            <a:spLocks noChangeArrowheads="1"/>
          </p:cNvSpPr>
          <p:nvPr/>
        </p:nvSpPr>
        <p:spPr bwMode="auto">
          <a:xfrm>
            <a:off x="6400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7680" name="Text Box 29"/>
          <p:cNvSpPr txBox="1">
            <a:spLocks noChangeArrowheads="1"/>
          </p:cNvSpPr>
          <p:nvPr/>
        </p:nvSpPr>
        <p:spPr bwMode="auto">
          <a:xfrm>
            <a:off x="5943600" y="2514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7681" name="Text Box 30"/>
          <p:cNvSpPr txBox="1">
            <a:spLocks noChangeArrowheads="1"/>
          </p:cNvSpPr>
          <p:nvPr/>
        </p:nvSpPr>
        <p:spPr bwMode="auto">
          <a:xfrm>
            <a:off x="46482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7682" name="Text Box 31"/>
          <p:cNvSpPr txBox="1">
            <a:spLocks noChangeArrowheads="1"/>
          </p:cNvSpPr>
          <p:nvPr/>
        </p:nvSpPr>
        <p:spPr bwMode="auto">
          <a:xfrm>
            <a:off x="3657600" y="2667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7683" name="Text Box 32"/>
          <p:cNvSpPr txBox="1">
            <a:spLocks noChangeArrowheads="1"/>
          </p:cNvSpPr>
          <p:nvPr/>
        </p:nvSpPr>
        <p:spPr bwMode="auto">
          <a:xfrm>
            <a:off x="5334000" y="3810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7684" name="Text Box 33"/>
          <p:cNvSpPr txBox="1">
            <a:spLocks noChangeArrowheads="1"/>
          </p:cNvSpPr>
          <p:nvPr/>
        </p:nvSpPr>
        <p:spPr bwMode="auto">
          <a:xfrm>
            <a:off x="60960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7685" name="Text Box 34"/>
          <p:cNvSpPr txBox="1">
            <a:spLocks noChangeArrowheads="1"/>
          </p:cNvSpPr>
          <p:nvPr/>
        </p:nvSpPr>
        <p:spPr bwMode="auto">
          <a:xfrm>
            <a:off x="64770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7686" name="Text Box 35"/>
          <p:cNvSpPr txBox="1">
            <a:spLocks noChangeArrowheads="1"/>
          </p:cNvSpPr>
          <p:nvPr/>
        </p:nvSpPr>
        <p:spPr bwMode="auto">
          <a:xfrm>
            <a:off x="7086600" y="4953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7687" name="Text Box 36"/>
          <p:cNvSpPr txBox="1">
            <a:spLocks noChangeArrowheads="1"/>
          </p:cNvSpPr>
          <p:nvPr/>
        </p:nvSpPr>
        <p:spPr bwMode="auto">
          <a:xfrm>
            <a:off x="8153400" y="4953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</a:t>
            </a:r>
          </a:p>
        </p:txBody>
      </p:sp>
      <p:sp>
        <p:nvSpPr>
          <p:cNvPr id="27688" name="Text Box 37"/>
          <p:cNvSpPr txBox="1">
            <a:spLocks noChangeArrowheads="1"/>
          </p:cNvSpPr>
          <p:nvPr/>
        </p:nvSpPr>
        <p:spPr bwMode="auto">
          <a:xfrm>
            <a:off x="3810000" y="3352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27689" name="Text Box 38"/>
          <p:cNvSpPr txBox="1">
            <a:spLocks noChangeArrowheads="1"/>
          </p:cNvSpPr>
          <p:nvPr/>
        </p:nvSpPr>
        <p:spPr bwMode="auto">
          <a:xfrm>
            <a:off x="4267200" y="3581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want</a:t>
            </a:r>
          </a:p>
        </p:txBody>
      </p:sp>
      <p:sp>
        <p:nvSpPr>
          <p:cNvPr id="27690" name="Text Box 39"/>
          <p:cNvSpPr txBox="1">
            <a:spLocks noChangeArrowheads="1"/>
          </p:cNvSpPr>
          <p:nvPr/>
        </p:nvSpPr>
        <p:spPr bwMode="auto">
          <a:xfrm>
            <a:off x="5257800" y="4724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27691" name="Text Box 40"/>
          <p:cNvSpPr txBox="1">
            <a:spLocks noChangeArrowheads="1"/>
          </p:cNvSpPr>
          <p:nvPr/>
        </p:nvSpPr>
        <p:spPr bwMode="auto">
          <a:xfrm>
            <a:off x="5638800" y="4724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print</a:t>
            </a:r>
          </a:p>
        </p:txBody>
      </p:sp>
      <p:sp>
        <p:nvSpPr>
          <p:cNvPr id="27692" name="Text Box 41"/>
          <p:cNvSpPr txBox="1">
            <a:spLocks noChangeArrowheads="1"/>
          </p:cNvSpPr>
          <p:nvPr/>
        </p:nvSpPr>
        <p:spPr bwMode="auto">
          <a:xfrm>
            <a:off x="6096000" y="5334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Ali’s</a:t>
            </a:r>
          </a:p>
        </p:txBody>
      </p:sp>
      <p:sp>
        <p:nvSpPr>
          <p:cNvPr id="27693" name="Text Box 42"/>
          <p:cNvSpPr txBox="1">
            <a:spLocks noChangeArrowheads="1"/>
          </p:cNvSpPr>
          <p:nvPr/>
        </p:nvSpPr>
        <p:spPr bwMode="auto">
          <a:xfrm>
            <a:off x="7086600" y="556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.init</a:t>
            </a:r>
          </a:p>
        </p:txBody>
      </p:sp>
      <p:sp>
        <p:nvSpPr>
          <p:cNvPr id="27694" name="Text Box 43"/>
          <p:cNvSpPr txBox="1">
            <a:spLocks noChangeArrowheads="1"/>
          </p:cNvSpPr>
          <p:nvPr/>
        </p:nvSpPr>
        <p:spPr bwMode="auto">
          <a:xfrm>
            <a:off x="8001000" y="556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file</a:t>
            </a:r>
          </a:p>
        </p:txBody>
      </p:sp>
      <p:sp>
        <p:nvSpPr>
          <p:cNvPr id="27695" name="Line 44"/>
          <p:cNvSpPr>
            <a:spLocks noChangeShapeType="1"/>
          </p:cNvSpPr>
          <p:nvPr/>
        </p:nvSpPr>
        <p:spPr bwMode="auto">
          <a:xfrm>
            <a:off x="3962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6" name="Line 45"/>
          <p:cNvSpPr>
            <a:spLocks noChangeShapeType="1"/>
          </p:cNvSpPr>
          <p:nvPr/>
        </p:nvSpPr>
        <p:spPr bwMode="auto">
          <a:xfrm>
            <a:off x="7391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7" name="Line 46"/>
          <p:cNvSpPr>
            <a:spLocks noChangeShapeType="1"/>
          </p:cNvSpPr>
          <p:nvPr/>
        </p:nvSpPr>
        <p:spPr bwMode="auto">
          <a:xfrm>
            <a:off x="8305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51" name="AutoShape 47"/>
          <p:cNvSpPr>
            <a:spLocks noChangeArrowheads="1"/>
          </p:cNvSpPr>
          <p:nvPr/>
        </p:nvSpPr>
        <p:spPr bwMode="auto">
          <a:xfrm>
            <a:off x="3429000" y="4953000"/>
            <a:ext cx="18288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7699" name="Text Box 48"/>
          <p:cNvSpPr txBox="1">
            <a:spLocks noChangeArrowheads="1"/>
          </p:cNvSpPr>
          <p:nvPr/>
        </p:nvSpPr>
        <p:spPr bwMode="auto">
          <a:xfrm>
            <a:off x="838200" y="1905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stems</a:t>
            </a:r>
          </a:p>
        </p:txBody>
      </p:sp>
      <p:sp>
        <p:nvSpPr>
          <p:cNvPr id="27700" name="Text Box 49"/>
          <p:cNvSpPr txBox="1">
            <a:spLocks noChangeArrowheads="1"/>
          </p:cNvSpPr>
          <p:nvPr/>
        </p:nvSpPr>
        <p:spPr bwMode="auto">
          <a:xfrm>
            <a:off x="7620000" y="27432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Parse tree</a:t>
            </a:r>
          </a:p>
        </p:txBody>
      </p:sp>
      <p:sp>
        <p:nvSpPr>
          <p:cNvPr id="27701" name="WordArt 50" descr="Narrow vertical"/>
          <p:cNvSpPr>
            <a:spLocks noChangeArrowheads="1" noChangeShapeType="1" noTextEdit="1"/>
          </p:cNvSpPr>
          <p:nvPr/>
        </p:nvSpPr>
        <p:spPr bwMode="auto">
          <a:xfrm>
            <a:off x="6324600" y="304800"/>
            <a:ext cx="2381250" cy="9318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Syntactic</a:t>
            </a:r>
          </a:p>
        </p:txBody>
      </p:sp>
      <p:sp>
        <p:nvSpPr>
          <p:cNvPr id="27702" name="WordArt 51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13716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 flipH="1">
            <a:off x="1600200" y="1828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2286000" y="182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295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 flipH="1">
            <a:off x="2209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2971800" y="2514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2057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28956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35814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>
            <a:off x="2819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2667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33528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33528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41148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 flipH="1">
            <a:off x="40386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1" name="Line 16"/>
          <p:cNvSpPr>
            <a:spLocks noChangeShapeType="1"/>
          </p:cNvSpPr>
          <p:nvPr/>
        </p:nvSpPr>
        <p:spPr bwMode="auto">
          <a:xfrm>
            <a:off x="3886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4648200" y="4343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H="1">
            <a:off x="46482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53340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5" name="Text Box 20"/>
          <p:cNvSpPr txBox="1">
            <a:spLocks noChangeArrowheads="1"/>
          </p:cNvSpPr>
          <p:nvPr/>
        </p:nvSpPr>
        <p:spPr bwMode="auto">
          <a:xfrm>
            <a:off x="19812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8696" name="Text Box 21"/>
          <p:cNvSpPr txBox="1">
            <a:spLocks noChangeArrowheads="1"/>
          </p:cNvSpPr>
          <p:nvPr/>
        </p:nvSpPr>
        <p:spPr bwMode="auto">
          <a:xfrm>
            <a:off x="10668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>
            <a:off x="2438400" y="213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8698" name="Text Box 23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699" name="Text Box 24"/>
          <p:cNvSpPr txBox="1">
            <a:spLocks noChangeArrowheads="1"/>
          </p:cNvSpPr>
          <p:nvPr/>
        </p:nvSpPr>
        <p:spPr bwMode="auto">
          <a:xfrm>
            <a:off x="41148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700" name="Text Box 25"/>
          <p:cNvSpPr txBox="1">
            <a:spLocks noChangeArrowheads="1"/>
          </p:cNvSpPr>
          <p:nvPr/>
        </p:nvSpPr>
        <p:spPr bwMode="auto">
          <a:xfrm>
            <a:off x="25908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35814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8702" name="Text Box 27"/>
          <p:cNvSpPr txBox="1">
            <a:spLocks noChangeArrowheads="1"/>
          </p:cNvSpPr>
          <p:nvPr/>
        </p:nvSpPr>
        <p:spPr bwMode="auto">
          <a:xfrm>
            <a:off x="3124200" y="2667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8703" name="Text Box 28"/>
          <p:cNvSpPr txBox="1">
            <a:spLocks noChangeArrowheads="1"/>
          </p:cNvSpPr>
          <p:nvPr/>
        </p:nvSpPr>
        <p:spPr bwMode="auto">
          <a:xfrm>
            <a:off x="1828800" y="2743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8704" name="Text Box 29"/>
          <p:cNvSpPr txBox="1">
            <a:spLocks noChangeArrowheads="1"/>
          </p:cNvSpPr>
          <p:nvPr/>
        </p:nvSpPr>
        <p:spPr bwMode="auto">
          <a:xfrm>
            <a:off x="838200" y="2819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8705" name="Text Box 30"/>
          <p:cNvSpPr txBox="1">
            <a:spLocks noChangeArrowheads="1"/>
          </p:cNvSpPr>
          <p:nvPr/>
        </p:nvSpPr>
        <p:spPr bwMode="auto">
          <a:xfrm>
            <a:off x="2514600" y="3962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8706" name="Text Box 31"/>
          <p:cNvSpPr txBox="1">
            <a:spLocks noChangeArrowheads="1"/>
          </p:cNvSpPr>
          <p:nvPr/>
        </p:nvSpPr>
        <p:spPr bwMode="auto">
          <a:xfrm>
            <a:off x="3276600" y="3962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8707" name="Text Box 32"/>
          <p:cNvSpPr txBox="1">
            <a:spLocks noChangeArrowheads="1"/>
          </p:cNvSpPr>
          <p:nvPr/>
        </p:nvSpPr>
        <p:spPr bwMode="auto">
          <a:xfrm>
            <a:off x="36576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8708" name="Text Box 33"/>
          <p:cNvSpPr txBox="1">
            <a:spLocks noChangeArrowheads="1"/>
          </p:cNvSpPr>
          <p:nvPr/>
        </p:nvSpPr>
        <p:spPr bwMode="auto">
          <a:xfrm>
            <a:off x="4267200" y="5105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8709" name="Text Box 34"/>
          <p:cNvSpPr txBox="1">
            <a:spLocks noChangeArrowheads="1"/>
          </p:cNvSpPr>
          <p:nvPr/>
        </p:nvSpPr>
        <p:spPr bwMode="auto">
          <a:xfrm>
            <a:off x="5334000" y="510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</a:t>
            </a:r>
          </a:p>
        </p:txBody>
      </p:sp>
      <p:sp>
        <p:nvSpPr>
          <p:cNvPr id="28710" name="Text Box 35"/>
          <p:cNvSpPr txBox="1">
            <a:spLocks noChangeArrowheads="1"/>
          </p:cNvSpPr>
          <p:nvPr/>
        </p:nvSpPr>
        <p:spPr bwMode="auto">
          <a:xfrm>
            <a:off x="990600" y="3505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28711" name="Text Box 36"/>
          <p:cNvSpPr txBox="1">
            <a:spLocks noChangeArrowheads="1"/>
          </p:cNvSpPr>
          <p:nvPr/>
        </p:nvSpPr>
        <p:spPr bwMode="auto">
          <a:xfrm>
            <a:off x="1447800" y="3733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want</a:t>
            </a:r>
          </a:p>
        </p:txBody>
      </p:sp>
      <p:sp>
        <p:nvSpPr>
          <p:cNvPr id="28712" name="Text Box 37"/>
          <p:cNvSpPr txBox="1">
            <a:spLocks noChangeArrowheads="1"/>
          </p:cNvSpPr>
          <p:nvPr/>
        </p:nvSpPr>
        <p:spPr bwMode="auto">
          <a:xfrm>
            <a:off x="2438400" y="4876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28713" name="Text Box 38"/>
          <p:cNvSpPr txBox="1">
            <a:spLocks noChangeArrowheads="1"/>
          </p:cNvSpPr>
          <p:nvPr/>
        </p:nvSpPr>
        <p:spPr bwMode="auto">
          <a:xfrm>
            <a:off x="2819400" y="487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print</a:t>
            </a:r>
          </a:p>
        </p:txBody>
      </p:sp>
      <p:sp>
        <p:nvSpPr>
          <p:cNvPr id="28714" name="Text Box 39"/>
          <p:cNvSpPr txBox="1">
            <a:spLocks noChangeArrowheads="1"/>
          </p:cNvSpPr>
          <p:nvPr/>
        </p:nvSpPr>
        <p:spPr bwMode="auto">
          <a:xfrm>
            <a:off x="3276600" y="548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Ali’s</a:t>
            </a:r>
          </a:p>
        </p:txBody>
      </p:sp>
      <p:sp>
        <p:nvSpPr>
          <p:cNvPr id="28715" name="Text Box 40"/>
          <p:cNvSpPr txBox="1">
            <a:spLocks noChangeArrowheads="1"/>
          </p:cNvSpPr>
          <p:nvPr/>
        </p:nvSpPr>
        <p:spPr bwMode="auto">
          <a:xfrm>
            <a:off x="42672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.init</a:t>
            </a:r>
          </a:p>
        </p:txBody>
      </p:sp>
      <p:sp>
        <p:nvSpPr>
          <p:cNvPr id="28716" name="Text Box 41"/>
          <p:cNvSpPr txBox="1">
            <a:spLocks noChangeArrowheads="1"/>
          </p:cNvSpPr>
          <p:nvPr/>
        </p:nvSpPr>
        <p:spPr bwMode="auto">
          <a:xfrm>
            <a:off x="51816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file</a:t>
            </a:r>
          </a:p>
        </p:txBody>
      </p:sp>
      <p:sp>
        <p:nvSpPr>
          <p:cNvPr id="28717" name="Line 42"/>
          <p:cNvSpPr>
            <a:spLocks noChangeShapeType="1"/>
          </p:cNvSpPr>
          <p:nvPr/>
        </p:nvSpPr>
        <p:spPr bwMode="auto">
          <a:xfrm>
            <a:off x="11430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4572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>
            <a:off x="5486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73" name="AutoShape 45"/>
          <p:cNvSpPr>
            <a:spLocks noChangeArrowheads="1"/>
          </p:cNvSpPr>
          <p:nvPr/>
        </p:nvSpPr>
        <p:spPr bwMode="auto">
          <a:xfrm rot="-2562823">
            <a:off x="5257800" y="3124200"/>
            <a:ext cx="15240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8721" name="Text Box 46"/>
          <p:cNvSpPr txBox="1">
            <a:spLocks noChangeArrowheads="1"/>
          </p:cNvSpPr>
          <p:nvPr/>
        </p:nvSpPr>
        <p:spPr bwMode="auto">
          <a:xfrm>
            <a:off x="990600" y="5562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Parse tree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105400" y="228600"/>
            <a:ext cx="3810000" cy="3276600"/>
            <a:chOff x="3216" y="144"/>
            <a:chExt cx="2400" cy="2064"/>
          </a:xfrm>
        </p:grpSpPr>
        <p:sp>
          <p:nvSpPr>
            <p:cNvPr id="28726" name="Oval 48"/>
            <p:cNvSpPr>
              <a:spLocks noChangeArrowheads="1"/>
            </p:cNvSpPr>
            <p:nvPr/>
          </p:nvSpPr>
          <p:spPr bwMode="auto">
            <a:xfrm>
              <a:off x="32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I</a:t>
              </a:r>
            </a:p>
          </p:txBody>
        </p:sp>
        <p:sp>
          <p:nvSpPr>
            <p:cNvPr id="28727" name="Oval 49"/>
            <p:cNvSpPr>
              <a:spLocks noChangeArrowheads="1"/>
            </p:cNvSpPr>
            <p:nvPr/>
          </p:nvSpPr>
          <p:spPr bwMode="auto">
            <a:xfrm>
              <a:off x="32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want</a:t>
              </a:r>
            </a:p>
          </p:txBody>
        </p:sp>
        <p:sp>
          <p:nvSpPr>
            <p:cNvPr id="28728" name="Oval 50"/>
            <p:cNvSpPr>
              <a:spLocks noChangeArrowheads="1"/>
            </p:cNvSpPr>
            <p:nvPr/>
          </p:nvSpPr>
          <p:spPr bwMode="auto">
            <a:xfrm>
              <a:off x="41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print</a:t>
              </a:r>
            </a:p>
          </p:txBody>
        </p:sp>
        <p:sp>
          <p:nvSpPr>
            <p:cNvPr id="28729" name="Oval 51"/>
            <p:cNvSpPr>
              <a:spLocks noChangeArrowheads="1"/>
            </p:cNvSpPr>
            <p:nvPr/>
          </p:nvSpPr>
          <p:spPr bwMode="auto">
            <a:xfrm>
              <a:off x="49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Ali</a:t>
              </a:r>
            </a:p>
          </p:txBody>
        </p:sp>
        <p:sp>
          <p:nvSpPr>
            <p:cNvPr id="28730" name="Oval 52"/>
            <p:cNvSpPr>
              <a:spLocks noChangeArrowheads="1"/>
            </p:cNvSpPr>
            <p:nvPr/>
          </p:nvSpPr>
          <p:spPr bwMode="auto">
            <a:xfrm>
              <a:off x="4983" y="1898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.init</a:t>
              </a:r>
            </a:p>
          </p:txBody>
        </p:sp>
        <p:sp>
          <p:nvSpPr>
            <p:cNvPr id="28731" name="Oval 53"/>
            <p:cNvSpPr>
              <a:spLocks noChangeArrowheads="1"/>
            </p:cNvSpPr>
            <p:nvPr/>
          </p:nvSpPr>
          <p:spPr bwMode="auto">
            <a:xfrm>
              <a:off x="4949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file</a:t>
              </a:r>
            </a:p>
          </p:txBody>
        </p:sp>
        <p:sp>
          <p:nvSpPr>
            <p:cNvPr id="28732" name="Line 54"/>
            <p:cNvSpPr>
              <a:spLocks noChangeShapeType="1"/>
            </p:cNvSpPr>
            <p:nvPr/>
          </p:nvSpPr>
          <p:spPr bwMode="auto">
            <a:xfrm flipV="1">
              <a:off x="3383" y="733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3" name="Line 55"/>
            <p:cNvSpPr>
              <a:spLocks noChangeShapeType="1"/>
            </p:cNvSpPr>
            <p:nvPr/>
          </p:nvSpPr>
          <p:spPr bwMode="auto">
            <a:xfrm>
              <a:off x="3549" y="1354"/>
              <a:ext cx="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4" name="Line 56"/>
            <p:cNvSpPr>
              <a:spLocks noChangeShapeType="1"/>
            </p:cNvSpPr>
            <p:nvPr/>
          </p:nvSpPr>
          <p:spPr bwMode="auto">
            <a:xfrm>
              <a:off x="4483" y="1354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5" name="Line 57"/>
            <p:cNvSpPr>
              <a:spLocks noChangeShapeType="1"/>
            </p:cNvSpPr>
            <p:nvPr/>
          </p:nvSpPr>
          <p:spPr bwMode="auto">
            <a:xfrm flipV="1">
              <a:off x="5083" y="772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6" name="Line 58"/>
            <p:cNvSpPr>
              <a:spLocks noChangeShapeType="1"/>
            </p:cNvSpPr>
            <p:nvPr/>
          </p:nvSpPr>
          <p:spPr bwMode="auto">
            <a:xfrm>
              <a:off x="5116" y="15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7" name="Rectangle 59"/>
            <p:cNvSpPr>
              <a:spLocks noChangeArrowheads="1"/>
            </p:cNvSpPr>
            <p:nvPr/>
          </p:nvSpPr>
          <p:spPr bwMode="auto">
            <a:xfrm>
              <a:off x="3316" y="850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</a:t>
              </a:r>
            </a:p>
          </p:txBody>
        </p:sp>
        <p:sp>
          <p:nvSpPr>
            <p:cNvPr id="28738" name="Rectangle 60"/>
            <p:cNvSpPr>
              <a:spLocks noChangeArrowheads="1"/>
            </p:cNvSpPr>
            <p:nvPr/>
          </p:nvSpPr>
          <p:spPr bwMode="auto">
            <a:xfrm>
              <a:off x="3516" y="1393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what</a:t>
              </a:r>
            </a:p>
          </p:txBody>
        </p:sp>
        <p:sp>
          <p:nvSpPr>
            <p:cNvPr id="28739" name="Rectangle 61"/>
            <p:cNvSpPr>
              <a:spLocks noChangeArrowheads="1"/>
            </p:cNvSpPr>
            <p:nvPr/>
          </p:nvSpPr>
          <p:spPr bwMode="auto">
            <a:xfrm>
              <a:off x="3649" y="539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</a:t>
              </a:r>
            </a:p>
          </p:txBody>
        </p:sp>
        <p:sp>
          <p:nvSpPr>
            <p:cNvPr id="28740" name="Line 62"/>
            <p:cNvSpPr>
              <a:spLocks noChangeShapeType="1"/>
            </p:cNvSpPr>
            <p:nvPr/>
          </p:nvSpPr>
          <p:spPr bwMode="auto">
            <a:xfrm flipV="1">
              <a:off x="4249" y="539"/>
              <a:ext cx="0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41" name="Line 63"/>
            <p:cNvSpPr>
              <a:spLocks noChangeShapeType="1"/>
            </p:cNvSpPr>
            <p:nvPr/>
          </p:nvSpPr>
          <p:spPr bwMode="auto">
            <a:xfrm flipH="1">
              <a:off x="3549" y="539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42" name="Rectangle 64"/>
            <p:cNvSpPr>
              <a:spLocks noChangeArrowheads="1"/>
            </p:cNvSpPr>
            <p:nvPr/>
          </p:nvSpPr>
          <p:spPr bwMode="auto">
            <a:xfrm>
              <a:off x="5083" y="889"/>
              <a:ext cx="4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Who’s</a:t>
              </a:r>
            </a:p>
          </p:txBody>
        </p:sp>
        <p:sp>
          <p:nvSpPr>
            <p:cNvPr id="28743" name="Rectangle 65"/>
            <p:cNvSpPr>
              <a:spLocks noChangeArrowheads="1"/>
            </p:cNvSpPr>
            <p:nvPr/>
          </p:nvSpPr>
          <p:spPr bwMode="auto">
            <a:xfrm>
              <a:off x="4449" y="1393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what</a:t>
              </a:r>
            </a:p>
          </p:txBody>
        </p:sp>
        <p:sp>
          <p:nvSpPr>
            <p:cNvPr id="28744" name="Rectangle 66"/>
            <p:cNvSpPr>
              <a:spLocks noChangeArrowheads="1"/>
            </p:cNvSpPr>
            <p:nvPr/>
          </p:nvSpPr>
          <p:spPr bwMode="auto">
            <a:xfrm>
              <a:off x="5149" y="1626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type</a:t>
              </a:r>
            </a:p>
          </p:txBody>
        </p:sp>
        <p:sp>
          <p:nvSpPr>
            <p:cNvPr id="28745" name="Text Box 67"/>
            <p:cNvSpPr txBox="1">
              <a:spLocks noChangeArrowheads="1"/>
            </p:cNvSpPr>
            <p:nvPr/>
          </p:nvSpPr>
          <p:spPr bwMode="auto">
            <a:xfrm>
              <a:off x="3552" y="144"/>
              <a:ext cx="14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>
                  <a:latin typeface="Arial Black" pitchFamily="34" charset="0"/>
                  <a:cs typeface="Times New Roman" pitchFamily="18" charset="0"/>
                </a:rPr>
                <a:t>Semantic Net</a:t>
              </a:r>
            </a:p>
          </p:txBody>
        </p:sp>
      </p:grpSp>
      <p:sp>
        <p:nvSpPr>
          <p:cNvPr id="28723" name="WordArt 68"/>
          <p:cNvSpPr>
            <a:spLocks noChangeArrowheads="1" noChangeShapeType="1" noTextEdit="1"/>
          </p:cNvSpPr>
          <p:nvPr/>
        </p:nvSpPr>
        <p:spPr bwMode="auto">
          <a:xfrm>
            <a:off x="1524000" y="4572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Example</a:t>
            </a:r>
          </a:p>
        </p:txBody>
      </p:sp>
      <p:sp>
        <p:nvSpPr>
          <p:cNvPr id="28724" name="WordArt 69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4419600"/>
            <a:ext cx="2381250" cy="7794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Semantic</a:t>
            </a:r>
          </a:p>
        </p:txBody>
      </p:sp>
      <p:sp>
        <p:nvSpPr>
          <p:cNvPr id="28725" name="WordArt 70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52578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83820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I</a:t>
            </a:r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83820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want</a:t>
            </a:r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226695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print</a:t>
            </a: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353695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Ali</a:t>
            </a:r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3643313" y="5299075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.init</a:t>
            </a:r>
          </a:p>
        </p:txBody>
      </p:sp>
      <p:sp>
        <p:nvSpPr>
          <p:cNvPr id="29706" name="Oval 7"/>
          <p:cNvSpPr>
            <a:spLocks noChangeArrowheads="1"/>
          </p:cNvSpPr>
          <p:nvPr/>
        </p:nvSpPr>
        <p:spPr bwMode="auto">
          <a:xfrm>
            <a:off x="3589338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file</a:t>
            </a:r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 flipV="1">
            <a:off x="1103313" y="3449638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/>
        </p:nvSpPr>
        <p:spPr bwMode="auto">
          <a:xfrm>
            <a:off x="1366838" y="443547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2849563" y="443547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0" name="Line 11"/>
          <p:cNvSpPr>
            <a:spLocks noChangeShapeType="1"/>
          </p:cNvSpPr>
          <p:nvPr/>
        </p:nvSpPr>
        <p:spPr bwMode="auto">
          <a:xfrm flipV="1">
            <a:off x="3802063" y="3511550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Line 12"/>
          <p:cNvSpPr>
            <a:spLocks noChangeShapeType="1"/>
          </p:cNvSpPr>
          <p:nvPr/>
        </p:nvSpPr>
        <p:spPr bwMode="auto">
          <a:xfrm>
            <a:off x="3854450" y="4805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996950" y="3635375"/>
            <a:ext cx="741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</a:t>
            </a: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1314450" y="4497388"/>
            <a:ext cx="741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what</a:t>
            </a: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1525588" y="3141663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</a:t>
            </a:r>
          </a:p>
        </p:txBody>
      </p:sp>
      <p:sp>
        <p:nvSpPr>
          <p:cNvPr id="29715" name="Line 16"/>
          <p:cNvSpPr>
            <a:spLocks noChangeShapeType="1"/>
          </p:cNvSpPr>
          <p:nvPr/>
        </p:nvSpPr>
        <p:spPr bwMode="auto">
          <a:xfrm flipV="1">
            <a:off x="2478088" y="3141663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Line 17"/>
          <p:cNvSpPr>
            <a:spLocks noChangeShapeType="1"/>
          </p:cNvSpPr>
          <p:nvPr/>
        </p:nvSpPr>
        <p:spPr bwMode="auto">
          <a:xfrm flipH="1">
            <a:off x="1366838" y="3141663"/>
            <a:ext cx="111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3802063" y="3697288"/>
            <a:ext cx="73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Who’s</a:t>
            </a:r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2795588" y="4497388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what</a:t>
            </a:r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3906838" y="4867275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type</a:t>
            </a:r>
          </a:p>
        </p:txBody>
      </p:sp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1066800" y="51816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>
                <a:latin typeface="Arial Black" pitchFamily="34" charset="0"/>
                <a:cs typeface="Times New Roman" pitchFamily="18" charset="0"/>
              </a:rPr>
              <a:t>Semantic Net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4800600" y="609600"/>
            <a:ext cx="3733800" cy="2428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To whom the pronoun ‘I’ refers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To whom the proper noun ‘Ali’ refers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What are the files to be printed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 rot="75554">
            <a:off x="3429000" y="1447800"/>
            <a:ext cx="914400" cy="990600"/>
          </a:xfrm>
          <a:custGeom>
            <a:avLst/>
            <a:gdLst>
              <a:gd name="G0" fmla="+- 12427 0 0"/>
              <a:gd name="G1" fmla="+- 2668 0 0"/>
              <a:gd name="G2" fmla="+- 12158 0 2668"/>
              <a:gd name="G3" fmla="+- G2 0 2668"/>
              <a:gd name="G4" fmla="*/ G3 32768 32059"/>
              <a:gd name="G5" fmla="*/ G4 1 2"/>
              <a:gd name="G6" fmla="+- 21600 0 12427"/>
              <a:gd name="G7" fmla="*/ G6 2668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48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2668"/>
                </a:lnTo>
                <a:cubicBezTo>
                  <a:pt x="5564" y="2668"/>
                  <a:pt x="0" y="6917"/>
                  <a:pt x="0" y="12158"/>
                </a:cubicBezTo>
                <a:lnTo>
                  <a:pt x="0" y="21600"/>
                </a:lnTo>
                <a:lnTo>
                  <a:pt x="6973" y="21600"/>
                </a:lnTo>
                <a:lnTo>
                  <a:pt x="6973" y="12158"/>
                </a:lnTo>
                <a:cubicBezTo>
                  <a:pt x="6973" y="10685"/>
                  <a:pt x="9415" y="9490"/>
                  <a:pt x="12427" y="9490"/>
                </a:cubicBezTo>
                <a:lnTo>
                  <a:pt x="12427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9723" name="WordArt 27"/>
          <p:cNvSpPr>
            <a:spLocks noChangeArrowheads="1" noChangeShapeType="1" noTextEdit="1"/>
          </p:cNvSpPr>
          <p:nvPr/>
        </p:nvSpPr>
        <p:spPr bwMode="auto">
          <a:xfrm>
            <a:off x="1295400" y="1600200"/>
            <a:ext cx="1981200" cy="762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/>
              </a:rPr>
              <a:t>Discourse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495800" y="5181600"/>
            <a:ext cx="4419600" cy="931863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>
                <a:latin typeface="Book Antiqua" pitchFamily="18" charset="0"/>
                <a:cs typeface="Times New Roman" pitchFamily="18" charset="0"/>
              </a:rPr>
              <a:t>Execute the command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lpr /ali/stuff.init</a:t>
            </a:r>
          </a:p>
        </p:txBody>
      </p:sp>
      <p:sp>
        <p:nvSpPr>
          <p:cNvPr id="29725" name="WordArt 29"/>
          <p:cNvSpPr>
            <a:spLocks noChangeArrowheads="1" noChangeShapeType="1" noTextEdit="1"/>
          </p:cNvSpPr>
          <p:nvPr/>
        </p:nvSpPr>
        <p:spPr bwMode="auto">
          <a:xfrm>
            <a:off x="6400800" y="3733800"/>
            <a:ext cx="2362200" cy="9144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/>
              </a:rPr>
              <a:t>Pragmatic</a:t>
            </a:r>
          </a:p>
        </p:txBody>
      </p:sp>
      <p:sp>
        <p:nvSpPr>
          <p:cNvPr id="49182" name="AutoShape 30"/>
          <p:cNvSpPr>
            <a:spLocks noChangeArrowheads="1"/>
          </p:cNvSpPr>
          <p:nvPr/>
        </p:nvSpPr>
        <p:spPr bwMode="auto">
          <a:xfrm rot="5400000">
            <a:off x="4953000" y="3657600"/>
            <a:ext cx="12954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9727" name="WordArt 31"/>
          <p:cNvSpPr>
            <a:spLocks noChangeArrowheads="1" noChangeShapeType="1" noTextEdit="1"/>
          </p:cNvSpPr>
          <p:nvPr/>
        </p:nvSpPr>
        <p:spPr bwMode="auto">
          <a:xfrm>
            <a:off x="1524000" y="4572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371600"/>
            <a:ext cx="7848600" cy="4495800"/>
            <a:chOff x="624" y="1152"/>
            <a:chExt cx="4944" cy="2832"/>
          </a:xfrm>
        </p:grpSpPr>
        <p:sp>
          <p:nvSpPr>
            <p:cNvPr id="30728" name="Rectangle 3"/>
            <p:cNvSpPr>
              <a:spLocks noChangeArrowheads="1"/>
            </p:cNvSpPr>
            <p:nvPr/>
          </p:nvSpPr>
          <p:spPr bwMode="auto">
            <a:xfrm>
              <a:off x="5184" y="1536"/>
              <a:ext cx="240" cy="196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4"/>
            <p:cNvSpPr>
              <a:spLocks noChangeArrowheads="1"/>
            </p:cNvSpPr>
            <p:nvPr/>
          </p:nvSpPr>
          <p:spPr bwMode="auto">
            <a:xfrm>
              <a:off x="3504" y="14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000">
                  <a:cs typeface="Times New Roman" pitchFamily="18" charset="0"/>
                </a:rPr>
                <a:t>Morphological Analysis</a:t>
              </a:r>
            </a:p>
          </p:txBody>
        </p:sp>
        <p:sp>
          <p:nvSpPr>
            <p:cNvPr id="30730" name="Rectangle 5"/>
            <p:cNvSpPr>
              <a:spLocks noChangeArrowheads="1"/>
            </p:cNvSpPr>
            <p:nvPr/>
          </p:nvSpPr>
          <p:spPr bwMode="auto">
            <a:xfrm>
              <a:off x="1872" y="1152"/>
              <a:ext cx="960" cy="57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Syntactic Analysis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720" y="2304"/>
              <a:ext cx="960" cy="576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rtl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0732" name="Rectangle 7"/>
            <p:cNvSpPr>
              <a:spLocks noChangeArrowheads="1"/>
            </p:cNvSpPr>
            <p:nvPr/>
          </p:nvSpPr>
          <p:spPr bwMode="auto">
            <a:xfrm>
              <a:off x="2304" y="340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Discourse  Analysis</a:t>
              </a:r>
            </a:p>
          </p:txBody>
        </p:sp>
        <p:sp>
          <p:nvSpPr>
            <p:cNvPr id="30733" name="Rectangle 8"/>
            <p:cNvSpPr>
              <a:spLocks noChangeArrowheads="1"/>
            </p:cNvSpPr>
            <p:nvPr/>
          </p:nvSpPr>
          <p:spPr bwMode="auto">
            <a:xfrm>
              <a:off x="3552" y="26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Pragmatic Analysis</a:t>
              </a:r>
            </a:p>
          </p:txBody>
        </p:sp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 flipH="1">
              <a:off x="45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H="1">
              <a:off x="297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H="1">
              <a:off x="1344" y="158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056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Oval 13"/>
            <p:cNvSpPr>
              <a:spLocks noChangeArrowheads="1"/>
            </p:cNvSpPr>
            <p:nvPr/>
          </p:nvSpPr>
          <p:spPr bwMode="auto">
            <a:xfrm>
              <a:off x="624" y="3408"/>
              <a:ext cx="1152" cy="528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1600">
                  <a:cs typeface="Times New Roman" pitchFamily="18" charset="0"/>
                </a:rPr>
                <a:t>Internal representation</a:t>
              </a:r>
            </a:p>
          </p:txBody>
        </p:sp>
        <p:sp>
          <p:nvSpPr>
            <p:cNvPr id="30739" name="AutoShape 14"/>
            <p:cNvSpPr>
              <a:spLocks noChangeArrowheads="1"/>
            </p:cNvSpPr>
            <p:nvPr/>
          </p:nvSpPr>
          <p:spPr bwMode="auto">
            <a:xfrm>
              <a:off x="2208" y="2448"/>
              <a:ext cx="720" cy="480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lexicon</a:t>
              </a:r>
            </a:p>
          </p:txBody>
        </p:sp>
        <p:sp>
          <p:nvSpPr>
            <p:cNvPr id="30740" name="Line 15"/>
            <p:cNvSpPr>
              <a:spLocks noChangeShapeType="1"/>
            </p:cNvSpPr>
            <p:nvPr/>
          </p:nvSpPr>
          <p:spPr bwMode="auto">
            <a:xfrm>
              <a:off x="456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 flipH="1">
              <a:off x="3024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240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3" name="Line 18"/>
            <p:cNvSpPr>
              <a:spLocks noChangeShapeType="1"/>
            </p:cNvSpPr>
            <p:nvPr/>
          </p:nvSpPr>
          <p:spPr bwMode="auto">
            <a:xfrm>
              <a:off x="1728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992" y="120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cs typeface="Times New Roman" pitchFamily="18" charset="0"/>
                </a:rPr>
                <a:t>user</a:t>
              </a:r>
            </a:p>
          </p:txBody>
        </p:sp>
        <p:sp>
          <p:nvSpPr>
            <p:cNvPr id="30745" name="Text Box 20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Surface form</a:t>
              </a:r>
            </a:p>
          </p:txBody>
        </p:sp>
        <p:sp>
          <p:nvSpPr>
            <p:cNvPr id="30746" name="Text Box 21"/>
            <p:cNvSpPr txBox="1">
              <a:spLocks noChangeArrowheads="1"/>
            </p:cNvSpPr>
            <p:nvPr/>
          </p:nvSpPr>
          <p:spPr bwMode="auto">
            <a:xfrm>
              <a:off x="4560" y="3072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>
                  <a:cs typeface="Times New Roman" pitchFamily="18" charset="0"/>
                </a:rPr>
                <a:t>Perform action</a:t>
              </a:r>
            </a:p>
          </p:txBody>
        </p:sp>
        <p:sp>
          <p:nvSpPr>
            <p:cNvPr id="30747" name="Text Box 22"/>
            <p:cNvSpPr txBox="1">
              <a:spLocks noChangeArrowheads="1"/>
            </p:cNvSpPr>
            <p:nvPr/>
          </p:nvSpPr>
          <p:spPr bwMode="auto">
            <a:xfrm>
              <a:off x="2928" y="1392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200">
                  <a:cs typeface="Times New Roman" pitchFamily="18" charset="0"/>
                </a:rPr>
                <a:t>stems</a:t>
              </a:r>
            </a:p>
          </p:txBody>
        </p:sp>
        <p:sp>
          <p:nvSpPr>
            <p:cNvPr id="30748" name="Text Box 23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parse tree</a:t>
              </a:r>
            </a:p>
          </p:txBody>
        </p:sp>
        <p:sp>
          <p:nvSpPr>
            <p:cNvPr id="30749" name="Line 24"/>
            <p:cNvSpPr>
              <a:spLocks noChangeShapeType="1"/>
            </p:cNvSpPr>
            <p:nvPr/>
          </p:nvSpPr>
          <p:spPr bwMode="auto">
            <a:xfrm>
              <a:off x="182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0" name="Line 25"/>
            <p:cNvSpPr>
              <a:spLocks noChangeShapeType="1"/>
            </p:cNvSpPr>
            <p:nvPr/>
          </p:nvSpPr>
          <p:spPr bwMode="auto">
            <a:xfrm flipV="1">
              <a:off x="3360" y="33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1" name="Text Box 26"/>
            <p:cNvSpPr txBox="1">
              <a:spLocks noChangeArrowheads="1"/>
            </p:cNvSpPr>
            <p:nvPr/>
          </p:nvSpPr>
          <p:spPr bwMode="auto">
            <a:xfrm>
              <a:off x="3504" y="350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200">
                  <a:cs typeface="Times New Roman" pitchFamily="18" charset="0"/>
                </a:rPr>
                <a:t>Resolve references</a:t>
              </a:r>
            </a:p>
          </p:txBody>
        </p:sp>
      </p:grpSp>
      <p:sp>
        <p:nvSpPr>
          <p:cNvPr id="30726" name="WordArt 27"/>
          <p:cNvSpPr>
            <a:spLocks noChangeArrowheads="1" noChangeShapeType="1" noTextEdit="1"/>
          </p:cNvSpPr>
          <p:nvPr/>
        </p:nvSpPr>
        <p:spPr bwMode="auto">
          <a:xfrm>
            <a:off x="2743200" y="228600"/>
            <a:ext cx="3533775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Stages of NLP</a:t>
            </a:r>
          </a:p>
        </p:txBody>
      </p:sp>
      <p:pic>
        <p:nvPicPr>
          <p:cNvPr id="30727" name="Picture 28" descr="red_ru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096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9" name="WordArt 2"/>
          <p:cNvSpPr>
            <a:spLocks noChangeArrowheads="1" noChangeShapeType="1" noTextEdit="1"/>
          </p:cNvSpPr>
          <p:nvPr/>
        </p:nvSpPr>
        <p:spPr bwMode="auto">
          <a:xfrm>
            <a:off x="2971800" y="533400"/>
            <a:ext cx="1981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Lexicon</a:t>
            </a:r>
          </a:p>
        </p:txBody>
      </p:sp>
      <p:pic>
        <p:nvPicPr>
          <p:cNvPr id="36870" name="Picture 3" descr="bs0055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4800"/>
            <a:ext cx="153035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447800" y="2133600"/>
            <a:ext cx="7162800" cy="3508375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cs typeface="Times New Roman" pitchFamily="18" charset="0"/>
              </a:rPr>
              <a:t>Lexicon is a vocabulary data bank, that contains the language words and their linguistic information. 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There are many on-line lexicon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cs typeface="Times New Roman" pitchFamily="18" charset="0"/>
              </a:rPr>
              <a:t>WordNet</a:t>
            </a:r>
            <a:r>
              <a:rPr lang="en-US" sz="2800" dirty="0">
                <a:cs typeface="Times New Roman" pitchFamily="18" charset="0"/>
              </a:rPr>
              <a:t> is a lexical database that contains English vocabulary words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endParaRPr lang="en-US" sz="2800" b="1" dirty="0">
              <a:solidFill>
                <a:srgbClr val="FFFF00"/>
              </a:solidFill>
              <a:cs typeface="Times New Roman" pitchFamily="18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pic>
        <p:nvPicPr>
          <p:cNvPr id="36872" name="Picture 5" descr="bd1456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0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6" descr="bd1456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05200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8" descr="red_ru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676400"/>
            <a:ext cx="594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have in mind those computational techniques that process spoken and written human language, </a:t>
            </a:r>
            <a:r>
              <a:rPr lang="en-US" altLang="zh-TW" i="1" dirty="0" smtClean="0"/>
              <a:t>as language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What distinguishes these language processing applications from other data processing systems is their use of </a:t>
            </a:r>
            <a:r>
              <a:rPr lang="en-US" altLang="zh-TW" i="1" dirty="0" smtClean="0"/>
              <a:t>knowledge of language</a:t>
            </a:r>
            <a:r>
              <a:rPr lang="en-US" altLang="zh-TW" dirty="0" smtClean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Spoken Dialogue System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2024063" y="4357688"/>
            <a:ext cx="1747837" cy="1401762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2571750" y="4864100"/>
            <a:ext cx="7493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Speech </a:t>
            </a:r>
            <a:endParaRPr lang="en-US" sz="2400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2481263" y="5083175"/>
            <a:ext cx="8699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Synthesis</a:t>
            </a:r>
            <a:endParaRPr lang="en-US" sz="2400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032000" y="2346325"/>
            <a:ext cx="1749425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2579688" y="2852738"/>
            <a:ext cx="7493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Speech </a:t>
            </a:r>
            <a:endParaRPr lang="en-US" sz="2400"/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2398713" y="3071813"/>
            <a:ext cx="10429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Recognition</a:t>
            </a:r>
            <a:endParaRPr lang="en-US" sz="2400"/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4351338" y="2324100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11"/>
          <p:cNvSpPr>
            <a:spLocks noChangeArrowheads="1"/>
          </p:cNvSpPr>
          <p:nvPr/>
        </p:nvSpPr>
        <p:spPr bwMode="auto">
          <a:xfrm>
            <a:off x="4824413" y="2832100"/>
            <a:ext cx="890587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Semantic </a:t>
            </a:r>
            <a:endParaRPr lang="en-US" sz="2400"/>
          </a:p>
        </p:txBody>
      </p: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4657725" y="3051175"/>
            <a:ext cx="11541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Interpretation</a:t>
            </a:r>
            <a:endParaRPr lang="en-US" sz="2400"/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4370388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4810125" y="4826000"/>
            <a:ext cx="9509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Response </a:t>
            </a:r>
            <a:endParaRPr lang="en-US" sz="2400"/>
          </a:p>
        </p:txBody>
      </p:sp>
      <p:sp>
        <p:nvSpPr>
          <p:cNvPr id="39953" name="Rectangle 15"/>
          <p:cNvSpPr>
            <a:spLocks noChangeArrowheads="1"/>
          </p:cNvSpPr>
          <p:nvPr/>
        </p:nvSpPr>
        <p:spPr bwMode="auto">
          <a:xfrm>
            <a:off x="4767263" y="5045075"/>
            <a:ext cx="9826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Generation</a:t>
            </a:r>
            <a:endParaRPr lang="en-US" sz="2400"/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6640513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7134225" y="4826000"/>
            <a:ext cx="8509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Dialogue </a:t>
            </a:r>
            <a:endParaRPr lang="en-US" sz="2400"/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6953250" y="5045075"/>
            <a:ext cx="11445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Management</a:t>
            </a:r>
            <a:endParaRPr lang="en-US" sz="2400"/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6640513" y="2274888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7085013" y="2782888"/>
            <a:ext cx="941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Discourse </a:t>
            </a:r>
            <a:endParaRPr lang="en-US" sz="2400"/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6946900" y="3001963"/>
            <a:ext cx="11541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Interpretation</a:t>
            </a:r>
            <a:endParaRPr lang="en-US" sz="2400"/>
          </a:p>
        </p:txBody>
      </p:sp>
      <p:sp>
        <p:nvSpPr>
          <p:cNvPr id="39960" name="Freeform 22"/>
          <p:cNvSpPr>
            <a:spLocks/>
          </p:cNvSpPr>
          <p:nvPr/>
        </p:nvSpPr>
        <p:spPr bwMode="auto">
          <a:xfrm>
            <a:off x="3556000" y="2479675"/>
            <a:ext cx="785813" cy="1114425"/>
          </a:xfrm>
          <a:custGeom>
            <a:avLst/>
            <a:gdLst>
              <a:gd name="T0" fmla="*/ 498140 w 1486"/>
              <a:gd name="T1" fmla="*/ 1114425 h 2107"/>
              <a:gd name="T2" fmla="*/ 498140 w 1486"/>
              <a:gd name="T3" fmla="*/ 896512 h 2107"/>
              <a:gd name="T4" fmla="*/ 529 w 1486"/>
              <a:gd name="T5" fmla="*/ 894396 h 2107"/>
              <a:gd name="T6" fmla="*/ 0 w 1486"/>
              <a:gd name="T7" fmla="*/ 249648 h 2107"/>
              <a:gd name="T8" fmla="*/ 496025 w 1486"/>
              <a:gd name="T9" fmla="*/ 250177 h 2107"/>
              <a:gd name="T10" fmla="*/ 494967 w 1486"/>
              <a:gd name="T11" fmla="*/ 0 h 2107"/>
              <a:gd name="T12" fmla="*/ 785813 w 1486"/>
              <a:gd name="T13" fmla="*/ 559593 h 2107"/>
              <a:gd name="T14" fmla="*/ 498140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2" y="2107"/>
                </a:moveTo>
                <a:lnTo>
                  <a:pt x="942" y="1695"/>
                </a:lnTo>
                <a:lnTo>
                  <a:pt x="1" y="1691"/>
                </a:lnTo>
                <a:lnTo>
                  <a:pt x="0" y="472"/>
                </a:lnTo>
                <a:lnTo>
                  <a:pt x="938" y="473"/>
                </a:lnTo>
                <a:lnTo>
                  <a:pt x="936" y="0"/>
                </a:lnTo>
                <a:lnTo>
                  <a:pt x="1486" y="1058"/>
                </a:lnTo>
                <a:lnTo>
                  <a:pt x="942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Freeform 23"/>
          <p:cNvSpPr>
            <a:spLocks/>
          </p:cNvSpPr>
          <p:nvPr/>
        </p:nvSpPr>
        <p:spPr bwMode="auto">
          <a:xfrm>
            <a:off x="5835650" y="2468563"/>
            <a:ext cx="785813" cy="1116012"/>
          </a:xfrm>
          <a:custGeom>
            <a:avLst/>
            <a:gdLst>
              <a:gd name="T0" fmla="*/ 498140 w 1486"/>
              <a:gd name="T1" fmla="*/ 1116012 h 2111"/>
              <a:gd name="T2" fmla="*/ 498140 w 1486"/>
              <a:gd name="T3" fmla="*/ 897673 h 2111"/>
              <a:gd name="T4" fmla="*/ 529 w 1486"/>
              <a:gd name="T5" fmla="*/ 895559 h 2111"/>
              <a:gd name="T6" fmla="*/ 0 w 1486"/>
              <a:gd name="T7" fmla="*/ 250059 h 2111"/>
              <a:gd name="T8" fmla="*/ 496025 w 1486"/>
              <a:gd name="T9" fmla="*/ 251116 h 2111"/>
              <a:gd name="T10" fmla="*/ 494967 w 1486"/>
              <a:gd name="T11" fmla="*/ 0 h 2111"/>
              <a:gd name="T12" fmla="*/ 785813 w 1486"/>
              <a:gd name="T13" fmla="*/ 560385 h 2111"/>
              <a:gd name="T14" fmla="*/ 498140 w 1486"/>
              <a:gd name="T15" fmla="*/ 1116012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11"/>
              <a:gd name="T26" fmla="*/ 1486 w 1486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11">
                <a:moveTo>
                  <a:pt x="942" y="2111"/>
                </a:moveTo>
                <a:lnTo>
                  <a:pt x="942" y="1698"/>
                </a:lnTo>
                <a:lnTo>
                  <a:pt x="1" y="1694"/>
                </a:lnTo>
                <a:lnTo>
                  <a:pt x="0" y="473"/>
                </a:lnTo>
                <a:lnTo>
                  <a:pt x="938" y="475"/>
                </a:lnTo>
                <a:lnTo>
                  <a:pt x="936" y="0"/>
                </a:lnTo>
                <a:lnTo>
                  <a:pt x="1486" y="1060"/>
                </a:lnTo>
                <a:lnTo>
                  <a:pt x="942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Freeform 24"/>
          <p:cNvSpPr>
            <a:spLocks/>
          </p:cNvSpPr>
          <p:nvPr/>
        </p:nvSpPr>
        <p:spPr bwMode="auto">
          <a:xfrm>
            <a:off x="7180263" y="3481388"/>
            <a:ext cx="493712" cy="787400"/>
          </a:xfrm>
          <a:custGeom>
            <a:avLst/>
            <a:gdLst>
              <a:gd name="T0" fmla="*/ 0 w 933"/>
              <a:gd name="T1" fmla="*/ 496496 h 1486"/>
              <a:gd name="T2" fmla="*/ 96308 w 933"/>
              <a:gd name="T3" fmla="*/ 497556 h 1486"/>
              <a:gd name="T4" fmla="*/ 106362 w 933"/>
              <a:gd name="T5" fmla="*/ 0 h 1486"/>
              <a:gd name="T6" fmla="*/ 391583 w 933"/>
              <a:gd name="T7" fmla="*/ 3709 h 1486"/>
              <a:gd name="T8" fmla="*/ 383116 w 933"/>
              <a:gd name="T9" fmla="*/ 500206 h 1486"/>
              <a:gd name="T10" fmla="*/ 493712 w 933"/>
              <a:gd name="T11" fmla="*/ 501795 h 1486"/>
              <a:gd name="T12" fmla="*/ 241300 w 933"/>
              <a:gd name="T13" fmla="*/ 787400 h 1486"/>
              <a:gd name="T14" fmla="*/ 0 w 933"/>
              <a:gd name="T15" fmla="*/ 496496 h 14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3"/>
              <a:gd name="T25" fmla="*/ 0 h 1486"/>
              <a:gd name="T26" fmla="*/ 933 w 933"/>
              <a:gd name="T27" fmla="*/ 1486 h 14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3" h="1486">
                <a:moveTo>
                  <a:pt x="0" y="937"/>
                </a:moveTo>
                <a:lnTo>
                  <a:pt x="182" y="939"/>
                </a:lnTo>
                <a:lnTo>
                  <a:pt x="201" y="0"/>
                </a:lnTo>
                <a:lnTo>
                  <a:pt x="740" y="7"/>
                </a:lnTo>
                <a:lnTo>
                  <a:pt x="724" y="944"/>
                </a:lnTo>
                <a:lnTo>
                  <a:pt x="933" y="947"/>
                </a:lnTo>
                <a:lnTo>
                  <a:pt x="456" y="1486"/>
                </a:lnTo>
                <a:lnTo>
                  <a:pt x="0" y="93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25"/>
          <p:cNvSpPr>
            <a:spLocks/>
          </p:cNvSpPr>
          <p:nvPr/>
        </p:nvSpPr>
        <p:spPr bwMode="auto">
          <a:xfrm>
            <a:off x="6124575" y="4452938"/>
            <a:ext cx="787400" cy="1114425"/>
          </a:xfrm>
          <a:custGeom>
            <a:avLst/>
            <a:gdLst>
              <a:gd name="T0" fmla="*/ 287338 w 1488"/>
              <a:gd name="T1" fmla="*/ 1114425 h 2107"/>
              <a:gd name="T2" fmla="*/ 287338 w 1488"/>
              <a:gd name="T3" fmla="*/ 896512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177 h 2107"/>
              <a:gd name="T10" fmla="*/ 290513 w 1488"/>
              <a:gd name="T11" fmla="*/ 0 h 2107"/>
              <a:gd name="T12" fmla="*/ 0 w 1488"/>
              <a:gd name="T13" fmla="*/ 560122 h 2107"/>
              <a:gd name="T14" fmla="*/ 287338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3" y="2107"/>
                </a:moveTo>
                <a:lnTo>
                  <a:pt x="543" y="1695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3"/>
                </a:lnTo>
                <a:lnTo>
                  <a:pt x="549" y="0"/>
                </a:lnTo>
                <a:lnTo>
                  <a:pt x="0" y="1059"/>
                </a:lnTo>
                <a:lnTo>
                  <a:pt x="5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26"/>
          <p:cNvSpPr>
            <a:spLocks/>
          </p:cNvSpPr>
          <p:nvPr/>
        </p:nvSpPr>
        <p:spPr bwMode="auto">
          <a:xfrm>
            <a:off x="3786188" y="4413250"/>
            <a:ext cx="787400" cy="1116013"/>
          </a:xfrm>
          <a:custGeom>
            <a:avLst/>
            <a:gdLst>
              <a:gd name="T0" fmla="*/ 287867 w 1488"/>
              <a:gd name="T1" fmla="*/ 1116013 h 2111"/>
              <a:gd name="T2" fmla="*/ 287867 w 1488"/>
              <a:gd name="T3" fmla="*/ 897674 h 2111"/>
              <a:gd name="T4" fmla="*/ 786342 w 1488"/>
              <a:gd name="T5" fmla="*/ 895031 h 2111"/>
              <a:gd name="T6" fmla="*/ 787400 w 1488"/>
              <a:gd name="T7" fmla="*/ 250059 h 2111"/>
              <a:gd name="T8" fmla="*/ 289983 w 1488"/>
              <a:gd name="T9" fmla="*/ 250587 h 2111"/>
              <a:gd name="T10" fmla="*/ 291042 w 1488"/>
              <a:gd name="T11" fmla="*/ 0 h 2111"/>
              <a:gd name="T12" fmla="*/ 0 w 1488"/>
              <a:gd name="T13" fmla="*/ 560385 h 2111"/>
              <a:gd name="T14" fmla="*/ 287867 w 1488"/>
              <a:gd name="T15" fmla="*/ 1116013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11"/>
              <a:gd name="T26" fmla="*/ 1488 w 1488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11">
                <a:moveTo>
                  <a:pt x="544" y="2111"/>
                </a:moveTo>
                <a:lnTo>
                  <a:pt x="544" y="1698"/>
                </a:lnTo>
                <a:lnTo>
                  <a:pt x="1486" y="1693"/>
                </a:lnTo>
                <a:lnTo>
                  <a:pt x="1488" y="473"/>
                </a:lnTo>
                <a:lnTo>
                  <a:pt x="548" y="474"/>
                </a:lnTo>
                <a:lnTo>
                  <a:pt x="550" y="0"/>
                </a:lnTo>
                <a:lnTo>
                  <a:pt x="0" y="1060"/>
                </a:lnTo>
                <a:lnTo>
                  <a:pt x="544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Freeform 27"/>
          <p:cNvSpPr>
            <a:spLocks/>
          </p:cNvSpPr>
          <p:nvPr/>
        </p:nvSpPr>
        <p:spPr bwMode="auto">
          <a:xfrm>
            <a:off x="1381125" y="4481513"/>
            <a:ext cx="787400" cy="1114425"/>
          </a:xfrm>
          <a:custGeom>
            <a:avLst/>
            <a:gdLst>
              <a:gd name="T0" fmla="*/ 287867 w 1488"/>
              <a:gd name="T1" fmla="*/ 1114425 h 2107"/>
              <a:gd name="T2" fmla="*/ 287867 w 1488"/>
              <a:gd name="T3" fmla="*/ 897041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706 h 2107"/>
              <a:gd name="T10" fmla="*/ 291042 w 1488"/>
              <a:gd name="T11" fmla="*/ 0 h 2107"/>
              <a:gd name="T12" fmla="*/ 0 w 1488"/>
              <a:gd name="T13" fmla="*/ 560122 h 2107"/>
              <a:gd name="T14" fmla="*/ 287867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4" y="2107"/>
                </a:moveTo>
                <a:lnTo>
                  <a:pt x="544" y="1696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4"/>
                </a:lnTo>
                <a:lnTo>
                  <a:pt x="550" y="0"/>
                </a:lnTo>
                <a:lnTo>
                  <a:pt x="0" y="1059"/>
                </a:lnTo>
                <a:lnTo>
                  <a:pt x="544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28"/>
          <p:cNvSpPr>
            <a:spLocks/>
          </p:cNvSpPr>
          <p:nvPr/>
        </p:nvSpPr>
        <p:spPr bwMode="auto">
          <a:xfrm>
            <a:off x="1316038" y="2498725"/>
            <a:ext cx="785812" cy="1114425"/>
          </a:xfrm>
          <a:custGeom>
            <a:avLst/>
            <a:gdLst>
              <a:gd name="T0" fmla="*/ 498668 w 1486"/>
              <a:gd name="T1" fmla="*/ 1114425 h 2107"/>
              <a:gd name="T2" fmla="*/ 498668 w 1486"/>
              <a:gd name="T3" fmla="*/ 897041 h 2107"/>
              <a:gd name="T4" fmla="*/ 529 w 1486"/>
              <a:gd name="T5" fmla="*/ 894396 h 2107"/>
              <a:gd name="T6" fmla="*/ 0 w 1486"/>
              <a:gd name="T7" fmla="*/ 249648 h 2107"/>
              <a:gd name="T8" fmla="*/ 496024 w 1486"/>
              <a:gd name="T9" fmla="*/ 250706 h 2107"/>
              <a:gd name="T10" fmla="*/ 495495 w 1486"/>
              <a:gd name="T11" fmla="*/ 0 h 2107"/>
              <a:gd name="T12" fmla="*/ 785812 w 1486"/>
              <a:gd name="T13" fmla="*/ 560122 h 2107"/>
              <a:gd name="T14" fmla="*/ 498668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3" y="2107"/>
                </a:moveTo>
                <a:lnTo>
                  <a:pt x="943" y="1696"/>
                </a:lnTo>
                <a:lnTo>
                  <a:pt x="1" y="1691"/>
                </a:lnTo>
                <a:lnTo>
                  <a:pt x="0" y="472"/>
                </a:lnTo>
                <a:lnTo>
                  <a:pt x="938" y="474"/>
                </a:lnTo>
                <a:lnTo>
                  <a:pt x="937" y="0"/>
                </a:lnTo>
                <a:lnTo>
                  <a:pt x="1486" y="1059"/>
                </a:lnTo>
                <a:lnTo>
                  <a:pt x="9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609600" y="2667000"/>
            <a:ext cx="492125" cy="2805113"/>
          </a:xfrm>
          <a:prstGeom prst="rect">
            <a:avLst/>
          </a:prstGeom>
          <a:solidFill>
            <a:srgbClr val="333399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endParaRPr lang="en-US" sz="2400"/>
          </a:p>
          <a:p>
            <a:pPr algn="l" rtl="0"/>
            <a:r>
              <a:rPr lang="en-US" sz="2400"/>
              <a:t>Us e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Introduction: Human languages, </a:t>
            </a:r>
            <a:endParaRPr lang="en-IN" dirty="0" smtClean="0"/>
          </a:p>
          <a:p>
            <a:r>
              <a:rPr lang="en-IN" dirty="0" smtClean="0"/>
              <a:t>Main </a:t>
            </a:r>
            <a:r>
              <a:rPr lang="en-IN" dirty="0"/>
              <a:t>approach of NLP, </a:t>
            </a:r>
            <a:endParaRPr lang="en-IN" dirty="0" smtClean="0"/>
          </a:p>
          <a:p>
            <a:r>
              <a:rPr lang="en-IN" b="1" dirty="0" smtClean="0">
                <a:solidFill>
                  <a:schemeClr val="accent2"/>
                </a:solidFill>
              </a:rPr>
              <a:t>Knowledge </a:t>
            </a:r>
            <a:r>
              <a:rPr lang="en-IN" b="1" dirty="0">
                <a:solidFill>
                  <a:schemeClr val="accent2"/>
                </a:solidFill>
              </a:rPr>
              <a:t>in speech and language processing</a:t>
            </a:r>
            <a:r>
              <a:rPr lang="en-IN" b="1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en-IN" b="1" dirty="0" smtClean="0">
                <a:solidFill>
                  <a:schemeClr val="accent2"/>
                </a:solidFill>
              </a:rPr>
              <a:t> </a:t>
            </a:r>
            <a:r>
              <a:rPr lang="en-IN" b="1" dirty="0">
                <a:solidFill>
                  <a:schemeClr val="accent2"/>
                </a:solidFill>
              </a:rPr>
              <a:t>Ambiguity, </a:t>
            </a:r>
            <a:endParaRPr lang="en-IN" b="1" dirty="0" smtClean="0">
              <a:solidFill>
                <a:schemeClr val="accent2"/>
              </a:solidFill>
            </a:endParaRPr>
          </a:p>
          <a:p>
            <a:r>
              <a:rPr lang="en-IN" b="1" dirty="0" smtClean="0"/>
              <a:t>Models </a:t>
            </a:r>
            <a:r>
              <a:rPr lang="en-IN" b="1" dirty="0"/>
              <a:t>and algorithms</a:t>
            </a:r>
            <a:r>
              <a:rPr lang="en-IN" b="1" dirty="0" smtClean="0"/>
              <a:t>,</a:t>
            </a:r>
          </a:p>
          <a:p>
            <a:r>
              <a:rPr lang="en-IN" b="1" dirty="0" smtClean="0"/>
              <a:t> </a:t>
            </a:r>
            <a:r>
              <a:rPr lang="en-IN" b="1" dirty="0"/>
              <a:t>Formal language and Natural Language</a:t>
            </a:r>
            <a:r>
              <a:rPr lang="en-IN" b="1" dirty="0" smtClean="0"/>
              <a:t>,</a:t>
            </a:r>
          </a:p>
          <a:p>
            <a:r>
              <a:rPr lang="en-IN" b="1" dirty="0" smtClean="0"/>
              <a:t> </a:t>
            </a:r>
            <a:r>
              <a:rPr lang="en-IN" b="1" dirty="0"/>
              <a:t>Regular Expression and automata.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Parts of the Spoken Dialogue System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Signal Processing: Convert the audio wave into a sequence of feature 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Speech Recognition: Decode the sequence of feature vectors into a sequence of words.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Semantic Interpretation: Determine the meaning of the words.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Discourse Interpretation: Understand what the user intends by interpreting utterances in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Dialogue Management: Determine system goals in response to user utterances based on user intention.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Speech Synthesis: Generate synthetic speech as a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Levels of Sophistication in a Dialogue System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Touch-tone replacement: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3300"/>
                </a:solidFill>
              </a:rPr>
              <a:t>System Prompt:</a:t>
            </a:r>
            <a:r>
              <a:rPr lang="en-US" sz="2400" dirty="0" smtClean="0"/>
              <a:t> "For checking information, press or say one."                                                     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Caller Response:</a:t>
            </a:r>
            <a:r>
              <a:rPr lang="en-US" sz="2400" dirty="0" smtClean="0"/>
              <a:t> "One."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Directed dialogue: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3300"/>
                </a:solidFill>
              </a:rPr>
              <a:t>System Prompt:</a:t>
            </a:r>
            <a:r>
              <a:rPr lang="en-US" sz="2400" dirty="0" smtClean="0"/>
              <a:t> "Would you like checking account information or rate information?"                                                      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Caller Response</a:t>
            </a:r>
            <a:r>
              <a:rPr lang="en-US" sz="2400" dirty="0" smtClean="0">
                <a:solidFill>
                  <a:schemeClr val="accent2"/>
                </a:solidFill>
              </a:rPr>
              <a:t>:</a:t>
            </a:r>
            <a:r>
              <a:rPr lang="en-US" sz="2400" dirty="0" smtClean="0"/>
              <a:t> "Checking", or "checking account," or "rates."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Natural language: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3300"/>
                </a:solidFill>
              </a:rPr>
              <a:t>System Prompt:</a:t>
            </a:r>
            <a:r>
              <a:rPr lang="en-US" sz="2400" dirty="0" smtClean="0"/>
              <a:t> "What transaction would you like to perform?"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Caller Response</a:t>
            </a:r>
            <a:r>
              <a:rPr lang="en-US" sz="2400" dirty="0" smtClean="0">
                <a:solidFill>
                  <a:schemeClr val="accent2"/>
                </a:solidFill>
              </a:rPr>
              <a:t>:</a:t>
            </a:r>
            <a:r>
              <a:rPr lang="en-US" sz="2400" dirty="0" smtClean="0"/>
              <a:t> "Transfer Rs. 500 from checking to savings.</a:t>
            </a:r>
            <a:r>
              <a:rPr lang="en-US" sz="2400" dirty="0" smtClean="0">
                <a:latin typeface="Arial" charset="0"/>
              </a:rPr>
              <a:t>“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Both the tasks (</a:t>
            </a:r>
            <a:r>
              <a:rPr lang="en-US" altLang="zh-TW" b="1" dirty="0" smtClean="0"/>
              <a:t>Speech</a:t>
            </a:r>
            <a:r>
              <a:rPr lang="en-US" altLang="zh-TW" dirty="0" smtClean="0"/>
              <a:t> </a:t>
            </a:r>
            <a:r>
              <a:rPr lang="en-US" b="1" dirty="0" smtClean="0"/>
              <a:t>recognition and Speech synthesis) </a:t>
            </a:r>
            <a:r>
              <a:rPr lang="en-US" altLang="zh-TW" dirty="0" smtClean="0"/>
              <a:t>of being capable of analyzing an incoming audio signal and recovering the exact sequence of words and generating its response require knowledge about </a:t>
            </a:r>
            <a:r>
              <a:rPr lang="en-US" altLang="zh-TW" b="1" dirty="0" smtClean="0"/>
              <a:t>phonetics and phonology</a:t>
            </a:r>
            <a:r>
              <a:rPr lang="en-US" altLang="zh-TW" dirty="0" smtClean="0"/>
              <a:t>, which can help model how words are pronounced in colloquial speech.</a:t>
            </a:r>
          </a:p>
          <a:p>
            <a:r>
              <a:rPr lang="en-US" altLang="zh-TW" dirty="0" smtClean="0"/>
              <a:t>Producing and recognizing the variations of individual words (e.g., recognizing that </a:t>
            </a:r>
            <a:r>
              <a:rPr lang="en-US" altLang="zh-TW" i="1" dirty="0" smtClean="0"/>
              <a:t>doors </a:t>
            </a:r>
            <a:r>
              <a:rPr lang="en-US" altLang="zh-TW" dirty="0" smtClean="0"/>
              <a:t>is plural) requires knowledge about </a:t>
            </a:r>
            <a:r>
              <a:rPr lang="en-US" altLang="zh-TW" b="1" dirty="0" smtClean="0"/>
              <a:t>morphology</a:t>
            </a:r>
            <a:r>
              <a:rPr lang="en-US" altLang="zh-TW" dirty="0" smtClean="0"/>
              <a:t>, which captures information about the shape and behavior of words in context 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Applications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Word counters (wc in UNIX)</a:t>
            </a:r>
          </a:p>
          <a:p>
            <a:pPr eaLnBrk="1" hangingPunct="1"/>
            <a:r>
              <a:rPr lang="en-US" smtClean="0"/>
              <a:t>Spell Checkers, grammar checkers</a:t>
            </a:r>
          </a:p>
          <a:p>
            <a:pPr eaLnBrk="1" hangingPunct="1"/>
            <a:r>
              <a:rPr lang="en-US" smtClean="0"/>
              <a:t>Predictive Text on mobile handsets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Bigger Applications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900" smtClean="0"/>
              <a:t>Intelligent computer 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NLU interfaces to 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Computer aided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Information retrieval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Intelligent Web searching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Data mining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Machine translation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Speech recognition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Natural language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900" smtClean="0"/>
              <a:t>Question answering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Syntax:</a:t>
            </a:r>
            <a:r>
              <a:rPr lang="en-US" altLang="zh-TW" dirty="0" smtClean="0"/>
              <a:t> the knowledge needed to order and group words together </a:t>
            </a:r>
          </a:p>
          <a:p>
            <a:r>
              <a:rPr lang="en-US" altLang="zh-TW" i="1" dirty="0" smtClean="0"/>
              <a:t>HAL, the pod bay door is open.</a:t>
            </a:r>
          </a:p>
          <a:p>
            <a:pPr>
              <a:buNone/>
            </a:pPr>
            <a:r>
              <a:rPr lang="en-US" altLang="zh-TW" i="1" dirty="0" smtClean="0"/>
              <a:t>	HAL, is the pod bay door open?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altLang="zh-TW" i="1" dirty="0" smtClean="0"/>
              <a:t>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I do, sorry that afraid Dave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can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t.</a:t>
            </a:r>
          </a:p>
          <a:p>
            <a:pPr>
              <a:buNone/>
            </a:pPr>
            <a:r>
              <a:rPr lang="en-US" altLang="zh-TW" i="1" dirty="0" smtClean="0"/>
              <a:t>	(Dave,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sorry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afraid I can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 do that.)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Lexical semantics: </a:t>
            </a:r>
            <a:r>
              <a:rPr lang="en-US" altLang="zh-TW" dirty="0" smtClean="0"/>
              <a:t>knowledge of the meanings of the component words</a:t>
            </a:r>
          </a:p>
          <a:p>
            <a:r>
              <a:rPr lang="en-US" altLang="zh-TW" b="1" dirty="0" smtClean="0"/>
              <a:t>Compositional semantics: </a:t>
            </a:r>
            <a:r>
              <a:rPr lang="en-US" altLang="zh-TW" dirty="0" smtClean="0"/>
              <a:t>knowledge of how these components combine to form larger meanings</a:t>
            </a:r>
          </a:p>
          <a:p>
            <a:pPr lvl="1"/>
            <a:r>
              <a:rPr lang="en-US" altLang="zh-TW" dirty="0" smtClean="0"/>
              <a:t>To know that Dave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command is actually about opening the pod bay door, rather than an inquiry about the day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lunch menu.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Pragmatics or dialogue: </a:t>
            </a:r>
            <a:r>
              <a:rPr lang="en-US" altLang="zh-TW" dirty="0" smtClean="0"/>
              <a:t>the appropriate use of the kind of polite and indirect language</a:t>
            </a:r>
            <a:endParaRPr lang="zh-TW" altLang="en-US" dirty="0" smtClean="0"/>
          </a:p>
          <a:p>
            <a:r>
              <a:rPr lang="en-US" altLang="zh-TW" i="1" dirty="0" smtClean="0"/>
              <a:t>No </a:t>
            </a:r>
            <a:r>
              <a:rPr lang="en-US" altLang="zh-TW" dirty="0" smtClean="0"/>
              <a:t>or </a:t>
            </a:r>
          </a:p>
          <a:p>
            <a:pPr>
              <a:buNone/>
            </a:pPr>
            <a:r>
              <a:rPr lang="en-US" altLang="zh-TW" i="1" dirty="0" smtClean="0"/>
              <a:t>	No, I won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 open the door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en-US" dirty="0" smtClean="0"/>
          </a:p>
          <a:p>
            <a:r>
              <a:rPr lang="en-US" altLang="zh-TW" i="1" dirty="0" smtClean="0"/>
              <a:t>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sorry,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afraid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I can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t.</a:t>
            </a:r>
            <a:endParaRPr lang="en-US" altLang="zh-TW" dirty="0" smtClean="0"/>
          </a:p>
          <a:p>
            <a:r>
              <a:rPr lang="en-US" altLang="zh-TW" i="1" dirty="0" smtClean="0"/>
              <a:t>I won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discourse conventions:</a:t>
            </a:r>
            <a:r>
              <a:rPr lang="en-US" altLang="zh-TW" dirty="0" smtClean="0"/>
              <a:t> knowledge of correctly structuring these such conversations </a:t>
            </a:r>
          </a:p>
          <a:p>
            <a:pPr lvl="1"/>
            <a:r>
              <a:rPr lang="en-US" altLang="zh-TW" dirty="0" smtClean="0"/>
              <a:t>HAL chooses to engage in a structured conversation relevant to Dave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initial request. HAL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correct use of the word </a:t>
            </a:r>
            <a:r>
              <a:rPr lang="en-US" altLang="zh-TW" b="1" i="1" dirty="0" smtClean="0"/>
              <a:t>that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in its answer to Dave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request is a simple illustration of the kind of between-utterance device common in such conversations. </a:t>
            </a:r>
            <a:endParaRPr lang="zh-TW" altLang="en-US" dirty="0" smtClean="0"/>
          </a:p>
          <a:p>
            <a:r>
              <a:rPr lang="en-US" altLang="zh-TW" i="1" dirty="0" smtClean="0"/>
              <a:t>Dave,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sorry I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m afraid I can</a:t>
            </a:r>
            <a:r>
              <a:rPr lang="en-US" altLang="zh-TW" i="1" dirty="0" smtClean="0">
                <a:latin typeface="Arial" charset="0"/>
              </a:rPr>
              <a:t>’</a:t>
            </a:r>
            <a:r>
              <a:rPr lang="en-US" altLang="zh-TW" i="1" dirty="0" smtClean="0"/>
              <a:t>t do that.</a:t>
            </a:r>
            <a:endParaRPr lang="zh-TW" alt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Knowledge in speech and language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Phonetics and Phonology 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 The study of linguistic sounds</a:t>
            </a:r>
          </a:p>
          <a:p>
            <a:r>
              <a:rPr lang="en-US" altLang="zh-TW" dirty="0" smtClean="0"/>
              <a:t>Morphology 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The study of the meaningful components of words</a:t>
            </a:r>
          </a:p>
          <a:p>
            <a:r>
              <a:rPr lang="en-US" altLang="zh-TW" dirty="0" smtClean="0"/>
              <a:t>Syntax 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The study of the structural relationships between words</a:t>
            </a:r>
          </a:p>
          <a:p>
            <a:r>
              <a:rPr lang="en-US" altLang="zh-TW" dirty="0" smtClean="0"/>
              <a:t>Semantics 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 The study of word meaning</a:t>
            </a:r>
          </a:p>
          <a:p>
            <a:r>
              <a:rPr lang="en-US" altLang="zh-TW" dirty="0" smtClean="0"/>
              <a:t>Pragmatics 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 The study of how language is used to accomplish goals</a:t>
            </a:r>
          </a:p>
          <a:p>
            <a:r>
              <a:rPr lang="en-US" altLang="zh-TW" dirty="0" smtClean="0"/>
              <a:t>Discourse</a:t>
            </a:r>
            <a:r>
              <a:rPr lang="en-US" altLang="zh-TW" dirty="0" smtClean="0">
                <a:latin typeface="Arial" charset="0"/>
              </a:rPr>
              <a:t>—</a:t>
            </a:r>
            <a:r>
              <a:rPr lang="en-US" altLang="zh-TW" dirty="0" smtClean="0"/>
              <a:t>The study of linguistic units larger than a single utterance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NLP: Natural Language Processing</a:t>
            </a:r>
          </a:p>
          <a:p>
            <a:pPr eaLnBrk="1" hangingPunct="1"/>
            <a:r>
              <a:rPr lang="en-US" dirty="0" smtClean="0"/>
              <a:t>NLU: Natural Language Understanding</a:t>
            </a:r>
          </a:p>
          <a:p>
            <a:pPr eaLnBrk="1" hangingPunct="1"/>
            <a:r>
              <a:rPr lang="en-US" dirty="0" smtClean="0"/>
              <a:t>NLC: Natural Language Computing</a:t>
            </a:r>
          </a:p>
          <a:p>
            <a:pPr eaLnBrk="1" hangingPunct="1"/>
            <a:r>
              <a:rPr lang="en-US" dirty="0" smtClean="0"/>
              <a:t>HLP: Human Language Processing</a:t>
            </a:r>
          </a:p>
          <a:p>
            <a:pPr eaLnBrk="1" hangingPunct="1"/>
            <a:r>
              <a:rPr lang="en-US" dirty="0" smtClean="0"/>
              <a:t>HLU: Human Language Understanding</a:t>
            </a:r>
          </a:p>
          <a:p>
            <a:pPr eaLnBrk="1" hangingPunct="1"/>
            <a:r>
              <a:rPr lang="en-US" dirty="0" smtClean="0"/>
              <a:t>HLC: Human Language Computing</a:t>
            </a:r>
          </a:p>
          <a:p>
            <a:pPr eaLnBrk="1" hangingPunct="1"/>
            <a:r>
              <a:rPr lang="en-US" dirty="0" smtClean="0"/>
              <a:t>CL: Computational Linguistics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Word Sense Resolution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Many words have many meanings or senses</a:t>
            </a:r>
          </a:p>
          <a:p>
            <a:pPr eaLnBrk="1" hangingPunct="1"/>
            <a:r>
              <a:rPr lang="en-US" sz="3100" dirty="0" smtClean="0"/>
              <a:t>We need to resolve which of the senses of an ambiguous word is invoked in a particular use of the word</a:t>
            </a:r>
          </a:p>
          <a:p>
            <a:pPr eaLnBrk="1" hangingPunct="1"/>
            <a:r>
              <a:rPr lang="en-US" sz="3100" dirty="0" smtClean="0">
                <a:solidFill>
                  <a:schemeClr val="accent2"/>
                </a:solidFill>
              </a:rPr>
              <a:t>I made her duck.</a:t>
            </a:r>
            <a:r>
              <a:rPr lang="en-US" sz="3100" dirty="0" smtClean="0"/>
              <a:t> (made her </a:t>
            </a:r>
            <a:r>
              <a:rPr lang="en-US" sz="3100" dirty="0" smtClean="0">
                <a:solidFill>
                  <a:schemeClr val="accent2"/>
                </a:solidFill>
              </a:rPr>
              <a:t>a bird</a:t>
            </a:r>
            <a:r>
              <a:rPr lang="en-US" sz="3100" dirty="0" smtClean="0"/>
              <a:t> for lunch or made her </a:t>
            </a:r>
            <a:r>
              <a:rPr lang="en-US" sz="3100" dirty="0" smtClean="0">
                <a:solidFill>
                  <a:schemeClr val="accent2"/>
                </a:solidFill>
              </a:rPr>
              <a:t>move her head quickly downwards?</a:t>
            </a:r>
            <a:r>
              <a:rPr lang="en-US" sz="3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pic>
        <p:nvPicPr>
          <p:cNvPr id="31749" name="Picture 8" descr="bd0666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7313"/>
            <a:ext cx="20574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WordArt 9"/>
          <p:cNvSpPr>
            <a:spLocks noChangeArrowheads="1" noChangeShapeType="1" noTextEdit="1"/>
          </p:cNvSpPr>
          <p:nvPr/>
        </p:nvSpPr>
        <p:spPr bwMode="auto">
          <a:xfrm>
            <a:off x="1981200" y="18288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Ambiguity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362200" y="4953000"/>
            <a:ext cx="5562600" cy="1079500"/>
          </a:xfrm>
          <a:prstGeom prst="foldedCorner">
            <a:avLst>
              <a:gd name="adj" fmla="val 7819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  <a:cs typeface="Arial" pitchFamily="34" charset="0"/>
              </a:rPr>
              <a:t>Fruit flies like to feast on a banana; in contrast, the species of flies known as “time flies” like an arrow.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362200" y="2819400"/>
            <a:ext cx="5486400" cy="679450"/>
          </a:xfrm>
          <a:prstGeom prst="foldedCorner">
            <a:avLst>
              <a:gd name="adj" fmla="val 6046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Clr>
                <a:srgbClr val="6666FF"/>
              </a:buClr>
              <a:buSzPct val="65000"/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  <a:cs typeface="Arial" pitchFamily="34" charset="0"/>
              </a:rPr>
              <a:t>Time passes along in the same manner as an arrow gliding through space.</a:t>
            </a: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2362200" y="3733800"/>
            <a:ext cx="5486400" cy="969963"/>
          </a:xfrm>
          <a:prstGeom prst="foldedCorner">
            <a:avLst>
              <a:gd name="adj" fmla="val 6134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Clr>
                <a:srgbClr val="6666FF"/>
              </a:buClr>
              <a:buSzPct val="65000"/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  <a:cs typeface="Arial" pitchFamily="34" charset="0"/>
              </a:rPr>
              <a:t>I order you to take timing measurements on flies, in the same manner as you would time an arrow. (other different meanings)</a:t>
            </a:r>
          </a:p>
        </p:txBody>
      </p:sp>
      <p:sp>
        <p:nvSpPr>
          <p:cNvPr id="31754" name="AutoShape 13"/>
          <p:cNvSpPr>
            <a:spLocks noChangeArrowheads="1"/>
          </p:cNvSpPr>
          <p:nvPr/>
        </p:nvSpPr>
        <p:spPr bwMode="auto">
          <a:xfrm>
            <a:off x="5486400" y="0"/>
            <a:ext cx="3429000" cy="2681288"/>
          </a:xfrm>
          <a:prstGeom prst="cloudCallout">
            <a:avLst>
              <a:gd name="adj1" fmla="val -59306"/>
              <a:gd name="adj2" fmla="val 2782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more than one meaning for the same sentence</a:t>
            </a:r>
          </a:p>
          <a:p>
            <a:pPr algn="ctr" rtl="0"/>
            <a:endParaRPr lang="en-US" sz="2400" b="1">
              <a:solidFill>
                <a:srgbClr val="FF3300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1755" name="AutoShape 14"/>
          <p:cNvSpPr>
            <a:spLocks noChangeArrowheads="1"/>
          </p:cNvSpPr>
          <p:nvPr/>
        </p:nvSpPr>
        <p:spPr bwMode="auto">
          <a:xfrm>
            <a:off x="1179513" y="2667000"/>
            <a:ext cx="847725" cy="3505200"/>
          </a:xfrm>
          <a:prstGeom prst="rightArrowCallout">
            <a:avLst>
              <a:gd name="adj1" fmla="val 103371"/>
              <a:gd name="adj2" fmla="val 88018"/>
              <a:gd name="adj3" fmla="val 21940"/>
              <a:gd name="adj4" fmla="val 5034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Time flies like an arrow</a:t>
            </a:r>
          </a:p>
        </p:txBody>
      </p:sp>
      <p:pic>
        <p:nvPicPr>
          <p:cNvPr id="31756" name="Picture 15" descr="timefly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2819400"/>
            <a:ext cx="762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16" descr="presenta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38862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17" descr="fl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51054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2773" name="Freeform 8"/>
          <p:cNvSpPr>
            <a:spLocks/>
          </p:cNvSpPr>
          <p:nvPr/>
        </p:nvSpPr>
        <p:spPr bwMode="auto">
          <a:xfrm>
            <a:off x="1049337" y="2332038"/>
            <a:ext cx="3217863" cy="2136775"/>
          </a:xfrm>
          <a:custGeom>
            <a:avLst/>
            <a:gdLst>
              <a:gd name="T0" fmla="*/ 411163 w 2027"/>
              <a:gd name="T1" fmla="*/ 2016125 h 1346"/>
              <a:gd name="T2" fmla="*/ 206375 w 2027"/>
              <a:gd name="T3" fmla="*/ 1922463 h 1346"/>
              <a:gd name="T4" fmla="*/ 57150 w 2027"/>
              <a:gd name="T5" fmla="*/ 1530350 h 1346"/>
              <a:gd name="T6" fmla="*/ 168275 w 2027"/>
              <a:gd name="T7" fmla="*/ 784225 h 1346"/>
              <a:gd name="T8" fmla="*/ 355600 w 2027"/>
              <a:gd name="T9" fmla="*/ 654050 h 1346"/>
              <a:gd name="T10" fmla="*/ 485775 w 2027"/>
              <a:gd name="T11" fmla="*/ 373062 h 1346"/>
              <a:gd name="T12" fmla="*/ 615950 w 2027"/>
              <a:gd name="T13" fmla="*/ 242888 h 1346"/>
              <a:gd name="T14" fmla="*/ 1046163 w 2027"/>
              <a:gd name="T15" fmla="*/ 223838 h 1346"/>
              <a:gd name="T16" fmla="*/ 1474788 w 2027"/>
              <a:gd name="T17" fmla="*/ 93662 h 1346"/>
              <a:gd name="T18" fmla="*/ 1530350 w 2027"/>
              <a:gd name="T19" fmla="*/ 38100 h 1346"/>
              <a:gd name="T20" fmla="*/ 1643063 w 2027"/>
              <a:gd name="T21" fmla="*/ 0 h 1346"/>
              <a:gd name="T22" fmla="*/ 1847851 w 2027"/>
              <a:gd name="T23" fmla="*/ 38100 h 1346"/>
              <a:gd name="T24" fmla="*/ 2109788 w 2027"/>
              <a:gd name="T25" fmla="*/ 131763 h 1346"/>
              <a:gd name="T26" fmla="*/ 2278063 w 2027"/>
              <a:gd name="T27" fmla="*/ 298450 h 1346"/>
              <a:gd name="T28" fmla="*/ 2482851 w 2027"/>
              <a:gd name="T29" fmla="*/ 355600 h 1346"/>
              <a:gd name="T30" fmla="*/ 2706688 w 2027"/>
              <a:gd name="T31" fmla="*/ 690562 h 1346"/>
              <a:gd name="T32" fmla="*/ 3060701 w 2027"/>
              <a:gd name="T33" fmla="*/ 1063625 h 1346"/>
              <a:gd name="T34" fmla="*/ 3173413 w 2027"/>
              <a:gd name="T35" fmla="*/ 1270000 h 1346"/>
              <a:gd name="T36" fmla="*/ 2352676 w 2027"/>
              <a:gd name="T37" fmla="*/ 1624012 h 1346"/>
              <a:gd name="T38" fmla="*/ 2090738 w 2027"/>
              <a:gd name="T39" fmla="*/ 1698625 h 1346"/>
              <a:gd name="T40" fmla="*/ 1885951 w 2027"/>
              <a:gd name="T41" fmla="*/ 1866900 h 1346"/>
              <a:gd name="T42" fmla="*/ 990600 w 2027"/>
              <a:gd name="T43" fmla="*/ 1978025 h 1346"/>
              <a:gd name="T44" fmla="*/ 374650 w 2027"/>
              <a:gd name="T45" fmla="*/ 2052638 h 1346"/>
              <a:gd name="T46" fmla="*/ 411163 w 2027"/>
              <a:gd name="T47" fmla="*/ 2016125 h 134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27"/>
              <a:gd name="T73" fmla="*/ 0 h 1346"/>
              <a:gd name="T74" fmla="*/ 2027 w 2027"/>
              <a:gd name="T75" fmla="*/ 1346 h 134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027" h="1346">
                <a:moveTo>
                  <a:pt x="259" y="1270"/>
                </a:moveTo>
                <a:cubicBezTo>
                  <a:pt x="217" y="1248"/>
                  <a:pt x="167" y="1241"/>
                  <a:pt x="130" y="1211"/>
                </a:cubicBezTo>
                <a:cubicBezTo>
                  <a:pt x="63" y="1157"/>
                  <a:pt x="49" y="1042"/>
                  <a:pt x="36" y="964"/>
                </a:cubicBezTo>
                <a:cubicBezTo>
                  <a:pt x="37" y="935"/>
                  <a:pt x="0" y="582"/>
                  <a:pt x="106" y="494"/>
                </a:cubicBezTo>
                <a:cubicBezTo>
                  <a:pt x="143" y="463"/>
                  <a:pt x="185" y="439"/>
                  <a:pt x="224" y="412"/>
                </a:cubicBezTo>
                <a:cubicBezTo>
                  <a:pt x="308" y="160"/>
                  <a:pt x="226" y="339"/>
                  <a:pt x="306" y="235"/>
                </a:cubicBezTo>
                <a:cubicBezTo>
                  <a:pt x="338" y="194"/>
                  <a:pt x="336" y="157"/>
                  <a:pt x="388" y="153"/>
                </a:cubicBezTo>
                <a:cubicBezTo>
                  <a:pt x="478" y="146"/>
                  <a:pt x="569" y="145"/>
                  <a:pt x="659" y="141"/>
                </a:cubicBezTo>
                <a:cubicBezTo>
                  <a:pt x="748" y="52"/>
                  <a:pt x="809" y="80"/>
                  <a:pt x="929" y="59"/>
                </a:cubicBezTo>
                <a:cubicBezTo>
                  <a:pt x="941" y="47"/>
                  <a:pt x="950" y="32"/>
                  <a:pt x="964" y="24"/>
                </a:cubicBezTo>
                <a:cubicBezTo>
                  <a:pt x="986" y="12"/>
                  <a:pt x="1035" y="0"/>
                  <a:pt x="1035" y="0"/>
                </a:cubicBezTo>
                <a:cubicBezTo>
                  <a:pt x="1058" y="3"/>
                  <a:pt x="1131" y="6"/>
                  <a:pt x="1164" y="24"/>
                </a:cubicBezTo>
                <a:cubicBezTo>
                  <a:pt x="1285" y="91"/>
                  <a:pt x="1180" y="64"/>
                  <a:pt x="1329" y="83"/>
                </a:cubicBezTo>
                <a:cubicBezTo>
                  <a:pt x="1359" y="113"/>
                  <a:pt x="1393" y="173"/>
                  <a:pt x="1435" y="188"/>
                </a:cubicBezTo>
                <a:cubicBezTo>
                  <a:pt x="1477" y="203"/>
                  <a:pt x="1522" y="210"/>
                  <a:pt x="1564" y="224"/>
                </a:cubicBezTo>
                <a:cubicBezTo>
                  <a:pt x="1653" y="313"/>
                  <a:pt x="1662" y="320"/>
                  <a:pt x="1705" y="435"/>
                </a:cubicBezTo>
                <a:cubicBezTo>
                  <a:pt x="1729" y="574"/>
                  <a:pt x="1807" y="630"/>
                  <a:pt x="1928" y="670"/>
                </a:cubicBezTo>
                <a:cubicBezTo>
                  <a:pt x="1970" y="712"/>
                  <a:pt x="1993" y="725"/>
                  <a:pt x="1999" y="800"/>
                </a:cubicBezTo>
                <a:cubicBezTo>
                  <a:pt x="2027" y="1155"/>
                  <a:pt x="1861" y="1013"/>
                  <a:pt x="1482" y="1023"/>
                </a:cubicBezTo>
                <a:cubicBezTo>
                  <a:pt x="1475" y="1025"/>
                  <a:pt x="1333" y="1059"/>
                  <a:pt x="1317" y="1070"/>
                </a:cubicBezTo>
                <a:cubicBezTo>
                  <a:pt x="1229" y="1131"/>
                  <a:pt x="1267" y="1150"/>
                  <a:pt x="1188" y="1176"/>
                </a:cubicBezTo>
                <a:cubicBezTo>
                  <a:pt x="1004" y="1237"/>
                  <a:pt x="816" y="1237"/>
                  <a:pt x="624" y="1246"/>
                </a:cubicBezTo>
                <a:cubicBezTo>
                  <a:pt x="428" y="1346"/>
                  <a:pt x="756" y="1313"/>
                  <a:pt x="236" y="1293"/>
                </a:cubicBezTo>
                <a:cubicBezTo>
                  <a:pt x="249" y="1237"/>
                  <a:pt x="240" y="1232"/>
                  <a:pt x="259" y="12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Freeform 28"/>
          <p:cNvSpPr>
            <a:spLocks/>
          </p:cNvSpPr>
          <p:nvPr/>
        </p:nvSpPr>
        <p:spPr bwMode="auto">
          <a:xfrm>
            <a:off x="4267200" y="2362200"/>
            <a:ext cx="3197225" cy="2003425"/>
          </a:xfrm>
          <a:custGeom>
            <a:avLst/>
            <a:gdLst>
              <a:gd name="T0" fmla="*/ 168275 w 2014"/>
              <a:gd name="T1" fmla="*/ 1439862 h 1262"/>
              <a:gd name="T2" fmla="*/ 317500 w 2014"/>
              <a:gd name="T3" fmla="*/ 487363 h 1262"/>
              <a:gd name="T4" fmla="*/ 673100 w 2014"/>
              <a:gd name="T5" fmla="*/ 152400 h 1262"/>
              <a:gd name="T6" fmla="*/ 822325 w 2014"/>
              <a:gd name="T7" fmla="*/ 114300 h 1262"/>
              <a:gd name="T8" fmla="*/ 896938 w 2014"/>
              <a:gd name="T9" fmla="*/ 77787 h 1262"/>
              <a:gd name="T10" fmla="*/ 1717675 w 2014"/>
              <a:gd name="T11" fmla="*/ 3175 h 1262"/>
              <a:gd name="T12" fmla="*/ 2239963 w 2014"/>
              <a:gd name="T13" fmla="*/ 95250 h 1262"/>
              <a:gd name="T14" fmla="*/ 2295525 w 2014"/>
              <a:gd name="T15" fmla="*/ 133350 h 1262"/>
              <a:gd name="T16" fmla="*/ 2444750 w 2014"/>
              <a:gd name="T17" fmla="*/ 357187 h 1262"/>
              <a:gd name="T18" fmla="*/ 2817813 w 2014"/>
              <a:gd name="T19" fmla="*/ 395287 h 1262"/>
              <a:gd name="T20" fmla="*/ 2968625 w 2014"/>
              <a:gd name="T21" fmla="*/ 431800 h 1262"/>
              <a:gd name="T22" fmla="*/ 3079750 w 2014"/>
              <a:gd name="T23" fmla="*/ 469900 h 1262"/>
              <a:gd name="T24" fmla="*/ 2986088 w 2014"/>
              <a:gd name="T25" fmla="*/ 1346200 h 1262"/>
              <a:gd name="T26" fmla="*/ 2632075 w 2014"/>
              <a:gd name="T27" fmla="*/ 1738313 h 1262"/>
              <a:gd name="T28" fmla="*/ 2203450 w 2014"/>
              <a:gd name="T29" fmla="*/ 1774825 h 1262"/>
              <a:gd name="T30" fmla="*/ 1847850 w 2014"/>
              <a:gd name="T31" fmla="*/ 1812925 h 1262"/>
              <a:gd name="T32" fmla="*/ 1568450 w 2014"/>
              <a:gd name="T33" fmla="*/ 1906588 h 1262"/>
              <a:gd name="T34" fmla="*/ 280988 w 2014"/>
              <a:gd name="T35" fmla="*/ 1774825 h 1262"/>
              <a:gd name="T36" fmla="*/ 168275 w 2014"/>
              <a:gd name="T37" fmla="*/ 1439862 h 12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4"/>
              <a:gd name="T58" fmla="*/ 0 h 1262"/>
              <a:gd name="T59" fmla="*/ 2014 w 2014"/>
              <a:gd name="T60" fmla="*/ 1262 h 12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4" h="1262">
                <a:moveTo>
                  <a:pt x="106" y="907"/>
                </a:moveTo>
                <a:cubicBezTo>
                  <a:pt x="106" y="896"/>
                  <a:pt x="0" y="375"/>
                  <a:pt x="200" y="307"/>
                </a:cubicBezTo>
                <a:cubicBezTo>
                  <a:pt x="260" y="248"/>
                  <a:pt x="334" y="119"/>
                  <a:pt x="424" y="96"/>
                </a:cubicBezTo>
                <a:cubicBezTo>
                  <a:pt x="455" y="88"/>
                  <a:pt x="489" y="86"/>
                  <a:pt x="518" y="72"/>
                </a:cubicBezTo>
                <a:cubicBezTo>
                  <a:pt x="534" y="64"/>
                  <a:pt x="548" y="54"/>
                  <a:pt x="565" y="49"/>
                </a:cubicBezTo>
                <a:cubicBezTo>
                  <a:pt x="728" y="0"/>
                  <a:pt x="914" y="18"/>
                  <a:pt x="1082" y="2"/>
                </a:cubicBezTo>
                <a:cubicBezTo>
                  <a:pt x="1193" y="12"/>
                  <a:pt x="1305" y="27"/>
                  <a:pt x="1411" y="60"/>
                </a:cubicBezTo>
                <a:cubicBezTo>
                  <a:pt x="1423" y="68"/>
                  <a:pt x="1439" y="72"/>
                  <a:pt x="1446" y="84"/>
                </a:cubicBezTo>
                <a:cubicBezTo>
                  <a:pt x="1481" y="146"/>
                  <a:pt x="1446" y="213"/>
                  <a:pt x="1540" y="225"/>
                </a:cubicBezTo>
                <a:cubicBezTo>
                  <a:pt x="1618" y="235"/>
                  <a:pt x="1697" y="241"/>
                  <a:pt x="1775" y="249"/>
                </a:cubicBezTo>
                <a:cubicBezTo>
                  <a:pt x="1807" y="257"/>
                  <a:pt x="1839" y="263"/>
                  <a:pt x="1870" y="272"/>
                </a:cubicBezTo>
                <a:cubicBezTo>
                  <a:pt x="1894" y="279"/>
                  <a:pt x="1940" y="296"/>
                  <a:pt x="1940" y="296"/>
                </a:cubicBezTo>
                <a:cubicBezTo>
                  <a:pt x="1939" y="334"/>
                  <a:pt x="2014" y="763"/>
                  <a:pt x="1881" y="848"/>
                </a:cubicBezTo>
                <a:cubicBezTo>
                  <a:pt x="1834" y="943"/>
                  <a:pt x="1761" y="1056"/>
                  <a:pt x="1658" y="1095"/>
                </a:cubicBezTo>
                <a:cubicBezTo>
                  <a:pt x="1574" y="1127"/>
                  <a:pt x="1478" y="1112"/>
                  <a:pt x="1388" y="1118"/>
                </a:cubicBezTo>
                <a:cubicBezTo>
                  <a:pt x="1259" y="1126"/>
                  <a:pt x="1270" y="1127"/>
                  <a:pt x="1164" y="1142"/>
                </a:cubicBezTo>
                <a:cubicBezTo>
                  <a:pt x="1100" y="1184"/>
                  <a:pt x="1069" y="1191"/>
                  <a:pt x="988" y="1201"/>
                </a:cubicBezTo>
                <a:cubicBezTo>
                  <a:pt x="824" y="1198"/>
                  <a:pt x="387" y="1262"/>
                  <a:pt x="177" y="1118"/>
                </a:cubicBezTo>
                <a:cubicBezTo>
                  <a:pt x="128" y="1045"/>
                  <a:pt x="106" y="996"/>
                  <a:pt x="106" y="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Freeform 29"/>
          <p:cNvSpPr>
            <a:spLocks/>
          </p:cNvSpPr>
          <p:nvPr/>
        </p:nvSpPr>
        <p:spPr bwMode="auto">
          <a:xfrm>
            <a:off x="1981200" y="4267200"/>
            <a:ext cx="2779713" cy="1847850"/>
          </a:xfrm>
          <a:custGeom>
            <a:avLst/>
            <a:gdLst>
              <a:gd name="T0" fmla="*/ 987425 w 1751"/>
              <a:gd name="T1" fmla="*/ 71437 h 1164"/>
              <a:gd name="T2" fmla="*/ 1268413 w 1751"/>
              <a:gd name="T3" fmla="*/ 15875 h 1164"/>
              <a:gd name="T4" fmla="*/ 1547813 w 1751"/>
              <a:gd name="T5" fmla="*/ 52388 h 1164"/>
              <a:gd name="T6" fmla="*/ 1660526 w 1751"/>
              <a:gd name="T7" fmla="*/ 127000 h 1164"/>
              <a:gd name="T8" fmla="*/ 1920876 w 1751"/>
              <a:gd name="T9" fmla="*/ 146050 h 1164"/>
              <a:gd name="T10" fmla="*/ 1958976 w 1751"/>
              <a:gd name="T11" fmla="*/ 201612 h 1164"/>
              <a:gd name="T12" fmla="*/ 2070101 w 1751"/>
              <a:gd name="T13" fmla="*/ 239712 h 1164"/>
              <a:gd name="T14" fmla="*/ 2201863 w 1751"/>
              <a:gd name="T15" fmla="*/ 314325 h 1164"/>
              <a:gd name="T16" fmla="*/ 2332038 w 1751"/>
              <a:gd name="T17" fmla="*/ 538162 h 1164"/>
              <a:gd name="T18" fmla="*/ 2368551 w 1751"/>
              <a:gd name="T19" fmla="*/ 593725 h 1164"/>
              <a:gd name="T20" fmla="*/ 2406651 w 1751"/>
              <a:gd name="T21" fmla="*/ 649287 h 1164"/>
              <a:gd name="T22" fmla="*/ 2592388 w 1751"/>
              <a:gd name="T23" fmla="*/ 985837 h 1164"/>
              <a:gd name="T24" fmla="*/ 2630488 w 1751"/>
              <a:gd name="T25" fmla="*/ 1096962 h 1164"/>
              <a:gd name="T26" fmla="*/ 2705101 w 1751"/>
              <a:gd name="T27" fmla="*/ 1247775 h 1164"/>
              <a:gd name="T28" fmla="*/ 2462213 w 1751"/>
              <a:gd name="T29" fmla="*/ 1825625 h 1164"/>
              <a:gd name="T30" fmla="*/ 260350 w 1751"/>
              <a:gd name="T31" fmla="*/ 1806575 h 1164"/>
              <a:gd name="T32" fmla="*/ 185738 w 1751"/>
              <a:gd name="T33" fmla="*/ 1695450 h 1164"/>
              <a:gd name="T34" fmla="*/ 92075 w 1751"/>
              <a:gd name="T35" fmla="*/ 1096962 h 1164"/>
              <a:gd name="T36" fmla="*/ 55563 w 1751"/>
              <a:gd name="T37" fmla="*/ 742950 h 1164"/>
              <a:gd name="T38" fmla="*/ 111125 w 1751"/>
              <a:gd name="T39" fmla="*/ 706437 h 1164"/>
              <a:gd name="T40" fmla="*/ 166688 w 1751"/>
              <a:gd name="T41" fmla="*/ 649287 h 1164"/>
              <a:gd name="T42" fmla="*/ 185738 w 1751"/>
              <a:gd name="T43" fmla="*/ 463550 h 1164"/>
              <a:gd name="T44" fmla="*/ 354013 w 1751"/>
              <a:gd name="T45" fmla="*/ 350837 h 1164"/>
              <a:gd name="T46" fmla="*/ 503238 w 1751"/>
              <a:gd name="T47" fmla="*/ 127000 h 1164"/>
              <a:gd name="T48" fmla="*/ 987425 w 1751"/>
              <a:gd name="T49" fmla="*/ 71437 h 1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51"/>
              <a:gd name="T76" fmla="*/ 0 h 1164"/>
              <a:gd name="T77" fmla="*/ 1751 w 1751"/>
              <a:gd name="T78" fmla="*/ 1164 h 116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51" h="1164">
                <a:moveTo>
                  <a:pt x="622" y="45"/>
                </a:moveTo>
                <a:cubicBezTo>
                  <a:pt x="776" y="19"/>
                  <a:pt x="718" y="35"/>
                  <a:pt x="799" y="10"/>
                </a:cubicBezTo>
                <a:cubicBezTo>
                  <a:pt x="858" y="15"/>
                  <a:pt x="926" y="0"/>
                  <a:pt x="975" y="33"/>
                </a:cubicBezTo>
                <a:cubicBezTo>
                  <a:pt x="1019" y="63"/>
                  <a:pt x="994" y="74"/>
                  <a:pt x="1046" y="80"/>
                </a:cubicBezTo>
                <a:cubicBezTo>
                  <a:pt x="1100" y="87"/>
                  <a:pt x="1155" y="88"/>
                  <a:pt x="1210" y="92"/>
                </a:cubicBezTo>
                <a:cubicBezTo>
                  <a:pt x="1218" y="104"/>
                  <a:pt x="1222" y="119"/>
                  <a:pt x="1234" y="127"/>
                </a:cubicBezTo>
                <a:cubicBezTo>
                  <a:pt x="1255" y="140"/>
                  <a:pt x="1281" y="143"/>
                  <a:pt x="1304" y="151"/>
                </a:cubicBezTo>
                <a:cubicBezTo>
                  <a:pt x="1337" y="162"/>
                  <a:pt x="1359" y="179"/>
                  <a:pt x="1387" y="198"/>
                </a:cubicBezTo>
                <a:cubicBezTo>
                  <a:pt x="1404" y="252"/>
                  <a:pt x="1438" y="293"/>
                  <a:pt x="1469" y="339"/>
                </a:cubicBezTo>
                <a:cubicBezTo>
                  <a:pt x="1477" y="351"/>
                  <a:pt x="1484" y="362"/>
                  <a:pt x="1492" y="374"/>
                </a:cubicBezTo>
                <a:cubicBezTo>
                  <a:pt x="1500" y="386"/>
                  <a:pt x="1516" y="409"/>
                  <a:pt x="1516" y="409"/>
                </a:cubicBezTo>
                <a:cubicBezTo>
                  <a:pt x="1542" y="490"/>
                  <a:pt x="1586" y="550"/>
                  <a:pt x="1633" y="621"/>
                </a:cubicBezTo>
                <a:cubicBezTo>
                  <a:pt x="1647" y="642"/>
                  <a:pt x="1649" y="668"/>
                  <a:pt x="1657" y="691"/>
                </a:cubicBezTo>
                <a:cubicBezTo>
                  <a:pt x="1668" y="724"/>
                  <a:pt x="1704" y="786"/>
                  <a:pt x="1704" y="786"/>
                </a:cubicBezTo>
                <a:cubicBezTo>
                  <a:pt x="1695" y="998"/>
                  <a:pt x="1751" y="1099"/>
                  <a:pt x="1551" y="1150"/>
                </a:cubicBezTo>
                <a:cubicBezTo>
                  <a:pt x="1089" y="1146"/>
                  <a:pt x="626" y="1164"/>
                  <a:pt x="164" y="1138"/>
                </a:cubicBezTo>
                <a:cubicBezTo>
                  <a:pt x="136" y="1136"/>
                  <a:pt x="117" y="1068"/>
                  <a:pt x="117" y="1068"/>
                </a:cubicBezTo>
                <a:cubicBezTo>
                  <a:pt x="130" y="941"/>
                  <a:pt x="139" y="797"/>
                  <a:pt x="58" y="691"/>
                </a:cubicBezTo>
                <a:cubicBezTo>
                  <a:pt x="27" y="600"/>
                  <a:pt x="0" y="591"/>
                  <a:pt x="35" y="468"/>
                </a:cubicBezTo>
                <a:cubicBezTo>
                  <a:pt x="39" y="455"/>
                  <a:pt x="59" y="454"/>
                  <a:pt x="70" y="445"/>
                </a:cubicBezTo>
                <a:cubicBezTo>
                  <a:pt x="83" y="434"/>
                  <a:pt x="93" y="421"/>
                  <a:pt x="105" y="409"/>
                </a:cubicBezTo>
                <a:cubicBezTo>
                  <a:pt x="109" y="370"/>
                  <a:pt x="105" y="329"/>
                  <a:pt x="117" y="292"/>
                </a:cubicBezTo>
                <a:cubicBezTo>
                  <a:pt x="128" y="256"/>
                  <a:pt x="192" y="232"/>
                  <a:pt x="223" y="221"/>
                </a:cubicBezTo>
                <a:cubicBezTo>
                  <a:pt x="240" y="195"/>
                  <a:pt x="287" y="97"/>
                  <a:pt x="317" y="80"/>
                </a:cubicBezTo>
                <a:cubicBezTo>
                  <a:pt x="407" y="30"/>
                  <a:pt x="524" y="45"/>
                  <a:pt x="622" y="45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Freeform 30"/>
          <p:cNvSpPr>
            <a:spLocks/>
          </p:cNvSpPr>
          <p:nvPr/>
        </p:nvSpPr>
        <p:spPr bwMode="auto">
          <a:xfrm>
            <a:off x="5486400" y="4038600"/>
            <a:ext cx="3222625" cy="2149475"/>
          </a:xfrm>
          <a:custGeom>
            <a:avLst/>
            <a:gdLst>
              <a:gd name="T0" fmla="*/ 203200 w 2030"/>
              <a:gd name="T1" fmla="*/ 842963 h 1354"/>
              <a:gd name="T2" fmla="*/ 277813 w 2030"/>
              <a:gd name="T3" fmla="*/ 655637 h 1354"/>
              <a:gd name="T4" fmla="*/ 557213 w 2030"/>
              <a:gd name="T5" fmla="*/ 431800 h 1354"/>
              <a:gd name="T6" fmla="*/ 650875 w 2030"/>
              <a:gd name="T7" fmla="*/ 357187 h 1354"/>
              <a:gd name="T8" fmla="*/ 855663 w 2030"/>
              <a:gd name="T9" fmla="*/ 282575 h 1354"/>
              <a:gd name="T10" fmla="*/ 1079500 w 2030"/>
              <a:gd name="T11" fmla="*/ 207963 h 1354"/>
              <a:gd name="T12" fmla="*/ 1976438 w 2030"/>
              <a:gd name="T13" fmla="*/ 338137 h 1354"/>
              <a:gd name="T14" fmla="*/ 2032000 w 2030"/>
              <a:gd name="T15" fmla="*/ 376237 h 1354"/>
              <a:gd name="T16" fmla="*/ 2106613 w 2030"/>
              <a:gd name="T17" fmla="*/ 487363 h 1354"/>
              <a:gd name="T18" fmla="*/ 2162175 w 2030"/>
              <a:gd name="T19" fmla="*/ 636587 h 1354"/>
              <a:gd name="T20" fmla="*/ 2200275 w 2030"/>
              <a:gd name="T21" fmla="*/ 693737 h 1354"/>
              <a:gd name="T22" fmla="*/ 2441575 w 2030"/>
              <a:gd name="T23" fmla="*/ 711200 h 1354"/>
              <a:gd name="T24" fmla="*/ 2535238 w 2030"/>
              <a:gd name="T25" fmla="*/ 898525 h 1354"/>
              <a:gd name="T26" fmla="*/ 2647950 w 2030"/>
              <a:gd name="T27" fmla="*/ 917575 h 1354"/>
              <a:gd name="T28" fmla="*/ 2852738 w 2030"/>
              <a:gd name="T29" fmla="*/ 992188 h 1354"/>
              <a:gd name="T30" fmla="*/ 3095625 w 2030"/>
              <a:gd name="T31" fmla="*/ 1028700 h 1354"/>
              <a:gd name="T32" fmla="*/ 3114675 w 2030"/>
              <a:gd name="T33" fmla="*/ 1589087 h 1354"/>
              <a:gd name="T34" fmla="*/ 3057525 w 2030"/>
              <a:gd name="T35" fmla="*/ 1849438 h 1354"/>
              <a:gd name="T36" fmla="*/ 2816225 w 2030"/>
              <a:gd name="T37" fmla="*/ 1962150 h 1354"/>
              <a:gd name="T38" fmla="*/ 2143125 w 2030"/>
              <a:gd name="T39" fmla="*/ 1981200 h 1354"/>
              <a:gd name="T40" fmla="*/ 239713 w 2030"/>
              <a:gd name="T41" fmla="*/ 1998663 h 1354"/>
              <a:gd name="T42" fmla="*/ 222250 w 2030"/>
              <a:gd name="T43" fmla="*/ 1924050 h 1354"/>
              <a:gd name="T44" fmla="*/ 53975 w 2030"/>
              <a:gd name="T45" fmla="*/ 1906588 h 1354"/>
              <a:gd name="T46" fmla="*/ 128588 w 2030"/>
              <a:gd name="T47" fmla="*/ 1290637 h 1354"/>
              <a:gd name="T48" fmla="*/ 147638 w 2030"/>
              <a:gd name="T49" fmla="*/ 1233487 h 1354"/>
              <a:gd name="T50" fmla="*/ 165100 w 2030"/>
              <a:gd name="T51" fmla="*/ 992188 h 1354"/>
              <a:gd name="T52" fmla="*/ 203200 w 2030"/>
              <a:gd name="T53" fmla="*/ 842963 h 135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30"/>
              <a:gd name="T82" fmla="*/ 0 h 1354"/>
              <a:gd name="T83" fmla="*/ 2030 w 2030"/>
              <a:gd name="T84" fmla="*/ 1354 h 135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30" h="1354">
                <a:moveTo>
                  <a:pt x="128" y="531"/>
                </a:moveTo>
                <a:cubicBezTo>
                  <a:pt x="147" y="493"/>
                  <a:pt x="156" y="451"/>
                  <a:pt x="175" y="413"/>
                </a:cubicBezTo>
                <a:cubicBezTo>
                  <a:pt x="209" y="345"/>
                  <a:pt x="281" y="296"/>
                  <a:pt x="351" y="272"/>
                </a:cubicBezTo>
                <a:cubicBezTo>
                  <a:pt x="405" y="193"/>
                  <a:pt x="341" y="271"/>
                  <a:pt x="410" y="225"/>
                </a:cubicBezTo>
                <a:cubicBezTo>
                  <a:pt x="502" y="163"/>
                  <a:pt x="362" y="201"/>
                  <a:pt x="539" y="178"/>
                </a:cubicBezTo>
                <a:cubicBezTo>
                  <a:pt x="603" y="157"/>
                  <a:pt x="604" y="144"/>
                  <a:pt x="680" y="131"/>
                </a:cubicBezTo>
                <a:cubicBezTo>
                  <a:pt x="1226" y="144"/>
                  <a:pt x="1102" y="0"/>
                  <a:pt x="1245" y="213"/>
                </a:cubicBezTo>
                <a:cubicBezTo>
                  <a:pt x="1253" y="225"/>
                  <a:pt x="1268" y="229"/>
                  <a:pt x="1280" y="237"/>
                </a:cubicBezTo>
                <a:cubicBezTo>
                  <a:pt x="1323" y="362"/>
                  <a:pt x="1249" y="163"/>
                  <a:pt x="1327" y="307"/>
                </a:cubicBezTo>
                <a:cubicBezTo>
                  <a:pt x="1343" y="336"/>
                  <a:pt x="1348" y="371"/>
                  <a:pt x="1362" y="401"/>
                </a:cubicBezTo>
                <a:cubicBezTo>
                  <a:pt x="1368" y="414"/>
                  <a:pt x="1372" y="433"/>
                  <a:pt x="1386" y="437"/>
                </a:cubicBezTo>
                <a:cubicBezTo>
                  <a:pt x="1435" y="450"/>
                  <a:pt x="1487" y="444"/>
                  <a:pt x="1538" y="448"/>
                </a:cubicBezTo>
                <a:cubicBezTo>
                  <a:pt x="1547" y="476"/>
                  <a:pt x="1563" y="547"/>
                  <a:pt x="1597" y="566"/>
                </a:cubicBezTo>
                <a:cubicBezTo>
                  <a:pt x="1618" y="578"/>
                  <a:pt x="1644" y="574"/>
                  <a:pt x="1668" y="578"/>
                </a:cubicBezTo>
                <a:cubicBezTo>
                  <a:pt x="1724" y="615"/>
                  <a:pt x="1704" y="607"/>
                  <a:pt x="1797" y="625"/>
                </a:cubicBezTo>
                <a:cubicBezTo>
                  <a:pt x="1848" y="635"/>
                  <a:pt x="1950" y="648"/>
                  <a:pt x="1950" y="648"/>
                </a:cubicBezTo>
                <a:cubicBezTo>
                  <a:pt x="2030" y="770"/>
                  <a:pt x="1982" y="681"/>
                  <a:pt x="1962" y="1001"/>
                </a:cubicBezTo>
                <a:cubicBezTo>
                  <a:pt x="1960" y="1029"/>
                  <a:pt x="1937" y="1143"/>
                  <a:pt x="1926" y="1165"/>
                </a:cubicBezTo>
                <a:cubicBezTo>
                  <a:pt x="1912" y="1193"/>
                  <a:pt x="1802" y="1235"/>
                  <a:pt x="1774" y="1236"/>
                </a:cubicBezTo>
                <a:cubicBezTo>
                  <a:pt x="1633" y="1243"/>
                  <a:pt x="1491" y="1244"/>
                  <a:pt x="1350" y="1248"/>
                </a:cubicBezTo>
                <a:cubicBezTo>
                  <a:pt x="899" y="1354"/>
                  <a:pt x="1506" y="1274"/>
                  <a:pt x="151" y="1259"/>
                </a:cubicBezTo>
                <a:cubicBezTo>
                  <a:pt x="147" y="1243"/>
                  <a:pt x="154" y="1219"/>
                  <a:pt x="140" y="1212"/>
                </a:cubicBezTo>
                <a:cubicBezTo>
                  <a:pt x="108" y="1196"/>
                  <a:pt x="44" y="1235"/>
                  <a:pt x="34" y="1201"/>
                </a:cubicBezTo>
                <a:cubicBezTo>
                  <a:pt x="0" y="1083"/>
                  <a:pt x="8" y="920"/>
                  <a:pt x="81" y="813"/>
                </a:cubicBezTo>
                <a:cubicBezTo>
                  <a:pt x="85" y="801"/>
                  <a:pt x="91" y="790"/>
                  <a:pt x="93" y="777"/>
                </a:cubicBezTo>
                <a:cubicBezTo>
                  <a:pt x="99" y="727"/>
                  <a:pt x="95" y="675"/>
                  <a:pt x="104" y="625"/>
                </a:cubicBezTo>
                <a:cubicBezTo>
                  <a:pt x="112" y="581"/>
                  <a:pt x="153" y="580"/>
                  <a:pt x="128" y="53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295400" y="1143000"/>
            <a:ext cx="5791200" cy="1066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 boy saw the man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on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mountain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with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 telescope</a:t>
            </a:r>
          </a:p>
        </p:txBody>
      </p:sp>
      <p:sp>
        <p:nvSpPr>
          <p:cNvPr id="32785" name="WordArt 32"/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Ambiguity</a:t>
            </a:r>
          </a:p>
        </p:txBody>
      </p:sp>
      <p:sp>
        <p:nvSpPr>
          <p:cNvPr id="32786" name="Text Box 33"/>
          <p:cNvSpPr txBox="1">
            <a:spLocks noChangeArrowheads="1"/>
          </p:cNvSpPr>
          <p:nvPr/>
        </p:nvSpPr>
        <p:spPr bwMode="auto">
          <a:xfrm>
            <a:off x="7315200" y="12192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Prepositional phrase attachment</a:t>
            </a:r>
          </a:p>
        </p:txBody>
      </p:sp>
      <p:sp>
        <p:nvSpPr>
          <p:cNvPr id="32787" name="AutoShape 34"/>
          <p:cNvSpPr>
            <a:spLocks/>
          </p:cNvSpPr>
          <p:nvPr/>
        </p:nvSpPr>
        <p:spPr bwMode="auto">
          <a:xfrm>
            <a:off x="7086600" y="1219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2773" name="Freeform 8"/>
          <p:cNvSpPr>
            <a:spLocks/>
          </p:cNvSpPr>
          <p:nvPr/>
        </p:nvSpPr>
        <p:spPr bwMode="auto">
          <a:xfrm>
            <a:off x="1049337" y="2332038"/>
            <a:ext cx="3217863" cy="2136775"/>
          </a:xfrm>
          <a:custGeom>
            <a:avLst/>
            <a:gdLst>
              <a:gd name="T0" fmla="*/ 411163 w 2027"/>
              <a:gd name="T1" fmla="*/ 2016125 h 1346"/>
              <a:gd name="T2" fmla="*/ 206375 w 2027"/>
              <a:gd name="T3" fmla="*/ 1922463 h 1346"/>
              <a:gd name="T4" fmla="*/ 57150 w 2027"/>
              <a:gd name="T5" fmla="*/ 1530350 h 1346"/>
              <a:gd name="T6" fmla="*/ 168275 w 2027"/>
              <a:gd name="T7" fmla="*/ 784225 h 1346"/>
              <a:gd name="T8" fmla="*/ 355600 w 2027"/>
              <a:gd name="T9" fmla="*/ 654050 h 1346"/>
              <a:gd name="T10" fmla="*/ 485775 w 2027"/>
              <a:gd name="T11" fmla="*/ 373062 h 1346"/>
              <a:gd name="T12" fmla="*/ 615950 w 2027"/>
              <a:gd name="T13" fmla="*/ 242888 h 1346"/>
              <a:gd name="T14" fmla="*/ 1046163 w 2027"/>
              <a:gd name="T15" fmla="*/ 223838 h 1346"/>
              <a:gd name="T16" fmla="*/ 1474788 w 2027"/>
              <a:gd name="T17" fmla="*/ 93662 h 1346"/>
              <a:gd name="T18" fmla="*/ 1530350 w 2027"/>
              <a:gd name="T19" fmla="*/ 38100 h 1346"/>
              <a:gd name="T20" fmla="*/ 1643063 w 2027"/>
              <a:gd name="T21" fmla="*/ 0 h 1346"/>
              <a:gd name="T22" fmla="*/ 1847851 w 2027"/>
              <a:gd name="T23" fmla="*/ 38100 h 1346"/>
              <a:gd name="T24" fmla="*/ 2109788 w 2027"/>
              <a:gd name="T25" fmla="*/ 131763 h 1346"/>
              <a:gd name="T26" fmla="*/ 2278063 w 2027"/>
              <a:gd name="T27" fmla="*/ 298450 h 1346"/>
              <a:gd name="T28" fmla="*/ 2482851 w 2027"/>
              <a:gd name="T29" fmla="*/ 355600 h 1346"/>
              <a:gd name="T30" fmla="*/ 2706688 w 2027"/>
              <a:gd name="T31" fmla="*/ 690562 h 1346"/>
              <a:gd name="T32" fmla="*/ 3060701 w 2027"/>
              <a:gd name="T33" fmla="*/ 1063625 h 1346"/>
              <a:gd name="T34" fmla="*/ 3173413 w 2027"/>
              <a:gd name="T35" fmla="*/ 1270000 h 1346"/>
              <a:gd name="T36" fmla="*/ 2352676 w 2027"/>
              <a:gd name="T37" fmla="*/ 1624012 h 1346"/>
              <a:gd name="T38" fmla="*/ 2090738 w 2027"/>
              <a:gd name="T39" fmla="*/ 1698625 h 1346"/>
              <a:gd name="T40" fmla="*/ 1885951 w 2027"/>
              <a:gd name="T41" fmla="*/ 1866900 h 1346"/>
              <a:gd name="T42" fmla="*/ 990600 w 2027"/>
              <a:gd name="T43" fmla="*/ 1978025 h 1346"/>
              <a:gd name="T44" fmla="*/ 374650 w 2027"/>
              <a:gd name="T45" fmla="*/ 2052638 h 1346"/>
              <a:gd name="T46" fmla="*/ 411163 w 2027"/>
              <a:gd name="T47" fmla="*/ 2016125 h 134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27"/>
              <a:gd name="T73" fmla="*/ 0 h 1346"/>
              <a:gd name="T74" fmla="*/ 2027 w 2027"/>
              <a:gd name="T75" fmla="*/ 1346 h 134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027" h="1346">
                <a:moveTo>
                  <a:pt x="259" y="1270"/>
                </a:moveTo>
                <a:cubicBezTo>
                  <a:pt x="217" y="1248"/>
                  <a:pt x="167" y="1241"/>
                  <a:pt x="130" y="1211"/>
                </a:cubicBezTo>
                <a:cubicBezTo>
                  <a:pt x="63" y="1157"/>
                  <a:pt x="49" y="1042"/>
                  <a:pt x="36" y="964"/>
                </a:cubicBezTo>
                <a:cubicBezTo>
                  <a:pt x="37" y="935"/>
                  <a:pt x="0" y="582"/>
                  <a:pt x="106" y="494"/>
                </a:cubicBezTo>
                <a:cubicBezTo>
                  <a:pt x="143" y="463"/>
                  <a:pt x="185" y="439"/>
                  <a:pt x="224" y="412"/>
                </a:cubicBezTo>
                <a:cubicBezTo>
                  <a:pt x="308" y="160"/>
                  <a:pt x="226" y="339"/>
                  <a:pt x="306" y="235"/>
                </a:cubicBezTo>
                <a:cubicBezTo>
                  <a:pt x="338" y="194"/>
                  <a:pt x="336" y="157"/>
                  <a:pt x="388" y="153"/>
                </a:cubicBezTo>
                <a:cubicBezTo>
                  <a:pt x="478" y="146"/>
                  <a:pt x="569" y="145"/>
                  <a:pt x="659" y="141"/>
                </a:cubicBezTo>
                <a:cubicBezTo>
                  <a:pt x="748" y="52"/>
                  <a:pt x="809" y="80"/>
                  <a:pt x="929" y="59"/>
                </a:cubicBezTo>
                <a:cubicBezTo>
                  <a:pt x="941" y="47"/>
                  <a:pt x="950" y="32"/>
                  <a:pt x="964" y="24"/>
                </a:cubicBezTo>
                <a:cubicBezTo>
                  <a:pt x="986" y="12"/>
                  <a:pt x="1035" y="0"/>
                  <a:pt x="1035" y="0"/>
                </a:cubicBezTo>
                <a:cubicBezTo>
                  <a:pt x="1058" y="3"/>
                  <a:pt x="1131" y="6"/>
                  <a:pt x="1164" y="24"/>
                </a:cubicBezTo>
                <a:cubicBezTo>
                  <a:pt x="1285" y="91"/>
                  <a:pt x="1180" y="64"/>
                  <a:pt x="1329" y="83"/>
                </a:cubicBezTo>
                <a:cubicBezTo>
                  <a:pt x="1359" y="113"/>
                  <a:pt x="1393" y="173"/>
                  <a:pt x="1435" y="188"/>
                </a:cubicBezTo>
                <a:cubicBezTo>
                  <a:pt x="1477" y="203"/>
                  <a:pt x="1522" y="210"/>
                  <a:pt x="1564" y="224"/>
                </a:cubicBezTo>
                <a:cubicBezTo>
                  <a:pt x="1653" y="313"/>
                  <a:pt x="1662" y="320"/>
                  <a:pt x="1705" y="435"/>
                </a:cubicBezTo>
                <a:cubicBezTo>
                  <a:pt x="1729" y="574"/>
                  <a:pt x="1807" y="630"/>
                  <a:pt x="1928" y="670"/>
                </a:cubicBezTo>
                <a:cubicBezTo>
                  <a:pt x="1970" y="712"/>
                  <a:pt x="1993" y="725"/>
                  <a:pt x="1999" y="800"/>
                </a:cubicBezTo>
                <a:cubicBezTo>
                  <a:pt x="2027" y="1155"/>
                  <a:pt x="1861" y="1013"/>
                  <a:pt x="1482" y="1023"/>
                </a:cubicBezTo>
                <a:cubicBezTo>
                  <a:pt x="1475" y="1025"/>
                  <a:pt x="1333" y="1059"/>
                  <a:pt x="1317" y="1070"/>
                </a:cubicBezTo>
                <a:cubicBezTo>
                  <a:pt x="1229" y="1131"/>
                  <a:pt x="1267" y="1150"/>
                  <a:pt x="1188" y="1176"/>
                </a:cubicBezTo>
                <a:cubicBezTo>
                  <a:pt x="1004" y="1237"/>
                  <a:pt x="816" y="1237"/>
                  <a:pt x="624" y="1246"/>
                </a:cubicBezTo>
                <a:cubicBezTo>
                  <a:pt x="428" y="1346"/>
                  <a:pt x="756" y="1313"/>
                  <a:pt x="236" y="1293"/>
                </a:cubicBezTo>
                <a:cubicBezTo>
                  <a:pt x="249" y="1237"/>
                  <a:pt x="240" y="1232"/>
                  <a:pt x="259" y="12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2514600"/>
            <a:ext cx="2363788" cy="1563688"/>
            <a:chOff x="864" y="2448"/>
            <a:chExt cx="1489" cy="985"/>
          </a:xfrm>
        </p:grpSpPr>
        <p:pic>
          <p:nvPicPr>
            <p:cNvPr id="32796" name="Picture 10" descr="telescope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4" y="2976"/>
              <a:ext cx="52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7" name="Picture 11" descr="bd0521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2448"/>
              <a:ext cx="1009" cy="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8" name="Picture 12" descr="pe0154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76" y="2496"/>
              <a:ext cx="34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9" name="Picture 13" descr="pe02043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64" y="2928"/>
              <a:ext cx="346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419600"/>
            <a:ext cx="2220913" cy="1504950"/>
            <a:chOff x="2160" y="2736"/>
            <a:chExt cx="1399" cy="948"/>
          </a:xfrm>
        </p:grpSpPr>
        <p:pic>
          <p:nvPicPr>
            <p:cNvPr id="32792" name="Picture 15" descr="telescope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32" y="2784"/>
              <a:ext cx="52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3" name="Picture 16" descr="bd0521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2736"/>
              <a:ext cx="1009" cy="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4" name="Picture 17" descr="pe0154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6" y="3216"/>
              <a:ext cx="34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5" name="Picture 18" descr="pe02043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40" y="2736"/>
              <a:ext cx="346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667000"/>
            <a:ext cx="2225675" cy="1500188"/>
            <a:chOff x="3072" y="1728"/>
            <a:chExt cx="1402" cy="945"/>
          </a:xfrm>
        </p:grpSpPr>
        <p:pic>
          <p:nvPicPr>
            <p:cNvPr id="32788" name="Picture 20" descr="telescope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4" y="1776"/>
              <a:ext cx="52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9" name="Picture 21" descr="bd0521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1728"/>
              <a:ext cx="1009" cy="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0" name="Picture 22" descr="pe0154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776"/>
              <a:ext cx="34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1" name="Picture 23" descr="pe02043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28" y="2112"/>
              <a:ext cx="346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777" name="Picture 24" descr="telescop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648200"/>
            <a:ext cx="838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25" descr="bd052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495800"/>
            <a:ext cx="160178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26" descr="pe0154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4876800"/>
            <a:ext cx="5445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27" descr="pe02043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181600"/>
            <a:ext cx="54927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Freeform 28"/>
          <p:cNvSpPr>
            <a:spLocks/>
          </p:cNvSpPr>
          <p:nvPr/>
        </p:nvSpPr>
        <p:spPr bwMode="auto">
          <a:xfrm>
            <a:off x="4267200" y="2362200"/>
            <a:ext cx="3197225" cy="2003425"/>
          </a:xfrm>
          <a:custGeom>
            <a:avLst/>
            <a:gdLst>
              <a:gd name="T0" fmla="*/ 168275 w 2014"/>
              <a:gd name="T1" fmla="*/ 1439862 h 1262"/>
              <a:gd name="T2" fmla="*/ 317500 w 2014"/>
              <a:gd name="T3" fmla="*/ 487363 h 1262"/>
              <a:gd name="T4" fmla="*/ 673100 w 2014"/>
              <a:gd name="T5" fmla="*/ 152400 h 1262"/>
              <a:gd name="T6" fmla="*/ 822325 w 2014"/>
              <a:gd name="T7" fmla="*/ 114300 h 1262"/>
              <a:gd name="T8" fmla="*/ 896938 w 2014"/>
              <a:gd name="T9" fmla="*/ 77787 h 1262"/>
              <a:gd name="T10" fmla="*/ 1717675 w 2014"/>
              <a:gd name="T11" fmla="*/ 3175 h 1262"/>
              <a:gd name="T12" fmla="*/ 2239963 w 2014"/>
              <a:gd name="T13" fmla="*/ 95250 h 1262"/>
              <a:gd name="T14" fmla="*/ 2295525 w 2014"/>
              <a:gd name="T15" fmla="*/ 133350 h 1262"/>
              <a:gd name="T16" fmla="*/ 2444750 w 2014"/>
              <a:gd name="T17" fmla="*/ 357187 h 1262"/>
              <a:gd name="T18" fmla="*/ 2817813 w 2014"/>
              <a:gd name="T19" fmla="*/ 395287 h 1262"/>
              <a:gd name="T20" fmla="*/ 2968625 w 2014"/>
              <a:gd name="T21" fmla="*/ 431800 h 1262"/>
              <a:gd name="T22" fmla="*/ 3079750 w 2014"/>
              <a:gd name="T23" fmla="*/ 469900 h 1262"/>
              <a:gd name="T24" fmla="*/ 2986088 w 2014"/>
              <a:gd name="T25" fmla="*/ 1346200 h 1262"/>
              <a:gd name="T26" fmla="*/ 2632075 w 2014"/>
              <a:gd name="T27" fmla="*/ 1738313 h 1262"/>
              <a:gd name="T28" fmla="*/ 2203450 w 2014"/>
              <a:gd name="T29" fmla="*/ 1774825 h 1262"/>
              <a:gd name="T30" fmla="*/ 1847850 w 2014"/>
              <a:gd name="T31" fmla="*/ 1812925 h 1262"/>
              <a:gd name="T32" fmla="*/ 1568450 w 2014"/>
              <a:gd name="T33" fmla="*/ 1906588 h 1262"/>
              <a:gd name="T34" fmla="*/ 280988 w 2014"/>
              <a:gd name="T35" fmla="*/ 1774825 h 1262"/>
              <a:gd name="T36" fmla="*/ 168275 w 2014"/>
              <a:gd name="T37" fmla="*/ 1439862 h 12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4"/>
              <a:gd name="T58" fmla="*/ 0 h 1262"/>
              <a:gd name="T59" fmla="*/ 2014 w 2014"/>
              <a:gd name="T60" fmla="*/ 1262 h 12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4" h="1262">
                <a:moveTo>
                  <a:pt x="106" y="907"/>
                </a:moveTo>
                <a:cubicBezTo>
                  <a:pt x="106" y="896"/>
                  <a:pt x="0" y="375"/>
                  <a:pt x="200" y="307"/>
                </a:cubicBezTo>
                <a:cubicBezTo>
                  <a:pt x="260" y="248"/>
                  <a:pt x="334" y="119"/>
                  <a:pt x="424" y="96"/>
                </a:cubicBezTo>
                <a:cubicBezTo>
                  <a:pt x="455" y="88"/>
                  <a:pt x="489" y="86"/>
                  <a:pt x="518" y="72"/>
                </a:cubicBezTo>
                <a:cubicBezTo>
                  <a:pt x="534" y="64"/>
                  <a:pt x="548" y="54"/>
                  <a:pt x="565" y="49"/>
                </a:cubicBezTo>
                <a:cubicBezTo>
                  <a:pt x="728" y="0"/>
                  <a:pt x="914" y="18"/>
                  <a:pt x="1082" y="2"/>
                </a:cubicBezTo>
                <a:cubicBezTo>
                  <a:pt x="1193" y="12"/>
                  <a:pt x="1305" y="27"/>
                  <a:pt x="1411" y="60"/>
                </a:cubicBezTo>
                <a:cubicBezTo>
                  <a:pt x="1423" y="68"/>
                  <a:pt x="1439" y="72"/>
                  <a:pt x="1446" y="84"/>
                </a:cubicBezTo>
                <a:cubicBezTo>
                  <a:pt x="1481" y="146"/>
                  <a:pt x="1446" y="213"/>
                  <a:pt x="1540" y="225"/>
                </a:cubicBezTo>
                <a:cubicBezTo>
                  <a:pt x="1618" y="235"/>
                  <a:pt x="1697" y="241"/>
                  <a:pt x="1775" y="249"/>
                </a:cubicBezTo>
                <a:cubicBezTo>
                  <a:pt x="1807" y="257"/>
                  <a:pt x="1839" y="263"/>
                  <a:pt x="1870" y="272"/>
                </a:cubicBezTo>
                <a:cubicBezTo>
                  <a:pt x="1894" y="279"/>
                  <a:pt x="1940" y="296"/>
                  <a:pt x="1940" y="296"/>
                </a:cubicBezTo>
                <a:cubicBezTo>
                  <a:pt x="1939" y="334"/>
                  <a:pt x="2014" y="763"/>
                  <a:pt x="1881" y="848"/>
                </a:cubicBezTo>
                <a:cubicBezTo>
                  <a:pt x="1834" y="943"/>
                  <a:pt x="1761" y="1056"/>
                  <a:pt x="1658" y="1095"/>
                </a:cubicBezTo>
                <a:cubicBezTo>
                  <a:pt x="1574" y="1127"/>
                  <a:pt x="1478" y="1112"/>
                  <a:pt x="1388" y="1118"/>
                </a:cubicBezTo>
                <a:cubicBezTo>
                  <a:pt x="1259" y="1126"/>
                  <a:pt x="1270" y="1127"/>
                  <a:pt x="1164" y="1142"/>
                </a:cubicBezTo>
                <a:cubicBezTo>
                  <a:pt x="1100" y="1184"/>
                  <a:pt x="1069" y="1191"/>
                  <a:pt x="988" y="1201"/>
                </a:cubicBezTo>
                <a:cubicBezTo>
                  <a:pt x="824" y="1198"/>
                  <a:pt x="387" y="1262"/>
                  <a:pt x="177" y="1118"/>
                </a:cubicBezTo>
                <a:cubicBezTo>
                  <a:pt x="128" y="1045"/>
                  <a:pt x="106" y="996"/>
                  <a:pt x="106" y="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Freeform 29"/>
          <p:cNvSpPr>
            <a:spLocks/>
          </p:cNvSpPr>
          <p:nvPr/>
        </p:nvSpPr>
        <p:spPr bwMode="auto">
          <a:xfrm>
            <a:off x="1981200" y="4267200"/>
            <a:ext cx="2779713" cy="1847850"/>
          </a:xfrm>
          <a:custGeom>
            <a:avLst/>
            <a:gdLst>
              <a:gd name="T0" fmla="*/ 987425 w 1751"/>
              <a:gd name="T1" fmla="*/ 71437 h 1164"/>
              <a:gd name="T2" fmla="*/ 1268413 w 1751"/>
              <a:gd name="T3" fmla="*/ 15875 h 1164"/>
              <a:gd name="T4" fmla="*/ 1547813 w 1751"/>
              <a:gd name="T5" fmla="*/ 52388 h 1164"/>
              <a:gd name="T6" fmla="*/ 1660526 w 1751"/>
              <a:gd name="T7" fmla="*/ 127000 h 1164"/>
              <a:gd name="T8" fmla="*/ 1920876 w 1751"/>
              <a:gd name="T9" fmla="*/ 146050 h 1164"/>
              <a:gd name="T10" fmla="*/ 1958976 w 1751"/>
              <a:gd name="T11" fmla="*/ 201612 h 1164"/>
              <a:gd name="T12" fmla="*/ 2070101 w 1751"/>
              <a:gd name="T13" fmla="*/ 239712 h 1164"/>
              <a:gd name="T14" fmla="*/ 2201863 w 1751"/>
              <a:gd name="T15" fmla="*/ 314325 h 1164"/>
              <a:gd name="T16" fmla="*/ 2332038 w 1751"/>
              <a:gd name="T17" fmla="*/ 538162 h 1164"/>
              <a:gd name="T18" fmla="*/ 2368551 w 1751"/>
              <a:gd name="T19" fmla="*/ 593725 h 1164"/>
              <a:gd name="T20" fmla="*/ 2406651 w 1751"/>
              <a:gd name="T21" fmla="*/ 649287 h 1164"/>
              <a:gd name="T22" fmla="*/ 2592388 w 1751"/>
              <a:gd name="T23" fmla="*/ 985837 h 1164"/>
              <a:gd name="T24" fmla="*/ 2630488 w 1751"/>
              <a:gd name="T25" fmla="*/ 1096962 h 1164"/>
              <a:gd name="T26" fmla="*/ 2705101 w 1751"/>
              <a:gd name="T27" fmla="*/ 1247775 h 1164"/>
              <a:gd name="T28" fmla="*/ 2462213 w 1751"/>
              <a:gd name="T29" fmla="*/ 1825625 h 1164"/>
              <a:gd name="T30" fmla="*/ 260350 w 1751"/>
              <a:gd name="T31" fmla="*/ 1806575 h 1164"/>
              <a:gd name="T32" fmla="*/ 185738 w 1751"/>
              <a:gd name="T33" fmla="*/ 1695450 h 1164"/>
              <a:gd name="T34" fmla="*/ 92075 w 1751"/>
              <a:gd name="T35" fmla="*/ 1096962 h 1164"/>
              <a:gd name="T36" fmla="*/ 55563 w 1751"/>
              <a:gd name="T37" fmla="*/ 742950 h 1164"/>
              <a:gd name="T38" fmla="*/ 111125 w 1751"/>
              <a:gd name="T39" fmla="*/ 706437 h 1164"/>
              <a:gd name="T40" fmla="*/ 166688 w 1751"/>
              <a:gd name="T41" fmla="*/ 649287 h 1164"/>
              <a:gd name="T42" fmla="*/ 185738 w 1751"/>
              <a:gd name="T43" fmla="*/ 463550 h 1164"/>
              <a:gd name="T44" fmla="*/ 354013 w 1751"/>
              <a:gd name="T45" fmla="*/ 350837 h 1164"/>
              <a:gd name="T46" fmla="*/ 503238 w 1751"/>
              <a:gd name="T47" fmla="*/ 127000 h 1164"/>
              <a:gd name="T48" fmla="*/ 987425 w 1751"/>
              <a:gd name="T49" fmla="*/ 71437 h 1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51"/>
              <a:gd name="T76" fmla="*/ 0 h 1164"/>
              <a:gd name="T77" fmla="*/ 1751 w 1751"/>
              <a:gd name="T78" fmla="*/ 1164 h 116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51" h="1164">
                <a:moveTo>
                  <a:pt x="622" y="45"/>
                </a:moveTo>
                <a:cubicBezTo>
                  <a:pt x="776" y="19"/>
                  <a:pt x="718" y="35"/>
                  <a:pt x="799" y="10"/>
                </a:cubicBezTo>
                <a:cubicBezTo>
                  <a:pt x="858" y="15"/>
                  <a:pt x="926" y="0"/>
                  <a:pt x="975" y="33"/>
                </a:cubicBezTo>
                <a:cubicBezTo>
                  <a:pt x="1019" y="63"/>
                  <a:pt x="994" y="74"/>
                  <a:pt x="1046" y="80"/>
                </a:cubicBezTo>
                <a:cubicBezTo>
                  <a:pt x="1100" y="87"/>
                  <a:pt x="1155" y="88"/>
                  <a:pt x="1210" y="92"/>
                </a:cubicBezTo>
                <a:cubicBezTo>
                  <a:pt x="1218" y="104"/>
                  <a:pt x="1222" y="119"/>
                  <a:pt x="1234" y="127"/>
                </a:cubicBezTo>
                <a:cubicBezTo>
                  <a:pt x="1255" y="140"/>
                  <a:pt x="1281" y="143"/>
                  <a:pt x="1304" y="151"/>
                </a:cubicBezTo>
                <a:cubicBezTo>
                  <a:pt x="1337" y="162"/>
                  <a:pt x="1359" y="179"/>
                  <a:pt x="1387" y="198"/>
                </a:cubicBezTo>
                <a:cubicBezTo>
                  <a:pt x="1404" y="252"/>
                  <a:pt x="1438" y="293"/>
                  <a:pt x="1469" y="339"/>
                </a:cubicBezTo>
                <a:cubicBezTo>
                  <a:pt x="1477" y="351"/>
                  <a:pt x="1484" y="362"/>
                  <a:pt x="1492" y="374"/>
                </a:cubicBezTo>
                <a:cubicBezTo>
                  <a:pt x="1500" y="386"/>
                  <a:pt x="1516" y="409"/>
                  <a:pt x="1516" y="409"/>
                </a:cubicBezTo>
                <a:cubicBezTo>
                  <a:pt x="1542" y="490"/>
                  <a:pt x="1586" y="550"/>
                  <a:pt x="1633" y="621"/>
                </a:cubicBezTo>
                <a:cubicBezTo>
                  <a:pt x="1647" y="642"/>
                  <a:pt x="1649" y="668"/>
                  <a:pt x="1657" y="691"/>
                </a:cubicBezTo>
                <a:cubicBezTo>
                  <a:pt x="1668" y="724"/>
                  <a:pt x="1704" y="786"/>
                  <a:pt x="1704" y="786"/>
                </a:cubicBezTo>
                <a:cubicBezTo>
                  <a:pt x="1695" y="998"/>
                  <a:pt x="1751" y="1099"/>
                  <a:pt x="1551" y="1150"/>
                </a:cubicBezTo>
                <a:cubicBezTo>
                  <a:pt x="1089" y="1146"/>
                  <a:pt x="626" y="1164"/>
                  <a:pt x="164" y="1138"/>
                </a:cubicBezTo>
                <a:cubicBezTo>
                  <a:pt x="136" y="1136"/>
                  <a:pt x="117" y="1068"/>
                  <a:pt x="117" y="1068"/>
                </a:cubicBezTo>
                <a:cubicBezTo>
                  <a:pt x="130" y="941"/>
                  <a:pt x="139" y="797"/>
                  <a:pt x="58" y="691"/>
                </a:cubicBezTo>
                <a:cubicBezTo>
                  <a:pt x="27" y="600"/>
                  <a:pt x="0" y="591"/>
                  <a:pt x="35" y="468"/>
                </a:cubicBezTo>
                <a:cubicBezTo>
                  <a:pt x="39" y="455"/>
                  <a:pt x="59" y="454"/>
                  <a:pt x="70" y="445"/>
                </a:cubicBezTo>
                <a:cubicBezTo>
                  <a:pt x="83" y="434"/>
                  <a:pt x="93" y="421"/>
                  <a:pt x="105" y="409"/>
                </a:cubicBezTo>
                <a:cubicBezTo>
                  <a:pt x="109" y="370"/>
                  <a:pt x="105" y="329"/>
                  <a:pt x="117" y="292"/>
                </a:cubicBezTo>
                <a:cubicBezTo>
                  <a:pt x="128" y="256"/>
                  <a:pt x="192" y="232"/>
                  <a:pt x="223" y="221"/>
                </a:cubicBezTo>
                <a:cubicBezTo>
                  <a:pt x="240" y="195"/>
                  <a:pt x="287" y="97"/>
                  <a:pt x="317" y="80"/>
                </a:cubicBezTo>
                <a:cubicBezTo>
                  <a:pt x="407" y="30"/>
                  <a:pt x="524" y="45"/>
                  <a:pt x="622" y="45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Freeform 30"/>
          <p:cNvSpPr>
            <a:spLocks/>
          </p:cNvSpPr>
          <p:nvPr/>
        </p:nvSpPr>
        <p:spPr bwMode="auto">
          <a:xfrm>
            <a:off x="5486400" y="4038600"/>
            <a:ext cx="3222625" cy="2149475"/>
          </a:xfrm>
          <a:custGeom>
            <a:avLst/>
            <a:gdLst>
              <a:gd name="T0" fmla="*/ 203200 w 2030"/>
              <a:gd name="T1" fmla="*/ 842963 h 1354"/>
              <a:gd name="T2" fmla="*/ 277813 w 2030"/>
              <a:gd name="T3" fmla="*/ 655637 h 1354"/>
              <a:gd name="T4" fmla="*/ 557213 w 2030"/>
              <a:gd name="T5" fmla="*/ 431800 h 1354"/>
              <a:gd name="T6" fmla="*/ 650875 w 2030"/>
              <a:gd name="T7" fmla="*/ 357187 h 1354"/>
              <a:gd name="T8" fmla="*/ 855663 w 2030"/>
              <a:gd name="T9" fmla="*/ 282575 h 1354"/>
              <a:gd name="T10" fmla="*/ 1079500 w 2030"/>
              <a:gd name="T11" fmla="*/ 207963 h 1354"/>
              <a:gd name="T12" fmla="*/ 1976438 w 2030"/>
              <a:gd name="T13" fmla="*/ 338137 h 1354"/>
              <a:gd name="T14" fmla="*/ 2032000 w 2030"/>
              <a:gd name="T15" fmla="*/ 376237 h 1354"/>
              <a:gd name="T16" fmla="*/ 2106613 w 2030"/>
              <a:gd name="T17" fmla="*/ 487363 h 1354"/>
              <a:gd name="T18" fmla="*/ 2162175 w 2030"/>
              <a:gd name="T19" fmla="*/ 636587 h 1354"/>
              <a:gd name="T20" fmla="*/ 2200275 w 2030"/>
              <a:gd name="T21" fmla="*/ 693737 h 1354"/>
              <a:gd name="T22" fmla="*/ 2441575 w 2030"/>
              <a:gd name="T23" fmla="*/ 711200 h 1354"/>
              <a:gd name="T24" fmla="*/ 2535238 w 2030"/>
              <a:gd name="T25" fmla="*/ 898525 h 1354"/>
              <a:gd name="T26" fmla="*/ 2647950 w 2030"/>
              <a:gd name="T27" fmla="*/ 917575 h 1354"/>
              <a:gd name="T28" fmla="*/ 2852738 w 2030"/>
              <a:gd name="T29" fmla="*/ 992188 h 1354"/>
              <a:gd name="T30" fmla="*/ 3095625 w 2030"/>
              <a:gd name="T31" fmla="*/ 1028700 h 1354"/>
              <a:gd name="T32" fmla="*/ 3114675 w 2030"/>
              <a:gd name="T33" fmla="*/ 1589087 h 1354"/>
              <a:gd name="T34" fmla="*/ 3057525 w 2030"/>
              <a:gd name="T35" fmla="*/ 1849438 h 1354"/>
              <a:gd name="T36" fmla="*/ 2816225 w 2030"/>
              <a:gd name="T37" fmla="*/ 1962150 h 1354"/>
              <a:gd name="T38" fmla="*/ 2143125 w 2030"/>
              <a:gd name="T39" fmla="*/ 1981200 h 1354"/>
              <a:gd name="T40" fmla="*/ 239713 w 2030"/>
              <a:gd name="T41" fmla="*/ 1998663 h 1354"/>
              <a:gd name="T42" fmla="*/ 222250 w 2030"/>
              <a:gd name="T43" fmla="*/ 1924050 h 1354"/>
              <a:gd name="T44" fmla="*/ 53975 w 2030"/>
              <a:gd name="T45" fmla="*/ 1906588 h 1354"/>
              <a:gd name="T46" fmla="*/ 128588 w 2030"/>
              <a:gd name="T47" fmla="*/ 1290637 h 1354"/>
              <a:gd name="T48" fmla="*/ 147638 w 2030"/>
              <a:gd name="T49" fmla="*/ 1233487 h 1354"/>
              <a:gd name="T50" fmla="*/ 165100 w 2030"/>
              <a:gd name="T51" fmla="*/ 992188 h 1354"/>
              <a:gd name="T52" fmla="*/ 203200 w 2030"/>
              <a:gd name="T53" fmla="*/ 842963 h 135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30"/>
              <a:gd name="T82" fmla="*/ 0 h 1354"/>
              <a:gd name="T83" fmla="*/ 2030 w 2030"/>
              <a:gd name="T84" fmla="*/ 1354 h 135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30" h="1354">
                <a:moveTo>
                  <a:pt x="128" y="531"/>
                </a:moveTo>
                <a:cubicBezTo>
                  <a:pt x="147" y="493"/>
                  <a:pt x="156" y="451"/>
                  <a:pt x="175" y="413"/>
                </a:cubicBezTo>
                <a:cubicBezTo>
                  <a:pt x="209" y="345"/>
                  <a:pt x="281" y="296"/>
                  <a:pt x="351" y="272"/>
                </a:cubicBezTo>
                <a:cubicBezTo>
                  <a:pt x="405" y="193"/>
                  <a:pt x="341" y="271"/>
                  <a:pt x="410" y="225"/>
                </a:cubicBezTo>
                <a:cubicBezTo>
                  <a:pt x="502" y="163"/>
                  <a:pt x="362" y="201"/>
                  <a:pt x="539" y="178"/>
                </a:cubicBezTo>
                <a:cubicBezTo>
                  <a:pt x="603" y="157"/>
                  <a:pt x="604" y="144"/>
                  <a:pt x="680" y="131"/>
                </a:cubicBezTo>
                <a:cubicBezTo>
                  <a:pt x="1226" y="144"/>
                  <a:pt x="1102" y="0"/>
                  <a:pt x="1245" y="213"/>
                </a:cubicBezTo>
                <a:cubicBezTo>
                  <a:pt x="1253" y="225"/>
                  <a:pt x="1268" y="229"/>
                  <a:pt x="1280" y="237"/>
                </a:cubicBezTo>
                <a:cubicBezTo>
                  <a:pt x="1323" y="362"/>
                  <a:pt x="1249" y="163"/>
                  <a:pt x="1327" y="307"/>
                </a:cubicBezTo>
                <a:cubicBezTo>
                  <a:pt x="1343" y="336"/>
                  <a:pt x="1348" y="371"/>
                  <a:pt x="1362" y="401"/>
                </a:cubicBezTo>
                <a:cubicBezTo>
                  <a:pt x="1368" y="414"/>
                  <a:pt x="1372" y="433"/>
                  <a:pt x="1386" y="437"/>
                </a:cubicBezTo>
                <a:cubicBezTo>
                  <a:pt x="1435" y="450"/>
                  <a:pt x="1487" y="444"/>
                  <a:pt x="1538" y="448"/>
                </a:cubicBezTo>
                <a:cubicBezTo>
                  <a:pt x="1547" y="476"/>
                  <a:pt x="1563" y="547"/>
                  <a:pt x="1597" y="566"/>
                </a:cubicBezTo>
                <a:cubicBezTo>
                  <a:pt x="1618" y="578"/>
                  <a:pt x="1644" y="574"/>
                  <a:pt x="1668" y="578"/>
                </a:cubicBezTo>
                <a:cubicBezTo>
                  <a:pt x="1724" y="615"/>
                  <a:pt x="1704" y="607"/>
                  <a:pt x="1797" y="625"/>
                </a:cubicBezTo>
                <a:cubicBezTo>
                  <a:pt x="1848" y="635"/>
                  <a:pt x="1950" y="648"/>
                  <a:pt x="1950" y="648"/>
                </a:cubicBezTo>
                <a:cubicBezTo>
                  <a:pt x="2030" y="770"/>
                  <a:pt x="1982" y="681"/>
                  <a:pt x="1962" y="1001"/>
                </a:cubicBezTo>
                <a:cubicBezTo>
                  <a:pt x="1960" y="1029"/>
                  <a:pt x="1937" y="1143"/>
                  <a:pt x="1926" y="1165"/>
                </a:cubicBezTo>
                <a:cubicBezTo>
                  <a:pt x="1912" y="1193"/>
                  <a:pt x="1802" y="1235"/>
                  <a:pt x="1774" y="1236"/>
                </a:cubicBezTo>
                <a:cubicBezTo>
                  <a:pt x="1633" y="1243"/>
                  <a:pt x="1491" y="1244"/>
                  <a:pt x="1350" y="1248"/>
                </a:cubicBezTo>
                <a:cubicBezTo>
                  <a:pt x="899" y="1354"/>
                  <a:pt x="1506" y="1274"/>
                  <a:pt x="151" y="1259"/>
                </a:cubicBezTo>
                <a:cubicBezTo>
                  <a:pt x="147" y="1243"/>
                  <a:pt x="154" y="1219"/>
                  <a:pt x="140" y="1212"/>
                </a:cubicBezTo>
                <a:cubicBezTo>
                  <a:pt x="108" y="1196"/>
                  <a:pt x="44" y="1235"/>
                  <a:pt x="34" y="1201"/>
                </a:cubicBezTo>
                <a:cubicBezTo>
                  <a:pt x="0" y="1083"/>
                  <a:pt x="8" y="920"/>
                  <a:pt x="81" y="813"/>
                </a:cubicBezTo>
                <a:cubicBezTo>
                  <a:pt x="85" y="801"/>
                  <a:pt x="91" y="790"/>
                  <a:pt x="93" y="777"/>
                </a:cubicBezTo>
                <a:cubicBezTo>
                  <a:pt x="99" y="727"/>
                  <a:pt x="95" y="675"/>
                  <a:pt x="104" y="625"/>
                </a:cubicBezTo>
                <a:cubicBezTo>
                  <a:pt x="112" y="581"/>
                  <a:pt x="153" y="580"/>
                  <a:pt x="128" y="53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295400" y="1143000"/>
            <a:ext cx="5791200" cy="1066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 boy saw the man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on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mountain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with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 telescope</a:t>
            </a:r>
          </a:p>
        </p:txBody>
      </p:sp>
      <p:sp>
        <p:nvSpPr>
          <p:cNvPr id="32785" name="WordArt 32"/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Ambiguity</a:t>
            </a:r>
          </a:p>
        </p:txBody>
      </p:sp>
      <p:sp>
        <p:nvSpPr>
          <p:cNvPr id="32786" name="Text Box 33"/>
          <p:cNvSpPr txBox="1">
            <a:spLocks noChangeArrowheads="1"/>
          </p:cNvSpPr>
          <p:nvPr/>
        </p:nvSpPr>
        <p:spPr bwMode="auto">
          <a:xfrm>
            <a:off x="7315200" y="12192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Prepositional phrase attachment</a:t>
            </a:r>
          </a:p>
        </p:txBody>
      </p:sp>
      <p:sp>
        <p:nvSpPr>
          <p:cNvPr id="32787" name="AutoShape 34"/>
          <p:cNvSpPr>
            <a:spLocks/>
          </p:cNvSpPr>
          <p:nvPr/>
        </p:nvSpPr>
        <p:spPr bwMode="auto">
          <a:xfrm>
            <a:off x="7086600" y="1219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3797" name="AutoShape 2"/>
          <p:cNvSpPr>
            <a:spLocks noChangeArrowheads="1"/>
          </p:cNvSpPr>
          <p:nvPr/>
        </p:nvSpPr>
        <p:spPr bwMode="auto">
          <a:xfrm>
            <a:off x="2286000" y="2438400"/>
            <a:ext cx="5029200" cy="22860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WordArt 3"/>
          <p:cNvSpPr>
            <a:spLocks noChangeArrowheads="1" noChangeShapeType="1" noTextEdit="1"/>
          </p:cNvSpPr>
          <p:nvPr/>
        </p:nvSpPr>
        <p:spPr bwMode="auto">
          <a:xfrm>
            <a:off x="3352800" y="-13792200"/>
            <a:ext cx="28194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Ambiguity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 rot="37747">
            <a:off x="1905000" y="14478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Times New Roman" pitchFamily="18" charset="0"/>
              </a:rPr>
              <a:t>I made her duck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 rot="-439802">
            <a:off x="4572000" y="1524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Times New Roman" pitchFamily="18" charset="0"/>
              </a:rPr>
              <a:t>Bengali history teacher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 rot="693436">
            <a:off x="1295400" y="685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>
                <a:latin typeface="Comic Sans MS" pitchFamily="66" charset="0"/>
                <a:cs typeface="Times New Roman" pitchFamily="18" charset="0"/>
              </a:rPr>
              <a:t>Short men and women 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 rot="466818">
            <a:off x="3962400" y="533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>
                <a:latin typeface="Comic Sans MS" pitchFamily="66" charset="0"/>
                <a:cs typeface="Times New Roman" pitchFamily="18" charset="0"/>
              </a:rPr>
              <a:t>Visiting relatives can be boring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14400" y="5562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Times New Roman" pitchFamily="18" charset="0"/>
              </a:rPr>
              <a:t>The chicken is ready to eat 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 rot="4770559">
            <a:off x="6266656" y="3639344"/>
            <a:ext cx="3681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Times New Roman" pitchFamily="18" charset="0"/>
              </a:rPr>
              <a:t>Ali knows a richer man than Ahmad 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 rot="638803">
            <a:off x="1981200" y="5105400"/>
            <a:ext cx="716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>
                <a:latin typeface="Comic Sans MS" pitchFamily="66" charset="0"/>
                <a:cs typeface="Times New Roman" pitchFamily="18" charset="0"/>
              </a:rPr>
              <a:t>Record the signal strength at the wire under normal load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 rot="4802644">
            <a:off x="-388937" y="3360737"/>
            <a:ext cx="388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Times New Roman" pitchFamily="18" charset="0"/>
              </a:rPr>
              <a:t>We eat what we can, and what we can not we can</a:t>
            </a:r>
          </a:p>
        </p:txBody>
      </p:sp>
      <p:sp>
        <p:nvSpPr>
          <p:cNvPr id="33807" name="WordArt 12"/>
          <p:cNvSpPr>
            <a:spLocks noChangeArrowheads="1" noChangeShapeType="1" noTextEdit="1"/>
          </p:cNvSpPr>
          <p:nvPr/>
        </p:nvSpPr>
        <p:spPr bwMode="auto">
          <a:xfrm>
            <a:off x="3352800" y="31242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  <p:bldP spid="53254" grpId="0" autoUpdateAnimBg="0"/>
      <p:bldP spid="53255" grpId="0" autoUpdateAnimBg="0"/>
      <p:bldP spid="53256" grpId="0" autoUpdateAnimBg="0"/>
      <p:bldP spid="53257" grpId="0" autoUpdateAnimBg="0"/>
      <p:bldP spid="53258" grpId="0" autoUpdateAnimBg="0"/>
      <p:bldP spid="532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91000" y="1295400"/>
            <a:ext cx="4648200" cy="264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b="1">
                <a:latin typeface="Book Antiqua" pitchFamily="18" charset="0"/>
                <a:cs typeface="Times New Roman" pitchFamily="18" charset="0"/>
              </a:rPr>
              <a:t>The sub-domain of artificial intelligence concerned with the task of developing  programs possessing some capability of  ‘</a:t>
            </a:r>
            <a:r>
              <a:rPr lang="en-US" sz="2400" b="1">
                <a:solidFill>
                  <a:schemeClr val="tx2"/>
                </a:solidFill>
                <a:latin typeface="Book Antiqua" pitchFamily="18" charset="0"/>
                <a:cs typeface="Times New Roman" pitchFamily="18" charset="0"/>
              </a:rPr>
              <a:t>understanding</a:t>
            </a:r>
            <a:r>
              <a:rPr lang="en-US" sz="2400" b="1">
                <a:latin typeface="Book Antiqua" pitchFamily="18" charset="0"/>
                <a:cs typeface="Times New Roman" pitchFamily="18" charset="0"/>
              </a:rPr>
              <a:t>’ a natural language in order to achieve some specific goal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1371600" y="2438400"/>
            <a:ext cx="2590800" cy="990600"/>
          </a:xfrm>
          <a:prstGeom prst="homePlate">
            <a:avLst>
              <a:gd name="adj" fmla="val 673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>
              <a:defRPr/>
            </a:pPr>
            <a:r>
              <a:rPr lang="en-US" sz="3600">
                <a:latin typeface="Arial Rounded MT Bold" pitchFamily="34" charset="0"/>
                <a:cs typeface="Times New Roman" pitchFamily="18" charset="0"/>
              </a:rPr>
              <a:t>NLP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 rot="-10800000">
            <a:off x="5181600" y="4648200"/>
            <a:ext cx="3429000" cy="990600"/>
          </a:xfrm>
          <a:prstGeom prst="homePlate">
            <a:avLst>
              <a:gd name="adj" fmla="val 8908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pPr algn="ctr" rtl="0">
              <a:defRPr/>
            </a:pPr>
            <a:endParaRPr lang="en-US" sz="360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4037" name="WordArt 5"/>
          <p:cNvSpPr>
            <a:spLocks noChangeArrowheads="1" noChangeShapeType="1" noTextEdit="1"/>
          </p:cNvSpPr>
          <p:nvPr/>
        </p:nvSpPr>
        <p:spPr bwMode="auto">
          <a:xfrm>
            <a:off x="5638800" y="4953000"/>
            <a:ext cx="27813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8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understanding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143000" y="4191000"/>
            <a:ext cx="3962400" cy="15525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A transformation from one representation (</a:t>
            </a:r>
            <a:r>
              <a:rPr lang="en-US" sz="2400" b="1" i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the input text</a:t>
            </a: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) to another (</a:t>
            </a:r>
            <a:r>
              <a:rPr lang="en-US" sz="2400" b="1" i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internal representation</a:t>
            </a:r>
            <a:r>
              <a:rPr lang="en-US" sz="2400" b="1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442" name="WordArt 7"/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30194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148"/>
              </a:avLst>
            </a:prstTxWarp>
          </a:bodyPr>
          <a:lstStyle/>
          <a:p>
            <a:pPr algn="ctr" rtl="0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Definitions</a:t>
            </a:r>
          </a:p>
        </p:txBody>
      </p:sp>
      <p:pic>
        <p:nvPicPr>
          <p:cNvPr id="18443" name="Picture 8" descr="na0086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04800"/>
            <a:ext cx="10191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  <p:bldP spid="44036" grpId="0" animBg="1"/>
      <p:bldP spid="44037" grpId="0" animBg="1"/>
      <p:bldP spid="440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71800" y="5334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400">
              <a:cs typeface="Times New Roman" pitchFamily="18" charset="0"/>
            </a:endParaRP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400">
              <a:cs typeface="Times New Roman" pitchFamily="18" charset="0"/>
            </a:endParaRP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2895600" y="2286000"/>
            <a:ext cx="4114800" cy="26670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Applications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2971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Machine Translation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315200" y="1981200"/>
            <a:ext cx="512763" cy="3276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Database Interface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352800" y="5181600"/>
            <a:ext cx="3173413" cy="4206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Report Abstraction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362200" y="1905000"/>
            <a:ext cx="512763" cy="3429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Story Understanding</a:t>
            </a:r>
          </a:p>
        </p:txBody>
      </p:sp>
      <p:pic>
        <p:nvPicPr>
          <p:cNvPr id="19467" name="Picture 8" descr="bd0492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28600"/>
            <a:ext cx="733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WordArt 9"/>
          <p:cNvSpPr>
            <a:spLocks noChangeArrowheads="1" noChangeShapeType="1" noTextEdit="1"/>
          </p:cNvSpPr>
          <p:nvPr/>
        </p:nvSpPr>
        <p:spPr bwMode="auto">
          <a:xfrm>
            <a:off x="3581400" y="457200"/>
            <a:ext cx="26289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Motivation</a:t>
            </a:r>
          </a:p>
        </p:txBody>
      </p:sp>
      <p:pic>
        <p:nvPicPr>
          <p:cNvPr id="19469" name="Picture 10" descr="red_ru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60960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0485" name="WordArt 3"/>
          <p:cNvSpPr>
            <a:spLocks noChangeArrowheads="1" noChangeShapeType="1" noTextEdit="1"/>
          </p:cNvSpPr>
          <p:nvPr/>
        </p:nvSpPr>
        <p:spPr bwMode="auto">
          <a:xfrm>
            <a:off x="2667000" y="2362200"/>
            <a:ext cx="35337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Stages of NLP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800600" y="3429000"/>
            <a:ext cx="289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838200" y="533400"/>
            <a:ext cx="1997075" cy="165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FFFF00"/>
                </a:solidFill>
                <a:cs typeface="Times New Roman" pitchFamily="18" charset="0"/>
              </a:rPr>
              <a:t>Morphological Analysis</a:t>
            </a:r>
          </a:p>
          <a:p>
            <a:pPr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cs typeface="Times New Roman" pitchFamily="18" charset="0"/>
              </a:rPr>
              <a:t>Individual words are analyzed into their components</a:t>
            </a:r>
          </a:p>
          <a:p>
            <a:pPr algn="ctr" rtl="0">
              <a:defRPr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914400" y="3284538"/>
            <a:ext cx="1981200" cy="2335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FFFF00"/>
                </a:solidFill>
                <a:cs typeface="Times New Roman" pitchFamily="18" charset="0"/>
              </a:rPr>
              <a:t>Syntactic Analysis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cs typeface="Times New Roman" pitchFamily="18" charset="0"/>
              </a:rPr>
              <a:t> Linear sequences of words are transformed into structures that show how the words relate to each other</a:t>
            </a:r>
          </a:p>
          <a:p>
            <a:pPr algn="ctr" rtl="0">
              <a:defRPr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6248400" y="533400"/>
            <a:ext cx="1997075" cy="8921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FFFF00"/>
                </a:solidFill>
                <a:cs typeface="Times New Roman" pitchFamily="18" charset="0"/>
              </a:rPr>
              <a:t>Discourse Analysis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cs typeface="Times New Roman" pitchFamily="18" charset="0"/>
              </a:rPr>
              <a:t>Resolving references Between sentences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6248400" y="2895600"/>
            <a:ext cx="2035175" cy="12176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FF00"/>
                </a:solidFill>
                <a:cs typeface="Times New Roman" pitchFamily="18" charset="0"/>
              </a:rPr>
              <a:t>Pragmatic Analysis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cs typeface="Times New Roman" pitchFamily="18" charset="0"/>
              </a:rPr>
              <a:t>To reinterpret what was said to what was actually meant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3962400" y="3581400"/>
            <a:ext cx="2035175" cy="21805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FF00"/>
                </a:solidFill>
                <a:cs typeface="Times New Roman" pitchFamily="18" charset="0"/>
              </a:rPr>
              <a:t>Semantic Analysis</a:t>
            </a:r>
          </a:p>
          <a:p>
            <a:pPr algn="ctr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cs typeface="Times New Roman" pitchFamily="18" charset="0"/>
              </a:rPr>
              <a:t>A transformation is made from the input text to an internal representation that reflects the meaning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324600" y="4267200"/>
            <a:ext cx="1143000" cy="7620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858000" y="2057400"/>
            <a:ext cx="6858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3048000" y="45720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1371600" y="2362200"/>
            <a:ext cx="838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pic>
        <p:nvPicPr>
          <p:cNvPr id="20496" name="Picture 15" descr="st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762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 animBg="1"/>
      <p:bldP spid="450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Steps in NLP</a:t>
            </a: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828800"/>
          <a:ext cx="69342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rawing" r:id="rId3" imgW="2523264" imgH="1228175" progId="FLW3Drawing">
                  <p:embed/>
                </p:oleObj>
              </mc:Choice>
              <mc:Fallback>
                <p:oleObj name="Drawing" r:id="rId3" imgW="2523264" imgH="1228175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69342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838200" y="5181600"/>
          <a:ext cx="1371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rawing" r:id="rId5" imgW="1877824" imgH="425228" progId="FLW3Drawing">
                  <p:embed/>
                </p:oleObj>
              </mc:Choice>
              <mc:Fallback>
                <p:oleObj name="Drawing" r:id="rId5" imgW="1877824" imgH="425228" progId="FLW3Drawing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13716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4267200" y="4800600"/>
            <a:ext cx="45672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**we can go up, down and up and </a:t>
            </a:r>
          </a:p>
          <a:p>
            <a:pPr algn="l" rtl="0">
              <a:spcBef>
                <a:spcPct val="50000"/>
              </a:spcBef>
            </a:pPr>
            <a:r>
              <a:rPr lang="en-US" sz="2400"/>
              <a:t>down and combine steps too!!</a:t>
            </a:r>
          </a:p>
          <a:p>
            <a:pPr algn="l" rtl="0">
              <a:spcBef>
                <a:spcPct val="50000"/>
              </a:spcBef>
            </a:pPr>
            <a:r>
              <a:rPr lang="en-US" sz="2400"/>
              <a:t>**every step is equally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steps in NLP (Cont.)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267200"/>
          </a:xfrm>
        </p:spPr>
        <p:txBody>
          <a:bodyPr/>
          <a:lstStyle/>
          <a:p>
            <a:pPr eaLnBrk="1" hangingPunct="1"/>
            <a:r>
              <a:rPr lang="en-US" u="sng" smtClean="0"/>
              <a:t>Morphology</a:t>
            </a:r>
            <a:r>
              <a:rPr lang="en-US" smtClean="0"/>
              <a:t>: Concerns the way words are built up from smaller meaning bearing units. </a:t>
            </a:r>
          </a:p>
          <a:p>
            <a:pPr eaLnBrk="1" hangingPunct="1"/>
            <a:r>
              <a:rPr lang="en-US" u="sng" smtClean="0"/>
              <a:t>Syntax</a:t>
            </a:r>
            <a:r>
              <a:rPr lang="en-US" smtClean="0"/>
              <a:t>: concerns how words are  put together to form correct sentences and what structural role each word has</a:t>
            </a:r>
          </a:p>
          <a:p>
            <a:pPr eaLnBrk="1" hangingPunct="1"/>
            <a:r>
              <a:rPr lang="en-US" u="sng" smtClean="0"/>
              <a:t>Semantics</a:t>
            </a:r>
            <a:r>
              <a:rPr lang="en-US" smtClean="0"/>
              <a:t>: concerns what words mean and how these meanings combine in sentences to form sentence meanings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steps in NLP (Cont.)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Pragmatics</a:t>
            </a:r>
            <a:r>
              <a:rPr lang="en-US" smtClean="0"/>
              <a:t>: concerns how sentences are used in different situations and how use affects the interpretation of the sentence</a:t>
            </a:r>
          </a:p>
          <a:p>
            <a:pPr eaLnBrk="1" hangingPunct="1"/>
            <a:r>
              <a:rPr lang="en-US" u="sng" smtClean="0"/>
              <a:t>Discourse</a:t>
            </a:r>
            <a:r>
              <a:rPr lang="en-US" smtClean="0"/>
              <a:t>: concerns how the immediately preceding sentences affect the interpretation of the next 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1445</Words>
  <Application>Microsoft Office PowerPoint</Application>
  <PresentationFormat>On-screen Show (4:3)</PresentationFormat>
  <Paragraphs>303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Drawing</vt:lpstr>
      <vt:lpstr>Natural Language Processing Unit-1 (Day-4)</vt:lpstr>
      <vt:lpstr>Unit-1</vt:lpstr>
      <vt:lpstr>Terminology</vt:lpstr>
      <vt:lpstr>PowerPoint Presentation</vt:lpstr>
      <vt:lpstr>PowerPoint Presentation</vt:lpstr>
      <vt:lpstr>PowerPoint Presentation</vt:lpstr>
      <vt:lpstr>The Steps in NLP</vt:lpstr>
      <vt:lpstr>The steps in NLP (Cont.)</vt:lpstr>
      <vt:lpstr>The steps in NLP (Cont.)</vt:lpstr>
      <vt:lpstr>Parsing (Syntactic Analysis)</vt:lpstr>
      <vt:lpstr>Reference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in speech and language processing</vt:lpstr>
      <vt:lpstr>Spoken Dialogue System</vt:lpstr>
      <vt:lpstr>Parts of the Spoken Dialogue System</vt:lpstr>
      <vt:lpstr>Levels of Sophistication in a Dialogue System</vt:lpstr>
      <vt:lpstr>Knowledge in speech and language processing (Cont.)</vt:lpstr>
      <vt:lpstr>Simple Applications</vt:lpstr>
      <vt:lpstr>Bigger Applications</vt:lpstr>
      <vt:lpstr>Knowledge in speech and language processing (Cont.)</vt:lpstr>
      <vt:lpstr>Knowledge in speech and language processing (Cont.)</vt:lpstr>
      <vt:lpstr>Knowledge in speech and language processing (Cont.)</vt:lpstr>
      <vt:lpstr>Knowledge in speech and language processing (Cont.)</vt:lpstr>
      <vt:lpstr>Knowledge in speech and language processing (Cont.)</vt:lpstr>
      <vt:lpstr>Word Sense Resolution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(VI Semester)</dc:title>
  <dc:creator>papa</dc:creator>
  <cp:lastModifiedBy>papa</cp:lastModifiedBy>
  <cp:revision>37</cp:revision>
  <dcterms:created xsi:type="dcterms:W3CDTF">2019-01-22T04:41:23Z</dcterms:created>
  <dcterms:modified xsi:type="dcterms:W3CDTF">2021-01-28T05:31:58Z</dcterms:modified>
</cp:coreProperties>
</file>