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45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46" r:id="rId26"/>
    <p:sldId id="347" r:id="rId27"/>
    <p:sldId id="335" r:id="rId28"/>
    <p:sldId id="336" r:id="rId29"/>
    <p:sldId id="337" r:id="rId30"/>
    <p:sldId id="338" r:id="rId31"/>
    <p:sldId id="339" r:id="rId32"/>
    <p:sldId id="344" r:id="rId33"/>
    <p:sldId id="340" r:id="rId34"/>
    <p:sldId id="341" r:id="rId35"/>
    <p:sldId id="342" r:id="rId36"/>
    <p:sldId id="343" r:id="rId37"/>
    <p:sldId id="279" r:id="rId38"/>
    <p:sldId id="306" r:id="rId39"/>
    <p:sldId id="304" r:id="rId40"/>
    <p:sldId id="307" r:id="rId41"/>
    <p:sldId id="305" r:id="rId4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608"/>
    </p:cViewPr>
  </p:sorterViewPr>
  <p:notesViewPr>
    <p:cSldViewPr>
      <p:cViewPr>
        <p:scale>
          <a:sx n="66" d="100"/>
          <a:sy n="66" d="100"/>
        </p:scale>
        <p:origin x="-130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34.xml"/><Relationship Id="rId1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D2D63B-0BC2-40C8-95E5-B7EE0A635DE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8249E-E85D-41CD-B684-12784C1EE820}" type="slidenum">
              <a:rPr lang="en-US"/>
              <a:pPr/>
              <a:t>1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756EDC-46DD-4DD3-901B-65C36B85E7FC}" type="slidenum">
              <a:rPr lang="en-US"/>
              <a:pPr/>
              <a:t>11</a:t>
            </a:fld>
            <a:endParaRPr lang="en-US"/>
          </a:p>
        </p:txBody>
      </p:sp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C96EF79-9BE4-48C0-9628-ABB7AA92F6C2}" type="slidenum">
              <a:rPr lang="en-US" sz="1200"/>
              <a:pPr algn="r" eaLnBrk="1" hangingPunct="1"/>
              <a:t>11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8AA9D-3A5D-4C23-85D7-B95AB6C1C68F}" type="slidenum">
              <a:rPr lang="en-US"/>
              <a:pPr/>
              <a:t>12</a:t>
            </a:fld>
            <a:endParaRPr lang="en-US"/>
          </a:p>
        </p:txBody>
      </p:sp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B8475BB-CEC5-42A5-9C4C-7F00EB126F62}" type="slidenum">
              <a:rPr lang="en-US" sz="1200"/>
              <a:pPr algn="r" eaLnBrk="1" hangingPunct="1"/>
              <a:t>12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977B8-357B-4F05-8F9C-CF42FD11308D}" type="slidenum">
              <a:rPr lang="en-US"/>
              <a:pPr/>
              <a:t>13</a:t>
            </a:fld>
            <a:endParaRPr lang="en-US"/>
          </a:p>
        </p:txBody>
      </p:sp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6D0A8D4-79FA-4EAB-AB7D-D0135AE355F3}" type="slidenum">
              <a:rPr lang="en-US" sz="1200"/>
              <a:pPr algn="r" eaLnBrk="1" hangingPunct="1"/>
              <a:t>13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7E417C-96F4-4291-8EC6-BFE56D665712}" type="slidenum">
              <a:rPr lang="en-US"/>
              <a:pPr/>
              <a:t>14</a:t>
            </a:fld>
            <a:endParaRPr lang="en-US"/>
          </a:p>
        </p:txBody>
      </p:sp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E057FC2-504E-4EEA-A394-5DCF1CDF744B}" type="slidenum">
              <a:rPr lang="en-US" sz="1200"/>
              <a:pPr algn="r" eaLnBrk="1" hangingPunct="1"/>
              <a:t>14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13AC1-86D5-4FF5-B5DE-48CFC5464E04}" type="slidenum">
              <a:rPr lang="en-US"/>
              <a:pPr/>
              <a:t>15</a:t>
            </a:fld>
            <a:endParaRPr lang="en-US"/>
          </a:p>
        </p:txBody>
      </p:sp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5A67F1C-1399-4A7D-BCDB-44F15D608230}" type="slidenum">
              <a:rPr lang="en-US" sz="1200"/>
              <a:pPr algn="r" eaLnBrk="1" hangingPunct="1"/>
              <a:t>15</a:t>
            </a:fld>
            <a:endParaRPr 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3F16C-49D7-45C9-94D7-E1530B6C28CC}" type="slidenum">
              <a:rPr lang="en-US"/>
              <a:pPr/>
              <a:t>16</a:t>
            </a:fld>
            <a:endParaRPr lang="en-US"/>
          </a:p>
        </p:txBody>
      </p:sp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AD1D493-E871-40F1-A0DE-182825C9BD61}" type="slidenum">
              <a:rPr lang="en-US" sz="1200"/>
              <a:pPr algn="r" eaLnBrk="1" hangingPunct="1"/>
              <a:t>16</a:t>
            </a:fld>
            <a:endParaRPr 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F802B-7A70-461D-A9C2-2461A876BEB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94C37A8-CFCD-47CE-8DE9-F99DFFB8BEF2}" type="slidenum">
              <a:rPr lang="en-US" sz="1200"/>
              <a:pPr algn="r" eaLnBrk="1" hangingPunct="1"/>
              <a:t>17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87C43-A338-4B70-BF90-BC748719D219}" type="slidenum">
              <a:rPr lang="en-US"/>
              <a:pPr/>
              <a:t>18</a:t>
            </a:fld>
            <a:endParaRPr lang="en-US"/>
          </a:p>
        </p:txBody>
      </p:sp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20CC634-2B26-4DE1-A41C-DC9767378051}" type="slidenum">
              <a:rPr lang="en-US" sz="1200"/>
              <a:pPr algn="r" eaLnBrk="1" hangingPunct="1"/>
              <a:t>18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Types in Brown Corpus:  many of the ambiguous words are very common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80F26-482B-48A3-89EA-A7646E9B5907}" type="slidenum">
              <a:rPr lang="en-US"/>
              <a:pPr/>
              <a:t>19</a:t>
            </a:fld>
            <a:endParaRPr lang="en-US"/>
          </a:p>
        </p:txBody>
      </p:sp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DC5432D-3BFC-46B2-BE1C-74F99D085E2D}" type="slidenum">
              <a:rPr lang="en-US" sz="1200"/>
              <a:pPr algn="r" eaLnBrk="1" hangingPunct="1"/>
              <a:t>19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B97202-1FCC-49A0-8CF6-BD31C59F4B38}" type="slidenum">
              <a:rPr lang="en-US"/>
              <a:pPr/>
              <a:t>20</a:t>
            </a:fld>
            <a:endParaRPr lang="en-US"/>
          </a:p>
        </p:txBody>
      </p:sp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F631215-0696-4990-BA8F-0AFF20127FE3}" type="slidenum">
              <a:rPr lang="en-US" sz="1200"/>
              <a:pPr algn="r" eaLnBrk="1" hangingPunct="1"/>
              <a:t>20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DBE3FB-3C0B-4B93-A96D-101D4DDDA140}" type="slidenum">
              <a:rPr lang="en-US"/>
              <a:pPr/>
              <a:t>2</a:t>
            </a:fld>
            <a:endParaRPr lang="en-US"/>
          </a:p>
        </p:txBody>
      </p:sp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AAE2744-E482-48BE-ACDE-1FBBA452D815}" type="slidenum">
              <a:rPr lang="en-US" sz="1200"/>
              <a:pPr algn="r" eaLnBrk="1" hangingPunct="1"/>
              <a:t>2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09A75-75CE-49C0-AE64-BEE00CEDD9C7}" type="slidenum">
              <a:rPr lang="en-US"/>
              <a:pPr/>
              <a:t>21</a:t>
            </a:fld>
            <a:endParaRPr lang="en-US"/>
          </a:p>
        </p:txBody>
      </p:sp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AB357AE-0B7E-44B2-9C07-6D81CA0855B4}" type="slidenum">
              <a:rPr lang="en-US" sz="1200"/>
              <a:pPr algn="r" eaLnBrk="1" hangingPunct="1"/>
              <a:t>21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2F158-68A5-4CA0-A9B7-37B93BC7FBE0}" type="slidenum">
              <a:rPr lang="en-US"/>
              <a:pPr/>
              <a:t>22</a:t>
            </a:fld>
            <a:endParaRPr lang="en-US"/>
          </a:p>
        </p:txBody>
      </p:sp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AA29E80-5715-43DD-8472-56A6F74F8D17}" type="slidenum">
              <a:rPr lang="en-US" sz="1200"/>
              <a:pPr algn="r" eaLnBrk="1" hangingPunct="1"/>
              <a:t>22</a:t>
            </a:fld>
            <a:endParaRPr 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ED4D58-1E77-4D07-8991-D6C0C650762E}" type="slidenum">
              <a:rPr lang="en-US"/>
              <a:pPr/>
              <a:t>23</a:t>
            </a:fld>
            <a:endParaRPr lang="en-US"/>
          </a:p>
        </p:txBody>
      </p:sp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5453450-5EE2-4D86-B2F3-DDF863881688}" type="slidenum">
              <a:rPr lang="en-US" sz="1200"/>
              <a:pPr algn="r" eaLnBrk="1" hangingPunct="1"/>
              <a:t>23</a:t>
            </a:fld>
            <a:endParaRPr 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6D7F1-8951-4BB7-B0C2-B81E3B5122CE}" type="slidenum">
              <a:rPr lang="en-US"/>
              <a:pPr/>
              <a:t>24</a:t>
            </a:fld>
            <a:endParaRPr lang="en-US"/>
          </a:p>
        </p:txBody>
      </p:sp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CC85B5E-E2C1-48BF-924E-E34FF905EC40}" type="slidenum">
              <a:rPr lang="en-US" sz="1200"/>
              <a:pPr algn="r" eaLnBrk="1" hangingPunct="1"/>
              <a:t>24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VBN: past participle</a:t>
            </a:r>
          </a:p>
          <a:p>
            <a:pPr eaLnBrk="1" hangingPunct="1"/>
            <a:r>
              <a:rPr lang="en-US"/>
              <a:t>VBD: past tense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5BA25-3E23-4506-AE87-D575E5C98869}" type="slidenum">
              <a:rPr lang="en-US"/>
              <a:pPr/>
              <a:t>25</a:t>
            </a:fld>
            <a:endParaRPr lang="en-US"/>
          </a:p>
        </p:txBody>
      </p:sp>
      <p:sp>
        <p:nvSpPr>
          <p:cNvPr id="208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A0371D6-256D-489C-839A-407946A51C49}" type="slidenum">
              <a:rPr lang="en-US" sz="1200"/>
              <a:pPr algn="r" eaLnBrk="1" hangingPunct="1"/>
              <a:t>25</a:t>
            </a:fld>
            <a:endParaRPr 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VBN: part participle</a:t>
            </a:r>
          </a:p>
          <a:p>
            <a:pPr eaLnBrk="1" hangingPunct="1"/>
            <a:r>
              <a:rPr lang="en-US"/>
              <a:t>VBD: past tense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DBA52-2CA8-4B81-8970-A659441E084E}" type="slidenum">
              <a:rPr lang="en-US"/>
              <a:pPr/>
              <a:t>27</a:t>
            </a:fld>
            <a:endParaRPr lang="en-US"/>
          </a:p>
        </p:txBody>
      </p:sp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AAE944F-A3B8-4A4C-9D08-B64A6B9C0D4A}" type="slidenum">
              <a:rPr lang="en-US" sz="1200"/>
              <a:pPr algn="r" eaLnBrk="1" hangingPunct="1"/>
              <a:t>27</a:t>
            </a:fld>
            <a:endParaRPr 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e.g. </a:t>
            </a:r>
            <a:r>
              <a:rPr lang="en-US" dirty="0" err="1"/>
              <a:t>subcat</a:t>
            </a:r>
            <a:r>
              <a:rPr lang="en-US" dirty="0"/>
              <a:t> frame: SVOO:  subject verb double object</a:t>
            </a:r>
          </a:p>
          <a:p>
            <a:pPr eaLnBrk="1" hangingPunct="1"/>
            <a:r>
              <a:rPr lang="en-US" dirty="0"/>
              <a:t>VFIN: finite verbs, inflected for e.g. tense, number, gender (not infinitives, gerunds, participles serving as </a:t>
            </a:r>
            <a:r>
              <a:rPr lang="en-US" dirty="0" err="1"/>
              <a:t>adj</a:t>
            </a:r>
            <a:r>
              <a:rPr lang="en-US" dirty="0"/>
              <a:t>)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B60E6-E7AD-471C-9BA4-A1198F9C6F8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610E1CF-DFC4-47CF-AFFF-26D37F28DA86}" type="slidenum">
              <a:rPr lang="en-US" sz="1200"/>
              <a:pPr algn="r" eaLnBrk="1" hangingPunct="1"/>
              <a:t>28</a:t>
            </a:fld>
            <a:endParaRPr 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9C2C6-3FD9-4E36-8E39-09D04D69D026}" type="slidenum">
              <a:rPr lang="en-US"/>
              <a:pPr/>
              <a:t>29</a:t>
            </a:fld>
            <a:endParaRPr lang="en-US"/>
          </a:p>
        </p:txBody>
      </p:sp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78B0643-780F-4C87-A33D-737BFB84C4EE}" type="slidenum">
              <a:rPr lang="en-US" sz="1200"/>
              <a:pPr algn="r" eaLnBrk="1" hangingPunct="1"/>
              <a:t>29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r>
              <a:rPr lang="en-US"/>
              <a:t>Is that an adverb or not?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484C5-DA0F-40BC-A32F-0A796BD3B2DC}" type="slidenum">
              <a:rPr lang="en-US"/>
              <a:pPr/>
              <a:t>30</a:t>
            </a:fld>
            <a:endParaRPr lang="en-US"/>
          </a:p>
        </p:txBody>
      </p:sp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E210F00-B6F3-4187-80E2-16A3C77C0622}" type="slidenum">
              <a:rPr lang="en-US" sz="1200"/>
              <a:pPr algn="r" eaLnBrk="1" hangingPunct="1"/>
              <a:t>30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70E92-33ED-4FC6-9895-E8DED7BA4C82}" type="slidenum">
              <a:rPr lang="en-US"/>
              <a:pPr/>
              <a:t>31</a:t>
            </a:fld>
            <a:endParaRPr lang="en-US"/>
          </a:p>
        </p:txBody>
      </p:sp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696BF50-3D10-4A1B-A13F-E7900D7A8A3D}" type="slidenum">
              <a:rPr lang="en-US" sz="1200"/>
              <a:pPr algn="r" eaLnBrk="1" hangingPunct="1"/>
              <a:t>31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A40AC-E7D4-4ABC-8092-C9DC5723E7E8}" type="slidenum">
              <a:rPr lang="en-US"/>
              <a:pPr/>
              <a:t>3</a:t>
            </a:fld>
            <a:endParaRPr lang="en-US"/>
          </a:p>
        </p:txBody>
      </p:sp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91C5D78-55A0-49E9-B2FB-8F4E00E2BD89}" type="slidenum">
              <a:rPr lang="en-US" sz="1200"/>
              <a:pPr algn="r" eaLnBrk="1" hangingPunct="1"/>
              <a:t>3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0B853-2B2E-43B0-9E31-8F8F14B17C55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43422F9-7F4F-4194-9C31-C75176B8E40B}" type="slidenum">
              <a:rPr lang="en-US" sz="1200"/>
              <a:pPr algn="r" eaLnBrk="1" hangingPunct="1"/>
              <a:t>32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E8FA5-34E3-447C-8088-F975A4194FB3}" type="slidenum">
              <a:rPr lang="en-US"/>
              <a:pPr/>
              <a:t>33</a:t>
            </a:fld>
            <a:endParaRPr lang="en-US"/>
          </a:p>
        </p:txBody>
      </p:sp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6642265-89A8-4947-8264-56C0B57ED658}" type="slidenum">
              <a:rPr lang="en-US" sz="1200"/>
              <a:pPr algn="r" eaLnBrk="1" hangingPunct="1"/>
              <a:t>33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73CCE-F600-4A69-8A55-B94150C6B84D}" type="slidenum">
              <a:rPr lang="en-US"/>
              <a:pPr/>
              <a:t>34</a:t>
            </a:fld>
            <a:endParaRPr lang="en-US"/>
          </a:p>
        </p:txBody>
      </p:sp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7D9DADB-2BF9-4A4D-89D7-2CBAA1992795}" type="slidenum">
              <a:rPr lang="en-US" sz="1200"/>
              <a:pPr algn="r" eaLnBrk="1" hangingPunct="1"/>
              <a:t>34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84D29-9142-4AD1-9F88-C690450BB16F}" type="slidenum">
              <a:rPr lang="en-US"/>
              <a:pPr/>
              <a:t>35</a:t>
            </a:fld>
            <a:endParaRPr lang="en-US"/>
          </a:p>
        </p:txBody>
      </p:sp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8654BD6-3BB9-4418-81DB-2122709DC1EA}" type="slidenum">
              <a:rPr lang="en-US" sz="1200"/>
              <a:pPr algn="r" eaLnBrk="1" hangingPunct="1"/>
              <a:t>35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10222-45E2-4341-842B-BFB5C21D02C6}" type="slidenum">
              <a:rPr lang="en-US"/>
              <a:pPr/>
              <a:t>36</a:t>
            </a:fld>
            <a:endParaRPr lang="en-US"/>
          </a:p>
        </p:txBody>
      </p:sp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133B5B1-4305-4F1A-8609-B53E9536E9DB}" type="slidenum">
              <a:rPr lang="en-US" sz="1200"/>
              <a:pPr algn="r" eaLnBrk="1" hangingPunct="1"/>
              <a:t>36</a:t>
            </a:fld>
            <a:endParaRPr 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9" tIns="45615" rIns="91229" bIns="45615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03A541-3E1C-4DF4-9FB6-E1E6ECC75BA4}" type="slidenum">
              <a:rPr lang="en-US"/>
              <a:pPr/>
              <a:t>37</a:t>
            </a:fld>
            <a:endParaRPr lang="en-US"/>
          </a:p>
        </p:txBody>
      </p:sp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2C8B6-FE71-4E2B-A2D1-2DF54B8FDD6B}" type="slidenum">
              <a:rPr lang="en-US"/>
              <a:pPr/>
              <a:t>38</a:t>
            </a:fld>
            <a:endParaRPr lang="en-US"/>
          </a:p>
        </p:txBody>
      </p:sp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4F35B-4A30-4D1D-8AFD-8019A846619F}" type="slidenum">
              <a:rPr lang="en-US"/>
              <a:pPr/>
              <a:t>39</a:t>
            </a:fld>
            <a:endParaRPr lang="en-US"/>
          </a:p>
        </p:txBody>
      </p:sp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C7844-0D20-4AE0-876F-15198F27B6DF}" type="slidenum">
              <a:rPr lang="en-US"/>
              <a:pPr/>
              <a:t>40</a:t>
            </a:fld>
            <a:endParaRPr lang="en-US"/>
          </a:p>
        </p:txBody>
      </p:sp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49540-8312-4AF6-B1A9-663A7AA0DFC4}" type="slidenum">
              <a:rPr lang="en-US"/>
              <a:pPr/>
              <a:t>41</a:t>
            </a:fld>
            <a:endParaRPr lang="en-US"/>
          </a:p>
        </p:txBody>
      </p:sp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27E55-F2CA-4094-8CC5-CFC62A1917DB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7C89E00-79C0-47FE-97F4-472D107924B5}" type="slidenum">
              <a:rPr lang="en-US" sz="1200"/>
              <a:pPr algn="r" eaLnBrk="1" hangingPunct="1"/>
              <a:t>4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2BA17-53F9-44AC-B2A0-B4CA39519F6E}" type="slidenum">
              <a:rPr lang="en-US"/>
              <a:pPr/>
              <a:t>5</a:t>
            </a:fld>
            <a:endParaRPr lang="en-US"/>
          </a:p>
        </p:txBody>
      </p:sp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43143DA-0D50-4E64-B6DF-B920F67E3253}" type="slidenum">
              <a:rPr lang="en-US" sz="1200"/>
              <a:pPr algn="r" eaLnBrk="1" hangingPunct="1"/>
              <a:t>5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1F8C4-245B-4F0C-BE15-2AB2B07FF1FF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20A95D7-CB31-412E-A5C5-6FAC37674F30}" type="slidenum">
              <a:rPr lang="en-US" sz="1200"/>
              <a:pPr algn="r" eaLnBrk="1" hangingPunct="1"/>
              <a:t>6</a:t>
            </a:fld>
            <a:endParaRPr 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D896A8-25B6-43A1-947C-6FE0D33E4D2C}" type="slidenum">
              <a:rPr lang="en-US"/>
              <a:pPr/>
              <a:t>7</a:t>
            </a:fld>
            <a:endParaRPr lang="en-US"/>
          </a:p>
        </p:txBody>
      </p:sp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8D13DD8-50ED-4FE7-AE45-059AB41C3284}" type="slidenum">
              <a:rPr lang="en-US" sz="1200"/>
              <a:pPr algn="r" eaLnBrk="1" hangingPunct="1"/>
              <a:t>7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CF98D-3DC7-4AF9-874D-525CC03D7842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BBDA6D7-76A7-4B44-9D43-6E29FB19F7F3}" type="slidenum">
              <a:rPr lang="en-US" sz="1200"/>
              <a:pPr algn="r" eaLnBrk="1" hangingPunct="1"/>
              <a:t>8</a:t>
            </a:fld>
            <a:endParaRPr lang="en-US" sz="1200"/>
          </a:p>
        </p:txBody>
      </p:sp>
      <p:sp>
        <p:nvSpPr>
          <p:cNvPr id="1187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58722-A00E-43CD-A86C-0BC21EC427A1}" type="slidenum">
              <a:rPr lang="en-US"/>
              <a:pPr/>
              <a:t>9</a:t>
            </a:fld>
            <a:endParaRPr lang="en-US"/>
          </a:p>
        </p:txBody>
      </p:sp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48D3541-DFCB-4132-A066-08E073D2BB89}" type="slidenum">
              <a:rPr lang="en-US" sz="1200"/>
              <a:pPr algn="r" eaLnBrk="1" hangingPunct="1"/>
              <a:t>9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r>
              <a:rPr lang="en-US"/>
              <a:t>Mass:  is this singular or plural?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Lecture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438400"/>
            <a:ext cx="6400800" cy="3505200"/>
          </a:xfrm>
        </p:spPr>
        <p:txBody>
          <a:bodyPr/>
          <a:lstStyle>
            <a:lvl1pPr marL="0" indent="0" algn="ctr">
              <a:buFontTx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 4705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74DC8F9-5961-4DCA-A675-768A952FB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34A64-B2B3-49B0-8772-B42613EDE2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F7F87-E9DE-4969-8C46-13DE605082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9DF45E0-529F-409B-9696-5CAB52B2A9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7BBFE-8778-4CA6-BDEC-A51D2C71E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88959-2070-4A58-BE0F-066B443837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CAFA8-F37F-410F-94A5-CC0707D324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A174F-749D-4D14-B554-73184A71D6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0534E-0A09-4E1D-A136-6C8BE12D0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2FA0C-A794-47D4-88BC-E6590E4B6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F112C-7572-493E-AA90-C361E8C9C7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55B76-CAF7-4906-8970-E33DF87BDF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AA4788-F184-448F-B1F0-C7F6EA7615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treeban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4705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85800"/>
            <a:ext cx="7772400" cy="1295400"/>
          </a:xfrm>
        </p:spPr>
        <p:txBody>
          <a:bodyPr/>
          <a:lstStyle/>
          <a:p>
            <a:r>
              <a:rPr lang="en-US" b="1" i="1"/>
              <a:t>Word Classes and Part-of-Speech (POS) Tagging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2590800"/>
          </a:xfrm>
        </p:spPr>
        <p:txBody>
          <a:bodyPr/>
          <a:lstStyle/>
          <a:p>
            <a:r>
              <a:rPr lang="en-US" sz="3600"/>
              <a:t>CS4705</a:t>
            </a:r>
          </a:p>
          <a:p>
            <a:r>
              <a:rPr lang="en-US" sz="3600"/>
              <a:t>Julia Hirschberg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lvl="1"/>
            <a:r>
              <a:rPr lang="en-US">
                <a:solidFill>
                  <a:schemeClr val="accent2"/>
                </a:solidFill>
              </a:rPr>
              <a:t>Directional/locative adverbs</a:t>
            </a:r>
            <a:r>
              <a:rPr lang="en-US"/>
              <a:t> (</a:t>
            </a:r>
            <a:r>
              <a:rPr lang="en-US">
                <a:solidFill>
                  <a:srgbClr val="FF0066"/>
                </a:solidFill>
              </a:rPr>
              <a:t>here, home, downhill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Degree adverbs</a:t>
            </a:r>
            <a:r>
              <a:rPr lang="en-US"/>
              <a:t> (</a:t>
            </a:r>
            <a:r>
              <a:rPr lang="en-US">
                <a:solidFill>
                  <a:srgbClr val="FF0066"/>
                </a:solidFill>
              </a:rPr>
              <a:t>extremely, very, somewhat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Manner adverbs</a:t>
            </a:r>
            <a:r>
              <a:rPr lang="en-US"/>
              <a:t> (</a:t>
            </a:r>
            <a:r>
              <a:rPr lang="en-US">
                <a:solidFill>
                  <a:srgbClr val="FF0066"/>
                </a:solidFill>
              </a:rPr>
              <a:t>slowly, slinkily, delicately</a:t>
            </a:r>
            <a:r>
              <a:rPr lang="en-US"/>
              <a:t>)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Temporal adverbs </a:t>
            </a:r>
            <a:r>
              <a:rPr lang="en-US"/>
              <a:t>(</a:t>
            </a:r>
            <a:r>
              <a:rPr lang="en-US">
                <a:solidFill>
                  <a:srgbClr val="FF0066"/>
                </a:solidFill>
              </a:rPr>
              <a:t>Monday, tomorrow</a:t>
            </a:r>
            <a:r>
              <a:rPr lang="en-US"/>
              <a:t>)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/>
              <a:t>Verbs:</a:t>
            </a:r>
          </a:p>
          <a:p>
            <a:pPr lvl="1"/>
            <a:r>
              <a:rPr lang="en-US"/>
              <a:t>In English, take morphological affixes (</a:t>
            </a:r>
            <a:r>
              <a:rPr lang="en-US">
                <a:solidFill>
                  <a:srgbClr val="FF0066"/>
                </a:solidFill>
              </a:rPr>
              <a:t>eat/eats/eaten</a:t>
            </a:r>
            <a:r>
              <a:rPr lang="en-US"/>
              <a:t>)</a:t>
            </a:r>
          </a:p>
          <a:p>
            <a:pPr lvl="1"/>
            <a:r>
              <a:rPr lang="en-US"/>
              <a:t>Represent actions (</a:t>
            </a:r>
            <a:r>
              <a:rPr lang="en-US">
                <a:solidFill>
                  <a:srgbClr val="FF0066"/>
                </a:solidFill>
              </a:rPr>
              <a:t>walk, ate</a:t>
            </a:r>
            <a:r>
              <a:rPr lang="en-US"/>
              <a:t>), processes (</a:t>
            </a:r>
            <a:r>
              <a:rPr lang="en-US">
                <a:solidFill>
                  <a:srgbClr val="FF0066"/>
                </a:solidFill>
              </a:rPr>
              <a:t>provide</a:t>
            </a:r>
            <a:r>
              <a:rPr lang="en-US"/>
              <a:t>, </a:t>
            </a:r>
            <a:r>
              <a:rPr lang="en-US">
                <a:solidFill>
                  <a:srgbClr val="FF0066"/>
                </a:solidFill>
              </a:rPr>
              <a:t>see</a:t>
            </a:r>
            <a:r>
              <a:rPr lang="en-US"/>
              <a:t>), and states (</a:t>
            </a:r>
            <a:r>
              <a:rPr lang="en-US">
                <a:solidFill>
                  <a:srgbClr val="FF0066"/>
                </a:solidFill>
              </a:rPr>
              <a:t>be, seem</a:t>
            </a:r>
            <a:r>
              <a:rPr lang="en-US"/>
              <a:t>)</a:t>
            </a:r>
          </a:p>
          <a:p>
            <a:pPr lvl="1"/>
            <a:r>
              <a:rPr lang="en-US"/>
              <a:t>Many subclasses, e.g.</a:t>
            </a:r>
            <a:endParaRPr lang="en-US" sz="2100"/>
          </a:p>
          <a:p>
            <a:pPr lvl="2"/>
            <a:r>
              <a:rPr lang="en-US"/>
              <a:t>eats/V </a:t>
            </a:r>
            <a:r>
              <a:rPr lang="en-US">
                <a:sym typeface="Symbol" pitchFamily="18" charset="2"/>
              </a:rPr>
              <a:t> eat/VB, eat/</a:t>
            </a:r>
            <a:r>
              <a:rPr lang="en-US"/>
              <a:t>VBP, eats/VBZ, ate/VBD, eaten/VBN, eating/</a:t>
            </a:r>
            <a:r>
              <a:rPr lang="en-US">
                <a:sym typeface="Symbol" pitchFamily="18" charset="2"/>
              </a:rPr>
              <a:t>VBG, ...</a:t>
            </a:r>
            <a:r>
              <a:rPr lang="en-US"/>
              <a:t> </a:t>
            </a:r>
          </a:p>
          <a:p>
            <a:pPr lvl="2"/>
            <a:r>
              <a:rPr lang="en-US"/>
              <a:t>Reflect morphological form &amp; syntactic function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Assign Words to Open or Closed?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Nouns</a:t>
            </a:r>
            <a:r>
              <a:rPr lang="en-US"/>
              <a:t> denote people, places and things and can be preceded by articles?  But…</a:t>
            </a:r>
          </a:p>
          <a:p>
            <a:pPr marL="858838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FF0066"/>
                </a:solidFill>
              </a:rPr>
              <a:t>My </a:t>
            </a:r>
            <a:r>
              <a:rPr lang="en-US" b="1" i="1">
                <a:solidFill>
                  <a:srgbClr val="FF0066"/>
                </a:solidFill>
              </a:rPr>
              <a:t>typing</a:t>
            </a:r>
            <a:r>
              <a:rPr lang="en-US">
                <a:solidFill>
                  <a:srgbClr val="FF0066"/>
                </a:solidFill>
              </a:rPr>
              <a:t> is very bad.</a:t>
            </a:r>
          </a:p>
          <a:p>
            <a:pPr marL="858838" lvl="2"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FF0066"/>
                </a:solidFill>
              </a:rPr>
              <a:t>*The </a:t>
            </a:r>
            <a:r>
              <a:rPr lang="en-US" b="1" i="1">
                <a:solidFill>
                  <a:srgbClr val="FF0066"/>
                </a:solidFill>
              </a:rPr>
              <a:t>Mary</a:t>
            </a:r>
            <a:r>
              <a:rPr lang="en-US">
                <a:solidFill>
                  <a:srgbClr val="FF0066"/>
                </a:solidFill>
              </a:rPr>
              <a:t> loves John.</a:t>
            </a:r>
          </a:p>
          <a:p>
            <a:pPr marL="365125" indent="-255588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Verbs</a:t>
            </a:r>
            <a:r>
              <a:rPr lang="en-US"/>
              <a:t> are used to refer to actions, processes, states</a:t>
            </a:r>
          </a:p>
          <a:p>
            <a:pPr marL="620713" lvl="1" indent="-228600">
              <a:lnSpc>
                <a:spcPct val="90000"/>
              </a:lnSpc>
            </a:pPr>
            <a:r>
              <a:rPr lang="en-US"/>
              <a:t>But some are </a:t>
            </a:r>
            <a:r>
              <a:rPr lang="en-US">
                <a:solidFill>
                  <a:schemeClr val="accent2"/>
                </a:solidFill>
              </a:rPr>
              <a:t>closed class</a:t>
            </a:r>
            <a:r>
              <a:rPr lang="en-US"/>
              <a:t> and some are </a:t>
            </a:r>
            <a:r>
              <a:rPr lang="en-US">
                <a:solidFill>
                  <a:schemeClr val="accent2"/>
                </a:solidFill>
              </a:rPr>
              <a:t>open</a:t>
            </a:r>
          </a:p>
          <a:p>
            <a:pPr marL="620713" lvl="1" indent="-228600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66"/>
                </a:solidFill>
              </a:rPr>
              <a:t>I </a:t>
            </a:r>
            <a:r>
              <a:rPr lang="en-US" b="1" i="1">
                <a:solidFill>
                  <a:srgbClr val="FF0066"/>
                </a:solidFill>
              </a:rPr>
              <a:t>will have emailed</a:t>
            </a:r>
            <a:r>
              <a:rPr lang="en-US">
                <a:solidFill>
                  <a:srgbClr val="FF0066"/>
                </a:solidFill>
              </a:rPr>
              <a:t> everyone by noon.</a:t>
            </a:r>
          </a:p>
          <a:p>
            <a:pPr marL="365125" indent="-255588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Adverbs</a:t>
            </a:r>
            <a:r>
              <a:rPr lang="en-US">
                <a:solidFill>
                  <a:srgbClr val="339966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modify actions</a:t>
            </a:r>
            <a:endParaRPr lang="en-US">
              <a:solidFill>
                <a:srgbClr val="339966"/>
              </a:solidFill>
            </a:endParaRPr>
          </a:p>
          <a:p>
            <a:pPr marL="620713" lvl="1" indent="-228600">
              <a:lnSpc>
                <a:spcPct val="90000"/>
              </a:lnSpc>
            </a:pPr>
            <a:r>
              <a:rPr lang="en-US"/>
              <a:t>Is </a:t>
            </a:r>
            <a:r>
              <a:rPr lang="en-US">
                <a:solidFill>
                  <a:srgbClr val="FF0066"/>
                </a:solidFill>
              </a:rPr>
              <a:t>Monday</a:t>
            </a:r>
            <a:r>
              <a:rPr lang="en-US"/>
              <a:t> a temporal adverbial or a noun? </a:t>
            </a:r>
            <a:endParaRPr lang="en-US">
              <a:solidFill>
                <a:srgbClr val="339966"/>
              </a:solidFill>
            </a:endParaRPr>
          </a:p>
        </p:txBody>
      </p:sp>
      <p:sp>
        <p:nvSpPr>
          <p:cNvPr id="121859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81273E1-2306-46C2-A3B7-27E1EAEBE10D}" type="slidenum">
              <a:rPr lang="en-US" sz="1000">
                <a:latin typeface="Arial" pitchFamily="34" charset="0"/>
              </a:rPr>
              <a:pPr algn="r" eaLnBrk="1" hangingPunct="1"/>
              <a:t>11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Closed Class Words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/>
              <a:t>Idiosyncratic</a:t>
            </a:r>
          </a:p>
          <a:p>
            <a:pPr marL="365125" indent="-255588">
              <a:lnSpc>
                <a:spcPct val="90000"/>
              </a:lnSpc>
            </a:pPr>
            <a:r>
              <a:rPr lang="en-US"/>
              <a:t>Closed class words (</a:t>
            </a:r>
            <a:r>
              <a:rPr lang="en-US">
                <a:solidFill>
                  <a:schemeClr val="accent2"/>
                </a:solidFill>
              </a:rPr>
              <a:t>Prep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Det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Pron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Conj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Aux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Part</a:t>
            </a:r>
            <a:r>
              <a:rPr lang="en-US"/>
              <a:t>, </a:t>
            </a:r>
            <a:r>
              <a:rPr lang="en-US">
                <a:solidFill>
                  <a:schemeClr val="accent2"/>
                </a:solidFill>
              </a:rPr>
              <a:t>Num</a:t>
            </a:r>
            <a:r>
              <a:rPr lang="en-US"/>
              <a:t>) are generally easy to process, since we can enumerate them….but</a:t>
            </a:r>
          </a:p>
          <a:p>
            <a:pPr marL="620713" lvl="1" indent="-228600">
              <a:lnSpc>
                <a:spcPct val="90000"/>
              </a:lnSpc>
            </a:pPr>
            <a:r>
              <a:rPr lang="en-US"/>
              <a:t>Is it a Particles or a Preposition?</a:t>
            </a:r>
          </a:p>
          <a:p>
            <a:pPr marL="858838" lvl="2">
              <a:lnSpc>
                <a:spcPct val="90000"/>
              </a:lnSpc>
            </a:pPr>
            <a:r>
              <a:rPr lang="en-US">
                <a:solidFill>
                  <a:srgbClr val="FF0066"/>
                </a:solidFill>
              </a:rPr>
              <a:t>George eats up his dinner/George eats his dinner up.</a:t>
            </a:r>
          </a:p>
          <a:p>
            <a:pPr marL="858838" lvl="2">
              <a:lnSpc>
                <a:spcPct val="90000"/>
              </a:lnSpc>
            </a:pPr>
            <a:r>
              <a:rPr lang="en-US">
                <a:solidFill>
                  <a:srgbClr val="FF0066"/>
                </a:solidFill>
              </a:rPr>
              <a:t>George eats up the street/*George eats the street up.</a:t>
            </a:r>
          </a:p>
          <a:p>
            <a:pPr marL="620713" lvl="1" indent="-228600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Articles</a:t>
            </a:r>
            <a:r>
              <a:rPr lang="en-US"/>
              <a:t> come in 2 flavors:  </a:t>
            </a:r>
            <a:r>
              <a:rPr lang="en-US">
                <a:solidFill>
                  <a:schemeClr val="accent2"/>
                </a:solidFill>
              </a:rPr>
              <a:t>definite</a:t>
            </a:r>
            <a:r>
              <a:rPr lang="en-US"/>
              <a:t> (</a:t>
            </a:r>
            <a:r>
              <a:rPr lang="en-US">
                <a:solidFill>
                  <a:srgbClr val="FF0066"/>
                </a:solidFill>
              </a:rPr>
              <a:t>the</a:t>
            </a:r>
            <a:r>
              <a:rPr lang="en-US"/>
              <a:t>) and </a:t>
            </a:r>
            <a:r>
              <a:rPr lang="en-US">
                <a:solidFill>
                  <a:schemeClr val="accent2"/>
                </a:solidFill>
              </a:rPr>
              <a:t>indefinite</a:t>
            </a:r>
            <a:r>
              <a:rPr lang="en-US"/>
              <a:t> (</a:t>
            </a:r>
            <a:r>
              <a:rPr lang="en-US">
                <a:solidFill>
                  <a:srgbClr val="FF0066"/>
                </a:solidFill>
              </a:rPr>
              <a:t>a</a:t>
            </a:r>
            <a:r>
              <a:rPr lang="en-US"/>
              <a:t>, </a:t>
            </a:r>
            <a:r>
              <a:rPr lang="en-US">
                <a:solidFill>
                  <a:srgbClr val="FF0066"/>
                </a:solidFill>
              </a:rPr>
              <a:t>an</a:t>
            </a:r>
            <a:r>
              <a:rPr lang="en-US"/>
              <a:t>)</a:t>
            </a:r>
          </a:p>
          <a:p>
            <a:pPr marL="858838" lvl="2">
              <a:lnSpc>
                <a:spcPct val="90000"/>
              </a:lnSpc>
            </a:pPr>
            <a:r>
              <a:rPr lang="en-US"/>
              <a:t>What is </a:t>
            </a:r>
            <a:r>
              <a:rPr lang="en-US">
                <a:solidFill>
                  <a:srgbClr val="FF0066"/>
                </a:solidFill>
              </a:rPr>
              <a:t>this</a:t>
            </a:r>
            <a:r>
              <a:rPr lang="en-US"/>
              <a:t> in ‘</a:t>
            </a:r>
            <a:r>
              <a:rPr lang="en-US">
                <a:solidFill>
                  <a:srgbClr val="FF0066"/>
                </a:solidFill>
              </a:rPr>
              <a:t>this guy…’</a:t>
            </a:r>
            <a:r>
              <a:rPr lang="en-US"/>
              <a:t>?</a:t>
            </a:r>
          </a:p>
        </p:txBody>
      </p:sp>
      <p:sp>
        <p:nvSpPr>
          <p:cNvPr id="123907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24B8A838-5701-45DE-8EBF-4ED1CF74C3AF}" type="slidenum">
              <a:rPr lang="en-US" sz="1000">
                <a:latin typeface="Arial" pitchFamily="34" charset="0"/>
              </a:rPr>
              <a:pPr algn="r" eaLnBrk="1" hangingPunct="1"/>
              <a:t>12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POS Tagset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lnSpc>
                <a:spcPct val="80000"/>
              </a:lnSpc>
            </a:pPr>
            <a:r>
              <a:rPr lang="en-US"/>
              <a:t>To do POS tagging, first need to choose a set of tags</a:t>
            </a:r>
          </a:p>
          <a:p>
            <a:pPr marL="365125" indent="-255588">
              <a:lnSpc>
                <a:spcPct val="80000"/>
              </a:lnSpc>
            </a:pPr>
            <a:r>
              <a:rPr lang="en-US"/>
              <a:t>Could pick very coarse (small) tagsets</a:t>
            </a:r>
          </a:p>
          <a:p>
            <a:pPr marL="620713" lvl="1" indent="-228600">
              <a:lnSpc>
                <a:spcPct val="80000"/>
              </a:lnSpc>
            </a:pPr>
            <a:r>
              <a:rPr lang="en-US"/>
              <a:t>N, V, Adj, Adv.</a:t>
            </a:r>
          </a:p>
          <a:p>
            <a:pPr marL="365125" indent="-255588">
              <a:lnSpc>
                <a:spcPct val="80000"/>
              </a:lnSpc>
            </a:pPr>
            <a:r>
              <a:rPr lang="en-US"/>
              <a:t>More commonly used: Brown Corpus (Francis &amp; Kucera ‘82), 1M words, 87 tags – more informative but more difficult to tag</a:t>
            </a:r>
          </a:p>
          <a:p>
            <a:pPr marL="365125" indent="-255588">
              <a:lnSpc>
                <a:spcPct val="80000"/>
              </a:lnSpc>
            </a:pPr>
            <a:r>
              <a:rPr lang="en-US"/>
              <a:t>Most commonly used: </a:t>
            </a:r>
            <a:r>
              <a:rPr lang="en-US">
                <a:hlinkClick r:id="rId3"/>
              </a:rPr>
              <a:t>Penn Treebank</a:t>
            </a:r>
            <a:r>
              <a:rPr lang="en-US"/>
              <a:t>: hand-annotated corpus of </a:t>
            </a:r>
            <a:r>
              <a:rPr lang="en-US" i="1"/>
              <a:t>Wall Street Journal</a:t>
            </a:r>
            <a:r>
              <a:rPr lang="en-US"/>
              <a:t>, 1M words, 45-46 subset</a:t>
            </a:r>
          </a:p>
          <a:p>
            <a:pPr marL="620713" lvl="1" indent="-228600">
              <a:lnSpc>
                <a:spcPct val="80000"/>
              </a:lnSpc>
            </a:pPr>
            <a:r>
              <a:rPr lang="en-US" b="1" i="1"/>
              <a:t>We’ll use for HW1</a:t>
            </a:r>
          </a:p>
        </p:txBody>
      </p:sp>
      <p:sp>
        <p:nvSpPr>
          <p:cNvPr id="125955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EE25435-9F6A-415A-B6C9-239FC69CB658}" type="slidenum">
              <a:rPr lang="en-US" sz="1000">
                <a:latin typeface="Arial" pitchFamily="34" charset="0"/>
              </a:rPr>
              <a:pPr algn="r" eaLnBrk="1" hangingPunct="1"/>
              <a:t>13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Penn Treebank Tagset</a:t>
            </a:r>
          </a:p>
        </p:txBody>
      </p:sp>
      <p:sp>
        <p:nvSpPr>
          <p:cNvPr id="12800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B8F1F4A-AF31-4316-8967-F25FB1C9CF5E}" type="slidenum">
              <a:rPr lang="en-US" sz="1000">
                <a:latin typeface="Arial" pitchFamily="34" charset="0"/>
              </a:rPr>
              <a:pPr algn="r" eaLnBrk="1" hangingPunct="1"/>
              <a:t>14</a:t>
            </a:fld>
            <a:endParaRPr lang="en-US" sz="1000">
              <a:latin typeface="Arial" pitchFamily="34" charset="0"/>
            </a:endParaRPr>
          </a:p>
        </p:txBody>
      </p:sp>
      <p:pic>
        <p:nvPicPr>
          <p:cNvPr id="128005" name="Picture 4" descr="po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155700"/>
            <a:ext cx="7035800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Penn Treebank Tags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The/DT grand/JJ jury/NN commmented/VBD on/IN a/DT number/NN of/IN other/JJ topics/NNS ./.</a:t>
            </a:r>
          </a:p>
          <a:p>
            <a:pPr marL="365125" indent="-255588"/>
            <a:r>
              <a:rPr lang="en-US"/>
              <a:t>Prepositions and subordinating conjunctions marked IN (“although/IN I/PRP..”)</a:t>
            </a:r>
          </a:p>
          <a:p>
            <a:pPr marL="365125" indent="-255588"/>
            <a:r>
              <a:rPr lang="en-US"/>
              <a:t>Except the preposition/complementizer “to” is just marked “TO”</a:t>
            </a:r>
          </a:p>
          <a:p>
            <a:pPr marL="365125" indent="-255588"/>
            <a:r>
              <a:rPr lang="en-US" b="1" i="1"/>
              <a:t>NB:  PRP$ (possessive pronoun) vs. $</a:t>
            </a:r>
          </a:p>
        </p:txBody>
      </p:sp>
      <p:sp>
        <p:nvSpPr>
          <p:cNvPr id="13005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5BF8A6C-EF7E-44B0-AFA2-A4DAB6435ED9}" type="slidenum">
              <a:rPr lang="en-US" sz="1000">
                <a:latin typeface="Arial" pitchFamily="34" charset="0"/>
              </a:rPr>
              <a:pPr algn="r" eaLnBrk="1" hangingPunct="1"/>
              <a:t>15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Ambiguity</a:t>
            </a:r>
          </a:p>
        </p:txBody>
      </p:sp>
      <p:sp>
        <p:nvSpPr>
          <p:cNvPr id="1320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Words often have more than one POS: </a:t>
            </a:r>
            <a:r>
              <a:rPr lang="en-US" i="1">
                <a:solidFill>
                  <a:srgbClr val="FF0066"/>
                </a:solidFill>
              </a:rPr>
              <a:t>back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The </a:t>
            </a:r>
            <a:r>
              <a:rPr lang="en-US" i="1">
                <a:solidFill>
                  <a:srgbClr val="FF0066"/>
                </a:solidFill>
              </a:rPr>
              <a:t>back</a:t>
            </a:r>
            <a:r>
              <a:rPr lang="en-US">
                <a:solidFill>
                  <a:srgbClr val="FF0066"/>
                </a:solidFill>
              </a:rPr>
              <a:t> door</a:t>
            </a:r>
            <a:r>
              <a:rPr lang="en-US"/>
              <a:t> = JJ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On my </a:t>
            </a:r>
            <a:r>
              <a:rPr lang="en-US" i="1">
                <a:solidFill>
                  <a:srgbClr val="FF0066"/>
                </a:solidFill>
              </a:rPr>
              <a:t>back</a:t>
            </a:r>
            <a:r>
              <a:rPr lang="en-US"/>
              <a:t> = NN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Win the voters </a:t>
            </a:r>
            <a:r>
              <a:rPr lang="en-US" i="1">
                <a:solidFill>
                  <a:srgbClr val="FF0066"/>
                </a:solidFill>
              </a:rPr>
              <a:t>back</a:t>
            </a:r>
            <a:r>
              <a:rPr lang="en-US"/>
              <a:t> = RB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Promised to </a:t>
            </a:r>
            <a:r>
              <a:rPr lang="en-US" i="1">
                <a:solidFill>
                  <a:srgbClr val="FF0066"/>
                </a:solidFill>
              </a:rPr>
              <a:t>back</a:t>
            </a:r>
            <a:r>
              <a:rPr lang="en-US">
                <a:solidFill>
                  <a:srgbClr val="FF0066"/>
                </a:solidFill>
              </a:rPr>
              <a:t> the bill</a:t>
            </a:r>
            <a:r>
              <a:rPr lang="en-US"/>
              <a:t> = VB</a:t>
            </a:r>
          </a:p>
          <a:p>
            <a:pPr marL="365125" indent="-255588"/>
            <a:r>
              <a:rPr lang="en-US"/>
              <a:t>The POS tagging problem is </a:t>
            </a:r>
            <a:r>
              <a:rPr lang="en-US" b="1" i="1"/>
              <a:t>to determine the POS tag for a particular instance of a word</a:t>
            </a:r>
            <a:endParaRPr lang="en-US"/>
          </a:p>
        </p:txBody>
      </p:sp>
      <p:sp>
        <p:nvSpPr>
          <p:cNvPr id="132099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C9DC0AF-1FB6-4772-969A-2CC80B2AB299}" type="slidenum">
              <a:rPr lang="en-US" sz="1000">
                <a:latin typeface="Arial" pitchFamily="34" charset="0"/>
              </a:rPr>
              <a:pPr algn="r" eaLnBrk="1" hangingPunct="1"/>
              <a:t>16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Tagging Whole Sentences with POS is Hard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Ambiguous POS contexts </a:t>
            </a:r>
          </a:p>
          <a:p>
            <a:pPr marL="620713" lvl="1" indent="-228600"/>
            <a:r>
              <a:rPr lang="en-US"/>
              <a:t>E.g.,</a:t>
            </a:r>
            <a:r>
              <a:rPr lang="en-US">
                <a:solidFill>
                  <a:srgbClr val="FF0066"/>
                </a:solidFill>
              </a:rPr>
              <a:t> Time flies like an arrow.</a:t>
            </a:r>
          </a:p>
          <a:p>
            <a:r>
              <a:rPr lang="en-US"/>
              <a:t>Possible POS assignments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Time/[V,N] flies/[V,N] like/[V,Prep] an/Det arrow/N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Time/N flies/V like/Prep an/Det arrow/N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Time/V flies/N like/Prep an/Det arrow/N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Time/N flies/N like/V an/Det arrow/N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…..</a:t>
            </a:r>
          </a:p>
          <a:p>
            <a:pPr marL="620713" lvl="1" indent="-228600"/>
            <a:endParaRPr lang="en-US">
              <a:solidFill>
                <a:srgbClr val="FF0066"/>
              </a:solidFill>
            </a:endParaRPr>
          </a:p>
          <a:p>
            <a:pPr marL="620713" lvl="1" indent="-228600"/>
            <a:endParaRPr lang="en-US"/>
          </a:p>
        </p:txBody>
      </p:sp>
      <p:sp>
        <p:nvSpPr>
          <p:cNvPr id="134147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6F9B38D-6645-46EB-A208-903FEF049D4E}" type="slidenum">
              <a:rPr lang="en-US" sz="1000">
                <a:latin typeface="Arial" pitchFamily="34" charset="0"/>
              </a:rPr>
              <a:pPr algn="r" eaLnBrk="1" hangingPunct="1"/>
              <a:t>17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DA2E80C-2CA4-422F-B582-E7171FB51093}" type="slidenum">
              <a:rPr lang="en-US" sz="1000">
                <a:latin typeface="Arial" pitchFamily="34" charset="0"/>
              </a:rPr>
              <a:pPr algn="r" eaLnBrk="1" hangingPunct="1"/>
              <a:t>18</a:t>
            </a:fld>
            <a:endParaRPr lang="en-US" sz="1000">
              <a:latin typeface="Arial" pitchFamily="34" charset="0"/>
            </a:endParaRPr>
          </a:p>
        </p:txBody>
      </p:sp>
      <p:pic>
        <p:nvPicPr>
          <p:cNvPr id="136196" name="Picture 28" descr="brownta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57363"/>
            <a:ext cx="914400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197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How Big is this Ambiguity Problem?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Disambiguate POS?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65125" indent="-255588">
              <a:lnSpc>
                <a:spcPct val="90000"/>
              </a:lnSpc>
            </a:pPr>
            <a:r>
              <a:rPr lang="en-US"/>
              <a:t>Many words have only one POS tag (e.g. </a:t>
            </a:r>
            <a:r>
              <a:rPr lang="en-US">
                <a:solidFill>
                  <a:srgbClr val="FF0066"/>
                </a:solidFill>
              </a:rPr>
              <a:t>is, Mary, very, smallest</a:t>
            </a:r>
            <a:r>
              <a:rPr lang="en-US"/>
              <a:t>)</a:t>
            </a:r>
          </a:p>
          <a:p>
            <a:pPr marL="365125" indent="-255588">
              <a:lnSpc>
                <a:spcPct val="90000"/>
              </a:lnSpc>
            </a:pPr>
            <a:r>
              <a:rPr lang="en-US"/>
              <a:t>Others have a single </a:t>
            </a:r>
            <a:r>
              <a:rPr lang="en-US" b="1" i="1"/>
              <a:t>most likely</a:t>
            </a:r>
            <a:r>
              <a:rPr lang="en-US"/>
              <a:t> tag (e.g. </a:t>
            </a:r>
            <a:r>
              <a:rPr lang="en-US">
                <a:solidFill>
                  <a:srgbClr val="FF0066"/>
                </a:solidFill>
              </a:rPr>
              <a:t>a, dog</a:t>
            </a:r>
            <a:r>
              <a:rPr lang="en-US"/>
              <a:t>)</a:t>
            </a:r>
          </a:p>
          <a:p>
            <a:pPr marL="365125" indent="-255588">
              <a:lnSpc>
                <a:spcPct val="90000"/>
              </a:lnSpc>
            </a:pPr>
            <a:r>
              <a:rPr lang="en-US"/>
              <a:t>Tags also tend to </a:t>
            </a:r>
            <a:r>
              <a:rPr lang="en-US" i="1"/>
              <a:t>co-occur</a:t>
            </a:r>
            <a:r>
              <a:rPr lang="en-US"/>
              <a:t> regularly with other tags (e.g. Det, N)</a:t>
            </a:r>
          </a:p>
          <a:p>
            <a:pPr marL="365125" indent="-255588">
              <a:lnSpc>
                <a:spcPct val="90000"/>
              </a:lnSpc>
            </a:pPr>
            <a:r>
              <a:rPr lang="en-US"/>
              <a:t>In addition to conditional probabilities of words P(w</a:t>
            </a:r>
            <a:r>
              <a:rPr lang="en-US" baseline="-25000"/>
              <a:t>1</a:t>
            </a:r>
            <a:r>
              <a:rPr lang="en-US"/>
              <a:t>|w</a:t>
            </a:r>
            <a:r>
              <a:rPr lang="en-US" baseline="-25000"/>
              <a:t>n-1</a:t>
            </a:r>
            <a:r>
              <a:rPr lang="en-US"/>
              <a:t>), we can look at POS likelihoods (P(t</a:t>
            </a:r>
            <a:r>
              <a:rPr lang="en-US" baseline="-25000"/>
              <a:t>1</a:t>
            </a:r>
            <a:r>
              <a:rPr lang="en-US"/>
              <a:t>|t</a:t>
            </a:r>
            <a:r>
              <a:rPr lang="en-US" baseline="-25000"/>
              <a:t>n-1</a:t>
            </a:r>
            <a:r>
              <a:rPr lang="en-US"/>
              <a:t>)) to disambiguate sentences and to assess sentence likelihoods </a:t>
            </a:r>
          </a:p>
        </p:txBody>
      </p:sp>
      <p:sp>
        <p:nvSpPr>
          <p:cNvPr id="13824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5503A9B-DDE8-4D89-BBCF-F2154235848B}" type="slidenum">
              <a:rPr lang="en-US" sz="1000">
                <a:latin typeface="Arial" pitchFamily="34" charset="0"/>
              </a:rPr>
              <a:pPr algn="r" eaLnBrk="1" hangingPunct="1"/>
              <a:t>19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Garden Path Sentences</a:t>
            </a: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The old dog </a:t>
            </a:r>
          </a:p>
          <a:p>
            <a:pPr marL="365125" indent="-255588">
              <a:buFontTx/>
              <a:buNone/>
            </a:pPr>
            <a:r>
              <a:rPr lang="en-US"/>
              <a:t>…………the footsteps of the young.</a:t>
            </a:r>
          </a:p>
          <a:p>
            <a:pPr marL="365125" indent="-255588"/>
            <a:r>
              <a:rPr lang="en-US"/>
              <a:t>The cotton clothing </a:t>
            </a:r>
          </a:p>
          <a:p>
            <a:pPr marL="365125" indent="-255588">
              <a:buFontTx/>
              <a:buNone/>
            </a:pPr>
            <a:r>
              <a:rPr lang="en-US"/>
              <a:t>…………is made of grows in Mississippi.</a:t>
            </a:r>
          </a:p>
          <a:p>
            <a:pPr marL="365125" indent="-255588"/>
            <a:r>
              <a:rPr lang="en-US"/>
              <a:t>The horse raced past the barn </a:t>
            </a:r>
          </a:p>
          <a:p>
            <a:pPr marL="365125" indent="-255588">
              <a:buFontTx/>
              <a:buNone/>
            </a:pPr>
            <a:r>
              <a:rPr lang="en-US"/>
              <a:t>…………fell.</a:t>
            </a:r>
          </a:p>
        </p:txBody>
      </p:sp>
      <p:sp>
        <p:nvSpPr>
          <p:cNvPr id="105475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8A59AF6-7976-4672-99A6-DAFDBA82D310}" type="slidenum">
              <a:rPr lang="en-US" sz="1000">
                <a:latin typeface="Arial" pitchFamily="34" charset="0"/>
              </a:rPr>
              <a:pPr algn="r" eaLnBrk="1" hangingPunct="1"/>
              <a:t>2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Ways to do POS Tagging</a:t>
            </a:r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Rule-based tagging</a:t>
            </a:r>
          </a:p>
          <a:p>
            <a:pPr lvl="1"/>
            <a:r>
              <a:rPr lang="en-US"/>
              <a:t>E.g. </a:t>
            </a:r>
            <a:r>
              <a:rPr lang="en-US">
                <a:solidFill>
                  <a:schemeClr val="accent2"/>
                </a:solidFill>
              </a:rPr>
              <a:t>EnCG ENGTWOL tagger</a:t>
            </a:r>
          </a:p>
          <a:p>
            <a:r>
              <a:rPr lang="en-US"/>
              <a:t>Transformation-based tagging</a:t>
            </a:r>
          </a:p>
          <a:p>
            <a:pPr lvl="1"/>
            <a:r>
              <a:rPr lang="en-US"/>
              <a:t>Learned rules (statistic and linguistic)</a:t>
            </a:r>
          </a:p>
          <a:p>
            <a:pPr lvl="1"/>
            <a:r>
              <a:rPr lang="en-US"/>
              <a:t>E.g., </a:t>
            </a:r>
            <a:r>
              <a:rPr lang="en-US">
                <a:solidFill>
                  <a:schemeClr val="accent2"/>
                </a:solidFill>
              </a:rPr>
              <a:t>Brill tagger</a:t>
            </a:r>
          </a:p>
          <a:p>
            <a:r>
              <a:rPr lang="en-US"/>
              <a:t>Stochastic, or, Probabilistic tagging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HMM (Hidden Markov Model) tagging</a:t>
            </a:r>
          </a:p>
        </p:txBody>
      </p:sp>
      <p:sp>
        <p:nvSpPr>
          <p:cNvPr id="14029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02E86BB-BF14-4A85-960E-474139AFDE60}" type="slidenum">
              <a:rPr lang="en-US" sz="1000">
                <a:latin typeface="Arial" pitchFamily="34" charset="0"/>
              </a:rPr>
              <a:pPr algn="r" eaLnBrk="1" hangingPunct="1"/>
              <a:t>20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Tagging</a:t>
            </a:r>
          </a:p>
        </p:txBody>
      </p:sp>
      <p:sp>
        <p:nvSpPr>
          <p:cNvPr id="142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Typically…start with a dictionary of words and possible tags</a:t>
            </a:r>
          </a:p>
          <a:p>
            <a:pPr marL="365125" indent="-255588"/>
            <a:r>
              <a:rPr lang="en-US"/>
              <a:t>Assign all possible tags to words using the dictionary</a:t>
            </a:r>
          </a:p>
          <a:p>
            <a:pPr marL="365125" indent="-255588"/>
            <a:r>
              <a:rPr lang="en-US"/>
              <a:t>Write rules by hand to </a:t>
            </a:r>
            <a:r>
              <a:rPr lang="en-US" i="1"/>
              <a:t>selectively remove</a:t>
            </a:r>
            <a:r>
              <a:rPr lang="en-US"/>
              <a:t> tags</a:t>
            </a:r>
          </a:p>
          <a:p>
            <a:pPr marL="365125" indent="-255588"/>
            <a:r>
              <a:rPr lang="en-US"/>
              <a:t>Stop when each word has exactly one (presumably correct) tag</a:t>
            </a:r>
          </a:p>
        </p:txBody>
      </p:sp>
      <p:sp>
        <p:nvSpPr>
          <p:cNvPr id="142339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F02499D-A953-4696-87C7-78EF84FBA263}" type="slidenum">
              <a:rPr lang="en-US" sz="1000">
                <a:latin typeface="Arial" pitchFamily="34" charset="0"/>
              </a:rPr>
              <a:pPr algn="r" eaLnBrk="1" hangingPunct="1"/>
              <a:t>21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with a POS Dictionary</a:t>
            </a:r>
          </a:p>
        </p:txBody>
      </p:sp>
      <p:sp>
        <p:nvSpPr>
          <p:cNvPr id="144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buFont typeface="Times" pitchFamily="18" charset="0"/>
              <a:buChar char="•"/>
            </a:pPr>
            <a:r>
              <a:rPr lang="en-US">
                <a:solidFill>
                  <a:srgbClr val="FF0066"/>
                </a:solidFill>
              </a:rPr>
              <a:t>she</a:t>
            </a:r>
            <a:r>
              <a:rPr lang="en-US"/>
              <a:t>:		PRP</a:t>
            </a:r>
          </a:p>
          <a:p>
            <a:pPr marL="365125" indent="-255588">
              <a:buFont typeface="Times" pitchFamily="18" charset="0"/>
              <a:buChar char="•"/>
            </a:pPr>
            <a:r>
              <a:rPr lang="en-US">
                <a:solidFill>
                  <a:srgbClr val="FF0066"/>
                </a:solidFill>
              </a:rPr>
              <a:t>promised</a:t>
            </a:r>
            <a:r>
              <a:rPr lang="en-US"/>
              <a:t>:		VBN,VBD</a:t>
            </a:r>
          </a:p>
          <a:p>
            <a:pPr marL="365125" indent="-255588">
              <a:buFont typeface="Times" pitchFamily="18" charset="0"/>
              <a:buChar char="•"/>
            </a:pPr>
            <a:r>
              <a:rPr lang="en-US">
                <a:solidFill>
                  <a:srgbClr val="FF0066"/>
                </a:solidFill>
              </a:rPr>
              <a:t>to</a:t>
            </a:r>
            <a:r>
              <a:rPr lang="en-US"/>
              <a:t>:			TO</a:t>
            </a:r>
          </a:p>
          <a:p>
            <a:pPr marL="365125" indent="-255588">
              <a:buFont typeface="Times" pitchFamily="18" charset="0"/>
              <a:buChar char="•"/>
            </a:pPr>
            <a:r>
              <a:rPr lang="en-US">
                <a:solidFill>
                  <a:srgbClr val="FF0066"/>
                </a:solidFill>
              </a:rPr>
              <a:t>back</a:t>
            </a:r>
            <a:r>
              <a:rPr lang="en-US"/>
              <a:t>:		VB, JJ, RB, NN	</a:t>
            </a:r>
          </a:p>
          <a:p>
            <a:pPr marL="365125" indent="-255588">
              <a:buFont typeface="Times" pitchFamily="18" charset="0"/>
              <a:buChar char="•"/>
            </a:pPr>
            <a:r>
              <a:rPr lang="en-US">
                <a:solidFill>
                  <a:srgbClr val="FF0066"/>
                </a:solidFill>
              </a:rPr>
              <a:t>the</a:t>
            </a:r>
            <a:r>
              <a:rPr lang="en-US"/>
              <a:t>:			DT</a:t>
            </a:r>
          </a:p>
          <a:p>
            <a:pPr marL="365125" indent="-255588">
              <a:buFont typeface="Times" pitchFamily="18" charset="0"/>
              <a:buChar char="•"/>
            </a:pPr>
            <a:r>
              <a:rPr lang="en-US">
                <a:solidFill>
                  <a:srgbClr val="FF0066"/>
                </a:solidFill>
              </a:rPr>
              <a:t>bill</a:t>
            </a:r>
            <a:r>
              <a:rPr lang="en-US"/>
              <a:t>:		NN, VB</a:t>
            </a:r>
          </a:p>
          <a:p>
            <a:pPr marL="365125" indent="-255588">
              <a:buFont typeface="Times" pitchFamily="18" charset="0"/>
              <a:buChar char="•"/>
            </a:pPr>
            <a:r>
              <a:rPr lang="en-US"/>
              <a:t>Etc… for the ~100,000 words of English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</a:t>
            </a:r>
          </a:p>
        </p:txBody>
      </p:sp>
      <p:sp>
        <p:nvSpPr>
          <p:cNvPr id="144387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30A114E-C72C-4905-A88A-019719878672}" type="slidenum">
              <a:rPr lang="en-US" sz="1000">
                <a:latin typeface="Arial" pitchFamily="34" charset="0"/>
              </a:rPr>
              <a:pPr algn="r" eaLnBrk="1" hangingPunct="1"/>
              <a:t>22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 All Possible POS to Each Word</a:t>
            </a:r>
          </a:p>
        </p:txBody>
      </p:sp>
      <p:sp>
        <p:nvSpPr>
          <p:cNvPr id="146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buFont typeface="Wingdings" pitchFamily="2" charset="2"/>
              <a:buNone/>
            </a:pPr>
            <a:endParaRPr lang="en-US"/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	NN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	RB		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VBN</a:t>
            </a:r>
            <a:r>
              <a:rPr lang="en-US">
                <a:latin typeface="ヒラギノ角ゴ Pro W3"/>
              </a:rPr>
              <a:t>			</a:t>
            </a:r>
            <a:r>
              <a:rPr lang="en-US"/>
              <a:t>JJ			VB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PRP	VBD		TO	VB		DT	NN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 b="1"/>
              <a:t>She	promised	to	back 		the	bill</a:t>
            </a:r>
            <a:endParaRPr lang="en-US"/>
          </a:p>
        </p:txBody>
      </p:sp>
      <p:sp>
        <p:nvSpPr>
          <p:cNvPr id="146435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3FBF873-04CB-4235-9E46-AB7E0FCEC5F5}" type="slidenum">
              <a:rPr lang="en-US" sz="1000">
                <a:latin typeface="Arial" pitchFamily="34" charset="0"/>
              </a:rPr>
              <a:pPr algn="r" eaLnBrk="1" hangingPunct="1"/>
              <a:t>23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Rules Eliminating Some POS</a:t>
            </a:r>
          </a:p>
        </p:txBody>
      </p:sp>
      <p:sp>
        <p:nvSpPr>
          <p:cNvPr id="148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buFont typeface="Wingdings" pitchFamily="2" charset="2"/>
              <a:buNone/>
            </a:pPr>
            <a:r>
              <a:rPr lang="en-US">
                <a:latin typeface="Helvetica" pitchFamily="34" charset="0"/>
              </a:rPr>
              <a:t>E.g., </a:t>
            </a:r>
            <a:r>
              <a:rPr lang="en-US" i="1">
                <a:latin typeface="Helvetica" pitchFamily="34" charset="0"/>
              </a:rPr>
              <a:t>Eliminate VBN if VBD is an option when VBN|VBD follows “&lt;start&gt; PRP”</a:t>
            </a:r>
            <a:endParaRPr lang="en-US" i="1"/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	NN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	RB		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VBN </a:t>
            </a:r>
            <a:r>
              <a:rPr lang="en-US">
                <a:latin typeface="ヒラギノ角ゴ Pro W3"/>
              </a:rPr>
              <a:t>			</a:t>
            </a:r>
            <a:r>
              <a:rPr lang="en-US"/>
              <a:t>JJ			VB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PRP	VBD		TO	VB		DT	NN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 b="1"/>
              <a:t>She	promised	to	back 		the	bill</a:t>
            </a:r>
          </a:p>
        </p:txBody>
      </p:sp>
      <p:sp>
        <p:nvSpPr>
          <p:cNvPr id="14848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8F23E7C-0B5B-4776-AD40-984BB85DF30B}" type="slidenum">
              <a:rPr lang="en-US" sz="1000">
                <a:latin typeface="Arial" pitchFamily="34" charset="0"/>
              </a:rPr>
              <a:pPr algn="r" eaLnBrk="1" hangingPunct="1"/>
              <a:t>24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Rules Eliminating Some POS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buFont typeface="Wingdings" pitchFamily="2" charset="2"/>
              <a:buNone/>
            </a:pPr>
            <a:r>
              <a:rPr lang="en-US">
                <a:latin typeface="Helvetica" pitchFamily="34" charset="0"/>
              </a:rPr>
              <a:t>E.g., </a:t>
            </a:r>
            <a:r>
              <a:rPr lang="en-US" i="1">
                <a:latin typeface="Helvetica" pitchFamily="34" charset="0"/>
              </a:rPr>
              <a:t>Eliminate VBN if VBD is an option when VBN|VBD follows “&lt;start&gt; PRP”</a:t>
            </a:r>
            <a:endParaRPr lang="en-US" i="1"/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	NN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			RB		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		 </a:t>
            </a:r>
            <a:r>
              <a:rPr lang="en-US">
                <a:latin typeface="ヒラギノ角ゴ Pro W3"/>
              </a:rPr>
              <a:t>			</a:t>
            </a:r>
            <a:r>
              <a:rPr lang="en-US"/>
              <a:t>JJ			VB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/>
              <a:t>PRP	VBD		TO	VB		DT	NN</a:t>
            </a:r>
          </a:p>
          <a:p>
            <a:pPr marL="365125" indent="-255588">
              <a:buFont typeface="Wingdings" pitchFamily="2" charset="2"/>
              <a:buNone/>
            </a:pPr>
            <a:r>
              <a:rPr lang="en-US" b="1"/>
              <a:t>She	promised	to	back 		the	bill</a:t>
            </a:r>
          </a:p>
        </p:txBody>
      </p:sp>
      <p:sp>
        <p:nvSpPr>
          <p:cNvPr id="207876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34D4384-ECD5-40CA-A134-BEEF4A0DA8CD}" type="slidenum">
              <a:rPr lang="en-US" sz="1000">
                <a:latin typeface="Arial" pitchFamily="34" charset="0"/>
              </a:rPr>
              <a:pPr algn="r" eaLnBrk="1" hangingPunct="1"/>
              <a:t>25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EngCG ENGTWOL Tagger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Richer dictionary includes morphological and syntactic features (e.g. subcategorization frames) as well as possible POS</a:t>
            </a:r>
          </a:p>
          <a:p>
            <a:r>
              <a:rPr lang="en-US"/>
              <a:t>Uses two-level morphological analysis on input and returns all possible POS</a:t>
            </a:r>
          </a:p>
          <a:p>
            <a:r>
              <a:rPr lang="en-US"/>
              <a:t>Apply negative constraints (&gt; 3744) to rule out incorrect 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Sample ENGTWOL Dictionary</a:t>
            </a:r>
          </a:p>
        </p:txBody>
      </p:sp>
      <p:pic>
        <p:nvPicPr>
          <p:cNvPr id="150530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620838"/>
            <a:ext cx="8077200" cy="4703762"/>
          </a:xfrm>
        </p:spPr>
      </p:pic>
      <p:sp>
        <p:nvSpPr>
          <p:cNvPr id="15053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6D18955-801F-4941-8498-39397E90CE0E}" type="slidenum">
              <a:rPr lang="en-US" sz="1000">
                <a:latin typeface="Arial" pitchFamily="34" charset="0"/>
              </a:rPr>
              <a:pPr algn="r" eaLnBrk="1" hangingPunct="1"/>
              <a:t>27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ENGTWOL Tagging:  Stage 1</a:t>
            </a:r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 sz="2400"/>
              <a:t>First Stage: Run words through FST morphological analyzer to get POS info from morph</a:t>
            </a:r>
          </a:p>
          <a:p>
            <a:r>
              <a:rPr lang="en-US" sz="2400"/>
              <a:t>E.g.: </a:t>
            </a:r>
            <a:r>
              <a:rPr lang="en-US" sz="2400">
                <a:solidFill>
                  <a:srgbClr val="FF0066"/>
                </a:solidFill>
              </a:rPr>
              <a:t>Pavlov had shown that salivation</a:t>
            </a:r>
            <a:r>
              <a:rPr lang="en-US" sz="2400"/>
              <a:t> …</a:t>
            </a:r>
            <a:br>
              <a:rPr lang="en-US" sz="2400"/>
            </a:br>
            <a:r>
              <a:rPr lang="en-US" sz="2400">
                <a:solidFill>
                  <a:srgbClr val="FF0066"/>
                </a:solidFill>
              </a:rPr>
              <a:t>Pavlov</a:t>
            </a:r>
            <a:r>
              <a:rPr lang="en-US" sz="2400"/>
              <a:t>	</a:t>
            </a:r>
            <a:r>
              <a:rPr lang="en-US" sz="2400" b="1"/>
              <a:t>PAVLOV N NOM SG PROPER</a:t>
            </a: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FF0066"/>
                </a:solidFill>
              </a:rPr>
              <a:t>had</a:t>
            </a:r>
            <a:r>
              <a:rPr lang="en-US" sz="2400"/>
              <a:t>		</a:t>
            </a:r>
            <a:r>
              <a:rPr lang="en-US" sz="2400" b="1"/>
              <a:t>HAVE V PAST VFIN SVO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		HAVE PCP2 SVO</a:t>
            </a:r>
            <a:br>
              <a:rPr lang="en-US" sz="2400"/>
            </a:br>
            <a:r>
              <a:rPr lang="en-US" sz="2400">
                <a:solidFill>
                  <a:srgbClr val="FF0066"/>
                </a:solidFill>
              </a:rPr>
              <a:t>shown</a:t>
            </a:r>
            <a:r>
              <a:rPr lang="en-US" sz="2400"/>
              <a:t>	</a:t>
            </a:r>
            <a:r>
              <a:rPr lang="en-US" sz="2400" b="1"/>
              <a:t>SHOW PCP2 SVOO SVO SV</a:t>
            </a:r>
            <a:r>
              <a:rPr lang="en-US" sz="2400"/>
              <a:t/>
            </a:r>
            <a:br>
              <a:rPr lang="en-US" sz="2400"/>
            </a:br>
            <a:r>
              <a:rPr lang="en-US" sz="2400" b="1" i="1">
                <a:solidFill>
                  <a:srgbClr val="FF0066"/>
                </a:solidFill>
              </a:rPr>
              <a:t>that</a:t>
            </a:r>
            <a:r>
              <a:rPr lang="en-US" sz="2400"/>
              <a:t>		ADV</a:t>
            </a:r>
            <a:br>
              <a:rPr lang="en-US" sz="2400"/>
            </a:br>
            <a:r>
              <a:rPr lang="en-US" sz="2400"/>
              <a:t>		PRON DEM SG</a:t>
            </a:r>
            <a:br>
              <a:rPr lang="en-US" sz="2400"/>
            </a:br>
            <a:r>
              <a:rPr lang="en-US" sz="2400"/>
              <a:t>		DET CENTRAL DEM SG</a:t>
            </a:r>
            <a:br>
              <a:rPr lang="en-US" sz="2400"/>
            </a:br>
            <a:r>
              <a:rPr lang="en-US" sz="2400"/>
              <a:t>		</a:t>
            </a:r>
            <a:r>
              <a:rPr lang="en-US" sz="2400" b="1"/>
              <a:t>CS</a:t>
            </a:r>
            <a:r>
              <a:rPr lang="en-US" sz="2400"/>
              <a:t/>
            </a:r>
            <a:br>
              <a:rPr lang="en-US" sz="2400"/>
            </a:br>
            <a:r>
              <a:rPr lang="en-US" sz="2400">
                <a:solidFill>
                  <a:srgbClr val="FF0066"/>
                </a:solidFill>
              </a:rPr>
              <a:t>salivation</a:t>
            </a:r>
            <a:r>
              <a:rPr lang="en-US" sz="2400"/>
              <a:t>	</a:t>
            </a:r>
            <a:r>
              <a:rPr lang="en-US" sz="2400" b="1"/>
              <a:t>N NOM SG</a:t>
            </a:r>
          </a:p>
          <a:p>
            <a:endParaRPr lang="en-US" sz="2400"/>
          </a:p>
        </p:txBody>
      </p:sp>
      <p:sp>
        <p:nvSpPr>
          <p:cNvPr id="152579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C04F8861-2F15-4428-88A8-54BB1E66FBDC}" type="slidenum">
              <a:rPr lang="en-US" sz="1000">
                <a:latin typeface="Arial" pitchFamily="34" charset="0"/>
              </a:rPr>
              <a:pPr algn="r" eaLnBrk="1" hangingPunct="1"/>
              <a:t>28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ENGTWOL Tagging:  Stage 2</a:t>
            </a:r>
          </a:p>
        </p:txBody>
      </p:sp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5181600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 sz="2500"/>
              <a:t>Second Stage: Apply NEGATIVE constraints</a:t>
            </a:r>
          </a:p>
          <a:p>
            <a:pPr marL="365125" indent="-255588">
              <a:lnSpc>
                <a:spcPct val="90000"/>
              </a:lnSpc>
            </a:pPr>
            <a:r>
              <a:rPr lang="en-US" sz="2500"/>
              <a:t>E.g., Adverbial </a:t>
            </a:r>
            <a:r>
              <a:rPr lang="en-US" sz="2500">
                <a:solidFill>
                  <a:srgbClr val="FF0066"/>
                </a:solidFill>
              </a:rPr>
              <a:t>that </a:t>
            </a:r>
            <a:r>
              <a:rPr lang="en-US" sz="2500"/>
              <a:t>rule</a:t>
            </a:r>
          </a:p>
          <a:p>
            <a:pPr marL="620713" lvl="1" indent="-228600">
              <a:lnSpc>
                <a:spcPct val="90000"/>
              </a:lnSpc>
            </a:pPr>
            <a:r>
              <a:rPr lang="en-US"/>
              <a:t>Eliminate all readings of  </a:t>
            </a:r>
            <a:r>
              <a:rPr lang="en-US">
                <a:solidFill>
                  <a:srgbClr val="FF0066"/>
                </a:solidFill>
              </a:rPr>
              <a:t>that</a:t>
            </a:r>
            <a:r>
              <a:rPr lang="en-US"/>
              <a:t> except the one in </a:t>
            </a:r>
            <a:r>
              <a:rPr lang="en-US">
                <a:solidFill>
                  <a:srgbClr val="FF0066"/>
                </a:solidFill>
              </a:rPr>
              <a:t>It isn’t </a:t>
            </a:r>
            <a:r>
              <a:rPr lang="en-US" i="1" u="sng">
                <a:solidFill>
                  <a:srgbClr val="FF0066"/>
                </a:solidFill>
              </a:rPr>
              <a:t>that</a:t>
            </a:r>
            <a:r>
              <a:rPr lang="en-US">
                <a:solidFill>
                  <a:srgbClr val="FF0066"/>
                </a:solidFill>
              </a:rPr>
              <a:t> odd. </a:t>
            </a:r>
          </a:p>
          <a:p>
            <a:pPr marL="365125" indent="-255588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A50021"/>
                </a:solidFill>
              </a:rPr>
              <a:t>Given</a:t>
            </a:r>
            <a:r>
              <a:rPr lang="en-US" sz="2000" b="1"/>
              <a:t> input</a:t>
            </a:r>
            <a:r>
              <a:rPr lang="en-US" sz="2000"/>
              <a:t>: </a:t>
            </a:r>
            <a:r>
              <a:rPr lang="en-US" sz="2000">
                <a:solidFill>
                  <a:srgbClr val="FF0066"/>
                </a:solidFill>
              </a:rPr>
              <a:t>that</a:t>
            </a:r>
          </a:p>
          <a:p>
            <a:pPr marL="365125" indent="-255588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A50021"/>
                </a:solidFill>
              </a:rPr>
              <a:t>If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/>
              <a:t>(+1 A/ADV/QUANT) 	</a:t>
            </a:r>
            <a:r>
              <a:rPr lang="en-US" sz="2000" b="1"/>
              <a:t>; if next word is adj/adv/quantifier</a:t>
            </a:r>
          </a:p>
          <a:p>
            <a:pPr marL="365125" indent="-255588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(+2 SENT-LIM)        	</a:t>
            </a:r>
            <a:r>
              <a:rPr lang="en-US" sz="2000" b="1"/>
              <a:t>; followed by E-O-S</a:t>
            </a:r>
          </a:p>
          <a:p>
            <a:pPr marL="365125" indent="-255588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(NOT -1 SVOC/A)     	</a:t>
            </a:r>
            <a:r>
              <a:rPr lang="en-US" sz="2000" b="1"/>
              <a:t>; and the previous word is not a verb like 				  </a:t>
            </a:r>
            <a:r>
              <a:rPr lang="en-US" sz="2000" b="1">
                <a:solidFill>
                  <a:srgbClr val="FF0066"/>
                </a:solidFill>
              </a:rPr>
              <a:t>consider</a:t>
            </a:r>
            <a:r>
              <a:rPr lang="en-US" sz="2000" b="1"/>
              <a:t> which allows adjective  				  complements (e.g. </a:t>
            </a:r>
            <a:r>
              <a:rPr lang="en-US" sz="2000" b="1">
                <a:solidFill>
                  <a:srgbClr val="FF0066"/>
                </a:solidFill>
              </a:rPr>
              <a:t>I consider that odd</a:t>
            </a:r>
            <a:r>
              <a:rPr lang="en-US" sz="2000" b="1"/>
              <a:t>)</a:t>
            </a:r>
            <a:endParaRPr lang="en-US" sz="2000">
              <a:solidFill>
                <a:srgbClr val="FF0066"/>
              </a:solidFill>
            </a:endParaRPr>
          </a:p>
          <a:p>
            <a:pPr marL="365125" indent="-255588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	</a:t>
            </a:r>
            <a:r>
              <a:rPr lang="en-US" sz="2000" b="1">
                <a:solidFill>
                  <a:srgbClr val="A50021"/>
                </a:solidFill>
              </a:rPr>
              <a:t>Then</a:t>
            </a:r>
            <a:r>
              <a:rPr lang="en-US" sz="2000"/>
              <a:t> eliminate non-ADV tags</a:t>
            </a:r>
            <a:br>
              <a:rPr lang="en-US" sz="2000"/>
            </a:br>
            <a:r>
              <a:rPr lang="en-US" sz="2000" b="1">
                <a:solidFill>
                  <a:srgbClr val="A50021"/>
                </a:solidFill>
              </a:rPr>
              <a:t>Else</a:t>
            </a:r>
            <a:r>
              <a:rPr lang="en-US" sz="2000"/>
              <a:t> eliminate ADV</a:t>
            </a:r>
          </a:p>
        </p:txBody>
      </p:sp>
      <p:sp>
        <p:nvSpPr>
          <p:cNvPr id="154627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7F3FFC9-059D-4863-B6EE-2957EFB8CBD8}" type="slidenum">
              <a:rPr lang="en-US" sz="1000">
                <a:latin typeface="Arial" pitchFamily="34" charset="0"/>
              </a:rPr>
              <a:pPr algn="r" eaLnBrk="1" hangingPunct="1"/>
              <a:t>29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Classes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Words that somehow ‘behave’ alike:</a:t>
            </a:r>
          </a:p>
          <a:p>
            <a:pPr marL="620713" lvl="1" indent="-228600"/>
            <a:r>
              <a:rPr lang="en-US"/>
              <a:t>Appear in similar contexts</a:t>
            </a:r>
          </a:p>
          <a:p>
            <a:pPr marL="620713" lvl="1" indent="-228600"/>
            <a:r>
              <a:rPr lang="en-US"/>
              <a:t>Perform similar functions in sentences</a:t>
            </a:r>
          </a:p>
          <a:p>
            <a:pPr marL="620713" lvl="1" indent="-228600"/>
            <a:r>
              <a:rPr lang="en-US"/>
              <a:t>Undergo similar transformations</a:t>
            </a:r>
          </a:p>
          <a:p>
            <a:pPr marL="365125" indent="-255588"/>
            <a:r>
              <a:rPr lang="en-US"/>
              <a:t>~9 traditional word classes of </a:t>
            </a:r>
            <a:r>
              <a:rPr lang="en-US">
                <a:solidFill>
                  <a:schemeClr val="accent2"/>
                </a:solidFill>
              </a:rPr>
              <a:t>parts of speech</a:t>
            </a:r>
          </a:p>
          <a:p>
            <a:pPr marL="620713" lvl="1" indent="-228600"/>
            <a:r>
              <a:rPr lang="en-US">
                <a:solidFill>
                  <a:schemeClr val="accent2"/>
                </a:solidFill>
              </a:rPr>
              <a:t>Noun, verb, adjective, preposition, adverb, article, interjection, pronoun, conjunction</a:t>
            </a:r>
            <a:endParaRPr lang="en-US"/>
          </a:p>
          <a:p>
            <a:pPr marL="620713" lvl="1" indent="-228600"/>
            <a:endParaRPr lang="en-US"/>
          </a:p>
        </p:txBody>
      </p:sp>
      <p:sp>
        <p:nvSpPr>
          <p:cNvPr id="10752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A3910C5-751D-44B7-9543-5B0B16119AB3}" type="slidenum">
              <a:rPr lang="en-US" sz="1000">
                <a:latin typeface="Arial" pitchFamily="34" charset="0"/>
              </a:rPr>
              <a:pPr algn="r" eaLnBrk="1" hangingPunct="1"/>
              <a:t>3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Date Placeholder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fld id="{20E50F2E-7E2F-43ED-8D56-55148E694E74}" type="datetime1">
              <a:rPr lang="en-US" sz="1000">
                <a:latin typeface="Arial" pitchFamily="34" charset="0"/>
              </a:rPr>
              <a:pPr algn="l" eaLnBrk="1" hangingPunct="1"/>
              <a:t>18-Feb-19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56675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92B1FC9-60BE-4894-9ABD-350EBDB806E9}" type="slidenum">
              <a:rPr lang="en-US" sz="1000">
                <a:latin typeface="Arial" pitchFamily="34" charset="0"/>
              </a:rPr>
              <a:pPr algn="r" eaLnBrk="1" hangingPunct="1"/>
              <a:t>30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566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Transformation-Based (Brill) Tagging</a:t>
            </a:r>
          </a:p>
        </p:txBody>
      </p:sp>
      <p:sp>
        <p:nvSpPr>
          <p:cNvPr id="156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Combines Rule-based and Stochastic Tagging</a:t>
            </a:r>
          </a:p>
          <a:p>
            <a:pPr marL="620713" lvl="1" indent="-228600"/>
            <a:r>
              <a:rPr lang="en-US"/>
              <a:t>Like rule-based because rules are used to specify tags in a certain environment</a:t>
            </a:r>
          </a:p>
          <a:p>
            <a:pPr marL="620713" lvl="1" indent="-228600"/>
            <a:r>
              <a:rPr lang="en-US"/>
              <a:t>Like stochastic approach because we use a tagged corpus to find the best performing rules</a:t>
            </a:r>
          </a:p>
          <a:p>
            <a:pPr marL="858838" lvl="2"/>
            <a:r>
              <a:rPr lang="en-US" sz="2500" i="1">
                <a:solidFill>
                  <a:schemeClr val="accent2"/>
                </a:solidFill>
              </a:rPr>
              <a:t>Rules are learned from data</a:t>
            </a:r>
          </a:p>
          <a:p>
            <a:pPr marL="365125" indent="-255588"/>
            <a:r>
              <a:rPr lang="en-US"/>
              <a:t>Input:</a:t>
            </a:r>
          </a:p>
          <a:p>
            <a:pPr marL="620713" lvl="1" indent="-228600"/>
            <a:r>
              <a:rPr lang="en-US"/>
              <a:t>Tagged corpus</a:t>
            </a:r>
          </a:p>
          <a:p>
            <a:pPr marL="620713" lvl="1" indent="-228600"/>
            <a:r>
              <a:rPr lang="en-US"/>
              <a:t>Dictionary (</a:t>
            </a:r>
            <a:r>
              <a:rPr lang="en-US" i="1">
                <a:solidFill>
                  <a:schemeClr val="accent2"/>
                </a:solidFill>
              </a:rPr>
              <a:t>with most frequent tags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Date Placeholder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fld id="{10E4B568-3BBE-4B22-82F4-2A69ED99BE50}" type="datetime1">
              <a:rPr lang="en-US" sz="1000">
                <a:latin typeface="Arial" pitchFamily="34" charset="0"/>
              </a:rPr>
              <a:pPr algn="l" eaLnBrk="1" hangingPunct="1"/>
              <a:t>18-Feb-19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58723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051FA6A-3D08-46B0-BC19-86D30DF19ADB}" type="slidenum">
              <a:rPr lang="en-US" sz="1000">
                <a:latin typeface="Arial" pitchFamily="34" charset="0"/>
              </a:rPr>
              <a:pPr algn="r" eaLnBrk="1" hangingPunct="1"/>
              <a:t>31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Transformation-Based Tagging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365125" indent="-255588">
              <a:lnSpc>
                <a:spcPct val="90000"/>
              </a:lnSpc>
            </a:pPr>
            <a:r>
              <a:rPr lang="en-US" sz="2400"/>
              <a:t>Basic Idea: Strip tags from tagged corpus and try to learn them by rule application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For untagged, first initialize with most probable tag for each word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Change tags according to best rewrite rule, e.g. </a:t>
            </a:r>
            <a:r>
              <a:rPr lang="en-US" sz="2000" i="1"/>
              <a:t>“if word-1 is a determiner and word is a verb then change the tag to noun”</a:t>
            </a:r>
            <a:r>
              <a:rPr lang="en-US" sz="2000"/>
              <a:t>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Compare to gold standard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Iterate</a:t>
            </a:r>
          </a:p>
          <a:p>
            <a:pPr marL="365125" indent="-255588">
              <a:lnSpc>
                <a:spcPct val="90000"/>
              </a:lnSpc>
            </a:pPr>
            <a:r>
              <a:rPr lang="en-US" sz="2400"/>
              <a:t>Rules created via rule templates, e.g.of the form </a:t>
            </a:r>
            <a:r>
              <a:rPr lang="en-US" sz="2400" i="1"/>
              <a:t>if word-1 is an X and word is a Y then change the tag to Z”</a:t>
            </a:r>
            <a:r>
              <a:rPr lang="en-US" sz="2400"/>
              <a:t>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Find rule that applies correctly to most tags and apply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Iterate on newly tagged corpus until threshold reached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000"/>
              <a:t>Return ordered set of rules</a:t>
            </a:r>
          </a:p>
          <a:p>
            <a:pPr marL="365125" indent="-255588">
              <a:lnSpc>
                <a:spcPct val="90000"/>
              </a:lnSpc>
            </a:pPr>
            <a:r>
              <a:rPr lang="en-US" sz="2400"/>
              <a:t>NB:  Rules may make errors that are corrected by later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0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Date Placeholder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fld id="{72EA9674-129E-415F-996E-AD63112D4AAA}" type="datetime1">
              <a:rPr lang="en-US" sz="1000">
                <a:latin typeface="Arial" pitchFamily="34" charset="0"/>
              </a:rPr>
              <a:pPr algn="l" eaLnBrk="1" hangingPunct="1"/>
              <a:t>18-Feb-19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8963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02EF54B-63AE-40DC-BA6F-A94A2B1032DA}" type="slidenum">
              <a:rPr lang="en-US" sz="1000">
                <a:latin typeface="Arial" pitchFamily="34" charset="0"/>
              </a:rPr>
              <a:pPr algn="r" eaLnBrk="1" hangingPunct="1"/>
              <a:t>32</a:t>
            </a:fld>
            <a:endParaRPr lang="en-US" sz="1000">
              <a:latin typeface="Arial" pitchFamily="34" charset="0"/>
            </a:endParaRPr>
          </a:p>
        </p:txBody>
      </p:sp>
      <p:pic>
        <p:nvPicPr>
          <p:cNvPr id="1689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505200"/>
            <a:ext cx="72390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89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371600"/>
            <a:ext cx="7010400" cy="212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896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Templates for TBL</a:t>
            </a:r>
          </a:p>
        </p:txBody>
      </p:sp>
      <p:sp>
        <p:nvSpPr>
          <p:cNvPr id="168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Date Placeholder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fld id="{7B144715-6833-4B20-B2EA-3D55CE433DBB}" type="datetime1">
              <a:rPr lang="en-US" sz="1000">
                <a:latin typeface="Arial" pitchFamily="34" charset="0"/>
              </a:rPr>
              <a:pPr algn="l" eaLnBrk="1" hangingPunct="1"/>
              <a:t>18-Feb-19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0771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5151176-8C65-48F5-82E4-F81AE2A47FDC}" type="slidenum">
              <a:rPr lang="en-US" sz="1000">
                <a:latin typeface="Arial" pitchFamily="34" charset="0"/>
              </a:rPr>
              <a:pPr algn="r" eaLnBrk="1" hangingPunct="1"/>
              <a:t>33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0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TBL Rule Application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4419600"/>
          </a:xfrm>
        </p:spPr>
        <p:txBody>
          <a:bodyPr>
            <a:normAutofit/>
          </a:bodyPr>
          <a:lstStyle/>
          <a:p>
            <a:pPr marL="365125" indent="-255588"/>
            <a:r>
              <a:rPr lang="en-US"/>
              <a:t>Labels every word with its most-likely tag</a:t>
            </a:r>
          </a:p>
          <a:p>
            <a:pPr marL="620713" lvl="1" indent="-228600"/>
            <a:r>
              <a:rPr lang="en-US"/>
              <a:t>E.g. </a:t>
            </a:r>
            <a:r>
              <a:rPr lang="en-US" i="1">
                <a:solidFill>
                  <a:srgbClr val="FF0066"/>
                </a:solidFill>
              </a:rPr>
              <a:t>race</a:t>
            </a:r>
            <a:r>
              <a:rPr lang="en-US"/>
              <a:t> occurences in the Brown corpus:</a:t>
            </a:r>
          </a:p>
          <a:p>
            <a:pPr marL="858838" lvl="2"/>
            <a:r>
              <a:rPr lang="en-US" sz="2500" i="1"/>
              <a:t>P(NN|</a:t>
            </a:r>
            <a:r>
              <a:rPr lang="en-US" sz="2500" i="1">
                <a:solidFill>
                  <a:srgbClr val="FF0066"/>
                </a:solidFill>
              </a:rPr>
              <a:t>race</a:t>
            </a:r>
            <a:r>
              <a:rPr lang="en-US" sz="2500" i="1"/>
              <a:t>) = .98</a:t>
            </a:r>
          </a:p>
          <a:p>
            <a:pPr marL="858838" lvl="2"/>
            <a:r>
              <a:rPr lang="en-US" sz="2500" i="1"/>
              <a:t>P(VB|</a:t>
            </a:r>
            <a:r>
              <a:rPr lang="en-US" sz="2500" i="1">
                <a:solidFill>
                  <a:srgbClr val="FF0066"/>
                </a:solidFill>
              </a:rPr>
              <a:t>race</a:t>
            </a:r>
            <a:r>
              <a:rPr lang="en-US" sz="2500" i="1"/>
              <a:t>)= .02</a:t>
            </a:r>
          </a:p>
          <a:p>
            <a:pPr marL="858838" lvl="2"/>
            <a:r>
              <a:rPr lang="en-US" i="1">
                <a:solidFill>
                  <a:srgbClr val="FF0066"/>
                </a:solidFill>
              </a:rPr>
              <a:t>is/VBZ expected/VBN to/TO race/NN tomorrow/NN</a:t>
            </a:r>
            <a:endParaRPr lang="en-US" sz="2500" i="1"/>
          </a:p>
          <a:p>
            <a:pPr marL="365125" indent="-255588"/>
            <a:r>
              <a:rPr lang="en-US"/>
              <a:t>Then TBL applies the following rule</a:t>
            </a:r>
          </a:p>
          <a:p>
            <a:pPr marL="620713" lvl="1" indent="-228600"/>
            <a:r>
              <a:rPr lang="en-US"/>
              <a:t>“Change NN to VB when previous tag is TO”</a:t>
            </a:r>
            <a:br>
              <a:rPr lang="en-US"/>
            </a:br>
            <a:r>
              <a:rPr lang="en-US" i="1"/>
              <a:t>… </a:t>
            </a:r>
            <a:r>
              <a:rPr lang="en-US" i="1">
                <a:solidFill>
                  <a:srgbClr val="FF0066"/>
                </a:solidFill>
              </a:rPr>
              <a:t>is/VBZ expected/VBN to/TO race/NN tomorrow/NN</a:t>
            </a:r>
            <a:br>
              <a:rPr lang="en-US" i="1">
                <a:solidFill>
                  <a:srgbClr val="FF0066"/>
                </a:solidFill>
              </a:rPr>
            </a:br>
            <a:r>
              <a:rPr lang="en-US"/>
              <a:t>becomes</a:t>
            </a:r>
            <a:br>
              <a:rPr lang="en-US"/>
            </a:br>
            <a:r>
              <a:rPr lang="en-US" i="1"/>
              <a:t>… </a:t>
            </a:r>
            <a:r>
              <a:rPr lang="en-US" i="1">
                <a:solidFill>
                  <a:srgbClr val="FF0066"/>
                </a:solidFill>
              </a:rPr>
              <a:t>is/VBZ expected/VBN to/TO race/VB tomorrow/NN</a:t>
            </a:r>
          </a:p>
          <a:p>
            <a:pPr marL="620713" lvl="1" indent="-228600">
              <a:buFontTx/>
              <a:buNone/>
            </a:pPr>
            <a:endParaRPr lang="en-US" sz="170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33" name="Rectangle 17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Learning Rules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/>
          <a:lstStyle/>
          <a:p>
            <a:pPr marL="365125" indent="-255588"/>
            <a:r>
              <a:rPr lang="en-US"/>
              <a:t>2 parts to a rule</a:t>
            </a:r>
          </a:p>
          <a:p>
            <a:pPr marL="620713" lvl="1" indent="-228600"/>
            <a:r>
              <a:rPr lang="en-US" sz="2100"/>
              <a:t>Triggering environment</a:t>
            </a:r>
          </a:p>
          <a:p>
            <a:pPr marL="620713" lvl="1" indent="-228600"/>
            <a:r>
              <a:rPr lang="en-US" sz="2100"/>
              <a:t>Rewrite rule</a:t>
            </a:r>
          </a:p>
          <a:p>
            <a:pPr marL="365125" indent="-255588"/>
            <a:r>
              <a:rPr lang="en-US"/>
              <a:t>The range of triggering environments of templates </a:t>
            </a:r>
            <a:r>
              <a:rPr lang="en-US" sz="1600" i="1"/>
              <a:t>(from Manning &amp; Schutze 1999:363)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838200" y="3276600"/>
            <a:ext cx="6865938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Schema	t</a:t>
            </a:r>
            <a:r>
              <a:rPr lang="en-US" sz="1800" b="1" baseline="-25000">
                <a:solidFill>
                  <a:srgbClr val="000099"/>
                </a:solidFill>
              </a:rPr>
              <a:t>i-3</a:t>
            </a:r>
            <a:r>
              <a:rPr lang="en-US" sz="1800" b="1">
                <a:solidFill>
                  <a:srgbClr val="000099"/>
                </a:solidFill>
              </a:rPr>
              <a:t>	t</a:t>
            </a:r>
            <a:r>
              <a:rPr lang="en-US" sz="1800" b="1" baseline="-25000">
                <a:solidFill>
                  <a:srgbClr val="000099"/>
                </a:solidFill>
              </a:rPr>
              <a:t>i-2</a:t>
            </a:r>
            <a:r>
              <a:rPr lang="en-US" sz="1800" b="1">
                <a:solidFill>
                  <a:srgbClr val="000099"/>
                </a:solidFill>
              </a:rPr>
              <a:t>	t</a:t>
            </a:r>
            <a:r>
              <a:rPr lang="en-US" sz="1800" b="1" baseline="-25000">
                <a:solidFill>
                  <a:srgbClr val="000099"/>
                </a:solidFill>
              </a:rPr>
              <a:t>i-1</a:t>
            </a:r>
            <a:r>
              <a:rPr lang="en-US" sz="1800" b="1">
                <a:solidFill>
                  <a:srgbClr val="000099"/>
                </a:solidFill>
              </a:rPr>
              <a:t>	t</a:t>
            </a:r>
            <a:r>
              <a:rPr lang="en-US" sz="1800" b="1" baseline="-25000">
                <a:solidFill>
                  <a:srgbClr val="000099"/>
                </a:solidFill>
              </a:rPr>
              <a:t>i</a:t>
            </a:r>
            <a:r>
              <a:rPr lang="en-US" sz="1800" b="1">
                <a:solidFill>
                  <a:srgbClr val="000099"/>
                </a:solidFill>
              </a:rPr>
              <a:t>	t</a:t>
            </a:r>
            <a:r>
              <a:rPr lang="en-US" sz="1800" b="1" baseline="-25000">
                <a:solidFill>
                  <a:srgbClr val="000099"/>
                </a:solidFill>
              </a:rPr>
              <a:t>i+1</a:t>
            </a:r>
            <a:r>
              <a:rPr lang="en-US" sz="1800" b="1">
                <a:solidFill>
                  <a:srgbClr val="000099"/>
                </a:solidFill>
              </a:rPr>
              <a:t>	t</a:t>
            </a:r>
            <a:r>
              <a:rPr lang="en-US" sz="1800" b="1" baseline="-25000">
                <a:solidFill>
                  <a:srgbClr val="000099"/>
                </a:solidFill>
              </a:rPr>
              <a:t>i+2</a:t>
            </a:r>
            <a:r>
              <a:rPr lang="en-US" sz="1800" b="1">
                <a:solidFill>
                  <a:srgbClr val="000099"/>
                </a:solidFill>
              </a:rPr>
              <a:t>	t</a:t>
            </a:r>
            <a:r>
              <a:rPr lang="en-US" sz="1800" b="1" baseline="-25000">
                <a:solidFill>
                  <a:srgbClr val="000099"/>
                </a:solidFill>
              </a:rPr>
              <a:t>i+3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1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2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3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4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5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6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7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8				*</a:t>
            </a:r>
          </a:p>
          <a:p>
            <a:pPr algn="l" eaLnBrk="1" hangingPunct="1"/>
            <a:r>
              <a:rPr lang="en-US" sz="1800" b="1">
                <a:solidFill>
                  <a:srgbClr val="000099"/>
                </a:solidFill>
              </a:rPr>
              <a:t>9				*</a:t>
            </a: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81400" y="39624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2819400" y="4495800"/>
            <a:ext cx="1447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1981200" y="5029200"/>
            <a:ext cx="22860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3581400" y="55626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5" name="Rectangle 9"/>
          <p:cNvSpPr>
            <a:spLocks noChangeArrowheads="1"/>
          </p:cNvSpPr>
          <p:nvPr/>
        </p:nvSpPr>
        <p:spPr bwMode="auto">
          <a:xfrm>
            <a:off x="3581400" y="58674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6" name="Rectangle 10"/>
          <p:cNvSpPr>
            <a:spLocks noChangeArrowheads="1"/>
          </p:cNvSpPr>
          <p:nvPr/>
        </p:nvSpPr>
        <p:spPr bwMode="auto">
          <a:xfrm>
            <a:off x="2819400" y="61722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7" name="Rectangle 11"/>
          <p:cNvSpPr>
            <a:spLocks noChangeArrowheads="1"/>
          </p:cNvSpPr>
          <p:nvPr/>
        </p:nvSpPr>
        <p:spPr bwMode="auto">
          <a:xfrm>
            <a:off x="5334000" y="41910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5334000" y="55626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5334000" y="61722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6172200" y="5867400"/>
            <a:ext cx="685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31" name="Rectangle 15"/>
          <p:cNvSpPr>
            <a:spLocks noChangeArrowheads="1"/>
          </p:cNvSpPr>
          <p:nvPr/>
        </p:nvSpPr>
        <p:spPr bwMode="auto">
          <a:xfrm>
            <a:off x="5334000" y="5257800"/>
            <a:ext cx="22860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  <p:sp>
        <p:nvSpPr>
          <p:cNvPr id="162832" name="Rectangle 16"/>
          <p:cNvSpPr>
            <a:spLocks noChangeArrowheads="1"/>
          </p:cNvSpPr>
          <p:nvPr/>
        </p:nvSpPr>
        <p:spPr bwMode="auto">
          <a:xfrm>
            <a:off x="5334000" y="4724400"/>
            <a:ext cx="1447800" cy="1524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180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Date Placeholder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fld id="{CE089263-B8E6-44B3-B5E2-2CACD0ABC03E}" type="datetime1">
              <a:rPr lang="en-US" sz="1000">
                <a:latin typeface="Arial" pitchFamily="34" charset="0"/>
              </a:rPr>
              <a:pPr algn="l" eaLnBrk="1" hangingPunct="1"/>
              <a:t>18-Feb-19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4867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1EDD4CBC-9700-4F92-8939-C26B977C969C}" type="slidenum">
              <a:rPr lang="en-US" sz="1000">
                <a:latin typeface="Arial" pitchFamily="34" charset="0"/>
              </a:rPr>
              <a:pPr algn="r" eaLnBrk="1" hangingPunct="1"/>
              <a:t>35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TBL Tagging Algorithm</a:t>
            </a:r>
          </a:p>
        </p:txBody>
      </p:sp>
      <p:sp>
        <p:nvSpPr>
          <p:cNvPr id="164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 sz="2500"/>
              <a:t>Step 1: Label every word with most likely tag (from dictionary)</a:t>
            </a:r>
          </a:p>
          <a:p>
            <a:pPr marL="365125" indent="-255588">
              <a:lnSpc>
                <a:spcPct val="90000"/>
              </a:lnSpc>
            </a:pPr>
            <a:r>
              <a:rPr lang="en-US" sz="2500"/>
              <a:t>Step 2: Check every possible transformation &amp; select one which most improves tag accuracy (cf Gold)</a:t>
            </a:r>
          </a:p>
          <a:p>
            <a:pPr marL="365125" indent="-255588">
              <a:lnSpc>
                <a:spcPct val="90000"/>
              </a:lnSpc>
            </a:pPr>
            <a:r>
              <a:rPr lang="en-US" sz="2500"/>
              <a:t>Step 3: Re-tag corpus applying this rule, and add rule to end of rule set</a:t>
            </a:r>
          </a:p>
          <a:p>
            <a:pPr marL="365125" indent="-255588">
              <a:lnSpc>
                <a:spcPct val="90000"/>
              </a:lnSpc>
            </a:pPr>
            <a:r>
              <a:rPr lang="en-US" sz="2500"/>
              <a:t>Repeat 2-3 until some stopping criterion is reached, e.g., X% correct with respect to training corpus</a:t>
            </a:r>
          </a:p>
          <a:p>
            <a:pPr marL="365125" indent="-255588">
              <a:lnSpc>
                <a:spcPct val="90000"/>
              </a:lnSpc>
            </a:pPr>
            <a:r>
              <a:rPr lang="en-US" sz="2500"/>
              <a:t>RESULT: Ordered set of transformation rules to use on new data tagged only with most likely POS 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Date Placeholder 3"/>
          <p:cNvSpPr txBox="1">
            <a:spLocks noGrp="1"/>
          </p:cNvSpPr>
          <p:nvPr/>
        </p:nvSpPr>
        <p:spPr bwMode="auto">
          <a:xfrm>
            <a:off x="6727825" y="6408738"/>
            <a:ext cx="19192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/>
            <a:fld id="{C8B4BA0C-17E8-445B-9F5F-64517CFE47F5}" type="datetime1">
              <a:rPr lang="en-US" sz="1000">
                <a:latin typeface="Arial" pitchFamily="34" charset="0"/>
              </a:rPr>
              <a:pPr algn="l" eaLnBrk="1" hangingPunct="1"/>
              <a:t>18-Feb-19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6915" name="Slide Number Placeholder 5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833D39E-6800-4492-8198-3FF18DF5B7CB}" type="slidenum">
              <a:rPr lang="en-US" sz="1000">
                <a:latin typeface="Arial" pitchFamily="34" charset="0"/>
              </a:rPr>
              <a:pPr algn="r" eaLnBrk="1" hangingPunct="1"/>
              <a:t>36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TBL Issues</a:t>
            </a:r>
          </a:p>
        </p:txBody>
      </p:sp>
      <p:sp>
        <p:nvSpPr>
          <p:cNvPr id="166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Problem: Could keep applying (new) transformations ad infinitum</a:t>
            </a:r>
          </a:p>
          <a:p>
            <a:r>
              <a:rPr lang="en-US"/>
              <a:t>Problem: Rules are learned in ordered sequence </a:t>
            </a:r>
          </a:p>
          <a:p>
            <a:r>
              <a:rPr lang="en-US"/>
              <a:t>Problem: Rules may interact</a:t>
            </a:r>
          </a:p>
          <a:p>
            <a:r>
              <a:rPr lang="en-US"/>
              <a:t>But:  Rules are compact and can be inspected by humans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Evaluating Tagging Approaches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76800"/>
          </a:xfrm>
        </p:spPr>
        <p:txBody>
          <a:bodyPr/>
          <a:lstStyle/>
          <a:p>
            <a:r>
              <a:rPr lang="en-US"/>
              <a:t>For any NLP problem, we need to know how to evaluate our solutions</a:t>
            </a:r>
          </a:p>
          <a:p>
            <a:r>
              <a:rPr lang="en-US"/>
              <a:t>Possible </a:t>
            </a:r>
            <a:r>
              <a:rPr lang="en-US">
                <a:solidFill>
                  <a:schemeClr val="accent2"/>
                </a:solidFill>
              </a:rPr>
              <a:t>Gold Standards </a:t>
            </a:r>
            <a:r>
              <a:rPr lang="en-US"/>
              <a:t>-- ceiling:</a:t>
            </a:r>
          </a:p>
          <a:p>
            <a:pPr lvl="1"/>
            <a:r>
              <a:rPr lang="en-US" sz="2800"/>
              <a:t>Annotated naturally occurring corpus</a:t>
            </a:r>
          </a:p>
          <a:p>
            <a:pPr lvl="1"/>
            <a:r>
              <a:rPr lang="en-US" sz="2800"/>
              <a:t>Human task performance (96-7%) </a:t>
            </a:r>
          </a:p>
          <a:p>
            <a:pPr lvl="2"/>
            <a:r>
              <a:rPr lang="en-US" sz="2800"/>
              <a:t>How well do humans agree?</a:t>
            </a:r>
          </a:p>
          <a:p>
            <a:pPr lvl="2"/>
            <a:r>
              <a:rPr lang="en-US" sz="2800">
                <a:solidFill>
                  <a:schemeClr val="accent2"/>
                </a:solidFill>
              </a:rPr>
              <a:t>Kappa statistic</a:t>
            </a:r>
            <a:r>
              <a:rPr lang="en-US" sz="2800"/>
              <a:t>: avg pairwise agreement corrected for chance agreement</a:t>
            </a:r>
          </a:p>
          <a:p>
            <a:pPr lvl="1"/>
            <a:r>
              <a:rPr lang="en-US" sz="2800"/>
              <a:t>Can be hard to obtain for some tasks:  sometimes humans don’t agree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Baseline</a:t>
            </a:r>
            <a:r>
              <a:rPr lang="en-US"/>
              <a:t>: how well does simple method do? </a:t>
            </a:r>
          </a:p>
          <a:p>
            <a:pPr lvl="1"/>
            <a:r>
              <a:rPr lang="en-US"/>
              <a:t>For tagging, most common tag for each word (91%)</a:t>
            </a:r>
          </a:p>
          <a:p>
            <a:pPr lvl="1"/>
            <a:r>
              <a:rPr lang="en-US"/>
              <a:t>How much improvement do we get over baseline?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Methodology: Error Analysis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Confusion matrix: </a:t>
            </a:r>
          </a:p>
          <a:p>
            <a:pPr lvl="1"/>
            <a:r>
              <a:rPr lang="en-US"/>
              <a:t>E.g. which tags did we most often confuse with which other tags?</a:t>
            </a:r>
          </a:p>
          <a:p>
            <a:pPr lvl="1"/>
            <a:r>
              <a:rPr lang="en-US"/>
              <a:t>How much of the overall error does each confusion account for?</a:t>
            </a:r>
            <a:endParaRPr lang="en-US" sz="2000"/>
          </a:p>
          <a:p>
            <a:pPr lvl="1"/>
            <a:endParaRPr lang="en-US" sz="2000"/>
          </a:p>
          <a:p>
            <a:endParaRPr lang="en-US" sz="2400"/>
          </a:p>
        </p:txBody>
      </p:sp>
      <p:graphicFrame>
        <p:nvGraphicFramePr>
          <p:cNvPr id="70696" name="Group 40"/>
          <p:cNvGraphicFramePr>
            <a:graphicFrameLocks noGrp="1"/>
          </p:cNvGraphicFramePr>
          <p:nvPr>
            <p:ph sz="half" idx="2"/>
          </p:nvPr>
        </p:nvGraphicFramePr>
        <p:xfrm>
          <a:off x="4648200" y="1981200"/>
          <a:ext cx="3810000" cy="41148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  <a:gridCol w="952500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N		noun		</a:t>
            </a:r>
            <a:r>
              <a:rPr lang="en-US">
                <a:solidFill>
                  <a:srgbClr val="FF0066"/>
                </a:solidFill>
              </a:rPr>
              <a:t>chair, bandwidth, pacing</a:t>
            </a:r>
          </a:p>
          <a:p>
            <a:pPr marL="365125" indent="-255588"/>
            <a:r>
              <a:rPr lang="en-US"/>
              <a:t>V		verb		</a:t>
            </a:r>
            <a:r>
              <a:rPr lang="en-US">
                <a:solidFill>
                  <a:srgbClr val="FF0066"/>
                </a:solidFill>
              </a:rPr>
              <a:t>study, debate, munch</a:t>
            </a:r>
          </a:p>
          <a:p>
            <a:pPr marL="365125" indent="-255588"/>
            <a:r>
              <a:rPr lang="en-US"/>
              <a:t>ADJ	adjective	</a:t>
            </a:r>
            <a:r>
              <a:rPr lang="en-US">
                <a:solidFill>
                  <a:srgbClr val="FF0066"/>
                </a:solidFill>
              </a:rPr>
              <a:t>purple, tall, ridiculous</a:t>
            </a:r>
          </a:p>
          <a:p>
            <a:pPr marL="365125" indent="-255588"/>
            <a:r>
              <a:rPr lang="en-US"/>
              <a:t>ADV	adverb	</a:t>
            </a:r>
            <a:r>
              <a:rPr lang="en-US">
                <a:solidFill>
                  <a:srgbClr val="FF0066"/>
                </a:solidFill>
              </a:rPr>
              <a:t>unfortunately, slowly</a:t>
            </a:r>
          </a:p>
          <a:p>
            <a:pPr marL="365125" indent="-255588"/>
            <a:r>
              <a:rPr lang="en-US"/>
              <a:t>P		preposition	</a:t>
            </a:r>
            <a:r>
              <a:rPr lang="en-US">
                <a:solidFill>
                  <a:srgbClr val="FF0066"/>
                </a:solidFill>
              </a:rPr>
              <a:t>of, by, to</a:t>
            </a:r>
          </a:p>
          <a:p>
            <a:pPr marL="365125" indent="-255588"/>
            <a:r>
              <a:rPr lang="en-US"/>
              <a:t>PRO	pronoun	</a:t>
            </a:r>
            <a:r>
              <a:rPr lang="en-US">
                <a:solidFill>
                  <a:srgbClr val="FF0066"/>
                </a:solidFill>
              </a:rPr>
              <a:t>I, me, mine</a:t>
            </a:r>
          </a:p>
          <a:p>
            <a:pPr marL="365125" indent="-255588"/>
            <a:r>
              <a:rPr lang="en-US"/>
              <a:t>DET	determiner	</a:t>
            </a:r>
            <a:r>
              <a:rPr lang="en-US">
                <a:solidFill>
                  <a:srgbClr val="FF0066"/>
                </a:solidFill>
              </a:rPr>
              <a:t>the, a, that, those</a:t>
            </a:r>
          </a:p>
        </p:txBody>
      </p:sp>
      <p:sp>
        <p:nvSpPr>
          <p:cNvPr id="10957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F1789EF-F515-4937-B0DC-C6FCBC0B07EC}" type="slidenum">
              <a:rPr lang="en-US" sz="1000">
                <a:latin typeface="Arial" pitchFamily="34" charset="0"/>
              </a:rPr>
              <a:pPr algn="r" eaLnBrk="1" hangingPunct="1"/>
              <a:t>4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Issues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Tag indeterminacy: when ‘truth’ isn’t clear</a:t>
            </a:r>
          </a:p>
          <a:p>
            <a:pPr lvl="1">
              <a:buFontTx/>
              <a:buNone/>
            </a:pPr>
            <a:r>
              <a:rPr lang="en-US">
                <a:solidFill>
                  <a:srgbClr val="FF0066"/>
                </a:solidFill>
              </a:rPr>
              <a:t>Caribbean cooking, child seat</a:t>
            </a:r>
          </a:p>
          <a:p>
            <a:r>
              <a:rPr lang="en-US"/>
              <a:t>Tagging multipart words</a:t>
            </a:r>
          </a:p>
          <a:p>
            <a:pPr lvl="1">
              <a:buFontTx/>
              <a:buNone/>
            </a:pPr>
            <a:r>
              <a:rPr lang="en-US">
                <a:solidFill>
                  <a:srgbClr val="FF0066"/>
                </a:solidFill>
              </a:rPr>
              <a:t>wouldn’t</a:t>
            </a:r>
            <a:r>
              <a:rPr lang="en-US"/>
              <a:t> --&gt; </a:t>
            </a:r>
            <a:r>
              <a:rPr lang="en-US">
                <a:solidFill>
                  <a:srgbClr val="FF0066"/>
                </a:solidFill>
              </a:rPr>
              <a:t>would/MD n’t/RB</a:t>
            </a:r>
          </a:p>
          <a:p>
            <a:r>
              <a:rPr lang="en-US"/>
              <a:t>How to handle unknown words</a:t>
            </a:r>
          </a:p>
          <a:p>
            <a:pPr lvl="1"/>
            <a:r>
              <a:rPr lang="en-US"/>
              <a:t>Assume all tags equally likely</a:t>
            </a:r>
          </a:p>
          <a:p>
            <a:pPr lvl="1"/>
            <a:r>
              <a:rPr lang="en-US"/>
              <a:t>Assume same tag distribution as all other singletons in corpus</a:t>
            </a:r>
          </a:p>
          <a:p>
            <a:pPr lvl="1"/>
            <a:r>
              <a:rPr lang="en-US"/>
              <a:t>Use morphology, word length,….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develop statistical methods for identifying the POS of word sequences which come close to human performance – high 90s</a:t>
            </a:r>
          </a:p>
          <a:p>
            <a:r>
              <a:rPr lang="en-US"/>
              <a:t>But not completely “solved” despite published statistics</a:t>
            </a:r>
          </a:p>
          <a:p>
            <a:pPr lvl="1"/>
            <a:r>
              <a:rPr lang="en-US"/>
              <a:t>Especially for spontaneous speech</a:t>
            </a:r>
          </a:p>
          <a:p>
            <a:r>
              <a:rPr lang="en-US"/>
              <a:t>Next Class: Read Chapter 6:1-5 on Hidden Markov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POS Tagging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65125" indent="-255588"/>
            <a:r>
              <a:rPr lang="en-US"/>
              <a:t>The process of assigning a part-of-speech or lexical class marker to each word in a corpus:</a:t>
            </a:r>
          </a:p>
        </p:txBody>
      </p:sp>
      <p:sp>
        <p:nvSpPr>
          <p:cNvPr id="111619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6845E5F-358F-428E-9539-A8B7EC65BA16}" type="slidenum">
              <a:rPr lang="en-US" sz="1000">
                <a:latin typeface="Arial" pitchFamily="34" charset="0"/>
              </a:rPr>
              <a:pPr algn="r" eaLnBrk="1" hangingPunct="1"/>
              <a:t>5</a:t>
            </a:fld>
            <a:endParaRPr lang="en-US" sz="1000">
              <a:latin typeface="Arial" pitchFamily="34" charset="0"/>
            </a:endParaRPr>
          </a:p>
        </p:txBody>
      </p:sp>
      <p:grpSp>
        <p:nvGrpSpPr>
          <p:cNvPr id="768004" name="Group 4"/>
          <p:cNvGrpSpPr>
            <a:grpSpLocks/>
          </p:cNvGrpSpPr>
          <p:nvPr/>
        </p:nvGrpSpPr>
        <p:grpSpPr bwMode="auto">
          <a:xfrm>
            <a:off x="1981200" y="3276600"/>
            <a:ext cx="5105400" cy="2606675"/>
            <a:chOff x="960" y="2390"/>
            <a:chExt cx="3216" cy="1642"/>
          </a:xfrm>
        </p:grpSpPr>
        <p:sp>
          <p:nvSpPr>
            <p:cNvPr id="111622" name="Text Box 5"/>
            <p:cNvSpPr txBox="1">
              <a:spLocks noChangeArrowheads="1"/>
            </p:cNvSpPr>
            <p:nvPr/>
          </p:nvSpPr>
          <p:spPr bwMode="auto">
            <a:xfrm>
              <a:off x="1584" y="2736"/>
              <a:ext cx="359" cy="1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the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koala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put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the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keys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on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the</a:t>
              </a:r>
            </a:p>
            <a:p>
              <a:pPr algn="l" eaLnBrk="1" hangingPunct="1"/>
              <a:r>
                <a:rPr lang="en-US" sz="1400">
                  <a:solidFill>
                    <a:srgbClr val="FF0066"/>
                  </a:solidFill>
                </a:rPr>
                <a:t>table</a:t>
              </a:r>
            </a:p>
          </p:txBody>
        </p:sp>
        <p:sp>
          <p:nvSpPr>
            <p:cNvPr id="111623" name="Oval 6"/>
            <p:cNvSpPr>
              <a:spLocks noChangeArrowheads="1"/>
            </p:cNvSpPr>
            <p:nvPr/>
          </p:nvSpPr>
          <p:spPr bwMode="auto">
            <a:xfrm>
              <a:off x="960" y="2592"/>
              <a:ext cx="1584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111624" name="Text Box 7"/>
            <p:cNvSpPr txBox="1">
              <a:spLocks noChangeArrowheads="1"/>
            </p:cNvSpPr>
            <p:nvPr/>
          </p:nvSpPr>
          <p:spPr bwMode="auto">
            <a:xfrm>
              <a:off x="1382" y="2390"/>
              <a:ext cx="7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2000" b="1"/>
                <a:t>WORDS</a:t>
              </a:r>
            </a:p>
          </p:txBody>
        </p:sp>
        <p:sp>
          <p:nvSpPr>
            <p:cNvPr id="111625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05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en-US" sz="1800">
                <a:latin typeface="Arial" pitchFamily="34" charset="0"/>
              </a:endParaRPr>
            </a:p>
          </p:txBody>
        </p:sp>
        <p:sp>
          <p:nvSpPr>
            <p:cNvPr id="111626" name="Text Box 9"/>
            <p:cNvSpPr txBox="1">
              <a:spLocks noChangeArrowheads="1"/>
            </p:cNvSpPr>
            <p:nvPr/>
          </p:nvSpPr>
          <p:spPr bwMode="auto">
            <a:xfrm>
              <a:off x="3384" y="2582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2000" b="1"/>
                <a:t>TAGS</a:t>
              </a:r>
            </a:p>
          </p:txBody>
        </p:sp>
        <p:sp>
          <p:nvSpPr>
            <p:cNvPr id="111627" name="Text Box 10"/>
            <p:cNvSpPr txBox="1">
              <a:spLocks noChangeArrowheads="1"/>
            </p:cNvSpPr>
            <p:nvPr/>
          </p:nvSpPr>
          <p:spPr bwMode="auto">
            <a:xfrm>
              <a:off x="3446" y="3031"/>
              <a:ext cx="33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/>
                <a:t>N</a:t>
              </a:r>
            </a:p>
            <a:p>
              <a:pPr algn="l" eaLnBrk="1" hangingPunct="1"/>
              <a:r>
                <a:rPr lang="en-US" sz="1400"/>
                <a:t>V</a:t>
              </a:r>
            </a:p>
            <a:p>
              <a:pPr algn="l" eaLnBrk="1" hangingPunct="1"/>
              <a:r>
                <a:rPr lang="en-US" sz="1400"/>
                <a:t>P</a:t>
              </a:r>
            </a:p>
            <a:p>
              <a:pPr algn="l" eaLnBrk="1" hangingPunct="1"/>
              <a:r>
                <a:rPr lang="en-US" sz="1400"/>
                <a:t>DET</a:t>
              </a:r>
            </a:p>
          </p:txBody>
        </p:sp>
        <p:sp>
          <p:nvSpPr>
            <p:cNvPr id="111628" name="Line 11"/>
            <p:cNvSpPr>
              <a:spLocks noChangeShapeType="1"/>
            </p:cNvSpPr>
            <p:nvPr/>
          </p:nvSpPr>
          <p:spPr bwMode="auto">
            <a:xfrm>
              <a:off x="1824" y="2832"/>
              <a:ext cx="163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29" name="Line 12"/>
            <p:cNvSpPr>
              <a:spLocks noChangeShapeType="1"/>
            </p:cNvSpPr>
            <p:nvPr/>
          </p:nvSpPr>
          <p:spPr bwMode="auto">
            <a:xfrm>
              <a:off x="1824" y="2976"/>
              <a:ext cx="16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0" name="Line 13"/>
            <p:cNvSpPr>
              <a:spLocks noChangeShapeType="1"/>
            </p:cNvSpPr>
            <p:nvPr/>
          </p:nvSpPr>
          <p:spPr bwMode="auto">
            <a:xfrm>
              <a:off x="1920" y="3120"/>
              <a:ext cx="15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1" name="Line 14"/>
            <p:cNvSpPr>
              <a:spLocks noChangeShapeType="1"/>
            </p:cNvSpPr>
            <p:nvPr/>
          </p:nvSpPr>
          <p:spPr bwMode="auto">
            <a:xfrm>
              <a:off x="1824" y="3264"/>
              <a:ext cx="16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2" name="Line 15"/>
            <p:cNvSpPr>
              <a:spLocks noChangeShapeType="1"/>
            </p:cNvSpPr>
            <p:nvPr/>
          </p:nvSpPr>
          <p:spPr bwMode="auto">
            <a:xfrm flipV="1">
              <a:off x="1776" y="3408"/>
              <a:ext cx="16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3" name="Line 16"/>
            <p:cNvSpPr>
              <a:spLocks noChangeShapeType="1"/>
            </p:cNvSpPr>
            <p:nvPr/>
          </p:nvSpPr>
          <p:spPr bwMode="auto">
            <a:xfrm flipV="1">
              <a:off x="1824" y="3120"/>
              <a:ext cx="16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4" name="Line 17"/>
            <p:cNvSpPr>
              <a:spLocks noChangeShapeType="1"/>
            </p:cNvSpPr>
            <p:nvPr/>
          </p:nvSpPr>
          <p:spPr bwMode="auto">
            <a:xfrm flipV="1">
              <a:off x="1824" y="3552"/>
              <a:ext cx="16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5" name="Line 18"/>
            <p:cNvSpPr>
              <a:spLocks noChangeShapeType="1"/>
            </p:cNvSpPr>
            <p:nvPr/>
          </p:nvSpPr>
          <p:spPr bwMode="auto">
            <a:xfrm flipV="1">
              <a:off x="1920" y="312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for POS Tagging</a:t>
            </a: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Speech synthesis pronunciation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FF0066"/>
                </a:solidFill>
              </a:rPr>
              <a:t>Lead		Lead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FF0066"/>
                </a:solidFill>
              </a:rPr>
              <a:t>INsult 		inSULT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FF0066"/>
                </a:solidFill>
              </a:rPr>
              <a:t>OBject	 	obJECT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FF0066"/>
                </a:solidFill>
              </a:rPr>
              <a:t>OVERflow 	overFLOW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FF0066"/>
                </a:solidFill>
              </a:rPr>
              <a:t>DIScount		disCOUNT</a:t>
            </a:r>
          </a:p>
          <a:p>
            <a:pPr lvl="1">
              <a:lnSpc>
                <a:spcPct val="90000"/>
              </a:lnSpc>
            </a:pPr>
            <a:r>
              <a:rPr lang="en-US" sz="2000" i="1">
                <a:solidFill>
                  <a:srgbClr val="FF0066"/>
                </a:solidFill>
              </a:rPr>
              <a:t>CONtent 		conTENT</a:t>
            </a:r>
          </a:p>
          <a:p>
            <a:pPr>
              <a:lnSpc>
                <a:spcPct val="90000"/>
              </a:lnSpc>
            </a:pPr>
            <a:r>
              <a:rPr lang="en-US" sz="2400"/>
              <a:t>Parsing:  e.g. </a:t>
            </a:r>
            <a:r>
              <a:rPr lang="en-US" sz="2400" i="1">
                <a:solidFill>
                  <a:srgbClr val="FF0066"/>
                </a:solidFill>
              </a:rPr>
              <a:t>Time flies like an arrow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Is </a:t>
            </a:r>
            <a:r>
              <a:rPr lang="en-US" sz="2000" i="1">
                <a:solidFill>
                  <a:srgbClr val="FF0066"/>
                </a:solidFill>
              </a:rPr>
              <a:t>flies</a:t>
            </a:r>
            <a:r>
              <a:rPr lang="en-US" sz="2000"/>
              <a:t> an N or V?</a:t>
            </a:r>
          </a:p>
          <a:p>
            <a:pPr>
              <a:lnSpc>
                <a:spcPct val="90000"/>
              </a:lnSpc>
            </a:pPr>
            <a:r>
              <a:rPr lang="en-US" sz="2400"/>
              <a:t>Word prediction in speech recognition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Possessive pronouns (</a:t>
            </a:r>
            <a:r>
              <a:rPr lang="en-US" sz="2000" i="1">
                <a:solidFill>
                  <a:srgbClr val="FF0066"/>
                </a:solidFill>
              </a:rPr>
              <a:t>my, your, her</a:t>
            </a:r>
            <a:r>
              <a:rPr lang="en-US" sz="2000"/>
              <a:t>) are likely to be followed by nouns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Personal pronouns (</a:t>
            </a:r>
            <a:r>
              <a:rPr lang="en-US" sz="2000" i="1">
                <a:solidFill>
                  <a:srgbClr val="FF0066"/>
                </a:solidFill>
              </a:rPr>
              <a:t>I, you, he</a:t>
            </a:r>
            <a:r>
              <a:rPr lang="en-US" sz="2000"/>
              <a:t>) are likely to be followed by verbs</a:t>
            </a:r>
          </a:p>
          <a:p>
            <a:pPr>
              <a:lnSpc>
                <a:spcPct val="90000"/>
              </a:lnSpc>
            </a:pPr>
            <a:r>
              <a:rPr lang="en-US" sz="2400"/>
              <a:t>Machine Translation</a:t>
            </a:r>
          </a:p>
        </p:txBody>
      </p:sp>
      <p:sp>
        <p:nvSpPr>
          <p:cNvPr id="113667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37ED07D4-9B78-470B-8B9D-87B6256D62D2}" type="slidenum">
              <a:rPr lang="en-US" sz="1000">
                <a:latin typeface="Arial" pitchFamily="34" charset="0"/>
              </a:rPr>
              <a:pPr algn="r" eaLnBrk="1" hangingPunct="1"/>
              <a:t>6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en-US"/>
              <a:t>Closed class: relatively fixed set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Prepositions: </a:t>
            </a:r>
            <a:r>
              <a:rPr lang="en-US" sz="2100">
                <a:solidFill>
                  <a:srgbClr val="FF0066"/>
                </a:solidFill>
              </a:rPr>
              <a:t>of, in, by,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Auxiliaries: </a:t>
            </a:r>
            <a:r>
              <a:rPr lang="en-US" sz="2100">
                <a:solidFill>
                  <a:srgbClr val="FF0066"/>
                </a:solidFill>
              </a:rPr>
              <a:t>may, can, will, had, been,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Pronouns: </a:t>
            </a:r>
            <a:r>
              <a:rPr lang="en-US" sz="2100">
                <a:solidFill>
                  <a:srgbClr val="FF0066"/>
                </a:solidFill>
              </a:rPr>
              <a:t>I, you, she, mine, his, them, …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Usually </a:t>
            </a:r>
            <a:r>
              <a:rPr lang="en-US" sz="2100">
                <a:solidFill>
                  <a:schemeClr val="accent2"/>
                </a:solidFill>
              </a:rPr>
              <a:t>function words</a:t>
            </a:r>
            <a:r>
              <a:rPr lang="en-US" sz="2100">
                <a:solidFill>
                  <a:srgbClr val="A50021"/>
                </a:solidFill>
              </a:rPr>
              <a:t> </a:t>
            </a:r>
            <a:r>
              <a:rPr lang="en-US" sz="2100"/>
              <a:t>(short common words which play a role in grammar)</a:t>
            </a:r>
          </a:p>
          <a:p>
            <a:pPr marL="365125" indent="-255588">
              <a:lnSpc>
                <a:spcPct val="90000"/>
              </a:lnSpc>
            </a:pPr>
            <a:r>
              <a:rPr lang="en-US"/>
              <a:t>Open class: productive 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English has 4: Nouns, Verbs, Adjectives, Adverbs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Many languages have all 4, but not all!</a:t>
            </a:r>
          </a:p>
          <a:p>
            <a:pPr marL="620713" lvl="1" indent="-228600">
              <a:lnSpc>
                <a:spcPct val="90000"/>
              </a:lnSpc>
            </a:pPr>
            <a:r>
              <a:rPr lang="en-US" sz="2100"/>
              <a:t>In Lakhota and possibly Chinese, what English treats as adjectives act more like verbs.</a:t>
            </a:r>
            <a:endParaRPr lang="en-US"/>
          </a:p>
        </p:txBody>
      </p:sp>
      <p:sp>
        <p:nvSpPr>
          <p:cNvPr id="115715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67D957B0-C49B-4831-9271-1A0750B515CC}" type="slidenum">
              <a:rPr lang="en-US" sz="1000">
                <a:latin typeface="Arial" pitchFamily="34" charset="0"/>
              </a:rPr>
              <a:pPr algn="r" eaLnBrk="1" hangingPunct="1"/>
              <a:t>7</a:t>
            </a:fld>
            <a:endParaRPr lang="en-US" sz="1000">
              <a:latin typeface="Arial" pitchFamily="34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Closed vs. Open Class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Class Words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953000"/>
          </a:xfrm>
        </p:spPr>
        <p:txBody>
          <a:bodyPr/>
          <a:lstStyle/>
          <a:p>
            <a:pPr marL="365125" indent="-255588"/>
            <a:r>
              <a:rPr lang="en-US"/>
              <a:t>Nouns</a:t>
            </a:r>
          </a:p>
          <a:p>
            <a:pPr marL="620713" lvl="1" indent="-228600"/>
            <a:r>
              <a:rPr lang="en-US">
                <a:solidFill>
                  <a:schemeClr val="accent2"/>
                </a:solidFill>
              </a:rPr>
              <a:t>Proper nouns</a:t>
            </a:r>
          </a:p>
          <a:p>
            <a:pPr marL="858838" lvl="2"/>
            <a:r>
              <a:rPr lang="en-US">
                <a:solidFill>
                  <a:srgbClr val="A50021"/>
                </a:solidFill>
              </a:rPr>
              <a:t>Columbia University, New York City, Arthi Ramachandran, Metropolitan Transit Center</a:t>
            </a:r>
          </a:p>
          <a:p>
            <a:pPr marL="858838" lvl="2"/>
            <a:r>
              <a:rPr lang="en-US"/>
              <a:t>English capitalizes these</a:t>
            </a:r>
          </a:p>
          <a:p>
            <a:pPr marL="858838" lvl="2"/>
            <a:r>
              <a:rPr lang="en-US"/>
              <a:t>Many have abbreviations</a:t>
            </a:r>
          </a:p>
          <a:p>
            <a:pPr marL="620713" lvl="1" indent="-228600"/>
            <a:r>
              <a:rPr lang="en-US">
                <a:solidFill>
                  <a:schemeClr val="accent2"/>
                </a:solidFill>
              </a:rPr>
              <a:t>Common nouns</a:t>
            </a:r>
          </a:p>
          <a:p>
            <a:pPr marL="858838" lvl="2"/>
            <a:r>
              <a:rPr lang="en-US">
                <a:solidFill>
                  <a:srgbClr val="A50021"/>
                </a:solidFill>
              </a:rPr>
              <a:t>All the rest</a:t>
            </a:r>
          </a:p>
          <a:p>
            <a:pPr marL="858838" lvl="2"/>
            <a:r>
              <a:rPr lang="en-US"/>
              <a:t>German capitalizes these.</a:t>
            </a:r>
          </a:p>
        </p:txBody>
      </p:sp>
      <p:sp>
        <p:nvSpPr>
          <p:cNvPr id="117763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9E38BD8-2BF7-4BAC-A04B-96DF691D4198}" type="slidenum">
              <a:rPr lang="en-US" sz="1000">
                <a:latin typeface="Arial" pitchFamily="34" charset="0"/>
              </a:rPr>
              <a:pPr algn="r" eaLnBrk="1" hangingPunct="1"/>
              <a:t>8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620713" lvl="1" indent="-228600"/>
            <a:r>
              <a:rPr lang="en-US">
                <a:solidFill>
                  <a:schemeClr val="accent2"/>
                </a:solidFill>
              </a:rPr>
              <a:t>Count nouns</a:t>
            </a:r>
            <a:r>
              <a:rPr lang="en-US"/>
              <a:t> vs. </a:t>
            </a:r>
            <a:r>
              <a:rPr lang="en-US">
                <a:solidFill>
                  <a:schemeClr val="accent2"/>
                </a:solidFill>
              </a:rPr>
              <a:t>mass nouns</a:t>
            </a:r>
          </a:p>
          <a:p>
            <a:pPr lvl="2"/>
            <a:r>
              <a:rPr lang="en-US" sz="2100"/>
              <a:t>Count: Have plurals, countable: </a:t>
            </a:r>
            <a:r>
              <a:rPr lang="en-US" sz="2100">
                <a:solidFill>
                  <a:srgbClr val="A50021"/>
                </a:solidFill>
              </a:rPr>
              <a:t>goat/goats, one goat, two goats</a:t>
            </a:r>
          </a:p>
          <a:p>
            <a:pPr lvl="2"/>
            <a:r>
              <a:rPr lang="en-US" sz="2100"/>
              <a:t>Mass: </a:t>
            </a:r>
            <a:r>
              <a:rPr lang="en-US" sz="2100" b="1" i="1"/>
              <a:t>Not</a:t>
            </a:r>
            <a:r>
              <a:rPr lang="en-US" sz="2100"/>
              <a:t> countable (</a:t>
            </a:r>
            <a:r>
              <a:rPr lang="en-US" sz="2100">
                <a:solidFill>
                  <a:srgbClr val="A50021"/>
                </a:solidFill>
              </a:rPr>
              <a:t>fish, salt, communism</a:t>
            </a:r>
            <a:r>
              <a:rPr lang="en-US" sz="2100"/>
              <a:t>) (?</a:t>
            </a:r>
            <a:r>
              <a:rPr lang="en-US" sz="2100">
                <a:solidFill>
                  <a:srgbClr val="A50021"/>
                </a:solidFill>
              </a:rPr>
              <a:t>two fishes</a:t>
            </a:r>
            <a:r>
              <a:rPr lang="en-US" sz="2100"/>
              <a:t>)</a:t>
            </a:r>
          </a:p>
          <a:p>
            <a:pPr marL="365125" indent="-255588"/>
            <a:r>
              <a:rPr lang="en-US"/>
              <a:t>Adjectives: identify properties or qualities of nouns</a:t>
            </a:r>
          </a:p>
          <a:p>
            <a:pPr marL="620713" lvl="1" indent="-228600"/>
            <a:r>
              <a:rPr lang="en-US"/>
              <a:t>Color, size, age, …</a:t>
            </a:r>
          </a:p>
          <a:p>
            <a:pPr marL="620713" lvl="1" indent="-228600"/>
            <a:r>
              <a:rPr lang="en-US"/>
              <a:t>Adjective ordering restrictions in English:</a:t>
            </a:r>
          </a:p>
          <a:p>
            <a:pPr lvl="2"/>
            <a:r>
              <a:rPr lang="en-US">
                <a:solidFill>
                  <a:srgbClr val="FF0066"/>
                </a:solidFill>
              </a:rPr>
              <a:t>Old blue book</a:t>
            </a:r>
            <a:r>
              <a:rPr lang="en-US"/>
              <a:t>, </a:t>
            </a:r>
            <a:r>
              <a:rPr lang="en-US" b="1" i="1"/>
              <a:t>not</a:t>
            </a:r>
            <a:r>
              <a:rPr lang="en-US"/>
              <a:t> </a:t>
            </a:r>
            <a:r>
              <a:rPr lang="en-US">
                <a:solidFill>
                  <a:srgbClr val="FF0066"/>
                </a:solidFill>
              </a:rPr>
              <a:t>Blue old book</a:t>
            </a:r>
          </a:p>
          <a:p>
            <a:pPr marL="620713" lvl="1" indent="-228600"/>
            <a:r>
              <a:rPr lang="en-US"/>
              <a:t>In Korean, adjectives are realized as verbs</a:t>
            </a:r>
          </a:p>
          <a:p>
            <a:pPr marL="365125" indent="-255588"/>
            <a:r>
              <a:rPr lang="en-US"/>
              <a:t>Adverbs: also modify things (verbs, adjectives, adverbs)</a:t>
            </a:r>
          </a:p>
          <a:p>
            <a:pPr marL="620713" lvl="1" indent="-228600"/>
            <a:r>
              <a:rPr lang="en-US">
                <a:solidFill>
                  <a:srgbClr val="FF0066"/>
                </a:solidFill>
              </a:rPr>
              <a:t>The very happy man walked home extremely slowly yesterday</a:t>
            </a:r>
            <a:r>
              <a:rPr lang="en-US">
                <a:solidFill>
                  <a:srgbClr val="A50021"/>
                </a:solidFill>
              </a:rPr>
              <a:t>.</a:t>
            </a:r>
          </a:p>
          <a:p>
            <a:pPr marL="365125" indent="-255588">
              <a:buFont typeface="Wingdings" pitchFamily="2" charset="2"/>
              <a:buNone/>
            </a:pPr>
            <a:endParaRPr lang="en-US"/>
          </a:p>
        </p:txBody>
      </p:sp>
      <p:sp>
        <p:nvSpPr>
          <p:cNvPr id="119811" name="Slide Number Placeholder 4"/>
          <p:cNvSpPr txBox="1">
            <a:spLocks noGrp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B541C5F-B3C9-4955-A028-7C8642496BC3}" type="slidenum">
              <a:rPr lang="en-US" sz="1000">
                <a:latin typeface="Arial" pitchFamily="34" charset="0"/>
              </a:rPr>
              <a:pPr algn="r" eaLnBrk="1" hangingPunct="1"/>
              <a:t>9</a:t>
            </a:fld>
            <a:endParaRPr lang="en-US" sz="1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99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4278</TotalTime>
  <Words>2001</Words>
  <Application>Microsoft PowerPoint</Application>
  <PresentationFormat>On-screen Show (4:3)</PresentationFormat>
  <Paragraphs>415</Paragraphs>
  <Slides>41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Times New Roman</vt:lpstr>
      <vt:lpstr>Arial</vt:lpstr>
      <vt:lpstr>Wingdings</vt:lpstr>
      <vt:lpstr>Symbol</vt:lpstr>
      <vt:lpstr>Verdana</vt:lpstr>
      <vt:lpstr>Times</vt:lpstr>
      <vt:lpstr>ヒラギノ角ゴ Pro W3</vt:lpstr>
      <vt:lpstr>Helvetica</vt:lpstr>
      <vt:lpstr>Blank Presentation</vt:lpstr>
      <vt:lpstr>Word Classes and Part-of-Speech (POS) Tagging</vt:lpstr>
      <vt:lpstr>Garden Path Sentences</vt:lpstr>
      <vt:lpstr>Word Classes</vt:lpstr>
      <vt:lpstr>Some Examples</vt:lpstr>
      <vt:lpstr>Defining POS Tagging</vt:lpstr>
      <vt:lpstr>Applications for POS Tagging</vt:lpstr>
      <vt:lpstr>Closed vs. Open Class Words</vt:lpstr>
      <vt:lpstr>Open Class Words</vt:lpstr>
      <vt:lpstr>Slide 9</vt:lpstr>
      <vt:lpstr>Slide 10</vt:lpstr>
      <vt:lpstr>How Do We Assign Words to Open or Closed?</vt:lpstr>
      <vt:lpstr>Closed Class Words</vt:lpstr>
      <vt:lpstr>Choosing a POS Tagset</vt:lpstr>
      <vt:lpstr>Penn Treebank Tagset</vt:lpstr>
      <vt:lpstr>Using the Penn Treebank Tags</vt:lpstr>
      <vt:lpstr>Tag Ambiguity</vt:lpstr>
      <vt:lpstr>Tagging Whole Sentences with POS is Hard</vt:lpstr>
      <vt:lpstr>How Big is this Ambiguity Problem?</vt:lpstr>
      <vt:lpstr>How Do We Disambiguate POS?</vt:lpstr>
      <vt:lpstr>Some Ways to do POS Tagging</vt:lpstr>
      <vt:lpstr>Rule-Based Tagging</vt:lpstr>
      <vt:lpstr>Start with a POS Dictionary</vt:lpstr>
      <vt:lpstr>Assign All Possible POS to Each Word</vt:lpstr>
      <vt:lpstr>Apply Rules Eliminating Some POS</vt:lpstr>
      <vt:lpstr>Apply Rules Eliminating Some POS</vt:lpstr>
      <vt:lpstr>EngCG ENGTWOL Tagger</vt:lpstr>
      <vt:lpstr>Sample ENGTWOL Dictionary</vt:lpstr>
      <vt:lpstr>ENGTWOL Tagging:  Stage 1</vt:lpstr>
      <vt:lpstr>ENGTWOL Tagging:  Stage 2</vt:lpstr>
      <vt:lpstr>Transformation-Based (Brill) Tagging</vt:lpstr>
      <vt:lpstr>Transformation-Based Tagging</vt:lpstr>
      <vt:lpstr>Templates for TBL</vt:lpstr>
      <vt:lpstr>Sample TBL Rule Application</vt:lpstr>
      <vt:lpstr>Learning Rules</vt:lpstr>
      <vt:lpstr>TBL Tagging Algorithm</vt:lpstr>
      <vt:lpstr>TBL Issues</vt:lpstr>
      <vt:lpstr>Evaluating Tagging Approaches</vt:lpstr>
      <vt:lpstr>Slide 38</vt:lpstr>
      <vt:lpstr>Methodology: Error Analysis</vt:lpstr>
      <vt:lpstr>More Complex Issues</vt:lpstr>
      <vt:lpstr>Summary</vt:lpstr>
    </vt:vector>
  </TitlesOfParts>
  <Company>AT&amp;T Labs-Research</Company>
  <LinksUpToDate>false</LinksUpToDate>
  <SharedDoc>false</SharedDoc>
  <HyperlinkBase>http://www.cs.columbia.edu/~julia/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>julia hirschberg</dc:creator>
  <cp:lastModifiedBy>papa</cp:lastModifiedBy>
  <cp:revision>319</cp:revision>
  <dcterms:created xsi:type="dcterms:W3CDTF">2002-08-07T15:01:55Z</dcterms:created>
  <dcterms:modified xsi:type="dcterms:W3CDTF">2019-02-18T06:55:58Z</dcterms:modified>
</cp:coreProperties>
</file>