
<file path=[Content_Types].xml><?xml version="1.0" encoding="utf-8"?>
<Types xmlns="http://schemas.openxmlformats.org/package/2006/content-types">
  <Default Extension="jpg" ContentType="application/octet-stream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4" d="100"/>
          <a:sy n="74" d="100"/>
        </p:scale>
        <p:origin x="12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ath5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9" name="Path59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60" name="Group60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61" name="Path61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2" name="Path62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63" name="Image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pic>
        <p:nvPicPr>
          <p:cNvPr id="64" name="Image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2852928"/>
            <a:ext cx="7179818" cy="2425827"/>
          </a:xfrm>
          <a:prstGeom prst="rect">
            <a:avLst/>
          </a:prstGeom>
          <a:noFill/>
        </p:spPr>
      </p:pic>
      <p:sp>
        <p:nvSpPr>
          <p:cNvPr id="65" name="Text Box65"/>
          <p:cNvSpPr txBox="1"/>
          <p:nvPr/>
        </p:nvSpPr>
        <p:spPr>
          <a:xfrm>
            <a:off x="548640" y="62855"/>
            <a:ext cx="7366748" cy="13542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15"/>
              </a:lnSpc>
            </a:pPr>
            <a:r>
              <a:rPr lang="en-US" altLang="zh-CN" sz="44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A</a:t>
            </a: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General</a:t>
            </a:r>
            <a:r>
              <a:rPr lang="en-US" altLang="zh-CN" sz="4400" spc="1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Framework</a:t>
            </a: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4400" spc="1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Text</a:t>
            </a: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Analytics</a:t>
            </a:r>
            <a:endParaRPr lang="en-US" altLang="zh-CN" sz="4400" dirty="0">
              <a:latin typeface="Garamond"/>
              <a:ea typeface="Garamond"/>
              <a:cs typeface="Garamond"/>
            </a:endParaRPr>
          </a:p>
        </p:txBody>
      </p:sp>
      <p:sp>
        <p:nvSpPr>
          <p:cNvPr id="66" name="Text Box66"/>
          <p:cNvSpPr txBox="1"/>
          <p:nvPr/>
        </p:nvSpPr>
        <p:spPr>
          <a:xfrm>
            <a:off x="548640" y="1711097"/>
            <a:ext cx="173888" cy="1682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67" name="Text Box67"/>
          <p:cNvSpPr txBox="1"/>
          <p:nvPr/>
        </p:nvSpPr>
        <p:spPr>
          <a:xfrm>
            <a:off x="891540" y="1643633"/>
            <a:ext cx="7741840" cy="7342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927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</a:t>
            </a:r>
            <a:r>
              <a:rPr lang="en-US" altLang="zh-CN" sz="1600" spc="808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traditional</a:t>
            </a:r>
            <a:r>
              <a:rPr lang="en-US" altLang="zh-CN" sz="1600" spc="80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text</a:t>
            </a:r>
            <a:r>
              <a:rPr lang="en-US" altLang="zh-CN" sz="1600" spc="79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analytics</a:t>
            </a:r>
            <a:r>
              <a:rPr lang="en-US" altLang="zh-CN" sz="1600" spc="81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framework</a:t>
            </a:r>
            <a:r>
              <a:rPr lang="en-US" altLang="zh-CN" sz="1600" spc="80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consists</a:t>
            </a:r>
            <a:r>
              <a:rPr lang="en-US" altLang="zh-CN" sz="1600" spc="80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of</a:t>
            </a:r>
            <a:r>
              <a:rPr lang="en-US" altLang="zh-CN" sz="1600" spc="80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three</a:t>
            </a:r>
            <a:r>
              <a:rPr lang="en-US" altLang="zh-CN" sz="1600" spc="79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consecutive</a:t>
            </a:r>
            <a:r>
              <a:rPr lang="en-US" altLang="zh-CN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phases:</a:t>
            </a:r>
            <a:r>
              <a:rPr lang="en-US" altLang="zh-CN" sz="1600" spc="138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Text</a:t>
            </a:r>
            <a:r>
              <a:rPr lang="en-US" altLang="zh-CN" sz="1600" spc="1378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Preprocessing,</a:t>
            </a:r>
            <a:r>
              <a:rPr lang="en-US" altLang="zh-CN" sz="1600" spc="139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Text</a:t>
            </a:r>
            <a:r>
              <a:rPr lang="en-US" altLang="zh-CN" sz="1600" spc="138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Representation</a:t>
            </a:r>
            <a:r>
              <a:rPr lang="en-US" altLang="zh-CN" sz="1600" spc="138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and</a:t>
            </a:r>
            <a:r>
              <a:rPr lang="en-US" altLang="zh-CN" sz="1600" spc="138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Knowledge</a:t>
            </a:r>
            <a:r>
              <a:rPr lang="en-US" altLang="zh-CN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Discovery,</a:t>
            </a:r>
            <a:r>
              <a:rPr lang="en-US" altLang="zh-CN" sz="1600" spc="19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shown</a:t>
            </a:r>
            <a:r>
              <a:rPr lang="en-US" altLang="zh-CN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</a:t>
            </a:r>
            <a:r>
              <a:rPr lang="en-US" altLang="zh-CN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Figure</a:t>
            </a:r>
            <a:r>
              <a:rPr lang="en-US" altLang="zh-CN" sz="16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below.</a:t>
            </a:r>
            <a:endParaRPr lang="en-US" altLang="zh-CN" sz="1600">
              <a:latin typeface="Verdana"/>
              <a:ea typeface="Verdana"/>
              <a:cs typeface="Verdana"/>
            </a:endParaRPr>
          </a:p>
        </p:txBody>
      </p:sp>
      <p:sp>
        <p:nvSpPr>
          <p:cNvPr id="68" name="Text Box68"/>
          <p:cNvSpPr txBox="1"/>
          <p:nvPr/>
        </p:nvSpPr>
        <p:spPr>
          <a:xfrm>
            <a:off x="1517650" y="5431639"/>
            <a:ext cx="6362332" cy="2513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59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Figure</a:t>
            </a:r>
            <a:r>
              <a:rPr lang="en-US" altLang="zh-CN" sz="1400" spc="-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1.</a:t>
            </a:r>
            <a:r>
              <a:rPr lang="en-US" altLang="zh-CN" sz="1400" spc="-8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spc="-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Traditional</a:t>
            </a:r>
            <a:r>
              <a:rPr lang="en-US" altLang="zh-CN" sz="1400" spc="-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Framework</a:t>
            </a:r>
            <a:r>
              <a:rPr lang="en-US" altLang="zh-CN" sz="1400" spc="-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400" spc="-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400" spc="-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Analytics</a:t>
            </a:r>
            <a:r>
              <a:rPr lang="en-US" altLang="zh-CN" sz="14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()</a:t>
            </a:r>
            <a:endParaRPr lang="en-US" altLang="zh-CN" sz="14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ath19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2" name="Path192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93" name="Group193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194" name="Path194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5" name="Path195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96" name="Image1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sp>
        <p:nvSpPr>
          <p:cNvPr id="197" name="Text Box197"/>
          <p:cNvSpPr txBox="1"/>
          <p:nvPr/>
        </p:nvSpPr>
        <p:spPr>
          <a:xfrm>
            <a:off x="548640" y="733670"/>
            <a:ext cx="5440664" cy="6758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948"/>
              </a:lnSpc>
            </a:pPr>
            <a:r>
              <a:rPr lang="en-US" altLang="zh-CN" sz="44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Understanding</a:t>
            </a:r>
            <a:r>
              <a:rPr lang="en-US" altLang="zh-CN" sz="4400" spc="27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BOW</a:t>
            </a:r>
            <a:endParaRPr lang="en-US" altLang="zh-CN" sz="4400" dirty="0">
              <a:latin typeface="Garamond"/>
              <a:ea typeface="Garamond"/>
              <a:cs typeface="Garamond"/>
            </a:endParaRPr>
          </a:p>
        </p:txBody>
      </p:sp>
      <p:sp>
        <p:nvSpPr>
          <p:cNvPr id="198" name="Text Box198"/>
          <p:cNvSpPr txBox="1"/>
          <p:nvPr/>
        </p:nvSpPr>
        <p:spPr>
          <a:xfrm>
            <a:off x="548640" y="1659406"/>
            <a:ext cx="8084662" cy="4706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53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What</a:t>
            </a:r>
            <a:r>
              <a:rPr lang="en-US" altLang="zh-CN" sz="1600" spc="2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should</a:t>
            </a:r>
            <a:r>
              <a:rPr lang="en-US" altLang="zh-CN" sz="1600" spc="2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600" b="1" spc="2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element</a:t>
            </a:r>
            <a:r>
              <a:rPr lang="en-US" altLang="zh-CN" sz="1600" b="1" spc="28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2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2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600" spc="29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600" spc="2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be?</a:t>
            </a:r>
            <a:r>
              <a:rPr lang="en-US" altLang="zh-CN" sz="1600" spc="2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2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28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next</a:t>
            </a:r>
            <a:r>
              <a:rPr lang="en-US" altLang="zh-CN" sz="1600" spc="28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sections,</a:t>
            </a:r>
            <a:r>
              <a:rPr lang="en-US" altLang="zh-CN" sz="1600" spc="28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600" spc="2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will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explore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three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types</a:t>
            </a:r>
            <a:r>
              <a:rPr lang="en-US" altLang="zh-CN" sz="16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600" b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encoding</a:t>
            </a:r>
            <a:r>
              <a:rPr lang="en-US" altLang="zh-CN" sz="1600" b="1" spc="-14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199" name="Text Box199"/>
          <p:cNvSpPr txBox="1"/>
          <p:nvPr/>
        </p:nvSpPr>
        <p:spPr>
          <a:xfrm>
            <a:off x="1005840" y="2195854"/>
            <a:ext cx="1950157" cy="2268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86"/>
              </a:lnSpc>
            </a:pPr>
            <a:r>
              <a:rPr lang="en-US" altLang="zh-CN" sz="1200" spc="0" dirty="0">
                <a:solidFill>
                  <a:srgbClr val="CC3300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1200" spc="1517" dirty="0">
                <a:solidFill>
                  <a:srgbClr val="CC33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Frequency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vector,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200" name="Text Box200"/>
          <p:cNvSpPr txBox="1"/>
          <p:nvPr/>
        </p:nvSpPr>
        <p:spPr>
          <a:xfrm>
            <a:off x="1005840" y="2488462"/>
            <a:ext cx="3997144" cy="2268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86"/>
              </a:lnSpc>
            </a:pPr>
            <a:r>
              <a:rPr lang="en-US" altLang="zh-CN" sz="1200" spc="0" dirty="0">
                <a:solidFill>
                  <a:srgbClr val="CC3300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1200" spc="1517" dirty="0">
                <a:solidFill>
                  <a:srgbClr val="CC33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One-hot</a:t>
            </a:r>
            <a:r>
              <a:rPr lang="en-US" altLang="zh-CN" sz="1600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(a</a:t>
            </a:r>
            <a:r>
              <a:rPr lang="en-US" altLang="zh-CN" sz="16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binary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representation),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201" name="Text Box201"/>
          <p:cNvSpPr txBox="1"/>
          <p:nvPr/>
        </p:nvSpPr>
        <p:spPr>
          <a:xfrm>
            <a:off x="1005840" y="2827274"/>
            <a:ext cx="88849" cy="1699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38"/>
              </a:lnSpc>
            </a:pPr>
            <a:r>
              <a:rPr lang="en-US" altLang="zh-CN" sz="1200" spc="0" dirty="0">
                <a:solidFill>
                  <a:srgbClr val="CC3300"/>
                </a:solidFill>
                <a:latin typeface="Arial"/>
                <a:ea typeface="Arial"/>
                <a:cs typeface="Arial"/>
              </a:rPr>
              <a:t>-</a:t>
            </a:r>
            <a:endParaRPr lang="en-US" altLang="zh-CN" sz="1200">
              <a:latin typeface="Arial"/>
              <a:ea typeface="Arial"/>
              <a:cs typeface="Arial"/>
            </a:endParaRPr>
          </a:p>
        </p:txBody>
      </p:sp>
      <p:sp>
        <p:nvSpPr>
          <p:cNvPr id="202" name="Text Box202"/>
          <p:cNvSpPr txBox="1"/>
          <p:nvPr/>
        </p:nvSpPr>
        <p:spPr>
          <a:xfrm>
            <a:off x="1291590" y="2781070"/>
            <a:ext cx="4285138" cy="226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86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TF–IDF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(a</a:t>
            </a:r>
            <a:r>
              <a:rPr lang="en-US" altLang="zh-CN" sz="16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float-valued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weighted</a:t>
            </a:r>
            <a:r>
              <a:rPr lang="en-US" altLang="zh-CN" sz="1600" spc="-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vector).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203" name="Text Box203"/>
          <p:cNvSpPr txBox="1"/>
          <p:nvPr/>
        </p:nvSpPr>
        <p:spPr>
          <a:xfrm>
            <a:off x="548640" y="3658894"/>
            <a:ext cx="8084666" cy="4706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53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There</a:t>
            </a:r>
            <a:r>
              <a:rPr lang="en-US" altLang="zh-CN" sz="1600" spc="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600" spc="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many</a:t>
            </a:r>
            <a:r>
              <a:rPr lang="en-US" altLang="zh-CN" sz="1600" spc="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available</a:t>
            </a:r>
            <a:r>
              <a:rPr lang="en-US" altLang="zh-CN" sz="1600" spc="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APIs</a:t>
            </a:r>
            <a:r>
              <a:rPr lang="en-US" altLang="zh-CN" sz="1600" spc="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(such</a:t>
            </a:r>
            <a:r>
              <a:rPr lang="en-US" altLang="zh-CN" sz="1600" spc="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600" spc="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Scikit-Learn,</a:t>
            </a:r>
            <a:r>
              <a:rPr lang="en-US" altLang="zh-CN" sz="1600" spc="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Gensim,</a:t>
            </a:r>
            <a:r>
              <a:rPr lang="en-US" altLang="zh-CN" sz="16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spc="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NLTK)</a:t>
            </a:r>
            <a:r>
              <a:rPr lang="en-US" altLang="zh-CN" sz="1600" spc="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600" spc="7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make</a:t>
            </a:r>
            <a:r>
              <a:rPr lang="en-US" altLang="zh-CN" sz="1600" spc="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implementations</a:t>
            </a:r>
            <a:r>
              <a:rPr lang="en-US" altLang="zh-CN" sz="1600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those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encoding</a:t>
            </a: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easier.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ath20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05" name="Path205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06" name="Group206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207" name="Path207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8" name="Path208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209" name="Image20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pic>
        <p:nvPicPr>
          <p:cNvPr id="210" name="Image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31" y="3337814"/>
            <a:ext cx="5760593" cy="2477516"/>
          </a:xfrm>
          <a:prstGeom prst="rect">
            <a:avLst/>
          </a:prstGeom>
          <a:noFill/>
        </p:spPr>
      </p:pic>
      <p:sp>
        <p:nvSpPr>
          <p:cNvPr id="211" name="Text Box211"/>
          <p:cNvSpPr txBox="1"/>
          <p:nvPr/>
        </p:nvSpPr>
        <p:spPr>
          <a:xfrm>
            <a:off x="6479032" y="1903661"/>
            <a:ext cx="176253" cy="15123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191"/>
              </a:lnSpc>
            </a:pPr>
            <a:r>
              <a:rPr lang="en-US" altLang="zh-CN" sz="105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</a:t>
            </a:r>
            <a:endParaRPr lang="en-US" altLang="zh-CN" sz="1050">
              <a:latin typeface="Arial"/>
              <a:ea typeface="Arial"/>
              <a:cs typeface="Arial"/>
            </a:endParaRPr>
          </a:p>
        </p:txBody>
      </p:sp>
      <p:sp>
        <p:nvSpPr>
          <p:cNvPr id="212" name="Text Box212"/>
          <p:cNvSpPr txBox="1"/>
          <p:nvPr/>
        </p:nvSpPr>
        <p:spPr>
          <a:xfrm>
            <a:off x="548640" y="733670"/>
            <a:ext cx="4590251" cy="6758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948"/>
              </a:lnSpc>
            </a:pPr>
            <a:r>
              <a:rPr lang="en-US" altLang="zh-CN" sz="4400" spc="-3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Frequency</a:t>
            </a:r>
            <a:r>
              <a:rPr lang="en-US" altLang="zh-CN" sz="4400" spc="2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vector</a:t>
            </a:r>
            <a:endParaRPr lang="en-US" altLang="zh-CN" sz="4400" dirty="0">
              <a:latin typeface="Garamond"/>
              <a:ea typeface="Garamond"/>
              <a:cs typeface="Garamond"/>
            </a:endParaRPr>
          </a:p>
        </p:txBody>
      </p:sp>
      <p:sp>
        <p:nvSpPr>
          <p:cNvPr id="213" name="Text Box213"/>
          <p:cNvSpPr txBox="1"/>
          <p:nvPr/>
        </p:nvSpPr>
        <p:spPr>
          <a:xfrm>
            <a:off x="548640" y="1706525"/>
            <a:ext cx="173888" cy="1682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214" name="Text Box214"/>
          <p:cNvSpPr txBox="1"/>
          <p:nvPr/>
        </p:nvSpPr>
        <p:spPr>
          <a:xfrm>
            <a:off x="891540" y="1659406"/>
            <a:ext cx="7741766" cy="120221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893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1600" spc="19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representation,</a:t>
            </a:r>
            <a:r>
              <a:rPr lang="en-US" altLang="zh-CN" sz="1600" spc="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600" spc="19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600" spc="19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spc="1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represented</a:t>
            </a:r>
            <a:r>
              <a:rPr lang="en-US" altLang="zh-CN" sz="1600" spc="1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600" spc="18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one</a:t>
            </a:r>
            <a:r>
              <a:rPr lang="en-US" altLang="zh-CN" sz="1600" spc="1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600" spc="18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where</a:t>
            </a:r>
            <a:r>
              <a:rPr lang="en-US" altLang="zh-CN" sz="1600" spc="1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spc="1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element</a:t>
            </a:r>
            <a:r>
              <a:rPr lang="en-US" altLang="zh-CN" sz="1600" spc="3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1600" spc="3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represents</a:t>
            </a:r>
            <a:r>
              <a:rPr lang="en-US" altLang="zh-CN" sz="1600" spc="3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3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</a:t>
            </a:r>
            <a:r>
              <a:rPr lang="en-US" altLang="zh-CN" sz="1600" spc="3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3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times</a:t>
            </a:r>
            <a:r>
              <a:rPr lang="en-US" altLang="zh-CN" sz="1600" spc="3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(frequency)</a:t>
            </a:r>
            <a:r>
              <a:rPr lang="en-US" altLang="zh-CN" sz="1600" spc="3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3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1600" spc="12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</a:t>
            </a:r>
            <a:r>
              <a:rPr lang="en-US" altLang="zh-CN" sz="1600" spc="3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appears</a:t>
            </a:r>
            <a:r>
              <a:rPr lang="en-US" altLang="zh-CN" sz="1600" spc="3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3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document.</a:t>
            </a:r>
            <a:r>
              <a:rPr lang="en-US" altLang="zh-CN" sz="1600" spc="2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1600" spc="2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representation</a:t>
            </a:r>
            <a:r>
              <a:rPr lang="en-US" altLang="zh-CN" sz="1600" spc="2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1600" spc="2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either</a:t>
            </a:r>
            <a:r>
              <a:rPr lang="en-US" altLang="zh-CN" sz="1600" spc="2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600" spc="2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spc="2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straight</a:t>
            </a:r>
            <a:r>
              <a:rPr lang="en-US" altLang="zh-CN" sz="1600" spc="2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count</a:t>
            </a:r>
            <a:r>
              <a:rPr lang="en-US" altLang="zh-CN" sz="1600" spc="2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(integer)</a:t>
            </a:r>
            <a:r>
              <a:rPr lang="en-US" altLang="zh-CN" sz="1600" spc="2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encoding</a:t>
            </a:r>
            <a:r>
              <a:rPr lang="en-US" altLang="zh-CN" sz="1600" spc="2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shown</a:t>
            </a:r>
            <a:r>
              <a:rPr lang="en-US" altLang="zh-CN" sz="1600" spc="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following</a:t>
            </a:r>
            <a:r>
              <a:rPr lang="en-US" altLang="zh-CN" sz="1600" spc="7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figure</a:t>
            </a:r>
            <a:r>
              <a:rPr lang="en-US" altLang="zh-CN" sz="1600" spc="8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600" spc="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spc="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normalized</a:t>
            </a:r>
            <a:r>
              <a:rPr lang="en-US" altLang="zh-CN" sz="1600" spc="8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encoding</a:t>
            </a:r>
            <a:r>
              <a:rPr lang="en-US" altLang="zh-CN" sz="1600" spc="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where</a:t>
            </a:r>
            <a:r>
              <a:rPr lang="en-US" altLang="zh-CN" sz="1600" spc="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600" spc="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</a:t>
            </a:r>
            <a:r>
              <a:rPr lang="en-US" altLang="zh-CN" sz="1600" spc="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spc="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weighted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total</a:t>
            </a:r>
            <a:r>
              <a:rPr lang="en-US" altLang="zh-CN" sz="16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</a:t>
            </a:r>
            <a:r>
              <a:rPr lang="en-US" altLang="zh-CN" sz="16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215" name="Text Box215"/>
          <p:cNvSpPr txBox="1"/>
          <p:nvPr/>
        </p:nvSpPr>
        <p:spPr>
          <a:xfrm>
            <a:off x="1639316" y="5935829"/>
            <a:ext cx="5610547" cy="1979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59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Figure</a:t>
            </a:r>
            <a:r>
              <a:rPr lang="en-US" altLang="zh-CN" sz="1400" spc="-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3.</a:t>
            </a:r>
            <a:r>
              <a:rPr lang="en-US" altLang="zh-CN" sz="1400" spc="-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Token</a:t>
            </a:r>
            <a:r>
              <a:rPr lang="en-US" altLang="zh-CN" sz="1400" spc="-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frequency</a:t>
            </a:r>
            <a:r>
              <a:rPr lang="en-US" altLang="zh-CN" sz="14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4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encoding</a:t>
            </a:r>
            <a:r>
              <a:rPr lang="en-US" altLang="zh-CN" sz="14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(Tony</a:t>
            </a:r>
            <a:r>
              <a:rPr lang="en-US" altLang="zh-CN" sz="14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Ojeda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et</a:t>
            </a:r>
            <a:r>
              <a:rPr lang="en-US" altLang="zh-CN" sz="14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al.,</a:t>
            </a:r>
            <a:r>
              <a:rPr lang="en-US" altLang="zh-CN" sz="14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2018)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ath21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17" name="Path217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18" name="Group218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219" name="Path219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20" name="Path220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221" name="Image2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pic>
        <p:nvPicPr>
          <p:cNvPr id="222" name="Image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4005098"/>
            <a:ext cx="5256530" cy="2260727"/>
          </a:xfrm>
          <a:prstGeom prst="rect">
            <a:avLst/>
          </a:prstGeom>
          <a:noFill/>
        </p:spPr>
      </p:pic>
      <p:sp>
        <p:nvSpPr>
          <p:cNvPr id="223" name="Text Box223"/>
          <p:cNvSpPr txBox="1"/>
          <p:nvPr/>
        </p:nvSpPr>
        <p:spPr>
          <a:xfrm>
            <a:off x="548640" y="733670"/>
            <a:ext cx="4806668" cy="6758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948"/>
              </a:lnSpc>
            </a:pPr>
            <a:r>
              <a:rPr lang="en-US" altLang="zh-CN" sz="4400" spc="-2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One-hot</a:t>
            </a:r>
            <a:r>
              <a:rPr lang="en-US" altLang="zh-CN" sz="4400" spc="32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encoding</a:t>
            </a:r>
            <a:endParaRPr lang="en-US" altLang="zh-CN" sz="4400" dirty="0">
              <a:latin typeface="Garamond"/>
              <a:ea typeface="Garamond"/>
              <a:cs typeface="Garamond"/>
            </a:endParaRPr>
          </a:p>
        </p:txBody>
      </p:sp>
      <p:sp>
        <p:nvSpPr>
          <p:cNvPr id="224" name="Text Box224"/>
          <p:cNvSpPr txBox="1"/>
          <p:nvPr/>
        </p:nvSpPr>
        <p:spPr>
          <a:xfrm>
            <a:off x="548640" y="1658469"/>
            <a:ext cx="8084394" cy="10514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656"/>
              </a:lnSpc>
            </a:pP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Because</a:t>
            </a:r>
            <a:r>
              <a:rPr lang="en-US" altLang="zh-CN" sz="1400" spc="1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they</a:t>
            </a:r>
            <a:r>
              <a:rPr lang="en-US" altLang="zh-CN" sz="1400" spc="1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disregard</a:t>
            </a:r>
            <a:r>
              <a:rPr lang="en-US" altLang="zh-CN" sz="1400" spc="1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grammar</a:t>
            </a:r>
            <a:r>
              <a:rPr lang="en-US" altLang="zh-CN" sz="1400" spc="1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400" spc="1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1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relative</a:t>
            </a:r>
            <a:r>
              <a:rPr lang="en-US" altLang="zh-CN" sz="1400" spc="1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position</a:t>
            </a:r>
            <a:r>
              <a:rPr lang="en-US" altLang="zh-CN" sz="1400" spc="1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spc="1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400" spc="1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400" spc="1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documents,</a:t>
            </a:r>
            <a:r>
              <a:rPr lang="en-US" altLang="zh-CN" sz="1400" spc="1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frequency-based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encoding</a:t>
            </a:r>
            <a:r>
              <a:rPr lang="en-US" altLang="zh-CN" sz="14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methods</a:t>
            </a:r>
            <a:r>
              <a:rPr lang="en-US" altLang="zh-CN" sz="14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suffer</a:t>
            </a:r>
            <a:r>
              <a:rPr lang="en-US" altLang="zh-CN" sz="1400" spc="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from</a:t>
            </a:r>
            <a:r>
              <a:rPr lang="en-US" altLang="zh-CN" sz="14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long</a:t>
            </a:r>
            <a:r>
              <a:rPr lang="en-US" altLang="zh-CN" sz="14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tail,</a:t>
            </a:r>
            <a:r>
              <a:rPr lang="en-US" altLang="zh-CN" sz="14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400" spc="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Zipfian</a:t>
            </a:r>
            <a:r>
              <a:rPr lang="en-US" altLang="zh-CN" sz="14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distribution,</a:t>
            </a:r>
            <a:r>
              <a:rPr lang="en-US" altLang="zh-CN" sz="1400" spc="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400" spc="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characterizes</a:t>
            </a:r>
            <a:r>
              <a:rPr lang="en-US" altLang="zh-CN" sz="14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natural</a:t>
            </a:r>
            <a:r>
              <a:rPr lang="en-US" altLang="zh-CN" sz="14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language.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400" spc="1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spc="1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result,</a:t>
            </a:r>
            <a:r>
              <a:rPr lang="en-US" altLang="zh-CN" sz="1400" spc="1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tokens</a:t>
            </a:r>
            <a:r>
              <a:rPr lang="en-US" altLang="zh-CN" sz="1400" spc="1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400" spc="1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occur</a:t>
            </a:r>
            <a:r>
              <a:rPr lang="en-US" altLang="zh-CN" sz="1400" spc="1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very</a:t>
            </a:r>
            <a:r>
              <a:rPr lang="en-US" altLang="zh-CN" sz="1400" spc="1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frequently</a:t>
            </a:r>
            <a:r>
              <a:rPr lang="en-US" altLang="zh-CN" sz="1400" spc="1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400" spc="1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orders</a:t>
            </a:r>
            <a:r>
              <a:rPr lang="en-US" altLang="zh-CN" sz="1400" spc="1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spc="1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magnitude</a:t>
            </a:r>
            <a:r>
              <a:rPr lang="en-US" altLang="zh-CN" sz="1400" spc="1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</a:t>
            </a:r>
            <a:r>
              <a:rPr lang="en-US" altLang="zh-CN" sz="1400" spc="1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“significant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”</a:t>
            </a:r>
            <a:r>
              <a:rPr lang="en-US" altLang="zh-CN" sz="1400" spc="1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than</a:t>
            </a:r>
            <a:r>
              <a:rPr lang="en-US" altLang="zh-CN" sz="1400" spc="1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other,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less</a:t>
            </a:r>
            <a:r>
              <a:rPr lang="en-US" altLang="zh-CN" sz="1400" spc="3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frequent</a:t>
            </a:r>
            <a:r>
              <a:rPr lang="en-US" altLang="zh-CN" sz="1400" spc="3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ones.</a:t>
            </a:r>
            <a:r>
              <a:rPr lang="en-US" altLang="zh-CN" sz="1400" spc="3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1400" spc="3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1400" spc="3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have</a:t>
            </a:r>
            <a:r>
              <a:rPr lang="en-US" altLang="zh-CN" sz="1400" spc="3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spc="3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significant</a:t>
            </a:r>
            <a:r>
              <a:rPr lang="en-US" altLang="zh-CN" sz="1400" spc="3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impact</a:t>
            </a:r>
            <a:r>
              <a:rPr lang="en-US" altLang="zh-CN" sz="1400" spc="3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r>
              <a:rPr lang="en-US" altLang="zh-CN" sz="1400" spc="3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some</a:t>
            </a:r>
            <a:r>
              <a:rPr lang="en-US" altLang="zh-CN" sz="1400" spc="3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models</a:t>
            </a:r>
            <a:r>
              <a:rPr lang="en-US" altLang="zh-CN" sz="1400" spc="3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(e.g.,</a:t>
            </a:r>
            <a:r>
              <a:rPr lang="en-US" altLang="zh-CN" sz="1400" spc="3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generalized</a:t>
            </a:r>
            <a:r>
              <a:rPr lang="en-US" altLang="zh-CN" sz="1400" spc="3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linear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models)</a:t>
            </a:r>
            <a:r>
              <a:rPr lang="en-US" altLang="zh-CN" sz="14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400" spc="-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expect</a:t>
            </a:r>
            <a:r>
              <a:rPr lang="en-US" altLang="zh-CN" sz="14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normally</a:t>
            </a:r>
            <a:r>
              <a:rPr lang="en-US" altLang="zh-CN" sz="1400" spc="-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distributed</a:t>
            </a:r>
            <a:r>
              <a:rPr lang="en-US" altLang="zh-CN" sz="1400" spc="-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features.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  <p:sp>
        <p:nvSpPr>
          <p:cNvPr id="225" name="Text Box225"/>
          <p:cNvSpPr txBox="1"/>
          <p:nvPr/>
        </p:nvSpPr>
        <p:spPr>
          <a:xfrm>
            <a:off x="548640" y="3023973"/>
            <a:ext cx="8084244" cy="8380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650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spc="3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</a:t>
            </a:r>
            <a:r>
              <a:rPr lang="en-US" altLang="zh-CN" sz="1400" spc="3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400" spc="3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1400" spc="3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problem</a:t>
            </a:r>
            <a:r>
              <a:rPr lang="en-US" altLang="zh-CN" sz="1400" spc="3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400" spc="3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one-hot</a:t>
            </a:r>
            <a:r>
              <a:rPr lang="en-US" altLang="zh-CN" sz="1400" spc="3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encoding,</a:t>
            </a:r>
            <a:r>
              <a:rPr lang="en-US" altLang="zh-CN" sz="1400" spc="3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spc="3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boolean</a:t>
            </a:r>
            <a:r>
              <a:rPr lang="en-US" altLang="zh-CN" sz="1400" spc="3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400" spc="3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encoding</a:t>
            </a:r>
            <a:r>
              <a:rPr lang="en-US" altLang="zh-CN" sz="1400" spc="3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method</a:t>
            </a:r>
            <a:r>
              <a:rPr lang="en-US" altLang="zh-CN" sz="1400" spc="3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400" spc="3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marks</a:t>
            </a:r>
            <a:r>
              <a:rPr lang="en-US" altLang="zh-CN" sz="1400" spc="3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particular</a:t>
            </a:r>
            <a:r>
              <a:rPr lang="en-US" altLang="zh-CN" sz="14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4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index</a:t>
            </a:r>
            <a:r>
              <a:rPr lang="en-US" altLang="zh-CN" sz="1400" spc="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4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value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true</a:t>
            </a:r>
            <a:r>
              <a:rPr lang="en-US" altLang="zh-CN" sz="14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(1)</a:t>
            </a:r>
            <a:r>
              <a:rPr lang="en-US" altLang="zh-CN" sz="14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</a:t>
            </a:r>
            <a:r>
              <a:rPr lang="en-US" altLang="zh-CN" sz="1400" spc="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token</a:t>
            </a:r>
            <a:r>
              <a:rPr lang="en-US" altLang="zh-CN" sz="14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exists</a:t>
            </a:r>
            <a:r>
              <a:rPr lang="en-US" altLang="zh-CN" sz="1400" spc="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400" spc="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4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400" spc="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false</a:t>
            </a:r>
            <a:r>
              <a:rPr lang="en-US" altLang="zh-CN" sz="14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(0)</a:t>
            </a:r>
            <a:r>
              <a:rPr lang="en-US" altLang="zh-CN" sz="1400" spc="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</a:t>
            </a:r>
            <a:r>
              <a:rPr lang="en-US" altLang="zh-CN" sz="14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sz="1400" spc="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does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not.</a:t>
            </a:r>
            <a:r>
              <a:rPr lang="en-US" altLang="zh-CN" sz="1400" spc="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400" spc="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other</a:t>
            </a:r>
            <a:r>
              <a:rPr lang="en-US" altLang="zh-CN" sz="1400" spc="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words,</a:t>
            </a:r>
            <a:r>
              <a:rPr lang="en-US" altLang="zh-CN" sz="1400" spc="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400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element</a:t>
            </a:r>
            <a:r>
              <a:rPr lang="en-US" altLang="zh-CN" sz="1400" spc="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spc="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spc="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one-hot</a:t>
            </a:r>
            <a:r>
              <a:rPr lang="en-US" altLang="zh-CN" sz="1400" spc="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encoded</a:t>
            </a:r>
            <a:r>
              <a:rPr lang="en-US" altLang="zh-CN" sz="1400" spc="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400" spc="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reflects</a:t>
            </a:r>
            <a:r>
              <a:rPr lang="en-US" altLang="zh-CN" sz="1400" spc="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either</a:t>
            </a:r>
            <a:r>
              <a:rPr lang="en-US" altLang="zh-CN" sz="1400" spc="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presence</a:t>
            </a:r>
            <a:r>
              <a:rPr lang="en-US" altLang="zh-CN" sz="1400" spc="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400" spc="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absence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token</a:t>
            </a:r>
            <a:r>
              <a:rPr lang="en-US" altLang="zh-CN" sz="14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described</a:t>
            </a:r>
            <a:r>
              <a:rPr lang="en-US" altLang="zh-CN" sz="1400" spc="-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4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4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shown</a:t>
            </a:r>
            <a:r>
              <a:rPr lang="en-US" altLang="zh-CN" sz="14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following</a:t>
            </a:r>
            <a:r>
              <a:rPr lang="en-US" altLang="zh-CN" sz="14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Figure.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  <p:sp>
        <p:nvSpPr>
          <p:cNvPr id="226" name="Text Box226"/>
          <p:cNvSpPr txBox="1"/>
          <p:nvPr/>
        </p:nvSpPr>
        <p:spPr>
          <a:xfrm>
            <a:off x="1999234" y="6296001"/>
            <a:ext cx="4185607" cy="1979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59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Figure</a:t>
            </a:r>
            <a:r>
              <a:rPr lang="en-US" altLang="zh-CN" sz="14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4.</a:t>
            </a:r>
            <a:r>
              <a:rPr lang="en-US" altLang="zh-CN" sz="14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One-hot</a:t>
            </a:r>
            <a:r>
              <a:rPr lang="en-US" altLang="zh-CN" sz="14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encoding</a:t>
            </a:r>
            <a:r>
              <a:rPr lang="en-US" altLang="zh-CN" sz="14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(Tony</a:t>
            </a:r>
            <a:r>
              <a:rPr lang="en-US" altLang="zh-CN" sz="1400" spc="-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Ojeda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et</a:t>
            </a:r>
            <a:r>
              <a:rPr lang="en-US" altLang="zh-CN" sz="14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al.,</a:t>
            </a:r>
            <a:r>
              <a:rPr lang="en-US" altLang="zh-CN" sz="14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2018)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ath22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28" name="Path228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29" name="Group229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230" name="Path230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31" name="Path231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232" name="Image2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sp>
        <p:nvSpPr>
          <p:cNvPr id="233" name="Text Box233"/>
          <p:cNvSpPr txBox="1"/>
          <p:nvPr/>
        </p:nvSpPr>
        <p:spPr>
          <a:xfrm>
            <a:off x="548640" y="733670"/>
            <a:ext cx="4807372" cy="6758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948"/>
              </a:lnSpc>
            </a:pPr>
            <a:r>
              <a:rPr lang="en-US" altLang="zh-CN" sz="4400" spc="-2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One-hot</a:t>
            </a:r>
            <a:r>
              <a:rPr lang="en-US" altLang="zh-CN" sz="4400" spc="38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encoding</a:t>
            </a:r>
            <a:endParaRPr lang="en-US" altLang="zh-CN" sz="4400" dirty="0">
              <a:latin typeface="Garamond"/>
              <a:ea typeface="Garamond"/>
              <a:cs typeface="Garamond"/>
            </a:endParaRPr>
          </a:p>
        </p:txBody>
      </p:sp>
      <p:sp>
        <p:nvSpPr>
          <p:cNvPr id="234" name="Text Box234"/>
          <p:cNvSpPr txBox="1"/>
          <p:nvPr/>
        </p:nvSpPr>
        <p:spPr>
          <a:xfrm>
            <a:off x="548640" y="1706525"/>
            <a:ext cx="173888" cy="1682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235" name="Text Box235"/>
          <p:cNvSpPr txBox="1"/>
          <p:nvPr/>
        </p:nvSpPr>
        <p:spPr>
          <a:xfrm>
            <a:off x="891540" y="1659406"/>
            <a:ext cx="7740836" cy="4706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53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One-hot</a:t>
            </a:r>
            <a:r>
              <a:rPr lang="en-US" altLang="zh-CN" sz="1600" spc="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encoding</a:t>
            </a:r>
            <a:r>
              <a:rPr lang="en-US" altLang="zh-CN" sz="1600" spc="4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spc="49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very</a:t>
            </a:r>
            <a:r>
              <a:rPr lang="en-US" altLang="zh-CN" sz="1600" spc="4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useful.</a:t>
            </a:r>
            <a:r>
              <a:rPr lang="en-US" altLang="zh-CN" sz="1600" spc="49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Some</a:t>
            </a:r>
            <a:r>
              <a:rPr lang="en-US" altLang="zh-CN" sz="1600" spc="49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5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4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basic</a:t>
            </a:r>
            <a:r>
              <a:rPr lang="en-US" altLang="zh-CN" sz="1600" b="1" spc="494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applications</a:t>
            </a:r>
            <a:r>
              <a:rPr lang="en-US" altLang="zh-CN" sz="1600" b="1" spc="49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600" b="1" spc="494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one-hot</a:t>
            </a:r>
            <a:r>
              <a:rPr lang="en-US" altLang="zh-CN" sz="1600" b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encoding</a:t>
            </a:r>
            <a:r>
              <a:rPr lang="en-US" altLang="zh-CN" sz="1600" b="1" spc="-9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format</a:t>
            </a:r>
            <a:r>
              <a:rPr lang="en-US" altLang="zh-CN" sz="1600" spc="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are: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236" name="Text Box236"/>
          <p:cNvSpPr txBox="1"/>
          <p:nvPr/>
        </p:nvSpPr>
        <p:spPr>
          <a:xfrm>
            <a:off x="1005840" y="2195854"/>
            <a:ext cx="7627122" cy="4706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85750" indent="-285750" algn="l" rtl="0">
              <a:lnSpc>
                <a:spcPts val="1853"/>
              </a:lnSpc>
            </a:pPr>
            <a:r>
              <a:rPr lang="en-US" altLang="zh-CN" sz="1200" spc="0" dirty="0">
                <a:solidFill>
                  <a:srgbClr val="CC3300"/>
                </a:solidFill>
                <a:latin typeface="Wingdings"/>
                <a:ea typeface="Wingdings"/>
                <a:cs typeface="Wingdings"/>
              </a:rPr>
              <a:t></a:t>
            </a:r>
            <a:r>
              <a:rPr lang="en-US" altLang="zh-CN" sz="1200" spc="154" dirty="0">
                <a:solidFill>
                  <a:srgbClr val="CC33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Many</a:t>
            </a:r>
            <a:r>
              <a:rPr lang="en-US" altLang="zh-CN" sz="1600" spc="10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artificial</a:t>
            </a:r>
            <a:r>
              <a:rPr lang="en-US" altLang="zh-CN" sz="1600" spc="1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neural</a:t>
            </a:r>
            <a:r>
              <a:rPr lang="en-US" altLang="zh-CN" sz="1600" spc="1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networks</a:t>
            </a:r>
            <a:r>
              <a:rPr lang="en-US" altLang="zh-CN" sz="1600" spc="1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accept</a:t>
            </a:r>
            <a:r>
              <a:rPr lang="en-US" altLang="zh-CN" sz="1600" spc="10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input</a:t>
            </a:r>
            <a:r>
              <a:rPr lang="en-US" altLang="zh-CN" sz="1600" spc="1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en-US" altLang="zh-CN" sz="1600" spc="1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1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1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one-hot</a:t>
            </a:r>
            <a:r>
              <a:rPr lang="en-US" altLang="zh-CN" sz="1600" spc="1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encoding</a:t>
            </a:r>
            <a:r>
              <a:rPr lang="en-US" altLang="zh-CN" sz="1600" spc="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format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generate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output</a:t>
            </a:r>
            <a:r>
              <a:rPr lang="en-US" altLang="zh-CN" sz="1600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600" spc="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carry</a:t>
            </a:r>
            <a:r>
              <a:rPr lang="en-US" altLang="zh-CN" sz="1600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sematic</a:t>
            </a:r>
            <a:r>
              <a:rPr lang="en-US" altLang="zh-CN" sz="16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representation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6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well.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237" name="Text Box237"/>
          <p:cNvSpPr txBox="1"/>
          <p:nvPr/>
        </p:nvSpPr>
        <p:spPr>
          <a:xfrm>
            <a:off x="1005840" y="2732302"/>
            <a:ext cx="7626672" cy="4706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85750" indent="-285750" algn="l" rtl="0">
              <a:lnSpc>
                <a:spcPts val="1853"/>
              </a:lnSpc>
            </a:pPr>
            <a:r>
              <a:rPr lang="en-US" altLang="zh-CN" sz="1200" spc="0" dirty="0">
                <a:solidFill>
                  <a:srgbClr val="CC3300"/>
                </a:solidFill>
                <a:latin typeface="Wingdings"/>
                <a:ea typeface="Wingdings"/>
                <a:cs typeface="Wingdings"/>
              </a:rPr>
              <a:t></a:t>
            </a:r>
            <a:r>
              <a:rPr lang="en-US" altLang="zh-CN" sz="1200" spc="154" dirty="0">
                <a:solidFill>
                  <a:srgbClr val="CC33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word2vec</a:t>
            </a:r>
            <a:r>
              <a:rPr lang="en-US" altLang="zh-CN" sz="1600" spc="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algorithm</a:t>
            </a:r>
            <a:r>
              <a:rPr lang="en-US" altLang="zh-CN" sz="1600" spc="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accepts</a:t>
            </a:r>
            <a:r>
              <a:rPr lang="en-US" altLang="zh-CN" sz="1600" spc="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input</a:t>
            </a:r>
            <a:r>
              <a:rPr lang="en-US" altLang="zh-CN" sz="1600" spc="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form</a:t>
            </a:r>
            <a:r>
              <a:rPr lang="en-US" altLang="zh-CN" sz="1600" spc="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600" spc="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spc="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these</a:t>
            </a:r>
            <a:r>
              <a:rPr lang="en-US" altLang="zh-CN" sz="1600" spc="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form</a:t>
            </a:r>
            <a:r>
              <a:rPr lang="en-US" altLang="zh-CN" sz="1600" spc="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600" spc="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generated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one-hot</a:t>
            </a:r>
            <a:r>
              <a:rPr lang="en-US" altLang="zh-CN" sz="16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encoding.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238" name="Text Box238"/>
          <p:cNvSpPr txBox="1"/>
          <p:nvPr/>
        </p:nvSpPr>
        <p:spPr>
          <a:xfrm>
            <a:off x="1005840" y="3315869"/>
            <a:ext cx="151943" cy="1682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CC3300"/>
                </a:solidFill>
                <a:latin typeface="Wingdings"/>
                <a:ea typeface="Wingdings"/>
                <a:cs typeface="Wingdings"/>
              </a:rPr>
              <a:t>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239" name="Text Box239"/>
          <p:cNvSpPr txBox="1"/>
          <p:nvPr/>
        </p:nvSpPr>
        <p:spPr>
          <a:xfrm>
            <a:off x="1291590" y="3268750"/>
            <a:ext cx="354674" cy="2268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86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…..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ath240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41" name="Path241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42" name="Group242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243" name="Path243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44" name="Path244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245" name="Image2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sp>
        <p:nvSpPr>
          <p:cNvPr id="246" name="Text Box246"/>
          <p:cNvSpPr txBox="1"/>
          <p:nvPr/>
        </p:nvSpPr>
        <p:spPr>
          <a:xfrm>
            <a:off x="548640" y="791499"/>
            <a:ext cx="2367529" cy="6232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502"/>
              </a:lnSpc>
            </a:pPr>
            <a:r>
              <a:rPr lang="en-US" altLang="zh-CN" sz="40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TF-IDF</a:t>
            </a:r>
            <a:endParaRPr lang="en-US" altLang="zh-CN" sz="4000" dirty="0">
              <a:latin typeface="Garamond"/>
              <a:ea typeface="Garamond"/>
              <a:cs typeface="Garamond"/>
            </a:endParaRPr>
          </a:p>
        </p:txBody>
      </p:sp>
      <p:sp>
        <p:nvSpPr>
          <p:cNvPr id="247" name="Text Box247"/>
          <p:cNvSpPr txBox="1"/>
          <p:nvPr/>
        </p:nvSpPr>
        <p:spPr>
          <a:xfrm>
            <a:off x="548640" y="1714545"/>
            <a:ext cx="190862" cy="1892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90"/>
              </a:lnSpc>
            </a:pPr>
            <a:r>
              <a:rPr lang="en-US" altLang="zh-CN" sz="135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350">
              <a:latin typeface="Wingdings"/>
              <a:ea typeface="Wingdings"/>
              <a:cs typeface="Wingdings"/>
            </a:endParaRPr>
          </a:p>
        </p:txBody>
      </p:sp>
      <p:sp>
        <p:nvSpPr>
          <p:cNvPr id="248" name="Text Box248"/>
          <p:cNvSpPr txBox="1"/>
          <p:nvPr/>
        </p:nvSpPr>
        <p:spPr>
          <a:xfrm>
            <a:off x="548640" y="2647233"/>
            <a:ext cx="190862" cy="1892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90"/>
              </a:lnSpc>
            </a:pPr>
            <a:r>
              <a:rPr lang="en-US" altLang="zh-CN" sz="135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350">
              <a:latin typeface="Wingdings"/>
              <a:ea typeface="Wingdings"/>
              <a:cs typeface="Wingdings"/>
            </a:endParaRPr>
          </a:p>
        </p:txBody>
      </p:sp>
      <p:sp>
        <p:nvSpPr>
          <p:cNvPr id="249" name="Text Box249"/>
          <p:cNvSpPr txBox="1"/>
          <p:nvPr/>
        </p:nvSpPr>
        <p:spPr>
          <a:xfrm>
            <a:off x="891540" y="1661795"/>
            <a:ext cx="7741972" cy="5292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083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Storing</a:t>
            </a:r>
            <a:r>
              <a:rPr lang="en-US" altLang="zh-CN" sz="1800" spc="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800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800" spc="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weighted</a:t>
            </a:r>
            <a:r>
              <a:rPr lang="en-US" altLang="zh-CN" sz="1800" spc="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vectors</a:t>
            </a:r>
            <a:r>
              <a:rPr lang="en-US" altLang="zh-CN" sz="1800" spc="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first</a:t>
            </a:r>
            <a:r>
              <a:rPr lang="en-US" altLang="zh-CN" sz="1800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requires</a:t>
            </a:r>
            <a:r>
              <a:rPr lang="en-US" altLang="zh-CN" sz="1800" spc="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choosing</a:t>
            </a:r>
            <a:r>
              <a:rPr lang="en-US" altLang="zh-CN" sz="1800" spc="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weighting</a:t>
            </a:r>
            <a:r>
              <a:rPr lang="en-US" altLang="zh-CN" sz="1800" spc="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scheme.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most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popular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scheme</a:t>
            </a:r>
            <a:r>
              <a:rPr lang="en-US" altLang="zh-CN" sz="18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TF-IDF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weighting</a:t>
            </a:r>
            <a:r>
              <a:rPr lang="en-US" altLang="zh-CN" sz="18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approach.</a:t>
            </a:r>
            <a:endParaRPr lang="en-US" altLang="zh-CN" sz="1800">
              <a:latin typeface="Arial"/>
              <a:ea typeface="Arial"/>
              <a:cs typeface="Arial"/>
            </a:endParaRPr>
          </a:p>
        </p:txBody>
      </p:sp>
      <p:sp>
        <p:nvSpPr>
          <p:cNvPr id="250" name="Text Box250"/>
          <p:cNvSpPr txBox="1"/>
          <p:nvPr/>
        </p:nvSpPr>
        <p:spPr>
          <a:xfrm>
            <a:off x="891540" y="2594483"/>
            <a:ext cx="7741666" cy="10778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2122"/>
              </a:lnSpc>
            </a:pP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800" spc="9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concept</a:t>
            </a:r>
            <a:r>
              <a:rPr lang="en-US" altLang="zh-CN" sz="1800" spc="9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TF-IDF</a:t>
            </a:r>
            <a:r>
              <a:rPr lang="en-US" altLang="zh-CN" sz="1800" spc="9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stands</a:t>
            </a:r>
            <a:r>
              <a:rPr lang="en-US" altLang="zh-CN" sz="1800" spc="9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800" spc="9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term</a:t>
            </a:r>
            <a:r>
              <a:rPr lang="en-US" altLang="zh-CN" sz="1800" b="1" spc="95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b="1" spc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frequency-inverse</a:t>
            </a:r>
            <a:r>
              <a:rPr lang="en-US" altLang="zh-CN" sz="1800" b="1" spc="934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800" b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frequency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800" spc="1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1800" spc="1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800" spc="1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800" spc="1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800" spc="1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field</a:t>
            </a:r>
            <a:r>
              <a:rPr lang="en-US" altLang="zh-CN" sz="1800" spc="1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800" spc="1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numerical</a:t>
            </a:r>
            <a:r>
              <a:rPr lang="en-US" altLang="zh-CN" sz="1800" spc="1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statistics.</a:t>
            </a:r>
            <a:r>
              <a:rPr lang="en-US" altLang="zh-CN" sz="1800" spc="1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800" spc="1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1800" spc="1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concept,</a:t>
            </a:r>
            <a:r>
              <a:rPr lang="en-US" altLang="zh-CN" sz="1800" spc="1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will</a:t>
            </a:r>
            <a:r>
              <a:rPr lang="en-US" altLang="zh-CN" sz="1800" spc="18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800" spc="1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able</a:t>
            </a:r>
            <a:r>
              <a:rPr lang="en-US" altLang="zh-CN" sz="1800" spc="19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800" spc="1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decide</a:t>
            </a:r>
            <a:r>
              <a:rPr lang="en-US" altLang="zh-CN" sz="1800" spc="18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</a:t>
            </a:r>
            <a:r>
              <a:rPr lang="en-US" altLang="zh-CN" sz="1800" spc="19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important</a:t>
            </a:r>
            <a:r>
              <a:rPr lang="en-US" altLang="zh-CN" sz="1800" spc="19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800" spc="1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</a:t>
            </a:r>
            <a:r>
              <a:rPr lang="en-US" altLang="zh-CN" sz="1800" spc="18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800" spc="19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800" spc="19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800" spc="1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given</a:t>
            </a:r>
            <a:r>
              <a:rPr lang="en-US" altLang="zh-CN" sz="1800" spc="19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800" spc="1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800" spc="18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present</a:t>
            </a:r>
            <a:r>
              <a:rPr lang="en-US" altLang="zh-CN" sz="18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dataset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corpus</a:t>
            </a:r>
            <a:r>
              <a:rPr lang="en-US" altLang="zh-CN" sz="18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(collection).</a:t>
            </a:r>
            <a:endParaRPr lang="en-US" altLang="zh-CN" sz="18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ath25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52" name="Path252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53" name="Group253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254" name="Path254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55" name="Path255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256" name="Image2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pic>
        <p:nvPicPr>
          <p:cNvPr id="257" name="Image2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3632835"/>
            <a:ext cx="3845814" cy="1020318"/>
          </a:xfrm>
          <a:prstGeom prst="rect">
            <a:avLst/>
          </a:prstGeom>
          <a:noFill/>
        </p:spPr>
      </p:pic>
      <p:sp>
        <p:nvSpPr>
          <p:cNvPr id="258" name="Text Box258"/>
          <p:cNvSpPr txBox="1"/>
          <p:nvPr/>
        </p:nvSpPr>
        <p:spPr>
          <a:xfrm>
            <a:off x="548640" y="733670"/>
            <a:ext cx="2598906" cy="6758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948"/>
              </a:lnSpc>
            </a:pP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2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TF-IDF</a:t>
            </a:r>
            <a:endParaRPr lang="en-US" altLang="zh-CN" sz="4400" dirty="0">
              <a:latin typeface="Garamond"/>
              <a:ea typeface="Garamond"/>
              <a:cs typeface="Garamond"/>
            </a:endParaRPr>
          </a:p>
        </p:txBody>
      </p:sp>
      <p:sp>
        <p:nvSpPr>
          <p:cNvPr id="259" name="Text Box259"/>
          <p:cNvSpPr txBox="1"/>
          <p:nvPr/>
        </p:nvSpPr>
        <p:spPr>
          <a:xfrm>
            <a:off x="548640" y="1706525"/>
            <a:ext cx="173888" cy="1682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260" name="Text Box260"/>
          <p:cNvSpPr txBox="1"/>
          <p:nvPr/>
        </p:nvSpPr>
        <p:spPr>
          <a:xfrm>
            <a:off x="891540" y="1659406"/>
            <a:ext cx="2126928" cy="2268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86"/>
              </a:lnSpc>
            </a:pPr>
            <a:r>
              <a:rPr lang="en-US" altLang="zh-CN" sz="1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Term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Frequency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(TF):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261" name="Text Box261"/>
          <p:cNvSpPr txBox="1"/>
          <p:nvPr/>
        </p:nvSpPr>
        <p:spPr>
          <a:xfrm>
            <a:off x="948690" y="1952014"/>
            <a:ext cx="7683924" cy="7145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875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3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term</a:t>
            </a:r>
            <a:r>
              <a:rPr lang="en-US" altLang="zh-CN" sz="1600" b="1" spc="368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frequency</a:t>
            </a:r>
            <a:r>
              <a:rPr lang="en-US" altLang="zh-CN" sz="1600" b="1" spc="347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600" spc="3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spc="3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term</a:t>
            </a:r>
            <a:r>
              <a:rPr lang="en-US" altLang="zh-CN" sz="1600" spc="3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05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1050" i="1" spc="5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3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600" spc="3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1050" i="1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</a:t>
            </a:r>
            <a:r>
              <a:rPr lang="en-US" altLang="zh-CN" sz="1050" i="1" spc="50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spc="3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3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</a:t>
            </a:r>
            <a:r>
              <a:rPr lang="en-US" altLang="zh-CN" sz="1600" spc="3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3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times</a:t>
            </a:r>
            <a:r>
              <a:rPr lang="en-US" altLang="zh-CN" sz="1600" spc="3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600" spc="3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05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105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appears</a:t>
            </a:r>
            <a:r>
              <a:rPr lang="en-US" altLang="zh-CN" sz="1600" spc="1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1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600" spc="1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105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</a:t>
            </a:r>
            <a:r>
              <a:rPr lang="en-US" altLang="zh-CN" sz="1600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600" spc="1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denoted</a:t>
            </a:r>
            <a:r>
              <a:rPr lang="en-US" altLang="zh-CN" sz="1600" spc="1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600" spc="1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</a:t>
            </a:r>
            <a:r>
              <a:rPr lang="en-US" altLang="zh-CN" sz="1050" i="1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ij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600" spc="1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sz="1600" spc="1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1600" spc="1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600" spc="1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absolute</a:t>
            </a:r>
            <a:r>
              <a:rPr lang="en-US" altLang="zh-CN" sz="1600" spc="1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600" spc="1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relative</a:t>
            </a:r>
            <a:r>
              <a:rPr lang="en-US" altLang="zh-CN" sz="1600" spc="1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(normalization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may</a:t>
            </a:r>
            <a:r>
              <a:rPr lang="en-US" altLang="zh-CN" sz="16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also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applied).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262" name="Text Box262"/>
          <p:cNvSpPr txBox="1"/>
          <p:nvPr/>
        </p:nvSpPr>
        <p:spPr>
          <a:xfrm>
            <a:off x="948690" y="3024910"/>
            <a:ext cx="7684168" cy="4706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53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1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normalized</a:t>
            </a:r>
            <a:r>
              <a:rPr lang="en-US" altLang="zh-CN" sz="1600" b="1" spc="118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term</a:t>
            </a:r>
            <a:r>
              <a:rPr lang="en-US" altLang="zh-CN" sz="1600" b="1" spc="132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-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frequency</a:t>
            </a:r>
            <a:r>
              <a:rPr lang="en-US" altLang="zh-CN" sz="1600" b="1" spc="12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(denoted</a:t>
            </a:r>
            <a:r>
              <a:rPr lang="en-US" altLang="zh-CN" sz="1600" spc="10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600" spc="1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tf</a:t>
            </a:r>
            <a:r>
              <a:rPr lang="en-US" altLang="zh-CN" sz="1050" i="1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ij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600" spc="1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1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05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1050" i="1" spc="27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1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105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</a:t>
            </a:r>
            <a:r>
              <a:rPr lang="en-US" altLang="zh-CN" sz="1050" i="1" spc="2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spc="1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given</a:t>
            </a:r>
            <a:r>
              <a:rPr lang="en-US" altLang="zh-CN" sz="1600" spc="1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600" spc="1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1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equation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below: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263" name="Text Box263"/>
          <p:cNvSpPr txBox="1"/>
          <p:nvPr/>
        </p:nvSpPr>
        <p:spPr>
          <a:xfrm>
            <a:off x="630936" y="5003570"/>
            <a:ext cx="7919860" cy="5064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94"/>
              </a:lnSpc>
            </a:pP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where</a:t>
            </a:r>
            <a:r>
              <a:rPr lang="en-US" altLang="zh-CN" sz="1600" spc="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9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maximum</a:t>
            </a:r>
            <a:r>
              <a:rPr lang="en-US" altLang="zh-CN" sz="1600" b="1" spc="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spc="9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computed</a:t>
            </a:r>
            <a:r>
              <a:rPr lang="en-US" altLang="zh-CN" sz="1600" spc="9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over</a:t>
            </a:r>
            <a:r>
              <a:rPr lang="en-US" altLang="zh-CN" sz="1600" spc="9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</a:t>
            </a:r>
            <a:r>
              <a:rPr lang="en-US" altLang="zh-CN" sz="1600" spc="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terms</a:t>
            </a:r>
            <a:r>
              <a:rPr lang="en-US" altLang="zh-CN" sz="1600" spc="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600" spc="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appear</a:t>
            </a:r>
            <a:r>
              <a:rPr lang="en-US" altLang="zh-CN" sz="1600" spc="9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9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600" b="1" spc="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105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</a:t>
            </a:r>
            <a:r>
              <a:rPr lang="en-US" altLang="zh-CN" sz="1600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600" spc="9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</a:t>
            </a:r>
            <a:r>
              <a:rPr lang="en-US" altLang="zh-CN" sz="1600" spc="9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term</a:t>
            </a:r>
            <a:r>
              <a:rPr lang="en-US" altLang="zh-CN" sz="1600" spc="9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05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105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does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</a:t>
            </a:r>
            <a:r>
              <a:rPr lang="en-US" altLang="zh-CN" sz="1600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appear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1050" i="1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</a:t>
            </a:r>
            <a:r>
              <a:rPr lang="en-US" altLang="zh-CN" sz="1050" i="1" spc="1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then</a:t>
            </a:r>
            <a:r>
              <a:rPr lang="en-US" altLang="zh-CN" sz="16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tf</a:t>
            </a:r>
            <a:r>
              <a:rPr lang="en-US" altLang="zh-CN" sz="1050" i="1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ij</a:t>
            </a:r>
            <a:r>
              <a:rPr lang="en-US" altLang="zh-CN" sz="1050" i="1" spc="1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=</a:t>
            </a:r>
            <a:r>
              <a:rPr lang="en-US" altLang="zh-CN" sz="1600" spc="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264" name="Text Box264"/>
          <p:cNvSpPr txBox="1"/>
          <p:nvPr/>
        </p:nvSpPr>
        <p:spPr>
          <a:xfrm>
            <a:off x="630936" y="5735090"/>
            <a:ext cx="4810932" cy="226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86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|V|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altLang="zh-CN" sz="1600" i="1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vocabulary</a:t>
            </a:r>
            <a:r>
              <a:rPr lang="en-US" altLang="zh-CN" sz="16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size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collection</a:t>
            </a: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(v</a:t>
            </a:r>
            <a:r>
              <a:rPr lang="en-US" altLang="zh-CN" sz="16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words).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ath26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66" name="Path266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67" name="Group267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268" name="Path268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69" name="Path269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270" name="Image2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pic>
        <p:nvPicPr>
          <p:cNvPr id="271" name="Image2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56" y="3500997"/>
            <a:ext cx="1728216" cy="913142"/>
          </a:xfrm>
          <a:prstGeom prst="rect">
            <a:avLst/>
          </a:prstGeom>
          <a:noFill/>
        </p:spPr>
      </p:pic>
      <p:sp>
        <p:nvSpPr>
          <p:cNvPr id="272" name="Text Box272"/>
          <p:cNvSpPr txBox="1"/>
          <p:nvPr/>
        </p:nvSpPr>
        <p:spPr>
          <a:xfrm>
            <a:off x="548640" y="733670"/>
            <a:ext cx="2598906" cy="6758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948"/>
              </a:lnSpc>
            </a:pP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2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TF-IDF</a:t>
            </a:r>
            <a:endParaRPr lang="en-US" altLang="zh-CN" sz="4400" dirty="0">
              <a:latin typeface="Garamond"/>
              <a:ea typeface="Garamond"/>
              <a:cs typeface="Garamond"/>
            </a:endParaRPr>
          </a:p>
        </p:txBody>
      </p:sp>
      <p:sp>
        <p:nvSpPr>
          <p:cNvPr id="273" name="Text Box273"/>
          <p:cNvSpPr txBox="1"/>
          <p:nvPr/>
        </p:nvSpPr>
        <p:spPr>
          <a:xfrm>
            <a:off x="548640" y="1714545"/>
            <a:ext cx="190862" cy="1892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90"/>
              </a:lnSpc>
            </a:pPr>
            <a:r>
              <a:rPr lang="en-US" altLang="zh-CN" sz="135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350">
              <a:latin typeface="Wingdings"/>
              <a:ea typeface="Wingdings"/>
              <a:cs typeface="Wingdings"/>
            </a:endParaRPr>
          </a:p>
        </p:txBody>
      </p:sp>
      <p:sp>
        <p:nvSpPr>
          <p:cNvPr id="274" name="Text Box274"/>
          <p:cNvSpPr txBox="1"/>
          <p:nvPr/>
        </p:nvSpPr>
        <p:spPr>
          <a:xfrm>
            <a:off x="891540" y="1661795"/>
            <a:ext cx="2895625" cy="2548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007"/>
              </a:lnSpc>
            </a:pPr>
            <a:r>
              <a:rPr lang="en-US" altLang="zh-CN" sz="18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8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Frequency</a:t>
            </a:r>
            <a:r>
              <a:rPr lang="en-US" altLang="zh-CN" sz="18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8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(DF)</a:t>
            </a:r>
            <a:endParaRPr lang="en-US" altLang="zh-CN" sz="1800">
              <a:latin typeface="Arial"/>
              <a:ea typeface="Arial"/>
              <a:cs typeface="Arial"/>
            </a:endParaRPr>
          </a:p>
        </p:txBody>
      </p:sp>
      <p:sp>
        <p:nvSpPr>
          <p:cNvPr id="275" name="Text Box275"/>
          <p:cNvSpPr txBox="1"/>
          <p:nvPr/>
        </p:nvSpPr>
        <p:spPr>
          <a:xfrm>
            <a:off x="948690" y="2029613"/>
            <a:ext cx="151943" cy="1682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CC3300"/>
                </a:solidFill>
                <a:latin typeface="Wingdings"/>
                <a:ea typeface="Wingdings"/>
                <a:cs typeface="Wingdings"/>
              </a:rPr>
              <a:t>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276" name="Text Box276"/>
          <p:cNvSpPr txBox="1"/>
          <p:nvPr/>
        </p:nvSpPr>
        <p:spPr>
          <a:xfrm>
            <a:off x="1234440" y="1982494"/>
            <a:ext cx="3304680" cy="2629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070"/>
              </a:lnSpc>
            </a:pP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df</a:t>
            </a:r>
            <a:r>
              <a:rPr lang="en-US" altLang="zh-CN" sz="105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1050" i="1" spc="1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=</a:t>
            </a:r>
            <a:r>
              <a:rPr lang="en-US" altLang="zh-CN" sz="16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600" b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frequency</a:t>
            </a:r>
            <a:r>
              <a:rPr lang="en-US" altLang="zh-CN" sz="1600" b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term</a:t>
            </a:r>
            <a:r>
              <a:rPr lang="en-US" altLang="zh-CN" sz="1600" spc="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0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endParaRPr lang="en-US" altLang="zh-CN" sz="1050">
              <a:latin typeface="Arial"/>
              <a:ea typeface="Arial"/>
              <a:cs typeface="Arial"/>
            </a:endParaRPr>
          </a:p>
        </p:txBody>
      </p:sp>
      <p:sp>
        <p:nvSpPr>
          <p:cNvPr id="277" name="Text Box277"/>
          <p:cNvSpPr txBox="1"/>
          <p:nvPr/>
        </p:nvSpPr>
        <p:spPr>
          <a:xfrm>
            <a:off x="1291590" y="2275102"/>
            <a:ext cx="3771024" cy="2629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070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=</a:t>
            </a:r>
            <a:r>
              <a:rPr lang="en-US" altLang="zh-CN" sz="16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</a:t>
            </a:r>
            <a:r>
              <a:rPr lang="en-US" altLang="zh-CN" sz="1600" spc="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documents</a:t>
            </a:r>
            <a:r>
              <a:rPr lang="en-US" altLang="zh-CN" sz="16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containing</a:t>
            </a:r>
            <a:r>
              <a:rPr lang="en-US" altLang="zh-CN" sz="16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term</a:t>
            </a:r>
            <a:r>
              <a:rPr lang="en-US" altLang="zh-CN" sz="1600" spc="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05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endParaRPr lang="en-US" altLang="zh-CN" sz="1050">
              <a:latin typeface="Arial"/>
              <a:ea typeface="Arial"/>
              <a:cs typeface="Arial"/>
            </a:endParaRPr>
          </a:p>
        </p:txBody>
      </p:sp>
      <p:sp>
        <p:nvSpPr>
          <p:cNvPr id="278" name="Text Box278"/>
          <p:cNvSpPr txBox="1"/>
          <p:nvPr/>
        </p:nvSpPr>
        <p:spPr>
          <a:xfrm>
            <a:off x="948690" y="2762782"/>
            <a:ext cx="4927993" cy="26263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285750" algn="l" rtl="0">
              <a:lnSpc>
                <a:spcPts val="1034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inverse</a:t>
            </a:r>
            <a:r>
              <a:rPr lang="en-US" altLang="zh-CN" sz="1600" b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600" b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frequency</a:t>
            </a:r>
            <a:r>
              <a:rPr lang="en-US" altLang="zh-CN" sz="1600" b="1" spc="-1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(denoted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6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idf</a:t>
            </a:r>
            <a:r>
              <a:rPr lang="en-US" altLang="zh-CN" sz="105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105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200" spc="0" dirty="0">
                <a:solidFill>
                  <a:srgbClr val="CC3300"/>
                </a:solidFill>
                <a:latin typeface="Wingdings"/>
                <a:ea typeface="Wingdings"/>
                <a:cs typeface="Wingdings"/>
              </a:rPr>
              <a:t>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279" name="Text Box279"/>
          <p:cNvSpPr txBox="1"/>
          <p:nvPr/>
        </p:nvSpPr>
        <p:spPr>
          <a:xfrm>
            <a:off x="5838952" y="2762782"/>
            <a:ext cx="942226" cy="26263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068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6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term</a:t>
            </a:r>
            <a:r>
              <a:rPr lang="en-US" altLang="zh-CN" sz="1600" spc="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105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endParaRPr lang="en-US" altLang="zh-CN" sz="1050">
              <a:latin typeface="Arial"/>
              <a:ea typeface="Arial"/>
              <a:cs typeface="Arial"/>
            </a:endParaRPr>
          </a:p>
        </p:txBody>
      </p:sp>
      <p:sp>
        <p:nvSpPr>
          <p:cNvPr id="280" name="Text Box280"/>
          <p:cNvSpPr txBox="1"/>
          <p:nvPr/>
        </p:nvSpPr>
        <p:spPr>
          <a:xfrm>
            <a:off x="6800597" y="2762782"/>
            <a:ext cx="1054018" cy="226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86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given</a:t>
            </a:r>
            <a:r>
              <a:rPr lang="en-US" altLang="zh-CN" sz="1600" spc="-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by: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281" name="Text Box281"/>
          <p:cNvSpPr txBox="1"/>
          <p:nvPr/>
        </p:nvSpPr>
        <p:spPr>
          <a:xfrm>
            <a:off x="1343152" y="4761508"/>
            <a:ext cx="5253339" cy="472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8288" algn="l" rtl="0">
              <a:lnSpc>
                <a:spcPts val="1786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16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Where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total</a:t>
            </a:r>
            <a:r>
              <a:rPr lang="en-US" altLang="zh-CN" sz="16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documents</a:t>
            </a:r>
            <a:endParaRPr lang="en-US" altLang="zh-CN" sz="1600">
              <a:latin typeface="Arial"/>
              <a:ea typeface="Arial"/>
              <a:cs typeface="Arial"/>
            </a:endParaRPr>
          </a:p>
          <a:p>
            <a:pPr algn="l" rtl="0">
              <a:lnSpc>
                <a:spcPts val="1933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-</a:t>
            </a:r>
            <a:r>
              <a:rPr lang="en-US" altLang="zh-CN" sz="1400" spc="-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There</a:t>
            </a:r>
            <a:r>
              <a:rPr lang="en-US" altLang="zh-CN" sz="1400" spc="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is</a:t>
            </a:r>
            <a:r>
              <a:rPr lang="en-US" altLang="zh-CN" sz="14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b="1" spc="-3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one</a:t>
            </a:r>
            <a:r>
              <a:rPr lang="en-US" altLang="zh-CN" sz="1400" b="1" spc="15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b="1" spc="0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IDF</a:t>
            </a:r>
            <a:r>
              <a:rPr lang="en-US" altLang="zh-CN" sz="1400" b="1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b="1" spc="-2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value</a:t>
            </a:r>
            <a:r>
              <a:rPr lang="en-US" altLang="zh-CN" sz="1400" b="1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b="1" spc="-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each</a:t>
            </a:r>
            <a:r>
              <a:rPr lang="en-US" altLang="zh-CN" sz="1400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b="1" spc="-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term</a:t>
            </a:r>
            <a:r>
              <a:rPr lang="en-US" altLang="zh-CN" sz="1400" b="1" spc="9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b="1" i="1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</a:t>
            </a:r>
            <a:r>
              <a:rPr lang="en-US" altLang="zh-CN" sz="950" b="1" i="1" spc="-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en-US" altLang="zh-CN" sz="950" b="1" i="1" spc="17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</a:t>
            </a:r>
            <a:r>
              <a:rPr lang="en-US" altLang="zh-CN" sz="14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</a:t>
            </a:r>
            <a:r>
              <a:rPr lang="en-US" altLang="zh-CN" sz="1400" spc="-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collection.</a:t>
            </a:r>
            <a:endParaRPr lang="en-US" altLang="zh-CN" sz="1400">
              <a:latin typeface="Verdana"/>
              <a:ea typeface="Verdana"/>
              <a:cs typeface="Verdana"/>
            </a:endParaRPr>
          </a:p>
        </p:txBody>
      </p:sp>
      <p:sp>
        <p:nvSpPr>
          <p:cNvPr id="282" name="Text Box282"/>
          <p:cNvSpPr txBox="1"/>
          <p:nvPr/>
        </p:nvSpPr>
        <p:spPr>
          <a:xfrm>
            <a:off x="1361440" y="5224399"/>
            <a:ext cx="4133292" cy="21549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697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-</a:t>
            </a:r>
            <a:r>
              <a:rPr lang="en-US" altLang="zh-CN" sz="14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Log</a:t>
            </a:r>
            <a:r>
              <a:rPr lang="en-US" altLang="zh-CN" sz="1400" spc="-1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used</a:t>
            </a:r>
            <a:r>
              <a:rPr lang="en-US" altLang="zh-CN" sz="14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to</a:t>
            </a:r>
            <a:r>
              <a:rPr lang="en-US" altLang="zh-CN" sz="1400" spc="-1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dampen</a:t>
            </a:r>
            <a:r>
              <a:rPr lang="en-US" altLang="zh-CN" sz="1400" spc="1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the</a:t>
            </a:r>
            <a:r>
              <a:rPr lang="en-US" altLang="zh-CN" sz="1400" spc="-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effect</a:t>
            </a:r>
            <a:r>
              <a:rPr lang="en-US" altLang="zh-CN" sz="1400" spc="-1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relative</a:t>
            </a:r>
            <a:r>
              <a:rPr lang="en-US" altLang="zh-CN" sz="1400" spc="2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to</a:t>
            </a:r>
            <a:r>
              <a:rPr lang="en-US" altLang="zh-CN" sz="14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spc="-29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tf.</a:t>
            </a:r>
            <a:endParaRPr lang="en-US" altLang="zh-CN" sz="1400">
              <a:latin typeface="Verdana"/>
              <a:ea typeface="Verdana"/>
              <a:cs typeface="Verdana"/>
            </a:endParaRPr>
          </a:p>
        </p:txBody>
      </p:sp>
      <p:sp>
        <p:nvSpPr>
          <p:cNvPr id="283" name="Text Box283"/>
          <p:cNvSpPr txBox="1"/>
          <p:nvPr/>
        </p:nvSpPr>
        <p:spPr>
          <a:xfrm>
            <a:off x="847090" y="5676162"/>
            <a:ext cx="7702904" cy="4706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53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2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intuition</a:t>
            </a:r>
            <a:r>
              <a:rPr lang="en-US" altLang="zh-CN" sz="1600" spc="2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here</a:t>
            </a:r>
            <a:r>
              <a:rPr lang="en-US" altLang="zh-CN" sz="1600" spc="2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spc="2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600" spc="2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</a:t>
            </a:r>
            <a:r>
              <a:rPr lang="en-US" altLang="zh-CN" sz="1600" spc="2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spc="2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term</a:t>
            </a:r>
            <a:r>
              <a:rPr lang="en-US" altLang="zh-CN" sz="1600" spc="2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appears</a:t>
            </a:r>
            <a:r>
              <a:rPr lang="en-US" altLang="zh-CN" sz="1600" spc="2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2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spc="2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large</a:t>
            </a:r>
            <a:r>
              <a:rPr lang="en-US" altLang="zh-CN" sz="1600" spc="2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</a:t>
            </a:r>
            <a:r>
              <a:rPr lang="en-US" altLang="zh-CN" sz="1600" spc="2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2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documents</a:t>
            </a:r>
            <a:r>
              <a:rPr lang="en-US" altLang="zh-CN" sz="1600" spc="2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2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collection,</a:t>
            </a: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probably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</a:t>
            </a:r>
            <a:r>
              <a:rPr lang="en-US" altLang="zh-CN" sz="1600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important</a:t>
            </a:r>
            <a:r>
              <a:rPr lang="en-US" altLang="zh-CN" sz="1600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</a:t>
            </a:r>
            <a:r>
              <a:rPr lang="en-US" altLang="zh-CN" sz="16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discriminative.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ath28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85" name="Path285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86" name="Group286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287" name="Path287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8" name="Path288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289" name="Image2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pic>
        <p:nvPicPr>
          <p:cNvPr id="290" name="Image2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451" y="2636901"/>
            <a:ext cx="2352675" cy="638175"/>
          </a:xfrm>
          <a:prstGeom prst="rect">
            <a:avLst/>
          </a:prstGeom>
          <a:noFill/>
        </p:spPr>
      </p:pic>
      <p:sp>
        <p:nvSpPr>
          <p:cNvPr id="291" name="Path291"/>
          <p:cNvSpPr/>
          <p:nvPr/>
        </p:nvSpPr>
        <p:spPr>
          <a:xfrm>
            <a:off x="5730494" y="2049018"/>
            <a:ext cx="3003804" cy="1813941"/>
          </a:xfrm>
          <a:custGeom>
            <a:avLst/>
            <a:gdLst/>
            <a:ahLst/>
            <a:cxnLst/>
            <a:rect l="l" t="t" r="r" b="b"/>
            <a:pathLst>
              <a:path w="3003804" h="1813941">
                <a:moveTo>
                  <a:pt x="0" y="855091"/>
                </a:moveTo>
                <a:lnTo>
                  <a:pt x="390144" y="710438"/>
                </a:lnTo>
                <a:cubicBezTo>
                  <a:pt x="556514" y="269494"/>
                  <a:pt x="1239140" y="0"/>
                  <a:pt x="1914906" y="108458"/>
                </a:cubicBezTo>
                <a:cubicBezTo>
                  <a:pt x="2590673" y="217043"/>
                  <a:pt x="3003804" y="662432"/>
                  <a:pt x="2837434" y="1103503"/>
                </a:cubicBezTo>
                <a:cubicBezTo>
                  <a:pt x="2671191" y="1544447"/>
                  <a:pt x="1988566" y="1813941"/>
                  <a:pt x="1312672" y="1705483"/>
                </a:cubicBezTo>
                <a:cubicBezTo>
                  <a:pt x="813943" y="1625346"/>
                  <a:pt x="439547" y="1355725"/>
                  <a:pt x="366522" y="1023874"/>
                </a:cubicBezTo>
                <a:lnTo>
                  <a:pt x="0" y="855091"/>
                </a:lnTo>
                <a:close/>
              </a:path>
            </a:pathLst>
          </a:custGeom>
          <a:solidFill>
            <a:srgbClr val="FFD6AD">
              <a:alpha val="100000"/>
            </a:srgbClr>
          </a:solidFill>
          <a:ln w="0" cap="sq">
            <a:solidFill>
              <a:srgbClr val="FFD6AD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92" name="Text Box292"/>
          <p:cNvSpPr txBox="1"/>
          <p:nvPr/>
        </p:nvSpPr>
        <p:spPr>
          <a:xfrm>
            <a:off x="548640" y="733670"/>
            <a:ext cx="2598906" cy="6758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948"/>
              </a:lnSpc>
            </a:pPr>
            <a:r>
              <a:rPr lang="en-US" altLang="zh-CN" sz="4400" spc="-2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TF-IDF</a:t>
            </a:r>
            <a:endParaRPr lang="en-US" altLang="zh-CN" sz="4400" dirty="0">
              <a:latin typeface="Garamond"/>
              <a:ea typeface="Garamond"/>
              <a:cs typeface="Garamond"/>
            </a:endParaRPr>
          </a:p>
        </p:txBody>
      </p:sp>
      <p:sp>
        <p:nvSpPr>
          <p:cNvPr id="293" name="Text Box293"/>
          <p:cNvSpPr txBox="1"/>
          <p:nvPr/>
        </p:nvSpPr>
        <p:spPr>
          <a:xfrm>
            <a:off x="548640" y="1711097"/>
            <a:ext cx="173888" cy="1682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294" name="Text Box294"/>
          <p:cNvSpPr txBox="1"/>
          <p:nvPr/>
        </p:nvSpPr>
        <p:spPr>
          <a:xfrm>
            <a:off x="891540" y="1643633"/>
            <a:ext cx="4363632" cy="2465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42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The</a:t>
            </a:r>
            <a:r>
              <a:rPr lang="en-US" altLang="zh-CN" sz="1600" spc="-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final</a:t>
            </a:r>
            <a:r>
              <a:rPr lang="en-US" altLang="zh-CN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TF-IDF</a:t>
            </a:r>
            <a:r>
              <a:rPr lang="en-US" altLang="zh-CN" sz="1600" spc="8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term</a:t>
            </a:r>
            <a:r>
              <a:rPr lang="en-US" altLang="zh-CN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b="1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weight</a:t>
            </a:r>
            <a:r>
              <a:rPr lang="en-US" altLang="zh-CN" sz="1600" b="1" spc="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is</a:t>
            </a:r>
            <a:r>
              <a:rPr lang="en-US" altLang="zh-CN" sz="1600" spc="9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given</a:t>
            </a:r>
            <a:r>
              <a:rPr lang="en-US" altLang="zh-CN" sz="1600" spc="-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by:</a:t>
            </a:r>
            <a:endParaRPr lang="en-US" altLang="zh-CN" sz="1600">
              <a:latin typeface="Verdana"/>
              <a:ea typeface="Verdana"/>
              <a:cs typeface="Verdana"/>
            </a:endParaRPr>
          </a:p>
        </p:txBody>
      </p:sp>
      <p:sp>
        <p:nvSpPr>
          <p:cNvPr id="295" name="Text Box295"/>
          <p:cNvSpPr txBox="1"/>
          <p:nvPr/>
        </p:nvSpPr>
        <p:spPr>
          <a:xfrm>
            <a:off x="1279144" y="2772563"/>
            <a:ext cx="1841754" cy="3916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084"/>
              </a:lnSpc>
            </a:pPr>
            <a:r>
              <a:rPr lang="en-US" altLang="zh-CN" sz="2400" i="1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TF-IDF</a:t>
            </a:r>
            <a:r>
              <a:rPr lang="en-US" altLang="zh-CN" sz="2400" i="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400" i="1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(t</a:t>
            </a:r>
            <a:r>
              <a:rPr lang="en-US" altLang="zh-CN" sz="1600" i="1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i</a:t>
            </a:r>
            <a:r>
              <a:rPr lang="en-US" altLang="zh-CN" sz="2400" i="1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,d</a:t>
            </a:r>
            <a:r>
              <a:rPr lang="en-US" altLang="zh-CN" sz="1600" i="1" spc="7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j</a:t>
            </a:r>
            <a:r>
              <a:rPr lang="en-US" altLang="zh-CN" sz="2400" i="1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)</a:t>
            </a:r>
            <a:r>
              <a:rPr lang="en-US" altLang="zh-CN" sz="2400" i="1" spc="-11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2400" i="1" spc="0" dirty="0">
                <a:solidFill>
                  <a:srgbClr val="000000"/>
                </a:solidFill>
                <a:latin typeface="Garamond"/>
                <a:ea typeface="Garamond"/>
                <a:cs typeface="Garamond"/>
              </a:rPr>
              <a:t>=</a:t>
            </a:r>
            <a:endParaRPr lang="en-US" altLang="zh-CN" sz="2400">
              <a:latin typeface="Garamond"/>
              <a:ea typeface="Garamond"/>
              <a:cs typeface="Garamond"/>
            </a:endParaRPr>
          </a:p>
        </p:txBody>
      </p:sp>
      <p:sp>
        <p:nvSpPr>
          <p:cNvPr id="296" name="Text Box296"/>
          <p:cNvSpPr txBox="1"/>
          <p:nvPr/>
        </p:nvSpPr>
        <p:spPr>
          <a:xfrm>
            <a:off x="6545072" y="2435201"/>
            <a:ext cx="868483" cy="1979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59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Postscript: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  <p:sp>
        <p:nvSpPr>
          <p:cNvPr id="297" name="Text Box297"/>
          <p:cNvSpPr txBox="1"/>
          <p:nvPr/>
        </p:nvSpPr>
        <p:spPr>
          <a:xfrm>
            <a:off x="6545072" y="2648561"/>
            <a:ext cx="1517038" cy="1979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59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tf-idf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weighting</a:t>
            </a:r>
            <a:r>
              <a:rPr lang="en-US" altLang="zh-CN" sz="1400" spc="-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has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  <p:sp>
        <p:nvSpPr>
          <p:cNvPr id="298" name="Text Box298"/>
          <p:cNvSpPr txBox="1"/>
          <p:nvPr/>
        </p:nvSpPr>
        <p:spPr>
          <a:xfrm>
            <a:off x="6545072" y="2861921"/>
            <a:ext cx="1624771" cy="1979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59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many</a:t>
            </a:r>
            <a:r>
              <a:rPr lang="en-US" altLang="zh-CN" sz="1400" spc="-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variants.</a:t>
            </a:r>
            <a:r>
              <a:rPr lang="en-US" altLang="zh-CN" sz="14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Here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  <p:sp>
        <p:nvSpPr>
          <p:cNvPr id="299" name="Text Box299"/>
          <p:cNvSpPr txBox="1"/>
          <p:nvPr/>
        </p:nvSpPr>
        <p:spPr>
          <a:xfrm>
            <a:off x="6545072" y="3075281"/>
            <a:ext cx="1368849" cy="1979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59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only</a:t>
            </a:r>
            <a:r>
              <a:rPr lang="en-US" altLang="zh-CN" sz="1400" spc="-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gave</a:t>
            </a:r>
            <a:r>
              <a:rPr lang="en-US" altLang="zh-CN" sz="1400" spc="-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  <p:sp>
        <p:nvSpPr>
          <p:cNvPr id="300" name="Text Box300"/>
          <p:cNvSpPr txBox="1"/>
          <p:nvPr/>
        </p:nvSpPr>
        <p:spPr>
          <a:xfrm>
            <a:off x="6545072" y="3288641"/>
            <a:ext cx="1281765" cy="1979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59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most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basic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one.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  <p:sp>
        <p:nvSpPr>
          <p:cNvPr id="301" name="Text Box301"/>
          <p:cNvSpPr txBox="1"/>
          <p:nvPr/>
        </p:nvSpPr>
        <p:spPr>
          <a:xfrm>
            <a:off x="630936" y="4831741"/>
            <a:ext cx="173888" cy="1682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302" name="Text Box302"/>
          <p:cNvSpPr txBox="1"/>
          <p:nvPr/>
        </p:nvSpPr>
        <p:spPr>
          <a:xfrm>
            <a:off x="973836" y="4784623"/>
            <a:ext cx="7741468" cy="12029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894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assumption</a:t>
            </a:r>
            <a:r>
              <a:rPr lang="en-US" altLang="zh-CN" sz="1600" spc="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behind</a:t>
            </a:r>
            <a:r>
              <a:rPr lang="en-US" altLang="zh-CN" sz="1600" spc="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TF-IDF</a:t>
            </a:r>
            <a:r>
              <a:rPr lang="en-US" altLang="zh-CN" sz="1600" spc="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spc="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600" spc="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600" spc="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600" spc="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high</a:t>
            </a:r>
            <a:r>
              <a:rPr lang="en-US" altLang="zh-CN" sz="1600" spc="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term</a:t>
            </a:r>
            <a:r>
              <a:rPr lang="en-US" altLang="zh-CN" sz="1600" spc="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frequency</a:t>
            </a:r>
            <a:r>
              <a:rPr lang="en-US" altLang="zh-CN" sz="16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should</a:t>
            </a:r>
            <a:r>
              <a:rPr lang="en-US" altLang="zh-CN" sz="1600" spc="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receive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high</a:t>
            </a:r>
            <a:r>
              <a:rPr lang="en-US" altLang="zh-CN" sz="16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weight</a:t>
            </a:r>
            <a:r>
              <a:rPr lang="en-US" altLang="zh-CN" sz="1600" spc="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unless</a:t>
            </a:r>
            <a:r>
              <a:rPr lang="en-US" altLang="zh-CN" sz="1600" b="1" spc="1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they</a:t>
            </a:r>
            <a:r>
              <a:rPr lang="en-US" altLang="zh-CN" sz="1600" spc="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also</a:t>
            </a:r>
            <a:r>
              <a:rPr lang="en-US" altLang="zh-CN" sz="16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have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high</a:t>
            </a:r>
            <a:r>
              <a:rPr lang="en-US" altLang="zh-CN" sz="1600" spc="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600" spc="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frequency.</a:t>
            </a:r>
            <a:r>
              <a:rPr lang="en-US" altLang="zh-CN" sz="1600" spc="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</a:t>
            </a:r>
            <a:r>
              <a:rPr lang="en-US" altLang="zh-CN" sz="16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“the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”</a:t>
            </a:r>
            <a:r>
              <a:rPr lang="en-US" altLang="zh-CN" sz="1600" spc="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one</a:t>
            </a:r>
            <a:r>
              <a:rPr lang="en-US" altLang="zh-CN" sz="1600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3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most</a:t>
            </a:r>
            <a:r>
              <a:rPr lang="en-US" altLang="zh-CN" sz="1600" spc="37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commonly</a:t>
            </a:r>
            <a:r>
              <a:rPr lang="en-US" altLang="zh-CN" sz="1600" spc="3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occurring</a:t>
            </a:r>
            <a:r>
              <a:rPr lang="en-US" altLang="zh-CN" sz="1600" spc="3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600" spc="3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3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3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English</a:t>
            </a:r>
            <a:r>
              <a:rPr lang="en-US" altLang="zh-CN" sz="1600" spc="3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language.</a:t>
            </a:r>
            <a:r>
              <a:rPr lang="en-US" altLang="zh-CN" sz="1600" spc="3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“The”</a:t>
            </a:r>
            <a:r>
              <a:rPr lang="en-US" altLang="zh-CN" sz="1600" spc="3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often</a:t>
            </a:r>
            <a:r>
              <a:rPr lang="en-US" altLang="zh-CN" sz="1600" spc="3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occurs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many</a:t>
            </a:r>
            <a:r>
              <a:rPr lang="en-US" altLang="zh-CN" sz="1600" spc="2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times</a:t>
            </a:r>
            <a:r>
              <a:rPr lang="en-US" altLang="zh-CN" sz="1600" spc="2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within</a:t>
            </a:r>
            <a:r>
              <a:rPr lang="en-US" altLang="zh-CN" sz="1600" spc="2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spc="2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single</a:t>
            </a:r>
            <a:r>
              <a:rPr lang="en-US" altLang="zh-CN" sz="1600" spc="2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document,</a:t>
            </a:r>
            <a:r>
              <a:rPr lang="en-US" altLang="zh-CN" sz="1600" spc="2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but</a:t>
            </a:r>
            <a:r>
              <a:rPr lang="en-US" altLang="zh-CN" sz="1600" spc="2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sz="1600" spc="2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also</a:t>
            </a:r>
            <a:r>
              <a:rPr lang="en-US" altLang="zh-CN" sz="1600" spc="2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occurs</a:t>
            </a:r>
            <a:r>
              <a:rPr lang="en-US" altLang="zh-CN" sz="1600" spc="2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2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nearly</a:t>
            </a:r>
            <a:r>
              <a:rPr lang="en-US" altLang="zh-CN" sz="1600" spc="2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every</a:t>
            </a:r>
            <a:r>
              <a:rPr lang="en-US" altLang="zh-CN" sz="1600" spc="2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document.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These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two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competing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effects</a:t>
            </a:r>
            <a:r>
              <a:rPr lang="en-US" altLang="zh-CN" sz="1600" spc="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cancel</a:t>
            </a:r>
            <a:r>
              <a:rPr lang="en-US" altLang="zh-CN" sz="1600" spc="-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out</a:t>
            </a:r>
            <a:r>
              <a:rPr lang="en-US" altLang="zh-CN" sz="16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6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give</a:t>
            </a:r>
            <a:r>
              <a:rPr lang="en-US" altLang="zh-CN" sz="16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“the”</a:t>
            </a:r>
            <a:r>
              <a:rPr lang="en-US" altLang="zh-CN" sz="1600" spc="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low</a:t>
            </a:r>
            <a:r>
              <a:rPr lang="en-US" altLang="zh-CN" sz="1600" spc="-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weight.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ath314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15" name="Path315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16" name="Group316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317" name="Path317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8" name="Path318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319" name="Image3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pic>
        <p:nvPicPr>
          <p:cNvPr id="320" name="Image3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42" y="1700911"/>
            <a:ext cx="8100442" cy="3862070"/>
          </a:xfrm>
          <a:prstGeom prst="rect">
            <a:avLst/>
          </a:prstGeom>
          <a:noFill/>
        </p:spPr>
      </p:pic>
      <p:sp>
        <p:nvSpPr>
          <p:cNvPr id="321" name="Text Box321"/>
          <p:cNvSpPr txBox="1"/>
          <p:nvPr/>
        </p:nvSpPr>
        <p:spPr>
          <a:xfrm>
            <a:off x="548640" y="791499"/>
            <a:ext cx="7794359" cy="5717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502"/>
              </a:lnSpc>
            </a:pPr>
            <a:r>
              <a:rPr lang="en-US" altLang="zh-CN" sz="40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3.6.2</a:t>
            </a:r>
            <a:r>
              <a:rPr lang="en-US" altLang="zh-CN" sz="40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Computing</a:t>
            </a:r>
            <a:r>
              <a:rPr lang="en-US" altLang="zh-CN" sz="4000" spc="-18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TF-IDF:</a:t>
            </a:r>
            <a:r>
              <a:rPr lang="en-US" altLang="zh-CN" sz="40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An</a:t>
            </a:r>
            <a:r>
              <a:rPr lang="en-US" altLang="zh-CN" sz="40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0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Example</a:t>
            </a:r>
            <a:endParaRPr lang="en-US" altLang="zh-CN" sz="4000">
              <a:latin typeface="Garamond"/>
              <a:ea typeface="Garamond"/>
              <a:cs typeface="Garamo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ath32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30" name="Path330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31" name="Group331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332" name="Path332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3" name="Path333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334" name="Image3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sp>
        <p:nvSpPr>
          <p:cNvPr id="335" name="Text Box335"/>
          <p:cNvSpPr txBox="1"/>
          <p:nvPr/>
        </p:nvSpPr>
        <p:spPr>
          <a:xfrm>
            <a:off x="548640" y="733670"/>
            <a:ext cx="7068718" cy="11525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538"/>
              </a:lnSpc>
            </a:pPr>
            <a:r>
              <a:rPr lang="en-US" altLang="zh-CN" sz="44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3.6.3</a:t>
            </a: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3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TF-IDF</a:t>
            </a: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based</a:t>
            </a:r>
            <a:r>
              <a:rPr lang="en-US" altLang="zh-CN" sz="4400" spc="-5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applications</a:t>
            </a: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Some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applications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600" spc="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TF-IDF: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336" name="Text Box336"/>
          <p:cNvSpPr txBox="1"/>
          <p:nvPr/>
        </p:nvSpPr>
        <p:spPr>
          <a:xfrm>
            <a:off x="548640" y="2291740"/>
            <a:ext cx="173888" cy="1682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337" name="Text Box337"/>
          <p:cNvSpPr txBox="1"/>
          <p:nvPr/>
        </p:nvSpPr>
        <p:spPr>
          <a:xfrm>
            <a:off x="548640" y="2828189"/>
            <a:ext cx="173888" cy="1682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338" name="Text Box338"/>
          <p:cNvSpPr txBox="1"/>
          <p:nvPr/>
        </p:nvSpPr>
        <p:spPr>
          <a:xfrm>
            <a:off x="548640" y="3608477"/>
            <a:ext cx="173888" cy="1682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339" name="Text Box339"/>
          <p:cNvSpPr txBox="1"/>
          <p:nvPr/>
        </p:nvSpPr>
        <p:spPr>
          <a:xfrm>
            <a:off x="548640" y="4145179"/>
            <a:ext cx="173888" cy="1682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340" name="Text Box340"/>
          <p:cNvSpPr txBox="1"/>
          <p:nvPr/>
        </p:nvSpPr>
        <p:spPr>
          <a:xfrm>
            <a:off x="891540" y="2244622"/>
            <a:ext cx="7740316" cy="4706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53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4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general,</a:t>
            </a:r>
            <a:r>
              <a:rPr lang="en-US" altLang="zh-CN" sz="1600" spc="4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4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en-US" altLang="zh-CN" sz="1600" spc="4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analysis</a:t>
            </a:r>
            <a:r>
              <a:rPr lang="en-US" altLang="zh-CN" sz="1600" spc="4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1600" spc="4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600" spc="4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performed</a:t>
            </a:r>
            <a:r>
              <a:rPr lang="en-US" altLang="zh-CN" sz="1600" spc="4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600" spc="4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TF-IDF</a:t>
            </a:r>
            <a:r>
              <a:rPr lang="en-US" altLang="zh-CN" sz="1600" spc="4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easily.</a:t>
            </a:r>
            <a:r>
              <a:rPr lang="en-US" altLang="zh-CN" sz="1600" spc="4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You</a:t>
            </a:r>
            <a:r>
              <a:rPr lang="en-US" altLang="zh-CN" sz="1600" spc="4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1600" spc="4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sz="1600" spc="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about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most</a:t>
            </a:r>
            <a:r>
              <a:rPr lang="en-US" altLang="zh-CN" sz="1600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accurate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keywords</a:t>
            </a:r>
            <a:r>
              <a:rPr lang="en-US" altLang="zh-CN" sz="1600" spc="-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600" spc="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your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dataset.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341" name="Text Box341"/>
          <p:cNvSpPr txBox="1"/>
          <p:nvPr/>
        </p:nvSpPr>
        <p:spPr>
          <a:xfrm>
            <a:off x="891540" y="2781070"/>
            <a:ext cx="7741850" cy="7145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875"/>
              </a:lnSpc>
            </a:pP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If</a:t>
            </a:r>
            <a:r>
              <a:rPr lang="en-US" altLang="zh-CN" sz="1600" spc="2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you</a:t>
            </a:r>
            <a:r>
              <a:rPr lang="en-US" altLang="zh-CN" sz="1600" spc="2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600" spc="2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developing</a:t>
            </a:r>
            <a:r>
              <a:rPr lang="en-US" altLang="zh-CN" sz="1600" spc="2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spc="2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2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summarization</a:t>
            </a:r>
            <a:r>
              <a:rPr lang="en-US" altLang="zh-CN" sz="1600" spc="2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application</a:t>
            </a:r>
            <a:r>
              <a:rPr lang="en-US" altLang="zh-CN" sz="16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where</a:t>
            </a:r>
            <a:r>
              <a:rPr lang="en-US" altLang="zh-CN" sz="1600" spc="2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you</a:t>
            </a:r>
            <a:r>
              <a:rPr lang="en-US" altLang="zh-CN" sz="1600" spc="2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have</a:t>
            </a:r>
            <a:r>
              <a:rPr lang="en-US" altLang="zh-CN" sz="1600" spc="2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spc="2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selected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statistical</a:t>
            </a:r>
            <a:r>
              <a:rPr lang="en-US" altLang="zh-CN" sz="1600" spc="4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approach,</a:t>
            </a:r>
            <a:r>
              <a:rPr lang="en-US" altLang="zh-CN" sz="1600" spc="4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then</a:t>
            </a:r>
            <a:r>
              <a:rPr lang="en-US" altLang="zh-CN" sz="1600" spc="4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TF-IDF</a:t>
            </a:r>
            <a:r>
              <a:rPr lang="en-US" altLang="zh-CN" sz="1600" spc="4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spc="4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4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most</a:t>
            </a:r>
            <a:r>
              <a:rPr lang="en-US" altLang="zh-CN" sz="1600" spc="4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important</a:t>
            </a:r>
            <a:r>
              <a:rPr lang="en-US" altLang="zh-CN" sz="1600" spc="4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feature</a:t>
            </a:r>
            <a:r>
              <a:rPr lang="en-US" altLang="zh-CN" sz="1600" spc="4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600" spc="4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generating</a:t>
            </a:r>
            <a:r>
              <a:rPr lang="en-US" altLang="zh-CN" sz="1600" spc="4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summary</a:t>
            </a:r>
            <a:r>
              <a:rPr lang="en-US" altLang="zh-CN" sz="1600" spc="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6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342" name="Text Box342"/>
          <p:cNvSpPr txBox="1"/>
          <p:nvPr/>
        </p:nvSpPr>
        <p:spPr>
          <a:xfrm>
            <a:off x="891540" y="3561358"/>
            <a:ext cx="7740398" cy="7636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004"/>
              </a:lnSpc>
            </a:pP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Variations</a:t>
            </a:r>
            <a:r>
              <a:rPr lang="en-US" altLang="zh-CN" sz="1600" spc="10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1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1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TF-IDF</a:t>
            </a:r>
            <a:r>
              <a:rPr lang="en-US" altLang="zh-CN" sz="1600" spc="1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weighting</a:t>
            </a:r>
            <a:r>
              <a:rPr lang="en-US" altLang="zh-CN" sz="1600" spc="10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scheme</a:t>
            </a:r>
            <a:r>
              <a:rPr lang="en-US" altLang="zh-CN" sz="1600" spc="1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600" spc="1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often</a:t>
            </a:r>
            <a:r>
              <a:rPr lang="en-US" altLang="zh-CN" sz="1600" spc="1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used</a:t>
            </a:r>
            <a:r>
              <a:rPr lang="en-US" altLang="zh-CN" sz="1600" spc="1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600" spc="1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search</a:t>
            </a:r>
            <a:r>
              <a:rPr lang="en-US" altLang="zh-CN" sz="1600" spc="10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engines</a:t>
            </a:r>
            <a:r>
              <a:rPr lang="en-US" altLang="zh-CN" sz="1600" spc="1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600" spc="1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find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out</a:t>
            </a:r>
            <a:r>
              <a:rPr lang="en-US" altLang="zh-CN" sz="16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scoring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ranking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document's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relevance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6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given</a:t>
            </a:r>
            <a:r>
              <a:rPr lang="en-US" altLang="zh-CN" sz="1600" spc="-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query.</a:t>
            </a:r>
            <a:r>
              <a:rPr lang="en-US" altLang="zh-CN" sz="1600" spc="4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classification</a:t>
            </a: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applications.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ath6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70" name="Path70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71" name="Group71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72" name="Path72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3" name="Path73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74" name="Image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sp>
        <p:nvSpPr>
          <p:cNvPr id="75" name="Text Box75"/>
          <p:cNvSpPr txBox="1"/>
          <p:nvPr/>
        </p:nvSpPr>
        <p:spPr>
          <a:xfrm>
            <a:off x="548640" y="62855"/>
            <a:ext cx="7366564" cy="13542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15"/>
              </a:lnSpc>
            </a:pPr>
            <a:r>
              <a:rPr lang="en-US" altLang="zh-CN" sz="44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A</a:t>
            </a: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General</a:t>
            </a:r>
            <a:r>
              <a:rPr lang="en-US" altLang="zh-CN" sz="4400" spc="8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Framework</a:t>
            </a: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for</a:t>
            </a:r>
            <a:r>
              <a:rPr lang="en-US" altLang="zh-CN" sz="4400" spc="1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Text</a:t>
            </a: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Analytics</a:t>
            </a:r>
            <a:endParaRPr lang="en-US" altLang="zh-CN" sz="4400" dirty="0">
              <a:latin typeface="Garamond"/>
              <a:ea typeface="Garamond"/>
              <a:cs typeface="Garamond"/>
            </a:endParaRPr>
          </a:p>
        </p:txBody>
      </p:sp>
      <p:sp>
        <p:nvSpPr>
          <p:cNvPr id="76" name="Text Box76"/>
          <p:cNvSpPr txBox="1"/>
          <p:nvPr/>
        </p:nvSpPr>
        <p:spPr>
          <a:xfrm>
            <a:off x="548640" y="1706525"/>
            <a:ext cx="173888" cy="1682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77" name="Text Box77"/>
          <p:cNvSpPr txBox="1"/>
          <p:nvPr/>
        </p:nvSpPr>
        <p:spPr>
          <a:xfrm>
            <a:off x="548640" y="3072029"/>
            <a:ext cx="173888" cy="1682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78" name="Text Box78"/>
          <p:cNvSpPr txBox="1"/>
          <p:nvPr/>
        </p:nvSpPr>
        <p:spPr>
          <a:xfrm>
            <a:off x="548640" y="4193946"/>
            <a:ext cx="173888" cy="1682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79" name="Text Box79"/>
          <p:cNvSpPr txBox="1"/>
          <p:nvPr/>
        </p:nvSpPr>
        <p:spPr>
          <a:xfrm>
            <a:off x="891540" y="1659406"/>
            <a:ext cx="1923915" cy="2268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86"/>
              </a:lnSpc>
            </a:pPr>
            <a:r>
              <a:rPr lang="en-US" altLang="zh-CN" sz="1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Preprocessing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80" name="Text Box80"/>
          <p:cNvSpPr txBox="1"/>
          <p:nvPr/>
        </p:nvSpPr>
        <p:spPr>
          <a:xfrm>
            <a:off x="948690" y="1952014"/>
            <a:ext cx="7684276" cy="7145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875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1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preprocessing</a:t>
            </a:r>
            <a:r>
              <a:rPr lang="en-US" altLang="zh-CN" sz="1600" spc="1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aims</a:t>
            </a:r>
            <a:r>
              <a:rPr lang="en-US" altLang="zh-CN" sz="1600" spc="1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600" spc="18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make</a:t>
            </a:r>
            <a:r>
              <a:rPr lang="en-US" altLang="zh-CN" sz="1600" spc="1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1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input</a:t>
            </a:r>
            <a:r>
              <a:rPr lang="en-US" altLang="zh-CN" sz="1600" spc="1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documents</a:t>
            </a:r>
            <a:r>
              <a:rPr lang="en-US" altLang="zh-CN" sz="1600" spc="1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</a:t>
            </a:r>
            <a:r>
              <a:rPr lang="en-US" altLang="zh-CN" sz="1600" spc="1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consistent</a:t>
            </a:r>
            <a:r>
              <a:rPr lang="en-US" altLang="zh-CN" sz="1600" spc="1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600" spc="18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facilitate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representation,</a:t>
            </a:r>
            <a:r>
              <a:rPr lang="en-US" altLang="zh-CN" sz="1600" spc="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which</a:t>
            </a:r>
            <a:r>
              <a:rPr lang="en-US" altLang="zh-CN" sz="1600" spc="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spc="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necessary</a:t>
            </a:r>
            <a:r>
              <a:rPr lang="en-US" altLang="zh-CN" sz="16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6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most</a:t>
            </a:r>
            <a:r>
              <a:rPr lang="en-US" altLang="zh-CN" sz="16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analytics</a:t>
            </a:r>
            <a:r>
              <a:rPr lang="en-US" altLang="zh-CN" sz="16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tasks.</a:t>
            </a:r>
            <a:r>
              <a:rPr lang="en-US" altLang="zh-CN" sz="16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en-US" altLang="zh-CN" sz="1600" spc="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usually</a:t>
            </a:r>
            <a:r>
              <a:rPr lang="en-US" altLang="zh-CN" sz="1600" spc="-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preprocessed</a:t>
            </a:r>
            <a:r>
              <a:rPr lang="en-US" altLang="zh-CN" sz="16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remove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parts</a:t>
            </a:r>
            <a:r>
              <a:rPr lang="en-US" altLang="zh-CN" sz="1600" spc="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6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bring</a:t>
            </a:r>
            <a:r>
              <a:rPr lang="en-US" altLang="zh-CN" sz="16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any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relevant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81" name="Text Box81"/>
          <p:cNvSpPr txBox="1"/>
          <p:nvPr/>
        </p:nvSpPr>
        <p:spPr>
          <a:xfrm>
            <a:off x="891540" y="3024910"/>
            <a:ext cx="1991869" cy="226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86"/>
              </a:lnSpc>
            </a:pPr>
            <a:r>
              <a:rPr lang="en-US" altLang="zh-CN" sz="1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Representation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82" name="Text Box82"/>
          <p:cNvSpPr txBox="1"/>
          <p:nvPr/>
        </p:nvSpPr>
        <p:spPr>
          <a:xfrm>
            <a:off x="948690" y="3317518"/>
            <a:ext cx="7684100" cy="4706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53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After</a:t>
            </a:r>
            <a:r>
              <a:rPr lang="en-US" altLang="zh-CN" sz="1600" spc="2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2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preprocessing</a:t>
            </a:r>
            <a:r>
              <a:rPr lang="en-US" altLang="zh-CN" sz="1600" spc="2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has</a:t>
            </a:r>
            <a:r>
              <a:rPr lang="en-US" altLang="zh-CN" sz="1600" spc="2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been</a:t>
            </a:r>
            <a:r>
              <a:rPr lang="en-US" altLang="zh-CN" sz="1600" spc="2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completed,</a:t>
            </a:r>
            <a:r>
              <a:rPr lang="en-US" altLang="zh-CN" sz="1600" spc="2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2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individual</a:t>
            </a:r>
            <a:r>
              <a:rPr lang="en-US" altLang="zh-CN" sz="1600" spc="2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</a:t>
            </a:r>
            <a:r>
              <a:rPr lang="en-US" altLang="zh-CN" sz="1600" spc="2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tokens</a:t>
            </a:r>
            <a:r>
              <a:rPr lang="en-US" altLang="zh-CN" sz="1600" spc="2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must</a:t>
            </a:r>
            <a:r>
              <a:rPr lang="en-US" altLang="zh-CN" sz="1600" spc="2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transformed</a:t>
            </a:r>
            <a:r>
              <a:rPr lang="en-US" altLang="zh-CN" sz="1600" spc="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representation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suitable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600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input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mining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algorithms.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83" name="Text Box83"/>
          <p:cNvSpPr txBox="1"/>
          <p:nvPr/>
        </p:nvSpPr>
        <p:spPr>
          <a:xfrm>
            <a:off x="891540" y="4146598"/>
            <a:ext cx="2149382" cy="22713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88"/>
              </a:lnSpc>
            </a:pPr>
            <a:r>
              <a:rPr lang="en-US" altLang="zh-CN" sz="1600" b="1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Knowledge</a:t>
            </a:r>
            <a:r>
              <a:rPr lang="en-US" altLang="zh-CN" sz="1600" b="1" spc="-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Discovery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84" name="Text Box84"/>
          <p:cNvSpPr txBox="1"/>
          <p:nvPr/>
        </p:nvSpPr>
        <p:spPr>
          <a:xfrm>
            <a:off x="948690" y="4439437"/>
            <a:ext cx="7684256" cy="4706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53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When</a:t>
            </a:r>
            <a:r>
              <a:rPr lang="en-US" altLang="zh-CN" sz="1600" spc="10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600" spc="1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successfully</a:t>
            </a:r>
            <a:r>
              <a:rPr lang="en-US" altLang="zh-CN" sz="1600" spc="1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transform</a:t>
            </a:r>
            <a:r>
              <a:rPr lang="en-US" altLang="zh-CN" sz="1600" spc="1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1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1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corpus</a:t>
            </a:r>
            <a:r>
              <a:rPr lang="en-US" altLang="zh-CN" sz="1600" spc="1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en-US" altLang="zh-CN" sz="1600" spc="10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numeric</a:t>
            </a:r>
            <a:r>
              <a:rPr lang="en-US" altLang="zh-CN" sz="1600" spc="1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vectors,</a:t>
            </a:r>
            <a:r>
              <a:rPr lang="en-US" altLang="zh-CN" sz="1600" spc="1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600" spc="10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1600" spc="10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apply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existing</a:t>
            </a:r>
            <a:r>
              <a:rPr lang="en-US" altLang="zh-CN" sz="1600" spc="-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machine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learning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mining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methods</a:t>
            </a:r>
            <a:r>
              <a:rPr lang="en-US" altLang="zh-CN" sz="16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like</a:t>
            </a:r>
            <a:r>
              <a:rPr lang="en-US" altLang="zh-CN" sz="1600" spc="-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classification</a:t>
            </a: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clustering.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85" name="Text Box85"/>
          <p:cNvSpPr txBox="1"/>
          <p:nvPr/>
        </p:nvSpPr>
        <p:spPr>
          <a:xfrm>
            <a:off x="548640" y="5268493"/>
            <a:ext cx="8084536" cy="71453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875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600" spc="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conducting</a:t>
            </a:r>
            <a:r>
              <a:rPr lang="en-US" altLang="zh-CN" sz="1600" spc="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preprocessing,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representation</a:t>
            </a:r>
            <a:r>
              <a:rPr lang="en-US" altLang="zh-CN" sz="1600" spc="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spc="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knowledge</a:t>
            </a:r>
            <a:r>
              <a:rPr lang="en-US" altLang="zh-CN" sz="1600" spc="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discovery</a:t>
            </a:r>
            <a:r>
              <a:rPr lang="en-US" altLang="zh-CN" sz="1600" spc="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methods,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600" spc="5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1600" spc="5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mine</a:t>
            </a:r>
            <a:r>
              <a:rPr lang="en-US" altLang="zh-CN" sz="1600" spc="5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latent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600" spc="5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useful</a:t>
            </a:r>
            <a:r>
              <a:rPr lang="en-US" altLang="zh-CN" sz="1600" b="1" spc="53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sz="1600" b="1" spc="529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from</a:t>
            </a:r>
            <a:r>
              <a:rPr lang="en-US" altLang="zh-CN" sz="1600" spc="5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5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input</a:t>
            </a:r>
            <a:r>
              <a:rPr lang="en-US" altLang="zh-CN" sz="1600" spc="5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5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corpus,</a:t>
            </a:r>
            <a:r>
              <a:rPr lang="en-US" altLang="zh-CN" sz="1600" spc="5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like</a:t>
            </a:r>
            <a:r>
              <a:rPr lang="en-US" altLang="zh-CN" sz="1600" spc="5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similarity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between</a:t>
            </a:r>
            <a:r>
              <a:rPr lang="en-US" altLang="zh-CN" sz="16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two</a:t>
            </a:r>
            <a:r>
              <a:rPr lang="en-US" altLang="zh-CN" sz="16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messages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from</a:t>
            </a:r>
            <a:r>
              <a:rPr lang="en-US" altLang="zh-CN" sz="1600" spc="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social</a:t>
            </a:r>
            <a:r>
              <a:rPr lang="en-US" altLang="zh-CN" sz="1600" spc="-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media.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ath8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7" name="Path87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88" name="Group88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89" name="Path89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0" name="Path90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91" name="Image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sp>
        <p:nvSpPr>
          <p:cNvPr id="92" name="Text Box92"/>
          <p:cNvSpPr txBox="1"/>
          <p:nvPr/>
        </p:nvSpPr>
        <p:spPr>
          <a:xfrm>
            <a:off x="548640" y="733670"/>
            <a:ext cx="4984331" cy="6758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948"/>
              </a:lnSpc>
            </a:pPr>
            <a:r>
              <a:rPr lang="en-US" altLang="zh-CN" sz="4400" spc="-2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Text</a:t>
            </a: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Preprocessing</a:t>
            </a:r>
            <a:endParaRPr lang="en-US" altLang="zh-CN" sz="4400" dirty="0">
              <a:latin typeface="Garamond"/>
              <a:ea typeface="Garamond"/>
              <a:cs typeface="Garamond"/>
            </a:endParaRPr>
          </a:p>
        </p:txBody>
      </p:sp>
      <p:sp>
        <p:nvSpPr>
          <p:cNvPr id="93" name="Text Box93"/>
          <p:cNvSpPr txBox="1"/>
          <p:nvPr/>
        </p:nvSpPr>
        <p:spPr>
          <a:xfrm>
            <a:off x="548640" y="1706525"/>
            <a:ext cx="173888" cy="1682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94" name="Text Box94"/>
          <p:cNvSpPr txBox="1"/>
          <p:nvPr/>
        </p:nvSpPr>
        <p:spPr>
          <a:xfrm>
            <a:off x="548640" y="3022346"/>
            <a:ext cx="165049" cy="1699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38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Arial"/>
                <a:ea typeface="Arial"/>
                <a:cs typeface="Arial"/>
              </a:rPr>
              <a:t>1.</a:t>
            </a:r>
            <a:endParaRPr lang="en-US" altLang="zh-CN" sz="1200">
              <a:latin typeface="Arial"/>
              <a:ea typeface="Arial"/>
              <a:cs typeface="Arial"/>
            </a:endParaRPr>
          </a:p>
        </p:txBody>
      </p:sp>
      <p:sp>
        <p:nvSpPr>
          <p:cNvPr id="95" name="Text Box95"/>
          <p:cNvSpPr txBox="1"/>
          <p:nvPr/>
        </p:nvSpPr>
        <p:spPr>
          <a:xfrm>
            <a:off x="548640" y="4631944"/>
            <a:ext cx="165049" cy="1699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38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Arial"/>
                <a:ea typeface="Arial"/>
                <a:cs typeface="Arial"/>
              </a:rPr>
              <a:t>2.</a:t>
            </a:r>
            <a:endParaRPr lang="en-US" altLang="zh-CN" sz="1200">
              <a:latin typeface="Arial"/>
              <a:ea typeface="Arial"/>
              <a:cs typeface="Arial"/>
            </a:endParaRPr>
          </a:p>
        </p:txBody>
      </p:sp>
      <p:sp>
        <p:nvSpPr>
          <p:cNvPr id="96" name="Text Box96"/>
          <p:cNvSpPr txBox="1"/>
          <p:nvPr/>
        </p:nvSpPr>
        <p:spPr>
          <a:xfrm>
            <a:off x="548640" y="5461000"/>
            <a:ext cx="165049" cy="1699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38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Arial"/>
                <a:ea typeface="Arial"/>
                <a:cs typeface="Arial"/>
              </a:rPr>
              <a:t>3.</a:t>
            </a:r>
            <a:endParaRPr lang="en-US" altLang="zh-CN" sz="1200">
              <a:latin typeface="Arial"/>
              <a:ea typeface="Arial"/>
              <a:cs typeface="Arial"/>
            </a:endParaRPr>
          </a:p>
        </p:txBody>
      </p:sp>
      <p:sp>
        <p:nvSpPr>
          <p:cNvPr id="97" name="Text Box97"/>
          <p:cNvSpPr txBox="1"/>
          <p:nvPr/>
        </p:nvSpPr>
        <p:spPr>
          <a:xfrm>
            <a:off x="891540" y="1659406"/>
            <a:ext cx="7742460" cy="9583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887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3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possible</a:t>
            </a:r>
            <a:r>
              <a:rPr lang="en-US" altLang="zh-CN" sz="1600" spc="3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steps</a:t>
            </a:r>
            <a:r>
              <a:rPr lang="en-US" altLang="zh-CN" sz="1600" spc="3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3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3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preprocessing</a:t>
            </a:r>
            <a:r>
              <a:rPr lang="en-US" altLang="zh-CN" sz="1600" spc="3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600" spc="3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38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same</a:t>
            </a:r>
            <a:r>
              <a:rPr lang="en-US" altLang="zh-CN" sz="1600" spc="3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600" spc="39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</a:t>
            </a:r>
            <a:r>
              <a:rPr lang="en-US" altLang="zh-CN" sz="1600" spc="38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39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mining</a:t>
            </a:r>
            <a:r>
              <a:rPr lang="en-US" altLang="zh-CN" sz="1600" spc="38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tasks,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though</a:t>
            </a:r>
            <a:r>
              <a:rPr lang="en-US" altLang="zh-CN" sz="1600" spc="5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which</a:t>
            </a:r>
            <a:r>
              <a:rPr lang="en-US" altLang="zh-CN" sz="1600" spc="5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processing</a:t>
            </a:r>
            <a:r>
              <a:rPr lang="en-US" altLang="zh-CN" sz="1600" spc="4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steps</a:t>
            </a:r>
            <a:r>
              <a:rPr lang="en-US" altLang="zh-CN" sz="1600" spc="50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600" spc="50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chosen</a:t>
            </a:r>
            <a:r>
              <a:rPr lang="en-US" altLang="zh-CN" sz="1600" spc="49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depends</a:t>
            </a:r>
            <a:r>
              <a:rPr lang="en-US" altLang="zh-CN" sz="1600" spc="5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r>
              <a:rPr lang="en-US" altLang="zh-CN" sz="1600" spc="5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50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task.</a:t>
            </a:r>
            <a:r>
              <a:rPr lang="en-US" altLang="zh-CN" sz="1600" spc="50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ways</a:t>
            </a:r>
            <a:r>
              <a:rPr lang="en-US" altLang="zh-CN" sz="1600" spc="5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process</a:t>
            </a:r>
            <a:r>
              <a:rPr lang="en-US" altLang="zh-CN" sz="1600" spc="3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documents</a:t>
            </a:r>
            <a:r>
              <a:rPr lang="en-US" altLang="zh-CN" sz="1600" spc="3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600" spc="3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</a:t>
            </a:r>
            <a:r>
              <a:rPr lang="en-US" altLang="zh-CN" sz="1600" spc="38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varied</a:t>
            </a:r>
            <a:r>
              <a:rPr lang="en-US" altLang="zh-CN" sz="1600" spc="3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spc="3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application-</a:t>
            </a:r>
            <a:r>
              <a:rPr lang="en-US" altLang="zh-CN" sz="1600" spc="39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spc="39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language-dependent.</a:t>
            </a:r>
            <a:r>
              <a:rPr lang="en-US" altLang="zh-CN" sz="1600" spc="3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basic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steps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6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follows: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98" name="Text Box98"/>
          <p:cNvSpPr txBox="1"/>
          <p:nvPr/>
        </p:nvSpPr>
        <p:spPr>
          <a:xfrm>
            <a:off x="891540" y="2976142"/>
            <a:ext cx="7740832" cy="125128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57150" indent="-57150" algn="l" rtl="0">
              <a:lnSpc>
                <a:spcPts val="1971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Choose</a:t>
            </a:r>
            <a:r>
              <a:rPr lang="en-US" altLang="zh-CN" sz="16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scope</a:t>
            </a: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processed</a:t>
            </a: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(documents,</a:t>
            </a:r>
            <a:r>
              <a:rPr lang="en-US" altLang="zh-CN" sz="1600" spc="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paragraphs,</a:t>
            </a:r>
            <a:r>
              <a:rPr lang="en-US" altLang="zh-CN" sz="16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etc.).</a:t>
            </a:r>
            <a:r>
              <a:rPr lang="en-US" altLang="zh-CN" sz="1600" spc="4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Choosing</a:t>
            </a:r>
            <a:r>
              <a:rPr lang="en-US" altLang="zh-CN" sz="1600" spc="5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4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proper</a:t>
            </a:r>
            <a:r>
              <a:rPr lang="en-US" altLang="zh-CN" sz="1600" spc="49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scope</a:t>
            </a:r>
            <a:r>
              <a:rPr lang="en-US" altLang="zh-CN" sz="1600" spc="49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depends</a:t>
            </a:r>
            <a:r>
              <a:rPr lang="en-US" altLang="zh-CN" sz="1600" spc="4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r>
              <a:rPr lang="en-US" altLang="zh-CN" sz="1600" spc="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4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goals</a:t>
            </a:r>
            <a:r>
              <a:rPr lang="en-US" altLang="zh-CN" sz="1600" spc="49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50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4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mining</a:t>
            </a:r>
            <a:r>
              <a:rPr lang="en-US" altLang="zh-CN" sz="1600" spc="4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task:</a:t>
            </a:r>
            <a:r>
              <a:rPr lang="en-US" altLang="zh-CN" sz="1600" spc="5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classification</a:t>
            </a:r>
            <a:r>
              <a:rPr lang="en-US" altLang="zh-CN" sz="1600" i="1" spc="1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600" spc="1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clustering</a:t>
            </a:r>
            <a:r>
              <a:rPr lang="en-US" altLang="zh-CN" sz="1600" i="1" spc="1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tasks,</a:t>
            </a:r>
            <a:r>
              <a:rPr lang="en-US" altLang="zh-CN" sz="1600" spc="1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often</a:t>
            </a:r>
            <a:r>
              <a:rPr lang="en-US" altLang="zh-CN" sz="1600" spc="1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1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entire</a:t>
            </a:r>
            <a:r>
              <a:rPr lang="en-US" altLang="zh-CN" sz="1600" spc="1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600" spc="1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spc="1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1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proper</a:t>
            </a:r>
            <a:r>
              <a:rPr lang="en-US" altLang="zh-CN" sz="1600" spc="1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scope;</a:t>
            </a:r>
            <a:r>
              <a:rPr lang="en-US" altLang="zh-CN" sz="1600" spc="1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sentiment</a:t>
            </a:r>
            <a:r>
              <a:rPr lang="en-US" altLang="zh-CN" sz="1600" i="1" spc="19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analysis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600" spc="1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600" i="1" spc="20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summarization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600" spc="20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600" spc="20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sz="1600" i="1" spc="2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retrieval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600" spc="2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smaller</a:t>
            </a:r>
            <a:r>
              <a:rPr lang="en-US" altLang="zh-CN" sz="1600" spc="1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units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such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paragraphs</a:t>
            </a:r>
            <a:r>
              <a:rPr lang="en-US" altLang="zh-CN" sz="1600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sections</a:t>
            </a:r>
            <a:r>
              <a:rPr lang="en-US" altLang="zh-CN" sz="16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might</a:t>
            </a:r>
            <a:r>
              <a:rPr lang="en-US" altLang="zh-CN" sz="16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</a:t>
            </a:r>
            <a:r>
              <a:rPr lang="en-US" altLang="zh-CN" sz="16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appropriate.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99" name="Text Box99"/>
          <p:cNvSpPr txBox="1"/>
          <p:nvPr/>
        </p:nvSpPr>
        <p:spPr>
          <a:xfrm>
            <a:off x="891540" y="4585740"/>
            <a:ext cx="7739554" cy="4706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53"/>
              </a:lnSpc>
            </a:pP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Tokenize:</a:t>
            </a:r>
            <a:r>
              <a:rPr lang="en-US" altLang="zh-CN" sz="1600" spc="8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Break</a:t>
            </a:r>
            <a:r>
              <a:rPr lang="en-US" altLang="zh-CN" sz="1600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9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en-US" altLang="zh-CN" sz="1600" spc="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discrete</a:t>
            </a:r>
            <a:r>
              <a:rPr lang="en-US" altLang="zh-CN" sz="1600" spc="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600" spc="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called</a:t>
            </a:r>
            <a:r>
              <a:rPr lang="en-US" altLang="zh-CN" sz="1600" spc="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tokens</a:t>
            </a:r>
            <a:r>
              <a:rPr lang="en-US" altLang="zh-CN" sz="1600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</a:t>
            </a:r>
            <a:r>
              <a:rPr lang="en-US" altLang="zh-CN" sz="1600" spc="-1066" dirty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Transform</a:t>
            </a:r>
            <a:r>
              <a:rPr lang="en-US" altLang="zh-CN" sz="1600" spc="9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en-US" altLang="zh-CN" sz="1600" spc="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lang="en-US" altLang="zh-CN" sz="1600" spc="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6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(tokens).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100" name="Text Box100"/>
          <p:cNvSpPr txBox="1"/>
          <p:nvPr/>
        </p:nvSpPr>
        <p:spPr>
          <a:xfrm>
            <a:off x="891540" y="5414796"/>
            <a:ext cx="7741912" cy="9583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887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Remove</a:t>
            </a:r>
            <a:r>
              <a:rPr lang="en-US" altLang="zh-CN" sz="16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stopwords</a:t>
            </a:r>
            <a:r>
              <a:rPr lang="en-US" altLang="zh-CN" sz="16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“stopping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”):</a:t>
            </a:r>
            <a:r>
              <a:rPr lang="en-US" altLang="zh-CN" sz="1600" spc="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remove</a:t>
            </a:r>
            <a:r>
              <a:rPr lang="en-US" altLang="zh-CN" sz="1600" spc="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</a:t>
            </a:r>
            <a:r>
              <a:rPr lang="en-US" altLang="zh-CN" sz="1600" spc="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stopwords,</a:t>
            </a:r>
            <a:r>
              <a:rPr lang="en-US" altLang="zh-CN" sz="1600" spc="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600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is,</a:t>
            </a:r>
            <a:r>
              <a:rPr lang="en-US" altLang="zh-CN" sz="16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</a:t>
            </a:r>
            <a:r>
              <a:rPr lang="en-US" altLang="zh-CN" sz="16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600" spc="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600" spc="2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construct</a:t>
            </a:r>
            <a:r>
              <a:rPr lang="en-US" altLang="zh-CN" sz="1600" spc="2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2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syntax</a:t>
            </a:r>
            <a:r>
              <a:rPr lang="en-US" altLang="zh-CN" sz="1600" spc="28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2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spc="2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sentence</a:t>
            </a:r>
            <a:r>
              <a:rPr lang="en-US" altLang="zh-CN" sz="1600" spc="2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but</a:t>
            </a:r>
            <a:r>
              <a:rPr lang="en-US" altLang="zh-CN" sz="1600" spc="2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</a:t>
            </a:r>
            <a:r>
              <a:rPr lang="en-US" altLang="zh-CN" sz="1600" spc="28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containing</a:t>
            </a:r>
            <a:r>
              <a:rPr lang="en-US" altLang="zh-CN" sz="1600" spc="27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2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sz="1600" spc="2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(such</a:t>
            </a:r>
            <a:r>
              <a:rPr lang="en-US" altLang="zh-CN" sz="1600" spc="28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conjunctions,</a:t>
            </a:r>
            <a:r>
              <a:rPr lang="en-US" altLang="zh-CN" sz="1600" spc="9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articles,</a:t>
            </a:r>
            <a:r>
              <a:rPr lang="en-US" altLang="zh-CN" sz="1600" spc="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spc="9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prepositions)</a:t>
            </a:r>
            <a:r>
              <a:rPr lang="en-US" altLang="zh-CN" sz="1600" spc="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such</a:t>
            </a:r>
            <a:r>
              <a:rPr lang="en-US" altLang="zh-CN" sz="1600" spc="9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600" spc="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a,</a:t>
            </a:r>
            <a:r>
              <a:rPr lang="en-US" altLang="zh-CN" sz="1600" spc="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about,</a:t>
            </a:r>
            <a:r>
              <a:rPr lang="en-US" altLang="zh-CN" sz="1600" spc="1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an,</a:t>
            </a:r>
            <a:r>
              <a:rPr lang="en-US" altLang="zh-CN" sz="1600" spc="9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are,</a:t>
            </a:r>
            <a:r>
              <a:rPr lang="en-US" altLang="zh-CN" sz="1600" spc="9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as,</a:t>
            </a:r>
            <a:r>
              <a:rPr lang="en-US" altLang="zh-CN" sz="1600" spc="9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at,</a:t>
            </a:r>
            <a:r>
              <a:rPr lang="en-US" altLang="zh-CN" sz="1600" spc="9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be,</a:t>
            </a:r>
            <a:r>
              <a:rPr lang="en-US" altLang="zh-CN" sz="1600" spc="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by,</a:t>
            </a:r>
            <a:r>
              <a:rPr lang="en-US" altLang="zh-CN" sz="1600" spc="10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for,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from,</a:t>
            </a:r>
            <a:r>
              <a:rPr lang="en-US" altLang="zh-CN" sz="1600" spc="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how,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will,</a:t>
            </a:r>
            <a:r>
              <a:rPr lang="en-US" altLang="zh-CN" sz="16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with,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many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others.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ath10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02" name="Path102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03" name="Group103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104" name="Path104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5" name="Path105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06" name="Image1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sp>
        <p:nvSpPr>
          <p:cNvPr id="107" name="Text Box107"/>
          <p:cNvSpPr txBox="1"/>
          <p:nvPr/>
        </p:nvSpPr>
        <p:spPr>
          <a:xfrm>
            <a:off x="548640" y="733670"/>
            <a:ext cx="4984331" cy="6758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948"/>
              </a:lnSpc>
            </a:pPr>
            <a:r>
              <a:rPr lang="en-US" altLang="zh-CN" sz="4400" spc="-2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Text</a:t>
            </a: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Preprocessing</a:t>
            </a:r>
            <a:endParaRPr lang="en-US" altLang="zh-CN" sz="4400" dirty="0">
              <a:latin typeface="Garamond"/>
              <a:ea typeface="Garamond"/>
              <a:cs typeface="Garamond"/>
            </a:endParaRPr>
          </a:p>
        </p:txBody>
      </p:sp>
      <p:sp>
        <p:nvSpPr>
          <p:cNvPr id="108" name="Text Box108"/>
          <p:cNvSpPr txBox="1"/>
          <p:nvPr/>
        </p:nvSpPr>
        <p:spPr>
          <a:xfrm>
            <a:off x="548640" y="1705610"/>
            <a:ext cx="165049" cy="1699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38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Arial"/>
                <a:ea typeface="Arial"/>
                <a:cs typeface="Arial"/>
              </a:rPr>
              <a:t>4.</a:t>
            </a:r>
            <a:endParaRPr lang="en-US" altLang="zh-CN" sz="1200">
              <a:latin typeface="Arial"/>
              <a:ea typeface="Arial"/>
              <a:cs typeface="Arial"/>
            </a:endParaRPr>
          </a:p>
        </p:txBody>
      </p:sp>
      <p:sp>
        <p:nvSpPr>
          <p:cNvPr id="109" name="Text Box109"/>
          <p:cNvSpPr txBox="1"/>
          <p:nvPr/>
        </p:nvSpPr>
        <p:spPr>
          <a:xfrm>
            <a:off x="548640" y="3510026"/>
            <a:ext cx="165049" cy="1699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38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Arial"/>
                <a:ea typeface="Arial"/>
                <a:cs typeface="Arial"/>
              </a:rPr>
              <a:t>5.</a:t>
            </a:r>
            <a:endParaRPr lang="en-US" altLang="zh-CN" sz="1200">
              <a:latin typeface="Arial"/>
              <a:ea typeface="Arial"/>
              <a:cs typeface="Arial"/>
            </a:endParaRPr>
          </a:p>
        </p:txBody>
      </p:sp>
      <p:sp>
        <p:nvSpPr>
          <p:cNvPr id="110" name="Text Box110"/>
          <p:cNvSpPr txBox="1"/>
          <p:nvPr/>
        </p:nvSpPr>
        <p:spPr>
          <a:xfrm>
            <a:off x="548640" y="4339336"/>
            <a:ext cx="165049" cy="1699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38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Arial"/>
                <a:ea typeface="Arial"/>
                <a:cs typeface="Arial"/>
              </a:rPr>
              <a:t>6.</a:t>
            </a:r>
            <a:endParaRPr lang="en-US" altLang="zh-CN" sz="1200">
              <a:latin typeface="Arial"/>
              <a:ea typeface="Arial"/>
              <a:cs typeface="Arial"/>
            </a:endParaRPr>
          </a:p>
        </p:txBody>
      </p:sp>
      <p:sp>
        <p:nvSpPr>
          <p:cNvPr id="111" name="Text Box111"/>
          <p:cNvSpPr txBox="1"/>
          <p:nvPr/>
        </p:nvSpPr>
        <p:spPr>
          <a:xfrm>
            <a:off x="548640" y="4924552"/>
            <a:ext cx="165049" cy="1699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38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Arial"/>
                <a:ea typeface="Arial"/>
                <a:cs typeface="Arial"/>
              </a:rPr>
              <a:t>7.</a:t>
            </a:r>
            <a:endParaRPr lang="en-US" altLang="zh-CN" sz="1200">
              <a:latin typeface="Arial"/>
              <a:ea typeface="Arial"/>
              <a:cs typeface="Arial"/>
            </a:endParaRPr>
          </a:p>
        </p:txBody>
      </p:sp>
      <p:sp>
        <p:nvSpPr>
          <p:cNvPr id="112" name="Text Box112"/>
          <p:cNvSpPr txBox="1"/>
          <p:nvPr/>
        </p:nvSpPr>
        <p:spPr>
          <a:xfrm>
            <a:off x="891540" y="1659406"/>
            <a:ext cx="7742330" cy="14460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898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Stem:</a:t>
            </a:r>
            <a:r>
              <a:rPr lang="en-US" altLang="zh-CN" sz="1600" spc="1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Remove</a:t>
            </a:r>
            <a:r>
              <a:rPr lang="en-US" altLang="zh-CN" sz="1600" spc="1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prefixes</a:t>
            </a:r>
            <a:r>
              <a:rPr lang="en-US" altLang="zh-CN" sz="1600" spc="1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spc="1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suffixes</a:t>
            </a:r>
            <a:r>
              <a:rPr lang="en-US" altLang="zh-CN" sz="1600" spc="1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600" spc="1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normalize</a:t>
            </a:r>
            <a:r>
              <a:rPr lang="en-US" altLang="zh-CN" sz="1600" spc="1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600" spc="1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altLang="zh-CN" sz="1600" spc="1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600" spc="1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example,</a:t>
            </a:r>
            <a:r>
              <a:rPr lang="en-US" altLang="zh-CN" sz="1600" spc="1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run,</a:t>
            </a:r>
            <a:r>
              <a:rPr lang="en-US" altLang="zh-CN" sz="1600" i="1" spc="1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running,</a:t>
            </a:r>
            <a:r>
              <a:rPr lang="en-US" altLang="zh-CN" sz="16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spc="3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i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runs</a:t>
            </a:r>
            <a:r>
              <a:rPr lang="en-US" altLang="zh-CN" sz="1600" i="1" spc="3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would</a:t>
            </a:r>
            <a:r>
              <a:rPr lang="en-US" altLang="zh-CN" sz="1600" spc="3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</a:t>
            </a:r>
            <a:r>
              <a:rPr lang="en-US" altLang="zh-CN" sz="1600" spc="3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600" spc="3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stemmed</a:t>
            </a:r>
            <a:r>
              <a:rPr lang="en-US" altLang="zh-CN" sz="1600" spc="3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600" spc="3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run.</a:t>
            </a:r>
            <a:r>
              <a:rPr lang="en-US" altLang="zh-CN" sz="1600" spc="3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</a:t>
            </a:r>
            <a:r>
              <a:rPr lang="en-US" altLang="zh-CN" sz="1600" spc="3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3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600" spc="3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600" spc="3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variant</a:t>
            </a:r>
            <a:r>
              <a:rPr lang="en-US" altLang="zh-CN" sz="1600" spc="3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forms</a:t>
            </a:r>
            <a:r>
              <a:rPr lang="en-US" altLang="zh-CN" sz="1600" spc="3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1600" spc="3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regarded</a:t>
            </a:r>
            <a:r>
              <a:rPr lang="en-US" altLang="zh-CN" sz="1600" spc="3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600" spc="3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same</a:t>
            </a:r>
            <a:r>
              <a:rPr lang="en-US" altLang="zh-CN" sz="1600" spc="3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feature.</a:t>
            </a:r>
            <a:r>
              <a:rPr lang="en-US" altLang="zh-CN" sz="1600" spc="3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Many</a:t>
            </a:r>
            <a:r>
              <a:rPr lang="en-US" altLang="zh-CN" sz="1600" spc="3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algorithms</a:t>
            </a:r>
            <a:r>
              <a:rPr lang="en-US" altLang="zh-CN" sz="1600" spc="3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have</a:t>
            </a:r>
            <a:r>
              <a:rPr lang="en-US" altLang="zh-CN" sz="1600" spc="3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been</a:t>
            </a:r>
            <a:r>
              <a:rPr lang="en-US" altLang="zh-CN" sz="1600" spc="3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invented</a:t>
            </a:r>
            <a:r>
              <a:rPr lang="en-US" altLang="zh-CN" sz="1600" spc="3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600" spc="3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</a:t>
            </a:r>
            <a:r>
              <a:rPr lang="en-US" altLang="zh-CN" sz="1600" spc="3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stemming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(Porter,</a:t>
            </a:r>
            <a:r>
              <a:rPr lang="en-US" altLang="zh-CN" sz="1600" spc="4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Snowball,</a:t>
            </a:r>
            <a:r>
              <a:rPr lang="en-US" altLang="zh-CN" sz="1600" spc="4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spc="4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Lancaster).</a:t>
            </a:r>
            <a:r>
              <a:rPr lang="en-US" altLang="zh-CN" sz="1600" spc="4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sz="1600" spc="4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also</a:t>
            </a:r>
            <a:r>
              <a:rPr lang="en-US" altLang="zh-CN" sz="1600" spc="4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depends</a:t>
            </a:r>
            <a:r>
              <a:rPr lang="en-US" altLang="zh-CN" sz="1600" spc="4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r>
              <a:rPr lang="en-US" altLang="zh-CN" sz="1600" spc="4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4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language.</a:t>
            </a:r>
            <a:r>
              <a:rPr lang="en-US" altLang="zh-CN" sz="1600" spc="4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Notice</a:t>
            </a:r>
            <a:r>
              <a:rPr lang="en-US" altLang="zh-CN" sz="1600" spc="4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lemmatization</a:t>
            </a:r>
            <a:r>
              <a:rPr lang="en-US" altLang="zh-CN" sz="1600" b="1" spc="5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1600" spc="5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600" spc="5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used</a:t>
            </a:r>
            <a:r>
              <a:rPr lang="en-US" altLang="zh-CN" sz="1600" spc="5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instead</a:t>
            </a:r>
            <a:r>
              <a:rPr lang="en-US" altLang="zh-CN" sz="1600" spc="58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stemming,</a:t>
            </a:r>
            <a:r>
              <a:rPr lang="en-US" altLang="zh-CN" sz="1600" spc="5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sz="1600" spc="5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depends</a:t>
            </a:r>
            <a:r>
              <a:rPr lang="en-US" altLang="zh-CN" sz="1600" spc="5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r>
              <a:rPr lang="en-US" altLang="zh-CN" sz="1600" spc="59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58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mining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subtasks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corpus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language.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113" name="Text Box113"/>
          <p:cNvSpPr txBox="1"/>
          <p:nvPr/>
        </p:nvSpPr>
        <p:spPr>
          <a:xfrm>
            <a:off x="891540" y="3463822"/>
            <a:ext cx="7742074" cy="4706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53"/>
              </a:lnSpc>
            </a:pP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Normalize</a:t>
            </a:r>
            <a:r>
              <a:rPr lang="en-US" altLang="zh-CN" sz="1600" spc="4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spelling:</a:t>
            </a:r>
            <a:r>
              <a:rPr lang="en-US" altLang="zh-CN" sz="1600" spc="4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Unify</a:t>
            </a:r>
            <a:r>
              <a:rPr lang="en-US" altLang="zh-CN" sz="1600" spc="4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misspellings</a:t>
            </a:r>
            <a:r>
              <a:rPr lang="en-US" altLang="zh-CN" sz="1600" spc="4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spc="4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other</a:t>
            </a:r>
            <a:r>
              <a:rPr lang="en-US" altLang="zh-CN" sz="1600" spc="4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spelling</a:t>
            </a:r>
            <a:r>
              <a:rPr lang="en-US" altLang="zh-CN" sz="1600" spc="4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variations</a:t>
            </a:r>
            <a:r>
              <a:rPr lang="en-US" altLang="zh-CN" sz="1600" spc="4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en-US" altLang="zh-CN" sz="1600" spc="4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spc="4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single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token.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114" name="Text Box114"/>
          <p:cNvSpPr txBox="1"/>
          <p:nvPr/>
        </p:nvSpPr>
        <p:spPr>
          <a:xfrm>
            <a:off x="891540" y="4293132"/>
            <a:ext cx="5237906" cy="226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86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Detect</a:t>
            </a:r>
            <a:r>
              <a:rPr lang="en-US" altLang="zh-CN" sz="16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sentence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boundaries: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Mark</a:t>
            </a:r>
            <a:r>
              <a:rPr lang="en-US" altLang="zh-CN" sz="1600" spc="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ends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sentences.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115" name="Text Box115"/>
          <p:cNvSpPr txBox="1"/>
          <p:nvPr/>
        </p:nvSpPr>
        <p:spPr>
          <a:xfrm>
            <a:off x="891540" y="4878348"/>
            <a:ext cx="6197265" cy="2268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86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Normalize</a:t>
            </a:r>
            <a:r>
              <a:rPr lang="en-US" altLang="zh-CN" sz="16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case: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Convert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either</a:t>
            </a:r>
            <a:r>
              <a:rPr lang="en-US" altLang="zh-CN" sz="16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lower</a:t>
            </a:r>
            <a:r>
              <a:rPr lang="en-US" altLang="zh-CN" sz="16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600" spc="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upper</a:t>
            </a:r>
            <a:r>
              <a:rPr lang="en-US" altLang="zh-CN" sz="1600" spc="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case.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th11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7" name="Path117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18" name="Group118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119" name="Path119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0" name="Path120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21" name="Image1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sp>
        <p:nvSpPr>
          <p:cNvPr id="122" name="Text Box122"/>
          <p:cNvSpPr txBox="1"/>
          <p:nvPr/>
        </p:nvSpPr>
        <p:spPr>
          <a:xfrm>
            <a:off x="548640" y="733670"/>
            <a:ext cx="4984331" cy="6758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948"/>
              </a:lnSpc>
            </a:pPr>
            <a:r>
              <a:rPr lang="en-US" altLang="zh-CN" sz="4400" spc="-2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Text</a:t>
            </a: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Preprocessing</a:t>
            </a:r>
            <a:endParaRPr lang="en-US" altLang="zh-CN" sz="4400" dirty="0">
              <a:latin typeface="Garamond"/>
              <a:ea typeface="Garamond"/>
              <a:cs typeface="Garamond"/>
            </a:endParaRPr>
          </a:p>
        </p:txBody>
      </p:sp>
      <p:sp>
        <p:nvSpPr>
          <p:cNvPr id="123" name="Text Box123"/>
          <p:cNvSpPr txBox="1"/>
          <p:nvPr/>
        </p:nvSpPr>
        <p:spPr>
          <a:xfrm>
            <a:off x="548640" y="1639823"/>
            <a:ext cx="5757962" cy="2465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42"/>
              </a:lnSpc>
            </a:pPr>
            <a:r>
              <a:rPr lang="en-US" altLang="zh-CN" sz="1600" b="1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Difference</a:t>
            </a:r>
            <a:r>
              <a:rPr lang="en-US" altLang="zh-CN" sz="1600" b="1" spc="-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b="1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between</a:t>
            </a:r>
            <a:r>
              <a:rPr lang="en-US" altLang="zh-CN" sz="1600" b="1" spc="-1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b="1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Stemming</a:t>
            </a:r>
            <a:r>
              <a:rPr lang="en-US" altLang="zh-CN" sz="1600" b="1" spc="-1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b="1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and</a:t>
            </a:r>
            <a:r>
              <a:rPr lang="en-US" altLang="zh-CN" sz="1600" b="1" spc="1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b="1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Lemmatization</a:t>
            </a:r>
            <a:endParaRPr lang="en-US" altLang="zh-CN" sz="1600">
              <a:latin typeface="Verdana"/>
              <a:ea typeface="Verdana"/>
              <a:cs typeface="Verdana"/>
            </a:endParaRPr>
          </a:p>
        </p:txBody>
      </p:sp>
      <p:sp>
        <p:nvSpPr>
          <p:cNvPr id="124" name="Text Box124"/>
          <p:cNvSpPr txBox="1"/>
          <p:nvPr/>
        </p:nvSpPr>
        <p:spPr>
          <a:xfrm>
            <a:off x="548640" y="2291740"/>
            <a:ext cx="173888" cy="1682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125" name="Text Box125"/>
          <p:cNvSpPr txBox="1"/>
          <p:nvPr/>
        </p:nvSpPr>
        <p:spPr>
          <a:xfrm>
            <a:off x="891540" y="2244622"/>
            <a:ext cx="7742116" cy="7145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875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Stemming</a:t>
            </a:r>
            <a:r>
              <a:rPr lang="en-US" altLang="zh-CN" sz="16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lemmatization</a:t>
            </a:r>
            <a:r>
              <a:rPr lang="en-US" altLang="zh-CN" sz="16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both</a:t>
            </a:r>
            <a:r>
              <a:rPr lang="en-US" altLang="zh-CN" sz="16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these</a:t>
            </a:r>
            <a:r>
              <a:rPr lang="en-US" altLang="zh-CN" sz="16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concepts</a:t>
            </a:r>
            <a:r>
              <a:rPr lang="en-US" altLang="zh-CN" sz="1600" spc="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600" spc="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used</a:t>
            </a:r>
            <a:r>
              <a:rPr lang="en-US" altLang="zh-CN" sz="16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600" spc="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normalize</a:t>
            </a:r>
            <a:r>
              <a:rPr lang="en-US" altLang="zh-CN" sz="1600" spc="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given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</a:t>
            </a:r>
            <a:r>
              <a:rPr lang="en-US" altLang="zh-CN" sz="1600" spc="2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600" spc="2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removing</a:t>
            </a:r>
            <a:r>
              <a:rPr lang="en-US" altLang="zh-CN" sz="1600" spc="2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infixes</a:t>
            </a:r>
            <a:r>
              <a:rPr lang="en-US" altLang="zh-CN" sz="1600" spc="2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spc="2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consider</a:t>
            </a:r>
            <a:r>
              <a:rPr lang="en-US" altLang="zh-CN" sz="1600" spc="2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its</a:t>
            </a:r>
            <a:r>
              <a:rPr lang="en-US" altLang="zh-CN" sz="1600" spc="2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meaning.</a:t>
            </a:r>
            <a:r>
              <a:rPr lang="en-US" altLang="zh-CN" sz="1600" spc="2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major</a:t>
            </a:r>
            <a:r>
              <a:rPr lang="en-US" altLang="zh-CN" sz="1600" spc="2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difference</a:t>
            </a:r>
            <a:r>
              <a:rPr lang="en-US" altLang="zh-CN" sz="1600" spc="2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between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these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shown: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126" name="Text Box126"/>
          <p:cNvSpPr txBox="1"/>
          <p:nvPr/>
        </p:nvSpPr>
        <p:spPr>
          <a:xfrm>
            <a:off x="1005840" y="3024910"/>
            <a:ext cx="1294302" cy="226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86"/>
              </a:lnSpc>
            </a:pPr>
            <a:r>
              <a:rPr lang="en-US" altLang="zh-CN" sz="1200" spc="0" dirty="0">
                <a:solidFill>
                  <a:srgbClr val="CC3300"/>
                </a:solidFill>
                <a:latin typeface="Wingdings"/>
                <a:ea typeface="Wingdings"/>
                <a:cs typeface="Wingdings"/>
              </a:rPr>
              <a:t></a:t>
            </a:r>
            <a:r>
              <a:rPr lang="en-US" altLang="zh-CN" sz="1200" spc="154" dirty="0">
                <a:solidFill>
                  <a:srgbClr val="CC33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Stemming: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127" name="Text Box127"/>
          <p:cNvSpPr txBox="1"/>
          <p:nvPr/>
        </p:nvSpPr>
        <p:spPr>
          <a:xfrm>
            <a:off x="1005840" y="3317518"/>
            <a:ext cx="7143668" cy="2268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86"/>
              </a:lnSpc>
            </a:pPr>
            <a:r>
              <a:rPr lang="en-US" altLang="zh-CN" sz="1200" spc="0" dirty="0">
                <a:solidFill>
                  <a:srgbClr val="CC3300"/>
                </a:solidFill>
                <a:latin typeface="Arial"/>
                <a:ea typeface="Arial"/>
                <a:cs typeface="Arial"/>
              </a:rPr>
              <a:t>1.</a:t>
            </a:r>
            <a:r>
              <a:rPr lang="en-US" altLang="zh-CN" sz="1200" spc="466" dirty="0">
                <a:solidFill>
                  <a:srgbClr val="CC33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Stemming</a:t>
            </a:r>
            <a:r>
              <a:rPr lang="en-US" altLang="zh-CN" sz="16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usually</a:t>
            </a:r>
            <a:r>
              <a:rPr lang="en-US" altLang="zh-CN" sz="1600" spc="-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operates</a:t>
            </a:r>
            <a:r>
              <a:rPr lang="en-US" altLang="zh-CN" sz="1600" spc="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single</a:t>
            </a:r>
            <a:r>
              <a:rPr lang="en-US" altLang="zh-CN" sz="16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without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knowledge</a:t>
            </a:r>
            <a:r>
              <a:rPr lang="en-US" altLang="zh-CN" sz="1600" spc="-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context.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128" name="Text Box128"/>
          <p:cNvSpPr txBox="1"/>
          <p:nvPr/>
        </p:nvSpPr>
        <p:spPr>
          <a:xfrm>
            <a:off x="1005840" y="3610126"/>
            <a:ext cx="5704679" cy="2268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86"/>
              </a:lnSpc>
            </a:pPr>
            <a:r>
              <a:rPr lang="en-US" altLang="zh-CN" sz="1200" spc="0" dirty="0">
                <a:solidFill>
                  <a:srgbClr val="CC3300"/>
                </a:solidFill>
                <a:latin typeface="Arial"/>
                <a:ea typeface="Arial"/>
                <a:cs typeface="Arial"/>
              </a:rPr>
              <a:t>2.</a:t>
            </a:r>
            <a:r>
              <a:rPr lang="en-US" altLang="zh-CN" sz="1200" spc="466" dirty="0">
                <a:solidFill>
                  <a:srgbClr val="CC33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stemming,</a:t>
            </a:r>
            <a:r>
              <a:rPr lang="en-US" altLang="zh-CN" sz="1600" spc="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consider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POS</a:t>
            </a:r>
            <a:r>
              <a:rPr lang="en-US" altLang="zh-CN" sz="16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(Part-of-speech)</a:t>
            </a:r>
            <a:r>
              <a:rPr lang="en-US" altLang="zh-CN" sz="1600" spc="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tags.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129" name="Text Box129"/>
          <p:cNvSpPr txBox="1"/>
          <p:nvPr/>
        </p:nvSpPr>
        <p:spPr>
          <a:xfrm>
            <a:off x="1005840" y="3948938"/>
            <a:ext cx="165049" cy="1699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38"/>
              </a:lnSpc>
            </a:pPr>
            <a:r>
              <a:rPr lang="en-US" altLang="zh-CN" sz="1200" spc="0" dirty="0">
                <a:solidFill>
                  <a:srgbClr val="CC3300"/>
                </a:solidFill>
                <a:latin typeface="Arial"/>
                <a:ea typeface="Arial"/>
                <a:cs typeface="Arial"/>
              </a:rPr>
              <a:t>3.</a:t>
            </a:r>
            <a:endParaRPr lang="en-US" altLang="zh-CN" sz="1200">
              <a:latin typeface="Arial"/>
              <a:ea typeface="Arial"/>
              <a:cs typeface="Arial"/>
            </a:endParaRPr>
          </a:p>
        </p:txBody>
      </p:sp>
      <p:sp>
        <p:nvSpPr>
          <p:cNvPr id="130" name="Text Box130"/>
          <p:cNvSpPr txBox="1"/>
          <p:nvPr/>
        </p:nvSpPr>
        <p:spPr>
          <a:xfrm>
            <a:off x="1005840" y="4535323"/>
            <a:ext cx="151943" cy="1682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CC3300"/>
                </a:solidFill>
                <a:latin typeface="Wingdings"/>
                <a:ea typeface="Wingdings"/>
                <a:cs typeface="Wingdings"/>
              </a:rPr>
              <a:t>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131" name="Text Box131"/>
          <p:cNvSpPr txBox="1"/>
          <p:nvPr/>
        </p:nvSpPr>
        <p:spPr>
          <a:xfrm>
            <a:off x="1005840" y="4827016"/>
            <a:ext cx="165049" cy="1699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38"/>
              </a:lnSpc>
            </a:pPr>
            <a:r>
              <a:rPr lang="en-US" altLang="zh-CN" sz="1200" spc="0" dirty="0">
                <a:solidFill>
                  <a:srgbClr val="CC3300"/>
                </a:solidFill>
                <a:latin typeface="Arial"/>
                <a:ea typeface="Arial"/>
                <a:cs typeface="Arial"/>
              </a:rPr>
              <a:t>1.</a:t>
            </a:r>
            <a:endParaRPr lang="en-US" altLang="zh-CN" sz="1200">
              <a:latin typeface="Arial"/>
              <a:ea typeface="Arial"/>
              <a:cs typeface="Arial"/>
            </a:endParaRPr>
          </a:p>
        </p:txBody>
      </p:sp>
      <p:sp>
        <p:nvSpPr>
          <p:cNvPr id="132" name="Text Box132"/>
          <p:cNvSpPr txBox="1"/>
          <p:nvPr/>
        </p:nvSpPr>
        <p:spPr>
          <a:xfrm>
            <a:off x="1005840" y="5363464"/>
            <a:ext cx="165049" cy="1699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38"/>
              </a:lnSpc>
            </a:pPr>
            <a:r>
              <a:rPr lang="en-US" altLang="zh-CN" sz="1200" spc="0" dirty="0">
                <a:solidFill>
                  <a:srgbClr val="CC3300"/>
                </a:solidFill>
                <a:latin typeface="Arial"/>
                <a:ea typeface="Arial"/>
                <a:cs typeface="Arial"/>
              </a:rPr>
              <a:t>2.</a:t>
            </a:r>
            <a:endParaRPr lang="en-US" altLang="zh-CN" sz="1200">
              <a:latin typeface="Arial"/>
              <a:ea typeface="Arial"/>
              <a:cs typeface="Arial"/>
            </a:endParaRPr>
          </a:p>
        </p:txBody>
      </p:sp>
      <p:sp>
        <p:nvSpPr>
          <p:cNvPr id="133" name="Text Box133"/>
          <p:cNvSpPr txBox="1"/>
          <p:nvPr/>
        </p:nvSpPr>
        <p:spPr>
          <a:xfrm>
            <a:off x="1234440" y="3902734"/>
            <a:ext cx="6508922" cy="8123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57150" indent="-57150" algn="l" rtl="0">
              <a:lnSpc>
                <a:spcPts val="3198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Stemming</a:t>
            </a:r>
            <a:r>
              <a:rPr lang="en-US" altLang="zh-CN" sz="1600" spc="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used</a:t>
            </a: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group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6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similar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basic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meaning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together.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Lemmatization</a:t>
            </a:r>
            <a:r>
              <a:rPr lang="en-US" altLang="zh-CN" sz="1600" spc="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134" name="Text Box134"/>
          <p:cNvSpPr txBox="1"/>
          <p:nvPr/>
        </p:nvSpPr>
        <p:spPr>
          <a:xfrm>
            <a:off x="1348740" y="4780812"/>
            <a:ext cx="7284566" cy="4706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53"/>
              </a:lnSpc>
            </a:pP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Lemmatization</a:t>
            </a:r>
            <a:r>
              <a:rPr lang="en-US" altLang="zh-CN" sz="1600" spc="4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usually</a:t>
            </a:r>
            <a:r>
              <a:rPr lang="en-US" altLang="zh-CN" sz="1600" spc="4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considers</a:t>
            </a:r>
            <a:r>
              <a:rPr lang="en-US" altLang="zh-CN" sz="1600" spc="4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600" spc="4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spc="4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4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context</a:t>
            </a:r>
            <a:r>
              <a:rPr lang="en-US" altLang="zh-CN" sz="1600" spc="4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4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46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</a:t>
            </a:r>
            <a:r>
              <a:rPr lang="en-US" altLang="zh-CN" sz="1600" spc="4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4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sentence.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  <p:sp>
        <p:nvSpPr>
          <p:cNvPr id="135" name="Text Box135"/>
          <p:cNvSpPr txBox="1"/>
          <p:nvPr/>
        </p:nvSpPr>
        <p:spPr>
          <a:xfrm>
            <a:off x="1348740" y="5317260"/>
            <a:ext cx="3698079" cy="2268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86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lemmatization,</a:t>
            </a:r>
            <a:r>
              <a:rPr lang="en-US" altLang="zh-CN" sz="1600" spc="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consider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tags.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ath136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7" name="Path137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38" name="Group138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139" name="Path139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0" name="Path140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41" name="Image1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sp>
        <p:nvSpPr>
          <p:cNvPr id="142" name="Text Box142"/>
          <p:cNvSpPr txBox="1"/>
          <p:nvPr/>
        </p:nvSpPr>
        <p:spPr>
          <a:xfrm>
            <a:off x="548640" y="733670"/>
            <a:ext cx="4984331" cy="6758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948"/>
              </a:lnSpc>
            </a:pP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2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Text</a:t>
            </a: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Preprocessing</a:t>
            </a:r>
            <a:endParaRPr lang="en-US" altLang="zh-CN" sz="4400" dirty="0">
              <a:latin typeface="Garamond"/>
              <a:ea typeface="Garamond"/>
              <a:cs typeface="Garamond"/>
            </a:endParaRPr>
          </a:p>
        </p:txBody>
      </p:sp>
      <p:sp>
        <p:nvSpPr>
          <p:cNvPr id="143" name="Text Box143"/>
          <p:cNvSpPr txBox="1"/>
          <p:nvPr/>
        </p:nvSpPr>
        <p:spPr>
          <a:xfrm>
            <a:off x="548640" y="1711097"/>
            <a:ext cx="173888" cy="1682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325"/>
              </a:lnSpc>
            </a:pPr>
            <a:r>
              <a:rPr lang="en-US" altLang="zh-CN" sz="1200" spc="0" dirty="0">
                <a:solidFill>
                  <a:srgbClr val="663300"/>
                </a:solidFill>
                <a:latin typeface="Wingdings"/>
                <a:ea typeface="Wingdings"/>
                <a:cs typeface="Wingdings"/>
              </a:rPr>
              <a:t></a:t>
            </a:r>
            <a:endParaRPr lang="en-US" altLang="zh-CN" sz="1200">
              <a:latin typeface="Wingdings"/>
              <a:ea typeface="Wingdings"/>
              <a:cs typeface="Wingdings"/>
            </a:endParaRPr>
          </a:p>
        </p:txBody>
      </p:sp>
      <p:sp>
        <p:nvSpPr>
          <p:cNvPr id="144" name="Text Box144"/>
          <p:cNvSpPr txBox="1"/>
          <p:nvPr/>
        </p:nvSpPr>
        <p:spPr>
          <a:xfrm>
            <a:off x="891540" y="1643633"/>
            <a:ext cx="7742046" cy="19534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923"/>
              </a:lnSpc>
            </a:pPr>
            <a:r>
              <a:rPr lang="en-US" altLang="zh-CN" sz="1600" spc="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Preprocessing</a:t>
            </a:r>
            <a:r>
              <a:rPr lang="en-US" altLang="zh-CN" sz="1600" spc="133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methods</a:t>
            </a:r>
            <a:r>
              <a:rPr lang="en-US" altLang="zh-CN" sz="1600" spc="1338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depend</a:t>
            </a:r>
            <a:r>
              <a:rPr lang="en-US" altLang="zh-CN" sz="1600" spc="133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on</a:t>
            </a:r>
            <a:r>
              <a:rPr lang="en-US" altLang="zh-CN" sz="1600" spc="133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specific</a:t>
            </a:r>
            <a:r>
              <a:rPr lang="en-US" altLang="zh-CN" sz="1600" spc="1339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application.</a:t>
            </a:r>
            <a:r>
              <a:rPr lang="en-US" altLang="zh-CN" sz="1600" spc="133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</a:t>
            </a:r>
            <a:r>
              <a:rPr lang="en-US" altLang="zh-CN" sz="1600" spc="133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many</a:t>
            </a:r>
            <a:r>
              <a:rPr lang="en-US" altLang="zh-CN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applications,</a:t>
            </a:r>
            <a:r>
              <a:rPr lang="en-US" altLang="zh-CN" sz="1600" spc="66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such</a:t>
            </a:r>
            <a:r>
              <a:rPr lang="en-US" altLang="zh-CN" sz="1600" spc="66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as</a:t>
            </a:r>
            <a:r>
              <a:rPr lang="en-US" altLang="zh-CN" sz="1600" spc="65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Opinion</a:t>
            </a:r>
            <a:r>
              <a:rPr lang="en-US" altLang="zh-CN" sz="1600" spc="66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Mining</a:t>
            </a:r>
            <a:r>
              <a:rPr lang="en-US" altLang="zh-CN" sz="1600" spc="66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or</a:t>
            </a:r>
            <a:r>
              <a:rPr lang="en-US" altLang="zh-CN" sz="1600" spc="66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Natural</a:t>
            </a:r>
            <a:r>
              <a:rPr lang="en-US" altLang="zh-CN" sz="1600" spc="659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Language</a:t>
            </a:r>
            <a:r>
              <a:rPr lang="en-US" altLang="zh-CN" sz="1600" spc="668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Processing</a:t>
            </a:r>
            <a:r>
              <a:rPr lang="en-US" altLang="zh-CN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(NLP),</a:t>
            </a:r>
            <a:r>
              <a:rPr lang="en-US" altLang="zh-CN" sz="1600" spc="7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they</a:t>
            </a:r>
            <a:r>
              <a:rPr lang="en-US" altLang="zh-CN" sz="1600" spc="7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need</a:t>
            </a:r>
            <a:r>
              <a:rPr lang="en-US" altLang="zh-CN" sz="1600" spc="7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to</a:t>
            </a:r>
            <a:r>
              <a:rPr lang="en-US" altLang="zh-CN" sz="1600" spc="7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analyze</a:t>
            </a:r>
            <a:r>
              <a:rPr lang="en-US" altLang="zh-CN" sz="1600" spc="69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the</a:t>
            </a:r>
            <a:r>
              <a:rPr lang="en-US" altLang="zh-CN" sz="1600" spc="68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message</a:t>
            </a:r>
            <a:r>
              <a:rPr lang="en-US" altLang="zh-CN" sz="1600" spc="7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from</a:t>
            </a:r>
            <a:r>
              <a:rPr lang="en-US" altLang="zh-CN" sz="1600" spc="7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</a:t>
            </a:r>
            <a:r>
              <a:rPr lang="en-US" altLang="zh-CN" sz="1600" spc="7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syntactical</a:t>
            </a:r>
            <a:r>
              <a:rPr lang="en-US" altLang="zh-CN" sz="1600" spc="6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point</a:t>
            </a:r>
            <a:r>
              <a:rPr lang="en-US" altLang="zh-CN" sz="1600" spc="7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of</a:t>
            </a:r>
            <a:r>
              <a:rPr lang="en-US" altLang="zh-CN" sz="1600" spc="7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view,</a:t>
            </a:r>
            <a:r>
              <a:rPr lang="en-US" altLang="zh-CN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which</a:t>
            </a:r>
            <a:r>
              <a:rPr lang="en-US" altLang="zh-CN" sz="1600" spc="37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requires</a:t>
            </a:r>
            <a:r>
              <a:rPr lang="en-US" altLang="zh-CN" sz="1600" spc="378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that</a:t>
            </a:r>
            <a:r>
              <a:rPr lang="en-US" altLang="zh-CN" sz="1600" spc="36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the</a:t>
            </a:r>
            <a:r>
              <a:rPr lang="en-US" altLang="zh-CN" sz="1600" spc="37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method</a:t>
            </a:r>
            <a:r>
              <a:rPr lang="en-US" altLang="zh-CN" sz="1600" spc="37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retains</a:t>
            </a:r>
            <a:r>
              <a:rPr lang="en-US" altLang="zh-CN" sz="1600" spc="37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the</a:t>
            </a:r>
            <a:r>
              <a:rPr lang="en-US" altLang="zh-CN" sz="1600" spc="37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original</a:t>
            </a:r>
            <a:r>
              <a:rPr lang="en-US" altLang="zh-CN" sz="1600" spc="379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sentence</a:t>
            </a:r>
            <a:r>
              <a:rPr lang="en-US" altLang="zh-CN" sz="1600" spc="37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structure.</a:t>
            </a:r>
            <a:r>
              <a:rPr lang="en-US" altLang="zh-CN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Without</a:t>
            </a:r>
            <a:r>
              <a:rPr lang="en-US" altLang="zh-CN" sz="1600" spc="15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this</a:t>
            </a:r>
            <a:r>
              <a:rPr lang="en-US" altLang="zh-CN" sz="1600" spc="15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information,</a:t>
            </a:r>
            <a:r>
              <a:rPr lang="en-US" altLang="zh-CN" sz="1600" spc="15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it</a:t>
            </a:r>
            <a:r>
              <a:rPr lang="en-US" altLang="zh-CN" sz="1600" spc="14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is</a:t>
            </a:r>
            <a:r>
              <a:rPr lang="en-US" altLang="zh-CN" sz="1600" spc="16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difficult</a:t>
            </a:r>
            <a:r>
              <a:rPr lang="en-US" altLang="zh-CN" sz="1600" spc="14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to</a:t>
            </a:r>
            <a:r>
              <a:rPr lang="en-US" altLang="zh-CN" sz="1600" spc="15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distinguish</a:t>
            </a:r>
            <a:r>
              <a:rPr lang="en-US" altLang="zh-CN" sz="1600" spc="158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“Which</a:t>
            </a:r>
            <a:r>
              <a:rPr lang="en-US" altLang="zh-CN" sz="1600" spc="16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university</a:t>
            </a:r>
            <a:r>
              <a:rPr lang="en-US" altLang="zh-CN" sz="1600" spc="15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did</a:t>
            </a:r>
            <a:r>
              <a:rPr lang="en-US" altLang="zh-CN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the</a:t>
            </a:r>
            <a:r>
              <a:rPr lang="en-US" altLang="zh-CN" sz="1600" spc="52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president</a:t>
            </a:r>
            <a:r>
              <a:rPr lang="en-US" altLang="zh-CN" sz="1600" spc="519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graduate</a:t>
            </a:r>
            <a:r>
              <a:rPr lang="en-US" altLang="zh-CN" sz="1600" spc="51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from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?</a:t>
            </a:r>
            <a:r>
              <a:rPr lang="en-US" altLang="zh-CN" sz="16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”</a:t>
            </a:r>
            <a:r>
              <a:rPr lang="en-US" altLang="zh-CN" sz="1600" spc="52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and</a:t>
            </a:r>
            <a:r>
              <a:rPr lang="en-US" altLang="zh-CN" sz="1600" spc="528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“Which</a:t>
            </a:r>
            <a:r>
              <a:rPr lang="en-US" altLang="zh-CN" sz="1600" spc="53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president</a:t>
            </a:r>
            <a:r>
              <a:rPr lang="en-US" altLang="zh-CN" sz="1600" spc="52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is</a:t>
            </a:r>
            <a:r>
              <a:rPr lang="en-US" altLang="zh-CN" sz="1600" spc="53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</a:t>
            </a:r>
            <a:r>
              <a:rPr lang="en-US" altLang="zh-CN" sz="1600" spc="52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graduate</a:t>
            </a:r>
            <a:r>
              <a:rPr lang="en-US" altLang="zh-CN" sz="1600" spc="52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of</a:t>
            </a:r>
            <a:r>
              <a:rPr lang="en-US" altLang="zh-CN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Harvard</a:t>
            </a:r>
            <a:r>
              <a:rPr lang="en-US" altLang="zh-CN" sz="1600" spc="27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University</a:t>
            </a:r>
            <a:r>
              <a:rPr lang="en-US" altLang="zh-CN" sz="16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?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”,</a:t>
            </a:r>
            <a:r>
              <a:rPr lang="en-US" altLang="zh-CN" sz="1600" spc="26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which</a:t>
            </a:r>
            <a:r>
              <a:rPr lang="en-US" altLang="zh-CN" sz="1600" spc="27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have</a:t>
            </a:r>
            <a:r>
              <a:rPr lang="en-US" altLang="zh-CN" sz="1600" spc="26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overlapping</a:t>
            </a:r>
            <a:r>
              <a:rPr lang="en-US" altLang="zh-CN" sz="1600" spc="26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vocabularies.</a:t>
            </a:r>
            <a:r>
              <a:rPr lang="en-US" altLang="zh-CN" sz="1600" spc="26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</a:t>
            </a:r>
            <a:r>
              <a:rPr lang="en-US" altLang="zh-CN" sz="1600" spc="26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this</a:t>
            </a:r>
            <a:r>
              <a:rPr lang="en-US" altLang="zh-CN" sz="1600" spc="26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case,</a:t>
            </a:r>
            <a:r>
              <a:rPr lang="en-US" altLang="zh-CN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we</a:t>
            </a:r>
            <a:r>
              <a:rPr lang="en-US" altLang="zh-CN" sz="1600" spc="-9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need</a:t>
            </a:r>
            <a:r>
              <a:rPr lang="en-US" altLang="zh-CN" sz="16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to</a:t>
            </a:r>
            <a:r>
              <a:rPr lang="en-US" altLang="zh-CN" sz="1600" spc="-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avoid</a:t>
            </a:r>
            <a:r>
              <a:rPr lang="en-US" altLang="zh-CN" sz="1600" spc="9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removing</a:t>
            </a:r>
            <a:r>
              <a:rPr lang="en-US" altLang="zh-CN" sz="1600" spc="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the</a:t>
            </a:r>
            <a:r>
              <a:rPr lang="en-US" altLang="zh-CN" sz="1600" spc="-1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syntax-containing</a:t>
            </a:r>
            <a:r>
              <a:rPr lang="en-US" altLang="zh-CN" sz="1600" spc="1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words.</a:t>
            </a:r>
            <a:endParaRPr lang="en-US" altLang="zh-CN" sz="1600"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ath16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2" name="Path162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63" name="Group163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164" name="Path164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5" name="Path165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66" name="Image16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sp>
        <p:nvSpPr>
          <p:cNvPr id="167" name="Text Box167"/>
          <p:cNvSpPr txBox="1"/>
          <p:nvPr/>
        </p:nvSpPr>
        <p:spPr>
          <a:xfrm>
            <a:off x="548640" y="301127"/>
            <a:ext cx="7721078" cy="11233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186"/>
              </a:lnSpc>
            </a:pPr>
            <a:r>
              <a:rPr lang="en-US" altLang="zh-CN" sz="3600" spc="2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Text</a:t>
            </a:r>
            <a:r>
              <a:rPr lang="en-US" altLang="zh-CN" sz="36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36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Representation:</a:t>
            </a:r>
            <a:r>
              <a:rPr lang="en-US" altLang="zh-CN" sz="36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3600" spc="2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Bag</a:t>
            </a:r>
            <a:r>
              <a:rPr lang="en-US" altLang="zh-CN" sz="36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36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of</a:t>
            </a:r>
            <a:r>
              <a:rPr lang="en-US" altLang="zh-CN" sz="36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36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Words</a:t>
            </a:r>
            <a:r>
              <a:rPr lang="en-US" altLang="zh-CN" sz="36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3600" spc="2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36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36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Vector</a:t>
            </a:r>
            <a:r>
              <a:rPr lang="en-US" altLang="zh-CN" sz="36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36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Space</a:t>
            </a:r>
            <a:r>
              <a:rPr lang="en-US" altLang="zh-CN" sz="36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36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Models</a:t>
            </a:r>
            <a:endParaRPr lang="en-US" altLang="zh-CN" sz="3600" dirty="0">
              <a:latin typeface="Garamond"/>
              <a:ea typeface="Garamond"/>
              <a:cs typeface="Garamond"/>
            </a:endParaRPr>
          </a:p>
        </p:txBody>
      </p:sp>
      <p:sp>
        <p:nvSpPr>
          <p:cNvPr id="168" name="Text Box168"/>
          <p:cNvSpPr txBox="1"/>
          <p:nvPr/>
        </p:nvSpPr>
        <p:spPr>
          <a:xfrm>
            <a:off x="548640" y="1659406"/>
            <a:ext cx="8085516" cy="33970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911"/>
              </a:lnSpc>
            </a:pP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27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most</a:t>
            </a:r>
            <a:r>
              <a:rPr lang="en-US" altLang="zh-CN" sz="1600" spc="2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popular</a:t>
            </a:r>
            <a:r>
              <a:rPr lang="en-US" altLang="zh-CN" sz="1600" spc="2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structured</a:t>
            </a:r>
            <a:r>
              <a:rPr lang="en-US" altLang="zh-CN" sz="1600" spc="28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representation</a:t>
            </a:r>
            <a:r>
              <a:rPr lang="en-US" altLang="zh-CN" sz="1600" spc="2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29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2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spc="29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28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vector-space</a:t>
            </a:r>
            <a:r>
              <a:rPr lang="en-US" altLang="zh-CN" sz="1600" b="1" spc="28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model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600" spc="29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which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represents</a:t>
            </a:r>
            <a:r>
              <a:rPr lang="en-US" altLang="zh-CN" sz="1600" spc="16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every</a:t>
            </a:r>
            <a:r>
              <a:rPr lang="en-US" altLang="zh-CN" sz="1600" spc="18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600" spc="174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(text)</a:t>
            </a:r>
            <a:r>
              <a:rPr lang="en-US" altLang="zh-CN" sz="1600" spc="1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from</a:t>
            </a:r>
            <a:r>
              <a:rPr lang="en-US" altLang="zh-CN" sz="1600" spc="173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169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corpus</a:t>
            </a:r>
            <a:r>
              <a:rPr lang="en-US" altLang="zh-CN" sz="1600" spc="17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600" spc="176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spc="168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600" spc="17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whose</a:t>
            </a:r>
            <a:r>
              <a:rPr lang="en-US" altLang="zh-CN" sz="1600" spc="163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length</a:t>
            </a:r>
            <a:r>
              <a:rPr lang="en-US" altLang="zh-CN" sz="1600" spc="159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spc="17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equal</a:t>
            </a:r>
            <a:r>
              <a:rPr lang="en-US" altLang="zh-CN" sz="1600" spc="17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60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475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vocabulary</a:t>
            </a:r>
            <a:r>
              <a:rPr lang="en-US" altLang="zh-CN" sz="1600" spc="467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483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475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corpus.</a:t>
            </a:r>
            <a:r>
              <a:rPr lang="en-US" altLang="zh-CN" sz="1600" spc="483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1600" spc="4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results</a:t>
            </a:r>
            <a:r>
              <a:rPr lang="en-US" altLang="zh-CN" sz="1600" spc="4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4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</a:t>
            </a:r>
            <a:r>
              <a:rPr lang="en-US" altLang="zh-CN" sz="1600" spc="47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extremely</a:t>
            </a:r>
            <a:r>
              <a:rPr lang="en-US" altLang="zh-CN" sz="1600" spc="4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high-dimensional</a:t>
            </a:r>
            <a:r>
              <a:rPr lang="en-US" altLang="zh-CN" sz="1600" spc="4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space;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typically,</a:t>
            </a:r>
            <a:r>
              <a:rPr lang="en-US" altLang="zh-CN" sz="1600" spc="1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every</a:t>
            </a:r>
            <a:r>
              <a:rPr lang="en-US" altLang="zh-CN" sz="1600" spc="1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distinct</a:t>
            </a:r>
            <a:r>
              <a:rPr lang="en-US" altLang="zh-CN" sz="1600" spc="1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lang="en-US" altLang="zh-CN" sz="1600" spc="1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characters</a:t>
            </a:r>
            <a:r>
              <a:rPr lang="en-US" altLang="zh-CN" sz="1600" spc="1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occurring</a:t>
            </a:r>
            <a:r>
              <a:rPr lang="en-US" altLang="zh-CN" sz="1600" spc="1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1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1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collection</a:t>
            </a:r>
            <a:r>
              <a:rPr lang="en-US" altLang="zh-CN" sz="1600" spc="1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1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has</a:t>
            </a:r>
            <a:r>
              <a:rPr lang="en-US" altLang="zh-CN" sz="1600" spc="10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spc="1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dimension.</a:t>
            </a:r>
            <a:r>
              <a:rPr lang="en-US" altLang="zh-CN" sz="1600" spc="1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1600" spc="1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includes</a:t>
            </a:r>
            <a:r>
              <a:rPr lang="en-US" altLang="zh-CN" sz="1600" spc="1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dimensions</a:t>
            </a:r>
            <a:r>
              <a:rPr lang="en-US" altLang="zh-CN" sz="1600" spc="10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600" spc="1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common</a:t>
            </a:r>
            <a:r>
              <a:rPr lang="en-US" altLang="zh-CN" sz="1600" spc="1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English</a:t>
            </a:r>
            <a:r>
              <a:rPr lang="en-US" altLang="zh-CN" sz="1600" spc="10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600" spc="1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spc="1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other</a:t>
            </a:r>
            <a:r>
              <a:rPr lang="en-US" altLang="zh-CN" sz="1600" spc="1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strings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such</a:t>
            </a:r>
            <a:r>
              <a:rPr lang="en-US" altLang="zh-CN" sz="1600" spc="2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600" spc="2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email</a:t>
            </a:r>
            <a:r>
              <a:rPr lang="en-US" altLang="zh-CN" sz="1600" spc="2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addresses</a:t>
            </a:r>
            <a:r>
              <a:rPr lang="en-US" altLang="zh-CN" sz="1600" spc="2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spc="2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URLs.</a:t>
            </a:r>
            <a:r>
              <a:rPr lang="en-US" altLang="zh-CN" sz="1600" spc="2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600" spc="2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spc="2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collection</a:t>
            </a:r>
            <a:r>
              <a:rPr lang="en-US" altLang="zh-CN" sz="1600" spc="2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26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spc="2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documents</a:t>
            </a:r>
            <a:r>
              <a:rPr lang="en-US" altLang="zh-CN" sz="1600" spc="2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2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reasonable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size,</a:t>
            </a:r>
            <a:r>
              <a:rPr lang="en-US" altLang="zh-CN" sz="1600" spc="4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4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vectors</a:t>
            </a:r>
            <a:r>
              <a:rPr lang="en-US" altLang="zh-CN" sz="1600" spc="4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1600" spc="4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easily</a:t>
            </a:r>
            <a:r>
              <a:rPr lang="en-US" altLang="zh-CN" sz="1600" spc="4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contain</a:t>
            </a:r>
            <a:r>
              <a:rPr lang="en-US" altLang="zh-CN" sz="1600" spc="4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hundreds</a:t>
            </a:r>
            <a:r>
              <a:rPr lang="en-US" altLang="zh-CN" sz="1600" spc="4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4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thousands</a:t>
            </a:r>
            <a:r>
              <a:rPr lang="en-US" altLang="zh-CN" sz="1600" spc="4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46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elements.</a:t>
            </a:r>
            <a:r>
              <a:rPr lang="en-US" altLang="zh-CN" sz="1600" spc="47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600" spc="4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those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readers</a:t>
            </a:r>
            <a:r>
              <a:rPr lang="en-US" altLang="zh-CN" sz="1600" spc="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who</a:t>
            </a:r>
            <a:r>
              <a:rPr lang="en-US" altLang="zh-CN" sz="1600" spc="8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600" spc="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familiar</a:t>
            </a:r>
            <a:r>
              <a:rPr lang="en-US" altLang="zh-CN" sz="1600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600" spc="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en-US" altLang="zh-CN" sz="1600" spc="1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mining</a:t>
            </a:r>
            <a:r>
              <a:rPr lang="en-US" altLang="zh-CN" sz="1600" spc="8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600" spc="9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machine</a:t>
            </a:r>
            <a:r>
              <a:rPr lang="en-US" altLang="zh-CN" sz="1600" spc="8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learning,</a:t>
            </a:r>
            <a:r>
              <a:rPr lang="en-US" altLang="zh-CN" sz="1600" spc="1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vector-space</a:t>
            </a:r>
            <a:r>
              <a:rPr lang="en-US" altLang="zh-CN" sz="1600" b="1" spc="88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-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model</a:t>
            </a:r>
            <a:r>
              <a:rPr lang="en-US" altLang="zh-CN" sz="1600" b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1600" b="1" spc="212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600" b="1" spc="214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viewed</a:t>
            </a:r>
            <a:r>
              <a:rPr lang="en-US" altLang="zh-CN" sz="1600" b="1" spc="22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600" b="1" spc="212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b="1" spc="22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traditional</a:t>
            </a:r>
            <a:r>
              <a:rPr lang="en-US" altLang="zh-CN" sz="1600" b="1" spc="22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feature</a:t>
            </a:r>
            <a:r>
              <a:rPr lang="en-US" altLang="zh-CN" sz="1600" b="1" spc="213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600" b="1" spc="22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where</a:t>
            </a:r>
            <a:r>
              <a:rPr lang="en-US" altLang="zh-CN" sz="1600" spc="2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600" b="1" spc="213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600" b="1" spc="214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strings</a:t>
            </a:r>
            <a:r>
              <a:rPr lang="en-US" altLang="zh-CN" sz="1600" b="1" spc="213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substitute</a:t>
            </a:r>
            <a:r>
              <a:rPr lang="en-US" altLang="zh-CN" sz="1600" b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600" b="1" spc="194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more</a:t>
            </a:r>
            <a:r>
              <a:rPr lang="en-US" altLang="zh-CN" sz="1600" b="1" spc="197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2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traditional</a:t>
            </a:r>
            <a:r>
              <a:rPr lang="en-US" altLang="zh-CN" sz="1600" b="1" spc="18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numerical</a:t>
            </a:r>
            <a:r>
              <a:rPr lang="en-US" altLang="zh-CN" sz="1600" b="1" spc="199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features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altLang="zh-CN" sz="1600" spc="19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Therefore,</a:t>
            </a:r>
            <a:r>
              <a:rPr lang="en-US" altLang="zh-CN" sz="1600" spc="1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sz="1600" spc="1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600" spc="1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</a:t>
            </a:r>
            <a:r>
              <a:rPr lang="en-US" altLang="zh-CN" sz="1600" spc="1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surprising</a:t>
            </a:r>
            <a:r>
              <a:rPr lang="en-US" altLang="zh-CN" sz="1600" spc="1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600" spc="19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many</a:t>
            </a:r>
            <a:r>
              <a:rPr lang="en-US" altLang="zh-CN" sz="1600" spc="19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mining</a:t>
            </a:r>
            <a:r>
              <a:rPr lang="en-US" altLang="zh-CN" sz="1600" spc="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solutions</a:t>
            </a:r>
            <a:r>
              <a:rPr lang="en-US" altLang="zh-CN" sz="1600" spc="20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consist</a:t>
            </a:r>
            <a:r>
              <a:rPr lang="en-US" altLang="zh-CN" sz="1600" spc="20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600" spc="20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applying</a:t>
            </a:r>
            <a:r>
              <a:rPr lang="en-US" altLang="zh-CN" sz="1600" spc="19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</a:t>
            </a:r>
            <a:r>
              <a:rPr lang="en-US" altLang="zh-CN" sz="1600" spc="20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mining</a:t>
            </a:r>
            <a:r>
              <a:rPr lang="en-US" altLang="zh-CN" sz="1600" spc="2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600" spc="2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machine</a:t>
            </a:r>
            <a:r>
              <a:rPr lang="en-US" altLang="zh-CN" sz="1600" spc="2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learning</a:t>
            </a:r>
            <a:r>
              <a:rPr lang="en-US" altLang="zh-CN" sz="1600" spc="2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algorithms</a:t>
            </a:r>
            <a:r>
              <a:rPr lang="en-US" altLang="zh-CN" sz="1600" spc="2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600" spc="2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stored</a:t>
            </a:r>
            <a:r>
              <a:rPr lang="en-US" altLang="zh-CN" sz="1600" spc="2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2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600" spc="2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vector-space</a:t>
            </a:r>
            <a:r>
              <a:rPr lang="en-US" altLang="zh-CN" sz="1600" spc="2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representation,</a:t>
            </a:r>
            <a:r>
              <a:rPr lang="en-US" altLang="zh-CN" sz="1600" spc="28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provided</a:t>
            </a:r>
            <a:r>
              <a:rPr lang="en-US" altLang="zh-CN" sz="1600" spc="2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these</a:t>
            </a:r>
            <a:r>
              <a:rPr lang="en-US" altLang="zh-CN" sz="1600" spc="2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algorithms</a:t>
            </a:r>
            <a:r>
              <a:rPr lang="en-US" altLang="zh-CN" sz="1600" spc="2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1600" spc="2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600" spc="27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adapted</a:t>
            </a:r>
            <a:r>
              <a:rPr lang="en-US" altLang="zh-CN" sz="1600" spc="2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extended</a:t>
            </a:r>
            <a:r>
              <a:rPr lang="en-US" altLang="zh-CN" sz="1600" spc="6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600" spc="6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deal</a:t>
            </a:r>
            <a:r>
              <a:rPr lang="en-US" altLang="zh-CN" sz="1600" spc="6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efficiently</a:t>
            </a:r>
            <a:r>
              <a:rPr lang="en-US" altLang="zh-CN" sz="1600" spc="60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600" spc="6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600" spc="60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large</a:t>
            </a:r>
            <a:r>
              <a:rPr lang="en-US" altLang="zh-CN" sz="1600" spc="6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dimensional</a:t>
            </a:r>
            <a:r>
              <a:rPr lang="en-US" altLang="zh-CN" sz="1600" spc="60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space</a:t>
            </a:r>
            <a:r>
              <a:rPr lang="en-US" altLang="zh-CN" sz="1600" spc="6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encountered</a:t>
            </a:r>
            <a:r>
              <a:rPr lang="en-US" altLang="zh-CN" sz="1600" spc="6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600" spc="6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situations.</a:t>
            </a:r>
            <a:endParaRPr lang="en-US" altLang="zh-CN" sz="1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ath16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0" name="Path170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71" name="Group171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172" name="Path172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3" name="Path173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74" name="Image1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sp>
        <p:nvSpPr>
          <p:cNvPr id="175" name="Text Box175"/>
          <p:cNvSpPr txBox="1"/>
          <p:nvPr/>
        </p:nvSpPr>
        <p:spPr>
          <a:xfrm>
            <a:off x="548640" y="62855"/>
            <a:ext cx="7157887" cy="13542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15"/>
              </a:lnSpc>
            </a:pPr>
            <a:r>
              <a:rPr lang="en-US" altLang="zh-CN" sz="4400" spc="-2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Text</a:t>
            </a: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Representation:</a:t>
            </a:r>
            <a:r>
              <a:rPr lang="en-US" altLang="zh-CN" sz="4400" spc="4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Bag</a:t>
            </a: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3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of</a:t>
            </a: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Words</a:t>
            </a:r>
            <a:r>
              <a:rPr lang="en-US" altLang="zh-CN" sz="440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and</a:t>
            </a:r>
            <a:r>
              <a:rPr lang="en-US" altLang="zh-CN" sz="4400" spc="9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Vector</a:t>
            </a:r>
            <a:r>
              <a:rPr lang="en-US" altLang="zh-CN" sz="4400" spc="9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Space</a:t>
            </a:r>
            <a:r>
              <a:rPr lang="en-US" altLang="zh-CN" sz="4400" spc="13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Models</a:t>
            </a:r>
            <a:endParaRPr lang="en-US" altLang="zh-CN" sz="4400" dirty="0">
              <a:latin typeface="Garamond"/>
              <a:ea typeface="Garamond"/>
              <a:cs typeface="Garamond"/>
            </a:endParaRPr>
          </a:p>
        </p:txBody>
      </p:sp>
      <p:sp>
        <p:nvSpPr>
          <p:cNvPr id="176" name="Text Box176"/>
          <p:cNvSpPr txBox="1"/>
          <p:nvPr/>
        </p:nvSpPr>
        <p:spPr>
          <a:xfrm>
            <a:off x="548640" y="1658469"/>
            <a:ext cx="8084698" cy="19048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667"/>
              </a:lnSpc>
            </a:pP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vector-space</a:t>
            </a:r>
            <a:r>
              <a:rPr lang="en-US" altLang="zh-CN" sz="14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model</a:t>
            </a:r>
            <a:r>
              <a:rPr lang="en-US" altLang="zh-CN" sz="1400" spc="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makes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</a:t>
            </a:r>
            <a:r>
              <a:rPr lang="en-US" altLang="zh-CN" sz="1400" spc="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implicit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assumption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(called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b="1" spc="-4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bag-of</a:t>
            </a:r>
            <a:r>
              <a:rPr lang="en-US" altLang="zh-CN" sz="1400" b="1" spc="7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b="1" spc="-3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400" b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b="1" spc="-3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assumption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order</a:t>
            </a:r>
            <a:r>
              <a:rPr lang="en-US" altLang="zh-CN" sz="1400" spc="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spc="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400" spc="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400" spc="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400" spc="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does</a:t>
            </a:r>
            <a:r>
              <a:rPr lang="en-US" altLang="zh-CN" sz="1400" spc="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</a:t>
            </a:r>
            <a:r>
              <a:rPr lang="en-US" altLang="zh-CN" sz="1400" spc="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matter.</a:t>
            </a:r>
            <a:r>
              <a:rPr lang="en-US" altLang="zh-CN" sz="1400" spc="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1400" spc="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may</a:t>
            </a:r>
            <a:r>
              <a:rPr lang="en-US" altLang="zh-CN" sz="1400" spc="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seem</a:t>
            </a:r>
            <a:r>
              <a:rPr lang="en-US" altLang="zh-CN" sz="1400" spc="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like</a:t>
            </a:r>
            <a:r>
              <a:rPr lang="en-US" altLang="zh-CN" sz="1400" spc="6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spc="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big</a:t>
            </a:r>
            <a:r>
              <a:rPr lang="en-US" altLang="zh-CN" sz="1400" spc="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assumption,</a:t>
            </a:r>
            <a:r>
              <a:rPr lang="en-US" altLang="zh-CN" sz="1400" spc="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since</a:t>
            </a:r>
            <a:r>
              <a:rPr lang="en-US" altLang="zh-CN" sz="1400" spc="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must</a:t>
            </a:r>
            <a:r>
              <a:rPr lang="en-US" altLang="zh-CN" sz="1400" spc="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400" spc="2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read</a:t>
            </a:r>
            <a:r>
              <a:rPr lang="en-US" altLang="zh-CN" sz="1400" spc="20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400" spc="20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spc="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specific</a:t>
            </a:r>
            <a:r>
              <a:rPr lang="en-US" altLang="zh-CN" sz="1400" spc="20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order</a:t>
            </a:r>
            <a:r>
              <a:rPr lang="en-US" altLang="zh-CN" sz="1400" spc="1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400" spc="2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400" spc="2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understood.</a:t>
            </a:r>
            <a:r>
              <a:rPr lang="en-US" altLang="zh-CN" sz="1400" spc="2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400" spc="20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many</a:t>
            </a:r>
            <a:r>
              <a:rPr lang="en-US" altLang="zh-CN" sz="1400" spc="20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400" spc="2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mining</a:t>
            </a:r>
            <a:r>
              <a:rPr lang="en-US" altLang="zh-CN" sz="1400" spc="20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tasks,</a:t>
            </a:r>
            <a:r>
              <a:rPr lang="en-US" altLang="zh-CN" sz="1400" spc="2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such</a:t>
            </a:r>
            <a:r>
              <a:rPr lang="en-US" altLang="zh-CN" sz="1400" spc="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400" spc="2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i="1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400" i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i="1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classification</a:t>
            </a:r>
            <a:r>
              <a:rPr lang="en-US" altLang="zh-CN" sz="1400" i="1" spc="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4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i="1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clustering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400" spc="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however,</a:t>
            </a:r>
            <a:r>
              <a:rPr lang="en-US" altLang="zh-CN" sz="14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</a:t>
            </a:r>
            <a:r>
              <a:rPr lang="en-US" altLang="zh-CN" sz="1400" spc="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assumption</a:t>
            </a:r>
            <a:r>
              <a:rPr lang="en-US" altLang="zh-CN" sz="14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400" spc="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usually</a:t>
            </a:r>
            <a:r>
              <a:rPr lang="en-US" altLang="zh-CN" sz="1400" spc="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</a:t>
            </a:r>
            <a:r>
              <a:rPr lang="en-US" altLang="zh-CN" sz="1400" spc="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spc="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problem.</a:t>
            </a:r>
            <a:r>
              <a:rPr lang="en-US" altLang="zh-CN" sz="1400" spc="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collection</a:t>
            </a:r>
            <a:r>
              <a:rPr lang="en-US" altLang="zh-CN" sz="1400" spc="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appearing</a:t>
            </a:r>
            <a:r>
              <a:rPr lang="en-US" altLang="zh-CN" sz="1400" spc="3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400" spc="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40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400" spc="39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(in</a:t>
            </a:r>
            <a:r>
              <a:rPr lang="en-US" altLang="zh-CN" sz="1400" spc="3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any</a:t>
            </a:r>
            <a:r>
              <a:rPr lang="en-US" altLang="zh-CN" sz="1400" spc="40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order)</a:t>
            </a:r>
            <a:r>
              <a:rPr lang="en-US" altLang="zh-CN" sz="1400" spc="4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400" spc="4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usually</a:t>
            </a:r>
            <a:r>
              <a:rPr lang="en-US" altLang="zh-CN" sz="1400" spc="40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sufficient</a:t>
            </a:r>
            <a:r>
              <a:rPr lang="en-US" altLang="zh-CN" sz="1400" spc="40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400" spc="3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differentiate</a:t>
            </a:r>
            <a:r>
              <a:rPr lang="en-US" altLang="zh-CN" sz="1400" spc="39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between</a:t>
            </a:r>
            <a:r>
              <a:rPr lang="en-US" altLang="zh-CN" sz="1400" spc="39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semantic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concepts.</a:t>
            </a:r>
            <a:r>
              <a:rPr lang="en-US" altLang="zh-CN" sz="1400" spc="2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2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main</a:t>
            </a:r>
            <a:r>
              <a:rPr lang="en-US" altLang="zh-CN" sz="1400" spc="2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strength</a:t>
            </a:r>
            <a:r>
              <a:rPr lang="en-US" altLang="zh-CN" sz="1400" spc="2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spc="2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400" spc="2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mining</a:t>
            </a:r>
            <a:r>
              <a:rPr lang="en-US" altLang="zh-CN" sz="1400" spc="2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algorithms</a:t>
            </a:r>
            <a:r>
              <a:rPr lang="en-US" altLang="zh-CN" sz="1400" spc="20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400" spc="2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their</a:t>
            </a:r>
            <a:r>
              <a:rPr lang="en-US" altLang="zh-CN" sz="1400" spc="2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ability</a:t>
            </a:r>
            <a:r>
              <a:rPr lang="en-US" altLang="zh-CN" sz="1400" spc="2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400" spc="2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</a:t>
            </a:r>
            <a:r>
              <a:rPr lang="en-US" altLang="zh-CN" sz="1400" spc="2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all</a:t>
            </a:r>
            <a:r>
              <a:rPr lang="en-US" altLang="zh-CN" sz="1400" spc="2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spc="2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2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400" spc="2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400" spc="2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document-primary</a:t>
            </a:r>
            <a:r>
              <a:rPr lang="en-US" altLang="zh-CN" sz="14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keywords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remaining</a:t>
            </a:r>
            <a:r>
              <a:rPr lang="en-US" altLang="zh-CN" sz="14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general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text.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Often,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keywords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alone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</a:t>
            </a:r>
            <a:r>
              <a:rPr lang="en-US" altLang="zh-CN" sz="14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</a:t>
            </a:r>
            <a:r>
              <a:rPr lang="en-US" altLang="zh-CN" sz="1400" spc="-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differentiate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spc="4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document,</a:t>
            </a:r>
            <a:r>
              <a:rPr lang="en-US" altLang="zh-CN" sz="1400" spc="4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but</a:t>
            </a:r>
            <a:r>
              <a:rPr lang="en-US" altLang="zh-CN" sz="1400" spc="4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instead</a:t>
            </a:r>
            <a:r>
              <a:rPr lang="en-US" altLang="zh-CN" sz="1400" spc="4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4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usage</a:t>
            </a:r>
            <a:r>
              <a:rPr lang="en-US" altLang="zh-CN" sz="1400" spc="4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patterns</a:t>
            </a:r>
            <a:r>
              <a:rPr lang="en-US" altLang="zh-CN" sz="1400" spc="4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spc="4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4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secondary</a:t>
            </a:r>
            <a:r>
              <a:rPr lang="en-US" altLang="zh-CN" sz="1400" spc="4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400" spc="4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provide</a:t>
            </a:r>
            <a:r>
              <a:rPr lang="en-US" altLang="zh-CN" sz="1400" spc="4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4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differentiating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characteristics.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  <p:sp>
        <p:nvSpPr>
          <p:cNvPr id="177" name="Text Box177"/>
          <p:cNvSpPr txBox="1"/>
          <p:nvPr/>
        </p:nvSpPr>
        <p:spPr>
          <a:xfrm>
            <a:off x="548640" y="3877413"/>
            <a:ext cx="8084708" cy="126501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660"/>
              </a:lnSpc>
            </a:pP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Though</a:t>
            </a:r>
            <a:r>
              <a:rPr lang="en-US" altLang="zh-CN" sz="1400" spc="2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2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bag-of-words</a:t>
            </a:r>
            <a:r>
              <a:rPr lang="en-US" altLang="zh-CN" sz="1400" spc="2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assumption</a:t>
            </a:r>
            <a:r>
              <a:rPr lang="en-US" altLang="zh-CN" sz="1400" spc="2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works</a:t>
            </a:r>
            <a:r>
              <a:rPr lang="en-US" altLang="zh-CN" sz="1400" spc="2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well</a:t>
            </a:r>
            <a:r>
              <a:rPr lang="en-US" altLang="zh-CN" sz="1400" spc="2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400" spc="2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many</a:t>
            </a:r>
            <a:r>
              <a:rPr lang="en-US" altLang="zh-CN" sz="1400" spc="2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tasks,</a:t>
            </a:r>
            <a:r>
              <a:rPr lang="en-US" altLang="zh-CN" sz="1400" spc="2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</a:t>
            </a:r>
            <a:r>
              <a:rPr lang="en-US" altLang="zh-CN" sz="1400" spc="2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400" spc="2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not</a:t>
            </a:r>
            <a:r>
              <a:rPr lang="en-US" altLang="zh-CN" sz="1400" spc="2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spc="2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universal</a:t>
            </a:r>
            <a:r>
              <a:rPr lang="en-US" altLang="zh-CN" sz="1400" spc="2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solution.</a:t>
            </a:r>
            <a:r>
              <a:rPr lang="en-US" altLang="zh-CN" sz="1400" spc="22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some</a:t>
            </a:r>
            <a:r>
              <a:rPr lang="en-US" altLang="zh-CN" sz="1400" spc="1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tasks,</a:t>
            </a:r>
            <a:r>
              <a:rPr lang="en-US" altLang="zh-CN" sz="1400" spc="1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such</a:t>
            </a:r>
            <a:r>
              <a:rPr lang="en-US" altLang="zh-CN" sz="1400" spc="1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400" spc="1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i="1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information</a:t>
            </a:r>
            <a:r>
              <a:rPr lang="en-US" altLang="zh-CN" sz="1400" i="1" spc="1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i="1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extraction</a:t>
            </a:r>
            <a:r>
              <a:rPr lang="en-US" altLang="zh-CN" sz="1400" i="1" spc="1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400" spc="1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i="1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natural</a:t>
            </a:r>
            <a:r>
              <a:rPr lang="en-US" altLang="zh-CN" sz="1400" i="1" spc="1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i="1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language</a:t>
            </a:r>
            <a:r>
              <a:rPr lang="en-US" altLang="zh-CN" sz="1400" i="1" spc="1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i="1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processing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sz="1400" spc="1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1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b="1" spc="-2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order</a:t>
            </a:r>
            <a:r>
              <a:rPr lang="en-US" altLang="zh-CN" sz="1400" b="1" spc="14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b="1" spc="-5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b="1" spc="135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b="1" spc="-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400" b="1" spc="125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b="1" spc="-3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400" b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b="1" spc="-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critical</a:t>
            </a:r>
            <a:r>
              <a:rPr lang="en-US" altLang="zh-CN" sz="1400" b="1" spc="325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400" spc="3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solving</a:t>
            </a:r>
            <a:r>
              <a:rPr lang="en-US" altLang="zh-CN" sz="1400" spc="32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3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task</a:t>
            </a:r>
            <a:r>
              <a:rPr lang="en-US" altLang="zh-CN" sz="1400" spc="3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successfully.</a:t>
            </a:r>
            <a:r>
              <a:rPr lang="en-US" altLang="zh-CN" sz="1400" spc="3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Prominent</a:t>
            </a:r>
            <a:r>
              <a:rPr lang="en-US" altLang="zh-CN" sz="1400" spc="3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features</a:t>
            </a:r>
            <a:r>
              <a:rPr lang="en-US" altLang="zh-CN" sz="1400" spc="3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400" spc="3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both</a:t>
            </a:r>
            <a:r>
              <a:rPr lang="en-US" altLang="zh-CN" sz="1400" spc="3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entity</a:t>
            </a:r>
            <a:r>
              <a:rPr lang="en-US" altLang="zh-CN" sz="1400" spc="3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extraction</a:t>
            </a:r>
            <a:r>
              <a:rPr lang="en-US" altLang="zh-CN" sz="1400" spc="3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400" spc="3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natural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language</a:t>
            </a:r>
            <a:r>
              <a:rPr lang="en-US" altLang="zh-CN" sz="1400" spc="18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processing</a:t>
            </a:r>
            <a:r>
              <a:rPr lang="en-US" altLang="zh-CN" sz="1400" spc="19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include</a:t>
            </a:r>
            <a:r>
              <a:rPr lang="en-US" altLang="zh-CN" sz="1400" spc="1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both</a:t>
            </a:r>
            <a:r>
              <a:rPr lang="en-US" altLang="zh-CN" sz="1400" spc="18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preceding</a:t>
            </a:r>
            <a:r>
              <a:rPr lang="en-US" altLang="zh-CN" sz="1400" spc="1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400" spc="18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following</a:t>
            </a:r>
            <a:r>
              <a:rPr lang="en-US" altLang="zh-CN" sz="1400" spc="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400" spc="18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400" spc="18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1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decision</a:t>
            </a:r>
            <a:r>
              <a:rPr lang="en-US" altLang="zh-CN" sz="1400" spc="18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(e.g.,</a:t>
            </a:r>
            <a:r>
              <a:rPr lang="en-US" altLang="zh-CN" sz="1400" spc="18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17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part</a:t>
            </a:r>
            <a:r>
              <a:rPr lang="en-US" altLang="zh-CN" sz="1400" spc="1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speech)</a:t>
            </a:r>
            <a:r>
              <a:rPr lang="en-US" altLang="zh-CN" sz="1400" spc="2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400" spc="20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those</a:t>
            </a:r>
            <a:r>
              <a:rPr lang="en-US" altLang="zh-CN" sz="1400" spc="2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words.</a:t>
            </a:r>
            <a:r>
              <a:rPr lang="en-US" altLang="zh-CN" sz="1400" spc="2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Specialized</a:t>
            </a:r>
            <a:r>
              <a:rPr lang="en-US" altLang="zh-CN" sz="1400" spc="2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algorithms</a:t>
            </a:r>
            <a:r>
              <a:rPr lang="en-US" altLang="zh-CN" sz="1400" spc="2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400" spc="20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models</a:t>
            </a:r>
            <a:r>
              <a:rPr lang="en-US" altLang="zh-CN" sz="1400" spc="2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400" spc="20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handling</a:t>
            </a:r>
            <a:r>
              <a:rPr lang="en-US" altLang="zh-CN" sz="1400" spc="2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sequences</a:t>
            </a:r>
            <a:r>
              <a:rPr lang="en-US" altLang="zh-CN" sz="1400" spc="20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such</a:t>
            </a:r>
            <a:r>
              <a:rPr lang="en-US" altLang="zh-CN" sz="1400" spc="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400" spc="2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finite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state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machines</a:t>
            </a:r>
            <a:r>
              <a:rPr lang="en-US" altLang="zh-CN" sz="1400" spc="-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4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conditional</a:t>
            </a:r>
            <a:r>
              <a:rPr lang="en-US" altLang="zh-CN" sz="14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random</a:t>
            </a:r>
            <a:r>
              <a:rPr lang="en-US" altLang="zh-CN" sz="1400" spc="-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fields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used</a:t>
            </a:r>
            <a:r>
              <a:rPr lang="en-US" altLang="zh-CN" sz="14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these</a:t>
            </a:r>
            <a:r>
              <a:rPr lang="en-US" altLang="zh-CN" sz="1400" spc="-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cases.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  <p:sp>
        <p:nvSpPr>
          <p:cNvPr id="178" name="Text Box178"/>
          <p:cNvSpPr txBox="1"/>
          <p:nvPr/>
        </p:nvSpPr>
        <p:spPr>
          <a:xfrm>
            <a:off x="548640" y="5200499"/>
            <a:ext cx="8084628" cy="4113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619"/>
              </a:lnSpc>
            </a:pP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Another</a:t>
            </a:r>
            <a:r>
              <a:rPr lang="en-US" altLang="zh-CN" sz="1400" spc="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challenge</a:t>
            </a:r>
            <a:r>
              <a:rPr lang="en-US" altLang="zh-CN" sz="14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</a:t>
            </a:r>
            <a:r>
              <a:rPr lang="en-US" altLang="zh-CN" sz="1400" spc="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using</a:t>
            </a:r>
            <a:r>
              <a:rPr lang="en-US" altLang="zh-CN" sz="1400" spc="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vector-space</a:t>
            </a:r>
            <a:r>
              <a:rPr lang="en-US" altLang="zh-CN" sz="1400" spc="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model</a:t>
            </a:r>
            <a:r>
              <a:rPr lang="en-US" altLang="zh-CN" sz="1400" spc="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400" spc="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4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presence</a:t>
            </a:r>
            <a:r>
              <a:rPr lang="en-US" altLang="zh-CN" sz="1400" spc="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spc="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homographs.</a:t>
            </a:r>
            <a:r>
              <a:rPr lang="en-US" altLang="zh-CN" sz="1400" spc="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These</a:t>
            </a:r>
            <a:r>
              <a:rPr lang="en-US" altLang="zh-CN" sz="1400" spc="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400" spc="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400" spc="-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are</a:t>
            </a:r>
            <a:r>
              <a:rPr lang="en-US" altLang="zh-CN" sz="1400" spc="-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spelled</a:t>
            </a:r>
            <a:r>
              <a:rPr lang="en-US" altLang="zh-CN" sz="1400" spc="-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same</a:t>
            </a:r>
            <a:r>
              <a:rPr lang="en-US" altLang="zh-CN" sz="1400" spc="-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but</a:t>
            </a:r>
            <a:r>
              <a:rPr lang="en-US" altLang="zh-CN" sz="14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have</a:t>
            </a:r>
            <a:r>
              <a:rPr lang="en-US" altLang="zh-CN" sz="1400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different</a:t>
            </a:r>
            <a:r>
              <a:rPr lang="en-US" altLang="zh-CN" sz="1400" spc="-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meanings.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  <p:sp>
        <p:nvSpPr>
          <p:cNvPr id="179" name="Text Box179"/>
          <p:cNvSpPr txBox="1"/>
          <p:nvPr/>
        </p:nvSpPr>
        <p:spPr>
          <a:xfrm>
            <a:off x="548640" y="5925923"/>
            <a:ext cx="5079110" cy="1979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59"/>
              </a:lnSpc>
            </a:pPr>
            <a:r>
              <a:rPr lang="en-US" altLang="zh-CN" sz="1400" b="1" spc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P.S.</a:t>
            </a:r>
            <a:r>
              <a:rPr lang="en-US" altLang="zh-CN" sz="1400" b="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Bag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400" spc="-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model</a:t>
            </a:r>
            <a:r>
              <a:rPr lang="en-US" altLang="zh-CN" sz="1400" spc="-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also</a:t>
            </a:r>
            <a:r>
              <a:rPr lang="en-US" altLang="zh-CN" sz="1400" spc="-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known</a:t>
            </a:r>
            <a:r>
              <a:rPr lang="en-US" altLang="zh-CN" sz="14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4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Space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Model.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ath180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1" name="Path181"/>
          <p:cNvSpPr/>
          <p:nvPr/>
        </p:nvSpPr>
        <p:spPr>
          <a:xfrm>
            <a:off x="438150" y="1428750"/>
            <a:ext cx="8115300" cy="38100"/>
          </a:xfrm>
          <a:custGeom>
            <a:avLst/>
            <a:gdLst/>
            <a:ahLst/>
            <a:cxnLst/>
            <a:rect l="l" t="t" r="r" b="b"/>
            <a:pathLst>
              <a:path w="8115300" h="38100">
                <a:moveTo>
                  <a:pt x="19050" y="19050"/>
                </a:moveTo>
                <a:lnTo>
                  <a:pt x="8096250" y="19050"/>
                </a:lnTo>
              </a:path>
            </a:pathLst>
          </a:custGeom>
          <a:solidFill/>
          <a:ln w="19050" cap="sq">
            <a:solidFill>
              <a:srgbClr val="CC33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82" name="Group182"/>
          <p:cNvGrpSpPr/>
          <p:nvPr/>
        </p:nvGrpSpPr>
        <p:grpSpPr>
          <a:xfrm>
            <a:off x="0" y="0"/>
            <a:ext cx="228600" cy="6845300"/>
            <a:chOff x="0" y="0"/>
            <a:chExt cx="228600" cy="6845300"/>
          </a:xfrm>
        </p:grpSpPr>
        <p:sp>
          <p:nvSpPr>
            <p:cNvPr id="183" name="Path183"/>
            <p:cNvSpPr/>
            <p:nvPr/>
          </p:nvSpPr>
          <p:spPr>
            <a:xfrm>
              <a:off x="0" y="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663300">
                <a:alpha val="100000"/>
              </a:srgbClr>
            </a:solidFill>
            <a:ln w="0" cap="sq">
              <a:solidFill>
                <a:srgbClr val="6633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4" name="Path184"/>
            <p:cNvSpPr/>
            <p:nvPr/>
          </p:nvSpPr>
          <p:spPr>
            <a:xfrm>
              <a:off x="0" y="22860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CC6600">
                <a:alpha val="100000"/>
              </a:srgbClr>
            </a:solidFill>
            <a:ln w="0" cap="sq">
              <a:solidFill>
                <a:srgbClr val="CC66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185" name="Image1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72000"/>
              <a:ext cx="228600" cy="2273300"/>
            </a:xfrm>
            <a:prstGeom prst="rect">
              <a:avLst/>
            </a:prstGeom>
            <a:noFill/>
          </p:spPr>
        </p:pic>
      </p:grpSp>
      <p:pic>
        <p:nvPicPr>
          <p:cNvPr id="186" name="Image1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76" y="4077043"/>
            <a:ext cx="4687951" cy="2016252"/>
          </a:xfrm>
          <a:prstGeom prst="rect">
            <a:avLst/>
          </a:prstGeom>
          <a:noFill/>
        </p:spPr>
      </p:pic>
      <p:sp>
        <p:nvSpPr>
          <p:cNvPr id="187" name="Text Box187"/>
          <p:cNvSpPr txBox="1"/>
          <p:nvPr/>
        </p:nvSpPr>
        <p:spPr>
          <a:xfrm>
            <a:off x="548640" y="733670"/>
            <a:ext cx="5440664" cy="6758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948"/>
              </a:lnSpc>
            </a:pPr>
            <a:r>
              <a:rPr lang="en-US" altLang="zh-CN" sz="4400" spc="-1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Understanding</a:t>
            </a:r>
            <a:r>
              <a:rPr lang="en-US" altLang="zh-CN" sz="4400" spc="27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 </a:t>
            </a:r>
            <a:r>
              <a:rPr lang="en-US" altLang="zh-CN" sz="4400" spc="0" dirty="0">
                <a:solidFill>
                  <a:srgbClr val="CC3300"/>
                </a:solidFill>
                <a:latin typeface="Garamond"/>
                <a:ea typeface="Garamond"/>
                <a:cs typeface="Garamond"/>
              </a:rPr>
              <a:t>BOW</a:t>
            </a:r>
            <a:endParaRPr lang="en-US" altLang="zh-CN" sz="4400" dirty="0">
              <a:latin typeface="Garamond"/>
              <a:ea typeface="Garamond"/>
              <a:cs typeface="Garamond"/>
            </a:endParaRPr>
          </a:p>
        </p:txBody>
      </p:sp>
      <p:sp>
        <p:nvSpPr>
          <p:cNvPr id="188" name="Text Box188"/>
          <p:cNvSpPr txBox="1"/>
          <p:nvPr/>
        </p:nvSpPr>
        <p:spPr>
          <a:xfrm>
            <a:off x="548640" y="1658469"/>
            <a:ext cx="8084698" cy="10514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656"/>
              </a:lnSpc>
            </a:pPr>
            <a:r>
              <a:rPr lang="en-US" altLang="zh-CN" sz="1400" b="1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Bag</a:t>
            </a:r>
            <a:r>
              <a:rPr lang="en-US" altLang="zh-CN" sz="1400" b="1" spc="24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b="1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b="1" spc="2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b="1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400" b="1" spc="2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4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BOW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altLang="zh-CN" sz="1400" spc="2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model</a:t>
            </a:r>
            <a:r>
              <a:rPr lang="en-US" altLang="zh-CN" sz="1400" spc="24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represents</a:t>
            </a:r>
            <a:r>
              <a:rPr lang="en-US" altLang="zh-CN" sz="1400" spc="2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2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text</a:t>
            </a:r>
            <a:r>
              <a:rPr lang="en-US" altLang="zh-CN" sz="1400" spc="2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400" spc="2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2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bag</a:t>
            </a:r>
            <a:r>
              <a:rPr lang="en-US" altLang="zh-CN" sz="1400" spc="2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</a:t>
            </a:r>
            <a:r>
              <a:rPr lang="en-US" altLang="zh-CN" sz="1400" spc="2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multiset</a:t>
            </a:r>
            <a:r>
              <a:rPr lang="en-US" altLang="zh-CN" sz="1400" spc="2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spc="2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its</a:t>
            </a:r>
            <a:r>
              <a:rPr lang="en-US" altLang="zh-CN" sz="1400" spc="25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words,</a:t>
            </a:r>
            <a:r>
              <a:rPr lang="en-US" altLang="zh-CN" sz="1400" spc="2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disregarding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grammar</a:t>
            </a:r>
            <a:r>
              <a:rPr lang="en-US" altLang="zh-CN" sz="1400" spc="5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400" spc="5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</a:t>
            </a:r>
            <a:r>
              <a:rPr lang="en-US" altLang="zh-CN" sz="1400" spc="5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order</a:t>
            </a:r>
            <a:r>
              <a:rPr lang="en-US" altLang="zh-CN" sz="1400" spc="5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altLang="zh-CN" sz="1400" spc="5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just</a:t>
            </a:r>
            <a:r>
              <a:rPr lang="en-US" altLang="zh-CN" sz="1400" spc="5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keeping</a:t>
            </a:r>
            <a:r>
              <a:rPr lang="en-US" altLang="zh-CN" sz="1400" spc="5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words</a:t>
            </a:r>
            <a:r>
              <a:rPr lang="en-US" altLang="zh-CN" sz="1400" spc="5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altLang="zh-CN" sz="1400" b="1" spc="-2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after</a:t>
            </a:r>
            <a:r>
              <a:rPr lang="en-US" altLang="zh-CN" sz="1400" b="1" spc="443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b="1" spc="0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text</a:t>
            </a:r>
            <a:r>
              <a:rPr lang="en-US" altLang="zh-CN" sz="1400" b="1" spc="434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b="1" spc="-1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preprocessing</a:t>
            </a:r>
            <a:r>
              <a:rPr lang="en-US" altLang="zh-CN" sz="1400" b="1" spc="439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b="1" spc="0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has</a:t>
            </a:r>
            <a:r>
              <a:rPr lang="en-US" altLang="zh-CN" sz="1400" b="1" spc="437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b="1" spc="-5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been</a:t>
            </a:r>
            <a:r>
              <a:rPr lang="en-US" altLang="zh-CN" sz="1400" b="1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400" b="1" spc="-1" dirty="0">
                <a:solidFill>
                  <a:srgbClr val="0070C0"/>
                </a:solidFill>
                <a:latin typeface="Verdana"/>
                <a:ea typeface="Verdana"/>
                <a:cs typeface="Verdana"/>
              </a:rPr>
              <a:t>completed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).</a:t>
            </a:r>
            <a:r>
              <a:rPr lang="en-US" altLang="zh-CN" sz="1400" spc="2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BOW</a:t>
            </a:r>
            <a:r>
              <a:rPr lang="en-US" altLang="zh-CN" sz="1400" spc="2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400" spc="2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often</a:t>
            </a:r>
            <a:r>
              <a:rPr lang="en-US" altLang="zh-CN" sz="1400" spc="20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used</a:t>
            </a:r>
            <a:r>
              <a:rPr lang="en-US" altLang="zh-CN" sz="1400" spc="20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400" spc="2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generate</a:t>
            </a:r>
            <a:r>
              <a:rPr lang="en-US" altLang="zh-CN" sz="1400" spc="2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b="1" spc="-2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features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r>
              <a:rPr lang="en-US" altLang="zh-CN" sz="1400" spc="21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after</a:t>
            </a:r>
            <a:r>
              <a:rPr lang="en-US" altLang="zh-CN" sz="1400" spc="2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generating</a:t>
            </a:r>
            <a:r>
              <a:rPr lang="en-US" altLang="zh-CN" sz="1400" spc="2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BOW,</a:t>
            </a:r>
            <a:r>
              <a:rPr lang="en-US" altLang="zh-CN" sz="1400" spc="2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400" spc="2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1400" spc="2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derive</a:t>
            </a:r>
            <a:r>
              <a:rPr lang="en-US" altLang="zh-CN" sz="1400" spc="2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b="1" spc="-2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term-frequency</a:t>
            </a:r>
            <a:r>
              <a:rPr lang="en-US" altLang="zh-CN" sz="1400" b="1" spc="424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spc="4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en-US" altLang="zh-CN" sz="1400" spc="4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word</a:t>
            </a:r>
            <a:r>
              <a:rPr lang="en-US" altLang="zh-CN" sz="1400" spc="4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400" spc="4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4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document,</a:t>
            </a:r>
            <a:r>
              <a:rPr lang="en-US" altLang="zh-CN" sz="1400" spc="4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which</a:t>
            </a:r>
            <a:r>
              <a:rPr lang="en-US" altLang="zh-CN" sz="1400" spc="4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1400" spc="4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later</a:t>
            </a:r>
            <a:r>
              <a:rPr lang="en-US" altLang="zh-CN" sz="1400" spc="4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</a:t>
            </a:r>
            <a:r>
              <a:rPr lang="en-US" altLang="zh-CN" sz="1400" spc="4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fed</a:t>
            </a:r>
            <a:r>
              <a:rPr lang="en-US" altLang="zh-CN" sz="1400" spc="42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400" spc="42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spc="42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machine</a:t>
            </a:r>
            <a:r>
              <a:rPr lang="en-US" altLang="zh-CN" sz="1400" spc="42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learning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algorithm.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  <p:sp>
        <p:nvSpPr>
          <p:cNvPr id="189" name="Text Box189"/>
          <p:cNvSpPr txBox="1"/>
          <p:nvPr/>
        </p:nvSpPr>
        <p:spPr>
          <a:xfrm>
            <a:off x="548640" y="2767941"/>
            <a:ext cx="8084698" cy="10514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just" rtl="0">
              <a:lnSpc>
                <a:spcPts val="1656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400" spc="13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vectorize</a:t>
            </a:r>
            <a:r>
              <a:rPr lang="en-US" altLang="zh-CN" sz="1400" spc="14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spc="1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corpus</a:t>
            </a:r>
            <a:r>
              <a:rPr lang="en-US" altLang="zh-CN" sz="1400" spc="14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en-US" altLang="zh-CN" sz="1400" spc="13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spc="1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bag-of-words</a:t>
            </a:r>
            <a:r>
              <a:rPr lang="en-US" altLang="zh-CN" sz="1400" spc="1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(BOW)</a:t>
            </a:r>
            <a:r>
              <a:rPr lang="en-US" altLang="zh-CN" sz="1400" spc="1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approach,</a:t>
            </a:r>
            <a:r>
              <a:rPr lang="en-US" altLang="zh-CN" sz="1400" spc="14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400" spc="1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</a:t>
            </a:r>
            <a:r>
              <a:rPr lang="en-US" altLang="zh-CN" sz="1400" spc="12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every</a:t>
            </a:r>
            <a:r>
              <a:rPr lang="en-US" altLang="zh-CN" sz="1400" spc="13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</a:t>
            </a:r>
            <a:r>
              <a:rPr lang="en-US" altLang="zh-CN" sz="1400" spc="1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from</a:t>
            </a:r>
            <a:r>
              <a:rPr lang="en-US" altLang="zh-CN" sz="1400" spc="1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corpus</a:t>
            </a:r>
            <a:r>
              <a:rPr lang="en-US" altLang="zh-CN" sz="1400" spc="3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400" spc="3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spc="3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400" spc="34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whose</a:t>
            </a:r>
            <a:r>
              <a:rPr lang="en-US" altLang="zh-CN" sz="1400" spc="3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length</a:t>
            </a:r>
            <a:r>
              <a:rPr lang="en-US" altLang="zh-CN" sz="1400" spc="3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en-US" altLang="zh-CN" sz="1400" spc="34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equal</a:t>
            </a:r>
            <a:r>
              <a:rPr lang="en-US" altLang="zh-CN" sz="1400" spc="33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400" spc="3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3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vocabulary</a:t>
            </a:r>
            <a:r>
              <a:rPr lang="en-US" altLang="zh-CN" sz="1400" spc="34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spc="3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3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corpus.</a:t>
            </a:r>
            <a:r>
              <a:rPr lang="en-US" altLang="zh-CN" sz="1400" spc="33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400" spc="33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1400" spc="33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simplify</a:t>
            </a:r>
            <a:r>
              <a:rPr lang="en-US" altLang="zh-CN" sz="1400" spc="33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computation</a:t>
            </a:r>
            <a:r>
              <a:rPr lang="en-US" altLang="zh-CN" sz="1400" spc="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</a:t>
            </a:r>
            <a:r>
              <a:rPr lang="en-US" altLang="zh-CN" sz="1400" spc="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sorting</a:t>
            </a:r>
            <a:r>
              <a:rPr lang="en-US" altLang="zh-CN" sz="1400" spc="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token</a:t>
            </a:r>
            <a:r>
              <a:rPr lang="en-US" altLang="zh-CN" sz="1400" spc="6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positions</a:t>
            </a:r>
            <a:r>
              <a:rPr lang="en-US" altLang="zh-CN" sz="1400" spc="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spc="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400" spc="7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en-US" altLang="zh-CN" sz="1400" spc="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alphabetical</a:t>
            </a:r>
            <a:r>
              <a:rPr lang="en-US" altLang="zh-CN" sz="1400" spc="6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order,</a:t>
            </a:r>
            <a:r>
              <a:rPr lang="en-US" altLang="zh-CN" sz="1400" spc="6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400" spc="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shown</a:t>
            </a:r>
            <a:r>
              <a:rPr lang="en-US" altLang="zh-CN" sz="1400" spc="7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</a:t>
            </a:r>
            <a:r>
              <a:rPr lang="en-US" altLang="zh-CN" sz="1400" spc="7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7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following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Figure.</a:t>
            </a:r>
            <a:r>
              <a:rPr lang="en-US" altLang="zh-CN" sz="1400" spc="1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Alternatively,</a:t>
            </a:r>
            <a:r>
              <a:rPr lang="en-US" altLang="zh-CN" sz="1400" spc="1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400" spc="1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can</a:t>
            </a:r>
            <a:r>
              <a:rPr lang="en-US" altLang="zh-CN" sz="1400" spc="15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keep</a:t>
            </a:r>
            <a:r>
              <a:rPr lang="en-US" altLang="zh-CN" sz="1400" spc="1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spc="15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dictionary</a:t>
            </a:r>
            <a:r>
              <a:rPr lang="en-US" altLang="zh-CN" sz="1400" spc="16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400" spc="1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maps</a:t>
            </a:r>
            <a:r>
              <a:rPr lang="en-US" altLang="zh-CN" sz="1400" spc="1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tokens</a:t>
            </a:r>
            <a:r>
              <a:rPr lang="en-US" altLang="zh-CN" sz="1400" spc="1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400" spc="15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400" spc="15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positions.</a:t>
            </a:r>
            <a:r>
              <a:rPr lang="en-US" altLang="zh-CN" sz="1400" spc="15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Either</a:t>
            </a:r>
            <a:r>
              <a:rPr lang="en-US" altLang="zh-CN" sz="1400" spc="16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way,</a:t>
            </a:r>
            <a:r>
              <a:rPr lang="en-US" altLang="zh-CN" sz="1400" spc="15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arrive</a:t>
            </a:r>
            <a:r>
              <a:rPr lang="en-US" altLang="zh-CN" sz="1400" spc="-1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at</a:t>
            </a:r>
            <a:r>
              <a:rPr lang="en-US" altLang="zh-CN" sz="14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</a:t>
            </a:r>
            <a:r>
              <a:rPr lang="en-US" altLang="zh-CN" sz="1400" spc="-1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mapping</a:t>
            </a:r>
            <a:r>
              <a:rPr lang="en-US" altLang="zh-CN" sz="1400" spc="-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</a:t>
            </a:r>
            <a:r>
              <a:rPr lang="en-US" altLang="zh-CN" sz="14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sz="14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corpus</a:t>
            </a:r>
            <a:r>
              <a:rPr lang="en-US" altLang="zh-CN" sz="1400" spc="-1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</a:t>
            </a:r>
            <a:r>
              <a:rPr lang="en-US" altLang="zh-CN" sz="1400" spc="-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enables</a:t>
            </a:r>
            <a:r>
              <a:rPr lang="en-US" altLang="zh-CN" sz="1400" spc="-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</a:t>
            </a:r>
            <a:r>
              <a:rPr lang="en-US" altLang="zh-CN" sz="1400" spc="-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</a:t>
            </a:r>
            <a:r>
              <a:rPr lang="en-US" altLang="zh-CN" sz="14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uniquely</a:t>
            </a:r>
            <a:r>
              <a:rPr lang="en-US" altLang="zh-CN" sz="14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represent</a:t>
            </a:r>
            <a:r>
              <a:rPr lang="en-US" altLang="zh-CN" sz="1400" spc="-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every</a:t>
            </a:r>
            <a:r>
              <a:rPr lang="en-US" altLang="zh-CN" sz="1400" spc="-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document.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  <p:sp>
        <p:nvSpPr>
          <p:cNvPr id="190" name="Text Box190"/>
          <p:cNvSpPr txBox="1"/>
          <p:nvPr/>
        </p:nvSpPr>
        <p:spPr>
          <a:xfrm>
            <a:off x="1855216" y="6223865"/>
            <a:ext cx="5290761" cy="1979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59"/>
              </a:lnSpc>
            </a:pP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Figure</a:t>
            </a:r>
            <a:r>
              <a:rPr lang="en-US" altLang="zh-CN" sz="1400" spc="-2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2.</a:t>
            </a:r>
            <a:r>
              <a:rPr lang="en-US" altLang="zh-CN" sz="1400" spc="-7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Encoding</a:t>
            </a:r>
            <a:r>
              <a:rPr lang="en-US" altLang="zh-CN" sz="1400" spc="-1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documents</a:t>
            </a:r>
            <a:r>
              <a:rPr lang="en-US" altLang="zh-CN" sz="1400" spc="-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vectors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-2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(Tony</a:t>
            </a:r>
            <a:r>
              <a:rPr lang="en-US" altLang="zh-CN" sz="1400" spc="-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Ojeda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et</a:t>
            </a:r>
            <a:r>
              <a:rPr lang="en-US" altLang="zh-CN" sz="14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al.,</a:t>
            </a:r>
            <a:r>
              <a:rPr lang="en-US" altLang="zh-CN" sz="1400" spc="-9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4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2018)</a:t>
            </a:r>
            <a:endParaRPr lang="en-US" altLang="zh-CN" sz="1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2322</Words>
  <Application>Microsoft Office PowerPoint</Application>
  <PresentationFormat>On-screen Show (4:3)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Garamond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kartik mangal</cp:lastModifiedBy>
  <cp:revision>4</cp:revision>
  <dcterms:created xsi:type="dcterms:W3CDTF">2017-10-23T09:06:44Z</dcterms:created>
  <dcterms:modified xsi:type="dcterms:W3CDTF">2021-02-11T08:36:20Z</dcterms:modified>
</cp:coreProperties>
</file>