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120"/>
  </p:notesMasterIdLst>
  <p:sldIdLst>
    <p:sldId id="256" r:id="rId2"/>
    <p:sldId id="257" r:id="rId3"/>
    <p:sldId id="387" r:id="rId4"/>
    <p:sldId id="538" r:id="rId5"/>
    <p:sldId id="539" r:id="rId6"/>
    <p:sldId id="548" r:id="rId7"/>
    <p:sldId id="540" r:id="rId8"/>
    <p:sldId id="541" r:id="rId9"/>
    <p:sldId id="542" r:id="rId10"/>
    <p:sldId id="543" r:id="rId11"/>
    <p:sldId id="544" r:id="rId12"/>
    <p:sldId id="545" r:id="rId13"/>
    <p:sldId id="546" r:id="rId14"/>
    <p:sldId id="547" r:id="rId15"/>
    <p:sldId id="549" r:id="rId16"/>
    <p:sldId id="550" r:id="rId17"/>
    <p:sldId id="565" r:id="rId18"/>
    <p:sldId id="566" r:id="rId19"/>
    <p:sldId id="551" r:id="rId20"/>
    <p:sldId id="552" r:id="rId21"/>
    <p:sldId id="553" r:id="rId22"/>
    <p:sldId id="554" r:id="rId23"/>
    <p:sldId id="555" r:id="rId24"/>
    <p:sldId id="556" r:id="rId25"/>
    <p:sldId id="557" r:id="rId26"/>
    <p:sldId id="558" r:id="rId27"/>
    <p:sldId id="567" r:id="rId28"/>
    <p:sldId id="559" r:id="rId29"/>
    <p:sldId id="568" r:id="rId30"/>
    <p:sldId id="560" r:id="rId31"/>
    <p:sldId id="561" r:id="rId32"/>
    <p:sldId id="562" r:id="rId33"/>
    <p:sldId id="563" r:id="rId34"/>
    <p:sldId id="564" r:id="rId35"/>
    <p:sldId id="366" r:id="rId36"/>
    <p:sldId id="376" r:id="rId37"/>
    <p:sldId id="367" r:id="rId38"/>
    <p:sldId id="569" r:id="rId39"/>
    <p:sldId id="570" r:id="rId40"/>
    <p:sldId id="571" r:id="rId41"/>
    <p:sldId id="572" r:id="rId42"/>
    <p:sldId id="573" r:id="rId43"/>
    <p:sldId id="574" r:id="rId44"/>
    <p:sldId id="575" r:id="rId45"/>
    <p:sldId id="576" r:id="rId46"/>
    <p:sldId id="577" r:id="rId47"/>
    <p:sldId id="578" r:id="rId48"/>
    <p:sldId id="579" r:id="rId49"/>
    <p:sldId id="580" r:id="rId50"/>
    <p:sldId id="581" r:id="rId51"/>
    <p:sldId id="582" r:id="rId52"/>
    <p:sldId id="583" r:id="rId53"/>
    <p:sldId id="584" r:id="rId54"/>
    <p:sldId id="585" r:id="rId55"/>
    <p:sldId id="586" r:id="rId56"/>
    <p:sldId id="607" r:id="rId57"/>
    <p:sldId id="587" r:id="rId58"/>
    <p:sldId id="588" r:id="rId59"/>
    <p:sldId id="589" r:id="rId60"/>
    <p:sldId id="590" r:id="rId61"/>
    <p:sldId id="591" r:id="rId62"/>
    <p:sldId id="592" r:id="rId63"/>
    <p:sldId id="593" r:id="rId64"/>
    <p:sldId id="594" r:id="rId65"/>
    <p:sldId id="595" r:id="rId66"/>
    <p:sldId id="596" r:id="rId67"/>
    <p:sldId id="597" r:id="rId68"/>
    <p:sldId id="603" r:id="rId69"/>
    <p:sldId id="598" r:id="rId70"/>
    <p:sldId id="604" r:id="rId71"/>
    <p:sldId id="628" r:id="rId72"/>
    <p:sldId id="599" r:id="rId73"/>
    <p:sldId id="600" r:id="rId74"/>
    <p:sldId id="601" r:id="rId75"/>
    <p:sldId id="602" r:id="rId76"/>
    <p:sldId id="605" r:id="rId77"/>
    <p:sldId id="606" r:id="rId78"/>
    <p:sldId id="608" r:id="rId79"/>
    <p:sldId id="609" r:id="rId80"/>
    <p:sldId id="627" r:id="rId81"/>
    <p:sldId id="610" r:id="rId82"/>
    <p:sldId id="611" r:id="rId83"/>
    <p:sldId id="655" r:id="rId84"/>
    <p:sldId id="658" r:id="rId85"/>
    <p:sldId id="659" r:id="rId86"/>
    <p:sldId id="657" r:id="rId87"/>
    <p:sldId id="650" r:id="rId88"/>
    <p:sldId id="651" r:id="rId89"/>
    <p:sldId id="652" r:id="rId90"/>
    <p:sldId id="637" r:id="rId91"/>
    <p:sldId id="615" r:id="rId92"/>
    <p:sldId id="629" r:id="rId93"/>
    <p:sldId id="616" r:id="rId94"/>
    <p:sldId id="634" r:id="rId95"/>
    <p:sldId id="617" r:id="rId96"/>
    <p:sldId id="632" r:id="rId97"/>
    <p:sldId id="618" r:id="rId98"/>
    <p:sldId id="633" r:id="rId99"/>
    <p:sldId id="639" r:id="rId100"/>
    <p:sldId id="640" r:id="rId101"/>
    <p:sldId id="641" r:id="rId102"/>
    <p:sldId id="642" r:id="rId103"/>
    <p:sldId id="635" r:id="rId104"/>
    <p:sldId id="636" r:id="rId105"/>
    <p:sldId id="643" r:id="rId106"/>
    <p:sldId id="644" r:id="rId107"/>
    <p:sldId id="619" r:id="rId108"/>
    <p:sldId id="620" r:id="rId109"/>
    <p:sldId id="631" r:id="rId110"/>
    <p:sldId id="621" r:id="rId111"/>
    <p:sldId id="630" r:id="rId112"/>
    <p:sldId id="622" r:id="rId113"/>
    <p:sldId id="623" r:id="rId114"/>
    <p:sldId id="624" r:id="rId115"/>
    <p:sldId id="638" r:id="rId116"/>
    <p:sldId id="625" r:id="rId117"/>
    <p:sldId id="626" r:id="rId118"/>
    <p:sldId id="515" r:id="rId1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2" autoAdjust="0"/>
  </p:normalViewPr>
  <p:slideViewPr>
    <p:cSldViewPr>
      <p:cViewPr varScale="1">
        <p:scale>
          <a:sx n="70" d="100"/>
          <a:sy n="70" d="100"/>
        </p:scale>
        <p:origin x="-1386" y="-90"/>
      </p:cViewPr>
      <p:guideLst>
        <p:guide orient="horz" pos="2160"/>
        <p:guide pos="2880"/>
      </p:guideLst>
    </p:cSldViewPr>
  </p:slideViewPr>
  <p:outlineViewPr>
    <p:cViewPr>
      <p:scale>
        <a:sx n="33" d="100"/>
        <a:sy n="33" d="100"/>
      </p:scale>
      <p:origin x="0" y="5562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CAA8E4-A7AA-4982-9E7C-7EAFD5DC3500}" type="datetimeFigureOut">
              <a:rPr lang="en-US" smtClean="0"/>
              <a:t>2/8/2022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8EAC7F-82C6-4B21-9F6A-7B051C431959}" type="slidenum">
              <a:rPr lang="en-US" smtClean="0"/>
              <a:t>‹#›</a:t>
            </a:fld>
            <a:endParaRPr lang="en-US"/>
          </a:p>
        </p:txBody>
      </p:sp>
    </p:spTree>
    <p:extLst>
      <p:ext uri="{BB962C8B-B14F-4D97-AF65-F5344CB8AC3E}">
        <p14:creationId xmlns:p14="http://schemas.microsoft.com/office/powerpoint/2010/main" val="175301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8EAC7F-82C6-4B21-9F6A-7B051C431959}" type="slidenum">
              <a:rPr lang="en-US" smtClean="0"/>
              <a:t>15</a:t>
            </a:fld>
            <a:endParaRPr lang="en-US"/>
          </a:p>
        </p:txBody>
      </p:sp>
    </p:spTree>
    <p:extLst>
      <p:ext uri="{BB962C8B-B14F-4D97-AF65-F5344CB8AC3E}">
        <p14:creationId xmlns:p14="http://schemas.microsoft.com/office/powerpoint/2010/main" val="2244859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8EAC7F-82C6-4B21-9F6A-7B051C431959}" type="slidenum">
              <a:rPr lang="en-US" smtClean="0"/>
              <a:t>35</a:t>
            </a:fld>
            <a:endParaRPr lang="en-US"/>
          </a:p>
        </p:txBody>
      </p:sp>
    </p:spTree>
    <p:extLst>
      <p:ext uri="{BB962C8B-B14F-4D97-AF65-F5344CB8AC3E}">
        <p14:creationId xmlns:p14="http://schemas.microsoft.com/office/powerpoint/2010/main" val="33850940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9" name="Google Shape;229;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58</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3"/>
        <p:cNvGrpSpPr/>
        <p:nvPr/>
      </p:nvGrpSpPr>
      <p:grpSpPr>
        <a:xfrm>
          <a:off x="0" y="0"/>
          <a:ext cx="0" cy="0"/>
          <a:chOff x="0" y="0"/>
          <a:chExt cx="0" cy="0"/>
        </a:xfrm>
      </p:grpSpPr>
      <p:sp>
        <p:nvSpPr>
          <p:cNvPr id="1094" name="Google Shape;1094;p1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5" name="Google Shape;1095;p1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9"/>
        <p:cNvGrpSpPr/>
        <p:nvPr/>
      </p:nvGrpSpPr>
      <p:grpSpPr>
        <a:xfrm>
          <a:off x="0" y="0"/>
          <a:ext cx="0" cy="0"/>
          <a:chOff x="0" y="0"/>
          <a:chExt cx="0" cy="0"/>
        </a:xfrm>
      </p:grpSpPr>
      <p:sp>
        <p:nvSpPr>
          <p:cNvPr id="1100" name="Google Shape;1100;p1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1" name="Google Shape;1101;p1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5"/>
        <p:cNvGrpSpPr/>
        <p:nvPr/>
      </p:nvGrpSpPr>
      <p:grpSpPr>
        <a:xfrm>
          <a:off x="0" y="0"/>
          <a:ext cx="0" cy="0"/>
          <a:chOff x="0" y="0"/>
          <a:chExt cx="0" cy="0"/>
        </a:xfrm>
      </p:grpSpPr>
      <p:sp>
        <p:nvSpPr>
          <p:cNvPr id="1106" name="Google Shape;1106;p1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7" name="Google Shape;1107;p1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1"/>
        <p:cNvGrpSpPr/>
        <p:nvPr/>
      </p:nvGrpSpPr>
      <p:grpSpPr>
        <a:xfrm>
          <a:off x="0" y="0"/>
          <a:ext cx="0" cy="0"/>
          <a:chOff x="0" y="0"/>
          <a:chExt cx="0" cy="0"/>
        </a:xfrm>
      </p:grpSpPr>
      <p:sp>
        <p:nvSpPr>
          <p:cNvPr id="1112" name="Google Shape;1112;p1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3" name="Google Shape;1113;p1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p:cNvGrpSpPr/>
        <p:nvPr/>
      </p:nvGrpSpPr>
      <p:grpSpPr>
        <a:xfrm>
          <a:off x="0" y="0"/>
          <a:ext cx="0" cy="0"/>
          <a:chOff x="0" y="0"/>
          <a:chExt cx="0" cy="0"/>
        </a:xfrm>
      </p:grpSpPr>
      <p:sp>
        <p:nvSpPr>
          <p:cNvPr id="1119" name="Google Shape;1119;p1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0" name="Google Shape;1120;p1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p1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7" name="Google Shape;1127;p1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70</a:t>
            </a:fld>
            <a:endParaRPr/>
          </a:p>
        </p:txBody>
      </p:sp>
      <p:sp>
        <p:nvSpPr>
          <p:cNvPr id="254" name="Google Shape;254;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255" name="Google Shape;25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2"/>
        <p:cNvGrpSpPr/>
        <p:nvPr/>
      </p:nvGrpSpPr>
      <p:grpSpPr>
        <a:xfrm>
          <a:off x="0" y="0"/>
          <a:ext cx="0" cy="0"/>
          <a:chOff x="0" y="0"/>
          <a:chExt cx="0" cy="0"/>
        </a:xfrm>
      </p:grpSpPr>
      <p:sp>
        <p:nvSpPr>
          <p:cNvPr id="1133" name="Google Shape;1133;p1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4" name="Google Shape;1134;p1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9"/>
        <p:cNvGrpSpPr/>
        <p:nvPr/>
      </p:nvGrpSpPr>
      <p:grpSpPr>
        <a:xfrm>
          <a:off x="0" y="0"/>
          <a:ext cx="0" cy="0"/>
          <a:chOff x="0" y="0"/>
          <a:chExt cx="0" cy="0"/>
        </a:xfrm>
      </p:grpSpPr>
      <p:sp>
        <p:nvSpPr>
          <p:cNvPr id="1140" name="Google Shape;1140;p1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1" name="Google Shape;1141;p1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6"/>
        <p:cNvGrpSpPr/>
        <p:nvPr/>
      </p:nvGrpSpPr>
      <p:grpSpPr>
        <a:xfrm>
          <a:off x="0" y="0"/>
          <a:ext cx="0" cy="0"/>
          <a:chOff x="0" y="0"/>
          <a:chExt cx="0" cy="0"/>
        </a:xfrm>
      </p:grpSpPr>
      <p:sp>
        <p:nvSpPr>
          <p:cNvPr id="1147" name="Google Shape;1147;p1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8" name="Google Shape;1148;p1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2"/>
        <p:cNvGrpSpPr/>
        <p:nvPr/>
      </p:nvGrpSpPr>
      <p:grpSpPr>
        <a:xfrm>
          <a:off x="0" y="0"/>
          <a:ext cx="0" cy="0"/>
          <a:chOff x="0" y="0"/>
          <a:chExt cx="0" cy="0"/>
        </a:xfrm>
      </p:grpSpPr>
      <p:sp>
        <p:nvSpPr>
          <p:cNvPr id="1153" name="Google Shape;1153;p15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4" name="Google Shape;1154;p1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6" name="Google Shape;296;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3643E3-EAC3-4ED6-A0A8-6F6948E13B4B}" type="slidenum">
              <a:rPr lang="en-US"/>
              <a:pPr/>
              <a:t>89</a:t>
            </a:fld>
            <a:endParaRPr lang="en-US"/>
          </a:p>
        </p:txBody>
      </p:sp>
      <p:sp>
        <p:nvSpPr>
          <p:cNvPr id="163842" name="Rectangle 2"/>
          <p:cNvSpPr>
            <a:spLocks noGrp="1" noRot="1" noChangeAspect="1" noChangeArrowheads="1" noTextEdit="1"/>
          </p:cNvSpPr>
          <p:nvPr>
            <p:ph type="sldImg"/>
          </p:nvPr>
        </p:nvSpPr>
        <p:spPr>
          <a:xfrm>
            <a:off x="1143000" y="685800"/>
            <a:ext cx="4572000" cy="3429000"/>
          </a:xfrm>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8" name="Google Shape;298;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1" name="Google Shape;311;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6" name="Google Shape;316;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2" name="Google Shape;322;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87470E6A-462C-4F83-A549-62AF73CA3E14}" type="datetimeFigureOut">
              <a:rPr lang="en-US" smtClean="0"/>
              <a:t>2/8/2022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1EBCCFA8-C15B-4296-B78E-B481C738F50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7470E6A-462C-4F83-A549-62AF73CA3E14}" type="datetimeFigureOut">
              <a:rPr lang="en-US" smtClean="0"/>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BCCFA8-C15B-4296-B78E-B481C738F50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7470E6A-462C-4F83-A549-62AF73CA3E14}" type="datetimeFigureOut">
              <a:rPr lang="en-US" smtClean="0"/>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BCCFA8-C15B-4296-B78E-B481C738F50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848600" cy="5334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066800"/>
            <a:ext cx="38481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86300" y="1066800"/>
            <a:ext cx="38481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2362200" y="6400800"/>
            <a:ext cx="4038600" cy="457200"/>
          </a:xfrm>
        </p:spPr>
        <p:txBody>
          <a:bodyPr/>
          <a:lstStyle>
            <a:lvl1pPr>
              <a:defRPr/>
            </a:lvl1pPr>
          </a:lstStyle>
          <a:p>
            <a:r>
              <a:rPr lang="en-US"/>
              <a:t>Software Design (UML)</a:t>
            </a:r>
          </a:p>
        </p:txBody>
      </p:sp>
    </p:spTree>
    <p:extLst>
      <p:ext uri="{BB962C8B-B14F-4D97-AF65-F5344CB8AC3E}">
        <p14:creationId xmlns:p14="http://schemas.microsoft.com/office/powerpoint/2010/main" val="3914880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87470E6A-462C-4F83-A549-62AF73CA3E14}" type="datetimeFigureOut">
              <a:rPr lang="en-US" smtClean="0"/>
              <a:t>2/8/2022</a:t>
            </a:fld>
            <a:endParaRPr lang="en-US"/>
          </a:p>
        </p:txBody>
      </p:sp>
      <p:sp>
        <p:nvSpPr>
          <p:cNvPr id="9" name="Slide Number Placeholder 8"/>
          <p:cNvSpPr>
            <a:spLocks noGrp="1"/>
          </p:cNvSpPr>
          <p:nvPr>
            <p:ph type="sldNum" sz="quarter" idx="15"/>
          </p:nvPr>
        </p:nvSpPr>
        <p:spPr/>
        <p:txBody>
          <a:bodyPr rtlCol="0"/>
          <a:lstStyle/>
          <a:p>
            <a:fld id="{1EBCCFA8-C15B-4296-B78E-B481C738F50E}"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87470E6A-462C-4F83-A549-62AF73CA3E14}" type="datetimeFigureOut">
              <a:rPr lang="en-US" smtClean="0"/>
              <a:t>2/8/2022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1EBCCFA8-C15B-4296-B78E-B481C738F50E}"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7470E6A-462C-4F83-A549-62AF73CA3E14}" type="datetimeFigureOut">
              <a:rPr lang="en-US" smtClean="0"/>
              <a:t>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BCCFA8-C15B-4296-B78E-B481C738F50E}"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87470E6A-462C-4F83-A549-62AF73CA3E14}" type="datetimeFigureOut">
              <a:rPr lang="en-US" smtClean="0"/>
              <a:t>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BCCFA8-C15B-4296-B78E-B481C738F50E}"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87470E6A-462C-4F83-A549-62AF73CA3E14}" type="datetimeFigureOut">
              <a:rPr lang="en-US" smtClean="0"/>
              <a:t>2/8/2022</a:t>
            </a:fld>
            <a:endParaRPr lang="en-US"/>
          </a:p>
        </p:txBody>
      </p:sp>
      <p:sp>
        <p:nvSpPr>
          <p:cNvPr id="7" name="Slide Number Placeholder 6"/>
          <p:cNvSpPr>
            <a:spLocks noGrp="1"/>
          </p:cNvSpPr>
          <p:nvPr>
            <p:ph type="sldNum" sz="quarter" idx="11"/>
          </p:nvPr>
        </p:nvSpPr>
        <p:spPr/>
        <p:txBody>
          <a:bodyPr rtlCol="0"/>
          <a:lstStyle/>
          <a:p>
            <a:fld id="{1EBCCFA8-C15B-4296-B78E-B481C738F50E}"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470E6A-462C-4F83-A549-62AF73CA3E14}" type="datetimeFigureOut">
              <a:rPr lang="en-US" smtClean="0"/>
              <a:t>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BCCFA8-C15B-4296-B78E-B481C738F50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87470E6A-462C-4F83-A549-62AF73CA3E14}" type="datetimeFigureOut">
              <a:rPr lang="en-US" smtClean="0"/>
              <a:t>2/8/2022</a:t>
            </a:fld>
            <a:endParaRPr lang="en-US"/>
          </a:p>
        </p:txBody>
      </p:sp>
      <p:sp>
        <p:nvSpPr>
          <p:cNvPr id="22" name="Slide Number Placeholder 21"/>
          <p:cNvSpPr>
            <a:spLocks noGrp="1"/>
          </p:cNvSpPr>
          <p:nvPr>
            <p:ph type="sldNum" sz="quarter" idx="15"/>
          </p:nvPr>
        </p:nvSpPr>
        <p:spPr/>
        <p:txBody>
          <a:bodyPr rtlCol="0"/>
          <a:lstStyle/>
          <a:p>
            <a:fld id="{1EBCCFA8-C15B-4296-B78E-B481C738F50E}"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87470E6A-462C-4F83-A549-62AF73CA3E14}" type="datetimeFigureOut">
              <a:rPr lang="en-US" smtClean="0"/>
              <a:t>2/8/2022</a:t>
            </a:fld>
            <a:endParaRPr lang="en-US"/>
          </a:p>
        </p:txBody>
      </p:sp>
      <p:sp>
        <p:nvSpPr>
          <p:cNvPr id="18" name="Slide Number Placeholder 17"/>
          <p:cNvSpPr>
            <a:spLocks noGrp="1"/>
          </p:cNvSpPr>
          <p:nvPr>
            <p:ph type="sldNum" sz="quarter" idx="11"/>
          </p:nvPr>
        </p:nvSpPr>
        <p:spPr/>
        <p:txBody>
          <a:bodyPr rtlCol="0"/>
          <a:lstStyle/>
          <a:p>
            <a:fld id="{1EBCCFA8-C15B-4296-B78E-B481C738F50E}"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87470E6A-462C-4F83-A549-62AF73CA3E14}" type="datetimeFigureOut">
              <a:rPr lang="en-US" smtClean="0"/>
              <a:t>2/8/2022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1EBCCFA8-C15B-4296-B78E-B481C738F50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0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hyperlink" Target="https://d3n817fwly711g.cloudfront.net/blog/wp-content/uploads/2014/03/Package1.png"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2743200"/>
            <a:ext cx="7391400" cy="1894362"/>
          </a:xfrm>
        </p:spPr>
        <p:txBody>
          <a:bodyPr/>
          <a:lstStyle/>
          <a:p>
            <a:r>
              <a:rPr lang="en-US" dirty="0" smtClean="0"/>
              <a:t>Object oriented analysis &amp; design</a:t>
            </a:r>
            <a:endParaRPr lang="en-US" dirty="0"/>
          </a:p>
        </p:txBody>
      </p:sp>
      <p:sp>
        <p:nvSpPr>
          <p:cNvPr id="3" name="Subtitle 2"/>
          <p:cNvSpPr>
            <a:spLocks noGrp="1"/>
          </p:cNvSpPr>
          <p:nvPr>
            <p:ph type="subTitle" idx="1"/>
          </p:nvPr>
        </p:nvSpPr>
        <p:spPr/>
        <p:txBody>
          <a:bodyPr/>
          <a:lstStyle/>
          <a:p>
            <a:r>
              <a:rPr lang="en-US" dirty="0" smtClean="0"/>
              <a:t>CS3C015</a:t>
            </a:r>
            <a:endParaRPr lang="en-US" dirty="0"/>
          </a:p>
        </p:txBody>
      </p:sp>
    </p:spTree>
    <p:extLst>
      <p:ext uri="{BB962C8B-B14F-4D97-AF65-F5344CB8AC3E}">
        <p14:creationId xmlns:p14="http://schemas.microsoft.com/office/powerpoint/2010/main" val="893401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522664"/>
            <a:ext cx="7543800" cy="505908"/>
          </a:xfrm>
          <a:prstGeom prst="rect">
            <a:avLst/>
          </a:prstGeom>
        </p:spPr>
        <p:txBody>
          <a:bodyPr vert="horz" wrap="square" lIns="0" tIns="13335" rIns="0" bIns="0" rtlCol="0">
            <a:spAutoFit/>
          </a:bodyPr>
          <a:lstStyle/>
          <a:p>
            <a:pPr marL="12700">
              <a:lnSpc>
                <a:spcPct val="100000"/>
              </a:lnSpc>
              <a:spcBef>
                <a:spcPts val="105"/>
              </a:spcBef>
            </a:pPr>
            <a:r>
              <a:rPr lang="en-US" sz="3200" dirty="0"/>
              <a:t>Purpose of Modeling</a:t>
            </a:r>
            <a:endParaRPr sz="2900" dirty="0">
              <a:latin typeface="Times New Roman"/>
              <a:cs typeface="Times New Roman"/>
            </a:endParaRPr>
          </a:p>
        </p:txBody>
      </p:sp>
      <p:sp>
        <p:nvSpPr>
          <p:cNvPr id="3" name="object 3"/>
          <p:cNvSpPr txBox="1"/>
          <p:nvPr/>
        </p:nvSpPr>
        <p:spPr>
          <a:xfrm>
            <a:off x="535940" y="1624024"/>
            <a:ext cx="8073390" cy="1871666"/>
          </a:xfrm>
          <a:prstGeom prst="rect">
            <a:avLst/>
          </a:prstGeom>
        </p:spPr>
        <p:txBody>
          <a:bodyPr vert="horz" wrap="square" lIns="0" tIns="12065" rIns="0" bIns="0" rtlCol="0">
            <a:spAutoFit/>
          </a:bodyPr>
          <a:lstStyle/>
          <a:p>
            <a:pPr marL="12700">
              <a:lnSpc>
                <a:spcPct val="100000"/>
              </a:lnSpc>
              <a:spcBef>
                <a:spcPts val="95"/>
              </a:spcBef>
              <a:buClr>
                <a:srgbClr val="4F81BC"/>
              </a:buClr>
              <a:buSzPct val="84090"/>
              <a:tabLst>
                <a:tab pos="195580" algn="l"/>
              </a:tabLst>
            </a:pPr>
            <a:r>
              <a:rPr lang="en-US" sz="2400" dirty="0" smtClean="0"/>
              <a:t>3. Visualization </a:t>
            </a:r>
          </a:p>
          <a:p>
            <a:pPr marL="12700">
              <a:lnSpc>
                <a:spcPct val="100000"/>
              </a:lnSpc>
              <a:spcBef>
                <a:spcPts val="95"/>
              </a:spcBef>
              <a:buClr>
                <a:srgbClr val="4F81BC"/>
              </a:buClr>
              <a:buSzPct val="84090"/>
              <a:tabLst>
                <a:tab pos="195580" algn="l"/>
              </a:tabLst>
            </a:pPr>
            <a:r>
              <a:rPr lang="en-US" sz="2400" dirty="0" smtClean="0"/>
              <a:t>Storyboards </a:t>
            </a:r>
            <a:r>
              <a:rPr lang="en-US" sz="2400" dirty="0"/>
              <a:t>of movies, television shows and advertisements let writers see how their ideas flow. They can modify awkward transitions, and unnecessary segments before detailed writing begins.</a:t>
            </a:r>
            <a:endParaRPr sz="1800" dirty="0">
              <a:latin typeface="Times New Roman"/>
              <a:cs typeface="Times New Roman"/>
            </a:endParaRPr>
          </a:p>
        </p:txBody>
      </p:sp>
    </p:spTree>
    <p:extLst>
      <p:ext uri="{BB962C8B-B14F-4D97-AF65-F5344CB8AC3E}">
        <p14:creationId xmlns:p14="http://schemas.microsoft.com/office/powerpoint/2010/main" val="212933869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We can specify dual associations.</a:t>
            </a:r>
          </a:p>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590800"/>
            <a:ext cx="67056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126501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Associations can also be objects themselves, called </a:t>
            </a:r>
            <a:r>
              <a:rPr lang="en-US" i="1" dirty="0"/>
              <a:t>link</a:t>
            </a:r>
            <a:r>
              <a:rPr lang="en-US" dirty="0"/>
              <a:t> </a:t>
            </a:r>
            <a:r>
              <a:rPr lang="en-US" i="1" dirty="0"/>
              <a:t>classes</a:t>
            </a:r>
            <a:r>
              <a:rPr lang="en-US" dirty="0"/>
              <a:t> or an </a:t>
            </a:r>
            <a:r>
              <a:rPr lang="en-US" i="1" dirty="0"/>
              <a:t>association classes</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276600"/>
            <a:ext cx="5715000" cy="260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778047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A class can have a </a:t>
            </a:r>
            <a:r>
              <a:rPr lang="en-US" i="1" dirty="0"/>
              <a:t>self </a:t>
            </a:r>
            <a:r>
              <a:rPr lang="en-US" i="1" dirty="0" smtClean="0"/>
              <a:t>/recursive association</a:t>
            </a:r>
            <a:r>
              <a:rPr lang="en-US" dirty="0"/>
              <a:t>.</a:t>
            </a:r>
          </a:p>
          <a:p>
            <a:pPr marL="0" indent="0">
              <a:buNone/>
            </a:pPr>
            <a:endParaRPr lang="en-US" dirty="0"/>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3581400"/>
            <a:ext cx="2686050"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96122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association</a:t>
            </a:r>
            <a:endParaRPr lang="en-US" dirty="0"/>
          </a:p>
        </p:txBody>
      </p:sp>
      <p:sp>
        <p:nvSpPr>
          <p:cNvPr id="3" name="Content Placeholder 2"/>
          <p:cNvSpPr>
            <a:spLocks noGrp="1"/>
          </p:cNvSpPr>
          <p:nvPr>
            <p:ph sz="quarter" idx="1"/>
          </p:nvPr>
        </p:nvSpPr>
        <p:spPr/>
        <p:txBody>
          <a:bodyPr/>
          <a:lstStyle/>
          <a:p>
            <a:pPr marL="0" indent="0">
              <a:buNone/>
            </a:pPr>
            <a:r>
              <a:rPr lang="en-US" dirty="0" smtClean="0">
                <a:solidFill>
                  <a:srgbClr val="FF0000"/>
                </a:solidFill>
                <a:ea typeface="ＭＳ Ｐゴシック" charset="-128"/>
              </a:rPr>
              <a:t>3.3 Navigation:- </a:t>
            </a:r>
            <a:r>
              <a:rPr lang="en-US" dirty="0" smtClean="0">
                <a:ea typeface="ＭＳ Ｐゴシック" charset="-128"/>
              </a:rPr>
              <a:t>The </a:t>
            </a:r>
            <a:r>
              <a:rPr lang="en-US" dirty="0">
                <a:ea typeface="ＭＳ Ｐゴシック" charset="-128"/>
              </a:rPr>
              <a:t>navigation of associations can be</a:t>
            </a:r>
          </a:p>
          <a:p>
            <a:pPr lvl="1"/>
            <a:r>
              <a:rPr lang="en-US" dirty="0" err="1" smtClean="0">
                <a:ea typeface="ＭＳ Ｐゴシック" charset="-128"/>
              </a:rPr>
              <a:t>Uni</a:t>
            </a:r>
            <a:r>
              <a:rPr lang="en-US" dirty="0" smtClean="0">
                <a:ea typeface="ＭＳ Ｐゴシック" charset="-128"/>
              </a:rPr>
              <a:t> -</a:t>
            </a:r>
            <a:r>
              <a:rPr lang="en-US" dirty="0">
                <a:ea typeface="ＭＳ Ｐゴシック" charset="-128"/>
              </a:rPr>
              <a:t>directional</a:t>
            </a:r>
          </a:p>
          <a:p>
            <a:pPr lvl="1"/>
            <a:r>
              <a:rPr lang="en-US" dirty="0">
                <a:ea typeface="ＭＳ Ｐゴシック" charset="-128"/>
              </a:rPr>
              <a:t>bi-directional</a:t>
            </a:r>
          </a:p>
          <a:p>
            <a:pPr lvl="1"/>
            <a:r>
              <a:rPr lang="en-US" dirty="0">
                <a:ea typeface="ＭＳ Ｐゴシック" charset="-128"/>
              </a:rPr>
              <a:t>unspecified</a:t>
            </a:r>
          </a:p>
          <a:p>
            <a:pPr marL="0" indent="0">
              <a:buNone/>
            </a:pPr>
            <a:endParaRPr 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886200"/>
            <a:ext cx="6248400" cy="2285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095416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association</a:t>
            </a:r>
            <a:endParaRPr lang="en-US" dirty="0"/>
          </a:p>
        </p:txBody>
      </p:sp>
      <p:sp>
        <p:nvSpPr>
          <p:cNvPr id="3" name="Content Placeholder 2"/>
          <p:cNvSpPr>
            <a:spLocks noGrp="1"/>
          </p:cNvSpPr>
          <p:nvPr>
            <p:ph sz="quarter" idx="1"/>
          </p:nvPr>
        </p:nvSpPr>
        <p:spPr/>
        <p:txBody>
          <a:bodyPr/>
          <a:lstStyle/>
          <a:p>
            <a:pPr marL="0" indent="0">
              <a:buNone/>
            </a:pPr>
            <a:r>
              <a:rPr lang="en-US" dirty="0" smtClean="0">
                <a:solidFill>
                  <a:srgbClr val="FF0000"/>
                </a:solidFill>
                <a:ea typeface="ＭＳ Ｐゴシック" charset="-128"/>
              </a:rPr>
              <a:t>N-</a:t>
            </a:r>
            <a:r>
              <a:rPr lang="en-US" dirty="0" err="1" smtClean="0">
                <a:solidFill>
                  <a:srgbClr val="FF0000"/>
                </a:solidFill>
                <a:ea typeface="ＭＳ Ｐゴシック" charset="-128"/>
              </a:rPr>
              <a:t>ary</a:t>
            </a:r>
            <a:r>
              <a:rPr lang="en-US" dirty="0" smtClean="0">
                <a:solidFill>
                  <a:srgbClr val="FF0000"/>
                </a:solidFill>
                <a:ea typeface="ＭＳ Ｐゴシック" charset="-128"/>
              </a:rPr>
              <a:t> Associations </a:t>
            </a:r>
            <a:r>
              <a:rPr lang="en-US" dirty="0">
                <a:ea typeface="ＭＳ Ｐゴシック" charset="-128"/>
              </a:rPr>
              <a:t>can connect more than one class</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819400"/>
            <a:ext cx="54864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823825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a:t>
            </a:r>
            <a:endParaRPr lang="en-US" dirty="0"/>
          </a:p>
        </p:txBody>
      </p:sp>
      <p:sp>
        <p:nvSpPr>
          <p:cNvPr id="3" name="Content Placeholder 2"/>
          <p:cNvSpPr>
            <a:spLocks noGrp="1"/>
          </p:cNvSpPr>
          <p:nvPr>
            <p:ph sz="quarter" idx="1"/>
          </p:nvPr>
        </p:nvSpPr>
        <p:spPr>
          <a:xfrm>
            <a:off x="457200" y="1600200"/>
            <a:ext cx="8305800" cy="4873752"/>
          </a:xfrm>
        </p:spPr>
        <p:txBody>
          <a:bodyPr/>
          <a:lstStyle/>
          <a:p>
            <a:pPr algn="just"/>
            <a:r>
              <a:rPr lang="en-US" dirty="0"/>
              <a:t>An </a:t>
            </a:r>
            <a:r>
              <a:rPr lang="en-US" i="1" dirty="0"/>
              <a:t>interface</a:t>
            </a:r>
            <a:r>
              <a:rPr lang="en-US" dirty="0"/>
              <a:t> is a named set of operations that specifies the behavior of objects without showing their inner structure. It can be rendered in the model by a one- or two-compartment rectangle, with the </a:t>
            </a:r>
            <a:r>
              <a:rPr lang="en-US" i="1" dirty="0"/>
              <a:t>stereotype</a:t>
            </a:r>
            <a:r>
              <a:rPr lang="en-US" dirty="0"/>
              <a:t> &lt;&lt;interface&gt;&gt; above the interface name.</a:t>
            </a:r>
          </a:p>
          <a:p>
            <a:pPr algn="just"/>
            <a:endParaRPr lang="en-US" dirty="0"/>
          </a:p>
        </p:txBody>
      </p:sp>
      <p:sp>
        <p:nvSpPr>
          <p:cNvPr id="4" name="Rectangle 4"/>
          <p:cNvSpPr>
            <a:spLocks noChangeArrowheads="1"/>
          </p:cNvSpPr>
          <p:nvPr/>
        </p:nvSpPr>
        <p:spPr bwMode="auto">
          <a:xfrm>
            <a:off x="2819400" y="4038600"/>
            <a:ext cx="2438400" cy="1066800"/>
          </a:xfrm>
          <a:prstGeom prst="rect">
            <a:avLst/>
          </a:prstGeom>
          <a:solidFill>
            <a:srgbClr val="92D050"/>
          </a:solidFill>
          <a:ln w="9525">
            <a:solidFill>
              <a:schemeClr val="tx1"/>
            </a:solidFill>
            <a:miter lim="800000"/>
            <a:headEnd/>
            <a:tailEnd/>
          </a:ln>
          <a:effectLst/>
          <a:extLst/>
        </p:spPr>
        <p:txBody>
          <a:bodyPr wrap="none" anchor="ctr"/>
          <a:lstStyle/>
          <a:p>
            <a:pPr algn="ctr"/>
            <a:r>
              <a:rPr lang="en-US" dirty="0"/>
              <a:t>&lt;&lt;interface&gt;&gt;</a:t>
            </a:r>
          </a:p>
          <a:p>
            <a:pPr algn="ctr"/>
            <a:r>
              <a:rPr lang="en-US" dirty="0" err="1"/>
              <a:t>ControlPanel</a:t>
            </a:r>
            <a:endParaRPr lang="en-US" dirty="0"/>
          </a:p>
        </p:txBody>
      </p:sp>
    </p:spTree>
    <p:extLst>
      <p:ext uri="{BB962C8B-B14F-4D97-AF65-F5344CB8AC3E}">
        <p14:creationId xmlns:p14="http://schemas.microsoft.com/office/powerpoint/2010/main" val="65967128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Interfaces do not get instantiated. They have no attributes or state. Rather, they specify the services offered by a related class.</a:t>
            </a:r>
          </a:p>
          <a:p>
            <a:endParaRPr lang="en-US" dirty="0"/>
          </a:p>
        </p:txBody>
      </p:sp>
      <p:grpSp>
        <p:nvGrpSpPr>
          <p:cNvPr id="4" name="Group 4"/>
          <p:cNvGrpSpPr>
            <a:grpSpLocks/>
          </p:cNvGrpSpPr>
          <p:nvPr/>
        </p:nvGrpSpPr>
        <p:grpSpPr bwMode="auto">
          <a:xfrm>
            <a:off x="2403764" y="3505200"/>
            <a:ext cx="3200400" cy="2362200"/>
            <a:chOff x="528" y="1152"/>
            <a:chExt cx="2304" cy="1392"/>
          </a:xfrm>
          <a:solidFill>
            <a:srgbClr val="92D050"/>
          </a:solidFill>
        </p:grpSpPr>
        <p:sp>
          <p:nvSpPr>
            <p:cNvPr id="5" name="Rectangle 5"/>
            <p:cNvSpPr>
              <a:spLocks noChangeArrowheads="1"/>
            </p:cNvSpPr>
            <p:nvPr/>
          </p:nvSpPr>
          <p:spPr bwMode="auto">
            <a:xfrm>
              <a:off x="528" y="1152"/>
              <a:ext cx="2304" cy="672"/>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&lt;&lt;interface&gt;&gt;</a:t>
              </a:r>
            </a:p>
            <a:p>
              <a:pPr algn="ctr"/>
              <a:r>
                <a:rPr lang="en-US" dirty="0" err="1"/>
                <a:t>ControlPanel</a:t>
              </a:r>
              <a:endParaRPr lang="en-US" dirty="0"/>
            </a:p>
          </p:txBody>
        </p:sp>
        <p:sp>
          <p:nvSpPr>
            <p:cNvPr id="6" name="Rectangle 6"/>
            <p:cNvSpPr>
              <a:spLocks noChangeArrowheads="1"/>
            </p:cNvSpPr>
            <p:nvPr/>
          </p:nvSpPr>
          <p:spPr bwMode="auto">
            <a:xfrm>
              <a:off x="528" y="1824"/>
              <a:ext cx="2304" cy="720"/>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getChoices : Choice[]</a:t>
              </a:r>
            </a:p>
            <a:p>
              <a:r>
                <a:rPr lang="en-US"/>
                <a:t>makeChoice (c : Choice)</a:t>
              </a:r>
            </a:p>
            <a:p>
              <a:r>
                <a:rPr lang="en-US"/>
                <a:t>getSelection : Selection</a:t>
              </a:r>
            </a:p>
          </p:txBody>
        </p:sp>
      </p:grpSp>
    </p:spTree>
    <p:extLst>
      <p:ext uri="{BB962C8B-B14F-4D97-AF65-F5344CB8AC3E}">
        <p14:creationId xmlns:p14="http://schemas.microsoft.com/office/powerpoint/2010/main" val="239379854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3"/>
          <p:cNvSpPr txBox="1">
            <a:spLocks noGrp="1"/>
          </p:cNvSpPr>
          <p:nvPr>
            <p:ph type="title"/>
          </p:nvPr>
        </p:nvSpPr>
        <p:spPr>
          <a:xfrm>
            <a:off x="457200" y="274637"/>
            <a:ext cx="7467600" cy="11430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3000"/>
              <a:buFont typeface="Century Schoolbook"/>
              <a:buNone/>
            </a:pPr>
            <a:r>
              <a:rPr lang="en-US" sz="3000" b="0" i="0" u="none">
                <a:solidFill>
                  <a:schemeClr val="dk2"/>
                </a:solidFill>
                <a:latin typeface="Century Schoolbook"/>
                <a:ea typeface="Century Schoolbook"/>
                <a:cs typeface="Century Schoolbook"/>
                <a:sym typeface="Century Schoolbook"/>
              </a:rPr>
              <a:t>REALIZATION</a:t>
            </a:r>
            <a:endParaRPr/>
          </a:p>
        </p:txBody>
      </p:sp>
      <p:sp>
        <p:nvSpPr>
          <p:cNvPr id="280" name="Google Shape;280;p33"/>
          <p:cNvSpPr txBox="1">
            <a:spLocks noGrp="1"/>
          </p:cNvSpPr>
          <p:nvPr>
            <p:ph type="body" idx="1"/>
          </p:nvPr>
        </p:nvSpPr>
        <p:spPr>
          <a:xfrm>
            <a:off x="457200" y="1600200"/>
            <a:ext cx="7467600" cy="4873625"/>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chemeClr val="accent1"/>
              </a:buClr>
              <a:buSzPts val="1680"/>
              <a:buFont typeface="Noto Sans Symbols"/>
              <a:buChar char="🞆"/>
            </a:pPr>
            <a:r>
              <a:rPr lang="en-US" sz="2400" b="0" i="0" u="none" dirty="0" smtClean="0">
                <a:solidFill>
                  <a:schemeClr val="dk1"/>
                </a:solidFill>
                <a:latin typeface="Century Schoolbook"/>
                <a:ea typeface="Century Schoolbook"/>
                <a:cs typeface="Century Schoolbook"/>
                <a:sym typeface="Century Schoolbook"/>
              </a:rPr>
              <a:t>One  </a:t>
            </a:r>
            <a:r>
              <a:rPr lang="en-US" sz="2400" b="0" i="0" u="none" dirty="0">
                <a:solidFill>
                  <a:schemeClr val="dk1"/>
                </a:solidFill>
                <a:latin typeface="Century Schoolbook"/>
                <a:ea typeface="Century Schoolbook"/>
                <a:cs typeface="Century Schoolbook"/>
                <a:sym typeface="Century Schoolbook"/>
              </a:rPr>
              <a:t>entity denotes some responsibility which is not implemented by itself and the other entity that implements them. This relationship is mostly found in the case of interfaces.</a:t>
            </a:r>
            <a:endParaRPr dirty="0"/>
          </a:p>
          <a:p>
            <a:pPr marL="273050" marR="0" lvl="0" indent="-166370" algn="l" rtl="0">
              <a:spcBef>
                <a:spcPts val="600"/>
              </a:spcBef>
              <a:spcAft>
                <a:spcPts val="0"/>
              </a:spcAft>
              <a:buClr>
                <a:schemeClr val="accent1"/>
              </a:buClr>
              <a:buSzPts val="1680"/>
              <a:buFont typeface="Noto Sans Symbols"/>
              <a:buNone/>
            </a:pPr>
            <a:endParaRPr sz="2400" b="0" i="0" u="none" dirty="0">
              <a:solidFill>
                <a:schemeClr val="dk1"/>
              </a:solidFill>
              <a:latin typeface="Century Schoolbook"/>
              <a:ea typeface="Century Schoolbook"/>
              <a:cs typeface="Century Schoolbook"/>
              <a:sym typeface="Century Schoolbook"/>
            </a:endParaRPr>
          </a:p>
        </p:txBody>
      </p:sp>
      <p:pic>
        <p:nvPicPr>
          <p:cNvPr id="281" name="Google Shape;281;p33"/>
          <p:cNvPicPr preferRelativeResize="0"/>
          <p:nvPr/>
        </p:nvPicPr>
        <p:blipFill rotWithShape="1">
          <a:blip r:embed="rId3">
            <a:alphaModFix/>
          </a:blip>
          <a:srcRect/>
          <a:stretch/>
        </p:blipFill>
        <p:spPr>
          <a:xfrm>
            <a:off x="1295400" y="3505200"/>
            <a:ext cx="3048000" cy="2624137"/>
          </a:xfrm>
          <a:prstGeom prst="rect">
            <a:avLst/>
          </a:prstGeom>
          <a:noFill/>
          <a:ln>
            <a:noFill/>
          </a:ln>
        </p:spPr>
      </p:pic>
      <p:pic>
        <p:nvPicPr>
          <p:cNvPr id="112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3505200"/>
            <a:ext cx="2114550" cy="265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795701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4"/>
          <p:cNvSpPr txBox="1">
            <a:spLocks noGrp="1"/>
          </p:cNvSpPr>
          <p:nvPr>
            <p:ph type="title"/>
          </p:nvPr>
        </p:nvSpPr>
        <p:spPr>
          <a:xfrm>
            <a:off x="457200" y="274637"/>
            <a:ext cx="7467600" cy="11430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3000"/>
              <a:buFont typeface="Century Schoolbook"/>
              <a:buNone/>
            </a:pPr>
            <a:r>
              <a:rPr lang="en-US" sz="3000" b="0" i="0" u="none">
                <a:solidFill>
                  <a:schemeClr val="dk2"/>
                </a:solidFill>
                <a:latin typeface="Century Schoolbook"/>
                <a:ea typeface="Century Schoolbook"/>
                <a:cs typeface="Century Schoolbook"/>
                <a:sym typeface="Century Schoolbook"/>
              </a:rPr>
              <a:t>CLASS DIAGRAM</a:t>
            </a:r>
            <a:endParaRPr/>
          </a:p>
        </p:txBody>
      </p:sp>
      <p:sp>
        <p:nvSpPr>
          <p:cNvPr id="287" name="Google Shape;287;p34"/>
          <p:cNvSpPr txBox="1">
            <a:spLocks noGrp="1"/>
          </p:cNvSpPr>
          <p:nvPr>
            <p:ph type="body" idx="1"/>
          </p:nvPr>
        </p:nvSpPr>
        <p:spPr>
          <a:xfrm>
            <a:off x="457200" y="1600200"/>
            <a:ext cx="8077200" cy="4873625"/>
          </a:xfrm>
          <a:prstGeom prst="rect">
            <a:avLst/>
          </a:prstGeom>
          <a:noFill/>
          <a:ln>
            <a:noFill/>
          </a:ln>
        </p:spPr>
        <p:txBody>
          <a:bodyPr spcFirstLastPara="1" wrap="square" lIns="91425" tIns="45700" rIns="91425" bIns="45700" anchor="t" anchorCtr="0">
            <a:noAutofit/>
          </a:bodyPr>
          <a:lstStyle/>
          <a:p>
            <a:pPr marL="273050" marR="0" lvl="0" indent="-273050" algn="just" rtl="0">
              <a:lnSpc>
                <a:spcPct val="100000"/>
              </a:lnSpc>
              <a:spcBef>
                <a:spcPts val="0"/>
              </a:spcBef>
              <a:spcAft>
                <a:spcPts val="0"/>
              </a:spcAft>
              <a:buClr>
                <a:schemeClr val="accent1"/>
              </a:buClr>
              <a:buSzPts val="1680"/>
              <a:buFont typeface="Noto Sans Symbols"/>
              <a:buChar char="🞆"/>
            </a:pPr>
            <a:r>
              <a:rPr lang="en-US" sz="2400" b="1" i="0" u="none" dirty="0">
                <a:latin typeface="+mj-lt"/>
                <a:ea typeface="Century Schoolbook"/>
                <a:cs typeface="Century Schoolbook"/>
                <a:sym typeface="Century Schoolbook"/>
              </a:rPr>
              <a:t>Aggregation:</a:t>
            </a:r>
            <a:r>
              <a:rPr lang="en-US" sz="2400" b="0" i="0" u="none" dirty="0">
                <a:latin typeface="+mj-lt"/>
                <a:ea typeface="Century Schoolbook"/>
                <a:cs typeface="Century Schoolbook"/>
                <a:sym typeface="Century Schoolbook"/>
              </a:rPr>
              <a:t> An aggregation is a subset of association, which represents has a relationship. </a:t>
            </a:r>
            <a:r>
              <a:rPr lang="en-US" sz="2400" b="0" i="0" u="none" dirty="0" smtClean="0">
                <a:latin typeface="+mj-lt"/>
                <a:ea typeface="Century Schoolbook"/>
                <a:cs typeface="Century Schoolbook"/>
                <a:sym typeface="Century Schoolbook"/>
              </a:rPr>
              <a:t>It </a:t>
            </a:r>
            <a:r>
              <a:rPr lang="en-US" sz="2400" b="0" i="0" u="none" dirty="0">
                <a:latin typeface="+mj-lt"/>
                <a:ea typeface="Century Schoolbook"/>
                <a:cs typeface="Century Schoolbook"/>
                <a:sym typeface="Century Schoolbook"/>
              </a:rPr>
              <a:t>defines a part-whole or part-of relationship. In this kind of relationship, the </a:t>
            </a:r>
            <a:r>
              <a:rPr lang="en-US" sz="2400" b="0" i="0" u="none" dirty="0" smtClean="0">
                <a:latin typeface="+mj-lt"/>
                <a:ea typeface="Century Schoolbook"/>
                <a:cs typeface="Century Schoolbook"/>
                <a:sym typeface="Century Schoolbook"/>
              </a:rPr>
              <a:t>parent </a:t>
            </a:r>
            <a:r>
              <a:rPr lang="en-US" sz="2400" b="0" i="0" u="none" dirty="0">
                <a:latin typeface="+mj-lt"/>
                <a:ea typeface="Century Schoolbook"/>
                <a:cs typeface="Century Schoolbook"/>
                <a:sym typeface="Century Schoolbook"/>
              </a:rPr>
              <a:t>class can exist independently of its </a:t>
            </a:r>
            <a:r>
              <a:rPr lang="en-US" sz="2400" b="0" i="0" u="none" dirty="0" smtClean="0">
                <a:latin typeface="+mj-lt"/>
                <a:ea typeface="Century Schoolbook"/>
                <a:cs typeface="Century Schoolbook"/>
                <a:sym typeface="Century Schoolbook"/>
              </a:rPr>
              <a:t>child </a:t>
            </a:r>
            <a:r>
              <a:rPr lang="en-US" sz="2400" b="0" i="0" u="none" dirty="0">
                <a:latin typeface="+mj-lt"/>
                <a:ea typeface="Century Schoolbook"/>
                <a:cs typeface="Century Schoolbook"/>
                <a:sym typeface="Century Schoolbook"/>
              </a:rPr>
              <a:t>class.</a:t>
            </a:r>
            <a:endParaRPr dirty="0">
              <a:latin typeface="+mj-lt"/>
            </a:endParaRPr>
          </a:p>
          <a:p>
            <a:pPr marL="273050" marR="0" lvl="0" indent="-273050" algn="just" rtl="0">
              <a:lnSpc>
                <a:spcPct val="100000"/>
              </a:lnSpc>
              <a:spcBef>
                <a:spcPts val="600"/>
              </a:spcBef>
              <a:spcAft>
                <a:spcPts val="0"/>
              </a:spcAft>
              <a:buClr>
                <a:schemeClr val="accent1"/>
              </a:buClr>
              <a:buSzPts val="1680"/>
              <a:buFont typeface="Noto Sans Symbols"/>
              <a:buChar char="🞆"/>
            </a:pPr>
            <a:r>
              <a:rPr lang="en-US" sz="2400" b="0" i="0" u="none" dirty="0">
                <a:solidFill>
                  <a:srgbClr val="FF0000"/>
                </a:solidFill>
                <a:latin typeface="+mj-lt"/>
                <a:ea typeface="Century Schoolbook"/>
                <a:cs typeface="Century Schoolbook"/>
                <a:sym typeface="Century Schoolbook"/>
              </a:rPr>
              <a:t>The company encompasses a number of employees, and even if one employee resigns, the company still exists.</a:t>
            </a:r>
            <a:endParaRPr dirty="0">
              <a:solidFill>
                <a:srgbClr val="FF0000"/>
              </a:solidFill>
              <a:latin typeface="+mj-lt"/>
            </a:endParaRPr>
          </a:p>
          <a:p>
            <a:pPr marL="273050" marR="0" lvl="0" indent="-273050" algn="just" rtl="0">
              <a:lnSpc>
                <a:spcPct val="100000"/>
              </a:lnSpc>
              <a:spcBef>
                <a:spcPts val="600"/>
              </a:spcBef>
              <a:spcAft>
                <a:spcPts val="0"/>
              </a:spcAft>
              <a:buClr>
                <a:schemeClr val="accent1"/>
              </a:buClr>
              <a:buSzPts val="1680"/>
              <a:buFont typeface="Noto Sans Symbols"/>
              <a:buChar char="🞆"/>
            </a:pPr>
            <a:r>
              <a:rPr lang="en-US" sz="2400" b="0" i="0" u="none" dirty="0">
                <a:solidFill>
                  <a:srgbClr val="FF0000"/>
                </a:solidFill>
                <a:latin typeface="+mj-lt"/>
                <a:ea typeface="Century Schoolbook"/>
                <a:cs typeface="Century Schoolbook"/>
                <a:sym typeface="Century Schoolbook"/>
              </a:rPr>
              <a:t/>
            </a:r>
            <a:br>
              <a:rPr lang="en-US" sz="2400" b="0" i="0" u="none" dirty="0">
                <a:solidFill>
                  <a:srgbClr val="FF0000"/>
                </a:solidFill>
                <a:latin typeface="+mj-lt"/>
                <a:ea typeface="Century Schoolbook"/>
                <a:cs typeface="Century Schoolbook"/>
                <a:sym typeface="Century Schoolbook"/>
              </a:rPr>
            </a:br>
            <a:endParaRPr dirty="0">
              <a:solidFill>
                <a:srgbClr val="FF0000"/>
              </a:solidFill>
              <a:latin typeface="+mj-lt"/>
            </a:endParaRPr>
          </a:p>
        </p:txBody>
      </p:sp>
      <p:pic>
        <p:nvPicPr>
          <p:cNvPr id="288" name="Google Shape;288;p34"/>
          <p:cNvPicPr preferRelativeResize="0"/>
          <p:nvPr/>
        </p:nvPicPr>
        <p:blipFill rotWithShape="1">
          <a:blip r:embed="rId3">
            <a:alphaModFix/>
          </a:blip>
          <a:srcRect/>
          <a:stretch/>
        </p:blipFill>
        <p:spPr>
          <a:xfrm>
            <a:off x="2120900" y="5181600"/>
            <a:ext cx="4972050" cy="781050"/>
          </a:xfrm>
          <a:prstGeom prst="rect">
            <a:avLst/>
          </a:prstGeom>
          <a:noFill/>
          <a:ln>
            <a:noFill/>
          </a:ln>
        </p:spPr>
      </p:pic>
    </p:spTree>
    <p:extLst>
      <p:ext uri="{BB962C8B-B14F-4D97-AF65-F5344CB8AC3E}">
        <p14:creationId xmlns:p14="http://schemas.microsoft.com/office/powerpoint/2010/main" val="137141313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aggregation</a:t>
            </a:r>
            <a:endParaRPr lang="en-US" dirty="0"/>
          </a:p>
        </p:txBody>
      </p:sp>
      <p:pic>
        <p:nvPicPr>
          <p:cNvPr id="205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762000" y="3169860"/>
            <a:ext cx="3048000" cy="3176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12618" y="1600200"/>
            <a:ext cx="8229600" cy="1569660"/>
          </a:xfrm>
          <a:prstGeom prst="rect">
            <a:avLst/>
          </a:prstGeom>
        </p:spPr>
        <p:txBody>
          <a:bodyPr wrap="square">
            <a:spAutoFit/>
          </a:bodyPr>
          <a:lstStyle/>
          <a:p>
            <a:pPr algn="just"/>
            <a:r>
              <a:rPr lang="en-US" sz="2400" dirty="0"/>
              <a:t>It is a unidirectional association i.e. a one way relationship. For example, department can have students but vice versa is not possible and thus unidirectional in nature.</a:t>
            </a:r>
          </a:p>
        </p:txBody>
      </p:sp>
      <p:pic>
        <p:nvPicPr>
          <p:cNvPr id="6" name="Content Placeholder 3"/>
          <p:cNvPicPr>
            <a:picLocks noChangeAspect="1"/>
          </p:cNvPicPr>
          <p:nvPr/>
        </p:nvPicPr>
        <p:blipFill>
          <a:blip r:embed="rId3"/>
          <a:stretch>
            <a:fillRect/>
          </a:stretch>
        </p:blipFill>
        <p:spPr>
          <a:xfrm>
            <a:off x="4128308" y="3169860"/>
            <a:ext cx="4613910" cy="2783205"/>
          </a:xfrm>
          <a:prstGeom prst="rect">
            <a:avLst/>
          </a:prstGeom>
        </p:spPr>
      </p:pic>
    </p:spTree>
    <p:extLst>
      <p:ext uri="{BB962C8B-B14F-4D97-AF65-F5344CB8AC3E}">
        <p14:creationId xmlns:p14="http://schemas.microsoft.com/office/powerpoint/2010/main" val="3504496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522664"/>
            <a:ext cx="7543800" cy="505908"/>
          </a:xfrm>
          <a:prstGeom prst="rect">
            <a:avLst/>
          </a:prstGeom>
        </p:spPr>
        <p:txBody>
          <a:bodyPr vert="horz" wrap="square" lIns="0" tIns="13335" rIns="0" bIns="0" rtlCol="0">
            <a:spAutoFit/>
          </a:bodyPr>
          <a:lstStyle/>
          <a:p>
            <a:pPr marL="12700">
              <a:lnSpc>
                <a:spcPct val="100000"/>
              </a:lnSpc>
              <a:spcBef>
                <a:spcPts val="105"/>
              </a:spcBef>
            </a:pPr>
            <a:r>
              <a:rPr lang="en-US" sz="3200" dirty="0"/>
              <a:t>Purpose of Modeling</a:t>
            </a:r>
            <a:endParaRPr sz="2900" dirty="0">
              <a:latin typeface="Times New Roman"/>
              <a:cs typeface="Times New Roman"/>
            </a:endParaRPr>
          </a:p>
        </p:txBody>
      </p:sp>
      <p:sp>
        <p:nvSpPr>
          <p:cNvPr id="3" name="object 3"/>
          <p:cNvSpPr txBox="1"/>
          <p:nvPr/>
        </p:nvSpPr>
        <p:spPr>
          <a:xfrm>
            <a:off x="535940" y="1624024"/>
            <a:ext cx="8073390" cy="1871666"/>
          </a:xfrm>
          <a:prstGeom prst="rect">
            <a:avLst/>
          </a:prstGeom>
        </p:spPr>
        <p:txBody>
          <a:bodyPr vert="horz" wrap="square" lIns="0" tIns="12065" rIns="0" bIns="0" rtlCol="0">
            <a:spAutoFit/>
          </a:bodyPr>
          <a:lstStyle/>
          <a:p>
            <a:pPr marL="12700">
              <a:lnSpc>
                <a:spcPct val="100000"/>
              </a:lnSpc>
              <a:spcBef>
                <a:spcPts val="95"/>
              </a:spcBef>
              <a:buClr>
                <a:srgbClr val="4F81BC"/>
              </a:buClr>
              <a:buSzPct val="84090"/>
              <a:tabLst>
                <a:tab pos="195580" algn="l"/>
              </a:tabLst>
            </a:pPr>
            <a:r>
              <a:rPr lang="en-US" sz="2400" dirty="0" smtClean="0"/>
              <a:t>4. Reduction </a:t>
            </a:r>
            <a:r>
              <a:rPr lang="en-US" sz="2400" dirty="0"/>
              <a:t>of complexity </a:t>
            </a:r>
            <a:endParaRPr lang="en-US" sz="2400" dirty="0" smtClean="0"/>
          </a:p>
          <a:p>
            <a:pPr marL="12700">
              <a:lnSpc>
                <a:spcPct val="100000"/>
              </a:lnSpc>
              <a:spcBef>
                <a:spcPts val="95"/>
              </a:spcBef>
              <a:buClr>
                <a:srgbClr val="4F81BC"/>
              </a:buClr>
              <a:buSzPct val="84090"/>
              <a:tabLst>
                <a:tab pos="195580" algn="l"/>
              </a:tabLst>
            </a:pPr>
            <a:r>
              <a:rPr lang="en-US" sz="2400" dirty="0" smtClean="0"/>
              <a:t>The </a:t>
            </a:r>
            <a:r>
              <a:rPr lang="en-US" sz="2400" dirty="0"/>
              <a:t>main reason for modeling is to deal with systems that are too complex to understand directly. Models reduce complexity by separating out a small number of important things to deal with at a time</a:t>
            </a:r>
            <a:endParaRPr sz="1800" dirty="0">
              <a:latin typeface="Times New Roman"/>
              <a:cs typeface="Times New Roman"/>
            </a:endParaRPr>
          </a:p>
        </p:txBody>
      </p:sp>
    </p:spTree>
    <p:extLst>
      <p:ext uri="{BB962C8B-B14F-4D97-AF65-F5344CB8AC3E}">
        <p14:creationId xmlns:p14="http://schemas.microsoft.com/office/powerpoint/2010/main" val="212933869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5"/>
          <p:cNvSpPr txBox="1">
            <a:spLocks noGrp="1"/>
          </p:cNvSpPr>
          <p:nvPr>
            <p:ph type="title"/>
          </p:nvPr>
        </p:nvSpPr>
        <p:spPr>
          <a:xfrm>
            <a:off x="457200" y="0"/>
            <a:ext cx="7467600" cy="11430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3000"/>
              <a:buFont typeface="Century Schoolbook"/>
              <a:buNone/>
            </a:pPr>
            <a:r>
              <a:rPr lang="en-US" sz="3000" b="0" i="0" u="none" dirty="0">
                <a:solidFill>
                  <a:schemeClr val="dk2"/>
                </a:solidFill>
                <a:latin typeface="Century Schoolbook"/>
                <a:ea typeface="Century Schoolbook"/>
                <a:cs typeface="Century Schoolbook"/>
                <a:sym typeface="Century Schoolbook"/>
              </a:rPr>
              <a:t>CLASS DIAGRAM</a:t>
            </a:r>
            <a:endParaRPr dirty="0"/>
          </a:p>
        </p:txBody>
      </p:sp>
      <p:sp>
        <p:nvSpPr>
          <p:cNvPr id="294" name="Google Shape;294;p35"/>
          <p:cNvSpPr txBox="1">
            <a:spLocks noGrp="1"/>
          </p:cNvSpPr>
          <p:nvPr>
            <p:ph type="body" idx="1"/>
          </p:nvPr>
        </p:nvSpPr>
        <p:spPr>
          <a:xfrm>
            <a:off x="457200" y="1373187"/>
            <a:ext cx="8310562" cy="4873625"/>
          </a:xfrm>
          <a:prstGeom prst="rect">
            <a:avLst/>
          </a:prstGeom>
          <a:noFill/>
          <a:ln>
            <a:noFill/>
          </a:ln>
        </p:spPr>
        <p:txBody>
          <a:bodyPr spcFirstLastPara="1" wrap="square" lIns="91425" tIns="45700" rIns="91425" bIns="45700" anchor="t" anchorCtr="0">
            <a:noAutofit/>
          </a:bodyPr>
          <a:lstStyle/>
          <a:p>
            <a:pPr marL="273050" marR="0" lvl="0" indent="-273050" algn="just" rtl="0">
              <a:lnSpc>
                <a:spcPct val="100000"/>
              </a:lnSpc>
              <a:spcBef>
                <a:spcPts val="0"/>
              </a:spcBef>
              <a:spcAft>
                <a:spcPts val="0"/>
              </a:spcAft>
              <a:buClr>
                <a:schemeClr val="accent1"/>
              </a:buClr>
              <a:buSzPts val="1680"/>
              <a:buFont typeface="Noto Sans Symbols"/>
              <a:buChar char="🞆"/>
            </a:pPr>
            <a:r>
              <a:rPr lang="en-US" sz="2400" b="1" i="0" u="none" dirty="0">
                <a:solidFill>
                  <a:schemeClr val="dk1"/>
                </a:solidFill>
                <a:latin typeface="Century Schoolbook"/>
                <a:ea typeface="Century Schoolbook"/>
                <a:cs typeface="Century Schoolbook"/>
                <a:sym typeface="Century Schoolbook"/>
              </a:rPr>
              <a:t>Composition:</a:t>
            </a:r>
            <a:r>
              <a:rPr lang="en-US" sz="2400" b="0" i="0" u="none" dirty="0">
                <a:solidFill>
                  <a:schemeClr val="dk1"/>
                </a:solidFill>
                <a:latin typeface="Century Schoolbook"/>
                <a:ea typeface="Century Schoolbook"/>
                <a:cs typeface="Century Schoolbook"/>
                <a:sym typeface="Century Schoolbook"/>
              </a:rPr>
              <a:t> The composition is a subset of aggregation. It portrays the dependency between the parent and its child, which means if one part is deleted, then the other part also gets discarded. It represents a whole-part relationship.</a:t>
            </a:r>
            <a:endParaRPr dirty="0"/>
          </a:p>
          <a:p>
            <a:pPr marL="273050" marR="0" lvl="0" indent="-273050" algn="just" rtl="0">
              <a:lnSpc>
                <a:spcPct val="100000"/>
              </a:lnSpc>
              <a:spcBef>
                <a:spcPts val="600"/>
              </a:spcBef>
              <a:spcAft>
                <a:spcPts val="0"/>
              </a:spcAft>
              <a:buClr>
                <a:schemeClr val="accent1"/>
              </a:buClr>
              <a:buSzPts val="1680"/>
              <a:buFont typeface="Noto Sans Symbols"/>
              <a:buChar char="🞆"/>
            </a:pPr>
            <a:r>
              <a:rPr lang="en-US" sz="2400" b="0" i="0" u="none" dirty="0">
                <a:solidFill>
                  <a:srgbClr val="FF0000"/>
                </a:solidFill>
                <a:latin typeface="Century Schoolbook"/>
                <a:ea typeface="Century Schoolbook"/>
                <a:cs typeface="Century Schoolbook"/>
                <a:sym typeface="Century Schoolbook"/>
              </a:rPr>
              <a:t>A contact book consists of multiple contacts, and if you delete the contact book, all the contacts will be lost.</a:t>
            </a:r>
            <a:endParaRPr dirty="0">
              <a:solidFill>
                <a:srgbClr val="FF0000"/>
              </a:solidFill>
            </a:endParaRPr>
          </a:p>
          <a:p>
            <a:pPr marL="0" marR="0" lvl="0" indent="0" algn="just" rtl="0">
              <a:lnSpc>
                <a:spcPct val="100000"/>
              </a:lnSpc>
              <a:spcBef>
                <a:spcPts val="600"/>
              </a:spcBef>
              <a:spcAft>
                <a:spcPts val="0"/>
              </a:spcAft>
              <a:buClr>
                <a:schemeClr val="accent1"/>
              </a:buClr>
              <a:buSzPts val="1680"/>
              <a:buNone/>
            </a:pPr>
            <a:r>
              <a:rPr lang="en-US" sz="2400" b="0" i="0" u="none" dirty="0">
                <a:solidFill>
                  <a:srgbClr val="FF0000"/>
                </a:solidFill>
                <a:latin typeface="Century Schoolbook"/>
                <a:ea typeface="Century Schoolbook"/>
                <a:cs typeface="Century Schoolbook"/>
                <a:sym typeface="Century Schoolbook"/>
              </a:rPr>
              <a:t/>
            </a:r>
            <a:br>
              <a:rPr lang="en-US" sz="2400" b="0" i="0" u="none" dirty="0">
                <a:solidFill>
                  <a:srgbClr val="FF0000"/>
                </a:solidFill>
                <a:latin typeface="Century Schoolbook"/>
                <a:ea typeface="Century Schoolbook"/>
                <a:cs typeface="Century Schoolbook"/>
                <a:sym typeface="Century Schoolbook"/>
              </a:rPr>
            </a:br>
            <a:endParaRPr dirty="0">
              <a:solidFill>
                <a:srgbClr val="FF0000"/>
              </a:solidFill>
            </a:endParaRPr>
          </a:p>
        </p:txBody>
      </p:sp>
      <p:pic>
        <p:nvPicPr>
          <p:cNvPr id="295" name="Google Shape;295;p35"/>
          <p:cNvPicPr preferRelativeResize="0"/>
          <p:nvPr/>
        </p:nvPicPr>
        <p:blipFill rotWithShape="1">
          <a:blip r:embed="rId3">
            <a:alphaModFix/>
          </a:blip>
          <a:srcRect/>
          <a:stretch/>
        </p:blipFill>
        <p:spPr>
          <a:xfrm>
            <a:off x="1219200" y="4724400"/>
            <a:ext cx="5353050" cy="781050"/>
          </a:xfrm>
          <a:prstGeom prst="rect">
            <a:avLst/>
          </a:prstGeom>
          <a:noFill/>
          <a:ln>
            <a:noFill/>
          </a:ln>
        </p:spPr>
      </p:pic>
    </p:spTree>
    <p:extLst>
      <p:ext uri="{BB962C8B-B14F-4D97-AF65-F5344CB8AC3E}">
        <p14:creationId xmlns:p14="http://schemas.microsoft.com/office/powerpoint/2010/main" val="54729397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Composition </a:t>
            </a:r>
            <a:endParaRPr lang="en-US" dirty="0"/>
          </a:p>
        </p:txBody>
      </p:sp>
      <p:sp>
        <p:nvSpPr>
          <p:cNvPr id="3" name="Content Placeholder 2"/>
          <p:cNvSpPr>
            <a:spLocks noGrp="1"/>
          </p:cNvSpPr>
          <p:nvPr>
            <p:ph sz="quarter" idx="1"/>
          </p:nvPr>
        </p:nvSpPr>
        <p:spPr/>
        <p:txBody>
          <a:bodyPr/>
          <a:lstStyle/>
          <a:p>
            <a:pPr marL="0" indent="0" algn="just">
              <a:buNone/>
            </a:pPr>
            <a:r>
              <a:rPr lang="en-US" dirty="0">
                <a:solidFill>
                  <a:srgbClr val="FF0000"/>
                </a:solidFill>
              </a:rPr>
              <a:t>For example, if college is composed of classes student. The college could contain many students, while each student belongs to only one college. So, if college is not functioning all the students also removed</a:t>
            </a:r>
            <a:r>
              <a:rPr lang="en-US" dirty="0" smtClean="0">
                <a:solidFill>
                  <a:srgbClr val="FF0000"/>
                </a:solidFill>
              </a:rPr>
              <a:t>.</a:t>
            </a:r>
          </a:p>
          <a:p>
            <a:pPr algn="just"/>
            <a:endParaRPr lang="en-US" dirty="0"/>
          </a:p>
          <a:p>
            <a:pPr algn="just"/>
            <a:endParaRPr lang="en-US" dirty="0"/>
          </a:p>
        </p:txBody>
      </p:sp>
      <p:pic>
        <p:nvPicPr>
          <p:cNvPr id="4" name="Content Placeholder 4"/>
          <p:cNvPicPr>
            <a:picLocks noChangeAspect="1"/>
          </p:cNvPicPr>
          <p:nvPr/>
        </p:nvPicPr>
        <p:blipFill>
          <a:blip r:embed="rId2"/>
          <a:stretch>
            <a:fillRect/>
          </a:stretch>
        </p:blipFill>
        <p:spPr>
          <a:xfrm>
            <a:off x="1608886" y="3733800"/>
            <a:ext cx="4717415" cy="2395220"/>
          </a:xfrm>
          <a:prstGeom prst="rect">
            <a:avLst/>
          </a:prstGeom>
        </p:spPr>
      </p:pic>
    </p:spTree>
    <p:extLst>
      <p:ext uri="{BB962C8B-B14F-4D97-AF65-F5344CB8AC3E}">
        <p14:creationId xmlns:p14="http://schemas.microsoft.com/office/powerpoint/2010/main" val="203769663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6"/>
          <p:cNvSpPr txBox="1">
            <a:spLocks noGrp="1"/>
          </p:cNvSpPr>
          <p:nvPr>
            <p:ph type="title"/>
          </p:nvPr>
        </p:nvSpPr>
        <p:spPr>
          <a:xfrm>
            <a:off x="457200" y="274637"/>
            <a:ext cx="7467600" cy="11430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3000"/>
              <a:buFont typeface="Century Schoolbook"/>
              <a:buNone/>
            </a:pPr>
            <a:r>
              <a:rPr lang="en-US" sz="3000" b="1" i="0" u="none">
                <a:solidFill>
                  <a:schemeClr val="dk2"/>
                </a:solidFill>
                <a:latin typeface="Century Schoolbook"/>
                <a:ea typeface="Century Schoolbook"/>
                <a:cs typeface="Century Schoolbook"/>
                <a:sym typeface="Century Schoolbook"/>
              </a:rPr>
              <a:t>AGGREGATION VS. COMPOSITION</a:t>
            </a:r>
            <a:endParaRPr/>
          </a:p>
        </p:txBody>
      </p:sp>
      <p:sp>
        <p:nvSpPr>
          <p:cNvPr id="301" name="Google Shape;301;p36"/>
          <p:cNvSpPr txBox="1">
            <a:spLocks noGrp="1"/>
          </p:cNvSpPr>
          <p:nvPr>
            <p:ph type="body" idx="1"/>
          </p:nvPr>
        </p:nvSpPr>
        <p:spPr>
          <a:xfrm>
            <a:off x="457200" y="1600200"/>
            <a:ext cx="3657600" cy="48736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accent1"/>
              </a:buClr>
              <a:buSzPts val="1680"/>
              <a:buFont typeface="Noto Sans Symbols"/>
              <a:buNone/>
            </a:pPr>
            <a:r>
              <a:rPr lang="en-US" sz="2400" b="1" i="0" u="none">
                <a:solidFill>
                  <a:schemeClr val="dk1"/>
                </a:solidFill>
                <a:latin typeface="Century Schoolbook"/>
                <a:ea typeface="Century Schoolbook"/>
                <a:cs typeface="Century Schoolbook"/>
                <a:sym typeface="Century Schoolbook"/>
              </a:rPr>
              <a:t>Aggregation</a:t>
            </a:r>
            <a:endParaRPr/>
          </a:p>
          <a:p>
            <a:pPr marL="0" marR="0" lvl="0" indent="0" algn="just" rtl="0">
              <a:lnSpc>
                <a:spcPct val="90000"/>
              </a:lnSpc>
              <a:spcBef>
                <a:spcPts val="1000"/>
              </a:spcBef>
              <a:spcAft>
                <a:spcPts val="0"/>
              </a:spcAft>
              <a:buClr>
                <a:schemeClr val="accent1"/>
              </a:buClr>
              <a:buSzPts val="1680"/>
              <a:buFont typeface="Noto Sans Symbols"/>
              <a:buNone/>
            </a:pPr>
            <a:r>
              <a:rPr lang="en-US" sz="2400" b="0" i="0" u="none">
                <a:solidFill>
                  <a:schemeClr val="dk1"/>
                </a:solidFill>
                <a:latin typeface="Century Schoolbook"/>
                <a:ea typeface="Century Schoolbook"/>
                <a:cs typeface="Century Schoolbook"/>
                <a:sym typeface="Century Schoolbook"/>
              </a:rPr>
              <a:t>Aggregation indicates a relationship where the child can exist separately from their parent class. Example: Automobile (Parent) and Car (Child). So, If you delete the Automobile, the child Car still exist.</a:t>
            </a:r>
            <a:endParaRPr/>
          </a:p>
        </p:txBody>
      </p:sp>
      <p:sp>
        <p:nvSpPr>
          <p:cNvPr id="302" name="Google Shape;302;p36"/>
          <p:cNvSpPr txBox="1"/>
          <p:nvPr/>
        </p:nvSpPr>
        <p:spPr>
          <a:xfrm>
            <a:off x="4572000" y="1600200"/>
            <a:ext cx="3886200" cy="4351337"/>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Clr>
                <a:schemeClr val="dk1"/>
              </a:buClr>
              <a:buSzPts val="2400"/>
              <a:buFont typeface="Century Schoolbook"/>
              <a:buNone/>
            </a:pPr>
            <a:r>
              <a:rPr lang="en-US" sz="2400" b="1" i="0" u="none">
                <a:solidFill>
                  <a:schemeClr val="dk1"/>
                </a:solidFill>
                <a:latin typeface="Century Schoolbook"/>
                <a:ea typeface="Century Schoolbook"/>
                <a:cs typeface="Century Schoolbook"/>
                <a:sym typeface="Century Schoolbook"/>
              </a:rPr>
              <a:t>Composition</a:t>
            </a:r>
            <a:endParaRPr/>
          </a:p>
          <a:p>
            <a:pPr marL="0" marR="0" lvl="0" indent="0" algn="just" rtl="0">
              <a:lnSpc>
                <a:spcPct val="90000"/>
              </a:lnSpc>
              <a:spcBef>
                <a:spcPts val="1000"/>
              </a:spcBef>
              <a:spcAft>
                <a:spcPts val="0"/>
              </a:spcAft>
              <a:buClr>
                <a:schemeClr val="dk1"/>
              </a:buClr>
              <a:buSzPts val="2400"/>
              <a:buFont typeface="Century Schoolbook"/>
              <a:buNone/>
            </a:pPr>
            <a:r>
              <a:rPr lang="en-US" sz="2400" b="0" i="0" u="none">
                <a:solidFill>
                  <a:schemeClr val="dk1"/>
                </a:solidFill>
                <a:latin typeface="Century Schoolbook"/>
                <a:ea typeface="Century Schoolbook"/>
                <a:cs typeface="Century Schoolbook"/>
                <a:sym typeface="Century Schoolbook"/>
              </a:rPr>
              <a:t>Composition display relationship where the child will never exist independent of the parent. Example: House (parent) and Room (child). Rooms will never separate into a House.</a:t>
            </a:r>
            <a:endParaRPr/>
          </a:p>
        </p:txBody>
      </p:sp>
    </p:spTree>
    <p:extLst>
      <p:ext uri="{BB962C8B-B14F-4D97-AF65-F5344CB8AC3E}">
        <p14:creationId xmlns:p14="http://schemas.microsoft.com/office/powerpoint/2010/main" val="6788370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7"/>
          <p:cNvSpPr txBox="1">
            <a:spLocks noGrp="1"/>
          </p:cNvSpPr>
          <p:nvPr>
            <p:ph type="title"/>
          </p:nvPr>
        </p:nvSpPr>
        <p:spPr>
          <a:xfrm>
            <a:off x="457200" y="274637"/>
            <a:ext cx="7467600" cy="11430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3000"/>
              <a:buFont typeface="Century Schoolbook"/>
              <a:buNone/>
            </a:pPr>
            <a:r>
              <a:rPr lang="en-US" sz="3000" b="0" i="0" u="none">
                <a:solidFill>
                  <a:schemeClr val="dk2"/>
                </a:solidFill>
                <a:latin typeface="Century Schoolbook"/>
                <a:ea typeface="Century Schoolbook"/>
                <a:cs typeface="Century Schoolbook"/>
                <a:sym typeface="Century Schoolbook"/>
              </a:rPr>
              <a:t>HOW TO DRAW A CLASS DIAGRAM?</a:t>
            </a:r>
            <a:br>
              <a:rPr lang="en-US" sz="3000" b="0" i="0" u="none">
                <a:solidFill>
                  <a:schemeClr val="dk2"/>
                </a:solidFill>
                <a:latin typeface="Century Schoolbook"/>
                <a:ea typeface="Century Schoolbook"/>
                <a:cs typeface="Century Schoolbook"/>
                <a:sym typeface="Century Schoolbook"/>
              </a:rPr>
            </a:br>
            <a:endParaRPr/>
          </a:p>
        </p:txBody>
      </p:sp>
      <p:sp>
        <p:nvSpPr>
          <p:cNvPr id="308" name="Google Shape;308;p37"/>
          <p:cNvSpPr txBox="1">
            <a:spLocks noGrp="1"/>
          </p:cNvSpPr>
          <p:nvPr>
            <p:ph type="body" idx="1"/>
          </p:nvPr>
        </p:nvSpPr>
        <p:spPr>
          <a:xfrm>
            <a:off x="457200" y="1600200"/>
            <a:ext cx="7467600" cy="4873625"/>
          </a:xfrm>
          <a:prstGeom prst="rect">
            <a:avLst/>
          </a:prstGeom>
          <a:noFill/>
          <a:ln>
            <a:noFill/>
          </a:ln>
        </p:spPr>
        <p:txBody>
          <a:bodyPr spcFirstLastPara="1" wrap="square" lIns="91425" tIns="45700" rIns="91425" bIns="45700" anchor="t" anchorCtr="0">
            <a:normAutofit/>
          </a:bodyPr>
          <a:lstStyle/>
          <a:p>
            <a:pPr marL="273050" marR="0" lvl="0" indent="-273050" algn="l" rtl="0">
              <a:lnSpc>
                <a:spcPct val="80000"/>
              </a:lnSpc>
              <a:spcBef>
                <a:spcPts val="0"/>
              </a:spcBef>
              <a:spcAft>
                <a:spcPts val="0"/>
              </a:spcAft>
              <a:buClr>
                <a:schemeClr val="accent1"/>
              </a:buClr>
              <a:buSzPts val="1540"/>
              <a:buFont typeface="Noto Sans Symbols"/>
              <a:buChar char="🞆"/>
            </a:pPr>
            <a:r>
              <a:rPr lang="en-US" sz="2200" b="0" i="0" u="none">
                <a:solidFill>
                  <a:schemeClr val="dk1"/>
                </a:solidFill>
                <a:latin typeface="Century Schoolbook"/>
                <a:ea typeface="Century Schoolbook"/>
                <a:cs typeface="Century Schoolbook"/>
                <a:sym typeface="Century Schoolbook"/>
              </a:rPr>
              <a:t>To describe a complete aspect of the system, it is suggested to give a meaningful name to the class diagram.</a:t>
            </a:r>
            <a:endParaRPr/>
          </a:p>
          <a:p>
            <a:pPr marL="273050" marR="0" lvl="0" indent="-273050" algn="l" rtl="0">
              <a:lnSpc>
                <a:spcPct val="80000"/>
              </a:lnSpc>
              <a:spcBef>
                <a:spcPts val="600"/>
              </a:spcBef>
              <a:spcAft>
                <a:spcPts val="0"/>
              </a:spcAft>
              <a:buClr>
                <a:schemeClr val="accent1"/>
              </a:buClr>
              <a:buSzPts val="1540"/>
              <a:buFont typeface="Noto Sans Symbols"/>
              <a:buChar char="🞆"/>
            </a:pPr>
            <a:r>
              <a:rPr lang="en-US" sz="2200" b="0" i="0" u="none">
                <a:solidFill>
                  <a:schemeClr val="dk1"/>
                </a:solidFill>
                <a:latin typeface="Century Schoolbook"/>
                <a:ea typeface="Century Schoolbook"/>
                <a:cs typeface="Century Schoolbook"/>
                <a:sym typeface="Century Schoolbook"/>
              </a:rPr>
              <a:t>The objects and their relationships should be acknowledged in advance.</a:t>
            </a:r>
            <a:endParaRPr/>
          </a:p>
          <a:p>
            <a:pPr marL="273050" marR="0" lvl="0" indent="-273050" algn="l" rtl="0">
              <a:lnSpc>
                <a:spcPct val="80000"/>
              </a:lnSpc>
              <a:spcBef>
                <a:spcPts val="600"/>
              </a:spcBef>
              <a:spcAft>
                <a:spcPts val="0"/>
              </a:spcAft>
              <a:buClr>
                <a:schemeClr val="accent1"/>
              </a:buClr>
              <a:buSzPts val="1540"/>
              <a:buFont typeface="Noto Sans Symbols"/>
              <a:buChar char="🞆"/>
            </a:pPr>
            <a:r>
              <a:rPr lang="en-US" sz="2200" b="0" i="0" u="none">
                <a:solidFill>
                  <a:schemeClr val="dk1"/>
                </a:solidFill>
                <a:latin typeface="Century Schoolbook"/>
                <a:ea typeface="Century Schoolbook"/>
                <a:cs typeface="Century Schoolbook"/>
                <a:sym typeface="Century Schoolbook"/>
              </a:rPr>
              <a:t>The attributes and methods (responsibilities) of each class must be known.</a:t>
            </a:r>
            <a:endParaRPr/>
          </a:p>
          <a:p>
            <a:pPr marL="273050" marR="0" lvl="0" indent="-273050" algn="l" rtl="0">
              <a:lnSpc>
                <a:spcPct val="80000"/>
              </a:lnSpc>
              <a:spcBef>
                <a:spcPts val="600"/>
              </a:spcBef>
              <a:spcAft>
                <a:spcPts val="0"/>
              </a:spcAft>
              <a:buClr>
                <a:schemeClr val="accent1"/>
              </a:buClr>
              <a:buSzPts val="1540"/>
              <a:buFont typeface="Noto Sans Symbols"/>
              <a:buChar char="🞆"/>
            </a:pPr>
            <a:r>
              <a:rPr lang="en-US" sz="2200" b="0" i="0" u="none">
                <a:solidFill>
                  <a:schemeClr val="dk1"/>
                </a:solidFill>
                <a:latin typeface="Century Schoolbook"/>
                <a:ea typeface="Century Schoolbook"/>
                <a:cs typeface="Century Schoolbook"/>
                <a:sym typeface="Century Schoolbook"/>
              </a:rPr>
              <a:t>A minimum number of desired properties should be specified as more number of the unwanted property will lead to a complex diagram.</a:t>
            </a:r>
            <a:endParaRPr/>
          </a:p>
          <a:p>
            <a:pPr marL="273050" marR="0" lvl="0" indent="-273050" algn="l" rtl="0">
              <a:lnSpc>
                <a:spcPct val="80000"/>
              </a:lnSpc>
              <a:spcBef>
                <a:spcPts val="600"/>
              </a:spcBef>
              <a:spcAft>
                <a:spcPts val="0"/>
              </a:spcAft>
              <a:buClr>
                <a:schemeClr val="accent1"/>
              </a:buClr>
              <a:buSzPts val="1540"/>
              <a:buFont typeface="Noto Sans Symbols"/>
              <a:buChar char="🞆"/>
            </a:pPr>
            <a:r>
              <a:rPr lang="en-US" sz="2200" b="0" i="0" u="none">
                <a:solidFill>
                  <a:schemeClr val="dk1"/>
                </a:solidFill>
                <a:latin typeface="Century Schoolbook"/>
                <a:ea typeface="Century Schoolbook"/>
                <a:cs typeface="Century Schoolbook"/>
                <a:sym typeface="Century Schoolbook"/>
              </a:rPr>
              <a:t>Notes can be used as and when required by the developer to describe the aspects of a diagram.</a:t>
            </a:r>
            <a:endParaRPr/>
          </a:p>
          <a:p>
            <a:pPr marL="273050" marR="0" lvl="0" indent="-273050" algn="l" rtl="0">
              <a:lnSpc>
                <a:spcPct val="80000"/>
              </a:lnSpc>
              <a:spcBef>
                <a:spcPts val="600"/>
              </a:spcBef>
              <a:spcAft>
                <a:spcPts val="0"/>
              </a:spcAft>
              <a:buClr>
                <a:schemeClr val="accent1"/>
              </a:buClr>
              <a:buSzPts val="1540"/>
              <a:buFont typeface="Noto Sans Symbols"/>
              <a:buChar char="🞆"/>
            </a:pPr>
            <a:r>
              <a:rPr lang="en-US" sz="2200" b="0" i="0" u="none">
                <a:solidFill>
                  <a:schemeClr val="dk1"/>
                </a:solidFill>
                <a:latin typeface="Century Schoolbook"/>
                <a:ea typeface="Century Schoolbook"/>
                <a:cs typeface="Century Schoolbook"/>
                <a:sym typeface="Century Schoolbook"/>
              </a:rPr>
              <a:t>The diagrams should be redrawn and reworked as many times to make it correct before producing its final version.</a:t>
            </a:r>
            <a:endParaRPr/>
          </a:p>
          <a:p>
            <a:pPr marL="273050" marR="0" lvl="0" indent="-175260" algn="l" rtl="0">
              <a:spcBef>
                <a:spcPts val="600"/>
              </a:spcBef>
              <a:spcAft>
                <a:spcPts val="0"/>
              </a:spcAft>
              <a:buClr>
                <a:schemeClr val="accent1"/>
              </a:buClr>
              <a:buSzPts val="1540"/>
              <a:buFont typeface="Noto Sans Symbols"/>
              <a:buNone/>
            </a:pPr>
            <a:endParaRPr sz="2200" b="0" i="0" u="none">
              <a:solidFill>
                <a:schemeClr val="dk1"/>
              </a:solidFill>
              <a:latin typeface="Century Schoolbook"/>
              <a:ea typeface="Century Schoolbook"/>
              <a:cs typeface="Century Schoolbook"/>
              <a:sym typeface="Century Schoolbook"/>
            </a:endParaRPr>
          </a:p>
        </p:txBody>
      </p:sp>
    </p:spTree>
    <p:extLst>
      <p:ext uri="{BB962C8B-B14F-4D97-AF65-F5344CB8AC3E}">
        <p14:creationId xmlns:p14="http://schemas.microsoft.com/office/powerpoint/2010/main" val="9269401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pic>
        <p:nvPicPr>
          <p:cNvPr id="313" name="Google Shape;313;p38"/>
          <p:cNvPicPr preferRelativeResize="0">
            <a:picLocks noGrp="1"/>
          </p:cNvPicPr>
          <p:nvPr>
            <p:ph type="body" idx="1"/>
          </p:nvPr>
        </p:nvPicPr>
        <p:blipFill rotWithShape="1">
          <a:blip r:embed="rId3">
            <a:alphaModFix/>
          </a:blip>
          <a:srcRect/>
          <a:stretch/>
        </p:blipFill>
        <p:spPr>
          <a:xfrm>
            <a:off x="914400" y="1006475"/>
            <a:ext cx="6858000" cy="4911725"/>
          </a:xfrm>
          <a:prstGeom prst="rect">
            <a:avLst/>
          </a:prstGeom>
          <a:noFill/>
          <a:ln>
            <a:noFill/>
          </a:ln>
        </p:spPr>
      </p:pic>
    </p:spTree>
    <p:extLst>
      <p:ext uri="{BB962C8B-B14F-4D97-AF65-F5344CB8AC3E}">
        <p14:creationId xmlns:p14="http://schemas.microsoft.com/office/powerpoint/2010/main" val="343316364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28600" y="152400"/>
            <a:ext cx="8662931" cy="655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97319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39"/>
          <p:cNvSpPr txBox="1">
            <a:spLocks noGrp="1"/>
          </p:cNvSpPr>
          <p:nvPr>
            <p:ph type="title"/>
          </p:nvPr>
        </p:nvSpPr>
        <p:spPr>
          <a:xfrm>
            <a:off x="457200" y="274637"/>
            <a:ext cx="7467600" cy="11430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3000"/>
              <a:buFont typeface="Century Schoolbook"/>
              <a:buNone/>
            </a:pPr>
            <a:r>
              <a:rPr lang="en-US" sz="3000" b="0" i="0" u="none">
                <a:solidFill>
                  <a:schemeClr val="dk2"/>
                </a:solidFill>
                <a:latin typeface="Century Schoolbook"/>
                <a:ea typeface="Century Schoolbook"/>
                <a:cs typeface="Century Schoolbook"/>
                <a:sym typeface="Century Schoolbook"/>
              </a:rPr>
              <a:t>EXAMPLE</a:t>
            </a:r>
            <a:endParaRPr/>
          </a:p>
        </p:txBody>
      </p:sp>
      <p:pic>
        <p:nvPicPr>
          <p:cNvPr id="319" name="Google Shape;319;p39"/>
          <p:cNvPicPr preferRelativeResize="0">
            <a:picLocks noGrp="1"/>
          </p:cNvPicPr>
          <p:nvPr>
            <p:ph type="body" idx="1"/>
          </p:nvPr>
        </p:nvPicPr>
        <p:blipFill rotWithShape="1">
          <a:blip r:embed="rId3">
            <a:alphaModFix/>
          </a:blip>
          <a:srcRect/>
          <a:stretch/>
        </p:blipFill>
        <p:spPr>
          <a:xfrm>
            <a:off x="152400" y="0"/>
            <a:ext cx="8763000" cy="6473825"/>
          </a:xfrm>
          <a:prstGeom prst="rect">
            <a:avLst/>
          </a:prstGeom>
          <a:noFill/>
          <a:ln>
            <a:noFill/>
          </a:ln>
        </p:spPr>
      </p:pic>
    </p:spTree>
    <p:extLst>
      <p:ext uri="{BB962C8B-B14F-4D97-AF65-F5344CB8AC3E}">
        <p14:creationId xmlns:p14="http://schemas.microsoft.com/office/powerpoint/2010/main" val="307827208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pic>
        <p:nvPicPr>
          <p:cNvPr id="324" name="Google Shape;324;p40"/>
          <p:cNvPicPr preferRelativeResize="0">
            <a:picLocks noGrp="1"/>
          </p:cNvPicPr>
          <p:nvPr>
            <p:ph type="body" idx="1"/>
          </p:nvPr>
        </p:nvPicPr>
        <p:blipFill rotWithShape="1">
          <a:blip r:embed="rId3">
            <a:alphaModFix/>
          </a:blip>
          <a:srcRect/>
          <a:stretch/>
        </p:blipFill>
        <p:spPr>
          <a:xfrm>
            <a:off x="457200" y="609600"/>
            <a:ext cx="8001000" cy="5775325"/>
          </a:xfrm>
          <a:prstGeom prst="rect">
            <a:avLst/>
          </a:prstGeom>
          <a:noFill/>
          <a:ln>
            <a:noFill/>
          </a:ln>
        </p:spPr>
      </p:pic>
    </p:spTree>
    <p:extLst>
      <p:ext uri="{BB962C8B-B14F-4D97-AF65-F5344CB8AC3E}">
        <p14:creationId xmlns:p14="http://schemas.microsoft.com/office/powerpoint/2010/main" val="12352677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marL="0" indent="0" algn="ctr">
              <a:buNone/>
            </a:pPr>
            <a:endParaRPr lang="en-US" sz="6600" dirty="0" smtClean="0"/>
          </a:p>
          <a:p>
            <a:pPr marL="0" indent="0" algn="ctr">
              <a:buNone/>
            </a:pPr>
            <a:r>
              <a:rPr lang="en-US" sz="6600" dirty="0" smtClean="0">
                <a:solidFill>
                  <a:srgbClr val="FF0000"/>
                </a:solidFill>
              </a:rPr>
              <a:t>THANK YOU</a:t>
            </a:r>
            <a:endParaRPr lang="en-US" sz="6600" dirty="0">
              <a:solidFill>
                <a:srgbClr val="FF0000"/>
              </a:solidFill>
            </a:endParaRPr>
          </a:p>
        </p:txBody>
      </p:sp>
    </p:spTree>
    <p:extLst>
      <p:ext uri="{BB962C8B-B14F-4D97-AF65-F5344CB8AC3E}">
        <p14:creationId xmlns:p14="http://schemas.microsoft.com/office/powerpoint/2010/main" val="2246479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81000"/>
            <a:ext cx="7696200"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9338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522664"/>
            <a:ext cx="7543800" cy="505908"/>
          </a:xfrm>
          <a:prstGeom prst="rect">
            <a:avLst/>
          </a:prstGeom>
        </p:spPr>
        <p:txBody>
          <a:bodyPr vert="horz" wrap="square" lIns="0" tIns="13335" rIns="0" bIns="0" rtlCol="0">
            <a:spAutoFit/>
          </a:bodyPr>
          <a:lstStyle/>
          <a:p>
            <a:pPr marL="12700">
              <a:lnSpc>
                <a:spcPct val="100000"/>
              </a:lnSpc>
              <a:spcBef>
                <a:spcPts val="105"/>
              </a:spcBef>
            </a:pPr>
            <a:r>
              <a:rPr lang="en-US" sz="3200" dirty="0" smtClean="0"/>
              <a:t>Class model</a:t>
            </a:r>
            <a:endParaRPr sz="2900" dirty="0">
              <a:latin typeface="Times New Roman"/>
              <a:cs typeface="Times New Roman"/>
            </a:endParaRPr>
          </a:p>
        </p:txBody>
      </p:sp>
      <p:sp>
        <p:nvSpPr>
          <p:cNvPr id="3" name="object 3"/>
          <p:cNvSpPr txBox="1"/>
          <p:nvPr/>
        </p:nvSpPr>
        <p:spPr>
          <a:xfrm>
            <a:off x="381000" y="1371600"/>
            <a:ext cx="8229600" cy="1489510"/>
          </a:xfrm>
          <a:prstGeom prst="rect">
            <a:avLst/>
          </a:prstGeom>
        </p:spPr>
        <p:txBody>
          <a:bodyPr vert="horz" wrap="square" lIns="0" tIns="12065" rIns="0" bIns="0" rtlCol="0">
            <a:spAutoFit/>
          </a:bodyPr>
          <a:lstStyle/>
          <a:p>
            <a:pPr algn="just" fontAlgn="base"/>
            <a:r>
              <a:rPr lang="en-US" sz="2400" dirty="0"/>
              <a:t>The class model shows all the classes present in the system. The class model shows the attributes and the behavior associated with the objects</a:t>
            </a:r>
            <a:r>
              <a:rPr lang="en-US" sz="2400" dirty="0" smtClean="0"/>
              <a:t>. The </a:t>
            </a:r>
            <a:r>
              <a:rPr lang="en-US" sz="2400" dirty="0"/>
              <a:t>class diagram is used to show the class </a:t>
            </a:r>
            <a:r>
              <a:rPr lang="en-US" sz="2400" dirty="0" smtClean="0"/>
              <a:t>of </a:t>
            </a:r>
            <a:r>
              <a:rPr lang="en-US" sz="2400" dirty="0"/>
              <a:t>the class</a:t>
            </a:r>
            <a:r>
              <a:rPr lang="en-US" sz="2400" dirty="0" smtClean="0"/>
              <a:t>. </a:t>
            </a:r>
            <a:endParaRPr sz="1800" dirty="0">
              <a:latin typeface="Times New Roman"/>
              <a:cs typeface="Times New Roman"/>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048000"/>
            <a:ext cx="51816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9338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522664"/>
            <a:ext cx="7543800" cy="505908"/>
          </a:xfrm>
          <a:prstGeom prst="rect">
            <a:avLst/>
          </a:prstGeom>
        </p:spPr>
        <p:txBody>
          <a:bodyPr vert="horz" wrap="square" lIns="0" tIns="13335" rIns="0" bIns="0" rtlCol="0">
            <a:spAutoFit/>
          </a:bodyPr>
          <a:lstStyle/>
          <a:p>
            <a:pPr marL="12700">
              <a:lnSpc>
                <a:spcPct val="100000"/>
              </a:lnSpc>
              <a:spcBef>
                <a:spcPts val="105"/>
              </a:spcBef>
            </a:pPr>
            <a:r>
              <a:rPr lang="en-US" sz="3200" dirty="0" smtClean="0"/>
              <a:t>State model</a:t>
            </a:r>
            <a:endParaRPr sz="2900" dirty="0">
              <a:latin typeface="Times New Roman"/>
              <a:cs typeface="Times New Roman"/>
            </a:endParaRPr>
          </a:p>
        </p:txBody>
      </p:sp>
      <p:sp>
        <p:nvSpPr>
          <p:cNvPr id="3" name="object 3"/>
          <p:cNvSpPr txBox="1"/>
          <p:nvPr/>
        </p:nvSpPr>
        <p:spPr>
          <a:xfrm>
            <a:off x="535940" y="1624024"/>
            <a:ext cx="3655060" cy="4087657"/>
          </a:xfrm>
          <a:prstGeom prst="rect">
            <a:avLst/>
          </a:prstGeom>
        </p:spPr>
        <p:txBody>
          <a:bodyPr vert="horz" wrap="square" lIns="0" tIns="12065" rIns="0" bIns="0" rtlCol="0">
            <a:spAutoFit/>
          </a:bodyPr>
          <a:lstStyle/>
          <a:p>
            <a:pPr marL="12700" algn="just">
              <a:lnSpc>
                <a:spcPct val="100000"/>
              </a:lnSpc>
              <a:spcBef>
                <a:spcPts val="95"/>
              </a:spcBef>
              <a:buClr>
                <a:srgbClr val="4F81BC"/>
              </a:buClr>
              <a:buSzPct val="84090"/>
              <a:tabLst>
                <a:tab pos="195580" algn="l"/>
              </a:tabLst>
            </a:pPr>
            <a:r>
              <a:rPr lang="en-US" sz="2400" dirty="0"/>
              <a:t>State model describes those aspects of objects concerned with time and the sequencing of operations – events that mark changes, states that define the context for events, and the organization of events and states</a:t>
            </a:r>
            <a:r>
              <a:rPr lang="en-US" sz="2400" dirty="0" smtClean="0"/>
              <a:t>. </a:t>
            </a:r>
          </a:p>
          <a:p>
            <a:pPr marL="12700" algn="just">
              <a:lnSpc>
                <a:spcPct val="100000"/>
              </a:lnSpc>
              <a:spcBef>
                <a:spcPts val="95"/>
              </a:spcBef>
              <a:buClr>
                <a:srgbClr val="4F81BC"/>
              </a:buClr>
              <a:buSzPct val="84090"/>
              <a:tabLst>
                <a:tab pos="195580" algn="l"/>
              </a:tabLst>
            </a:pPr>
            <a:endParaRPr lang="en-US" sz="2400" dirty="0">
              <a:latin typeface="Times New Roman"/>
              <a:cs typeface="Times New Roman"/>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1219200"/>
            <a:ext cx="4548188"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9338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522664"/>
            <a:ext cx="7543800" cy="505908"/>
          </a:xfrm>
          <a:prstGeom prst="rect">
            <a:avLst/>
          </a:prstGeom>
        </p:spPr>
        <p:txBody>
          <a:bodyPr vert="horz" wrap="square" lIns="0" tIns="13335" rIns="0" bIns="0" rtlCol="0">
            <a:spAutoFit/>
          </a:bodyPr>
          <a:lstStyle/>
          <a:p>
            <a:pPr marL="12700">
              <a:lnSpc>
                <a:spcPct val="100000"/>
              </a:lnSpc>
              <a:spcBef>
                <a:spcPts val="105"/>
              </a:spcBef>
            </a:pPr>
            <a:r>
              <a:rPr lang="en-US" sz="3200" dirty="0"/>
              <a:t>Interaction model</a:t>
            </a:r>
            <a:endParaRPr sz="2900" dirty="0">
              <a:latin typeface="Times New Roman"/>
              <a:cs typeface="Times New Roman"/>
            </a:endParaRPr>
          </a:p>
        </p:txBody>
      </p:sp>
      <p:sp>
        <p:nvSpPr>
          <p:cNvPr id="3" name="object 3"/>
          <p:cNvSpPr txBox="1"/>
          <p:nvPr/>
        </p:nvSpPr>
        <p:spPr>
          <a:xfrm>
            <a:off x="535940" y="1624024"/>
            <a:ext cx="8073390" cy="2966838"/>
          </a:xfrm>
          <a:prstGeom prst="rect">
            <a:avLst/>
          </a:prstGeom>
        </p:spPr>
        <p:txBody>
          <a:bodyPr vert="horz" wrap="square" lIns="0" tIns="12065" rIns="0" bIns="0" rtlCol="0">
            <a:spAutoFit/>
          </a:bodyPr>
          <a:lstStyle/>
          <a:p>
            <a:pPr algn="just" fontAlgn="base"/>
            <a:r>
              <a:rPr lang="en-US" sz="2400" dirty="0"/>
              <a:t>Interaction model is used to show the various interactions between objects, how the objects collaborate to achieve the behavior of the system as a whole.</a:t>
            </a:r>
            <a:br>
              <a:rPr lang="en-US" sz="2400" dirty="0"/>
            </a:br>
            <a:r>
              <a:rPr lang="en-US" sz="2400" dirty="0"/>
              <a:t>The following diagrams are used to show the interaction model</a:t>
            </a:r>
            <a:r>
              <a:rPr lang="en-US" sz="2400" dirty="0" smtClean="0"/>
              <a:t>:</a:t>
            </a:r>
          </a:p>
          <a:p>
            <a:pPr fontAlgn="base"/>
            <a:r>
              <a:rPr lang="en-US" sz="2400" dirty="0" smtClean="0"/>
              <a:t>Use </a:t>
            </a:r>
            <a:r>
              <a:rPr lang="en-US" sz="2400" dirty="0"/>
              <a:t>Case Diagram</a:t>
            </a:r>
          </a:p>
          <a:p>
            <a:pPr fontAlgn="base"/>
            <a:r>
              <a:rPr lang="en-US" sz="2400" dirty="0"/>
              <a:t>Sequence Diagram</a:t>
            </a:r>
          </a:p>
          <a:p>
            <a:pPr fontAlgn="base"/>
            <a:r>
              <a:rPr lang="en-US" sz="2400" dirty="0"/>
              <a:t>Activity Diagram</a:t>
            </a:r>
          </a:p>
        </p:txBody>
      </p:sp>
    </p:spTree>
    <p:extLst>
      <p:ext uri="{BB962C8B-B14F-4D97-AF65-F5344CB8AC3E}">
        <p14:creationId xmlns:p14="http://schemas.microsoft.com/office/powerpoint/2010/main" val="1230930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Systems and Models in UML</a:t>
            </a:r>
            <a:br>
              <a:rPr lang="en-US" dirty="0"/>
            </a:br>
            <a:endParaRPr lang="en-US" dirty="0"/>
          </a:p>
        </p:txBody>
      </p:sp>
      <p:sp>
        <p:nvSpPr>
          <p:cNvPr id="3" name="Content Placeholder 2"/>
          <p:cNvSpPr>
            <a:spLocks noGrp="1"/>
          </p:cNvSpPr>
          <p:nvPr>
            <p:ph sz="quarter" idx="1"/>
          </p:nvPr>
        </p:nvSpPr>
        <p:spPr/>
        <p:txBody>
          <a:bodyPr/>
          <a:lstStyle/>
          <a:p>
            <a:pPr algn="just"/>
            <a:r>
              <a:rPr lang="en-US" b="1" dirty="0" smtClean="0"/>
              <a:t>System</a:t>
            </a:r>
            <a:r>
              <a:rPr lang="en-US" dirty="0"/>
              <a:t> − A set of elements organized to achieve certain objectives form a system. Systems are often divided into subsystems and described by a set of models.</a:t>
            </a:r>
          </a:p>
          <a:p>
            <a:pPr algn="just"/>
            <a:r>
              <a:rPr lang="en-US" b="1" dirty="0"/>
              <a:t>Model</a:t>
            </a:r>
            <a:r>
              <a:rPr lang="en-US" dirty="0"/>
              <a:t> − Model is a simplified, complete, and consistent abstraction of a system, created for better understanding of the system.</a:t>
            </a:r>
          </a:p>
          <a:p>
            <a:pPr algn="just"/>
            <a:r>
              <a:rPr lang="en-US" b="1" dirty="0"/>
              <a:t>View</a:t>
            </a:r>
            <a:r>
              <a:rPr lang="en-US" dirty="0"/>
              <a:t> − A view is a projection of a system’s model from a specific perspective.</a:t>
            </a:r>
          </a:p>
          <a:p>
            <a:pPr algn="just"/>
            <a:endParaRPr lang="en-US" dirty="0"/>
          </a:p>
        </p:txBody>
      </p:sp>
    </p:spTree>
    <p:extLst>
      <p:ext uri="{BB962C8B-B14F-4D97-AF65-F5344CB8AC3E}">
        <p14:creationId xmlns:p14="http://schemas.microsoft.com/office/powerpoint/2010/main" val="4060948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152400"/>
            <a:ext cx="7772400"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3039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057400" y="-304800"/>
            <a:ext cx="11963400" cy="716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8323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Conceptual Model of UML</a:t>
            </a:r>
            <a:br>
              <a:rPr lang="en-US" dirty="0"/>
            </a:br>
            <a:endParaRPr lang="en-US" dirty="0"/>
          </a:p>
        </p:txBody>
      </p:sp>
      <p:sp>
        <p:nvSpPr>
          <p:cNvPr id="3" name="Content Placeholder 2"/>
          <p:cNvSpPr>
            <a:spLocks noGrp="1"/>
          </p:cNvSpPr>
          <p:nvPr>
            <p:ph sz="quarter" idx="1"/>
          </p:nvPr>
        </p:nvSpPr>
        <p:spPr/>
        <p:txBody>
          <a:bodyPr/>
          <a:lstStyle/>
          <a:p>
            <a:pPr marL="0" indent="0">
              <a:buNone/>
            </a:pPr>
            <a:r>
              <a:rPr lang="en-US" dirty="0" smtClean="0"/>
              <a:t>The </a:t>
            </a:r>
            <a:r>
              <a:rPr lang="en-US" dirty="0"/>
              <a:t>Conceptual Model of UML encompasses three major elements −</a:t>
            </a:r>
          </a:p>
          <a:p>
            <a:pPr marL="457200" indent="-457200">
              <a:buFont typeface="+mj-lt"/>
              <a:buAutoNum type="arabicPeriod"/>
            </a:pPr>
            <a:r>
              <a:rPr lang="en-US" dirty="0">
                <a:solidFill>
                  <a:srgbClr val="FF0000"/>
                </a:solidFill>
              </a:rPr>
              <a:t>Basic building </a:t>
            </a:r>
            <a:r>
              <a:rPr lang="en-US" dirty="0" smtClean="0">
                <a:solidFill>
                  <a:srgbClr val="FF0000"/>
                </a:solidFill>
              </a:rPr>
              <a:t>blocks</a:t>
            </a:r>
          </a:p>
          <a:p>
            <a:pPr marL="457200" indent="-457200">
              <a:buFont typeface="+mj-lt"/>
              <a:buAutoNum type="arabicPeriod"/>
            </a:pPr>
            <a:r>
              <a:rPr lang="en-US" dirty="0" smtClean="0"/>
              <a:t>Rules</a:t>
            </a:r>
            <a:endParaRPr lang="en-US" dirty="0"/>
          </a:p>
          <a:p>
            <a:pPr marL="457200" indent="-457200">
              <a:buFont typeface="+mj-lt"/>
              <a:buAutoNum type="arabicPeriod"/>
            </a:pPr>
            <a:r>
              <a:rPr lang="en-US" dirty="0" smtClean="0"/>
              <a:t>Common </a:t>
            </a:r>
            <a:r>
              <a:rPr lang="en-US" dirty="0"/>
              <a:t>mechanisms</a:t>
            </a:r>
          </a:p>
          <a:p>
            <a:endParaRPr lang="en-US" dirty="0"/>
          </a:p>
        </p:txBody>
      </p:sp>
    </p:spTree>
    <p:extLst>
      <p:ext uri="{BB962C8B-B14F-4D97-AF65-F5344CB8AC3E}">
        <p14:creationId xmlns:p14="http://schemas.microsoft.com/office/powerpoint/2010/main" val="2405113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UNIT- 2</a:t>
            </a:r>
            <a:endParaRPr lang="en-US" dirty="0"/>
          </a:p>
        </p:txBody>
      </p:sp>
      <p:sp>
        <p:nvSpPr>
          <p:cNvPr id="3" name="Content Placeholder 2"/>
          <p:cNvSpPr>
            <a:spLocks noGrp="1"/>
          </p:cNvSpPr>
          <p:nvPr>
            <p:ph sz="quarter" idx="1"/>
          </p:nvPr>
        </p:nvSpPr>
        <p:spPr>
          <a:xfrm>
            <a:off x="457200" y="1600200"/>
            <a:ext cx="8229600" cy="5105400"/>
          </a:xfrm>
        </p:spPr>
        <p:txBody>
          <a:bodyPr/>
          <a:lstStyle/>
          <a:p>
            <a:pPr marL="0" indent="0" algn="just">
              <a:buNone/>
            </a:pPr>
            <a:r>
              <a:rPr lang="en-US" dirty="0"/>
              <a:t>Models, Concepts in UML, Structural and Behavioral Models, Use Cases and functional Requirements, Use Case </a:t>
            </a:r>
            <a:r>
              <a:rPr lang="en-US" dirty="0" smtClean="0"/>
              <a:t>Descriptions, Classes, </a:t>
            </a:r>
            <a:r>
              <a:rPr lang="en-US" dirty="0"/>
              <a:t>Relationships, Association, Generalization, Realization, Dependencies, Constraints </a:t>
            </a:r>
          </a:p>
        </p:txBody>
      </p:sp>
    </p:spTree>
    <p:extLst>
      <p:ext uri="{BB962C8B-B14F-4D97-AF65-F5344CB8AC3E}">
        <p14:creationId xmlns:p14="http://schemas.microsoft.com/office/powerpoint/2010/main" val="28161359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Building Blocks</a:t>
            </a:r>
            <a:br>
              <a:rPr lang="en-US" dirty="0"/>
            </a:br>
            <a:endParaRPr lang="en-US" dirty="0"/>
          </a:p>
        </p:txBody>
      </p:sp>
      <p:sp>
        <p:nvSpPr>
          <p:cNvPr id="3" name="Content Placeholder 2"/>
          <p:cNvSpPr>
            <a:spLocks noGrp="1"/>
          </p:cNvSpPr>
          <p:nvPr>
            <p:ph sz="quarter" idx="1"/>
          </p:nvPr>
        </p:nvSpPr>
        <p:spPr/>
        <p:txBody>
          <a:bodyPr/>
          <a:lstStyle/>
          <a:p>
            <a:pPr marL="0" indent="0">
              <a:buNone/>
            </a:pPr>
            <a:r>
              <a:rPr lang="en-US" dirty="0" smtClean="0"/>
              <a:t>The </a:t>
            </a:r>
            <a:r>
              <a:rPr lang="en-US" dirty="0"/>
              <a:t>three building blocks of UML are −</a:t>
            </a:r>
          </a:p>
          <a:p>
            <a:pPr marL="457200" indent="-457200">
              <a:buFont typeface="+mj-lt"/>
              <a:buAutoNum type="arabicPeriod"/>
            </a:pPr>
            <a:r>
              <a:rPr lang="en-US" dirty="0" smtClean="0">
                <a:solidFill>
                  <a:srgbClr val="FF0000"/>
                </a:solidFill>
              </a:rPr>
              <a:t>Things</a:t>
            </a:r>
          </a:p>
          <a:p>
            <a:pPr marL="457200" indent="-457200">
              <a:buFont typeface="+mj-lt"/>
              <a:buAutoNum type="arabicPeriod"/>
            </a:pPr>
            <a:r>
              <a:rPr lang="en-US" dirty="0" smtClean="0"/>
              <a:t>Relationships</a:t>
            </a:r>
            <a:endParaRPr lang="en-US" dirty="0"/>
          </a:p>
          <a:p>
            <a:pPr marL="457200" indent="-457200">
              <a:buFont typeface="+mj-lt"/>
              <a:buAutoNum type="arabicPeriod"/>
            </a:pPr>
            <a:r>
              <a:rPr lang="en-US" dirty="0" smtClean="0"/>
              <a:t>Diagrams</a:t>
            </a:r>
            <a:endParaRPr lang="en-US" dirty="0"/>
          </a:p>
          <a:p>
            <a:endParaRPr lang="en-US" dirty="0"/>
          </a:p>
        </p:txBody>
      </p:sp>
    </p:spTree>
    <p:extLst>
      <p:ext uri="{BB962C8B-B14F-4D97-AF65-F5344CB8AC3E}">
        <p14:creationId xmlns:p14="http://schemas.microsoft.com/office/powerpoint/2010/main" val="17553271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Building Blocks</a:t>
            </a:r>
            <a:br>
              <a:rPr lang="en-US" dirty="0"/>
            </a:br>
            <a:endParaRPr lang="en-US" dirty="0"/>
          </a:p>
        </p:txBody>
      </p:sp>
      <p:sp>
        <p:nvSpPr>
          <p:cNvPr id="3" name="Content Placeholder 2"/>
          <p:cNvSpPr>
            <a:spLocks noGrp="1"/>
          </p:cNvSpPr>
          <p:nvPr>
            <p:ph sz="quarter" idx="1"/>
          </p:nvPr>
        </p:nvSpPr>
        <p:spPr>
          <a:xfrm>
            <a:off x="457200" y="990600"/>
            <a:ext cx="7924800" cy="5483352"/>
          </a:xfrm>
        </p:spPr>
        <p:txBody>
          <a:bodyPr>
            <a:normAutofit fontScale="92500" lnSpcReduction="20000"/>
          </a:bodyPr>
          <a:lstStyle/>
          <a:p>
            <a:pPr marL="0" indent="0" algn="just">
              <a:buNone/>
            </a:pPr>
            <a:r>
              <a:rPr lang="en-US" b="1" dirty="0" smtClean="0">
                <a:solidFill>
                  <a:srgbClr val="FF0000"/>
                </a:solidFill>
              </a:rPr>
              <a:t>1. Things</a:t>
            </a:r>
            <a:endParaRPr lang="en-US" b="1" dirty="0">
              <a:solidFill>
                <a:srgbClr val="FF0000"/>
              </a:solidFill>
            </a:endParaRPr>
          </a:p>
          <a:p>
            <a:pPr algn="just"/>
            <a:r>
              <a:rPr lang="en-US" dirty="0"/>
              <a:t>There are four kinds of things in UML, namely −</a:t>
            </a:r>
          </a:p>
          <a:p>
            <a:pPr marL="457200" indent="-457200" algn="just">
              <a:buFont typeface="+mj-lt"/>
              <a:buAutoNum type="alphaLcParenR"/>
            </a:pPr>
            <a:r>
              <a:rPr lang="en-US" b="1" dirty="0"/>
              <a:t>Structural Things</a:t>
            </a:r>
            <a:r>
              <a:rPr lang="en-US" dirty="0"/>
              <a:t> − These are the nouns of the UML models representing the static elements that may be either physical or conceptual. The structural things are class, interface, collaboration, use case, active class, components, and </a:t>
            </a:r>
            <a:r>
              <a:rPr lang="en-US" dirty="0" smtClean="0"/>
              <a:t>nodes.</a:t>
            </a:r>
          </a:p>
          <a:p>
            <a:pPr marL="457200" indent="-457200" algn="just">
              <a:buFont typeface="+mj-lt"/>
              <a:buAutoNum type="alphaLcParenR"/>
            </a:pPr>
            <a:r>
              <a:rPr lang="en-US" b="1" dirty="0" smtClean="0"/>
              <a:t>Behavioral </a:t>
            </a:r>
            <a:r>
              <a:rPr lang="en-US" b="1" dirty="0"/>
              <a:t>Things</a:t>
            </a:r>
            <a:r>
              <a:rPr lang="en-US" dirty="0"/>
              <a:t> − These are the verbs of the UML models representing the dynamic behavior over time and space. The two types of behavioral things are interaction and state </a:t>
            </a:r>
            <a:r>
              <a:rPr lang="en-US" dirty="0" smtClean="0"/>
              <a:t>machine.</a:t>
            </a:r>
          </a:p>
          <a:p>
            <a:pPr marL="457200" indent="-457200" algn="just">
              <a:buFont typeface="+mj-lt"/>
              <a:buAutoNum type="alphaLcParenR"/>
            </a:pPr>
            <a:r>
              <a:rPr lang="en-US" b="1" dirty="0" smtClean="0"/>
              <a:t>Grouping </a:t>
            </a:r>
            <a:r>
              <a:rPr lang="en-US" b="1" dirty="0"/>
              <a:t>Things</a:t>
            </a:r>
            <a:r>
              <a:rPr lang="en-US" dirty="0"/>
              <a:t> − They comprise the organizational parts of the UML models. There is only one kind of grouping thing, i.e., </a:t>
            </a:r>
            <a:r>
              <a:rPr lang="en-US" dirty="0" smtClean="0"/>
              <a:t>package.</a:t>
            </a:r>
          </a:p>
          <a:p>
            <a:pPr marL="457200" indent="-457200" algn="just">
              <a:buFont typeface="+mj-lt"/>
              <a:buAutoNum type="alphaLcParenR"/>
            </a:pPr>
            <a:r>
              <a:rPr lang="en-US" b="1" dirty="0" smtClean="0"/>
              <a:t>Annotational </a:t>
            </a:r>
            <a:r>
              <a:rPr lang="en-US" b="1" dirty="0"/>
              <a:t>Things</a:t>
            </a:r>
            <a:r>
              <a:rPr lang="en-US" dirty="0"/>
              <a:t> − These are the explanations in the UML models representing the comments applied to describe elements.</a:t>
            </a:r>
          </a:p>
          <a:p>
            <a:pPr algn="just"/>
            <a:endParaRPr lang="en-US" dirty="0"/>
          </a:p>
        </p:txBody>
      </p:sp>
    </p:spTree>
    <p:extLst>
      <p:ext uri="{BB962C8B-B14F-4D97-AF65-F5344CB8AC3E}">
        <p14:creationId xmlns:p14="http://schemas.microsoft.com/office/powerpoint/2010/main" val="26577586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Building Blocks</a:t>
            </a:r>
            <a:br>
              <a:rPr lang="en-US" dirty="0"/>
            </a:br>
            <a:endParaRPr lang="en-US" dirty="0"/>
          </a:p>
        </p:txBody>
      </p:sp>
      <p:sp>
        <p:nvSpPr>
          <p:cNvPr id="3" name="Content Placeholder 2"/>
          <p:cNvSpPr>
            <a:spLocks noGrp="1"/>
          </p:cNvSpPr>
          <p:nvPr>
            <p:ph sz="quarter" idx="1"/>
          </p:nvPr>
        </p:nvSpPr>
        <p:spPr/>
        <p:txBody>
          <a:bodyPr/>
          <a:lstStyle/>
          <a:p>
            <a:pPr marL="0" indent="0">
              <a:buNone/>
            </a:pPr>
            <a:r>
              <a:rPr lang="en-US" dirty="0" smtClean="0"/>
              <a:t>The </a:t>
            </a:r>
            <a:r>
              <a:rPr lang="en-US" dirty="0"/>
              <a:t>three building blocks of UML are −</a:t>
            </a:r>
          </a:p>
          <a:p>
            <a:pPr marL="457200" indent="-457200">
              <a:buFont typeface="+mj-lt"/>
              <a:buAutoNum type="arabicPeriod"/>
            </a:pPr>
            <a:r>
              <a:rPr lang="en-US" dirty="0" smtClean="0"/>
              <a:t>Things</a:t>
            </a:r>
          </a:p>
          <a:p>
            <a:pPr marL="457200" indent="-457200">
              <a:buFont typeface="+mj-lt"/>
              <a:buAutoNum type="arabicPeriod"/>
            </a:pPr>
            <a:r>
              <a:rPr lang="en-US" dirty="0" smtClean="0">
                <a:solidFill>
                  <a:srgbClr val="FF0000"/>
                </a:solidFill>
              </a:rPr>
              <a:t>Relationships</a:t>
            </a:r>
            <a:endParaRPr lang="en-US" dirty="0">
              <a:solidFill>
                <a:srgbClr val="FF0000"/>
              </a:solidFill>
            </a:endParaRPr>
          </a:p>
          <a:p>
            <a:pPr marL="457200" indent="-457200">
              <a:buFont typeface="+mj-lt"/>
              <a:buAutoNum type="arabicPeriod"/>
            </a:pPr>
            <a:r>
              <a:rPr lang="en-US" dirty="0" smtClean="0"/>
              <a:t>Diagrams</a:t>
            </a:r>
            <a:endParaRPr lang="en-US" dirty="0"/>
          </a:p>
          <a:p>
            <a:endParaRPr lang="en-US" dirty="0"/>
          </a:p>
        </p:txBody>
      </p:sp>
    </p:spTree>
    <p:extLst>
      <p:ext uri="{BB962C8B-B14F-4D97-AF65-F5344CB8AC3E}">
        <p14:creationId xmlns:p14="http://schemas.microsoft.com/office/powerpoint/2010/main" val="33664029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Building Blocks</a:t>
            </a:r>
            <a:br>
              <a:rPr lang="en-US" dirty="0"/>
            </a:br>
            <a:endParaRPr lang="en-US" dirty="0"/>
          </a:p>
        </p:txBody>
      </p:sp>
      <p:sp>
        <p:nvSpPr>
          <p:cNvPr id="3" name="Content Placeholder 2"/>
          <p:cNvSpPr>
            <a:spLocks noGrp="1"/>
          </p:cNvSpPr>
          <p:nvPr>
            <p:ph sz="quarter" idx="1"/>
          </p:nvPr>
        </p:nvSpPr>
        <p:spPr>
          <a:xfrm>
            <a:off x="457200" y="1143000"/>
            <a:ext cx="7467600" cy="5330952"/>
          </a:xfrm>
        </p:spPr>
        <p:txBody>
          <a:bodyPr>
            <a:normAutofit fontScale="85000" lnSpcReduction="10000"/>
          </a:bodyPr>
          <a:lstStyle/>
          <a:p>
            <a:pPr marL="0" indent="0" algn="just">
              <a:buNone/>
            </a:pPr>
            <a:r>
              <a:rPr lang="en-US" b="1" dirty="0" smtClean="0">
                <a:solidFill>
                  <a:srgbClr val="FF0000"/>
                </a:solidFill>
              </a:rPr>
              <a:t>2. Relationships</a:t>
            </a:r>
            <a:endParaRPr lang="en-US" b="1" dirty="0">
              <a:solidFill>
                <a:srgbClr val="FF0000"/>
              </a:solidFill>
            </a:endParaRPr>
          </a:p>
          <a:p>
            <a:pPr marL="0" indent="0" algn="just">
              <a:buNone/>
            </a:pPr>
            <a:r>
              <a:rPr lang="en-US" dirty="0"/>
              <a:t>Relationships are the connection between things. The four types of relationships that can be represented in UML are −</a:t>
            </a:r>
          </a:p>
          <a:p>
            <a:pPr marL="457200" indent="-457200" algn="just">
              <a:buFont typeface="+mj-lt"/>
              <a:buAutoNum type="alphaLcParenR"/>
            </a:pPr>
            <a:r>
              <a:rPr lang="en-US" b="1" dirty="0"/>
              <a:t>Dependency</a:t>
            </a:r>
            <a:r>
              <a:rPr lang="en-US" dirty="0"/>
              <a:t> − This is a semantic relationship between two things such that a change in one thing brings a change in the other. The former is the independent thing, while the latter is the dependent </a:t>
            </a:r>
            <a:r>
              <a:rPr lang="en-US" dirty="0" smtClean="0"/>
              <a:t>thing.</a:t>
            </a:r>
          </a:p>
          <a:p>
            <a:pPr marL="457200" indent="-457200" algn="just">
              <a:buFont typeface="+mj-lt"/>
              <a:buAutoNum type="alphaLcParenR"/>
            </a:pPr>
            <a:r>
              <a:rPr lang="en-US" b="1" dirty="0" smtClean="0"/>
              <a:t>Association</a:t>
            </a:r>
            <a:r>
              <a:rPr lang="en-US" dirty="0"/>
              <a:t> − This is a structural relationship that represents a group of links having common structure and common </a:t>
            </a:r>
            <a:r>
              <a:rPr lang="en-US" dirty="0" smtClean="0"/>
              <a:t>behavior.</a:t>
            </a:r>
          </a:p>
          <a:p>
            <a:pPr marL="457200" indent="-457200" algn="just">
              <a:buFont typeface="+mj-lt"/>
              <a:buAutoNum type="alphaLcParenR"/>
            </a:pPr>
            <a:r>
              <a:rPr lang="en-US" b="1" dirty="0" smtClean="0"/>
              <a:t>Generalization</a:t>
            </a:r>
            <a:r>
              <a:rPr lang="en-US" dirty="0"/>
              <a:t> − This represents a generalization/specialization relationship in which subclasses inherit structure and behavior from </a:t>
            </a:r>
            <a:r>
              <a:rPr lang="en-US" dirty="0" smtClean="0"/>
              <a:t>super-classes.</a:t>
            </a:r>
          </a:p>
          <a:p>
            <a:pPr marL="457200" indent="-457200" algn="just">
              <a:buFont typeface="+mj-lt"/>
              <a:buAutoNum type="alphaLcParenR"/>
            </a:pPr>
            <a:r>
              <a:rPr lang="en-US" b="1" dirty="0" smtClean="0"/>
              <a:t>Realization</a:t>
            </a:r>
            <a:r>
              <a:rPr lang="en-US" dirty="0"/>
              <a:t> − This is a semantic relationship between two or more classifiers such that one classifier lays down a contract that the other classifiers ensure to abide by.</a:t>
            </a:r>
          </a:p>
          <a:p>
            <a:pPr algn="just"/>
            <a:endParaRPr lang="en-US" dirty="0"/>
          </a:p>
        </p:txBody>
      </p:sp>
    </p:spTree>
    <p:extLst>
      <p:ext uri="{BB962C8B-B14F-4D97-AF65-F5344CB8AC3E}">
        <p14:creationId xmlns:p14="http://schemas.microsoft.com/office/powerpoint/2010/main" val="20086888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Building Blocks</a:t>
            </a:r>
            <a:br>
              <a:rPr lang="en-US" dirty="0"/>
            </a:br>
            <a:endParaRPr lang="en-US" dirty="0"/>
          </a:p>
        </p:txBody>
      </p:sp>
      <p:sp>
        <p:nvSpPr>
          <p:cNvPr id="3" name="Content Placeholder 2"/>
          <p:cNvSpPr>
            <a:spLocks noGrp="1"/>
          </p:cNvSpPr>
          <p:nvPr>
            <p:ph sz="quarter" idx="1"/>
          </p:nvPr>
        </p:nvSpPr>
        <p:spPr/>
        <p:txBody>
          <a:bodyPr/>
          <a:lstStyle/>
          <a:p>
            <a:pPr marL="0" indent="0">
              <a:buNone/>
            </a:pPr>
            <a:r>
              <a:rPr lang="en-US" dirty="0" smtClean="0"/>
              <a:t>The </a:t>
            </a:r>
            <a:r>
              <a:rPr lang="en-US" dirty="0"/>
              <a:t>three building blocks of UML are −</a:t>
            </a:r>
          </a:p>
          <a:p>
            <a:pPr marL="457200" indent="-457200">
              <a:buFont typeface="+mj-lt"/>
              <a:buAutoNum type="arabicPeriod"/>
            </a:pPr>
            <a:r>
              <a:rPr lang="en-US" dirty="0" smtClean="0"/>
              <a:t>Things</a:t>
            </a:r>
          </a:p>
          <a:p>
            <a:pPr marL="457200" indent="-457200">
              <a:buFont typeface="+mj-lt"/>
              <a:buAutoNum type="arabicPeriod"/>
            </a:pPr>
            <a:r>
              <a:rPr lang="en-US" dirty="0" smtClean="0"/>
              <a:t>Relationships</a:t>
            </a:r>
            <a:endParaRPr lang="en-US" dirty="0"/>
          </a:p>
          <a:p>
            <a:pPr marL="457200" indent="-457200">
              <a:buFont typeface="+mj-lt"/>
              <a:buAutoNum type="arabicPeriod"/>
            </a:pPr>
            <a:r>
              <a:rPr lang="en-US" dirty="0" smtClean="0">
                <a:solidFill>
                  <a:srgbClr val="FF0000"/>
                </a:solidFill>
              </a:rPr>
              <a:t>Diagrams</a:t>
            </a:r>
            <a:endParaRPr lang="en-US" dirty="0">
              <a:solidFill>
                <a:srgbClr val="FF0000"/>
              </a:solidFill>
            </a:endParaRPr>
          </a:p>
          <a:p>
            <a:endParaRPr lang="en-US" dirty="0"/>
          </a:p>
        </p:txBody>
      </p:sp>
    </p:spTree>
    <p:extLst>
      <p:ext uri="{BB962C8B-B14F-4D97-AF65-F5344CB8AC3E}">
        <p14:creationId xmlns:p14="http://schemas.microsoft.com/office/powerpoint/2010/main" val="42326314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Building Blocks</a:t>
            </a:r>
            <a:br>
              <a:rPr lang="en-US" dirty="0"/>
            </a:br>
            <a:endParaRPr lang="en-US" dirty="0"/>
          </a:p>
        </p:txBody>
      </p:sp>
      <p:sp>
        <p:nvSpPr>
          <p:cNvPr id="3" name="Content Placeholder 2"/>
          <p:cNvSpPr>
            <a:spLocks noGrp="1"/>
          </p:cNvSpPr>
          <p:nvPr>
            <p:ph sz="quarter" idx="1"/>
          </p:nvPr>
        </p:nvSpPr>
        <p:spPr>
          <a:xfrm>
            <a:off x="457200" y="990600"/>
            <a:ext cx="7467600" cy="5483352"/>
          </a:xfrm>
        </p:spPr>
        <p:txBody>
          <a:bodyPr>
            <a:normAutofit fontScale="92500" lnSpcReduction="10000"/>
          </a:bodyPr>
          <a:lstStyle/>
          <a:p>
            <a:pPr marL="0" indent="0">
              <a:buNone/>
            </a:pPr>
            <a:r>
              <a:rPr lang="en-US" b="1" dirty="0" smtClean="0">
                <a:solidFill>
                  <a:srgbClr val="FF0000"/>
                </a:solidFill>
              </a:rPr>
              <a:t>3. Diagrams</a:t>
            </a:r>
            <a:endParaRPr lang="en-US" b="1" dirty="0">
              <a:solidFill>
                <a:srgbClr val="FF0000"/>
              </a:solidFill>
            </a:endParaRPr>
          </a:p>
          <a:p>
            <a:pPr marL="0" indent="0">
              <a:buNone/>
            </a:pPr>
            <a:r>
              <a:rPr lang="en-US" dirty="0"/>
              <a:t>A diagram is a graphical representation of a system. It comprises of a group of elements generally in the form of a graph. UML includes nine diagrams in all, namely −</a:t>
            </a:r>
          </a:p>
          <a:p>
            <a:r>
              <a:rPr lang="en-US" dirty="0"/>
              <a:t>Class Diagram</a:t>
            </a:r>
          </a:p>
          <a:p>
            <a:r>
              <a:rPr lang="en-US" dirty="0"/>
              <a:t>Object Diagram</a:t>
            </a:r>
          </a:p>
          <a:p>
            <a:r>
              <a:rPr lang="en-US" dirty="0"/>
              <a:t>Use Case Diagram</a:t>
            </a:r>
          </a:p>
          <a:p>
            <a:r>
              <a:rPr lang="en-US" dirty="0"/>
              <a:t>Sequence Diagram</a:t>
            </a:r>
          </a:p>
          <a:p>
            <a:r>
              <a:rPr lang="en-US" dirty="0"/>
              <a:t>Collaboration Diagram</a:t>
            </a:r>
          </a:p>
          <a:p>
            <a:r>
              <a:rPr lang="en-US" dirty="0"/>
              <a:t>State Chart Diagram</a:t>
            </a:r>
          </a:p>
          <a:p>
            <a:r>
              <a:rPr lang="en-US" dirty="0"/>
              <a:t>Activity Diagram</a:t>
            </a:r>
          </a:p>
          <a:p>
            <a:r>
              <a:rPr lang="en-US" dirty="0"/>
              <a:t>Component Diagram</a:t>
            </a:r>
          </a:p>
          <a:p>
            <a:r>
              <a:rPr lang="en-US" dirty="0"/>
              <a:t>Deployment Diagram</a:t>
            </a:r>
          </a:p>
          <a:p>
            <a:endParaRPr lang="en-US" dirty="0"/>
          </a:p>
        </p:txBody>
      </p:sp>
    </p:spTree>
    <p:extLst>
      <p:ext uri="{BB962C8B-B14F-4D97-AF65-F5344CB8AC3E}">
        <p14:creationId xmlns:p14="http://schemas.microsoft.com/office/powerpoint/2010/main" val="18998310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Conceptual Model of UML</a:t>
            </a:r>
            <a:br>
              <a:rPr lang="en-US" dirty="0"/>
            </a:br>
            <a:endParaRPr lang="en-US" dirty="0"/>
          </a:p>
        </p:txBody>
      </p:sp>
      <p:sp>
        <p:nvSpPr>
          <p:cNvPr id="3" name="Content Placeholder 2"/>
          <p:cNvSpPr>
            <a:spLocks noGrp="1"/>
          </p:cNvSpPr>
          <p:nvPr>
            <p:ph sz="quarter" idx="1"/>
          </p:nvPr>
        </p:nvSpPr>
        <p:spPr/>
        <p:txBody>
          <a:bodyPr/>
          <a:lstStyle/>
          <a:p>
            <a:pPr marL="0" indent="0">
              <a:buNone/>
            </a:pPr>
            <a:r>
              <a:rPr lang="en-US" dirty="0" smtClean="0"/>
              <a:t>The </a:t>
            </a:r>
            <a:r>
              <a:rPr lang="en-US" dirty="0"/>
              <a:t>Conceptual Model of UML encompasses three major elements −</a:t>
            </a:r>
          </a:p>
          <a:p>
            <a:pPr marL="457200" indent="-457200">
              <a:buFont typeface="+mj-lt"/>
              <a:buAutoNum type="arabicPeriod"/>
            </a:pPr>
            <a:r>
              <a:rPr lang="en-US" dirty="0"/>
              <a:t>Basic building </a:t>
            </a:r>
            <a:r>
              <a:rPr lang="en-US" dirty="0" smtClean="0"/>
              <a:t>blocks</a:t>
            </a:r>
          </a:p>
          <a:p>
            <a:pPr marL="457200" indent="-457200">
              <a:buFont typeface="+mj-lt"/>
              <a:buAutoNum type="arabicPeriod"/>
            </a:pPr>
            <a:r>
              <a:rPr lang="en-US" dirty="0" smtClean="0">
                <a:solidFill>
                  <a:srgbClr val="FF0000"/>
                </a:solidFill>
              </a:rPr>
              <a:t>Rules</a:t>
            </a:r>
            <a:endParaRPr lang="en-US" dirty="0">
              <a:solidFill>
                <a:srgbClr val="FF0000"/>
              </a:solidFill>
            </a:endParaRPr>
          </a:p>
          <a:p>
            <a:pPr marL="457200" indent="-457200">
              <a:buFont typeface="+mj-lt"/>
              <a:buAutoNum type="arabicPeriod"/>
            </a:pPr>
            <a:r>
              <a:rPr lang="en-US" dirty="0" smtClean="0"/>
              <a:t>Common </a:t>
            </a:r>
            <a:r>
              <a:rPr lang="en-US" dirty="0"/>
              <a:t>mechanisms</a:t>
            </a:r>
          </a:p>
          <a:p>
            <a:endParaRPr lang="en-US" dirty="0"/>
          </a:p>
        </p:txBody>
      </p:sp>
    </p:spTree>
    <p:extLst>
      <p:ext uri="{BB962C8B-B14F-4D97-AF65-F5344CB8AC3E}">
        <p14:creationId xmlns:p14="http://schemas.microsoft.com/office/powerpoint/2010/main" val="40073357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228600"/>
            <a:ext cx="7848600" cy="632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35202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a:t>UML has a number of rules so that the models are semantically self-consistent and related to other models in the system harmoniously. UML has semantic rules for the following −</a:t>
            </a:r>
          </a:p>
          <a:p>
            <a:r>
              <a:rPr lang="en-US" dirty="0"/>
              <a:t>Name: Name of relationship, things, and diagrams.</a:t>
            </a:r>
          </a:p>
          <a:p>
            <a:endParaRPr lang="en-US" dirty="0"/>
          </a:p>
          <a:p>
            <a:r>
              <a:rPr lang="en-US" dirty="0"/>
              <a:t>Visibility: How these names will be seen and used by others.</a:t>
            </a:r>
          </a:p>
          <a:p>
            <a:endParaRPr lang="en-US" dirty="0"/>
          </a:p>
          <a:p>
            <a:r>
              <a:rPr lang="en-US" dirty="0"/>
              <a:t>Scope: Scope can be defined as an aspect that gives a definite meaning to a name.</a:t>
            </a:r>
          </a:p>
          <a:p>
            <a:endParaRPr lang="en-US" dirty="0"/>
          </a:p>
          <a:p>
            <a:r>
              <a:rPr lang="en-US" dirty="0"/>
              <a:t>Integrity: Integrity is used to measure how things are associated with each other.</a:t>
            </a:r>
          </a:p>
          <a:p>
            <a:endParaRPr lang="en-US" dirty="0"/>
          </a:p>
          <a:p>
            <a:r>
              <a:rPr lang="en-US" dirty="0"/>
              <a:t>Execution: It means to simulate the dynamic model.</a:t>
            </a:r>
          </a:p>
        </p:txBody>
      </p:sp>
    </p:spTree>
    <p:extLst>
      <p:ext uri="{BB962C8B-B14F-4D97-AF65-F5344CB8AC3E}">
        <p14:creationId xmlns:p14="http://schemas.microsoft.com/office/powerpoint/2010/main" val="41226817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228600"/>
            <a:ext cx="7848600" cy="632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3520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522664"/>
            <a:ext cx="7543800" cy="505908"/>
          </a:xfrm>
          <a:prstGeom prst="rect">
            <a:avLst/>
          </a:prstGeom>
        </p:spPr>
        <p:txBody>
          <a:bodyPr vert="horz" wrap="square" lIns="0" tIns="13335" rIns="0" bIns="0" rtlCol="0">
            <a:spAutoFit/>
          </a:bodyPr>
          <a:lstStyle/>
          <a:p>
            <a:pPr marL="12700">
              <a:lnSpc>
                <a:spcPct val="100000"/>
              </a:lnSpc>
              <a:spcBef>
                <a:spcPts val="105"/>
              </a:spcBef>
            </a:pPr>
            <a:r>
              <a:rPr lang="en-US" sz="3200" dirty="0"/>
              <a:t>What is Modeling</a:t>
            </a:r>
            <a:endParaRPr sz="2900" dirty="0">
              <a:latin typeface="Times New Roman"/>
              <a:cs typeface="Times New Roman"/>
            </a:endParaRPr>
          </a:p>
        </p:txBody>
      </p:sp>
      <p:sp>
        <p:nvSpPr>
          <p:cNvPr id="3" name="object 3"/>
          <p:cNvSpPr txBox="1"/>
          <p:nvPr/>
        </p:nvSpPr>
        <p:spPr>
          <a:xfrm>
            <a:off x="535940" y="1624024"/>
            <a:ext cx="8073390" cy="3808094"/>
          </a:xfrm>
          <a:prstGeom prst="rect">
            <a:avLst/>
          </a:prstGeom>
        </p:spPr>
        <p:txBody>
          <a:bodyPr vert="horz" wrap="square" lIns="0" tIns="12065" rIns="0" bIns="0" rtlCol="0">
            <a:spAutoFit/>
          </a:bodyPr>
          <a:lstStyle/>
          <a:p>
            <a:pPr marL="355600" indent="-342900">
              <a:lnSpc>
                <a:spcPct val="100000"/>
              </a:lnSpc>
              <a:spcBef>
                <a:spcPts val="95"/>
              </a:spcBef>
              <a:buClr>
                <a:srgbClr val="4F81BC"/>
              </a:buClr>
              <a:buSzPct val="84090"/>
              <a:buFont typeface="Courier New" pitchFamily="49" charset="0"/>
              <a:buChar char="o"/>
              <a:tabLst>
                <a:tab pos="195580" algn="l"/>
              </a:tabLst>
            </a:pPr>
            <a:r>
              <a:rPr lang="en-US" sz="2400" dirty="0" smtClean="0"/>
              <a:t>Modeling consists of building an abstraction of reality.</a:t>
            </a:r>
          </a:p>
          <a:p>
            <a:pPr marL="355600" indent="-342900">
              <a:lnSpc>
                <a:spcPct val="100000"/>
              </a:lnSpc>
              <a:spcBef>
                <a:spcPts val="95"/>
              </a:spcBef>
              <a:buClr>
                <a:srgbClr val="4F81BC"/>
              </a:buClr>
              <a:buSzPct val="84090"/>
              <a:buFont typeface="Courier New" pitchFamily="49" charset="0"/>
              <a:buChar char="o"/>
              <a:tabLst>
                <a:tab pos="195580" algn="l"/>
              </a:tabLst>
            </a:pPr>
            <a:r>
              <a:rPr lang="en-US" sz="2400" dirty="0" smtClean="0"/>
              <a:t>Abstractions </a:t>
            </a:r>
            <a:r>
              <a:rPr lang="en-US" sz="2400" dirty="0"/>
              <a:t>are simplifications because: </a:t>
            </a:r>
            <a:endParaRPr lang="en-US" sz="2400" dirty="0" smtClean="0"/>
          </a:p>
          <a:p>
            <a:pPr marL="469900" indent="-457200">
              <a:lnSpc>
                <a:spcPct val="100000"/>
              </a:lnSpc>
              <a:spcBef>
                <a:spcPts val="95"/>
              </a:spcBef>
              <a:buClr>
                <a:srgbClr val="4F81BC"/>
              </a:buClr>
              <a:buSzPct val="84090"/>
              <a:buAutoNum type="arabicPeriod"/>
              <a:tabLst>
                <a:tab pos="195580" algn="l"/>
              </a:tabLst>
            </a:pPr>
            <a:r>
              <a:rPr lang="en-US" sz="2400" dirty="0" smtClean="0"/>
              <a:t>They </a:t>
            </a:r>
            <a:r>
              <a:rPr lang="en-US" sz="2400" dirty="0"/>
              <a:t>ignore irrelevant </a:t>
            </a:r>
            <a:r>
              <a:rPr lang="en-US" sz="2400" dirty="0" smtClean="0"/>
              <a:t>details.</a:t>
            </a:r>
          </a:p>
          <a:p>
            <a:pPr marL="469900" indent="-457200">
              <a:lnSpc>
                <a:spcPct val="100000"/>
              </a:lnSpc>
              <a:spcBef>
                <a:spcPts val="95"/>
              </a:spcBef>
              <a:buClr>
                <a:srgbClr val="4F81BC"/>
              </a:buClr>
              <a:buSzPct val="84090"/>
              <a:buAutoNum type="arabicPeriod"/>
              <a:tabLst>
                <a:tab pos="195580" algn="l"/>
              </a:tabLst>
            </a:pPr>
            <a:r>
              <a:rPr lang="en-US" sz="2400" dirty="0" smtClean="0"/>
              <a:t>They </a:t>
            </a:r>
            <a:r>
              <a:rPr lang="en-US" sz="2400" dirty="0"/>
              <a:t>only represent the relevant details. </a:t>
            </a:r>
            <a:endParaRPr lang="en-US" sz="2400" dirty="0" smtClean="0"/>
          </a:p>
          <a:p>
            <a:pPr marL="12700">
              <a:lnSpc>
                <a:spcPct val="100000"/>
              </a:lnSpc>
              <a:spcBef>
                <a:spcPts val="95"/>
              </a:spcBef>
              <a:buClr>
                <a:srgbClr val="4F81BC"/>
              </a:buClr>
              <a:buSzPct val="84090"/>
              <a:tabLst>
                <a:tab pos="195580" algn="l"/>
              </a:tabLst>
            </a:pPr>
            <a:endParaRPr lang="en-US" sz="2400" dirty="0"/>
          </a:p>
          <a:p>
            <a:pPr marL="12700">
              <a:lnSpc>
                <a:spcPct val="100000"/>
              </a:lnSpc>
              <a:spcBef>
                <a:spcPts val="95"/>
              </a:spcBef>
              <a:buClr>
                <a:srgbClr val="4F81BC"/>
              </a:buClr>
              <a:buSzPct val="84090"/>
              <a:tabLst>
                <a:tab pos="195580" algn="l"/>
              </a:tabLst>
            </a:pPr>
            <a:endParaRPr lang="en-US" sz="2400" dirty="0" smtClean="0"/>
          </a:p>
          <a:p>
            <a:pPr marL="12700">
              <a:lnSpc>
                <a:spcPct val="100000"/>
              </a:lnSpc>
              <a:spcBef>
                <a:spcPts val="95"/>
              </a:spcBef>
              <a:buClr>
                <a:srgbClr val="4F81BC"/>
              </a:buClr>
              <a:buSzPct val="84090"/>
              <a:tabLst>
                <a:tab pos="195580" algn="l"/>
              </a:tabLst>
            </a:pPr>
            <a:endParaRPr lang="en-US" sz="2400" dirty="0"/>
          </a:p>
          <a:p>
            <a:pPr marL="12700">
              <a:lnSpc>
                <a:spcPct val="100000"/>
              </a:lnSpc>
              <a:spcBef>
                <a:spcPts val="95"/>
              </a:spcBef>
              <a:buClr>
                <a:srgbClr val="4F81BC"/>
              </a:buClr>
              <a:buSzPct val="84090"/>
              <a:tabLst>
                <a:tab pos="195580" algn="l"/>
              </a:tabLst>
            </a:pPr>
            <a:endParaRPr lang="en-US" sz="2400" dirty="0" smtClean="0"/>
          </a:p>
          <a:p>
            <a:pPr marL="12700">
              <a:lnSpc>
                <a:spcPct val="100000"/>
              </a:lnSpc>
              <a:spcBef>
                <a:spcPts val="95"/>
              </a:spcBef>
              <a:buClr>
                <a:srgbClr val="4F81BC"/>
              </a:buClr>
              <a:buSzPct val="84090"/>
              <a:tabLst>
                <a:tab pos="195580" algn="l"/>
              </a:tabLst>
            </a:pPr>
            <a:r>
              <a:rPr lang="en-US" sz="2400" dirty="0" smtClean="0">
                <a:solidFill>
                  <a:srgbClr val="FF0000"/>
                </a:solidFill>
              </a:rPr>
              <a:t>What </a:t>
            </a:r>
            <a:r>
              <a:rPr lang="en-US" sz="2400" dirty="0">
                <a:solidFill>
                  <a:srgbClr val="FF0000"/>
                </a:solidFill>
              </a:rPr>
              <a:t>is relevant or irrelevant depends on the purpose of the model.</a:t>
            </a:r>
            <a:endParaRPr sz="1800" dirty="0">
              <a:solidFill>
                <a:srgbClr val="FF0000"/>
              </a:solidFill>
              <a:latin typeface="Times New Roman"/>
              <a:cs typeface="Times New Roman"/>
            </a:endParaRPr>
          </a:p>
        </p:txBody>
      </p:sp>
    </p:spTree>
    <p:extLst>
      <p:ext uri="{BB962C8B-B14F-4D97-AF65-F5344CB8AC3E}">
        <p14:creationId xmlns:p14="http://schemas.microsoft.com/office/powerpoint/2010/main" val="5052422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Conceptual Model of UML</a:t>
            </a:r>
            <a:br>
              <a:rPr lang="en-US" dirty="0"/>
            </a:br>
            <a:endParaRPr lang="en-US" dirty="0"/>
          </a:p>
        </p:txBody>
      </p:sp>
      <p:sp>
        <p:nvSpPr>
          <p:cNvPr id="3" name="Content Placeholder 2"/>
          <p:cNvSpPr>
            <a:spLocks noGrp="1"/>
          </p:cNvSpPr>
          <p:nvPr>
            <p:ph sz="quarter" idx="1"/>
          </p:nvPr>
        </p:nvSpPr>
        <p:spPr/>
        <p:txBody>
          <a:bodyPr/>
          <a:lstStyle/>
          <a:p>
            <a:pPr marL="0" indent="0">
              <a:buNone/>
            </a:pPr>
            <a:r>
              <a:rPr lang="en-US" dirty="0" smtClean="0"/>
              <a:t>The </a:t>
            </a:r>
            <a:r>
              <a:rPr lang="en-US" dirty="0"/>
              <a:t>Conceptual Model of UML encompasses three major elements −</a:t>
            </a:r>
          </a:p>
          <a:p>
            <a:pPr marL="457200" indent="-457200">
              <a:buFont typeface="+mj-lt"/>
              <a:buAutoNum type="arabicPeriod"/>
            </a:pPr>
            <a:r>
              <a:rPr lang="en-US" dirty="0"/>
              <a:t>Basic building </a:t>
            </a:r>
            <a:r>
              <a:rPr lang="en-US" dirty="0" smtClean="0"/>
              <a:t>blocks</a:t>
            </a:r>
          </a:p>
          <a:p>
            <a:pPr marL="457200" indent="-457200">
              <a:buFont typeface="+mj-lt"/>
              <a:buAutoNum type="arabicPeriod"/>
            </a:pPr>
            <a:r>
              <a:rPr lang="en-US" dirty="0" smtClean="0"/>
              <a:t>Rules</a:t>
            </a:r>
            <a:endParaRPr lang="en-US" dirty="0"/>
          </a:p>
          <a:p>
            <a:pPr marL="457200" indent="-457200">
              <a:buFont typeface="+mj-lt"/>
              <a:buAutoNum type="arabicPeriod"/>
            </a:pPr>
            <a:r>
              <a:rPr lang="en-US" dirty="0" smtClean="0">
                <a:solidFill>
                  <a:srgbClr val="FF0000"/>
                </a:solidFill>
              </a:rPr>
              <a:t>Common </a:t>
            </a:r>
            <a:r>
              <a:rPr lang="en-US" dirty="0">
                <a:solidFill>
                  <a:srgbClr val="FF0000"/>
                </a:solidFill>
              </a:rPr>
              <a:t>mechanisms</a:t>
            </a:r>
          </a:p>
          <a:p>
            <a:endParaRPr lang="en-US" dirty="0"/>
          </a:p>
        </p:txBody>
      </p:sp>
    </p:spTree>
    <p:extLst>
      <p:ext uri="{BB962C8B-B14F-4D97-AF65-F5344CB8AC3E}">
        <p14:creationId xmlns:p14="http://schemas.microsoft.com/office/powerpoint/2010/main" val="35744255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mechanisms</a:t>
            </a:r>
            <a:endParaRPr lang="en-US" dirty="0"/>
          </a:p>
        </p:txBody>
      </p:sp>
      <p:sp>
        <p:nvSpPr>
          <p:cNvPr id="3" name="Content Placeholder 2"/>
          <p:cNvSpPr>
            <a:spLocks noGrp="1"/>
          </p:cNvSpPr>
          <p:nvPr>
            <p:ph sz="quarter" idx="1"/>
          </p:nvPr>
        </p:nvSpPr>
        <p:spPr/>
        <p:txBody>
          <a:bodyPr>
            <a:normAutofit/>
          </a:bodyPr>
          <a:lstStyle/>
          <a:p>
            <a:pPr marL="0" indent="0" algn="just">
              <a:buNone/>
            </a:pPr>
            <a:r>
              <a:rPr lang="en-US" dirty="0"/>
              <a:t>UML has four common mechanisms −</a:t>
            </a:r>
          </a:p>
          <a:p>
            <a:pPr algn="just"/>
            <a:r>
              <a:rPr lang="en-US" b="1" dirty="0" smtClean="0"/>
              <a:t>Specifications:- </a:t>
            </a:r>
            <a:r>
              <a:rPr lang="en-US" dirty="0"/>
              <a:t>behind each graphical notation, there is a textual statement denoting the syntax and semantics. These are the specifications. The specifications provide a semantic backplane that contains all the parts of a system and the relationship among the different paths.</a:t>
            </a:r>
          </a:p>
          <a:p>
            <a:pPr algn="just"/>
            <a:r>
              <a:rPr lang="en-US" b="1" dirty="0" smtClean="0"/>
              <a:t>Adornments:- </a:t>
            </a:r>
            <a:r>
              <a:rPr lang="en-US" dirty="0"/>
              <a:t>Each element in UML has a unique graphical notation. Besides, there are notations to represent the important aspects of an element like name, scope, visibility, etc</a:t>
            </a:r>
            <a:r>
              <a:rPr lang="en-US" dirty="0" smtClean="0"/>
              <a:t>.</a:t>
            </a:r>
            <a:endParaRPr lang="en-US" dirty="0"/>
          </a:p>
        </p:txBody>
      </p:sp>
    </p:spTree>
    <p:extLst>
      <p:ext uri="{BB962C8B-B14F-4D97-AF65-F5344CB8AC3E}">
        <p14:creationId xmlns:p14="http://schemas.microsoft.com/office/powerpoint/2010/main" val="805161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mechanisms</a:t>
            </a:r>
          </a:p>
        </p:txBody>
      </p:sp>
      <p:sp>
        <p:nvSpPr>
          <p:cNvPr id="3" name="Content Placeholder 2"/>
          <p:cNvSpPr>
            <a:spLocks noGrp="1"/>
          </p:cNvSpPr>
          <p:nvPr>
            <p:ph sz="quarter" idx="1"/>
          </p:nvPr>
        </p:nvSpPr>
        <p:spPr>
          <a:xfrm>
            <a:off x="457200" y="1600200"/>
            <a:ext cx="7772400" cy="4873752"/>
          </a:xfrm>
        </p:spPr>
        <p:txBody>
          <a:bodyPr>
            <a:normAutofit fontScale="92500" lnSpcReduction="10000"/>
          </a:bodyPr>
          <a:lstStyle/>
          <a:p>
            <a:pPr marL="0" indent="0">
              <a:buNone/>
            </a:pPr>
            <a:r>
              <a:rPr lang="en-US" b="1" dirty="0" smtClean="0"/>
              <a:t>3. Common </a:t>
            </a:r>
            <a:r>
              <a:rPr lang="en-US" b="1" dirty="0"/>
              <a:t>Divisions:- </a:t>
            </a:r>
            <a:r>
              <a:rPr lang="en-US" dirty="0"/>
              <a:t>Object-oriented systems can be divided in many ways. The two common ways of division are −</a:t>
            </a:r>
          </a:p>
          <a:p>
            <a:r>
              <a:rPr lang="en-US" dirty="0"/>
              <a:t>Division of classes and objects </a:t>
            </a:r>
            <a:r>
              <a:rPr lang="en-US" dirty="0" smtClean="0"/>
              <a:t>−</a:t>
            </a:r>
            <a:endParaRPr lang="en-US" dirty="0"/>
          </a:p>
          <a:p>
            <a:r>
              <a:rPr lang="en-US" dirty="0"/>
              <a:t>Division of Interface and Implementation </a:t>
            </a:r>
            <a:r>
              <a:rPr lang="en-US" dirty="0" smtClean="0"/>
              <a:t>.</a:t>
            </a:r>
            <a:endParaRPr lang="en-US" dirty="0"/>
          </a:p>
          <a:p>
            <a:endParaRPr lang="en-US" dirty="0"/>
          </a:p>
          <a:p>
            <a:pPr marL="0" indent="0">
              <a:buNone/>
            </a:pPr>
            <a:r>
              <a:rPr lang="en-US" b="1" dirty="0" smtClean="0"/>
              <a:t>4. Extensibility </a:t>
            </a:r>
            <a:r>
              <a:rPr lang="en-US" b="1" dirty="0"/>
              <a:t>Mechanisms</a:t>
            </a:r>
            <a:r>
              <a:rPr lang="en-US" b="1" dirty="0" smtClean="0"/>
              <a:t>:-</a:t>
            </a:r>
            <a:endParaRPr lang="en-US" b="1" dirty="0"/>
          </a:p>
          <a:p>
            <a:r>
              <a:rPr lang="en-US" dirty="0"/>
              <a:t>Stereotypes − It extends the vocabulary of the UML, through which new building blocks can be created out of existing ones.</a:t>
            </a:r>
          </a:p>
          <a:p>
            <a:r>
              <a:rPr lang="en-US" dirty="0"/>
              <a:t>Tagged Values − It extends the properties of UML building blocks.</a:t>
            </a:r>
          </a:p>
          <a:p>
            <a:r>
              <a:rPr lang="en-US" dirty="0"/>
              <a:t>Constraints − It extends the semantics of UML building blocks.</a:t>
            </a:r>
          </a:p>
          <a:p>
            <a:endParaRPr lang="en-US" dirty="0"/>
          </a:p>
          <a:p>
            <a:endParaRPr lang="en-US" dirty="0"/>
          </a:p>
          <a:p>
            <a:endParaRPr lang="en-US" dirty="0"/>
          </a:p>
        </p:txBody>
      </p:sp>
    </p:spTree>
    <p:extLst>
      <p:ext uri="{BB962C8B-B14F-4D97-AF65-F5344CB8AC3E}">
        <p14:creationId xmlns:p14="http://schemas.microsoft.com/office/powerpoint/2010/main" val="1263768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97731"/>
            <a:ext cx="8379460" cy="997068"/>
          </a:xfrm>
          <a:prstGeom prst="rect">
            <a:avLst/>
          </a:prstGeom>
        </p:spPr>
        <p:txBody>
          <a:bodyPr vert="horz" wrap="square" lIns="0" tIns="12065" rIns="0" bIns="0" rtlCol="0">
            <a:spAutoFit/>
          </a:bodyPr>
          <a:lstStyle/>
          <a:p>
            <a:pPr>
              <a:lnSpc>
                <a:spcPct val="100000"/>
              </a:lnSpc>
              <a:spcBef>
                <a:spcPts val="20"/>
              </a:spcBef>
            </a:pPr>
            <a:r>
              <a:rPr lang="en-US" sz="3600" dirty="0">
                <a:latin typeface="Times New Roman"/>
                <a:cs typeface="Times New Roman"/>
              </a:rPr>
              <a:t/>
            </a:r>
            <a:br>
              <a:rPr lang="en-US" sz="3600" dirty="0">
                <a:latin typeface="Times New Roman"/>
                <a:cs typeface="Times New Roman"/>
              </a:rPr>
            </a:br>
            <a:r>
              <a:rPr lang="en-US" sz="2800" dirty="0"/>
              <a:t>Three ways to apply UML: </a:t>
            </a:r>
            <a:endParaRPr sz="2800" dirty="0">
              <a:latin typeface="Times New Roman"/>
              <a:cs typeface="Times New Roman"/>
            </a:endParaRPr>
          </a:p>
        </p:txBody>
      </p:sp>
      <p:sp>
        <p:nvSpPr>
          <p:cNvPr id="3" name="object 3"/>
          <p:cNvSpPr txBox="1"/>
          <p:nvPr/>
        </p:nvSpPr>
        <p:spPr>
          <a:xfrm>
            <a:off x="535940" y="1167129"/>
            <a:ext cx="8060690" cy="2966838"/>
          </a:xfrm>
          <a:prstGeom prst="rect">
            <a:avLst/>
          </a:prstGeom>
        </p:spPr>
        <p:txBody>
          <a:bodyPr vert="horz" wrap="square" lIns="0" tIns="12065" rIns="0" bIns="0" rtlCol="0">
            <a:spAutoFit/>
          </a:bodyPr>
          <a:lstStyle/>
          <a:p>
            <a:pPr marL="457200" indent="-457200">
              <a:lnSpc>
                <a:spcPct val="100000"/>
              </a:lnSpc>
              <a:spcBef>
                <a:spcPts val="20"/>
              </a:spcBef>
              <a:buClr>
                <a:srgbClr val="4F81BC"/>
              </a:buClr>
              <a:buAutoNum type="arabicPeriod"/>
            </a:pPr>
            <a:r>
              <a:rPr lang="en-US" sz="2400" dirty="0" smtClean="0">
                <a:solidFill>
                  <a:srgbClr val="FF0000"/>
                </a:solidFill>
              </a:rPr>
              <a:t>UML </a:t>
            </a:r>
            <a:r>
              <a:rPr lang="en-US" sz="2400" dirty="0">
                <a:solidFill>
                  <a:srgbClr val="FF0000"/>
                </a:solidFill>
              </a:rPr>
              <a:t>as sketch: </a:t>
            </a:r>
            <a:r>
              <a:rPr lang="en-US" sz="2400" dirty="0"/>
              <a:t>Informal and incomplete diagrams created to explore difficult parts of the problem. </a:t>
            </a:r>
          </a:p>
          <a:p>
            <a:pPr marL="457200" indent="-457200">
              <a:lnSpc>
                <a:spcPct val="100000"/>
              </a:lnSpc>
              <a:spcBef>
                <a:spcPts val="20"/>
              </a:spcBef>
              <a:buClr>
                <a:srgbClr val="4F81BC"/>
              </a:buClr>
              <a:buAutoNum type="arabicPeriod"/>
            </a:pPr>
            <a:endParaRPr lang="en-US" sz="2400" dirty="0" smtClean="0">
              <a:solidFill>
                <a:srgbClr val="FF0000"/>
              </a:solidFill>
            </a:endParaRPr>
          </a:p>
          <a:p>
            <a:pPr marL="457200" indent="-457200">
              <a:lnSpc>
                <a:spcPct val="100000"/>
              </a:lnSpc>
              <a:spcBef>
                <a:spcPts val="20"/>
              </a:spcBef>
              <a:buClr>
                <a:srgbClr val="4F81BC"/>
              </a:buClr>
              <a:buAutoNum type="arabicPeriod"/>
            </a:pPr>
            <a:r>
              <a:rPr lang="en-US" sz="2400" dirty="0" smtClean="0">
                <a:solidFill>
                  <a:srgbClr val="FF0000"/>
                </a:solidFill>
              </a:rPr>
              <a:t>UML </a:t>
            </a:r>
            <a:r>
              <a:rPr lang="en-US" sz="2400" dirty="0">
                <a:solidFill>
                  <a:srgbClr val="FF0000"/>
                </a:solidFill>
              </a:rPr>
              <a:t>as blueprint: </a:t>
            </a:r>
            <a:r>
              <a:rPr lang="en-US" sz="2400" dirty="0"/>
              <a:t>Detailed design diagram used for better understanding of code. </a:t>
            </a:r>
            <a:endParaRPr lang="en-US" sz="2400" dirty="0" smtClean="0"/>
          </a:p>
          <a:p>
            <a:pPr marL="457200" indent="-457200">
              <a:lnSpc>
                <a:spcPct val="100000"/>
              </a:lnSpc>
              <a:spcBef>
                <a:spcPts val="20"/>
              </a:spcBef>
              <a:buClr>
                <a:srgbClr val="4F81BC"/>
              </a:buClr>
              <a:buAutoNum type="arabicPeriod"/>
            </a:pPr>
            <a:endParaRPr lang="en-US" sz="2400" dirty="0"/>
          </a:p>
          <a:p>
            <a:pPr marL="457200" indent="-457200">
              <a:lnSpc>
                <a:spcPct val="100000"/>
              </a:lnSpc>
              <a:spcBef>
                <a:spcPts val="20"/>
              </a:spcBef>
              <a:buClr>
                <a:srgbClr val="4F81BC"/>
              </a:buClr>
              <a:buAutoNum type="arabicPeriod"/>
            </a:pPr>
            <a:r>
              <a:rPr lang="en-US" sz="2400" dirty="0" smtClean="0"/>
              <a:t> </a:t>
            </a:r>
            <a:r>
              <a:rPr lang="en-US" sz="2400" dirty="0">
                <a:solidFill>
                  <a:srgbClr val="FF0000"/>
                </a:solidFill>
              </a:rPr>
              <a:t>UML as programming language: </a:t>
            </a:r>
            <a:r>
              <a:rPr lang="en-US" sz="2400" dirty="0"/>
              <a:t>Complete executable specification of a software system in UML.</a:t>
            </a:r>
            <a:endParaRPr sz="2200" dirty="0">
              <a:latin typeface="Times New Roman"/>
              <a:cs typeface="Times New Roman"/>
            </a:endParaRPr>
          </a:p>
        </p:txBody>
      </p:sp>
    </p:spTree>
    <p:extLst>
      <p:ext uri="{BB962C8B-B14F-4D97-AF65-F5344CB8AC3E}">
        <p14:creationId xmlns:p14="http://schemas.microsoft.com/office/powerpoint/2010/main" val="18066639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Three perspectives to apply UML:</a:t>
            </a:r>
            <a:endParaRPr lang="en-US" dirty="0"/>
          </a:p>
        </p:txBody>
      </p:sp>
      <p:sp>
        <p:nvSpPr>
          <p:cNvPr id="3" name="Content Placeholder 2"/>
          <p:cNvSpPr>
            <a:spLocks noGrp="1"/>
          </p:cNvSpPr>
          <p:nvPr>
            <p:ph sz="quarter" idx="1"/>
          </p:nvPr>
        </p:nvSpPr>
        <p:spPr>
          <a:xfrm>
            <a:off x="457200" y="1600200"/>
            <a:ext cx="7924800" cy="4873752"/>
          </a:xfrm>
        </p:spPr>
        <p:txBody>
          <a:bodyPr/>
          <a:lstStyle/>
          <a:p>
            <a:pPr marL="457200" indent="-457200" algn="just">
              <a:buAutoNum type="arabicPeriod"/>
            </a:pPr>
            <a:r>
              <a:rPr lang="en-US" dirty="0" smtClean="0">
                <a:solidFill>
                  <a:srgbClr val="FF0000"/>
                </a:solidFill>
              </a:rPr>
              <a:t>Conceptual </a:t>
            </a:r>
            <a:r>
              <a:rPr lang="en-US" dirty="0">
                <a:solidFill>
                  <a:srgbClr val="FF0000"/>
                </a:solidFill>
              </a:rPr>
              <a:t>perspective: </a:t>
            </a:r>
            <a:r>
              <a:rPr lang="en-US" dirty="0"/>
              <a:t>Diagrams describe the things of real world. </a:t>
            </a:r>
            <a:endParaRPr lang="en-US" dirty="0" smtClean="0"/>
          </a:p>
          <a:p>
            <a:pPr marL="457200" indent="-457200" algn="just">
              <a:buAutoNum type="arabicPeriod"/>
            </a:pPr>
            <a:endParaRPr lang="en-US" dirty="0"/>
          </a:p>
          <a:p>
            <a:pPr marL="457200" indent="-457200" algn="just">
              <a:buAutoNum type="arabicPeriod"/>
            </a:pPr>
            <a:r>
              <a:rPr lang="en-US" dirty="0" smtClean="0">
                <a:solidFill>
                  <a:srgbClr val="FF0000"/>
                </a:solidFill>
              </a:rPr>
              <a:t>Specification </a:t>
            </a:r>
            <a:r>
              <a:rPr lang="en-US" dirty="0">
                <a:solidFill>
                  <a:srgbClr val="FF0000"/>
                </a:solidFill>
              </a:rPr>
              <a:t>perspective: </a:t>
            </a:r>
            <a:r>
              <a:rPr lang="en-US" dirty="0"/>
              <a:t>Diagrams describe software abstractions or components with specifications and interfaces. </a:t>
            </a:r>
            <a:endParaRPr lang="en-US" dirty="0" smtClean="0"/>
          </a:p>
          <a:p>
            <a:pPr marL="457200" indent="-457200" algn="just">
              <a:buAutoNum type="arabicPeriod"/>
            </a:pPr>
            <a:endParaRPr lang="en-US" dirty="0"/>
          </a:p>
          <a:p>
            <a:pPr marL="457200" indent="-457200" algn="just">
              <a:buAutoNum type="arabicPeriod"/>
            </a:pPr>
            <a:r>
              <a:rPr lang="en-US" dirty="0" smtClean="0">
                <a:solidFill>
                  <a:srgbClr val="FF0000"/>
                </a:solidFill>
              </a:rPr>
              <a:t>Implementation </a:t>
            </a:r>
            <a:r>
              <a:rPr lang="en-US" dirty="0">
                <a:solidFill>
                  <a:srgbClr val="FF0000"/>
                </a:solidFill>
              </a:rPr>
              <a:t>perspective: </a:t>
            </a:r>
            <a:r>
              <a:rPr lang="en-US" dirty="0"/>
              <a:t>Diagrams describe software implementation in a particular technology</a:t>
            </a:r>
            <a:endParaRPr lang="en-US" sz="2200" dirty="0">
              <a:latin typeface="Times New Roman"/>
              <a:cs typeface="Times New Roman"/>
            </a:endParaRPr>
          </a:p>
          <a:p>
            <a:pPr algn="just"/>
            <a:endParaRPr lang="en-US" dirty="0"/>
          </a:p>
        </p:txBody>
      </p:sp>
    </p:spTree>
    <p:extLst>
      <p:ext uri="{BB962C8B-B14F-4D97-AF65-F5344CB8AC3E}">
        <p14:creationId xmlns:p14="http://schemas.microsoft.com/office/powerpoint/2010/main" val="40841003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and Behavioral Models</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675" y="1309688"/>
            <a:ext cx="8248650" cy="5243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93773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and Behavioral Models</a:t>
            </a:r>
          </a:p>
        </p:txBody>
      </p:sp>
      <p:sp>
        <p:nvSpPr>
          <p:cNvPr id="3" name="Content Placeholder 2"/>
          <p:cNvSpPr>
            <a:spLocks noGrp="1"/>
          </p:cNvSpPr>
          <p:nvPr>
            <p:ph sz="quarter" idx="1"/>
          </p:nvPr>
        </p:nvSpPr>
        <p:spPr/>
        <p:txBody>
          <a:bodyPr/>
          <a:lstStyle/>
          <a:p>
            <a:pPr marL="0" indent="0" algn="just">
              <a:buNone/>
            </a:pPr>
            <a:endParaRPr lang="en-US" dirty="0"/>
          </a:p>
          <a:p>
            <a:pPr algn="just" fontAlgn="base"/>
            <a:r>
              <a:rPr lang="en-US" b="1" dirty="0"/>
              <a:t>Structural Diagrams –</a:t>
            </a:r>
            <a:r>
              <a:rPr lang="en-US" dirty="0"/>
              <a:t> Capture static aspects or structure of a system. Structural Diagrams include: Component Diagrams, Object Diagrams, Class Diagrams and Deployment Diagrams.</a:t>
            </a:r>
          </a:p>
          <a:p>
            <a:pPr algn="just" fontAlgn="base"/>
            <a:r>
              <a:rPr lang="en-US" b="1" dirty="0"/>
              <a:t>Behavior Diagrams –</a:t>
            </a:r>
            <a:r>
              <a:rPr lang="en-US" dirty="0"/>
              <a:t> Capture dynamic aspects or behavior of the system. Behavior diagrams include: Use Case Diagrams, State Diagrams, Activity Diagrams and Interaction Diagrams</a:t>
            </a:r>
          </a:p>
        </p:txBody>
      </p:sp>
    </p:spTree>
    <p:extLst>
      <p:ext uri="{BB962C8B-B14F-4D97-AF65-F5344CB8AC3E}">
        <p14:creationId xmlns:p14="http://schemas.microsoft.com/office/powerpoint/2010/main" val="8263482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5"/>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lvl="0">
              <a:spcBef>
                <a:spcPts val="0"/>
              </a:spcBef>
              <a:buClr>
                <a:schemeClr val="dk2"/>
              </a:buClr>
              <a:buSzPts val="3000"/>
            </a:pPr>
            <a:r>
              <a:rPr lang="en-US" b="1" dirty="0"/>
              <a:t>Structural Diagrams</a:t>
            </a:r>
            <a:endParaRPr dirty="0"/>
          </a:p>
        </p:txBody>
      </p:sp>
      <p:sp>
        <p:nvSpPr>
          <p:cNvPr id="153" name="Google Shape;153;p15"/>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a:bodyPr>
          <a:lstStyle/>
          <a:p>
            <a:pPr marL="0" lvl="0" indent="0" algn="just" rtl="0">
              <a:lnSpc>
                <a:spcPct val="150000"/>
              </a:lnSpc>
              <a:spcBef>
                <a:spcPts val="0"/>
              </a:spcBef>
              <a:spcAft>
                <a:spcPts val="0"/>
              </a:spcAft>
              <a:buSzPts val="1680"/>
              <a:buNone/>
            </a:pPr>
            <a:endParaRPr lang="en-US" sz="2000" b="1" dirty="0" smtClean="0"/>
          </a:p>
          <a:p>
            <a:pPr marL="0" indent="0" algn="just" fontAlgn="base">
              <a:lnSpc>
                <a:spcPct val="150000"/>
              </a:lnSpc>
              <a:buNone/>
            </a:pPr>
            <a:r>
              <a:rPr lang="en-US" sz="2000" b="1" dirty="0" smtClean="0">
                <a:solidFill>
                  <a:srgbClr val="FF0000"/>
                </a:solidFill>
              </a:rPr>
              <a:t>1. </a:t>
            </a:r>
            <a:r>
              <a:rPr lang="en-US" sz="2000" b="1" dirty="0" smtClean="0"/>
              <a:t>Class </a:t>
            </a:r>
            <a:r>
              <a:rPr lang="en-US" sz="2000" b="1" dirty="0"/>
              <a:t>Diagram –</a:t>
            </a:r>
            <a:r>
              <a:rPr lang="en-US" sz="2000" dirty="0"/>
              <a:t> The most widely use UML diagram is the class diagram. It is the building block of all object oriented software systems. We use class diagrams to depict the static structure of a system by showing system’s classes</a:t>
            </a:r>
            <a:r>
              <a:rPr lang="en-US" sz="2000" dirty="0" smtClean="0"/>
              <a:t>, their </a:t>
            </a:r>
            <a:r>
              <a:rPr lang="en-US" sz="2000" dirty="0"/>
              <a:t>methods and attributes. Class diagrams also help us identify relationship between different classes or objects.</a:t>
            </a:r>
          </a:p>
        </p:txBody>
      </p:sp>
    </p:spTree>
    <p:extLst>
      <p:ext uri="{BB962C8B-B14F-4D97-AF65-F5344CB8AC3E}">
        <p14:creationId xmlns:p14="http://schemas.microsoft.com/office/powerpoint/2010/main" val="5785124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5"/>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lvl="0">
              <a:spcBef>
                <a:spcPts val="0"/>
              </a:spcBef>
              <a:buClr>
                <a:schemeClr val="dk2"/>
              </a:buClr>
              <a:buSzPts val="3000"/>
            </a:pPr>
            <a:r>
              <a:rPr lang="en-US" b="1" dirty="0"/>
              <a:t>Structural Diagrams</a:t>
            </a:r>
            <a:endParaRPr dirty="0"/>
          </a:p>
        </p:txBody>
      </p:sp>
      <p:sp>
        <p:nvSpPr>
          <p:cNvPr id="153" name="Google Shape;153;p15"/>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fontScale="62500" lnSpcReduction="20000"/>
          </a:bodyPr>
          <a:lstStyle/>
          <a:p>
            <a:pPr marL="0" lvl="0" indent="0" algn="just" rtl="0">
              <a:spcBef>
                <a:spcPts val="0"/>
              </a:spcBef>
              <a:spcAft>
                <a:spcPts val="0"/>
              </a:spcAft>
              <a:buSzPts val="1680"/>
              <a:buNone/>
            </a:pPr>
            <a:endParaRPr lang="en-US" b="1" dirty="0" smtClean="0"/>
          </a:p>
          <a:p>
            <a:pPr marL="0" indent="0" algn="just" fontAlgn="base">
              <a:buNone/>
            </a:pPr>
            <a:r>
              <a:rPr lang="en-US" sz="4800" b="1" dirty="0" smtClean="0">
                <a:solidFill>
                  <a:srgbClr val="FF0000"/>
                </a:solidFill>
              </a:rPr>
              <a:t>2. </a:t>
            </a:r>
            <a:r>
              <a:rPr lang="en-US" sz="3600" b="1" dirty="0" smtClean="0"/>
              <a:t>Composite </a:t>
            </a:r>
            <a:r>
              <a:rPr lang="en-US" sz="3600" b="1" dirty="0"/>
              <a:t>Structure Diagram –</a:t>
            </a:r>
            <a:r>
              <a:rPr lang="en-US" sz="3600" dirty="0"/>
              <a:t> We use composite structure diagrams to represent the internal structure of a class and its interaction points with other parts of the system. A composite structure diagram represents relationship between parts and their configuration which determine how the classifier (class, a component, or a deployment node) behaves. They represent internal structure of a structured classifier making the use of parts, ports, and connectors. We can also model collaborations using composite structure diagrams. They are similar to class diagrams except they represent individual parts in detail as compared to the entire class.</a:t>
            </a:r>
          </a:p>
        </p:txBody>
      </p:sp>
    </p:spTree>
    <p:extLst>
      <p:ext uri="{BB962C8B-B14F-4D97-AF65-F5344CB8AC3E}">
        <p14:creationId xmlns:p14="http://schemas.microsoft.com/office/powerpoint/2010/main" val="30190837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5"/>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lvl="0">
              <a:spcBef>
                <a:spcPts val="0"/>
              </a:spcBef>
              <a:buClr>
                <a:schemeClr val="dk2"/>
              </a:buClr>
              <a:buSzPts val="3000"/>
            </a:pPr>
            <a:r>
              <a:rPr lang="en-US" b="1" dirty="0"/>
              <a:t>Structural Diagrams</a:t>
            </a:r>
            <a:endParaRPr dirty="0"/>
          </a:p>
        </p:txBody>
      </p:sp>
      <p:sp>
        <p:nvSpPr>
          <p:cNvPr id="153" name="Google Shape;153;p15"/>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fontScale="70000" lnSpcReduction="20000"/>
          </a:bodyPr>
          <a:lstStyle/>
          <a:p>
            <a:pPr marL="0" lvl="0" indent="0" algn="just" rtl="0">
              <a:spcBef>
                <a:spcPts val="0"/>
              </a:spcBef>
              <a:spcAft>
                <a:spcPts val="0"/>
              </a:spcAft>
              <a:buSzPts val="1680"/>
              <a:buNone/>
            </a:pPr>
            <a:endParaRPr lang="en-US" b="1" dirty="0" smtClean="0"/>
          </a:p>
          <a:p>
            <a:pPr marL="0" indent="0" algn="just" fontAlgn="base">
              <a:buNone/>
            </a:pPr>
            <a:r>
              <a:rPr lang="en-US" sz="3600" b="1" dirty="0" smtClean="0"/>
              <a:t>3. Object </a:t>
            </a:r>
            <a:r>
              <a:rPr lang="en-US" sz="3600" b="1" dirty="0"/>
              <a:t>Diagram –</a:t>
            </a:r>
            <a:r>
              <a:rPr lang="en-US" sz="3600" dirty="0"/>
              <a:t> An Object Diagram can be referred to as a screenshot of the instances in a system and the relationship that exists between them. Since object diagrams depict </a:t>
            </a:r>
            <a:r>
              <a:rPr lang="en-US" sz="3600" dirty="0" err="1"/>
              <a:t>behaviour</a:t>
            </a:r>
            <a:r>
              <a:rPr lang="en-US" sz="3600" dirty="0"/>
              <a:t> when objects have been instantiated, we are able to study the </a:t>
            </a:r>
            <a:r>
              <a:rPr lang="en-US" sz="3600" dirty="0" err="1"/>
              <a:t>behaviour</a:t>
            </a:r>
            <a:r>
              <a:rPr lang="en-US" sz="3600" dirty="0"/>
              <a:t> of the system at a particular instant. An object diagram is similar to a class diagram except it shows the instances of classes in the system. We depict actual classifiers and their relationships making the use of class diagrams. On the other hand, an Object Diagram represents specific instances of classes and relationships between them at a point of time.</a:t>
            </a:r>
          </a:p>
        </p:txBody>
      </p:sp>
    </p:spTree>
    <p:extLst>
      <p:ext uri="{BB962C8B-B14F-4D97-AF65-F5344CB8AC3E}">
        <p14:creationId xmlns:p14="http://schemas.microsoft.com/office/powerpoint/2010/main" val="3019083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522664"/>
            <a:ext cx="7543800" cy="505908"/>
          </a:xfrm>
          <a:prstGeom prst="rect">
            <a:avLst/>
          </a:prstGeom>
        </p:spPr>
        <p:txBody>
          <a:bodyPr vert="horz" wrap="square" lIns="0" tIns="13335" rIns="0" bIns="0" rtlCol="0">
            <a:spAutoFit/>
          </a:bodyPr>
          <a:lstStyle/>
          <a:p>
            <a:pPr marL="12700">
              <a:lnSpc>
                <a:spcPct val="100000"/>
              </a:lnSpc>
              <a:spcBef>
                <a:spcPts val="105"/>
              </a:spcBef>
            </a:pPr>
            <a:r>
              <a:rPr lang="en-US" sz="3200" dirty="0"/>
              <a:t>What is </a:t>
            </a:r>
            <a:r>
              <a:rPr lang="en-US" sz="3200" dirty="0" smtClean="0"/>
              <a:t>Model</a:t>
            </a:r>
            <a:endParaRPr sz="2900" dirty="0">
              <a:latin typeface="Times New Roman"/>
              <a:cs typeface="Times New Roman"/>
            </a:endParaRPr>
          </a:p>
        </p:txBody>
      </p:sp>
      <p:sp>
        <p:nvSpPr>
          <p:cNvPr id="3" name="object 3"/>
          <p:cNvSpPr txBox="1"/>
          <p:nvPr/>
        </p:nvSpPr>
        <p:spPr>
          <a:xfrm>
            <a:off x="535940" y="1624024"/>
            <a:ext cx="8073390" cy="1910138"/>
          </a:xfrm>
          <a:prstGeom prst="rect">
            <a:avLst/>
          </a:prstGeom>
        </p:spPr>
        <p:txBody>
          <a:bodyPr vert="horz" wrap="square" lIns="0" tIns="12065" rIns="0" bIns="0" rtlCol="0">
            <a:spAutoFit/>
          </a:bodyPr>
          <a:lstStyle/>
          <a:p>
            <a:pPr marL="12700">
              <a:lnSpc>
                <a:spcPct val="100000"/>
              </a:lnSpc>
              <a:spcBef>
                <a:spcPts val="95"/>
              </a:spcBef>
              <a:buClr>
                <a:srgbClr val="4F81BC"/>
              </a:buClr>
              <a:buSzPct val="84090"/>
              <a:tabLst>
                <a:tab pos="195580" algn="l"/>
              </a:tabLst>
            </a:pPr>
            <a:r>
              <a:rPr lang="en-US" sz="2400" dirty="0" smtClean="0"/>
              <a:t>A </a:t>
            </a:r>
            <a:r>
              <a:rPr lang="en-US" sz="2400" dirty="0"/>
              <a:t>model is a simplification of reality. </a:t>
            </a:r>
            <a:endParaRPr lang="en-US" sz="2400" dirty="0" smtClean="0"/>
          </a:p>
          <a:p>
            <a:pPr marL="12700">
              <a:lnSpc>
                <a:spcPct val="100000"/>
              </a:lnSpc>
              <a:spcBef>
                <a:spcPts val="95"/>
              </a:spcBef>
              <a:buClr>
                <a:srgbClr val="4F81BC"/>
              </a:buClr>
              <a:buSzPct val="84090"/>
              <a:tabLst>
                <a:tab pos="195580" algn="l"/>
              </a:tabLst>
            </a:pPr>
            <a:r>
              <a:rPr lang="en-US" sz="2400" dirty="0" smtClean="0"/>
              <a:t>A </a:t>
            </a:r>
            <a:r>
              <a:rPr lang="en-US" sz="2400" dirty="0"/>
              <a:t>model may provide </a:t>
            </a:r>
            <a:endParaRPr lang="en-US" sz="2400" dirty="0" smtClean="0"/>
          </a:p>
          <a:p>
            <a:pPr marL="12700">
              <a:lnSpc>
                <a:spcPct val="100000"/>
              </a:lnSpc>
              <a:spcBef>
                <a:spcPts val="95"/>
              </a:spcBef>
              <a:buClr>
                <a:srgbClr val="4F81BC"/>
              </a:buClr>
              <a:buSzPct val="84090"/>
              <a:tabLst>
                <a:tab pos="195580" algn="l"/>
              </a:tabLst>
            </a:pPr>
            <a:r>
              <a:rPr lang="en-US" sz="2400" dirty="0" smtClean="0"/>
              <a:t></a:t>
            </a:r>
            <a:r>
              <a:rPr lang="en-US" sz="2400" dirty="0"/>
              <a:t>blueprints of a system </a:t>
            </a:r>
            <a:endParaRPr lang="en-US" sz="2400" dirty="0" smtClean="0"/>
          </a:p>
          <a:p>
            <a:pPr marL="12700">
              <a:lnSpc>
                <a:spcPct val="100000"/>
              </a:lnSpc>
              <a:spcBef>
                <a:spcPts val="95"/>
              </a:spcBef>
              <a:buClr>
                <a:srgbClr val="4F81BC"/>
              </a:buClr>
              <a:buSzPct val="84090"/>
              <a:tabLst>
                <a:tab pos="195580" algn="l"/>
              </a:tabLst>
            </a:pPr>
            <a:r>
              <a:rPr lang="en-US" sz="2400" dirty="0" smtClean="0"/>
              <a:t></a:t>
            </a:r>
            <a:r>
              <a:rPr lang="en-US" sz="2400" dirty="0"/>
              <a:t>Organization of the system </a:t>
            </a:r>
            <a:endParaRPr lang="en-US" sz="2400" dirty="0" smtClean="0"/>
          </a:p>
          <a:p>
            <a:pPr marL="12700">
              <a:lnSpc>
                <a:spcPct val="100000"/>
              </a:lnSpc>
              <a:spcBef>
                <a:spcPts val="95"/>
              </a:spcBef>
              <a:buClr>
                <a:srgbClr val="4F81BC"/>
              </a:buClr>
              <a:buSzPct val="84090"/>
              <a:tabLst>
                <a:tab pos="195580" algn="l"/>
              </a:tabLst>
            </a:pPr>
            <a:r>
              <a:rPr lang="en-US" sz="2400" dirty="0" smtClean="0"/>
              <a:t></a:t>
            </a:r>
            <a:r>
              <a:rPr lang="en-US" sz="2400" dirty="0"/>
              <a:t>Dynamic of the system</a:t>
            </a:r>
            <a:endParaRPr sz="1800" dirty="0">
              <a:latin typeface="Times New Roman"/>
              <a:cs typeface="Times New Roman"/>
            </a:endParaRPr>
          </a:p>
        </p:txBody>
      </p:sp>
    </p:spTree>
    <p:extLst>
      <p:ext uri="{BB962C8B-B14F-4D97-AF65-F5344CB8AC3E}">
        <p14:creationId xmlns:p14="http://schemas.microsoft.com/office/powerpoint/2010/main" val="12433537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5"/>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lvl="0">
              <a:spcBef>
                <a:spcPts val="0"/>
              </a:spcBef>
              <a:buClr>
                <a:schemeClr val="dk2"/>
              </a:buClr>
              <a:buSzPts val="3000"/>
            </a:pPr>
            <a:r>
              <a:rPr lang="en-US" b="1" dirty="0"/>
              <a:t>Structural Diagrams</a:t>
            </a:r>
            <a:endParaRPr dirty="0"/>
          </a:p>
        </p:txBody>
      </p:sp>
      <p:sp>
        <p:nvSpPr>
          <p:cNvPr id="153" name="Google Shape;153;p15"/>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fontScale="70000" lnSpcReduction="20000"/>
          </a:bodyPr>
          <a:lstStyle/>
          <a:p>
            <a:pPr marL="0" lvl="0" indent="0" algn="just" rtl="0">
              <a:spcBef>
                <a:spcPts val="0"/>
              </a:spcBef>
              <a:spcAft>
                <a:spcPts val="0"/>
              </a:spcAft>
              <a:buSzPts val="1680"/>
              <a:buNone/>
            </a:pPr>
            <a:endParaRPr lang="en-US" b="1" dirty="0" smtClean="0"/>
          </a:p>
          <a:p>
            <a:pPr marL="0" indent="0" algn="just" fontAlgn="base">
              <a:buNone/>
            </a:pPr>
            <a:r>
              <a:rPr lang="en-US" sz="4800" b="1" dirty="0" smtClean="0">
                <a:solidFill>
                  <a:srgbClr val="FF0000"/>
                </a:solidFill>
              </a:rPr>
              <a:t>4. </a:t>
            </a:r>
            <a:r>
              <a:rPr lang="en-US" sz="3600" b="1" dirty="0" smtClean="0"/>
              <a:t>Component </a:t>
            </a:r>
            <a:r>
              <a:rPr lang="en-US" sz="3600" b="1" dirty="0"/>
              <a:t>Diagram –</a:t>
            </a:r>
            <a:r>
              <a:rPr lang="en-US" sz="3600" dirty="0"/>
              <a:t> Component diagrams are used to represent the how the physical components in a system have been organized. We use them for </a:t>
            </a:r>
            <a:r>
              <a:rPr lang="en-US" sz="3600" dirty="0" err="1"/>
              <a:t>modelling</a:t>
            </a:r>
            <a:r>
              <a:rPr lang="en-US" sz="3600" dirty="0"/>
              <a:t> implementation details. Component Diagrams depict the structural relationship between software system elements and help us in understanding if functional requirements have been covered by planned development. Component Diagrams become essential to use when we design and build complex systems. Interfaces are used by components of the system to communicate with each other.</a:t>
            </a:r>
          </a:p>
        </p:txBody>
      </p:sp>
    </p:spTree>
    <p:extLst>
      <p:ext uri="{BB962C8B-B14F-4D97-AF65-F5344CB8AC3E}">
        <p14:creationId xmlns:p14="http://schemas.microsoft.com/office/powerpoint/2010/main" val="30190837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5"/>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lvl="0">
              <a:spcBef>
                <a:spcPts val="0"/>
              </a:spcBef>
              <a:buClr>
                <a:schemeClr val="dk2"/>
              </a:buClr>
              <a:buSzPts val="3000"/>
            </a:pPr>
            <a:r>
              <a:rPr lang="en-US" b="1" dirty="0"/>
              <a:t>Structural Diagrams</a:t>
            </a:r>
            <a:endParaRPr dirty="0"/>
          </a:p>
        </p:txBody>
      </p:sp>
      <p:sp>
        <p:nvSpPr>
          <p:cNvPr id="153" name="Google Shape;153;p15"/>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fontScale="70000" lnSpcReduction="20000"/>
          </a:bodyPr>
          <a:lstStyle/>
          <a:p>
            <a:pPr marL="0" lvl="0" indent="0" algn="just" rtl="0">
              <a:spcBef>
                <a:spcPts val="0"/>
              </a:spcBef>
              <a:spcAft>
                <a:spcPts val="0"/>
              </a:spcAft>
              <a:buSzPts val="1680"/>
              <a:buNone/>
            </a:pPr>
            <a:endParaRPr lang="en-US" b="1" dirty="0" smtClean="0"/>
          </a:p>
          <a:p>
            <a:pPr marL="0" indent="0" algn="just" fontAlgn="base">
              <a:buNone/>
            </a:pPr>
            <a:r>
              <a:rPr lang="en-US" sz="4800" b="1" dirty="0" smtClean="0">
                <a:solidFill>
                  <a:srgbClr val="FF0000"/>
                </a:solidFill>
              </a:rPr>
              <a:t>5. </a:t>
            </a:r>
            <a:r>
              <a:rPr lang="en-US" sz="3600" b="1" dirty="0" smtClean="0"/>
              <a:t>Deployment </a:t>
            </a:r>
            <a:r>
              <a:rPr lang="en-US" sz="3600" b="1" dirty="0"/>
              <a:t>Diagram –</a:t>
            </a:r>
            <a:r>
              <a:rPr lang="en-US" sz="3600" dirty="0"/>
              <a:t> Deployment Diagrams are used to represent system hardware and its </a:t>
            </a:r>
            <a:r>
              <a:rPr lang="en-US" sz="3600" dirty="0" err="1"/>
              <a:t>software.It</a:t>
            </a:r>
            <a:r>
              <a:rPr lang="en-US" sz="3600" dirty="0"/>
              <a:t> tells us what hardware components exist and what software components run on </a:t>
            </a:r>
            <a:r>
              <a:rPr lang="en-US" sz="3600" dirty="0" err="1"/>
              <a:t>them.We</a:t>
            </a:r>
            <a:r>
              <a:rPr lang="en-US" sz="3600" dirty="0"/>
              <a:t> illustrate system architecture as distribution of software artifacts over distributed targets. An artifact is the information that is generated by system software. They are primarily used when a software is being used, distributed or deployed over multiple machines with different configurations.</a:t>
            </a:r>
          </a:p>
        </p:txBody>
      </p:sp>
    </p:spTree>
    <p:extLst>
      <p:ext uri="{BB962C8B-B14F-4D97-AF65-F5344CB8AC3E}">
        <p14:creationId xmlns:p14="http://schemas.microsoft.com/office/powerpoint/2010/main" val="30190837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5"/>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lvl="0">
              <a:spcBef>
                <a:spcPts val="0"/>
              </a:spcBef>
              <a:buClr>
                <a:schemeClr val="dk2"/>
              </a:buClr>
              <a:buSzPts val="3000"/>
            </a:pPr>
            <a:r>
              <a:rPr lang="en-US" b="1" dirty="0"/>
              <a:t>Structural Diagrams</a:t>
            </a:r>
            <a:endParaRPr dirty="0"/>
          </a:p>
        </p:txBody>
      </p:sp>
      <p:sp>
        <p:nvSpPr>
          <p:cNvPr id="153" name="Google Shape;153;p15"/>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fontScale="77500" lnSpcReduction="20000"/>
          </a:bodyPr>
          <a:lstStyle/>
          <a:p>
            <a:pPr marL="0" lvl="0" indent="0" algn="just" rtl="0">
              <a:spcBef>
                <a:spcPts val="0"/>
              </a:spcBef>
              <a:spcAft>
                <a:spcPts val="0"/>
              </a:spcAft>
              <a:buSzPts val="1680"/>
              <a:buNone/>
            </a:pPr>
            <a:endParaRPr lang="en-US" b="1" dirty="0" smtClean="0"/>
          </a:p>
          <a:p>
            <a:pPr marL="0" indent="0" algn="just" fontAlgn="base">
              <a:buNone/>
            </a:pPr>
            <a:r>
              <a:rPr lang="en-US" sz="4800" b="1" dirty="0" smtClean="0">
                <a:solidFill>
                  <a:srgbClr val="FF0000"/>
                </a:solidFill>
              </a:rPr>
              <a:t>6. </a:t>
            </a:r>
            <a:r>
              <a:rPr lang="en-US" sz="3600" b="1" dirty="0" smtClean="0"/>
              <a:t>Package </a:t>
            </a:r>
            <a:r>
              <a:rPr lang="en-US" sz="3600" b="1" dirty="0"/>
              <a:t>Diagram –</a:t>
            </a:r>
            <a:r>
              <a:rPr lang="en-US" sz="3600" dirty="0"/>
              <a:t> We use Package Diagrams to depict how packages and their elements have been organized. A package diagram simply shows us the dependencies between different packages and internal composition of packages. Packages help us to </a:t>
            </a:r>
            <a:r>
              <a:rPr lang="en-US" sz="3600" dirty="0" err="1"/>
              <a:t>organise</a:t>
            </a:r>
            <a:r>
              <a:rPr lang="en-US" sz="3600" dirty="0"/>
              <a:t> UML diagrams into meaningful groups and make the diagram easy to understand. They are primarily used to </a:t>
            </a:r>
            <a:r>
              <a:rPr lang="en-US" sz="3600" dirty="0" err="1"/>
              <a:t>organise</a:t>
            </a:r>
            <a:r>
              <a:rPr lang="en-US" sz="3600" dirty="0"/>
              <a:t> class and use case diagrams.</a:t>
            </a:r>
          </a:p>
        </p:txBody>
      </p:sp>
    </p:spTree>
    <p:extLst>
      <p:ext uri="{BB962C8B-B14F-4D97-AF65-F5344CB8AC3E}">
        <p14:creationId xmlns:p14="http://schemas.microsoft.com/office/powerpoint/2010/main" val="30190837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5"/>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fontAlgn="base"/>
            <a:r>
              <a:rPr lang="en-US" b="1" dirty="0"/>
              <a:t>Behavior Diagrams –</a:t>
            </a:r>
          </a:p>
        </p:txBody>
      </p:sp>
      <p:sp>
        <p:nvSpPr>
          <p:cNvPr id="153" name="Google Shape;153;p15"/>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fontScale="77500" lnSpcReduction="20000"/>
          </a:bodyPr>
          <a:lstStyle/>
          <a:p>
            <a:pPr marL="0" lvl="0" indent="0" algn="just" rtl="0">
              <a:spcBef>
                <a:spcPts val="0"/>
              </a:spcBef>
              <a:spcAft>
                <a:spcPts val="0"/>
              </a:spcAft>
              <a:buSzPts val="1680"/>
              <a:buNone/>
            </a:pPr>
            <a:endParaRPr lang="en-US" b="1" dirty="0" smtClean="0"/>
          </a:p>
          <a:p>
            <a:pPr marL="0" indent="0" algn="just" fontAlgn="base">
              <a:buNone/>
            </a:pPr>
            <a:r>
              <a:rPr lang="en-US" sz="3600" b="1" dirty="0" smtClean="0"/>
              <a:t>1. State </a:t>
            </a:r>
            <a:r>
              <a:rPr lang="en-US" sz="3600" b="1" dirty="0"/>
              <a:t>Machine Diagrams –</a:t>
            </a:r>
            <a:r>
              <a:rPr lang="en-US" sz="3600" dirty="0"/>
              <a:t> A state diagram is used to represent the condition of the system or part of the system at finite instances of time. It’s a behavioral diagram and it represents the behavior using finite state transitions. State diagrams are also referred to as </a:t>
            </a:r>
            <a:r>
              <a:rPr lang="en-US" sz="3600" b="1" dirty="0"/>
              <a:t>State machines</a:t>
            </a:r>
            <a:r>
              <a:rPr lang="en-US" sz="3600" dirty="0"/>
              <a:t> and </a:t>
            </a:r>
            <a:r>
              <a:rPr lang="en-US" sz="3600" b="1" dirty="0"/>
              <a:t>State-chart Diagrams </a:t>
            </a:r>
            <a:r>
              <a:rPr lang="en-US" sz="3600" dirty="0"/>
              <a:t>. These terms are often used interchangeably</a:t>
            </a:r>
            <a:r>
              <a:rPr lang="en-US" sz="3600" dirty="0" smtClean="0"/>
              <a:t>. So </a:t>
            </a:r>
            <a:r>
              <a:rPr lang="en-US" sz="3600" dirty="0"/>
              <a:t>simply, a state diagram is used to model the dynamic behavior of a class in response to time and changing external stimuli.</a:t>
            </a:r>
          </a:p>
        </p:txBody>
      </p:sp>
    </p:spTree>
    <p:extLst>
      <p:ext uri="{BB962C8B-B14F-4D97-AF65-F5344CB8AC3E}">
        <p14:creationId xmlns:p14="http://schemas.microsoft.com/office/powerpoint/2010/main" val="30190837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5"/>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fontAlgn="base"/>
            <a:r>
              <a:rPr lang="en-US" b="1" dirty="0"/>
              <a:t>Behavior Diagrams –</a:t>
            </a:r>
          </a:p>
        </p:txBody>
      </p:sp>
      <p:sp>
        <p:nvSpPr>
          <p:cNvPr id="153" name="Google Shape;153;p15"/>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fontScale="77500" lnSpcReduction="20000"/>
          </a:bodyPr>
          <a:lstStyle/>
          <a:p>
            <a:pPr marL="0" lvl="0" indent="0" algn="just" rtl="0">
              <a:spcBef>
                <a:spcPts val="0"/>
              </a:spcBef>
              <a:spcAft>
                <a:spcPts val="0"/>
              </a:spcAft>
              <a:buSzPts val="1680"/>
              <a:buNone/>
            </a:pPr>
            <a:endParaRPr lang="en-US" b="1" dirty="0" smtClean="0"/>
          </a:p>
          <a:p>
            <a:pPr marL="0" indent="0" algn="just" fontAlgn="base">
              <a:buNone/>
            </a:pPr>
            <a:r>
              <a:rPr lang="en-US" sz="3600" b="1" dirty="0" smtClean="0"/>
              <a:t>2. Activity </a:t>
            </a:r>
            <a:r>
              <a:rPr lang="en-US" sz="3600" b="1" dirty="0"/>
              <a:t>Diagrams –</a:t>
            </a:r>
            <a:r>
              <a:rPr lang="en-US" sz="3600" dirty="0"/>
              <a:t> We use Activity Diagrams to illustrate the flow of control in a system. We can also use an activity diagram to refer to the steps involved in the execution of a use case. We model sequential and concurrent activities using activity diagrams. So, we basically depict workflows visually using an activity diagram</a:t>
            </a:r>
            <a:r>
              <a:rPr lang="en-US" sz="3600" dirty="0" smtClean="0"/>
              <a:t>. An </a:t>
            </a:r>
            <a:r>
              <a:rPr lang="en-US" sz="3600" dirty="0"/>
              <a:t>activity diagram focuses on condition of flow and the sequence in which it happens. We describe or depict what causes a particular event using an activity diagram.</a:t>
            </a:r>
          </a:p>
        </p:txBody>
      </p:sp>
    </p:spTree>
    <p:extLst>
      <p:ext uri="{BB962C8B-B14F-4D97-AF65-F5344CB8AC3E}">
        <p14:creationId xmlns:p14="http://schemas.microsoft.com/office/powerpoint/2010/main" val="34931204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5"/>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fontAlgn="base"/>
            <a:r>
              <a:rPr lang="en-US" b="1" dirty="0"/>
              <a:t>Behavior Diagrams –</a:t>
            </a:r>
          </a:p>
        </p:txBody>
      </p:sp>
      <p:sp>
        <p:nvSpPr>
          <p:cNvPr id="153" name="Google Shape;153;p15"/>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fontScale="77500" lnSpcReduction="20000"/>
          </a:bodyPr>
          <a:lstStyle/>
          <a:p>
            <a:pPr marL="0" lvl="0" indent="0" algn="just" rtl="0">
              <a:spcBef>
                <a:spcPts val="0"/>
              </a:spcBef>
              <a:spcAft>
                <a:spcPts val="0"/>
              </a:spcAft>
              <a:buSzPts val="1680"/>
              <a:buNone/>
            </a:pPr>
            <a:endParaRPr lang="en-US" b="1" dirty="0" smtClean="0"/>
          </a:p>
          <a:p>
            <a:pPr marL="0" indent="0" algn="just" fontAlgn="base">
              <a:buNone/>
            </a:pPr>
            <a:r>
              <a:rPr lang="en-US" sz="4800" b="1" dirty="0" smtClean="0">
                <a:solidFill>
                  <a:srgbClr val="FF0000"/>
                </a:solidFill>
              </a:rPr>
              <a:t>3. </a:t>
            </a:r>
            <a:r>
              <a:rPr lang="en-US" sz="3600" b="1" dirty="0" smtClean="0"/>
              <a:t>Use </a:t>
            </a:r>
            <a:r>
              <a:rPr lang="en-US" sz="3600" b="1" dirty="0"/>
              <a:t>Case Diagrams –</a:t>
            </a:r>
            <a:r>
              <a:rPr lang="en-US" sz="3600" dirty="0"/>
              <a:t> Use Case Diagrams are used to depict the functionality of a system or a part of a system. They are widely used to illustrate the functional requirements of the system and its interaction with external agents(actors). A use case is basically a diagram representing different scenarios where the system can be used. A use case diagram gives us a high level view of what the system or a part of the system does without going into implementation details.</a:t>
            </a:r>
          </a:p>
        </p:txBody>
      </p:sp>
    </p:spTree>
    <p:extLst>
      <p:ext uri="{BB962C8B-B14F-4D97-AF65-F5344CB8AC3E}">
        <p14:creationId xmlns:p14="http://schemas.microsoft.com/office/powerpoint/2010/main" val="34931204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5"/>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fontAlgn="base"/>
            <a:r>
              <a:rPr lang="en-US" b="1" dirty="0"/>
              <a:t>Behavior Diagrams –</a:t>
            </a:r>
          </a:p>
        </p:txBody>
      </p:sp>
      <p:sp>
        <p:nvSpPr>
          <p:cNvPr id="153" name="Google Shape;153;p15"/>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fontScale="77500" lnSpcReduction="20000"/>
          </a:bodyPr>
          <a:lstStyle/>
          <a:p>
            <a:pPr marL="0" lvl="0" indent="0" algn="just" rtl="0">
              <a:spcBef>
                <a:spcPts val="0"/>
              </a:spcBef>
              <a:spcAft>
                <a:spcPts val="0"/>
              </a:spcAft>
              <a:buSzPts val="1680"/>
              <a:buNone/>
            </a:pPr>
            <a:endParaRPr lang="en-US" b="1" dirty="0" smtClean="0"/>
          </a:p>
          <a:p>
            <a:pPr marL="0" indent="0" algn="just" fontAlgn="base">
              <a:buNone/>
            </a:pPr>
            <a:r>
              <a:rPr lang="en-US" sz="4800" b="1" dirty="0" smtClean="0">
                <a:solidFill>
                  <a:srgbClr val="FF0000"/>
                </a:solidFill>
              </a:rPr>
              <a:t>4. </a:t>
            </a:r>
            <a:r>
              <a:rPr lang="en-US" sz="3600" b="1" dirty="0" smtClean="0"/>
              <a:t>Sequence </a:t>
            </a:r>
            <a:r>
              <a:rPr lang="en-US" sz="3600" b="1" dirty="0"/>
              <a:t>Diagram –</a:t>
            </a:r>
            <a:r>
              <a:rPr lang="en-US" sz="3600" dirty="0"/>
              <a:t> A sequence diagram simply depicts interaction between objects in a sequential order i.e. the order in which these interactions take </a:t>
            </a:r>
            <a:r>
              <a:rPr lang="en-US" sz="3600" dirty="0" err="1"/>
              <a:t>place.We</a:t>
            </a:r>
            <a:r>
              <a:rPr lang="en-US" sz="3600" dirty="0"/>
              <a:t> can also use the terms event diagrams or event scenarios to refer to a sequence diagram. Sequence diagrams describe how and in what order the objects in a system function. These diagrams are widely used by businessmen and software developers to document and understand requirements for new and existing systems.</a:t>
            </a:r>
          </a:p>
        </p:txBody>
      </p:sp>
    </p:spTree>
    <p:extLst>
      <p:ext uri="{BB962C8B-B14F-4D97-AF65-F5344CB8AC3E}">
        <p14:creationId xmlns:p14="http://schemas.microsoft.com/office/powerpoint/2010/main" val="34931204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5"/>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fontAlgn="base"/>
            <a:r>
              <a:rPr lang="en-US" b="1" dirty="0"/>
              <a:t>Behavior Diagrams –</a:t>
            </a:r>
          </a:p>
        </p:txBody>
      </p:sp>
      <p:sp>
        <p:nvSpPr>
          <p:cNvPr id="153" name="Google Shape;153;p15"/>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fontScale="77500" lnSpcReduction="20000"/>
          </a:bodyPr>
          <a:lstStyle/>
          <a:p>
            <a:pPr marL="0" lvl="0" indent="0" algn="just" rtl="0">
              <a:spcBef>
                <a:spcPts val="0"/>
              </a:spcBef>
              <a:spcAft>
                <a:spcPts val="0"/>
              </a:spcAft>
              <a:buSzPts val="1680"/>
              <a:buNone/>
            </a:pPr>
            <a:endParaRPr lang="en-US" b="1" dirty="0" smtClean="0"/>
          </a:p>
          <a:p>
            <a:pPr marL="0" indent="0" algn="just" fontAlgn="base">
              <a:buNone/>
            </a:pPr>
            <a:r>
              <a:rPr lang="en-US" sz="3600" b="1" dirty="0" smtClean="0"/>
              <a:t>5. Communication </a:t>
            </a:r>
            <a:r>
              <a:rPr lang="en-US" sz="3600" b="1" dirty="0"/>
              <a:t>Diagram –</a:t>
            </a:r>
            <a:r>
              <a:rPr lang="en-US" sz="3600" dirty="0"/>
              <a:t> A Communication Diagram(known as Collaboration Diagram in UML 1.x) is used to show sequenced messages exchanged between objects. A communication diagram focuses primarily on objects and their relationships. We can represent similar information using Sequence diagrams</a:t>
            </a:r>
            <a:r>
              <a:rPr lang="en-US" sz="3600" dirty="0" smtClean="0"/>
              <a:t>, however</a:t>
            </a:r>
            <a:r>
              <a:rPr lang="en-US" sz="3600" dirty="0"/>
              <a:t>, communication diagrams represent objects and links in a free form.</a:t>
            </a:r>
          </a:p>
        </p:txBody>
      </p:sp>
    </p:spTree>
    <p:extLst>
      <p:ext uri="{BB962C8B-B14F-4D97-AF65-F5344CB8AC3E}">
        <p14:creationId xmlns:p14="http://schemas.microsoft.com/office/powerpoint/2010/main" val="34931204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5"/>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fontAlgn="base"/>
            <a:r>
              <a:rPr lang="en-US" b="1" dirty="0"/>
              <a:t>Behavior Diagrams –</a:t>
            </a:r>
          </a:p>
        </p:txBody>
      </p:sp>
      <p:sp>
        <p:nvSpPr>
          <p:cNvPr id="153" name="Google Shape;153;p15"/>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SzPts val="1680"/>
              <a:buNone/>
            </a:pPr>
            <a:endParaRPr lang="en-US" sz="2000" b="1" dirty="0" smtClean="0"/>
          </a:p>
          <a:p>
            <a:pPr marL="0" indent="0" algn="just" fontAlgn="base">
              <a:buNone/>
            </a:pPr>
            <a:r>
              <a:rPr lang="en-US" sz="2000" b="1" dirty="0" smtClean="0">
                <a:solidFill>
                  <a:srgbClr val="FF0000"/>
                </a:solidFill>
              </a:rPr>
              <a:t>6. </a:t>
            </a:r>
            <a:r>
              <a:rPr lang="en-US" sz="2000" b="1" dirty="0" smtClean="0"/>
              <a:t>Timing </a:t>
            </a:r>
            <a:r>
              <a:rPr lang="en-US" sz="2000" b="1" dirty="0"/>
              <a:t>Diagram –</a:t>
            </a:r>
            <a:r>
              <a:rPr lang="en-US" sz="2000" dirty="0"/>
              <a:t> Timing Diagram are a special form of Sequence diagrams which are used to depict the behavior of objects over a time frame. We use them to show time and duration constraints which govern changes in states and behavior of objects.</a:t>
            </a:r>
          </a:p>
        </p:txBody>
      </p:sp>
    </p:spTree>
    <p:extLst>
      <p:ext uri="{BB962C8B-B14F-4D97-AF65-F5344CB8AC3E}">
        <p14:creationId xmlns:p14="http://schemas.microsoft.com/office/powerpoint/2010/main" val="34931204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5"/>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fontAlgn="base"/>
            <a:r>
              <a:rPr lang="en-US" b="1" dirty="0"/>
              <a:t>Behavior Diagrams –</a:t>
            </a:r>
          </a:p>
        </p:txBody>
      </p:sp>
      <p:sp>
        <p:nvSpPr>
          <p:cNvPr id="153" name="Google Shape;153;p15"/>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SzPts val="1680"/>
              <a:buNone/>
            </a:pPr>
            <a:endParaRPr lang="en-US" sz="2000" b="1" dirty="0" smtClean="0"/>
          </a:p>
          <a:p>
            <a:pPr marL="0" indent="0" algn="just" fontAlgn="base">
              <a:buNone/>
            </a:pPr>
            <a:r>
              <a:rPr lang="en-US" sz="2000" b="1" dirty="0" smtClean="0"/>
              <a:t>7. Interaction </a:t>
            </a:r>
            <a:r>
              <a:rPr lang="en-US" sz="2000" b="1" dirty="0"/>
              <a:t>Overview Diagram –</a:t>
            </a:r>
            <a:r>
              <a:rPr lang="en-US" sz="2000" dirty="0"/>
              <a:t> An Interaction Overview Diagram models a sequence of actions and helps us simplify complex interactions into simpler occurrences. It is a mixture of activity and sequence diagrams.</a:t>
            </a:r>
          </a:p>
        </p:txBody>
      </p:sp>
    </p:spTree>
    <p:extLst>
      <p:ext uri="{BB962C8B-B14F-4D97-AF65-F5344CB8AC3E}">
        <p14:creationId xmlns:p14="http://schemas.microsoft.com/office/powerpoint/2010/main" val="3493120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522664"/>
            <a:ext cx="7543800" cy="505908"/>
          </a:xfrm>
          <a:prstGeom prst="rect">
            <a:avLst/>
          </a:prstGeom>
        </p:spPr>
        <p:txBody>
          <a:bodyPr vert="horz" wrap="square" lIns="0" tIns="13335" rIns="0" bIns="0" rtlCol="0">
            <a:spAutoFit/>
          </a:bodyPr>
          <a:lstStyle/>
          <a:p>
            <a:pPr marL="12700">
              <a:lnSpc>
                <a:spcPct val="100000"/>
              </a:lnSpc>
              <a:spcBef>
                <a:spcPts val="105"/>
              </a:spcBef>
            </a:pPr>
            <a:r>
              <a:rPr lang="en-US" sz="3200" dirty="0" smtClean="0"/>
              <a:t> Model</a:t>
            </a:r>
            <a:endParaRPr sz="2900" dirty="0">
              <a:latin typeface="Times New Roman"/>
              <a:cs typeface="Times New Roman"/>
            </a:endParaRPr>
          </a:p>
        </p:txBody>
      </p:sp>
      <p:sp>
        <p:nvSpPr>
          <p:cNvPr id="3" name="object 3"/>
          <p:cNvSpPr txBox="1"/>
          <p:nvPr/>
        </p:nvSpPr>
        <p:spPr>
          <a:xfrm>
            <a:off x="535940" y="1624024"/>
            <a:ext cx="8073390" cy="4138954"/>
          </a:xfrm>
          <a:prstGeom prst="rect">
            <a:avLst/>
          </a:prstGeom>
        </p:spPr>
        <p:txBody>
          <a:bodyPr vert="horz" wrap="square" lIns="0" tIns="12065" rIns="0" bIns="0" rtlCol="0">
            <a:spAutoFit/>
          </a:bodyPr>
          <a:lstStyle/>
          <a:p>
            <a:pPr marL="12700">
              <a:lnSpc>
                <a:spcPct val="100000"/>
              </a:lnSpc>
              <a:spcBef>
                <a:spcPts val="95"/>
              </a:spcBef>
              <a:buClr>
                <a:srgbClr val="4F81BC"/>
              </a:buClr>
              <a:buSzPct val="84090"/>
              <a:tabLst>
                <a:tab pos="195580" algn="l"/>
              </a:tabLst>
            </a:pPr>
            <a:r>
              <a:rPr lang="en-US" sz="2400" dirty="0" smtClean="0"/>
              <a:t>A </a:t>
            </a:r>
            <a:r>
              <a:rPr lang="en-US" sz="2400" dirty="0"/>
              <a:t>model is an abstraction, before building any system a prototype may be developed. </a:t>
            </a:r>
            <a:r>
              <a:rPr lang="en-US" sz="2400" dirty="0" smtClean="0"/>
              <a:t>The </a:t>
            </a:r>
            <a:r>
              <a:rPr lang="en-US" sz="2400" dirty="0"/>
              <a:t>main purpose of model is for understanding of the system. </a:t>
            </a:r>
            <a:endParaRPr lang="en-US" sz="2400" dirty="0" smtClean="0"/>
          </a:p>
          <a:p>
            <a:pPr marL="12700">
              <a:lnSpc>
                <a:spcPct val="100000"/>
              </a:lnSpc>
              <a:spcBef>
                <a:spcPts val="95"/>
              </a:spcBef>
              <a:buClr>
                <a:srgbClr val="4F81BC"/>
              </a:buClr>
              <a:buSzPct val="84090"/>
              <a:tabLst>
                <a:tab pos="195580" algn="l"/>
              </a:tabLst>
            </a:pPr>
            <a:endParaRPr lang="en-US" sz="2400" dirty="0"/>
          </a:p>
          <a:p>
            <a:pPr marL="12700">
              <a:lnSpc>
                <a:spcPct val="100000"/>
              </a:lnSpc>
              <a:spcBef>
                <a:spcPts val="95"/>
              </a:spcBef>
              <a:buClr>
                <a:srgbClr val="4F81BC"/>
              </a:buClr>
              <a:buSzPct val="84090"/>
              <a:tabLst>
                <a:tab pos="195580" algn="l"/>
              </a:tabLst>
            </a:pPr>
            <a:r>
              <a:rPr lang="en-US" sz="2400" dirty="0" smtClean="0"/>
              <a:t>Designer </a:t>
            </a:r>
            <a:r>
              <a:rPr lang="en-US" sz="2400" dirty="0"/>
              <a:t>build different kinds of models for various purposes before constructing things. </a:t>
            </a:r>
            <a:endParaRPr lang="en-US" sz="2400" dirty="0" smtClean="0"/>
          </a:p>
          <a:p>
            <a:pPr marL="12700">
              <a:lnSpc>
                <a:spcPct val="100000"/>
              </a:lnSpc>
              <a:spcBef>
                <a:spcPts val="95"/>
              </a:spcBef>
              <a:buClr>
                <a:srgbClr val="4F81BC"/>
              </a:buClr>
              <a:buSzPct val="84090"/>
              <a:tabLst>
                <a:tab pos="195580" algn="l"/>
              </a:tabLst>
            </a:pPr>
            <a:endParaRPr lang="en-US" sz="2400" dirty="0"/>
          </a:p>
          <a:p>
            <a:pPr marL="12700">
              <a:lnSpc>
                <a:spcPct val="100000"/>
              </a:lnSpc>
              <a:spcBef>
                <a:spcPts val="95"/>
              </a:spcBef>
              <a:buClr>
                <a:srgbClr val="4F81BC"/>
              </a:buClr>
              <a:buSzPct val="84090"/>
              <a:tabLst>
                <a:tab pos="195580" algn="l"/>
              </a:tabLst>
            </a:pPr>
            <a:endParaRPr lang="en-US" sz="2400" dirty="0" smtClean="0"/>
          </a:p>
          <a:p>
            <a:pPr marL="12700">
              <a:lnSpc>
                <a:spcPct val="100000"/>
              </a:lnSpc>
              <a:spcBef>
                <a:spcPts val="95"/>
              </a:spcBef>
              <a:buClr>
                <a:srgbClr val="4F81BC"/>
              </a:buClr>
              <a:buSzPct val="84090"/>
              <a:tabLst>
                <a:tab pos="195580" algn="l"/>
              </a:tabLst>
            </a:pPr>
            <a:r>
              <a:rPr lang="en-US" sz="2400" dirty="0" smtClean="0"/>
              <a:t>For </a:t>
            </a:r>
            <a:r>
              <a:rPr lang="en-US" sz="2400" dirty="0"/>
              <a:t>example car , airplane, blueprints of machine parts, Plan for house construction etc., Models serve many purposes</a:t>
            </a:r>
            <a:endParaRPr sz="1800" dirty="0">
              <a:latin typeface="Times New Roman"/>
              <a:cs typeface="Times New Roman"/>
            </a:endParaRPr>
          </a:p>
        </p:txBody>
      </p:sp>
    </p:spTree>
    <p:extLst>
      <p:ext uri="{BB962C8B-B14F-4D97-AF65-F5344CB8AC3E}">
        <p14:creationId xmlns:p14="http://schemas.microsoft.com/office/powerpoint/2010/main" val="12433537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0"/>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a:t>requirement</a:t>
            </a:r>
            <a:endParaRPr/>
          </a:p>
        </p:txBody>
      </p:sp>
      <p:sp>
        <p:nvSpPr>
          <p:cNvPr id="197" name="Google Shape;197;p20"/>
          <p:cNvSpPr txBox="1">
            <a:spLocks noGrp="1"/>
          </p:cNvSpPr>
          <p:nvPr>
            <p:ph type="body" idx="1"/>
          </p:nvPr>
        </p:nvSpPr>
        <p:spPr>
          <a:xfrm>
            <a:off x="457200" y="1600200"/>
            <a:ext cx="3352800" cy="4873752"/>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680"/>
              <a:buChar char="🞆"/>
            </a:pPr>
            <a:r>
              <a:rPr lang="en-US"/>
              <a:t>Requirement is a feature of the system or description of something the system is capable of doing in order to fulfill the system’s purpose.</a:t>
            </a:r>
            <a:endParaRPr/>
          </a:p>
        </p:txBody>
      </p:sp>
      <p:pic>
        <p:nvPicPr>
          <p:cNvPr id="198" name="Google Shape;198;p20"/>
          <p:cNvPicPr preferRelativeResize="0"/>
          <p:nvPr/>
        </p:nvPicPr>
        <p:blipFill rotWithShape="1">
          <a:blip r:embed="rId3">
            <a:alphaModFix/>
          </a:blip>
          <a:srcRect/>
          <a:stretch/>
        </p:blipFill>
        <p:spPr>
          <a:xfrm>
            <a:off x="3810000" y="990600"/>
            <a:ext cx="4810125" cy="5105400"/>
          </a:xfrm>
          <a:prstGeom prst="rect">
            <a:avLst/>
          </a:prstGeom>
          <a:noFill/>
          <a:ln>
            <a:noFill/>
          </a:ln>
        </p:spPr>
      </p:pic>
    </p:spTree>
    <p:extLst>
      <p:ext uri="{BB962C8B-B14F-4D97-AF65-F5344CB8AC3E}">
        <p14:creationId xmlns:p14="http://schemas.microsoft.com/office/powerpoint/2010/main" val="23780647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1"/>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a:t>Types of requirement</a:t>
            </a:r>
            <a:endParaRPr/>
          </a:p>
        </p:txBody>
      </p:sp>
      <p:pic>
        <p:nvPicPr>
          <p:cNvPr id="204" name="Google Shape;204;p21"/>
          <p:cNvPicPr preferRelativeResize="0">
            <a:picLocks noGrp="1"/>
          </p:cNvPicPr>
          <p:nvPr>
            <p:ph type="body" idx="1"/>
          </p:nvPr>
        </p:nvPicPr>
        <p:blipFill rotWithShape="1">
          <a:blip r:embed="rId3">
            <a:alphaModFix/>
          </a:blip>
          <a:srcRect/>
          <a:stretch/>
        </p:blipFill>
        <p:spPr>
          <a:xfrm>
            <a:off x="685800" y="1295400"/>
            <a:ext cx="7238999" cy="4800599"/>
          </a:xfrm>
          <a:prstGeom prst="rect">
            <a:avLst/>
          </a:prstGeom>
          <a:noFill/>
          <a:ln>
            <a:noFill/>
          </a:ln>
        </p:spPr>
      </p:pic>
    </p:spTree>
    <p:extLst>
      <p:ext uri="{BB962C8B-B14F-4D97-AF65-F5344CB8AC3E}">
        <p14:creationId xmlns:p14="http://schemas.microsoft.com/office/powerpoint/2010/main" val="16654724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2"/>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a:t>Types of requirement</a:t>
            </a:r>
            <a:endParaRPr/>
          </a:p>
        </p:txBody>
      </p:sp>
      <p:sp>
        <p:nvSpPr>
          <p:cNvPr id="210" name="Google Shape;210;p22"/>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a:bodyPr>
          <a:lstStyle/>
          <a:p>
            <a:pPr marL="274320" lvl="0" indent="-274320" algn="just" rtl="0">
              <a:spcBef>
                <a:spcPts val="0"/>
              </a:spcBef>
              <a:spcAft>
                <a:spcPts val="0"/>
              </a:spcAft>
              <a:buSzPts val="1680"/>
              <a:buChar char="🞆"/>
            </a:pPr>
            <a:r>
              <a:rPr lang="en-US"/>
              <a:t>1. user requirement:- collection of statement in natural language(customer).</a:t>
            </a:r>
            <a:endParaRPr/>
          </a:p>
          <a:p>
            <a:pPr marL="274320" lvl="0" indent="-274320" algn="just" rtl="0">
              <a:spcBef>
                <a:spcPts val="600"/>
              </a:spcBef>
              <a:spcAft>
                <a:spcPts val="0"/>
              </a:spcAft>
              <a:buSzPts val="1680"/>
              <a:buChar char="🞆"/>
            </a:pPr>
            <a:r>
              <a:rPr lang="en-US"/>
              <a:t>2. system requirement: it is a structured document that gives the detailed description of the system services.(GUI)</a:t>
            </a:r>
            <a:endParaRPr/>
          </a:p>
          <a:p>
            <a:pPr marL="274320" lvl="0" indent="-274320" algn="just" rtl="0">
              <a:spcBef>
                <a:spcPts val="600"/>
              </a:spcBef>
              <a:spcAft>
                <a:spcPts val="0"/>
              </a:spcAft>
              <a:buSzPts val="1680"/>
              <a:buChar char="🞆"/>
            </a:pPr>
            <a:r>
              <a:rPr lang="en-US"/>
              <a:t>3. software specification: it is detailed software description that can serve as a basis for design.(s/w developer)</a:t>
            </a:r>
            <a:endParaRPr/>
          </a:p>
        </p:txBody>
      </p:sp>
    </p:spTree>
    <p:extLst>
      <p:ext uri="{BB962C8B-B14F-4D97-AF65-F5344CB8AC3E}">
        <p14:creationId xmlns:p14="http://schemas.microsoft.com/office/powerpoint/2010/main" val="5835879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1"/>
          <p:cNvSpPr txBox="1">
            <a:spLocks noGrp="1"/>
          </p:cNvSpPr>
          <p:nvPr>
            <p:ph type="title"/>
          </p:nvPr>
        </p:nvSpPr>
        <p:spPr>
          <a:xfrm>
            <a:off x="457200" y="274637"/>
            <a:ext cx="7467600" cy="11430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3000"/>
              <a:buFont typeface="Century Schoolbook"/>
              <a:buNone/>
            </a:pPr>
            <a:r>
              <a:rPr lang="en-US" sz="3000" b="0" i="0" u="none">
                <a:solidFill>
                  <a:schemeClr val="dk2"/>
                </a:solidFill>
                <a:latin typeface="Century Schoolbook"/>
                <a:ea typeface="Century Schoolbook"/>
                <a:cs typeface="Century Schoolbook"/>
                <a:sym typeface="Century Schoolbook"/>
              </a:rPr>
              <a:t>FUNCTIONAL AND NON FUNCTIONAL REQ.</a:t>
            </a:r>
            <a:endParaRPr/>
          </a:p>
        </p:txBody>
      </p:sp>
      <p:pic>
        <p:nvPicPr>
          <p:cNvPr id="201" name="Google Shape;201;p21"/>
          <p:cNvPicPr preferRelativeResize="0">
            <a:picLocks noGrp="1"/>
          </p:cNvPicPr>
          <p:nvPr>
            <p:ph type="body" idx="1"/>
          </p:nvPr>
        </p:nvPicPr>
        <p:blipFill rotWithShape="1">
          <a:blip r:embed="rId3">
            <a:alphaModFix/>
          </a:blip>
          <a:srcRect/>
          <a:stretch/>
        </p:blipFill>
        <p:spPr>
          <a:xfrm>
            <a:off x="457200" y="1295400"/>
            <a:ext cx="7467600" cy="4702175"/>
          </a:xfrm>
          <a:prstGeom prst="rect">
            <a:avLst/>
          </a:prstGeom>
          <a:noFill/>
          <a:ln>
            <a:noFill/>
          </a:ln>
        </p:spPr>
      </p:pic>
    </p:spTree>
    <p:extLst>
      <p:ext uri="{BB962C8B-B14F-4D97-AF65-F5344CB8AC3E}">
        <p14:creationId xmlns:p14="http://schemas.microsoft.com/office/powerpoint/2010/main" val="7289732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2"/>
          <p:cNvSpPr txBox="1">
            <a:spLocks noGrp="1"/>
          </p:cNvSpPr>
          <p:nvPr>
            <p:ph type="title"/>
          </p:nvPr>
        </p:nvSpPr>
        <p:spPr>
          <a:xfrm>
            <a:off x="457200" y="274637"/>
            <a:ext cx="7467600" cy="11430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3000"/>
              <a:buFont typeface="Century Schoolbook"/>
              <a:buNone/>
            </a:pPr>
            <a:r>
              <a:rPr lang="en-US" sz="3000" b="1" i="0" u="none">
                <a:solidFill>
                  <a:schemeClr val="dk2"/>
                </a:solidFill>
                <a:latin typeface="Century Schoolbook"/>
                <a:ea typeface="Century Schoolbook"/>
                <a:cs typeface="Century Schoolbook"/>
                <a:sym typeface="Century Schoolbook"/>
              </a:rPr>
              <a:t>FUNCTIONAL REQUIREMENTS:</a:t>
            </a:r>
            <a:endParaRPr/>
          </a:p>
        </p:txBody>
      </p:sp>
      <p:sp>
        <p:nvSpPr>
          <p:cNvPr id="207" name="Google Shape;207;p22"/>
          <p:cNvSpPr txBox="1">
            <a:spLocks noGrp="1"/>
          </p:cNvSpPr>
          <p:nvPr>
            <p:ph type="body" idx="1"/>
          </p:nvPr>
        </p:nvSpPr>
        <p:spPr>
          <a:xfrm>
            <a:off x="457200" y="1600200"/>
            <a:ext cx="7467600" cy="4873625"/>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accent1"/>
              </a:buClr>
              <a:buSzPts val="1680"/>
              <a:buFont typeface="Noto Sans Symbols"/>
              <a:buNone/>
            </a:pPr>
            <a:r>
              <a:rPr lang="en-US" sz="2400" b="0" i="0" u="none" strike="noStrike" cap="none">
                <a:solidFill>
                  <a:schemeClr val="dk1"/>
                </a:solidFill>
                <a:latin typeface="Century Schoolbook"/>
                <a:ea typeface="Century Schoolbook"/>
                <a:cs typeface="Century Schoolbook"/>
                <a:sym typeface="Century Schoolbook"/>
              </a:rPr>
              <a:t>These are the requirements that the end user specifically demands as basic facilities that the system should offer. All these functionalities need to be necessarily incorporated into the system as a part of the contract. These are represented or stated in the form of input to be given to the system, the operation performed and the output expected. They are basically the requirements stated by the user which one can see directly in the final product, unlike the non-functional requirements.</a:t>
            </a:r>
            <a:endParaRPr/>
          </a:p>
        </p:txBody>
      </p:sp>
    </p:spTree>
    <p:extLst>
      <p:ext uri="{BB962C8B-B14F-4D97-AF65-F5344CB8AC3E}">
        <p14:creationId xmlns:p14="http://schemas.microsoft.com/office/powerpoint/2010/main" val="29451474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3"/>
          <p:cNvSpPr txBox="1">
            <a:spLocks noGrp="1"/>
          </p:cNvSpPr>
          <p:nvPr>
            <p:ph type="title"/>
          </p:nvPr>
        </p:nvSpPr>
        <p:spPr>
          <a:xfrm>
            <a:off x="457200" y="274637"/>
            <a:ext cx="7467600" cy="11430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3000"/>
              <a:buFont typeface="Century Schoolbook"/>
              <a:buNone/>
            </a:pPr>
            <a:r>
              <a:rPr lang="en-US" sz="3000" b="1" i="0" u="none">
                <a:solidFill>
                  <a:schemeClr val="dk2"/>
                </a:solidFill>
                <a:latin typeface="Century Schoolbook"/>
                <a:ea typeface="Century Schoolbook"/>
                <a:cs typeface="Century Schoolbook"/>
                <a:sym typeface="Century Schoolbook"/>
              </a:rPr>
              <a:t>FUNCTIONAL REQUIREMENTS:</a:t>
            </a:r>
            <a:endParaRPr/>
          </a:p>
        </p:txBody>
      </p:sp>
      <p:pic>
        <p:nvPicPr>
          <p:cNvPr id="213" name="Google Shape;213;p23"/>
          <p:cNvPicPr preferRelativeResize="0">
            <a:picLocks noGrp="1"/>
          </p:cNvPicPr>
          <p:nvPr>
            <p:ph type="body" idx="1"/>
          </p:nvPr>
        </p:nvPicPr>
        <p:blipFill rotWithShape="1">
          <a:blip r:embed="rId3">
            <a:alphaModFix/>
          </a:blip>
          <a:srcRect/>
          <a:stretch/>
        </p:blipFill>
        <p:spPr>
          <a:xfrm>
            <a:off x="533400" y="2590800"/>
            <a:ext cx="7467600" cy="1487487"/>
          </a:xfrm>
          <a:prstGeom prst="rect">
            <a:avLst/>
          </a:prstGeom>
          <a:noFill/>
          <a:ln>
            <a:noFill/>
          </a:ln>
        </p:spPr>
      </p:pic>
      <p:sp>
        <p:nvSpPr>
          <p:cNvPr id="214" name="Google Shape;214;p23"/>
          <p:cNvSpPr txBox="1"/>
          <p:nvPr/>
        </p:nvSpPr>
        <p:spPr>
          <a:xfrm>
            <a:off x="1143000" y="4343400"/>
            <a:ext cx="5029200" cy="2032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Example</a:t>
            </a:r>
            <a:endParaRPr/>
          </a:p>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Login</a:t>
            </a:r>
            <a:endParaRPr/>
          </a:p>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View</a:t>
            </a:r>
            <a:endParaRPr/>
          </a:p>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Update</a:t>
            </a:r>
            <a:endParaRPr/>
          </a:p>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Issue</a:t>
            </a:r>
            <a:endParaRPr/>
          </a:p>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Return</a:t>
            </a:r>
            <a:endParaRPr/>
          </a:p>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 manage Student info </a:t>
            </a:r>
            <a:endParaRPr/>
          </a:p>
        </p:txBody>
      </p:sp>
    </p:spTree>
    <p:extLst>
      <p:ext uri="{BB962C8B-B14F-4D97-AF65-F5344CB8AC3E}">
        <p14:creationId xmlns:p14="http://schemas.microsoft.com/office/powerpoint/2010/main" val="32088891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85800" y="647116"/>
            <a:ext cx="7467600" cy="5829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30350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5"/>
          <p:cNvSpPr txBox="1">
            <a:spLocks noGrp="1"/>
          </p:cNvSpPr>
          <p:nvPr>
            <p:ph type="title"/>
          </p:nvPr>
        </p:nvSpPr>
        <p:spPr>
          <a:xfrm>
            <a:off x="457200" y="274637"/>
            <a:ext cx="7467600" cy="11430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3000"/>
              <a:buFont typeface="Century Schoolbook"/>
              <a:buNone/>
            </a:pPr>
            <a:r>
              <a:rPr lang="en-US" sz="3000" b="1" i="0" u="none">
                <a:solidFill>
                  <a:schemeClr val="dk2"/>
                </a:solidFill>
                <a:latin typeface="Century Schoolbook"/>
                <a:ea typeface="Century Schoolbook"/>
                <a:cs typeface="Century Schoolbook"/>
                <a:sym typeface="Century Schoolbook"/>
              </a:rPr>
              <a:t>NON FUNCTIONAL REQUIREMENTS:</a:t>
            </a:r>
            <a:endParaRPr/>
          </a:p>
        </p:txBody>
      </p:sp>
      <p:sp>
        <p:nvSpPr>
          <p:cNvPr id="226" name="Google Shape;226;p25"/>
          <p:cNvSpPr txBox="1">
            <a:spLocks noGrp="1"/>
          </p:cNvSpPr>
          <p:nvPr>
            <p:ph type="body" idx="1"/>
          </p:nvPr>
        </p:nvSpPr>
        <p:spPr>
          <a:xfrm>
            <a:off x="457200" y="1600200"/>
            <a:ext cx="7467600" cy="4873625"/>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accent1"/>
              </a:buClr>
              <a:buSzPts val="1680"/>
              <a:buFont typeface="Noto Sans Symbols"/>
              <a:buNone/>
            </a:pPr>
            <a:r>
              <a:rPr lang="en-US" sz="2400" b="0" i="0" u="none">
                <a:solidFill>
                  <a:schemeClr val="dk1"/>
                </a:solidFill>
                <a:latin typeface="Century Schoolbook"/>
                <a:ea typeface="Century Schoolbook"/>
                <a:cs typeface="Century Schoolbook"/>
                <a:sym typeface="Century Schoolbook"/>
              </a:rPr>
              <a:t>These are basically the quality constraints that the system must satisfy according to the project contract. The priority or extent to which these factors are implemented varies from one project to other. They are also called non-behavioral requirements.</a:t>
            </a:r>
            <a:endParaRPr/>
          </a:p>
        </p:txBody>
      </p:sp>
    </p:spTree>
    <p:extLst>
      <p:ext uri="{BB962C8B-B14F-4D97-AF65-F5344CB8AC3E}">
        <p14:creationId xmlns:p14="http://schemas.microsoft.com/office/powerpoint/2010/main" val="11418274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6"/>
          <p:cNvSpPr txBox="1">
            <a:spLocks noGrp="1"/>
          </p:cNvSpPr>
          <p:nvPr>
            <p:ph type="title"/>
          </p:nvPr>
        </p:nvSpPr>
        <p:spPr>
          <a:xfrm>
            <a:off x="457200" y="274637"/>
            <a:ext cx="7467600" cy="11430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3000"/>
              <a:buFont typeface="Century Schoolbook"/>
              <a:buNone/>
            </a:pPr>
            <a:r>
              <a:rPr lang="en-US" sz="3000" b="1" i="0" u="none">
                <a:solidFill>
                  <a:schemeClr val="dk2"/>
                </a:solidFill>
                <a:latin typeface="Century Schoolbook"/>
                <a:ea typeface="Century Schoolbook"/>
                <a:cs typeface="Century Schoolbook"/>
                <a:sym typeface="Century Schoolbook"/>
              </a:rPr>
              <a:t>NON FUNCTIONAL REQUIREMENTS:</a:t>
            </a:r>
            <a:endParaRPr/>
          </a:p>
        </p:txBody>
      </p:sp>
      <p:sp>
        <p:nvSpPr>
          <p:cNvPr id="233" name="Google Shape;233;p26"/>
          <p:cNvSpPr txBox="1">
            <a:spLocks noGrp="1"/>
          </p:cNvSpPr>
          <p:nvPr>
            <p:ph type="body" idx="1"/>
          </p:nvPr>
        </p:nvSpPr>
        <p:spPr>
          <a:xfrm>
            <a:off x="457200" y="1600200"/>
            <a:ext cx="7467600" cy="4873625"/>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chemeClr val="accent1"/>
              </a:buClr>
              <a:buSzPts val="1680"/>
              <a:buFont typeface="Noto Sans Symbols"/>
              <a:buChar char="🞆"/>
            </a:pPr>
            <a:r>
              <a:rPr lang="en-US" sz="2400" b="0" i="0" u="none">
                <a:solidFill>
                  <a:srgbClr val="FF0000"/>
                </a:solidFill>
                <a:latin typeface="Century Schoolbook"/>
                <a:ea typeface="Century Schoolbook"/>
                <a:cs typeface="Century Schoolbook"/>
                <a:sym typeface="Century Schoolbook"/>
              </a:rPr>
              <a:t>Availability</a:t>
            </a:r>
            <a:endParaRPr/>
          </a:p>
          <a:p>
            <a:pPr marL="273050" marR="0" lvl="0" indent="-273050" algn="l" rtl="0">
              <a:lnSpc>
                <a:spcPct val="100000"/>
              </a:lnSpc>
              <a:spcBef>
                <a:spcPts val="600"/>
              </a:spcBef>
              <a:spcAft>
                <a:spcPts val="0"/>
              </a:spcAft>
              <a:buClr>
                <a:schemeClr val="accent1"/>
              </a:buClr>
              <a:buSzPts val="1680"/>
              <a:buFont typeface="Noto Sans Symbols"/>
              <a:buChar char="🞆"/>
            </a:pPr>
            <a:r>
              <a:rPr lang="en-US" sz="2400" b="0" i="0" u="none">
                <a:solidFill>
                  <a:srgbClr val="FF0000"/>
                </a:solidFill>
                <a:latin typeface="Century Schoolbook"/>
                <a:ea typeface="Century Schoolbook"/>
                <a:cs typeface="Century Schoolbook"/>
                <a:sym typeface="Century Schoolbook"/>
              </a:rPr>
              <a:t>Reliability</a:t>
            </a:r>
            <a:endParaRPr/>
          </a:p>
          <a:p>
            <a:pPr marL="273050" marR="0" lvl="0" indent="-273050" algn="l" rtl="0">
              <a:lnSpc>
                <a:spcPct val="100000"/>
              </a:lnSpc>
              <a:spcBef>
                <a:spcPts val="600"/>
              </a:spcBef>
              <a:spcAft>
                <a:spcPts val="0"/>
              </a:spcAft>
              <a:buClr>
                <a:schemeClr val="accent1"/>
              </a:buClr>
              <a:buSzPts val="1680"/>
              <a:buFont typeface="Noto Sans Symbols"/>
              <a:buChar char="🞆"/>
            </a:pPr>
            <a:r>
              <a:rPr lang="en-US" sz="2400" b="0" i="0" u="none">
                <a:solidFill>
                  <a:srgbClr val="FF0000"/>
                </a:solidFill>
                <a:latin typeface="Century Schoolbook"/>
                <a:ea typeface="Century Schoolbook"/>
                <a:cs typeface="Century Schoolbook"/>
                <a:sym typeface="Century Schoolbook"/>
              </a:rPr>
              <a:t>portability</a:t>
            </a:r>
            <a:endParaRPr/>
          </a:p>
          <a:p>
            <a:pPr marL="273050" marR="0" lvl="0" indent="-273050" algn="l" rtl="0">
              <a:lnSpc>
                <a:spcPct val="100000"/>
              </a:lnSpc>
              <a:spcBef>
                <a:spcPts val="600"/>
              </a:spcBef>
              <a:spcAft>
                <a:spcPts val="0"/>
              </a:spcAft>
              <a:buClr>
                <a:schemeClr val="accent1"/>
              </a:buClr>
              <a:buSzPts val="1680"/>
              <a:buFont typeface="Noto Sans Symbols"/>
              <a:buChar char="🞆"/>
            </a:pPr>
            <a:r>
              <a:rPr lang="en-US" sz="2400" b="0" i="0" u="none">
                <a:solidFill>
                  <a:srgbClr val="FF0000"/>
                </a:solidFill>
                <a:latin typeface="Century Schoolbook"/>
                <a:ea typeface="Century Schoolbook"/>
                <a:cs typeface="Century Schoolbook"/>
                <a:sym typeface="Century Schoolbook"/>
              </a:rPr>
              <a:t>Maintainability</a:t>
            </a:r>
            <a:endParaRPr/>
          </a:p>
          <a:p>
            <a:pPr marL="273050" marR="0" lvl="0" indent="-273050" algn="l" rtl="0">
              <a:lnSpc>
                <a:spcPct val="100000"/>
              </a:lnSpc>
              <a:spcBef>
                <a:spcPts val="600"/>
              </a:spcBef>
              <a:spcAft>
                <a:spcPts val="0"/>
              </a:spcAft>
              <a:buClr>
                <a:schemeClr val="accent1"/>
              </a:buClr>
              <a:buSzPts val="1680"/>
              <a:buFont typeface="Noto Sans Symbols"/>
              <a:buChar char="🞆"/>
            </a:pPr>
            <a:r>
              <a:rPr lang="en-US" sz="2400" b="0" i="0" u="none">
                <a:solidFill>
                  <a:srgbClr val="FF0000"/>
                </a:solidFill>
                <a:latin typeface="Century Schoolbook"/>
                <a:ea typeface="Century Schoolbook"/>
                <a:cs typeface="Century Schoolbook"/>
                <a:sym typeface="Century Schoolbook"/>
              </a:rPr>
              <a:t>Efficiency </a:t>
            </a:r>
            <a:endParaRPr/>
          </a:p>
          <a:p>
            <a:pPr marL="273050" marR="0" lvl="0" indent="-273050" algn="l" rtl="0">
              <a:lnSpc>
                <a:spcPct val="100000"/>
              </a:lnSpc>
              <a:spcBef>
                <a:spcPts val="600"/>
              </a:spcBef>
              <a:spcAft>
                <a:spcPts val="0"/>
              </a:spcAft>
              <a:buClr>
                <a:schemeClr val="accent1"/>
              </a:buClr>
              <a:buSzPts val="1680"/>
              <a:buFont typeface="Noto Sans Symbols"/>
              <a:buChar char="🞆"/>
            </a:pPr>
            <a:r>
              <a:rPr lang="en-US" sz="2400" b="0" i="0" u="none">
                <a:solidFill>
                  <a:srgbClr val="FF0000"/>
                </a:solidFill>
                <a:latin typeface="Century Schoolbook"/>
                <a:ea typeface="Century Schoolbook"/>
                <a:cs typeface="Century Schoolbook"/>
                <a:sym typeface="Century Schoolbook"/>
              </a:rPr>
              <a:t>Scalability</a:t>
            </a:r>
            <a:endParaRPr/>
          </a:p>
          <a:p>
            <a:pPr marL="273050" marR="0" lvl="0" indent="-273050" algn="l" rtl="0">
              <a:lnSpc>
                <a:spcPct val="100000"/>
              </a:lnSpc>
              <a:spcBef>
                <a:spcPts val="600"/>
              </a:spcBef>
              <a:spcAft>
                <a:spcPts val="0"/>
              </a:spcAft>
              <a:buClr>
                <a:schemeClr val="accent1"/>
              </a:buClr>
              <a:buSzPts val="1680"/>
              <a:buFont typeface="Noto Sans Symbols"/>
              <a:buChar char="🞆"/>
            </a:pPr>
            <a:r>
              <a:rPr lang="en-US" sz="2400" b="0" i="0" u="none">
                <a:solidFill>
                  <a:srgbClr val="FF0000"/>
                </a:solidFill>
                <a:latin typeface="Century Schoolbook"/>
                <a:ea typeface="Century Schoolbook"/>
                <a:cs typeface="Century Schoolbook"/>
                <a:sym typeface="Century Schoolbook"/>
              </a:rPr>
              <a:t>Usability</a:t>
            </a:r>
            <a:endParaRPr/>
          </a:p>
          <a:p>
            <a:pPr marL="273050" marR="0" lvl="0" indent="-273050" algn="l" rtl="0">
              <a:lnSpc>
                <a:spcPct val="100000"/>
              </a:lnSpc>
              <a:spcBef>
                <a:spcPts val="600"/>
              </a:spcBef>
              <a:spcAft>
                <a:spcPts val="0"/>
              </a:spcAft>
              <a:buClr>
                <a:schemeClr val="accent1"/>
              </a:buClr>
              <a:buSzPts val="1680"/>
              <a:buFont typeface="Noto Sans Symbols"/>
              <a:buChar char="🞆"/>
            </a:pPr>
            <a:r>
              <a:rPr lang="en-US" sz="2400" b="0" i="0" u="none">
                <a:solidFill>
                  <a:srgbClr val="FF0000"/>
                </a:solidFill>
                <a:latin typeface="Century Schoolbook"/>
                <a:ea typeface="Century Schoolbook"/>
                <a:cs typeface="Century Schoolbook"/>
                <a:sym typeface="Century Schoolbook"/>
              </a:rPr>
              <a:t>Interoperability</a:t>
            </a:r>
            <a:endParaRPr/>
          </a:p>
          <a:p>
            <a:pPr marL="273050" marR="0" lvl="0" indent="-166370" algn="l" rtl="0">
              <a:spcBef>
                <a:spcPts val="600"/>
              </a:spcBef>
              <a:spcAft>
                <a:spcPts val="0"/>
              </a:spcAft>
              <a:buClr>
                <a:schemeClr val="accent1"/>
              </a:buClr>
              <a:buSzPts val="1680"/>
              <a:buFont typeface="Noto Sans Symbols"/>
              <a:buNone/>
            </a:pPr>
            <a:endParaRPr sz="2400" b="0" i="0" u="none">
              <a:solidFill>
                <a:srgbClr val="FF0000"/>
              </a:solidFill>
              <a:latin typeface="Century Schoolbook"/>
              <a:ea typeface="Century Schoolbook"/>
              <a:cs typeface="Century Schoolbook"/>
              <a:sym typeface="Century Schoolbook"/>
            </a:endParaRPr>
          </a:p>
        </p:txBody>
      </p:sp>
    </p:spTree>
    <p:extLst>
      <p:ext uri="{BB962C8B-B14F-4D97-AF65-F5344CB8AC3E}">
        <p14:creationId xmlns:p14="http://schemas.microsoft.com/office/powerpoint/2010/main" val="19598418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8"/>
          <p:cNvSpPr txBox="1">
            <a:spLocks noGrp="1"/>
          </p:cNvSpPr>
          <p:nvPr>
            <p:ph type="title"/>
          </p:nvPr>
        </p:nvSpPr>
        <p:spPr>
          <a:xfrm>
            <a:off x="457200" y="274637"/>
            <a:ext cx="7848600" cy="11430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2400"/>
              <a:buFont typeface="Century Schoolbook"/>
              <a:buNone/>
            </a:pPr>
            <a:r>
              <a:rPr lang="en-US" sz="2400" b="1" i="0" u="none">
                <a:solidFill>
                  <a:schemeClr val="dk2"/>
                </a:solidFill>
                <a:latin typeface="Century Schoolbook"/>
                <a:ea typeface="Century Schoolbook"/>
                <a:cs typeface="Century Schoolbook"/>
                <a:sym typeface="Century Schoolbook"/>
              </a:rPr>
              <a:t>FUNCTIONAL AND NON FUNCTIONAL REQUIREMENTS</a:t>
            </a:r>
            <a:r>
              <a:rPr lang="en-US" sz="3000" b="1" i="0" u="none">
                <a:solidFill>
                  <a:schemeClr val="dk2"/>
                </a:solidFill>
                <a:latin typeface="Century Schoolbook"/>
                <a:ea typeface="Century Schoolbook"/>
                <a:cs typeface="Century Schoolbook"/>
                <a:sym typeface="Century Schoolbook"/>
              </a:rPr>
              <a:t>:</a:t>
            </a:r>
            <a:endParaRPr/>
          </a:p>
        </p:txBody>
      </p:sp>
      <p:pic>
        <p:nvPicPr>
          <p:cNvPr id="245" name="Google Shape;245;p28"/>
          <p:cNvPicPr preferRelativeResize="0">
            <a:picLocks noGrp="1"/>
          </p:cNvPicPr>
          <p:nvPr>
            <p:ph type="body" idx="1"/>
          </p:nvPr>
        </p:nvPicPr>
        <p:blipFill rotWithShape="1">
          <a:blip r:embed="rId3">
            <a:alphaModFix/>
          </a:blip>
          <a:srcRect/>
          <a:stretch/>
        </p:blipFill>
        <p:spPr>
          <a:xfrm>
            <a:off x="457200" y="1752600"/>
            <a:ext cx="7696200" cy="4191000"/>
          </a:xfrm>
          <a:prstGeom prst="rect">
            <a:avLst/>
          </a:prstGeom>
          <a:noFill/>
          <a:ln>
            <a:noFill/>
          </a:ln>
        </p:spPr>
      </p:pic>
    </p:spTree>
    <p:extLst>
      <p:ext uri="{BB962C8B-B14F-4D97-AF65-F5344CB8AC3E}">
        <p14:creationId xmlns:p14="http://schemas.microsoft.com/office/powerpoint/2010/main" val="2046824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a:t>
            </a:r>
            <a:endParaRPr lang="en-US" dirty="0"/>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304800" y="1600200"/>
            <a:ext cx="3844239" cy="294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1905000"/>
            <a:ext cx="3852863" cy="259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4648200"/>
            <a:ext cx="5791200"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30744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9"/>
          <p:cNvSpPr txBox="1">
            <a:spLocks noGrp="1"/>
          </p:cNvSpPr>
          <p:nvPr>
            <p:ph type="title"/>
          </p:nvPr>
        </p:nvSpPr>
        <p:spPr>
          <a:xfrm>
            <a:off x="457200" y="274637"/>
            <a:ext cx="7467600" cy="11430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3000"/>
              <a:buFont typeface="Century Schoolbook"/>
              <a:buNone/>
            </a:pPr>
            <a:r>
              <a:rPr lang="en-US" sz="3000" b="0" i="0" u="none">
                <a:solidFill>
                  <a:schemeClr val="dk2"/>
                </a:solidFill>
                <a:latin typeface="Century Schoolbook"/>
                <a:ea typeface="Century Schoolbook"/>
                <a:cs typeface="Century Schoolbook"/>
                <a:sym typeface="Century Schoolbook"/>
              </a:rPr>
              <a:t>EXAMPLE </a:t>
            </a:r>
            <a:endParaRPr/>
          </a:p>
        </p:txBody>
      </p:sp>
      <p:sp>
        <p:nvSpPr>
          <p:cNvPr id="251" name="Google Shape;251;p29"/>
          <p:cNvSpPr txBox="1">
            <a:spLocks noGrp="1"/>
          </p:cNvSpPr>
          <p:nvPr>
            <p:ph type="body" idx="1"/>
          </p:nvPr>
        </p:nvSpPr>
        <p:spPr>
          <a:xfrm>
            <a:off x="457200" y="1600200"/>
            <a:ext cx="7467600" cy="4873625"/>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chemeClr val="accent1"/>
              </a:buClr>
              <a:buSzPts val="1540"/>
              <a:buFont typeface="Noto Sans Symbols"/>
              <a:buNone/>
            </a:pPr>
            <a:r>
              <a:rPr lang="en-US" sz="2200" b="1" i="0" u="none" dirty="0">
                <a:solidFill>
                  <a:schemeClr val="dk1"/>
                </a:solidFill>
                <a:latin typeface="Century Schoolbook"/>
                <a:ea typeface="Century Schoolbook"/>
                <a:cs typeface="Century Schoolbook"/>
                <a:sym typeface="Century Schoolbook"/>
              </a:rPr>
              <a:t>Functional Requirements</a:t>
            </a:r>
            <a:endParaRPr sz="2200" b="0" i="0" u="none" dirty="0">
              <a:solidFill>
                <a:schemeClr val="dk1"/>
              </a:solidFill>
              <a:latin typeface="Century Schoolbook"/>
              <a:ea typeface="Century Schoolbook"/>
              <a:cs typeface="Century Schoolbook"/>
              <a:sym typeface="Century Schoolbook"/>
            </a:endParaRPr>
          </a:p>
          <a:p>
            <a:pPr marL="0" marR="0" lvl="0" indent="-97790" algn="l" rtl="0">
              <a:lnSpc>
                <a:spcPct val="100000"/>
              </a:lnSpc>
              <a:spcBef>
                <a:spcPts val="600"/>
              </a:spcBef>
              <a:spcAft>
                <a:spcPts val="0"/>
              </a:spcAft>
              <a:buClr>
                <a:schemeClr val="accent1"/>
              </a:buClr>
              <a:buSzPts val="1540"/>
              <a:buFont typeface="Noto Sans Symbols"/>
              <a:buChar char="🞆"/>
            </a:pPr>
            <a:r>
              <a:rPr lang="en-US" sz="2200" b="0" i="0" u="none" dirty="0">
                <a:solidFill>
                  <a:schemeClr val="dk1"/>
                </a:solidFill>
                <a:latin typeface="Century Schoolbook"/>
                <a:ea typeface="Century Schoolbook"/>
                <a:cs typeface="Century Schoolbook"/>
                <a:sym typeface="Century Schoolbook"/>
              </a:rPr>
              <a:t>Authentication of a user when he/she tries to log into the system.</a:t>
            </a:r>
            <a:endParaRPr dirty="0"/>
          </a:p>
          <a:p>
            <a:pPr marL="0" marR="0" lvl="0" indent="-97790" algn="l" rtl="0">
              <a:lnSpc>
                <a:spcPct val="100000"/>
              </a:lnSpc>
              <a:spcBef>
                <a:spcPts val="600"/>
              </a:spcBef>
              <a:spcAft>
                <a:spcPts val="0"/>
              </a:spcAft>
              <a:buClr>
                <a:schemeClr val="accent1"/>
              </a:buClr>
              <a:buSzPts val="1540"/>
              <a:buFont typeface="Noto Sans Symbols"/>
              <a:buChar char="🞆"/>
            </a:pPr>
            <a:r>
              <a:rPr lang="en-US" sz="2200" b="0" i="0" u="none" dirty="0">
                <a:solidFill>
                  <a:schemeClr val="dk1"/>
                </a:solidFill>
                <a:latin typeface="Century Schoolbook"/>
                <a:ea typeface="Century Schoolbook"/>
                <a:cs typeface="Century Schoolbook"/>
                <a:sym typeface="Century Schoolbook"/>
              </a:rPr>
              <a:t>System shutdown in the case of a cyber attack.</a:t>
            </a:r>
            <a:endParaRPr dirty="0"/>
          </a:p>
          <a:p>
            <a:pPr marL="0" marR="0" lvl="0" indent="-97790" algn="l" rtl="0">
              <a:lnSpc>
                <a:spcPct val="100000"/>
              </a:lnSpc>
              <a:spcBef>
                <a:spcPts val="600"/>
              </a:spcBef>
              <a:spcAft>
                <a:spcPts val="0"/>
              </a:spcAft>
              <a:buClr>
                <a:schemeClr val="accent1"/>
              </a:buClr>
              <a:buSzPts val="1540"/>
              <a:buFont typeface="Noto Sans Symbols"/>
              <a:buChar char="🞆"/>
            </a:pPr>
            <a:r>
              <a:rPr lang="en-US" sz="2200" b="0" i="0" u="none" dirty="0">
                <a:solidFill>
                  <a:schemeClr val="dk1"/>
                </a:solidFill>
                <a:latin typeface="Century Schoolbook"/>
                <a:ea typeface="Century Schoolbook"/>
                <a:cs typeface="Century Schoolbook"/>
                <a:sym typeface="Century Schoolbook"/>
              </a:rPr>
              <a:t>Verification email is sent to user whenever he/she registers for the first time on some software system.</a:t>
            </a:r>
            <a:endParaRPr dirty="0"/>
          </a:p>
          <a:p>
            <a:pPr marL="0" marR="0" lvl="0" indent="0" algn="l" rtl="0">
              <a:lnSpc>
                <a:spcPct val="100000"/>
              </a:lnSpc>
              <a:spcBef>
                <a:spcPts val="600"/>
              </a:spcBef>
              <a:spcAft>
                <a:spcPts val="0"/>
              </a:spcAft>
              <a:buClr>
                <a:schemeClr val="accent1"/>
              </a:buClr>
              <a:buSzPts val="1540"/>
              <a:buFont typeface="Noto Sans Symbols"/>
              <a:buNone/>
            </a:pPr>
            <a:r>
              <a:rPr lang="en-US" sz="2200" b="1" i="0" u="none" dirty="0">
                <a:solidFill>
                  <a:schemeClr val="dk1"/>
                </a:solidFill>
                <a:latin typeface="Century Schoolbook"/>
                <a:ea typeface="Century Schoolbook"/>
                <a:cs typeface="Century Schoolbook"/>
                <a:sym typeface="Century Schoolbook"/>
              </a:rPr>
              <a:t>Non-functional Requirements </a:t>
            </a:r>
            <a:endParaRPr sz="2200" b="0" i="0" u="none" dirty="0">
              <a:solidFill>
                <a:schemeClr val="dk1"/>
              </a:solidFill>
              <a:latin typeface="Century Schoolbook"/>
              <a:ea typeface="Century Schoolbook"/>
              <a:cs typeface="Century Schoolbook"/>
              <a:sym typeface="Century Schoolbook"/>
            </a:endParaRPr>
          </a:p>
          <a:p>
            <a:pPr marL="0" marR="0" lvl="0" indent="-97790" algn="l" rtl="0">
              <a:lnSpc>
                <a:spcPct val="100000"/>
              </a:lnSpc>
              <a:spcBef>
                <a:spcPts val="600"/>
              </a:spcBef>
              <a:spcAft>
                <a:spcPts val="0"/>
              </a:spcAft>
              <a:buClr>
                <a:schemeClr val="accent1"/>
              </a:buClr>
              <a:buSzPts val="1540"/>
              <a:buFont typeface="Noto Sans Symbols"/>
              <a:buChar char="🞆"/>
            </a:pPr>
            <a:r>
              <a:rPr lang="en-US" sz="2200" b="0" i="0" u="none" dirty="0">
                <a:solidFill>
                  <a:schemeClr val="dk1"/>
                </a:solidFill>
                <a:latin typeface="Century Schoolbook"/>
                <a:ea typeface="Century Schoolbook"/>
                <a:cs typeface="Century Schoolbook"/>
                <a:sym typeface="Century Schoolbook"/>
              </a:rPr>
              <a:t>Emails should be sent with a latency of no greater than 12 hours.</a:t>
            </a:r>
            <a:endParaRPr dirty="0"/>
          </a:p>
          <a:p>
            <a:pPr marL="0" marR="0" lvl="0" indent="-97790" algn="l" rtl="0">
              <a:lnSpc>
                <a:spcPct val="100000"/>
              </a:lnSpc>
              <a:spcBef>
                <a:spcPts val="600"/>
              </a:spcBef>
              <a:spcAft>
                <a:spcPts val="0"/>
              </a:spcAft>
              <a:buClr>
                <a:schemeClr val="accent1"/>
              </a:buClr>
              <a:buSzPts val="1540"/>
              <a:buFont typeface="Noto Sans Symbols"/>
              <a:buChar char="🞆"/>
            </a:pPr>
            <a:r>
              <a:rPr lang="en-US" sz="2200" b="0" i="0" u="none" dirty="0">
                <a:solidFill>
                  <a:schemeClr val="dk1"/>
                </a:solidFill>
                <a:latin typeface="Century Schoolbook"/>
                <a:ea typeface="Century Schoolbook"/>
                <a:cs typeface="Century Schoolbook"/>
                <a:sym typeface="Century Schoolbook"/>
              </a:rPr>
              <a:t>Each request should be processed within 10 seconds.</a:t>
            </a:r>
            <a:endParaRPr dirty="0"/>
          </a:p>
          <a:p>
            <a:pPr marL="0" marR="0" lvl="0" indent="-97790" algn="l" rtl="0">
              <a:lnSpc>
                <a:spcPct val="100000"/>
              </a:lnSpc>
              <a:spcBef>
                <a:spcPts val="600"/>
              </a:spcBef>
              <a:spcAft>
                <a:spcPts val="0"/>
              </a:spcAft>
              <a:buClr>
                <a:schemeClr val="accent1"/>
              </a:buClr>
              <a:buSzPts val="1540"/>
              <a:buFont typeface="Noto Sans Symbols"/>
              <a:buChar char="🞆"/>
            </a:pPr>
            <a:r>
              <a:rPr lang="en-US" sz="2200" b="0" i="0" u="none" dirty="0">
                <a:solidFill>
                  <a:schemeClr val="dk1"/>
                </a:solidFill>
                <a:latin typeface="Century Schoolbook"/>
                <a:ea typeface="Century Schoolbook"/>
                <a:cs typeface="Century Schoolbook"/>
                <a:sym typeface="Century Schoolbook"/>
              </a:rPr>
              <a:t>The site should load in 3 seconds when the number of simultaneous users are &gt; 10000</a:t>
            </a:r>
            <a:endParaRPr dirty="0"/>
          </a:p>
          <a:p>
            <a:pPr marL="273050" marR="0" lvl="0" indent="-175260" algn="l" rtl="0">
              <a:spcBef>
                <a:spcPts val="600"/>
              </a:spcBef>
              <a:spcAft>
                <a:spcPts val="0"/>
              </a:spcAft>
              <a:buClr>
                <a:schemeClr val="accent1"/>
              </a:buClr>
              <a:buSzPts val="1540"/>
              <a:buFont typeface="Noto Sans Symbols"/>
              <a:buNone/>
            </a:pPr>
            <a:endParaRPr sz="2200" b="0" i="0" u="none" dirty="0">
              <a:solidFill>
                <a:schemeClr val="dk1"/>
              </a:solidFill>
              <a:latin typeface="Century Schoolbook"/>
              <a:ea typeface="Century Schoolbook"/>
              <a:cs typeface="Century Schoolbook"/>
              <a:sym typeface="Century Schoolbook"/>
            </a:endParaRPr>
          </a:p>
        </p:txBody>
      </p:sp>
    </p:spTree>
    <p:extLst>
      <p:ext uri="{BB962C8B-B14F-4D97-AF65-F5344CB8AC3E}">
        <p14:creationId xmlns:p14="http://schemas.microsoft.com/office/powerpoint/2010/main" val="7751730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0"/>
          <p:cNvSpPr txBox="1">
            <a:spLocks noGrp="1"/>
          </p:cNvSpPr>
          <p:nvPr>
            <p:ph type="title"/>
          </p:nvPr>
        </p:nvSpPr>
        <p:spPr>
          <a:xfrm>
            <a:off x="457200" y="274637"/>
            <a:ext cx="7467600" cy="11430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3000"/>
              <a:buFont typeface="Century Schoolbook"/>
              <a:buNone/>
            </a:pPr>
            <a:r>
              <a:rPr lang="en-US" sz="3000" b="0" i="0" u="none">
                <a:solidFill>
                  <a:schemeClr val="dk2"/>
                </a:solidFill>
                <a:latin typeface="Century Schoolbook"/>
                <a:ea typeface="Century Schoolbook"/>
                <a:cs typeface="Century Schoolbook"/>
                <a:sym typeface="Century Schoolbook"/>
              </a:rPr>
              <a:t>DIFFERENCE</a:t>
            </a:r>
            <a:endParaRPr/>
          </a:p>
        </p:txBody>
      </p:sp>
      <p:pic>
        <p:nvPicPr>
          <p:cNvPr id="257" name="Google Shape;257;p30"/>
          <p:cNvPicPr preferRelativeResize="0">
            <a:picLocks noGrp="1"/>
          </p:cNvPicPr>
          <p:nvPr>
            <p:ph type="body" idx="1"/>
          </p:nvPr>
        </p:nvPicPr>
        <p:blipFill rotWithShape="1">
          <a:blip r:embed="rId3">
            <a:alphaModFix/>
          </a:blip>
          <a:srcRect/>
          <a:stretch/>
        </p:blipFill>
        <p:spPr>
          <a:xfrm>
            <a:off x="966787" y="3122612"/>
            <a:ext cx="6448425" cy="1828800"/>
          </a:xfrm>
          <a:prstGeom prst="rect">
            <a:avLst/>
          </a:prstGeom>
          <a:noFill/>
          <a:ln>
            <a:noFill/>
          </a:ln>
        </p:spPr>
      </p:pic>
    </p:spTree>
    <p:extLst>
      <p:ext uri="{BB962C8B-B14F-4D97-AF65-F5344CB8AC3E}">
        <p14:creationId xmlns:p14="http://schemas.microsoft.com/office/powerpoint/2010/main" val="276605572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1"/>
          <p:cNvSpPr txBox="1">
            <a:spLocks noGrp="1"/>
          </p:cNvSpPr>
          <p:nvPr>
            <p:ph type="title"/>
          </p:nvPr>
        </p:nvSpPr>
        <p:spPr>
          <a:xfrm>
            <a:off x="457200" y="274637"/>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None/>
            </a:pPr>
            <a:endParaRPr sz="3000" cap="small">
              <a:solidFill>
                <a:schemeClr val="dk2"/>
              </a:solidFill>
              <a:latin typeface="Century Schoolbook"/>
              <a:ea typeface="Century Schoolbook"/>
              <a:cs typeface="Century Schoolbook"/>
              <a:sym typeface="Century Schoolbook"/>
            </a:endParaRPr>
          </a:p>
        </p:txBody>
      </p:sp>
      <p:graphicFrame>
        <p:nvGraphicFramePr>
          <p:cNvPr id="263" name="Google Shape;263;p31"/>
          <p:cNvGraphicFramePr/>
          <p:nvPr>
            <p:extLst>
              <p:ext uri="{D42A27DB-BD31-4B8C-83A1-F6EECF244321}">
                <p14:modId xmlns:p14="http://schemas.microsoft.com/office/powerpoint/2010/main" val="1699252611"/>
              </p:ext>
            </p:extLst>
          </p:nvPr>
        </p:nvGraphicFramePr>
        <p:xfrm>
          <a:off x="533400" y="228600"/>
          <a:ext cx="7467600" cy="6219655"/>
        </p:xfrm>
        <a:graphic>
          <a:graphicData uri="http://schemas.openxmlformats.org/drawingml/2006/table">
            <a:tbl>
              <a:tblPr>
                <a:noFill/>
              </a:tblPr>
              <a:tblGrid>
                <a:gridCol w="2489200"/>
                <a:gridCol w="2489200"/>
                <a:gridCol w="2489200"/>
              </a:tblGrid>
              <a:tr h="306375">
                <a:tc>
                  <a:txBody>
                    <a:bodyPr/>
                    <a:lstStyle/>
                    <a:p>
                      <a:pPr marL="0" marR="0" lvl="0" indent="0" algn="l" rtl="0">
                        <a:lnSpc>
                          <a:spcPct val="100000"/>
                        </a:lnSpc>
                        <a:spcBef>
                          <a:spcPts val="0"/>
                        </a:spcBef>
                        <a:spcAft>
                          <a:spcPts val="0"/>
                        </a:spcAft>
                        <a:buClr>
                          <a:schemeClr val="dk1"/>
                        </a:buClr>
                        <a:buSzPts val="1100"/>
                        <a:buFont typeface="Century Schoolbook"/>
                        <a:buNone/>
                      </a:pPr>
                      <a:r>
                        <a:rPr lang="en-US" sz="1100" b="1" i="0" u="none" strike="noStrike" cap="none" dirty="0">
                          <a:solidFill>
                            <a:schemeClr val="dk1"/>
                          </a:solidFill>
                          <a:latin typeface="Century Schoolbook"/>
                          <a:ea typeface="Century Schoolbook"/>
                          <a:cs typeface="Century Schoolbook"/>
                          <a:sym typeface="Century Schoolbook"/>
                        </a:rPr>
                        <a:t>Parameters</a:t>
                      </a:r>
                      <a:endParaRPr dirty="0"/>
                    </a:p>
                  </a:txBody>
                  <a:tcPr marL="33300" marR="33300" marT="33300" marB="33300" anchor="b">
                    <a:lnL w="9525" cap="flat" cmpd="sng">
                      <a:solidFill>
                        <a:srgbClr val="684281"/>
                      </a:solidFill>
                      <a:prstDash val="solid"/>
                      <a:round/>
                      <a:headEnd type="none" w="sm" len="sm"/>
                      <a:tailEnd type="none" w="sm" len="sm"/>
                    </a:lnL>
                    <a:lnR w="9525" cap="flat" cmpd="sng">
                      <a:solidFill>
                        <a:srgbClr val="684281"/>
                      </a:solidFill>
                      <a:prstDash val="solid"/>
                      <a:round/>
                      <a:headEnd type="none" w="sm" len="sm"/>
                      <a:tailEnd type="none" w="sm" len="sm"/>
                    </a:lnR>
                    <a:lnT w="12700" cap="flat" cmpd="sng">
                      <a:solidFill>
                        <a:srgbClr val="90444F"/>
                      </a:solidFill>
                      <a:prstDash val="solid"/>
                      <a:round/>
                      <a:headEnd type="none" w="sm" len="sm"/>
                      <a:tailEnd type="none" w="sm" len="sm"/>
                    </a:lnT>
                    <a:lnB w="9525" cap="flat" cmpd="sng">
                      <a:solidFill>
                        <a:srgbClr val="DDDDDD"/>
                      </a:solidFill>
                      <a:prstDash val="solid"/>
                      <a:round/>
                      <a:headEnd type="none" w="sm" len="sm"/>
                      <a:tailEnd type="none" w="sm" len="sm"/>
                    </a:lnB>
                    <a:solidFill>
                      <a:srgbClr val="F2F2F2"/>
                    </a:solidFill>
                  </a:tcPr>
                </a:tc>
                <a:tc>
                  <a:txBody>
                    <a:bodyPr/>
                    <a:lstStyle/>
                    <a:p>
                      <a:pPr marL="0" marR="0" lvl="0" indent="0" algn="l" rtl="0">
                        <a:lnSpc>
                          <a:spcPct val="100000"/>
                        </a:lnSpc>
                        <a:spcBef>
                          <a:spcPts val="0"/>
                        </a:spcBef>
                        <a:spcAft>
                          <a:spcPts val="0"/>
                        </a:spcAft>
                        <a:buClr>
                          <a:schemeClr val="dk1"/>
                        </a:buClr>
                        <a:buSzPts val="1100"/>
                        <a:buFont typeface="Century Schoolbook"/>
                        <a:buNone/>
                      </a:pPr>
                      <a:r>
                        <a:rPr lang="en-US" sz="1100" b="1" i="0" u="none" strike="noStrike" cap="none">
                          <a:solidFill>
                            <a:schemeClr val="dk1"/>
                          </a:solidFill>
                          <a:latin typeface="Century Schoolbook"/>
                          <a:ea typeface="Century Schoolbook"/>
                          <a:cs typeface="Century Schoolbook"/>
                          <a:sym typeface="Century Schoolbook"/>
                        </a:rPr>
                        <a:t>Functional Requirement</a:t>
                      </a:r>
                      <a:endParaRPr/>
                    </a:p>
                  </a:txBody>
                  <a:tcPr marL="33300" marR="33300" marT="33300" marB="33300" anchor="b">
                    <a:lnL w="9525" cap="flat" cmpd="sng">
                      <a:solidFill>
                        <a:srgbClr val="684281"/>
                      </a:solidFill>
                      <a:prstDash val="solid"/>
                      <a:round/>
                      <a:headEnd type="none" w="sm" len="sm"/>
                      <a:tailEnd type="none" w="sm" len="sm"/>
                    </a:lnL>
                    <a:lnR w="9525" cap="flat" cmpd="sng">
                      <a:solidFill>
                        <a:srgbClr val="705078"/>
                      </a:solidFill>
                      <a:prstDash val="solid"/>
                      <a:round/>
                      <a:headEnd type="none" w="sm" len="sm"/>
                      <a:tailEnd type="none" w="sm" len="sm"/>
                    </a:lnR>
                    <a:lnT w="12700" cap="flat" cmpd="sng">
                      <a:solidFill>
                        <a:srgbClr val="60464F"/>
                      </a:solidFill>
                      <a:prstDash val="solid"/>
                      <a:round/>
                      <a:headEnd type="none" w="sm" len="sm"/>
                      <a:tailEnd type="none" w="sm" len="sm"/>
                    </a:lnT>
                    <a:lnB w="9525" cap="flat" cmpd="sng">
                      <a:solidFill>
                        <a:srgbClr val="DDDDDD"/>
                      </a:solidFill>
                      <a:prstDash val="solid"/>
                      <a:round/>
                      <a:headEnd type="none" w="sm" len="sm"/>
                      <a:tailEnd type="none" w="sm" len="sm"/>
                    </a:lnB>
                    <a:solidFill>
                      <a:srgbClr val="F2F2F2"/>
                    </a:solidFill>
                  </a:tcPr>
                </a:tc>
                <a:tc>
                  <a:txBody>
                    <a:bodyPr/>
                    <a:lstStyle/>
                    <a:p>
                      <a:pPr marL="0" marR="0" lvl="0" indent="0" algn="l" rtl="0">
                        <a:lnSpc>
                          <a:spcPct val="100000"/>
                        </a:lnSpc>
                        <a:spcBef>
                          <a:spcPts val="0"/>
                        </a:spcBef>
                        <a:spcAft>
                          <a:spcPts val="0"/>
                        </a:spcAft>
                        <a:buClr>
                          <a:schemeClr val="dk1"/>
                        </a:buClr>
                        <a:buSzPts val="1100"/>
                        <a:buFont typeface="Century Schoolbook"/>
                        <a:buNone/>
                      </a:pPr>
                      <a:r>
                        <a:rPr lang="en-US" sz="1100" b="1" i="0" u="none" strike="noStrike" cap="none">
                          <a:solidFill>
                            <a:schemeClr val="dk1"/>
                          </a:solidFill>
                          <a:latin typeface="Century Schoolbook"/>
                          <a:ea typeface="Century Schoolbook"/>
                          <a:cs typeface="Century Schoolbook"/>
                          <a:sym typeface="Century Schoolbook"/>
                        </a:rPr>
                        <a:t>Non-Functional Requirement</a:t>
                      </a:r>
                      <a:endParaRPr/>
                    </a:p>
                  </a:txBody>
                  <a:tcPr marL="33300" marR="33300" marT="33300" marB="33300" anchor="b">
                    <a:lnL w="9525" cap="flat" cmpd="sng">
                      <a:solidFill>
                        <a:srgbClr val="705078"/>
                      </a:solidFill>
                      <a:prstDash val="solid"/>
                      <a:round/>
                      <a:headEnd type="none" w="sm" len="sm"/>
                      <a:tailEnd type="none" w="sm" len="sm"/>
                    </a:lnL>
                    <a:lnR w="12700" cap="flat" cmpd="sng">
                      <a:solidFill>
                        <a:srgbClr val="80444F"/>
                      </a:solidFill>
                      <a:prstDash val="solid"/>
                      <a:round/>
                      <a:headEnd type="none" w="sm" len="sm"/>
                      <a:tailEnd type="none" w="sm" len="sm"/>
                    </a:lnR>
                    <a:lnT w="12700" cap="flat" cmpd="sng">
                      <a:solidFill>
                        <a:srgbClr val="10454F"/>
                      </a:solidFill>
                      <a:prstDash val="solid"/>
                      <a:round/>
                      <a:headEnd type="none" w="sm" len="sm"/>
                      <a:tailEnd type="none" w="sm" len="sm"/>
                    </a:lnT>
                    <a:lnB w="9525" cap="flat" cmpd="sng">
                      <a:solidFill>
                        <a:srgbClr val="DDDDDD"/>
                      </a:solidFill>
                      <a:prstDash val="solid"/>
                      <a:round/>
                      <a:headEnd type="none" w="sm" len="sm"/>
                      <a:tailEnd type="none" w="sm" len="sm"/>
                    </a:lnB>
                    <a:solidFill>
                      <a:srgbClr val="F2F2F2"/>
                    </a:solidFill>
                  </a:tcPr>
                </a:tc>
              </a:tr>
              <a:tr h="569900">
                <a:tc>
                  <a:txBody>
                    <a:bodyPr/>
                    <a:lstStyle/>
                    <a:p>
                      <a:pPr marL="0" marR="0" lvl="0" indent="0" algn="l" rtl="0">
                        <a:lnSpc>
                          <a:spcPct val="100000"/>
                        </a:lnSpc>
                        <a:spcBef>
                          <a:spcPts val="0"/>
                        </a:spcBef>
                        <a:spcAft>
                          <a:spcPts val="0"/>
                        </a:spcAft>
                        <a:buClr>
                          <a:schemeClr val="dk1"/>
                        </a:buClr>
                        <a:buSzPts val="1100"/>
                        <a:buFont typeface="Century Schoolbook"/>
                        <a:buNone/>
                      </a:pPr>
                      <a:r>
                        <a:rPr lang="en-US" sz="1100" b="0" i="0" u="none" strike="noStrike" cap="none">
                          <a:solidFill>
                            <a:schemeClr val="dk1"/>
                          </a:solidFill>
                          <a:latin typeface="Century Schoolbook"/>
                          <a:ea typeface="Century Schoolbook"/>
                          <a:cs typeface="Century Schoolbook"/>
                          <a:sym typeface="Century Schoolbook"/>
                        </a:rPr>
                        <a:t>What it is</a:t>
                      </a:r>
                      <a:endParaRPr/>
                    </a:p>
                  </a:txBody>
                  <a:tcPr marL="33300" marR="33300" marT="33300" marB="33300">
                    <a:lnL w="12700" cap="flat" cmpd="sng">
                      <a:solidFill>
                        <a:srgbClr val="D0484F"/>
                      </a:solidFill>
                      <a:prstDash val="solid"/>
                      <a:round/>
                      <a:headEnd type="none" w="sm" len="sm"/>
                      <a:tailEnd type="none" w="sm" len="sm"/>
                    </a:lnL>
                    <a:lnR w="12700" cap="flat" cmpd="sng">
                      <a:solidFill>
                        <a:srgbClr val="30454F"/>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tc>
                  <a:txBody>
                    <a:bodyPr/>
                    <a:lstStyle/>
                    <a:p>
                      <a:pPr marL="0" marR="0" lvl="0" indent="0" algn="l" rtl="0">
                        <a:lnSpc>
                          <a:spcPct val="100000"/>
                        </a:lnSpc>
                        <a:spcBef>
                          <a:spcPts val="0"/>
                        </a:spcBef>
                        <a:spcAft>
                          <a:spcPts val="0"/>
                        </a:spcAft>
                        <a:buClr>
                          <a:schemeClr val="dk1"/>
                        </a:buClr>
                        <a:buSzPts val="1100"/>
                        <a:buFont typeface="Century Schoolbook"/>
                        <a:buNone/>
                      </a:pPr>
                      <a:r>
                        <a:rPr lang="en-US" sz="1100" b="0" i="0" u="none" strike="noStrike" cap="none">
                          <a:solidFill>
                            <a:schemeClr val="dk1"/>
                          </a:solidFill>
                          <a:latin typeface="Century Schoolbook"/>
                          <a:ea typeface="Century Schoolbook"/>
                          <a:cs typeface="Century Schoolbook"/>
                          <a:sym typeface="Century Schoolbook"/>
                        </a:rPr>
                        <a:t>Verb</a:t>
                      </a:r>
                      <a:br>
                        <a:rPr lang="en-US" sz="1100" b="0" i="0" u="none" strike="noStrike" cap="none">
                          <a:solidFill>
                            <a:schemeClr val="dk1"/>
                          </a:solidFill>
                          <a:latin typeface="Century Schoolbook"/>
                          <a:ea typeface="Century Schoolbook"/>
                          <a:cs typeface="Century Schoolbook"/>
                          <a:sym typeface="Century Schoolbook"/>
                        </a:rPr>
                      </a:br>
                      <a:r>
                        <a:rPr lang="en-US" sz="1100" b="0" i="0" u="none" strike="noStrike" cap="none">
                          <a:solidFill>
                            <a:schemeClr val="dk1"/>
                          </a:solidFill>
                          <a:latin typeface="Century Schoolbook"/>
                          <a:ea typeface="Century Schoolbook"/>
                          <a:cs typeface="Century Schoolbook"/>
                          <a:sym typeface="Century Schoolbook"/>
                        </a:rPr>
                        <a:t/>
                      </a:r>
                      <a:br>
                        <a:rPr lang="en-US" sz="1100" b="0" i="0" u="none" strike="noStrike" cap="none">
                          <a:solidFill>
                            <a:schemeClr val="dk1"/>
                          </a:solidFill>
                          <a:latin typeface="Century Schoolbook"/>
                          <a:ea typeface="Century Schoolbook"/>
                          <a:cs typeface="Century Schoolbook"/>
                          <a:sym typeface="Century Schoolbook"/>
                        </a:rPr>
                      </a:br>
                      <a:endParaRPr/>
                    </a:p>
                  </a:txBody>
                  <a:tcPr marL="33300" marR="33300" marT="33300" marB="33300">
                    <a:lnL w="12700" cap="flat" cmpd="sng">
                      <a:solidFill>
                        <a:srgbClr val="30454F"/>
                      </a:solidFill>
                      <a:prstDash val="solid"/>
                      <a:round/>
                      <a:headEnd type="none" w="sm" len="sm"/>
                      <a:tailEnd type="none" w="sm" len="sm"/>
                    </a:lnL>
                    <a:lnR w="12700" cap="flat" cmpd="sng">
                      <a:solidFill>
                        <a:srgbClr val="A0444F"/>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tc>
                  <a:txBody>
                    <a:bodyPr/>
                    <a:lstStyle/>
                    <a:p>
                      <a:pPr marL="0" marR="0" lvl="0" indent="0" algn="l" rtl="0">
                        <a:lnSpc>
                          <a:spcPct val="100000"/>
                        </a:lnSpc>
                        <a:spcBef>
                          <a:spcPts val="0"/>
                        </a:spcBef>
                        <a:spcAft>
                          <a:spcPts val="0"/>
                        </a:spcAft>
                        <a:buClr>
                          <a:schemeClr val="dk1"/>
                        </a:buClr>
                        <a:buSzPts val="1100"/>
                        <a:buFont typeface="Century Schoolbook"/>
                        <a:buNone/>
                      </a:pPr>
                      <a:r>
                        <a:rPr lang="en-US" sz="1100" b="0" i="0" u="none" strike="noStrike" cap="none">
                          <a:solidFill>
                            <a:schemeClr val="dk1"/>
                          </a:solidFill>
                          <a:latin typeface="Century Schoolbook"/>
                          <a:ea typeface="Century Schoolbook"/>
                          <a:cs typeface="Century Schoolbook"/>
                          <a:sym typeface="Century Schoolbook"/>
                        </a:rPr>
                        <a:t>Attributes</a:t>
                      </a:r>
                      <a:br>
                        <a:rPr lang="en-US" sz="1100" b="0" i="0" u="none" strike="noStrike" cap="none">
                          <a:solidFill>
                            <a:schemeClr val="dk1"/>
                          </a:solidFill>
                          <a:latin typeface="Century Schoolbook"/>
                          <a:ea typeface="Century Schoolbook"/>
                          <a:cs typeface="Century Schoolbook"/>
                          <a:sym typeface="Century Schoolbook"/>
                        </a:rPr>
                      </a:br>
                      <a:r>
                        <a:rPr lang="en-US" sz="1100" b="0" i="0" u="none" strike="noStrike" cap="none">
                          <a:solidFill>
                            <a:schemeClr val="dk1"/>
                          </a:solidFill>
                          <a:latin typeface="Century Schoolbook"/>
                          <a:ea typeface="Century Schoolbook"/>
                          <a:cs typeface="Century Schoolbook"/>
                          <a:sym typeface="Century Schoolbook"/>
                        </a:rPr>
                        <a:t/>
                      </a:r>
                      <a:br>
                        <a:rPr lang="en-US" sz="1100" b="0" i="0" u="none" strike="noStrike" cap="none">
                          <a:solidFill>
                            <a:schemeClr val="dk1"/>
                          </a:solidFill>
                          <a:latin typeface="Century Schoolbook"/>
                          <a:ea typeface="Century Schoolbook"/>
                          <a:cs typeface="Century Schoolbook"/>
                          <a:sym typeface="Century Schoolbook"/>
                        </a:rPr>
                      </a:br>
                      <a:endParaRPr/>
                    </a:p>
                  </a:txBody>
                  <a:tcPr marL="33300" marR="33300" marT="33300" marB="33300">
                    <a:lnL w="12700" cap="flat" cmpd="sng">
                      <a:solidFill>
                        <a:srgbClr val="A0444F"/>
                      </a:solidFill>
                      <a:prstDash val="solid"/>
                      <a:round/>
                      <a:headEnd type="none" w="sm" len="sm"/>
                      <a:tailEnd type="none" w="sm" len="sm"/>
                    </a:lnL>
                    <a:lnR w="12700" cap="flat" cmpd="sng">
                      <a:solidFill>
                        <a:srgbClr val="B0444F"/>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tr>
              <a:tr h="568325">
                <a:tc>
                  <a:txBody>
                    <a:bodyPr/>
                    <a:lstStyle/>
                    <a:p>
                      <a:pPr marL="0" marR="0" lvl="0" indent="0" algn="l" rtl="0">
                        <a:lnSpc>
                          <a:spcPct val="100000"/>
                        </a:lnSpc>
                        <a:spcBef>
                          <a:spcPts val="0"/>
                        </a:spcBef>
                        <a:spcAft>
                          <a:spcPts val="0"/>
                        </a:spcAft>
                        <a:buClr>
                          <a:schemeClr val="dk1"/>
                        </a:buClr>
                        <a:buSzPts val="1100"/>
                        <a:buFont typeface="Century Schoolbook"/>
                        <a:buNone/>
                      </a:pPr>
                      <a:r>
                        <a:rPr lang="en-US" sz="1100" b="0" i="0" u="none" strike="noStrike" cap="none">
                          <a:solidFill>
                            <a:schemeClr val="dk1"/>
                          </a:solidFill>
                          <a:latin typeface="Century Schoolbook"/>
                          <a:ea typeface="Century Schoolbook"/>
                          <a:cs typeface="Century Schoolbook"/>
                          <a:sym typeface="Century Schoolbook"/>
                        </a:rPr>
                        <a:t>Requirement</a:t>
                      </a:r>
                      <a:endParaRPr/>
                    </a:p>
                  </a:txBody>
                  <a:tcPr marL="33300" marR="33300" marT="33300" marB="33300">
                    <a:lnL w="12700" cap="flat" cmpd="sng">
                      <a:solidFill>
                        <a:srgbClr val="90AD04"/>
                      </a:solidFill>
                      <a:prstDash val="solid"/>
                      <a:round/>
                      <a:headEnd type="none" w="sm" len="sm"/>
                      <a:tailEnd type="none" w="sm" len="sm"/>
                    </a:lnL>
                    <a:lnR w="12700" cap="flat" cmpd="sng">
                      <a:solidFill>
                        <a:srgbClr val="90494F"/>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100"/>
                        <a:buFont typeface="Century Schoolbook"/>
                        <a:buNone/>
                      </a:pPr>
                      <a:r>
                        <a:rPr lang="en-US" sz="1100" b="0" i="0" u="none" strike="noStrike" cap="none">
                          <a:solidFill>
                            <a:schemeClr val="dk1"/>
                          </a:solidFill>
                          <a:latin typeface="Century Schoolbook"/>
                          <a:ea typeface="Century Schoolbook"/>
                          <a:cs typeface="Century Schoolbook"/>
                          <a:sym typeface="Century Schoolbook"/>
                        </a:rPr>
                        <a:t>It is mandatory</a:t>
                      </a:r>
                      <a:br>
                        <a:rPr lang="en-US" sz="1100" b="0" i="0" u="none" strike="noStrike" cap="none">
                          <a:solidFill>
                            <a:schemeClr val="dk1"/>
                          </a:solidFill>
                          <a:latin typeface="Century Schoolbook"/>
                          <a:ea typeface="Century Schoolbook"/>
                          <a:cs typeface="Century Schoolbook"/>
                          <a:sym typeface="Century Schoolbook"/>
                        </a:rPr>
                      </a:br>
                      <a:r>
                        <a:rPr lang="en-US" sz="1100" b="0" i="0" u="none" strike="noStrike" cap="none">
                          <a:solidFill>
                            <a:schemeClr val="dk1"/>
                          </a:solidFill>
                          <a:latin typeface="Century Schoolbook"/>
                          <a:ea typeface="Century Schoolbook"/>
                          <a:cs typeface="Century Schoolbook"/>
                          <a:sym typeface="Century Schoolbook"/>
                        </a:rPr>
                        <a:t/>
                      </a:r>
                      <a:br>
                        <a:rPr lang="en-US" sz="1100" b="0" i="0" u="none" strike="noStrike" cap="none">
                          <a:solidFill>
                            <a:schemeClr val="dk1"/>
                          </a:solidFill>
                          <a:latin typeface="Century Schoolbook"/>
                          <a:ea typeface="Century Schoolbook"/>
                          <a:cs typeface="Century Schoolbook"/>
                          <a:sym typeface="Century Schoolbook"/>
                        </a:rPr>
                      </a:br>
                      <a:endParaRPr/>
                    </a:p>
                  </a:txBody>
                  <a:tcPr marL="33300" marR="33300" marT="33300" marB="33300">
                    <a:lnL w="12700" cap="flat" cmpd="sng">
                      <a:solidFill>
                        <a:srgbClr val="90494F"/>
                      </a:solidFill>
                      <a:prstDash val="solid"/>
                      <a:round/>
                      <a:headEnd type="none" w="sm" len="sm"/>
                      <a:tailEnd type="none" w="sm" len="sm"/>
                    </a:lnL>
                    <a:lnR w="12700" cap="flat" cmpd="sng">
                      <a:solidFill>
                        <a:srgbClr val="10454F"/>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100"/>
                        <a:buFont typeface="Century Schoolbook"/>
                        <a:buNone/>
                      </a:pPr>
                      <a:r>
                        <a:rPr lang="en-US" sz="1100" b="0" i="0" u="none" strike="noStrike" cap="none">
                          <a:solidFill>
                            <a:schemeClr val="dk1"/>
                          </a:solidFill>
                          <a:latin typeface="Century Schoolbook"/>
                          <a:ea typeface="Century Schoolbook"/>
                          <a:cs typeface="Century Schoolbook"/>
                          <a:sym typeface="Century Schoolbook"/>
                        </a:rPr>
                        <a:t>It is non-mandatory</a:t>
                      </a:r>
                      <a:endParaRPr/>
                    </a:p>
                  </a:txBody>
                  <a:tcPr marL="33300" marR="33300" marT="33300" marB="33300">
                    <a:lnL w="12700" cap="flat" cmpd="sng">
                      <a:solidFill>
                        <a:srgbClr val="10454F"/>
                      </a:solidFill>
                      <a:prstDash val="solid"/>
                      <a:round/>
                      <a:headEnd type="none" w="sm" len="sm"/>
                      <a:tailEnd type="none" w="sm" len="sm"/>
                    </a:lnL>
                    <a:lnR w="12700" cap="flat" cmpd="sng">
                      <a:solidFill>
                        <a:srgbClr val="80444F"/>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r>
              <a:tr h="306375">
                <a:tc>
                  <a:txBody>
                    <a:bodyPr/>
                    <a:lstStyle/>
                    <a:p>
                      <a:pPr marL="0" marR="0" lvl="0" indent="0" algn="l" rtl="0">
                        <a:lnSpc>
                          <a:spcPct val="100000"/>
                        </a:lnSpc>
                        <a:spcBef>
                          <a:spcPts val="0"/>
                        </a:spcBef>
                        <a:spcAft>
                          <a:spcPts val="0"/>
                        </a:spcAft>
                        <a:buClr>
                          <a:schemeClr val="dk1"/>
                        </a:buClr>
                        <a:buSzPts val="1100"/>
                        <a:buFont typeface="Century Schoolbook"/>
                        <a:buNone/>
                      </a:pPr>
                      <a:r>
                        <a:rPr lang="en-US" sz="1100" b="0" i="0" u="none" strike="noStrike" cap="none">
                          <a:solidFill>
                            <a:schemeClr val="dk1"/>
                          </a:solidFill>
                          <a:latin typeface="Century Schoolbook"/>
                          <a:ea typeface="Century Schoolbook"/>
                          <a:cs typeface="Century Schoolbook"/>
                          <a:sym typeface="Century Schoolbook"/>
                        </a:rPr>
                        <a:t>Capturing type</a:t>
                      </a:r>
                      <a:endParaRPr/>
                    </a:p>
                  </a:txBody>
                  <a:tcPr marL="33300" marR="33300" marT="33300" marB="33300">
                    <a:lnL w="12700" cap="flat" cmpd="sng">
                      <a:solidFill>
                        <a:srgbClr val="C0444F"/>
                      </a:solidFill>
                      <a:prstDash val="solid"/>
                      <a:round/>
                      <a:headEnd type="none" w="sm" len="sm"/>
                      <a:tailEnd type="none" w="sm" len="sm"/>
                    </a:lnL>
                    <a:lnR w="12700" cap="flat" cmpd="sng">
                      <a:solidFill>
                        <a:srgbClr val="D0474F"/>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tc>
                  <a:txBody>
                    <a:bodyPr/>
                    <a:lstStyle/>
                    <a:p>
                      <a:pPr marL="0" marR="0" lvl="0" indent="0" algn="l" rtl="0">
                        <a:lnSpc>
                          <a:spcPct val="100000"/>
                        </a:lnSpc>
                        <a:spcBef>
                          <a:spcPts val="0"/>
                        </a:spcBef>
                        <a:spcAft>
                          <a:spcPts val="0"/>
                        </a:spcAft>
                        <a:buClr>
                          <a:schemeClr val="dk1"/>
                        </a:buClr>
                        <a:buSzPts val="1100"/>
                        <a:buFont typeface="Century Schoolbook"/>
                        <a:buNone/>
                      </a:pPr>
                      <a:r>
                        <a:rPr lang="en-US" sz="1100" b="0" i="0" u="none" strike="noStrike" cap="none">
                          <a:solidFill>
                            <a:schemeClr val="dk1"/>
                          </a:solidFill>
                          <a:latin typeface="Century Schoolbook"/>
                          <a:ea typeface="Century Schoolbook"/>
                          <a:cs typeface="Century Schoolbook"/>
                          <a:sym typeface="Century Schoolbook"/>
                        </a:rPr>
                        <a:t>It is captured in use case.</a:t>
                      </a:r>
                      <a:endParaRPr/>
                    </a:p>
                  </a:txBody>
                  <a:tcPr marL="33300" marR="33300" marT="33300" marB="33300">
                    <a:lnL w="12700" cap="flat" cmpd="sng">
                      <a:solidFill>
                        <a:srgbClr val="D0474F"/>
                      </a:solidFill>
                      <a:prstDash val="solid"/>
                      <a:round/>
                      <a:headEnd type="none" w="sm" len="sm"/>
                      <a:tailEnd type="none" w="sm" len="sm"/>
                    </a:lnL>
                    <a:lnR w="12700" cap="flat" cmpd="sng">
                      <a:solidFill>
                        <a:srgbClr val="A0444F"/>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tc>
                  <a:txBody>
                    <a:bodyPr/>
                    <a:lstStyle/>
                    <a:p>
                      <a:pPr marL="0" marR="0" lvl="0" indent="0" algn="l" rtl="0">
                        <a:lnSpc>
                          <a:spcPct val="100000"/>
                        </a:lnSpc>
                        <a:spcBef>
                          <a:spcPts val="0"/>
                        </a:spcBef>
                        <a:spcAft>
                          <a:spcPts val="0"/>
                        </a:spcAft>
                        <a:buClr>
                          <a:schemeClr val="dk1"/>
                        </a:buClr>
                        <a:buSzPts val="1100"/>
                        <a:buFont typeface="Century Schoolbook"/>
                        <a:buNone/>
                      </a:pPr>
                      <a:r>
                        <a:rPr lang="en-US" sz="1100" b="0" i="0" u="none" strike="noStrike" cap="none">
                          <a:solidFill>
                            <a:schemeClr val="dk1"/>
                          </a:solidFill>
                          <a:latin typeface="Century Schoolbook"/>
                          <a:ea typeface="Century Schoolbook"/>
                          <a:cs typeface="Century Schoolbook"/>
                          <a:sym typeface="Century Schoolbook"/>
                        </a:rPr>
                        <a:t>It is captured as a quality attribute.</a:t>
                      </a:r>
                      <a:endParaRPr/>
                    </a:p>
                  </a:txBody>
                  <a:tcPr marL="33300" marR="33300" marT="33300" marB="33300">
                    <a:lnL w="12700" cap="flat" cmpd="sng">
                      <a:solidFill>
                        <a:srgbClr val="A0444F"/>
                      </a:solidFill>
                      <a:prstDash val="solid"/>
                      <a:round/>
                      <a:headEnd type="none" w="sm" len="sm"/>
                      <a:tailEnd type="none" w="sm" len="sm"/>
                    </a:lnL>
                    <a:lnR w="12700" cap="flat" cmpd="sng">
                      <a:solidFill>
                        <a:srgbClr val="B0444F"/>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tr>
              <a:tr h="569900">
                <a:tc>
                  <a:txBody>
                    <a:bodyPr/>
                    <a:lstStyle/>
                    <a:p>
                      <a:pPr marL="0" marR="0" lvl="0" indent="0" algn="l" rtl="0">
                        <a:lnSpc>
                          <a:spcPct val="100000"/>
                        </a:lnSpc>
                        <a:spcBef>
                          <a:spcPts val="0"/>
                        </a:spcBef>
                        <a:spcAft>
                          <a:spcPts val="0"/>
                        </a:spcAft>
                        <a:buClr>
                          <a:schemeClr val="dk1"/>
                        </a:buClr>
                        <a:buSzPts val="1100"/>
                        <a:buFont typeface="Century Schoolbook"/>
                        <a:buNone/>
                      </a:pPr>
                      <a:r>
                        <a:rPr lang="en-US" sz="1100" b="0" i="0" u="none" strike="noStrike" cap="none">
                          <a:solidFill>
                            <a:schemeClr val="dk1"/>
                          </a:solidFill>
                          <a:latin typeface="Century Schoolbook"/>
                          <a:ea typeface="Century Schoolbook"/>
                          <a:cs typeface="Century Schoolbook"/>
                          <a:sym typeface="Century Schoolbook"/>
                        </a:rPr>
                        <a:t>End-result</a:t>
                      </a:r>
                      <a:endParaRPr/>
                    </a:p>
                  </a:txBody>
                  <a:tcPr marL="33300" marR="33300" marT="33300" marB="33300">
                    <a:lnL w="12700" cap="flat" cmpd="sng">
                      <a:solidFill>
                        <a:srgbClr val="20454F"/>
                      </a:solidFill>
                      <a:prstDash val="solid"/>
                      <a:round/>
                      <a:headEnd type="none" w="sm" len="sm"/>
                      <a:tailEnd type="none" w="sm" len="sm"/>
                    </a:lnL>
                    <a:lnR w="12700" cap="flat" cmpd="sng">
                      <a:solidFill>
                        <a:srgbClr val="90444F"/>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100"/>
                        <a:buFont typeface="Century Schoolbook"/>
                        <a:buNone/>
                      </a:pPr>
                      <a:r>
                        <a:rPr lang="en-US" sz="1100" b="0" i="0" u="none" strike="noStrike" cap="none">
                          <a:solidFill>
                            <a:schemeClr val="dk1"/>
                          </a:solidFill>
                          <a:latin typeface="Century Schoolbook"/>
                          <a:ea typeface="Century Schoolbook"/>
                          <a:cs typeface="Century Schoolbook"/>
                          <a:sym typeface="Century Schoolbook"/>
                        </a:rPr>
                        <a:t>Product feature</a:t>
                      </a:r>
                      <a:br>
                        <a:rPr lang="en-US" sz="1100" b="0" i="0" u="none" strike="noStrike" cap="none">
                          <a:solidFill>
                            <a:schemeClr val="dk1"/>
                          </a:solidFill>
                          <a:latin typeface="Century Schoolbook"/>
                          <a:ea typeface="Century Schoolbook"/>
                          <a:cs typeface="Century Schoolbook"/>
                          <a:sym typeface="Century Schoolbook"/>
                        </a:rPr>
                      </a:br>
                      <a:r>
                        <a:rPr lang="en-US" sz="1100" b="0" i="0" u="none" strike="noStrike" cap="none">
                          <a:solidFill>
                            <a:schemeClr val="dk1"/>
                          </a:solidFill>
                          <a:latin typeface="Century Schoolbook"/>
                          <a:ea typeface="Century Schoolbook"/>
                          <a:cs typeface="Century Schoolbook"/>
                          <a:sym typeface="Century Schoolbook"/>
                        </a:rPr>
                        <a:t/>
                      </a:r>
                      <a:br>
                        <a:rPr lang="en-US" sz="1100" b="0" i="0" u="none" strike="noStrike" cap="none">
                          <a:solidFill>
                            <a:schemeClr val="dk1"/>
                          </a:solidFill>
                          <a:latin typeface="Century Schoolbook"/>
                          <a:ea typeface="Century Schoolbook"/>
                          <a:cs typeface="Century Schoolbook"/>
                          <a:sym typeface="Century Schoolbook"/>
                        </a:rPr>
                      </a:br>
                      <a:endParaRPr/>
                    </a:p>
                  </a:txBody>
                  <a:tcPr marL="33300" marR="33300" marT="33300" marB="33300">
                    <a:lnL w="12700" cap="flat" cmpd="sng">
                      <a:solidFill>
                        <a:srgbClr val="90444F"/>
                      </a:solidFill>
                      <a:prstDash val="solid"/>
                      <a:round/>
                      <a:headEnd type="none" w="sm" len="sm"/>
                      <a:tailEnd type="none" w="sm" len="sm"/>
                    </a:lnL>
                    <a:lnR w="12700" cap="flat" cmpd="sng">
                      <a:solidFill>
                        <a:srgbClr val="10454F"/>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100"/>
                        <a:buFont typeface="Century Schoolbook"/>
                        <a:buNone/>
                      </a:pPr>
                      <a:r>
                        <a:rPr lang="en-US" sz="1100" b="0" i="0" u="none" strike="noStrike" cap="none">
                          <a:solidFill>
                            <a:schemeClr val="dk1"/>
                          </a:solidFill>
                          <a:latin typeface="Century Schoolbook"/>
                          <a:ea typeface="Century Schoolbook"/>
                          <a:cs typeface="Century Schoolbook"/>
                          <a:sym typeface="Century Schoolbook"/>
                        </a:rPr>
                        <a:t>Product properties</a:t>
                      </a:r>
                      <a:br>
                        <a:rPr lang="en-US" sz="1100" b="0" i="0" u="none" strike="noStrike" cap="none">
                          <a:solidFill>
                            <a:schemeClr val="dk1"/>
                          </a:solidFill>
                          <a:latin typeface="Century Schoolbook"/>
                          <a:ea typeface="Century Schoolbook"/>
                          <a:cs typeface="Century Schoolbook"/>
                          <a:sym typeface="Century Schoolbook"/>
                        </a:rPr>
                      </a:br>
                      <a:r>
                        <a:rPr lang="en-US" sz="1100" b="0" i="0" u="none" strike="noStrike" cap="none">
                          <a:solidFill>
                            <a:schemeClr val="dk1"/>
                          </a:solidFill>
                          <a:latin typeface="Century Schoolbook"/>
                          <a:ea typeface="Century Schoolbook"/>
                          <a:cs typeface="Century Schoolbook"/>
                          <a:sym typeface="Century Schoolbook"/>
                        </a:rPr>
                        <a:t/>
                      </a:r>
                      <a:br>
                        <a:rPr lang="en-US" sz="1100" b="0" i="0" u="none" strike="noStrike" cap="none">
                          <a:solidFill>
                            <a:schemeClr val="dk1"/>
                          </a:solidFill>
                          <a:latin typeface="Century Schoolbook"/>
                          <a:ea typeface="Century Schoolbook"/>
                          <a:cs typeface="Century Schoolbook"/>
                          <a:sym typeface="Century Schoolbook"/>
                        </a:rPr>
                      </a:br>
                      <a:endParaRPr/>
                    </a:p>
                  </a:txBody>
                  <a:tcPr marL="33300" marR="33300" marT="33300" marB="33300">
                    <a:lnL w="12700" cap="flat" cmpd="sng">
                      <a:solidFill>
                        <a:srgbClr val="10454F"/>
                      </a:solidFill>
                      <a:prstDash val="solid"/>
                      <a:round/>
                      <a:headEnd type="none" w="sm" len="sm"/>
                      <a:tailEnd type="none" w="sm" len="sm"/>
                    </a:lnL>
                    <a:lnR w="12700" cap="flat" cmpd="sng">
                      <a:solidFill>
                        <a:srgbClr val="80444F"/>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r>
              <a:tr h="569900">
                <a:tc>
                  <a:txBody>
                    <a:bodyPr/>
                    <a:lstStyle/>
                    <a:p>
                      <a:pPr marL="0" marR="0" lvl="0" indent="0" algn="l" rtl="0">
                        <a:lnSpc>
                          <a:spcPct val="100000"/>
                        </a:lnSpc>
                        <a:spcBef>
                          <a:spcPts val="0"/>
                        </a:spcBef>
                        <a:spcAft>
                          <a:spcPts val="0"/>
                        </a:spcAft>
                        <a:buClr>
                          <a:schemeClr val="dk1"/>
                        </a:buClr>
                        <a:buSzPts val="1100"/>
                        <a:buFont typeface="Century Schoolbook"/>
                        <a:buNone/>
                      </a:pPr>
                      <a:r>
                        <a:rPr lang="en-US" sz="1100" b="0" i="0" u="none" strike="noStrike" cap="none">
                          <a:solidFill>
                            <a:schemeClr val="dk1"/>
                          </a:solidFill>
                          <a:latin typeface="Century Schoolbook"/>
                          <a:ea typeface="Century Schoolbook"/>
                          <a:cs typeface="Century Schoolbook"/>
                          <a:sym typeface="Century Schoolbook"/>
                        </a:rPr>
                        <a:t>Capturing</a:t>
                      </a:r>
                      <a:endParaRPr/>
                    </a:p>
                  </a:txBody>
                  <a:tcPr marL="33300" marR="33300" marT="33300" marB="33300">
                    <a:lnL w="12700" cap="flat" cmpd="sng">
                      <a:solidFill>
                        <a:srgbClr val="60464F"/>
                      </a:solidFill>
                      <a:prstDash val="solid"/>
                      <a:round/>
                      <a:headEnd type="none" w="sm" len="sm"/>
                      <a:tailEnd type="none" w="sm" len="sm"/>
                    </a:lnL>
                    <a:lnR w="12700" cap="flat" cmpd="sng">
                      <a:solidFill>
                        <a:srgbClr val="D0484F"/>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tc>
                  <a:txBody>
                    <a:bodyPr/>
                    <a:lstStyle/>
                    <a:p>
                      <a:pPr marL="0" marR="0" lvl="0" indent="0" algn="l" rtl="0">
                        <a:lnSpc>
                          <a:spcPct val="100000"/>
                        </a:lnSpc>
                        <a:spcBef>
                          <a:spcPts val="0"/>
                        </a:spcBef>
                        <a:spcAft>
                          <a:spcPts val="0"/>
                        </a:spcAft>
                        <a:buClr>
                          <a:schemeClr val="dk1"/>
                        </a:buClr>
                        <a:buSzPts val="1100"/>
                        <a:buFont typeface="Century Schoolbook"/>
                        <a:buNone/>
                      </a:pPr>
                      <a:r>
                        <a:rPr lang="en-US" sz="1100" b="0" i="0" u="none" strike="noStrike" cap="none">
                          <a:solidFill>
                            <a:schemeClr val="dk1"/>
                          </a:solidFill>
                          <a:latin typeface="Century Schoolbook"/>
                          <a:ea typeface="Century Schoolbook"/>
                          <a:cs typeface="Century Schoolbook"/>
                          <a:sym typeface="Century Schoolbook"/>
                        </a:rPr>
                        <a:t>Easy to capture</a:t>
                      </a:r>
                      <a:br>
                        <a:rPr lang="en-US" sz="1100" b="0" i="0" u="none" strike="noStrike" cap="none">
                          <a:solidFill>
                            <a:schemeClr val="dk1"/>
                          </a:solidFill>
                          <a:latin typeface="Century Schoolbook"/>
                          <a:ea typeface="Century Schoolbook"/>
                          <a:cs typeface="Century Schoolbook"/>
                          <a:sym typeface="Century Schoolbook"/>
                        </a:rPr>
                      </a:br>
                      <a:r>
                        <a:rPr lang="en-US" sz="1100" b="0" i="0" u="none" strike="noStrike" cap="none">
                          <a:solidFill>
                            <a:schemeClr val="dk1"/>
                          </a:solidFill>
                          <a:latin typeface="Century Schoolbook"/>
                          <a:ea typeface="Century Schoolbook"/>
                          <a:cs typeface="Century Schoolbook"/>
                          <a:sym typeface="Century Schoolbook"/>
                        </a:rPr>
                        <a:t/>
                      </a:r>
                      <a:br>
                        <a:rPr lang="en-US" sz="1100" b="0" i="0" u="none" strike="noStrike" cap="none">
                          <a:solidFill>
                            <a:schemeClr val="dk1"/>
                          </a:solidFill>
                          <a:latin typeface="Century Schoolbook"/>
                          <a:ea typeface="Century Schoolbook"/>
                          <a:cs typeface="Century Schoolbook"/>
                          <a:sym typeface="Century Schoolbook"/>
                        </a:rPr>
                      </a:br>
                      <a:endParaRPr/>
                    </a:p>
                  </a:txBody>
                  <a:tcPr marL="33300" marR="33300" marT="33300" marB="33300">
                    <a:lnL w="12700" cap="flat" cmpd="sng">
                      <a:solidFill>
                        <a:srgbClr val="D0484F"/>
                      </a:solidFill>
                      <a:prstDash val="solid"/>
                      <a:round/>
                      <a:headEnd type="none" w="sm" len="sm"/>
                      <a:tailEnd type="none" w="sm" len="sm"/>
                    </a:lnL>
                    <a:lnR w="12700" cap="flat" cmpd="sng">
                      <a:solidFill>
                        <a:srgbClr val="A0444F"/>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tc>
                  <a:txBody>
                    <a:bodyPr/>
                    <a:lstStyle/>
                    <a:p>
                      <a:pPr marL="0" marR="0" lvl="0" indent="0" algn="l" rtl="0">
                        <a:lnSpc>
                          <a:spcPct val="100000"/>
                        </a:lnSpc>
                        <a:spcBef>
                          <a:spcPts val="0"/>
                        </a:spcBef>
                        <a:spcAft>
                          <a:spcPts val="0"/>
                        </a:spcAft>
                        <a:buClr>
                          <a:schemeClr val="dk1"/>
                        </a:buClr>
                        <a:buSzPts val="1100"/>
                        <a:buFont typeface="Century Schoolbook"/>
                        <a:buNone/>
                      </a:pPr>
                      <a:r>
                        <a:rPr lang="en-US" sz="1100" b="0" i="0" u="none" strike="noStrike" cap="none">
                          <a:solidFill>
                            <a:schemeClr val="dk1"/>
                          </a:solidFill>
                          <a:latin typeface="Century Schoolbook"/>
                          <a:ea typeface="Century Schoolbook"/>
                          <a:cs typeface="Century Schoolbook"/>
                          <a:sym typeface="Century Schoolbook"/>
                        </a:rPr>
                        <a:t>Hard to capture</a:t>
                      </a:r>
                      <a:br>
                        <a:rPr lang="en-US" sz="1100" b="0" i="0" u="none" strike="noStrike" cap="none">
                          <a:solidFill>
                            <a:schemeClr val="dk1"/>
                          </a:solidFill>
                          <a:latin typeface="Century Schoolbook"/>
                          <a:ea typeface="Century Schoolbook"/>
                          <a:cs typeface="Century Schoolbook"/>
                          <a:sym typeface="Century Schoolbook"/>
                        </a:rPr>
                      </a:br>
                      <a:r>
                        <a:rPr lang="en-US" sz="1100" b="0" i="0" u="none" strike="noStrike" cap="none">
                          <a:solidFill>
                            <a:schemeClr val="dk1"/>
                          </a:solidFill>
                          <a:latin typeface="Century Schoolbook"/>
                          <a:ea typeface="Century Schoolbook"/>
                          <a:cs typeface="Century Schoolbook"/>
                          <a:sym typeface="Century Schoolbook"/>
                        </a:rPr>
                        <a:t/>
                      </a:r>
                      <a:br>
                        <a:rPr lang="en-US" sz="1100" b="0" i="0" u="none" strike="noStrike" cap="none">
                          <a:solidFill>
                            <a:schemeClr val="dk1"/>
                          </a:solidFill>
                          <a:latin typeface="Century Schoolbook"/>
                          <a:ea typeface="Century Schoolbook"/>
                          <a:cs typeface="Century Schoolbook"/>
                          <a:sym typeface="Century Schoolbook"/>
                        </a:rPr>
                      </a:br>
                      <a:endParaRPr/>
                    </a:p>
                  </a:txBody>
                  <a:tcPr marL="33300" marR="33300" marT="33300" marB="33300">
                    <a:lnL w="12700" cap="flat" cmpd="sng">
                      <a:solidFill>
                        <a:srgbClr val="A0444F"/>
                      </a:solidFill>
                      <a:prstDash val="solid"/>
                      <a:round/>
                      <a:headEnd type="none" w="sm" len="sm"/>
                      <a:tailEnd type="none" w="sm" len="sm"/>
                    </a:lnL>
                    <a:lnR w="12700" cap="flat" cmpd="sng">
                      <a:solidFill>
                        <a:srgbClr val="B0444F"/>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tr>
              <a:tr h="425450">
                <a:tc>
                  <a:txBody>
                    <a:bodyPr/>
                    <a:lstStyle/>
                    <a:p>
                      <a:pPr marL="0" marR="0" lvl="0" indent="0" algn="l" rtl="0">
                        <a:lnSpc>
                          <a:spcPct val="100000"/>
                        </a:lnSpc>
                        <a:spcBef>
                          <a:spcPts val="0"/>
                        </a:spcBef>
                        <a:spcAft>
                          <a:spcPts val="0"/>
                        </a:spcAft>
                        <a:buClr>
                          <a:schemeClr val="dk1"/>
                        </a:buClr>
                        <a:buSzPts val="1100"/>
                        <a:buFont typeface="Century Schoolbook"/>
                        <a:buNone/>
                      </a:pPr>
                      <a:r>
                        <a:rPr lang="en-US" sz="1100" b="0" i="0" u="none" strike="noStrike" cap="none">
                          <a:solidFill>
                            <a:schemeClr val="dk1"/>
                          </a:solidFill>
                          <a:latin typeface="Century Schoolbook"/>
                          <a:ea typeface="Century Schoolbook"/>
                          <a:cs typeface="Century Schoolbook"/>
                          <a:sym typeface="Century Schoolbook"/>
                        </a:rPr>
                        <a:t>Objective</a:t>
                      </a:r>
                      <a:endParaRPr/>
                    </a:p>
                  </a:txBody>
                  <a:tcPr marL="33300" marR="33300" marT="33300" marB="33300">
                    <a:lnL w="12700" cap="flat" cmpd="sng">
                      <a:solidFill>
                        <a:srgbClr val="10484F"/>
                      </a:solidFill>
                      <a:prstDash val="solid"/>
                      <a:round/>
                      <a:headEnd type="none" w="sm" len="sm"/>
                      <a:tailEnd type="none" w="sm" len="sm"/>
                    </a:lnL>
                    <a:lnR w="12700" cap="flat" cmpd="sng">
                      <a:solidFill>
                        <a:srgbClr val="90AD04"/>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100"/>
                        <a:buFont typeface="Century Schoolbook"/>
                        <a:buNone/>
                      </a:pPr>
                      <a:r>
                        <a:rPr lang="en-US" sz="1100" b="0" i="0" u="none" strike="noStrike" cap="none">
                          <a:solidFill>
                            <a:schemeClr val="dk1"/>
                          </a:solidFill>
                          <a:latin typeface="Century Schoolbook"/>
                          <a:ea typeface="Century Schoolbook"/>
                          <a:cs typeface="Century Schoolbook"/>
                          <a:sym typeface="Century Schoolbook"/>
                        </a:rPr>
                        <a:t>Helps you verify the functionality of the software.</a:t>
                      </a:r>
                      <a:endParaRPr/>
                    </a:p>
                  </a:txBody>
                  <a:tcPr marL="33300" marR="33300" marT="33300" marB="33300">
                    <a:lnL w="12700" cap="flat" cmpd="sng">
                      <a:solidFill>
                        <a:srgbClr val="90AD04"/>
                      </a:solidFill>
                      <a:prstDash val="solid"/>
                      <a:round/>
                      <a:headEnd type="none" w="sm" len="sm"/>
                      <a:tailEnd type="none" w="sm" len="sm"/>
                    </a:lnL>
                    <a:lnR w="12700" cap="flat" cmpd="sng">
                      <a:solidFill>
                        <a:srgbClr val="10454F"/>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100"/>
                        <a:buFont typeface="Century Schoolbook"/>
                        <a:buNone/>
                      </a:pPr>
                      <a:r>
                        <a:rPr lang="en-US" sz="1100" b="0" i="0" u="none" strike="noStrike" cap="none">
                          <a:solidFill>
                            <a:schemeClr val="dk1"/>
                          </a:solidFill>
                          <a:latin typeface="Century Schoolbook"/>
                          <a:ea typeface="Century Schoolbook"/>
                          <a:cs typeface="Century Schoolbook"/>
                          <a:sym typeface="Century Schoolbook"/>
                        </a:rPr>
                        <a:t>Helps you to verify the performance of the software.</a:t>
                      </a:r>
                      <a:endParaRPr/>
                    </a:p>
                  </a:txBody>
                  <a:tcPr marL="33300" marR="33300" marT="33300" marB="33300">
                    <a:lnL w="12700" cap="flat" cmpd="sng">
                      <a:solidFill>
                        <a:srgbClr val="10454F"/>
                      </a:solidFill>
                      <a:prstDash val="solid"/>
                      <a:round/>
                      <a:headEnd type="none" w="sm" len="sm"/>
                      <a:tailEnd type="none" w="sm" len="sm"/>
                    </a:lnL>
                    <a:lnR w="12700" cap="flat" cmpd="sng">
                      <a:solidFill>
                        <a:srgbClr val="80444F"/>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r>
              <a:tr h="401625">
                <a:tc>
                  <a:txBody>
                    <a:bodyPr/>
                    <a:lstStyle/>
                    <a:p>
                      <a:pPr marL="0" marR="0" lvl="0" indent="0" algn="l" rtl="0">
                        <a:lnSpc>
                          <a:spcPct val="100000"/>
                        </a:lnSpc>
                        <a:spcBef>
                          <a:spcPts val="0"/>
                        </a:spcBef>
                        <a:spcAft>
                          <a:spcPts val="0"/>
                        </a:spcAft>
                        <a:buClr>
                          <a:schemeClr val="dk1"/>
                        </a:buClr>
                        <a:buSzPts val="1100"/>
                        <a:buFont typeface="Century Schoolbook"/>
                        <a:buNone/>
                      </a:pPr>
                      <a:r>
                        <a:rPr lang="en-US" sz="1100" b="0" i="0" u="none" strike="noStrike" cap="none">
                          <a:solidFill>
                            <a:schemeClr val="dk1"/>
                          </a:solidFill>
                          <a:latin typeface="Century Schoolbook"/>
                          <a:ea typeface="Century Schoolbook"/>
                          <a:cs typeface="Century Schoolbook"/>
                          <a:sym typeface="Century Schoolbook"/>
                        </a:rPr>
                        <a:t>Area of focus</a:t>
                      </a:r>
                      <a:endParaRPr/>
                    </a:p>
                  </a:txBody>
                  <a:tcPr marL="33300" marR="33300" marT="33300" marB="33300">
                    <a:lnL w="12700" cap="flat" cmpd="sng">
                      <a:solidFill>
                        <a:srgbClr val="90494F"/>
                      </a:solidFill>
                      <a:prstDash val="solid"/>
                      <a:round/>
                      <a:headEnd type="none" w="sm" len="sm"/>
                      <a:tailEnd type="none" w="sm" len="sm"/>
                    </a:lnL>
                    <a:lnR w="12700" cap="flat" cmpd="sng">
                      <a:solidFill>
                        <a:srgbClr val="C0444F"/>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tc>
                  <a:txBody>
                    <a:bodyPr/>
                    <a:lstStyle/>
                    <a:p>
                      <a:pPr marL="0" marR="0" lvl="0" indent="0" algn="l" rtl="0">
                        <a:lnSpc>
                          <a:spcPct val="100000"/>
                        </a:lnSpc>
                        <a:spcBef>
                          <a:spcPts val="0"/>
                        </a:spcBef>
                        <a:spcAft>
                          <a:spcPts val="0"/>
                        </a:spcAft>
                        <a:buClr>
                          <a:schemeClr val="dk1"/>
                        </a:buClr>
                        <a:buSzPts val="1100"/>
                        <a:buFont typeface="Century Schoolbook"/>
                        <a:buNone/>
                      </a:pPr>
                      <a:r>
                        <a:rPr lang="en-US" sz="1100" b="0" i="0" u="none" strike="noStrike" cap="none">
                          <a:solidFill>
                            <a:schemeClr val="dk1"/>
                          </a:solidFill>
                          <a:latin typeface="Century Schoolbook"/>
                          <a:ea typeface="Century Schoolbook"/>
                          <a:cs typeface="Century Schoolbook"/>
                          <a:sym typeface="Century Schoolbook"/>
                        </a:rPr>
                        <a:t>Focus on user requirement</a:t>
                      </a:r>
                      <a:endParaRPr/>
                    </a:p>
                  </a:txBody>
                  <a:tcPr marL="33300" marR="33300" marT="33300" marB="33300">
                    <a:lnL w="12700" cap="flat" cmpd="sng">
                      <a:solidFill>
                        <a:srgbClr val="C0444F"/>
                      </a:solidFill>
                      <a:prstDash val="solid"/>
                      <a:round/>
                      <a:headEnd type="none" w="sm" len="sm"/>
                      <a:tailEnd type="none" w="sm" len="sm"/>
                    </a:lnL>
                    <a:lnR w="12700" cap="flat" cmpd="sng">
                      <a:solidFill>
                        <a:srgbClr val="A0444F"/>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tc>
                  <a:txBody>
                    <a:bodyPr/>
                    <a:lstStyle/>
                    <a:p>
                      <a:pPr marL="0" marR="0" lvl="0" indent="0" algn="l" rtl="0">
                        <a:lnSpc>
                          <a:spcPct val="100000"/>
                        </a:lnSpc>
                        <a:spcBef>
                          <a:spcPts val="0"/>
                        </a:spcBef>
                        <a:spcAft>
                          <a:spcPts val="0"/>
                        </a:spcAft>
                        <a:buClr>
                          <a:schemeClr val="dk1"/>
                        </a:buClr>
                        <a:buSzPts val="1100"/>
                        <a:buFont typeface="Century Schoolbook"/>
                        <a:buNone/>
                      </a:pPr>
                      <a:r>
                        <a:rPr lang="en-US" sz="1100" b="0" i="0" u="none" strike="noStrike" cap="none">
                          <a:solidFill>
                            <a:schemeClr val="dk1"/>
                          </a:solidFill>
                          <a:latin typeface="Century Schoolbook"/>
                          <a:ea typeface="Century Schoolbook"/>
                          <a:cs typeface="Century Schoolbook"/>
                          <a:sym typeface="Century Schoolbook"/>
                        </a:rPr>
                        <a:t>Concentrates on the user's expectation.</a:t>
                      </a:r>
                      <a:endParaRPr/>
                    </a:p>
                  </a:txBody>
                  <a:tcPr marL="33300" marR="33300" marT="33300" marB="33300">
                    <a:lnL w="12700" cap="flat" cmpd="sng">
                      <a:solidFill>
                        <a:srgbClr val="A0444F"/>
                      </a:solidFill>
                      <a:prstDash val="solid"/>
                      <a:round/>
                      <a:headEnd type="none" w="sm" len="sm"/>
                      <a:tailEnd type="none" w="sm" len="sm"/>
                    </a:lnL>
                    <a:lnR w="12700" cap="flat" cmpd="sng">
                      <a:solidFill>
                        <a:srgbClr val="B0444F"/>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tr>
              <a:tr h="306375">
                <a:tc>
                  <a:txBody>
                    <a:bodyPr/>
                    <a:lstStyle/>
                    <a:p>
                      <a:pPr marL="0" marR="0" lvl="0" indent="0" algn="l" rtl="0">
                        <a:lnSpc>
                          <a:spcPct val="100000"/>
                        </a:lnSpc>
                        <a:spcBef>
                          <a:spcPts val="0"/>
                        </a:spcBef>
                        <a:spcAft>
                          <a:spcPts val="0"/>
                        </a:spcAft>
                        <a:buClr>
                          <a:schemeClr val="dk1"/>
                        </a:buClr>
                        <a:buSzPts val="1100"/>
                        <a:buFont typeface="Century Schoolbook"/>
                        <a:buNone/>
                      </a:pPr>
                      <a:r>
                        <a:rPr lang="en-US" sz="1100" b="0" i="0" u="none" strike="noStrike" cap="none" dirty="0">
                          <a:solidFill>
                            <a:schemeClr val="dk1"/>
                          </a:solidFill>
                          <a:latin typeface="Century Schoolbook"/>
                          <a:ea typeface="Century Schoolbook"/>
                          <a:cs typeface="Century Schoolbook"/>
                          <a:sym typeface="Century Schoolbook"/>
                        </a:rPr>
                        <a:t>Documentation</a:t>
                      </a:r>
                      <a:endParaRPr dirty="0"/>
                    </a:p>
                  </a:txBody>
                  <a:tcPr marL="33300" marR="33300" marT="33300" marB="33300">
                    <a:lnL w="12700" cap="flat" cmpd="sng">
                      <a:solidFill>
                        <a:srgbClr val="D0474F"/>
                      </a:solidFill>
                      <a:prstDash val="solid"/>
                      <a:round/>
                      <a:headEnd type="none" w="sm" len="sm"/>
                      <a:tailEnd type="none" w="sm" len="sm"/>
                    </a:lnL>
                    <a:lnR w="12700" cap="flat" cmpd="sng">
                      <a:solidFill>
                        <a:srgbClr val="20454F"/>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100"/>
                        <a:buFont typeface="Century Schoolbook"/>
                        <a:buNone/>
                      </a:pPr>
                      <a:r>
                        <a:rPr lang="en-US" sz="1100" b="0" i="0" u="none" strike="noStrike" cap="none">
                          <a:solidFill>
                            <a:schemeClr val="dk1"/>
                          </a:solidFill>
                          <a:latin typeface="Century Schoolbook"/>
                          <a:ea typeface="Century Schoolbook"/>
                          <a:cs typeface="Century Schoolbook"/>
                          <a:sym typeface="Century Schoolbook"/>
                        </a:rPr>
                        <a:t>Describe what the product does</a:t>
                      </a:r>
                      <a:endParaRPr/>
                    </a:p>
                  </a:txBody>
                  <a:tcPr marL="33300" marR="33300" marT="33300" marB="33300">
                    <a:lnL w="12700" cap="flat" cmpd="sng">
                      <a:solidFill>
                        <a:srgbClr val="20454F"/>
                      </a:solidFill>
                      <a:prstDash val="solid"/>
                      <a:round/>
                      <a:headEnd type="none" w="sm" len="sm"/>
                      <a:tailEnd type="none" w="sm" len="sm"/>
                    </a:lnL>
                    <a:lnR w="12700" cap="flat" cmpd="sng">
                      <a:solidFill>
                        <a:srgbClr val="10454F"/>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100"/>
                        <a:buFont typeface="Century Schoolbook"/>
                        <a:buNone/>
                      </a:pPr>
                      <a:r>
                        <a:rPr lang="en-US" sz="1100" b="0" i="0" u="none" strike="noStrike" cap="none">
                          <a:solidFill>
                            <a:schemeClr val="dk1"/>
                          </a:solidFill>
                          <a:latin typeface="Century Schoolbook"/>
                          <a:ea typeface="Century Schoolbook"/>
                          <a:cs typeface="Century Schoolbook"/>
                          <a:sym typeface="Century Schoolbook"/>
                        </a:rPr>
                        <a:t>Describes how the product works</a:t>
                      </a:r>
                      <a:endParaRPr/>
                    </a:p>
                  </a:txBody>
                  <a:tcPr marL="33300" marR="33300" marT="33300" marB="33300">
                    <a:lnL w="12700" cap="flat" cmpd="sng">
                      <a:solidFill>
                        <a:srgbClr val="10454F"/>
                      </a:solidFill>
                      <a:prstDash val="solid"/>
                      <a:round/>
                      <a:headEnd type="none" w="sm" len="sm"/>
                      <a:tailEnd type="none" w="sm" len="sm"/>
                    </a:lnL>
                    <a:lnR w="12700" cap="flat" cmpd="sng">
                      <a:solidFill>
                        <a:srgbClr val="80444F"/>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r>
              <a:tr h="666750">
                <a:tc>
                  <a:txBody>
                    <a:bodyPr/>
                    <a:lstStyle/>
                    <a:p>
                      <a:pPr marL="0" marR="0" lvl="0" indent="0" algn="l" rtl="0">
                        <a:lnSpc>
                          <a:spcPct val="100000"/>
                        </a:lnSpc>
                        <a:spcBef>
                          <a:spcPts val="0"/>
                        </a:spcBef>
                        <a:spcAft>
                          <a:spcPts val="0"/>
                        </a:spcAft>
                        <a:buClr>
                          <a:schemeClr val="dk1"/>
                        </a:buClr>
                        <a:buSzPts val="1100"/>
                        <a:buFont typeface="Century Schoolbook"/>
                        <a:buNone/>
                      </a:pPr>
                      <a:r>
                        <a:rPr lang="en-US" sz="1100" b="0" i="0" u="none" strike="noStrike" cap="none">
                          <a:solidFill>
                            <a:schemeClr val="dk1"/>
                          </a:solidFill>
                          <a:latin typeface="Century Schoolbook"/>
                          <a:ea typeface="Century Schoolbook"/>
                          <a:cs typeface="Century Schoolbook"/>
                          <a:sym typeface="Century Schoolbook"/>
                        </a:rPr>
                        <a:t>Type of Testing</a:t>
                      </a:r>
                      <a:endParaRPr/>
                    </a:p>
                  </a:txBody>
                  <a:tcPr marL="33300" marR="33300" marT="33300" marB="33300">
                    <a:lnL w="12700" cap="flat" cmpd="sng">
                      <a:solidFill>
                        <a:srgbClr val="90444F"/>
                      </a:solidFill>
                      <a:prstDash val="solid"/>
                      <a:round/>
                      <a:headEnd type="none" w="sm" len="sm"/>
                      <a:tailEnd type="none" w="sm" len="sm"/>
                    </a:lnL>
                    <a:lnR w="12700" cap="flat" cmpd="sng">
                      <a:solidFill>
                        <a:srgbClr val="60464F"/>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tc>
                  <a:txBody>
                    <a:bodyPr/>
                    <a:lstStyle/>
                    <a:p>
                      <a:pPr marL="0" marR="0" lvl="0" indent="0" algn="l" rtl="0">
                        <a:lnSpc>
                          <a:spcPct val="100000"/>
                        </a:lnSpc>
                        <a:spcBef>
                          <a:spcPts val="0"/>
                        </a:spcBef>
                        <a:spcAft>
                          <a:spcPts val="0"/>
                        </a:spcAft>
                        <a:buClr>
                          <a:schemeClr val="dk1"/>
                        </a:buClr>
                        <a:buSzPts val="1100"/>
                        <a:buFont typeface="Century Schoolbook"/>
                        <a:buNone/>
                      </a:pPr>
                      <a:r>
                        <a:rPr lang="en-US" sz="1100" b="0" i="0" u="none" strike="noStrike" cap="none">
                          <a:solidFill>
                            <a:schemeClr val="dk1"/>
                          </a:solidFill>
                          <a:latin typeface="Century Schoolbook"/>
                          <a:ea typeface="Century Schoolbook"/>
                          <a:cs typeface="Century Schoolbook"/>
                          <a:sym typeface="Century Schoolbook"/>
                        </a:rPr>
                        <a:t>Functional Testing like System, Integration, End to End, API testing, etc.</a:t>
                      </a:r>
                      <a:endParaRPr/>
                    </a:p>
                  </a:txBody>
                  <a:tcPr marL="33300" marR="33300" marT="33300" marB="33300">
                    <a:lnL w="12700" cap="flat" cmpd="sng">
                      <a:solidFill>
                        <a:srgbClr val="60464F"/>
                      </a:solidFill>
                      <a:prstDash val="solid"/>
                      <a:round/>
                      <a:headEnd type="none" w="sm" len="sm"/>
                      <a:tailEnd type="none" w="sm" len="sm"/>
                    </a:lnL>
                    <a:lnR w="12700" cap="flat" cmpd="sng">
                      <a:solidFill>
                        <a:srgbClr val="A0444F"/>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tc>
                  <a:txBody>
                    <a:bodyPr/>
                    <a:lstStyle/>
                    <a:p>
                      <a:pPr marL="0" marR="0" lvl="0" indent="0" algn="l" rtl="0">
                        <a:lnSpc>
                          <a:spcPct val="100000"/>
                        </a:lnSpc>
                        <a:spcBef>
                          <a:spcPts val="0"/>
                        </a:spcBef>
                        <a:spcAft>
                          <a:spcPts val="0"/>
                        </a:spcAft>
                        <a:buClr>
                          <a:schemeClr val="dk1"/>
                        </a:buClr>
                        <a:buSzPts val="1100"/>
                        <a:buFont typeface="Century Schoolbook"/>
                        <a:buNone/>
                      </a:pPr>
                      <a:r>
                        <a:rPr lang="en-US" sz="1100" b="0" i="0" u="none" strike="noStrike" cap="none">
                          <a:solidFill>
                            <a:schemeClr val="dk1"/>
                          </a:solidFill>
                          <a:latin typeface="Century Schoolbook"/>
                          <a:ea typeface="Century Schoolbook"/>
                          <a:cs typeface="Century Schoolbook"/>
                          <a:sym typeface="Century Schoolbook"/>
                        </a:rPr>
                        <a:t>Non-Functional Testing like Performance, Stress, Usability, Security testing, etc.</a:t>
                      </a:r>
                      <a:endParaRPr/>
                    </a:p>
                  </a:txBody>
                  <a:tcPr marL="33300" marR="33300" marT="33300" marB="33300">
                    <a:lnL w="12700" cap="flat" cmpd="sng">
                      <a:solidFill>
                        <a:srgbClr val="A0444F"/>
                      </a:solidFill>
                      <a:prstDash val="solid"/>
                      <a:round/>
                      <a:headEnd type="none" w="sm" len="sm"/>
                      <a:tailEnd type="none" w="sm" len="sm"/>
                    </a:lnL>
                    <a:lnR w="12700" cap="flat" cmpd="sng">
                      <a:solidFill>
                        <a:srgbClr val="B0444F"/>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tr>
              <a:tr h="425450">
                <a:tc>
                  <a:txBody>
                    <a:bodyPr/>
                    <a:lstStyle/>
                    <a:p>
                      <a:pPr marL="0" marR="0" lvl="0" indent="0" algn="l" rtl="0">
                        <a:lnSpc>
                          <a:spcPct val="100000"/>
                        </a:lnSpc>
                        <a:spcBef>
                          <a:spcPts val="0"/>
                        </a:spcBef>
                        <a:spcAft>
                          <a:spcPts val="0"/>
                        </a:spcAft>
                        <a:buClr>
                          <a:schemeClr val="dk1"/>
                        </a:buClr>
                        <a:buSzPts val="1100"/>
                        <a:buFont typeface="Century Schoolbook"/>
                        <a:buNone/>
                      </a:pPr>
                      <a:r>
                        <a:rPr lang="en-US" sz="1100" b="0" i="0" u="none" strike="noStrike" cap="none">
                          <a:solidFill>
                            <a:schemeClr val="dk1"/>
                          </a:solidFill>
                          <a:latin typeface="Century Schoolbook"/>
                          <a:ea typeface="Century Schoolbook"/>
                          <a:cs typeface="Century Schoolbook"/>
                          <a:sym typeface="Century Schoolbook"/>
                        </a:rPr>
                        <a:t>Test Execution</a:t>
                      </a:r>
                      <a:endParaRPr/>
                    </a:p>
                  </a:txBody>
                  <a:tcPr marL="33300" marR="33300" marT="33300" marB="33300">
                    <a:lnL w="12700" cap="flat" cmpd="sng">
                      <a:solidFill>
                        <a:srgbClr val="D0484F"/>
                      </a:solidFill>
                      <a:prstDash val="solid"/>
                      <a:round/>
                      <a:headEnd type="none" w="sm" len="sm"/>
                      <a:tailEnd type="none" w="sm" len="sm"/>
                    </a:lnL>
                    <a:lnR w="12700" cap="flat" cmpd="sng">
                      <a:solidFill>
                        <a:srgbClr val="10484F"/>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100"/>
                        <a:buFont typeface="Century Schoolbook"/>
                        <a:buNone/>
                      </a:pPr>
                      <a:r>
                        <a:rPr lang="en-US" sz="1100" b="0" i="0" u="none" strike="noStrike" cap="none">
                          <a:solidFill>
                            <a:schemeClr val="dk1"/>
                          </a:solidFill>
                          <a:latin typeface="Century Schoolbook"/>
                          <a:ea typeface="Century Schoolbook"/>
                          <a:cs typeface="Century Schoolbook"/>
                          <a:sym typeface="Century Schoolbook"/>
                        </a:rPr>
                        <a:t>Test Execution is done before non-functional testing.</a:t>
                      </a:r>
                      <a:endParaRPr/>
                    </a:p>
                  </a:txBody>
                  <a:tcPr marL="33300" marR="33300" marT="33300" marB="33300">
                    <a:lnL w="12700" cap="flat" cmpd="sng">
                      <a:solidFill>
                        <a:srgbClr val="10484F"/>
                      </a:solidFill>
                      <a:prstDash val="solid"/>
                      <a:round/>
                      <a:headEnd type="none" w="sm" len="sm"/>
                      <a:tailEnd type="none" w="sm" len="sm"/>
                    </a:lnL>
                    <a:lnR w="12700" cap="flat" cmpd="sng">
                      <a:solidFill>
                        <a:srgbClr val="10454F"/>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100"/>
                        <a:buFont typeface="Century Schoolbook"/>
                        <a:buNone/>
                      </a:pPr>
                      <a:r>
                        <a:rPr lang="en-US" sz="1100" b="0" i="0" u="none" strike="noStrike" cap="none">
                          <a:solidFill>
                            <a:schemeClr val="dk1"/>
                          </a:solidFill>
                          <a:latin typeface="Century Schoolbook"/>
                          <a:ea typeface="Century Schoolbook"/>
                          <a:cs typeface="Century Schoolbook"/>
                          <a:sym typeface="Century Schoolbook"/>
                        </a:rPr>
                        <a:t>After the functional testing</a:t>
                      </a:r>
                      <a:endParaRPr/>
                    </a:p>
                  </a:txBody>
                  <a:tcPr marL="33300" marR="33300" marT="33300" marB="33300">
                    <a:lnL w="12700" cap="flat" cmpd="sng">
                      <a:solidFill>
                        <a:srgbClr val="10454F"/>
                      </a:solidFill>
                      <a:prstDash val="solid"/>
                      <a:round/>
                      <a:headEnd type="none" w="sm" len="sm"/>
                      <a:tailEnd type="none" w="sm" len="sm"/>
                    </a:lnL>
                    <a:lnR w="12700" cap="flat" cmpd="sng">
                      <a:solidFill>
                        <a:srgbClr val="80444F"/>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r>
              <a:tr h="569900">
                <a:tc>
                  <a:txBody>
                    <a:bodyPr/>
                    <a:lstStyle/>
                    <a:p>
                      <a:pPr marL="0" marR="0" lvl="0" indent="0" algn="l" rtl="0">
                        <a:lnSpc>
                          <a:spcPct val="100000"/>
                        </a:lnSpc>
                        <a:spcBef>
                          <a:spcPts val="0"/>
                        </a:spcBef>
                        <a:spcAft>
                          <a:spcPts val="0"/>
                        </a:spcAft>
                        <a:buClr>
                          <a:schemeClr val="dk1"/>
                        </a:buClr>
                        <a:buSzPts val="1100"/>
                        <a:buFont typeface="Century Schoolbook"/>
                        <a:buNone/>
                      </a:pPr>
                      <a:r>
                        <a:rPr lang="en-US" sz="1100" b="0" i="0" u="none" strike="noStrike" cap="none">
                          <a:solidFill>
                            <a:schemeClr val="dk1"/>
                          </a:solidFill>
                          <a:latin typeface="Century Schoolbook"/>
                          <a:ea typeface="Century Schoolbook"/>
                          <a:cs typeface="Century Schoolbook"/>
                          <a:sym typeface="Century Schoolbook"/>
                        </a:rPr>
                        <a:t>Product Info</a:t>
                      </a:r>
                      <a:endParaRPr/>
                    </a:p>
                  </a:txBody>
                  <a:tcPr marL="33300" marR="33300" marT="33300" marB="33300">
                    <a:lnL w="12700" cap="flat" cmpd="sng">
                      <a:solidFill>
                        <a:srgbClr val="90AD04"/>
                      </a:solidFill>
                      <a:prstDash val="solid"/>
                      <a:round/>
                      <a:headEnd type="none" w="sm" len="sm"/>
                      <a:tailEnd type="none" w="sm" len="sm"/>
                    </a:lnL>
                    <a:lnR w="12700" cap="flat" cmpd="sng">
                      <a:solidFill>
                        <a:srgbClr val="90494F"/>
                      </a:solidFill>
                      <a:prstDash val="solid"/>
                      <a:round/>
                      <a:headEnd type="none" w="sm" len="sm"/>
                      <a:tailEnd type="none" w="sm" len="sm"/>
                    </a:lnR>
                    <a:lnT w="9525" cap="flat" cmpd="sng">
                      <a:solidFill>
                        <a:srgbClr val="DDDDDD"/>
                      </a:solidFill>
                      <a:prstDash val="solid"/>
                      <a:round/>
                      <a:headEnd type="none" w="sm" len="sm"/>
                      <a:tailEnd type="none" w="sm" len="sm"/>
                    </a:lnT>
                    <a:lnB w="12700" cap="flat" cmpd="sng">
                      <a:solidFill>
                        <a:srgbClr val="50464F"/>
                      </a:solidFill>
                      <a:prstDash val="solid"/>
                      <a:round/>
                      <a:headEnd type="none" w="sm" len="sm"/>
                      <a:tailEnd type="none" w="sm" len="sm"/>
                    </a:lnB>
                    <a:solidFill>
                      <a:srgbClr val="F9F9F9"/>
                    </a:solidFill>
                  </a:tcPr>
                </a:tc>
                <a:tc>
                  <a:txBody>
                    <a:bodyPr/>
                    <a:lstStyle/>
                    <a:p>
                      <a:pPr marL="0" marR="0" lvl="0" indent="0" algn="l" rtl="0">
                        <a:lnSpc>
                          <a:spcPct val="100000"/>
                        </a:lnSpc>
                        <a:spcBef>
                          <a:spcPts val="0"/>
                        </a:spcBef>
                        <a:spcAft>
                          <a:spcPts val="0"/>
                        </a:spcAft>
                        <a:buClr>
                          <a:schemeClr val="dk1"/>
                        </a:buClr>
                        <a:buSzPts val="1100"/>
                        <a:buFont typeface="Century Schoolbook"/>
                        <a:buNone/>
                      </a:pPr>
                      <a:r>
                        <a:rPr lang="en-US" sz="1100" b="0" i="0" u="none" strike="noStrike" cap="none">
                          <a:solidFill>
                            <a:schemeClr val="dk1"/>
                          </a:solidFill>
                          <a:latin typeface="Century Schoolbook"/>
                          <a:ea typeface="Century Schoolbook"/>
                          <a:cs typeface="Century Schoolbook"/>
                          <a:sym typeface="Century Schoolbook"/>
                        </a:rPr>
                        <a:t>Product Features</a:t>
                      </a:r>
                      <a:br>
                        <a:rPr lang="en-US" sz="1100" b="0" i="0" u="none" strike="noStrike" cap="none">
                          <a:solidFill>
                            <a:schemeClr val="dk1"/>
                          </a:solidFill>
                          <a:latin typeface="Century Schoolbook"/>
                          <a:ea typeface="Century Schoolbook"/>
                          <a:cs typeface="Century Schoolbook"/>
                          <a:sym typeface="Century Schoolbook"/>
                        </a:rPr>
                      </a:br>
                      <a:r>
                        <a:rPr lang="en-US" sz="1100" b="0" i="0" u="none" strike="noStrike" cap="none">
                          <a:solidFill>
                            <a:schemeClr val="dk1"/>
                          </a:solidFill>
                          <a:latin typeface="Century Schoolbook"/>
                          <a:ea typeface="Century Schoolbook"/>
                          <a:cs typeface="Century Schoolbook"/>
                          <a:sym typeface="Century Schoolbook"/>
                        </a:rPr>
                        <a:t/>
                      </a:r>
                      <a:br>
                        <a:rPr lang="en-US" sz="1100" b="0" i="0" u="none" strike="noStrike" cap="none">
                          <a:solidFill>
                            <a:schemeClr val="dk1"/>
                          </a:solidFill>
                          <a:latin typeface="Century Schoolbook"/>
                          <a:ea typeface="Century Schoolbook"/>
                          <a:cs typeface="Century Schoolbook"/>
                          <a:sym typeface="Century Schoolbook"/>
                        </a:rPr>
                      </a:br>
                      <a:endParaRPr/>
                    </a:p>
                  </a:txBody>
                  <a:tcPr marL="33300" marR="33300" marT="33300" marB="33300">
                    <a:lnL w="12700" cap="flat" cmpd="sng">
                      <a:solidFill>
                        <a:srgbClr val="90494F"/>
                      </a:solidFill>
                      <a:prstDash val="solid"/>
                      <a:round/>
                      <a:headEnd type="none" w="sm" len="sm"/>
                      <a:tailEnd type="none" w="sm" len="sm"/>
                    </a:lnL>
                    <a:lnR w="12700" cap="flat" cmpd="sng">
                      <a:solidFill>
                        <a:srgbClr val="A0444F"/>
                      </a:solidFill>
                      <a:prstDash val="solid"/>
                      <a:round/>
                      <a:headEnd type="none" w="sm" len="sm"/>
                      <a:tailEnd type="none" w="sm" len="sm"/>
                    </a:lnR>
                    <a:lnT w="9525" cap="flat" cmpd="sng">
                      <a:solidFill>
                        <a:srgbClr val="DDDDDD"/>
                      </a:solidFill>
                      <a:prstDash val="solid"/>
                      <a:round/>
                      <a:headEnd type="none" w="sm" len="sm"/>
                      <a:tailEnd type="none" w="sm" len="sm"/>
                    </a:lnT>
                    <a:lnB w="12700" cap="flat" cmpd="sng">
                      <a:solidFill>
                        <a:srgbClr val="90444F"/>
                      </a:solidFill>
                      <a:prstDash val="solid"/>
                      <a:round/>
                      <a:headEnd type="none" w="sm" len="sm"/>
                      <a:tailEnd type="none" w="sm" len="sm"/>
                    </a:lnB>
                    <a:solidFill>
                      <a:srgbClr val="F9F9F9"/>
                    </a:solidFill>
                  </a:tcPr>
                </a:tc>
                <a:tc>
                  <a:txBody>
                    <a:bodyPr/>
                    <a:lstStyle/>
                    <a:p>
                      <a:pPr marL="0" marR="0" lvl="0" indent="0" algn="l" rtl="0">
                        <a:lnSpc>
                          <a:spcPct val="100000"/>
                        </a:lnSpc>
                        <a:spcBef>
                          <a:spcPts val="0"/>
                        </a:spcBef>
                        <a:spcAft>
                          <a:spcPts val="0"/>
                        </a:spcAft>
                        <a:buClr>
                          <a:schemeClr val="dk1"/>
                        </a:buClr>
                        <a:buSzPts val="1100"/>
                        <a:buFont typeface="Century Schoolbook"/>
                        <a:buNone/>
                      </a:pPr>
                      <a:r>
                        <a:rPr lang="en-US" sz="1100" b="0" i="0" u="none" strike="noStrike" cap="none" dirty="0">
                          <a:solidFill>
                            <a:schemeClr val="dk1"/>
                          </a:solidFill>
                          <a:latin typeface="Century Schoolbook"/>
                          <a:ea typeface="Century Schoolbook"/>
                          <a:cs typeface="Century Schoolbook"/>
                          <a:sym typeface="Century Schoolbook"/>
                        </a:rPr>
                        <a:t>Product Properties</a:t>
                      </a:r>
                      <a:br>
                        <a:rPr lang="en-US" sz="1100" b="0" i="0" u="none" strike="noStrike" cap="none" dirty="0">
                          <a:solidFill>
                            <a:schemeClr val="dk1"/>
                          </a:solidFill>
                          <a:latin typeface="Century Schoolbook"/>
                          <a:ea typeface="Century Schoolbook"/>
                          <a:cs typeface="Century Schoolbook"/>
                          <a:sym typeface="Century Schoolbook"/>
                        </a:rPr>
                      </a:br>
                      <a:endParaRPr dirty="0"/>
                    </a:p>
                  </a:txBody>
                  <a:tcPr marL="33300" marR="33300" marT="33300" marB="33300">
                    <a:lnL w="12700" cap="flat" cmpd="sng">
                      <a:solidFill>
                        <a:srgbClr val="A0444F"/>
                      </a:solidFill>
                      <a:prstDash val="solid"/>
                      <a:round/>
                      <a:headEnd type="none" w="sm" len="sm"/>
                      <a:tailEnd type="none" w="sm" len="sm"/>
                    </a:lnL>
                    <a:lnR w="12700" cap="flat" cmpd="sng">
                      <a:solidFill>
                        <a:srgbClr val="B0444F"/>
                      </a:solidFill>
                      <a:prstDash val="solid"/>
                      <a:round/>
                      <a:headEnd type="none" w="sm" len="sm"/>
                      <a:tailEnd type="none" w="sm" len="sm"/>
                    </a:lnR>
                    <a:lnT w="9525" cap="flat" cmpd="sng">
                      <a:solidFill>
                        <a:srgbClr val="DDDDDD"/>
                      </a:solidFill>
                      <a:prstDash val="solid"/>
                      <a:round/>
                      <a:headEnd type="none" w="sm" len="sm"/>
                      <a:tailEnd type="none" w="sm" len="sm"/>
                    </a:lnT>
                    <a:lnB w="12700" cap="flat" cmpd="sng">
                      <a:solidFill>
                        <a:srgbClr val="905009"/>
                      </a:solidFill>
                      <a:prstDash val="solid"/>
                      <a:round/>
                      <a:headEnd type="none" w="sm" len="sm"/>
                      <a:tailEnd type="none" w="sm" len="sm"/>
                    </a:lnB>
                    <a:solidFill>
                      <a:srgbClr val="F9F9F9"/>
                    </a:solidFill>
                  </a:tcPr>
                </a:tc>
              </a:tr>
            </a:tbl>
          </a:graphicData>
        </a:graphic>
      </p:graphicFrame>
    </p:spTree>
    <p:extLst>
      <p:ext uri="{BB962C8B-B14F-4D97-AF65-F5344CB8AC3E}">
        <p14:creationId xmlns:p14="http://schemas.microsoft.com/office/powerpoint/2010/main" val="143109491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096"/>
        <p:cNvGrpSpPr/>
        <p:nvPr/>
      </p:nvGrpSpPr>
      <p:grpSpPr>
        <a:xfrm>
          <a:off x="0" y="0"/>
          <a:ext cx="0" cy="0"/>
          <a:chOff x="0" y="0"/>
          <a:chExt cx="0" cy="0"/>
        </a:xfrm>
      </p:grpSpPr>
      <p:sp>
        <p:nvSpPr>
          <p:cNvPr id="1097" name="Google Shape;1097;p160"/>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a:t>Use case diagram</a:t>
            </a:r>
            <a:endParaRPr/>
          </a:p>
        </p:txBody>
      </p:sp>
      <p:sp>
        <p:nvSpPr>
          <p:cNvPr id="1098" name="Google Shape;1098;p160"/>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SzPts val="1680"/>
              <a:buNone/>
            </a:pPr>
            <a:r>
              <a:rPr lang="en-US" b="1"/>
              <a:t>Use Case Diagram</a:t>
            </a:r>
            <a:r>
              <a:rPr lang="en-US"/>
              <a:t> captures the system’s functionality and requirements by using actors and use cases. Use Cases model the services, tasks, function that a system needs to perform. Use cases represent high-level functionalities and how a user will handle the system. Use-cases are the core concepts of Unified Modelling language modeling.</a:t>
            </a:r>
            <a:endParaRPr/>
          </a:p>
        </p:txBody>
      </p:sp>
    </p:spTree>
    <p:extLst>
      <p:ext uri="{BB962C8B-B14F-4D97-AF65-F5344CB8AC3E}">
        <p14:creationId xmlns:p14="http://schemas.microsoft.com/office/powerpoint/2010/main" val="22385693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102"/>
        <p:cNvGrpSpPr/>
        <p:nvPr/>
      </p:nvGrpSpPr>
      <p:grpSpPr>
        <a:xfrm>
          <a:off x="0" y="0"/>
          <a:ext cx="0" cy="0"/>
          <a:chOff x="0" y="0"/>
          <a:chExt cx="0" cy="0"/>
        </a:xfrm>
      </p:grpSpPr>
      <p:sp>
        <p:nvSpPr>
          <p:cNvPr id="1103" name="Google Shape;1103;p161"/>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a:t>Use case diagram</a:t>
            </a:r>
            <a:endParaRPr/>
          </a:p>
        </p:txBody>
      </p:sp>
      <p:sp>
        <p:nvSpPr>
          <p:cNvPr id="1104" name="Google Shape;1104;p161"/>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SzPts val="1680"/>
              <a:buNone/>
            </a:pPr>
            <a:r>
              <a:rPr lang="en-US" b="1"/>
              <a:t>Why:- </a:t>
            </a:r>
            <a:endParaRPr/>
          </a:p>
          <a:p>
            <a:pPr marL="0" lvl="0" indent="0" algn="just" rtl="0">
              <a:spcBef>
                <a:spcPts val="600"/>
              </a:spcBef>
              <a:spcAft>
                <a:spcPts val="0"/>
              </a:spcAft>
              <a:buSzPts val="1680"/>
              <a:buNone/>
            </a:pPr>
            <a:r>
              <a:rPr lang="en-US"/>
              <a:t>It models how an external entity interacts with the system to make it work. Use case diagrams are responsible for visualizing the external things that interact with the part of the system.</a:t>
            </a:r>
            <a:endParaRPr/>
          </a:p>
        </p:txBody>
      </p:sp>
    </p:spTree>
    <p:extLst>
      <p:ext uri="{BB962C8B-B14F-4D97-AF65-F5344CB8AC3E}">
        <p14:creationId xmlns:p14="http://schemas.microsoft.com/office/powerpoint/2010/main" val="8166415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108"/>
        <p:cNvGrpSpPr/>
        <p:nvPr/>
      </p:nvGrpSpPr>
      <p:grpSpPr>
        <a:xfrm>
          <a:off x="0" y="0"/>
          <a:ext cx="0" cy="0"/>
          <a:chOff x="0" y="0"/>
          <a:chExt cx="0" cy="0"/>
        </a:xfrm>
      </p:grpSpPr>
      <p:sp>
        <p:nvSpPr>
          <p:cNvPr id="1109" name="Google Shape;1109;p162"/>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a:t>Importance of Use Case Diagrams</a:t>
            </a:r>
            <a:br>
              <a:rPr lang="en-US"/>
            </a:br>
            <a:endParaRPr/>
          </a:p>
        </p:txBody>
      </p:sp>
      <p:sp>
        <p:nvSpPr>
          <p:cNvPr id="1110" name="Google Shape;1110;p162"/>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lnSpcReduction="10000"/>
          </a:bodyPr>
          <a:lstStyle/>
          <a:p>
            <a:pPr marL="274320" lvl="0" indent="-274320" algn="l" rtl="0">
              <a:spcBef>
                <a:spcPts val="0"/>
              </a:spcBef>
              <a:spcAft>
                <a:spcPts val="0"/>
              </a:spcAft>
              <a:buSzPts val="1680"/>
              <a:buChar char="🞆"/>
            </a:pPr>
            <a:r>
              <a:rPr lang="en-US" b="1" dirty="0"/>
              <a:t>To identify functions and how roles interact with them</a:t>
            </a:r>
            <a:r>
              <a:rPr lang="en-US" dirty="0"/>
              <a:t> – The primary purpose of use case diagrams.</a:t>
            </a:r>
            <a:endParaRPr dirty="0"/>
          </a:p>
          <a:p>
            <a:pPr marL="274320" lvl="0" indent="-274320" algn="l" rtl="0">
              <a:spcBef>
                <a:spcPts val="600"/>
              </a:spcBef>
              <a:spcAft>
                <a:spcPts val="0"/>
              </a:spcAft>
              <a:buSzPts val="1680"/>
              <a:buChar char="🞆"/>
            </a:pPr>
            <a:r>
              <a:rPr lang="en-US" b="1" dirty="0"/>
              <a:t>For a high-level view of the system</a:t>
            </a:r>
            <a:r>
              <a:rPr lang="en-US" dirty="0"/>
              <a:t> – Especially useful when presenting to managers or stakeholders. </a:t>
            </a:r>
            <a:r>
              <a:rPr lang="en-US" dirty="0" smtClean="0"/>
              <a:t>We can </a:t>
            </a:r>
            <a:r>
              <a:rPr lang="en-US" dirty="0"/>
              <a:t>highlight the roles that interact with the system and the functionality provided by the system without going deep into inner workings of the system.</a:t>
            </a:r>
            <a:endParaRPr dirty="0"/>
          </a:p>
          <a:p>
            <a:pPr marL="274320" lvl="0" indent="-274320" algn="l" rtl="0">
              <a:spcBef>
                <a:spcPts val="600"/>
              </a:spcBef>
              <a:spcAft>
                <a:spcPts val="0"/>
              </a:spcAft>
              <a:buSzPts val="1680"/>
              <a:buChar char="🞆"/>
            </a:pPr>
            <a:r>
              <a:rPr lang="en-US" b="1" dirty="0"/>
              <a:t>To identify internal and external factors</a:t>
            </a:r>
            <a:r>
              <a:rPr lang="en-US" dirty="0"/>
              <a:t> – This might sound simple but in large complex projects a system can be identified as an external role in another use case.</a:t>
            </a:r>
            <a:endParaRPr dirty="0"/>
          </a:p>
          <a:p>
            <a:pPr marL="274320" lvl="0" indent="-167640" algn="l" rtl="0">
              <a:spcBef>
                <a:spcPts val="600"/>
              </a:spcBef>
              <a:spcAft>
                <a:spcPts val="0"/>
              </a:spcAft>
              <a:buSzPts val="1680"/>
              <a:buNone/>
            </a:pPr>
            <a:endParaRPr dirty="0"/>
          </a:p>
        </p:txBody>
      </p:sp>
    </p:spTree>
    <p:extLst>
      <p:ext uri="{BB962C8B-B14F-4D97-AF65-F5344CB8AC3E}">
        <p14:creationId xmlns:p14="http://schemas.microsoft.com/office/powerpoint/2010/main" val="354618325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114"/>
        <p:cNvGrpSpPr/>
        <p:nvPr/>
      </p:nvGrpSpPr>
      <p:grpSpPr>
        <a:xfrm>
          <a:off x="0" y="0"/>
          <a:ext cx="0" cy="0"/>
          <a:chOff x="0" y="0"/>
          <a:chExt cx="0" cy="0"/>
        </a:xfrm>
      </p:grpSpPr>
      <p:sp>
        <p:nvSpPr>
          <p:cNvPr id="1115" name="Google Shape;1115;p163"/>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a:t>Use case diagram </a:t>
            </a:r>
            <a:r>
              <a:rPr lang="en-US" b="1"/>
              <a:t>notations</a:t>
            </a:r>
            <a:endParaRPr/>
          </a:p>
        </p:txBody>
      </p:sp>
      <p:sp>
        <p:nvSpPr>
          <p:cNvPr id="1116" name="Google Shape;1116;p163"/>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680"/>
              <a:buChar char="🞆"/>
            </a:pPr>
            <a:r>
              <a:rPr lang="en-US" b="1"/>
              <a:t>Use-case:</a:t>
            </a:r>
            <a:r>
              <a:rPr lang="en-US"/>
              <a:t> Use cases are used to represent high-level functionalities and how the user will handle the system. A use case represents a distinct functionality of a system, a component, a package, or a class. It is denoted by an oval shape with the name of a use case written inside the oval shape. </a:t>
            </a:r>
            <a:endParaRPr/>
          </a:p>
          <a:p>
            <a:pPr marL="0" lvl="0" indent="0" algn="l" rtl="0">
              <a:spcBef>
                <a:spcPts val="600"/>
              </a:spcBef>
              <a:spcAft>
                <a:spcPts val="0"/>
              </a:spcAft>
              <a:buSzPts val="1680"/>
              <a:buNone/>
            </a:pPr>
            <a:endParaRPr/>
          </a:p>
          <a:p>
            <a:pPr marL="0" lvl="0" indent="0" algn="l" rtl="0">
              <a:spcBef>
                <a:spcPts val="600"/>
              </a:spcBef>
              <a:spcAft>
                <a:spcPts val="0"/>
              </a:spcAft>
              <a:buSzPts val="1680"/>
              <a:buNone/>
            </a:pPr>
            <a:endParaRPr/>
          </a:p>
        </p:txBody>
      </p:sp>
      <p:pic>
        <p:nvPicPr>
          <p:cNvPr id="1117" name="Google Shape;1117;p163"/>
          <p:cNvPicPr preferRelativeResize="0"/>
          <p:nvPr/>
        </p:nvPicPr>
        <p:blipFill rotWithShape="1">
          <a:blip r:embed="rId3">
            <a:alphaModFix/>
          </a:blip>
          <a:srcRect/>
          <a:stretch/>
        </p:blipFill>
        <p:spPr>
          <a:xfrm>
            <a:off x="3379210" y="4495800"/>
            <a:ext cx="2371725" cy="781050"/>
          </a:xfrm>
          <a:prstGeom prst="rect">
            <a:avLst/>
          </a:prstGeom>
          <a:noFill/>
          <a:ln>
            <a:noFill/>
          </a:ln>
        </p:spPr>
      </p:pic>
    </p:spTree>
    <p:extLst>
      <p:ext uri="{BB962C8B-B14F-4D97-AF65-F5344CB8AC3E}">
        <p14:creationId xmlns:p14="http://schemas.microsoft.com/office/powerpoint/2010/main" val="19509371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121"/>
        <p:cNvGrpSpPr/>
        <p:nvPr/>
      </p:nvGrpSpPr>
      <p:grpSpPr>
        <a:xfrm>
          <a:off x="0" y="0"/>
          <a:ext cx="0" cy="0"/>
          <a:chOff x="0" y="0"/>
          <a:chExt cx="0" cy="0"/>
        </a:xfrm>
      </p:grpSpPr>
      <p:sp>
        <p:nvSpPr>
          <p:cNvPr id="1122" name="Google Shape;1122;p164"/>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a:t>Use case diagram</a:t>
            </a:r>
            <a:endParaRPr/>
          </a:p>
        </p:txBody>
      </p:sp>
      <p:sp>
        <p:nvSpPr>
          <p:cNvPr id="1123" name="Google Shape;1123;p164"/>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SzPts val="1680"/>
              <a:buNone/>
            </a:pPr>
            <a:r>
              <a:rPr lang="en-US" b="1"/>
              <a:t>Actor: </a:t>
            </a:r>
            <a:r>
              <a:rPr lang="en-US"/>
              <a:t>It is used inside use case diagrams. The actor is an entity that interacts with the system. A user is the best example of an actor. An actor is an entity that initiates the use case from outside the scope of a use case. It can be any element that can trigger an interaction with the use case. One actor can be associated with multiple use cases in the system. </a:t>
            </a:r>
            <a:endParaRPr/>
          </a:p>
        </p:txBody>
      </p:sp>
      <p:pic>
        <p:nvPicPr>
          <p:cNvPr id="1124" name="Google Shape;1124;p164"/>
          <p:cNvPicPr preferRelativeResize="0"/>
          <p:nvPr/>
        </p:nvPicPr>
        <p:blipFill rotWithShape="1">
          <a:blip r:embed="rId3">
            <a:alphaModFix/>
          </a:blip>
          <a:srcRect/>
          <a:stretch/>
        </p:blipFill>
        <p:spPr>
          <a:xfrm>
            <a:off x="3581400" y="4953000"/>
            <a:ext cx="1657350" cy="838200"/>
          </a:xfrm>
          <a:prstGeom prst="rect">
            <a:avLst/>
          </a:prstGeom>
          <a:noFill/>
          <a:ln>
            <a:noFill/>
          </a:ln>
        </p:spPr>
      </p:pic>
    </p:spTree>
    <p:extLst>
      <p:ext uri="{BB962C8B-B14F-4D97-AF65-F5344CB8AC3E}">
        <p14:creationId xmlns:p14="http://schemas.microsoft.com/office/powerpoint/2010/main" val="21905757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7"/>
          <p:cNvSpPr txBox="1">
            <a:spLocks noGrp="1"/>
          </p:cNvSpPr>
          <p:nvPr>
            <p:ph type="title"/>
          </p:nvPr>
        </p:nvSpPr>
        <p:spPr>
          <a:xfrm>
            <a:off x="457200" y="274637"/>
            <a:ext cx="7467600" cy="11430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3000"/>
              <a:buFont typeface="Century Schoolbook"/>
              <a:buNone/>
            </a:pPr>
            <a:r>
              <a:rPr lang="en-US" sz="3000" b="0" i="0" u="none">
                <a:solidFill>
                  <a:schemeClr val="dk2"/>
                </a:solidFill>
                <a:latin typeface="Century Schoolbook"/>
                <a:ea typeface="Century Schoolbook"/>
                <a:cs typeface="Century Schoolbook"/>
                <a:sym typeface="Century Schoolbook"/>
              </a:rPr>
              <a:t>USE CASE DIAGRAM</a:t>
            </a:r>
            <a:endParaRPr/>
          </a:p>
        </p:txBody>
      </p:sp>
      <p:sp>
        <p:nvSpPr>
          <p:cNvPr id="239" name="Google Shape;239;p27"/>
          <p:cNvSpPr txBox="1">
            <a:spLocks noGrp="1"/>
          </p:cNvSpPr>
          <p:nvPr>
            <p:ph type="body" idx="1"/>
          </p:nvPr>
        </p:nvSpPr>
        <p:spPr>
          <a:xfrm>
            <a:off x="457200" y="1600200"/>
            <a:ext cx="7467600" cy="4873625"/>
          </a:xfrm>
          <a:prstGeom prst="rect">
            <a:avLst/>
          </a:prstGeom>
          <a:noFill/>
          <a:ln>
            <a:noFill/>
          </a:ln>
        </p:spPr>
        <p:txBody>
          <a:bodyPr spcFirstLastPara="1" wrap="square" lIns="91425" tIns="45700" rIns="91425" bIns="45700" anchor="t" anchorCtr="0">
            <a:noAutofit/>
          </a:bodyPr>
          <a:lstStyle/>
          <a:p>
            <a:pPr marL="273050" marR="0" lvl="0" indent="-273050" algn="l" rtl="0">
              <a:lnSpc>
                <a:spcPct val="80000"/>
              </a:lnSpc>
              <a:spcBef>
                <a:spcPts val="0"/>
              </a:spcBef>
              <a:spcAft>
                <a:spcPts val="0"/>
              </a:spcAft>
              <a:buClr>
                <a:schemeClr val="accent1"/>
              </a:buClr>
              <a:buSzPts val="1260"/>
              <a:buFont typeface="Noto Sans Symbols"/>
              <a:buChar char="🞆"/>
            </a:pPr>
            <a:r>
              <a:rPr lang="en-US" sz="1800" b="0" i="0" u="sng">
                <a:solidFill>
                  <a:schemeClr val="dk1"/>
                </a:solidFill>
                <a:latin typeface="Arial"/>
                <a:ea typeface="Arial"/>
                <a:cs typeface="Arial"/>
                <a:sym typeface="Arial"/>
              </a:rPr>
              <a:t>Association:</a:t>
            </a:r>
            <a:r>
              <a:rPr lang="en-US" sz="1800" b="0" i="0" u="none">
                <a:solidFill>
                  <a:schemeClr val="dk1"/>
                </a:solidFill>
                <a:latin typeface="Arial"/>
                <a:ea typeface="Arial"/>
                <a:cs typeface="Arial"/>
                <a:sym typeface="Arial"/>
              </a:rPr>
              <a:t>  </a:t>
            </a:r>
            <a:endParaRPr/>
          </a:p>
          <a:p>
            <a:pPr marL="273050" marR="0" lvl="0" indent="-273050" algn="l" rtl="0">
              <a:lnSpc>
                <a:spcPct val="80000"/>
              </a:lnSpc>
              <a:spcBef>
                <a:spcPts val="600"/>
              </a:spcBef>
              <a:spcAft>
                <a:spcPts val="0"/>
              </a:spcAft>
              <a:buClr>
                <a:schemeClr val="accent1"/>
              </a:buClr>
              <a:buSzPts val="1120"/>
              <a:buFont typeface="Noto Sans Symbols"/>
              <a:buNone/>
            </a:pPr>
            <a:r>
              <a:rPr lang="en-US" sz="1600" b="0" i="0" u="none">
                <a:solidFill>
                  <a:schemeClr val="dk1"/>
                </a:solidFill>
                <a:latin typeface="Arial"/>
                <a:ea typeface="Arial"/>
                <a:cs typeface="Arial"/>
                <a:sym typeface="Arial"/>
              </a:rPr>
              <a:t>  communication between an actor and a use case; Represented by a solid line.</a:t>
            </a:r>
            <a:r>
              <a:rPr lang="en-US" sz="1800" b="0" i="0" u="none">
                <a:solidFill>
                  <a:schemeClr val="dk1"/>
                </a:solidFill>
                <a:latin typeface="Arial"/>
                <a:ea typeface="Arial"/>
                <a:cs typeface="Arial"/>
                <a:sym typeface="Arial"/>
              </a:rPr>
              <a:t>  </a:t>
            </a:r>
            <a:endParaRPr/>
          </a:p>
          <a:p>
            <a:pPr marL="273050" marR="0" lvl="0" indent="-193040" algn="l" rtl="0">
              <a:lnSpc>
                <a:spcPct val="80000"/>
              </a:lnSpc>
              <a:spcBef>
                <a:spcPts val="600"/>
              </a:spcBef>
              <a:spcAft>
                <a:spcPts val="0"/>
              </a:spcAft>
              <a:buClr>
                <a:schemeClr val="accent1"/>
              </a:buClr>
              <a:buSzPts val="1260"/>
              <a:buFont typeface="Noto Sans Symbols"/>
              <a:buNone/>
            </a:pPr>
            <a:endParaRPr sz="1800" b="0" i="0" u="none">
              <a:solidFill>
                <a:schemeClr val="dk1"/>
              </a:solidFill>
              <a:latin typeface="Arial"/>
              <a:ea typeface="Arial"/>
              <a:cs typeface="Arial"/>
              <a:sym typeface="Arial"/>
            </a:endParaRPr>
          </a:p>
          <a:p>
            <a:pPr marL="273050" marR="0" lvl="0" indent="-193040" algn="l" rtl="0">
              <a:lnSpc>
                <a:spcPct val="80000"/>
              </a:lnSpc>
              <a:spcBef>
                <a:spcPts val="600"/>
              </a:spcBef>
              <a:spcAft>
                <a:spcPts val="0"/>
              </a:spcAft>
              <a:buClr>
                <a:schemeClr val="accent1"/>
              </a:buClr>
              <a:buSzPts val="1260"/>
              <a:buFont typeface="Noto Sans Symbols"/>
              <a:buNone/>
            </a:pPr>
            <a:endParaRPr sz="1800" b="0" i="0" u="sng">
              <a:solidFill>
                <a:schemeClr val="dk1"/>
              </a:solidFill>
              <a:latin typeface="Arial"/>
              <a:ea typeface="Arial"/>
              <a:cs typeface="Arial"/>
              <a:sym typeface="Arial"/>
            </a:endParaRPr>
          </a:p>
          <a:p>
            <a:pPr marL="273050" marR="0" lvl="0" indent="-193040" algn="l" rtl="0">
              <a:lnSpc>
                <a:spcPct val="80000"/>
              </a:lnSpc>
              <a:spcBef>
                <a:spcPts val="600"/>
              </a:spcBef>
              <a:spcAft>
                <a:spcPts val="0"/>
              </a:spcAft>
              <a:buClr>
                <a:schemeClr val="accent1"/>
              </a:buClr>
              <a:buSzPts val="1260"/>
              <a:buFont typeface="Noto Sans Symbols"/>
              <a:buNone/>
            </a:pPr>
            <a:endParaRPr sz="1800" b="0" i="0" u="sng">
              <a:solidFill>
                <a:schemeClr val="dk1"/>
              </a:solidFill>
              <a:latin typeface="Arial"/>
              <a:ea typeface="Arial"/>
              <a:cs typeface="Arial"/>
              <a:sym typeface="Arial"/>
            </a:endParaRPr>
          </a:p>
          <a:p>
            <a:pPr marL="273050" marR="0" lvl="0" indent="-273050" algn="l" rtl="0">
              <a:lnSpc>
                <a:spcPct val="80000"/>
              </a:lnSpc>
              <a:spcBef>
                <a:spcPts val="600"/>
              </a:spcBef>
              <a:spcAft>
                <a:spcPts val="0"/>
              </a:spcAft>
              <a:buClr>
                <a:schemeClr val="accent1"/>
              </a:buClr>
              <a:buSzPts val="1260"/>
              <a:buFont typeface="Noto Sans Symbols"/>
              <a:buNone/>
            </a:pPr>
            <a:endParaRPr sz="1800" b="0" i="0" u="sng">
              <a:solidFill>
                <a:schemeClr val="dk1"/>
              </a:solidFill>
              <a:latin typeface="Arial"/>
              <a:ea typeface="Arial"/>
              <a:cs typeface="Arial"/>
              <a:sym typeface="Arial"/>
            </a:endParaRPr>
          </a:p>
          <a:p>
            <a:pPr marL="273050" marR="0" lvl="0" indent="-193040" algn="l" rtl="0">
              <a:lnSpc>
                <a:spcPct val="80000"/>
              </a:lnSpc>
              <a:spcBef>
                <a:spcPts val="600"/>
              </a:spcBef>
              <a:spcAft>
                <a:spcPts val="0"/>
              </a:spcAft>
              <a:buClr>
                <a:schemeClr val="accent1"/>
              </a:buClr>
              <a:buSzPts val="1260"/>
              <a:buFont typeface="Noto Sans Symbols"/>
              <a:buNone/>
            </a:pPr>
            <a:endParaRPr sz="1800" b="0" i="0" u="sng">
              <a:solidFill>
                <a:schemeClr val="dk1"/>
              </a:solidFill>
              <a:latin typeface="Arial"/>
              <a:ea typeface="Arial"/>
              <a:cs typeface="Arial"/>
              <a:sym typeface="Arial"/>
            </a:endParaRPr>
          </a:p>
          <a:p>
            <a:pPr marL="273050" marR="0" lvl="0" indent="-273050" algn="l" rtl="0">
              <a:lnSpc>
                <a:spcPct val="80000"/>
              </a:lnSpc>
              <a:spcBef>
                <a:spcPts val="600"/>
              </a:spcBef>
              <a:spcAft>
                <a:spcPts val="0"/>
              </a:spcAft>
              <a:buClr>
                <a:schemeClr val="accent1"/>
              </a:buClr>
              <a:buSzPts val="1260"/>
              <a:buFont typeface="Noto Sans Symbols"/>
              <a:buChar char="🞆"/>
            </a:pPr>
            <a:r>
              <a:rPr lang="en-US" sz="1800" b="0" i="0" u="sng">
                <a:solidFill>
                  <a:schemeClr val="dk1"/>
                </a:solidFill>
                <a:latin typeface="Arial"/>
                <a:ea typeface="Arial"/>
                <a:cs typeface="Arial"/>
                <a:sym typeface="Arial"/>
              </a:rPr>
              <a:t>Generalization</a:t>
            </a:r>
            <a:r>
              <a:rPr lang="en-US" sz="1800" b="0" i="0" u="none">
                <a:solidFill>
                  <a:schemeClr val="dk1"/>
                </a:solidFill>
                <a:latin typeface="Arial"/>
                <a:ea typeface="Arial"/>
                <a:cs typeface="Arial"/>
                <a:sym typeface="Arial"/>
              </a:rPr>
              <a:t>: </a:t>
            </a:r>
            <a:r>
              <a:rPr lang="en-US" sz="1600" b="0" i="0" u="none">
                <a:solidFill>
                  <a:schemeClr val="dk1"/>
                </a:solidFill>
                <a:latin typeface="Arial"/>
                <a:ea typeface="Arial"/>
                <a:cs typeface="Arial"/>
                <a:sym typeface="Arial"/>
              </a:rPr>
              <a:t>relationship between one general use case and a special use case (used for defining special alternatives) Represented by a line with a triangular arrow head toward the parent use case.</a:t>
            </a:r>
            <a:endParaRPr/>
          </a:p>
          <a:p>
            <a:pPr marL="273050" marR="0" lvl="0" indent="-201930" algn="l" rtl="0">
              <a:spcBef>
                <a:spcPts val="600"/>
              </a:spcBef>
              <a:spcAft>
                <a:spcPts val="0"/>
              </a:spcAft>
              <a:buClr>
                <a:schemeClr val="accent1"/>
              </a:buClr>
              <a:buSzPts val="1120"/>
              <a:buFont typeface="Noto Sans Symbols"/>
              <a:buNone/>
            </a:pPr>
            <a:endParaRPr sz="1600" b="0" i="0" u="none">
              <a:solidFill>
                <a:schemeClr val="dk1"/>
              </a:solidFill>
              <a:latin typeface="Arial"/>
              <a:ea typeface="Arial"/>
              <a:cs typeface="Arial"/>
              <a:sym typeface="Arial"/>
            </a:endParaRPr>
          </a:p>
        </p:txBody>
      </p:sp>
      <p:pic>
        <p:nvPicPr>
          <p:cNvPr id="240" name="Google Shape;240;p27"/>
          <p:cNvPicPr preferRelativeResize="0"/>
          <p:nvPr/>
        </p:nvPicPr>
        <p:blipFill rotWithShape="1">
          <a:blip r:embed="rId3">
            <a:alphaModFix/>
          </a:blip>
          <a:srcRect/>
          <a:stretch/>
        </p:blipFill>
        <p:spPr>
          <a:xfrm>
            <a:off x="3429000" y="2895600"/>
            <a:ext cx="1597025" cy="12700"/>
          </a:xfrm>
          <a:prstGeom prst="rect">
            <a:avLst/>
          </a:prstGeom>
          <a:noFill/>
          <a:ln>
            <a:noFill/>
          </a:ln>
        </p:spPr>
      </p:pic>
      <p:cxnSp>
        <p:nvCxnSpPr>
          <p:cNvPr id="241" name="Google Shape;241;p27"/>
          <p:cNvCxnSpPr/>
          <p:nvPr/>
        </p:nvCxnSpPr>
        <p:spPr>
          <a:xfrm>
            <a:off x="3581400" y="5334000"/>
            <a:ext cx="1143000" cy="0"/>
          </a:xfrm>
          <a:prstGeom prst="straightConnector1">
            <a:avLst/>
          </a:prstGeom>
          <a:noFill/>
          <a:ln w="9525" cap="flat" cmpd="sng">
            <a:solidFill>
              <a:schemeClr val="dk1"/>
            </a:solidFill>
            <a:prstDash val="solid"/>
            <a:miter lim="800000"/>
            <a:headEnd type="none" w="med" len="med"/>
            <a:tailEnd type="none" w="med" len="med"/>
          </a:ln>
        </p:spPr>
      </p:cxnSp>
      <p:cxnSp>
        <p:nvCxnSpPr>
          <p:cNvPr id="242" name="Google Shape;242;p27"/>
          <p:cNvCxnSpPr/>
          <p:nvPr/>
        </p:nvCxnSpPr>
        <p:spPr>
          <a:xfrm rot="10800000" flipH="1">
            <a:off x="4724400" y="5334000"/>
            <a:ext cx="381000" cy="152400"/>
          </a:xfrm>
          <a:prstGeom prst="straightConnector1">
            <a:avLst/>
          </a:prstGeom>
          <a:noFill/>
          <a:ln w="9525" cap="flat" cmpd="sng">
            <a:solidFill>
              <a:schemeClr val="dk1"/>
            </a:solidFill>
            <a:prstDash val="solid"/>
            <a:miter lim="800000"/>
            <a:headEnd type="none" w="med" len="med"/>
            <a:tailEnd type="none" w="med" len="med"/>
          </a:ln>
        </p:spPr>
      </p:cxnSp>
      <p:cxnSp>
        <p:nvCxnSpPr>
          <p:cNvPr id="243" name="Google Shape;243;p27"/>
          <p:cNvCxnSpPr/>
          <p:nvPr/>
        </p:nvCxnSpPr>
        <p:spPr>
          <a:xfrm>
            <a:off x="4724400" y="5181600"/>
            <a:ext cx="0" cy="304800"/>
          </a:xfrm>
          <a:prstGeom prst="straightConnector1">
            <a:avLst/>
          </a:prstGeom>
          <a:noFill/>
          <a:ln w="9525" cap="flat" cmpd="sng">
            <a:solidFill>
              <a:schemeClr val="dk1"/>
            </a:solidFill>
            <a:prstDash val="solid"/>
            <a:miter lim="800000"/>
            <a:headEnd type="none" w="med" len="med"/>
            <a:tailEnd type="none" w="med" len="med"/>
          </a:ln>
        </p:spPr>
      </p:cxnSp>
      <p:cxnSp>
        <p:nvCxnSpPr>
          <p:cNvPr id="244" name="Google Shape;244;p27"/>
          <p:cNvCxnSpPr/>
          <p:nvPr/>
        </p:nvCxnSpPr>
        <p:spPr>
          <a:xfrm>
            <a:off x="4724400" y="5181600"/>
            <a:ext cx="381000" cy="152400"/>
          </a:xfrm>
          <a:prstGeom prst="straightConnector1">
            <a:avLst/>
          </a:prstGeom>
          <a:noFill/>
          <a:ln w="9525" cap="flat" cmpd="sng">
            <a:solidFill>
              <a:schemeClr val="dk1"/>
            </a:solidFill>
            <a:prstDash val="solid"/>
            <a:miter lim="800000"/>
            <a:headEnd type="none" w="med" len="med"/>
            <a:tailEnd type="none" w="med" len="med"/>
          </a:ln>
        </p:spPr>
      </p:cxnSp>
    </p:spTree>
    <p:extLst>
      <p:ext uri="{BB962C8B-B14F-4D97-AF65-F5344CB8AC3E}">
        <p14:creationId xmlns:p14="http://schemas.microsoft.com/office/powerpoint/2010/main" val="293974280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165"/>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a:t>Use case diagram</a:t>
            </a:r>
            <a:endParaRPr/>
          </a:p>
        </p:txBody>
      </p:sp>
      <p:sp>
        <p:nvSpPr>
          <p:cNvPr id="1130" name="Google Shape;1130;p165"/>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680"/>
              <a:buChar char="🞆"/>
            </a:pPr>
            <a:r>
              <a:rPr lang="en-US" b="1" dirty="0"/>
              <a:t>Relationships</a:t>
            </a:r>
            <a:r>
              <a:rPr lang="en-US" dirty="0"/>
              <a:t/>
            </a:r>
            <a:br>
              <a:rPr lang="en-US" dirty="0"/>
            </a:br>
            <a:r>
              <a:rPr lang="en-US" dirty="0"/>
              <a:t>Illustrate relationships between an actor and a use case with a simple line. For relationships among use cases, use arrows labeled either </a:t>
            </a:r>
            <a:r>
              <a:rPr lang="en-US" dirty="0" smtClean="0"/>
              <a:t>“include" </a:t>
            </a:r>
            <a:r>
              <a:rPr lang="en-US" dirty="0"/>
              <a:t>or "extends." A "uses" relationship indicates that one use case is needed by another in order to perform a task. An "extends" relationship indicates alternative options under a certain use case.</a:t>
            </a:r>
            <a:endParaRPr dirty="0"/>
          </a:p>
        </p:txBody>
      </p:sp>
      <p:pic>
        <p:nvPicPr>
          <p:cNvPr id="1131" name="Google Shape;1131;p165"/>
          <p:cNvPicPr preferRelativeResize="0"/>
          <p:nvPr/>
        </p:nvPicPr>
        <p:blipFill rotWithShape="1">
          <a:blip r:embed="rId3">
            <a:alphaModFix/>
          </a:blip>
          <a:srcRect/>
          <a:stretch/>
        </p:blipFill>
        <p:spPr>
          <a:xfrm>
            <a:off x="3295650" y="5257800"/>
            <a:ext cx="2552700" cy="885825"/>
          </a:xfrm>
          <a:prstGeom prst="rect">
            <a:avLst/>
          </a:prstGeom>
          <a:noFill/>
          <a:ln>
            <a:noFill/>
          </a:ln>
        </p:spPr>
      </p:pic>
    </p:spTree>
    <p:extLst>
      <p:ext uri="{BB962C8B-B14F-4D97-AF65-F5344CB8AC3E}">
        <p14:creationId xmlns:p14="http://schemas.microsoft.com/office/powerpoint/2010/main" val="1869396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522664"/>
            <a:ext cx="7543800" cy="505908"/>
          </a:xfrm>
          <a:prstGeom prst="rect">
            <a:avLst/>
          </a:prstGeom>
        </p:spPr>
        <p:txBody>
          <a:bodyPr vert="horz" wrap="square" lIns="0" tIns="13335" rIns="0" bIns="0" rtlCol="0">
            <a:spAutoFit/>
          </a:bodyPr>
          <a:lstStyle/>
          <a:p>
            <a:pPr marL="12700">
              <a:lnSpc>
                <a:spcPct val="100000"/>
              </a:lnSpc>
              <a:spcBef>
                <a:spcPts val="105"/>
              </a:spcBef>
            </a:pPr>
            <a:r>
              <a:rPr lang="en-US" sz="3200" dirty="0"/>
              <a:t>Importance of Modeling</a:t>
            </a:r>
            <a:endParaRPr sz="2900" dirty="0">
              <a:latin typeface="Times New Roman"/>
              <a:cs typeface="Times New Roman"/>
            </a:endParaRPr>
          </a:p>
        </p:txBody>
      </p:sp>
      <p:sp>
        <p:nvSpPr>
          <p:cNvPr id="3" name="object 3"/>
          <p:cNvSpPr txBox="1"/>
          <p:nvPr/>
        </p:nvSpPr>
        <p:spPr>
          <a:xfrm>
            <a:off x="535940" y="1624024"/>
            <a:ext cx="8073390" cy="2648802"/>
          </a:xfrm>
          <a:prstGeom prst="rect">
            <a:avLst/>
          </a:prstGeom>
        </p:spPr>
        <p:txBody>
          <a:bodyPr vert="horz" wrap="square" lIns="0" tIns="12065" rIns="0" bIns="0" rtlCol="0">
            <a:spAutoFit/>
          </a:bodyPr>
          <a:lstStyle/>
          <a:p>
            <a:pPr marL="12700">
              <a:lnSpc>
                <a:spcPct val="100000"/>
              </a:lnSpc>
              <a:spcBef>
                <a:spcPts val="95"/>
              </a:spcBef>
              <a:buClr>
                <a:schemeClr val="accent1"/>
              </a:buClr>
              <a:buSzPct val="84090"/>
              <a:tabLst>
                <a:tab pos="195580" algn="l"/>
              </a:tabLst>
            </a:pPr>
            <a:r>
              <a:rPr lang="en-US" sz="2400" dirty="0" smtClean="0"/>
              <a:t>Models </a:t>
            </a:r>
            <a:r>
              <a:rPr lang="en-US" sz="2400" dirty="0"/>
              <a:t>help </a:t>
            </a:r>
            <a:r>
              <a:rPr lang="en-US" sz="2400" dirty="0" smtClean="0"/>
              <a:t>us</a:t>
            </a:r>
          </a:p>
          <a:p>
            <a:pPr marL="469900" indent="-457200">
              <a:lnSpc>
                <a:spcPct val="100000"/>
              </a:lnSpc>
              <a:spcBef>
                <a:spcPts val="95"/>
              </a:spcBef>
              <a:buClr>
                <a:srgbClr val="4F81BC"/>
              </a:buClr>
              <a:buSzPct val="84090"/>
              <a:buAutoNum type="arabicPeriod"/>
              <a:tabLst>
                <a:tab pos="195580" algn="l"/>
              </a:tabLst>
            </a:pPr>
            <a:r>
              <a:rPr lang="en-US" sz="2400" dirty="0" smtClean="0"/>
              <a:t>to </a:t>
            </a:r>
            <a:r>
              <a:rPr lang="en-US" sz="2400" dirty="0"/>
              <a:t>visualize a system as it is or as we want it to be. </a:t>
            </a:r>
            <a:endParaRPr lang="en-US" sz="2400" dirty="0" smtClean="0"/>
          </a:p>
          <a:p>
            <a:pPr marL="469900" indent="-457200">
              <a:lnSpc>
                <a:spcPct val="100000"/>
              </a:lnSpc>
              <a:spcBef>
                <a:spcPts val="95"/>
              </a:spcBef>
              <a:buClr>
                <a:srgbClr val="4F81BC"/>
              </a:buClr>
              <a:buSzPct val="84090"/>
              <a:buAutoNum type="arabicPeriod"/>
              <a:tabLst>
                <a:tab pos="195580" algn="l"/>
              </a:tabLst>
            </a:pPr>
            <a:r>
              <a:rPr lang="en-US" sz="2400" dirty="0" smtClean="0"/>
              <a:t>to </a:t>
            </a:r>
            <a:r>
              <a:rPr lang="en-US" sz="2400" dirty="0"/>
              <a:t>specify the structure or behavior of a system</a:t>
            </a:r>
            <a:r>
              <a:rPr lang="en-US" sz="2400" dirty="0" smtClean="0"/>
              <a:t>.</a:t>
            </a:r>
          </a:p>
          <a:p>
            <a:pPr marL="469900" indent="-457200">
              <a:lnSpc>
                <a:spcPct val="100000"/>
              </a:lnSpc>
              <a:spcBef>
                <a:spcPts val="95"/>
              </a:spcBef>
              <a:buClr>
                <a:srgbClr val="4F81BC"/>
              </a:buClr>
              <a:buSzPct val="84090"/>
              <a:buAutoNum type="arabicPeriod"/>
              <a:tabLst>
                <a:tab pos="195580" algn="l"/>
              </a:tabLst>
            </a:pPr>
            <a:r>
              <a:rPr lang="en-US" sz="2400" dirty="0" smtClean="0"/>
              <a:t>in </a:t>
            </a:r>
            <a:r>
              <a:rPr lang="en-US" sz="2400" dirty="0"/>
              <a:t>providing a template that guides us in constructing a system</a:t>
            </a:r>
            <a:r>
              <a:rPr lang="en-US" sz="2400" dirty="0" smtClean="0"/>
              <a:t>.</a:t>
            </a:r>
          </a:p>
          <a:p>
            <a:pPr marL="469900" indent="-457200">
              <a:lnSpc>
                <a:spcPct val="100000"/>
              </a:lnSpc>
              <a:spcBef>
                <a:spcPts val="95"/>
              </a:spcBef>
              <a:buClr>
                <a:srgbClr val="4F81BC"/>
              </a:buClr>
              <a:buSzPct val="84090"/>
              <a:buAutoNum type="arabicPeriod"/>
              <a:tabLst>
                <a:tab pos="195580" algn="l"/>
              </a:tabLst>
            </a:pPr>
            <a:r>
              <a:rPr lang="en-US" sz="2400" dirty="0" smtClean="0"/>
              <a:t>in </a:t>
            </a:r>
            <a:r>
              <a:rPr lang="en-US" sz="2400" dirty="0"/>
              <a:t>providing documenting the decisions we have made.</a:t>
            </a:r>
            <a:endParaRPr sz="1800" dirty="0">
              <a:latin typeface="Times New Roman"/>
              <a:cs typeface="Times New Roman"/>
            </a:endParaRPr>
          </a:p>
        </p:txBody>
      </p:sp>
    </p:spTree>
    <p:extLst>
      <p:ext uri="{BB962C8B-B14F-4D97-AF65-F5344CB8AC3E}">
        <p14:creationId xmlns:p14="http://schemas.microsoft.com/office/powerpoint/2010/main" val="124335376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9"/>
          <p:cNvSpPr txBox="1">
            <a:spLocks noGrp="1"/>
          </p:cNvSpPr>
          <p:nvPr>
            <p:ph type="title"/>
          </p:nvPr>
        </p:nvSpPr>
        <p:spPr>
          <a:xfrm>
            <a:off x="457200" y="274637"/>
            <a:ext cx="7467600" cy="11430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3200"/>
              <a:buFont typeface="Century Schoolbook"/>
              <a:buNone/>
            </a:pPr>
            <a:r>
              <a:rPr lang="en-US" sz="3200" b="0" i="0" u="none">
                <a:solidFill>
                  <a:schemeClr val="dk2"/>
                </a:solidFill>
                <a:latin typeface="Century Schoolbook"/>
                <a:ea typeface="Century Schoolbook"/>
                <a:cs typeface="Century Schoolbook"/>
                <a:sym typeface="Century Schoolbook"/>
              </a:rPr>
              <a:t>USE CASE DIAGRAM</a:t>
            </a:r>
            <a:endParaRPr/>
          </a:p>
        </p:txBody>
      </p:sp>
      <p:sp>
        <p:nvSpPr>
          <p:cNvPr id="258" name="Google Shape;258;p29"/>
          <p:cNvSpPr txBox="1"/>
          <p:nvPr/>
        </p:nvSpPr>
        <p:spPr>
          <a:xfrm>
            <a:off x="800100" y="3352800"/>
            <a:ext cx="6781800" cy="33131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Arial"/>
              <a:buNone/>
            </a:pPr>
            <a:endParaRPr sz="16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800"/>
              </a:spcBef>
              <a:spcAft>
                <a:spcPts val="0"/>
              </a:spcAft>
              <a:buClr>
                <a:schemeClr val="dk1"/>
              </a:buClr>
              <a:buSzPts val="1600"/>
              <a:buFont typeface="Arial"/>
              <a:buNone/>
            </a:pPr>
            <a:endParaRPr sz="16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800"/>
              </a:spcBef>
              <a:spcAft>
                <a:spcPts val="0"/>
              </a:spcAft>
              <a:buClr>
                <a:schemeClr val="dk1"/>
              </a:buClr>
              <a:buSzPts val="1600"/>
              <a:buFont typeface="Arial"/>
              <a:buNone/>
            </a:pPr>
            <a:endParaRPr sz="16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900"/>
              </a:spcBef>
              <a:spcAft>
                <a:spcPts val="0"/>
              </a:spcAft>
              <a:buClr>
                <a:schemeClr val="dk1"/>
              </a:buClr>
              <a:buSzPts val="1800"/>
              <a:buFont typeface="Arial"/>
              <a:buNone/>
            </a:pPr>
            <a:r>
              <a:rPr lang="en-US" sz="1800" b="0" i="0" u="sng">
                <a:solidFill>
                  <a:schemeClr val="dk1"/>
                </a:solidFill>
                <a:latin typeface="Arial"/>
                <a:ea typeface="Arial"/>
                <a:cs typeface="Arial"/>
                <a:sym typeface="Arial"/>
              </a:rPr>
              <a:t>Extend</a:t>
            </a:r>
            <a:r>
              <a:rPr lang="en-US" sz="1800" b="0" i="0" u="none">
                <a:solidFill>
                  <a:schemeClr val="dk1"/>
                </a:solidFill>
                <a:latin typeface="Arial"/>
                <a:ea typeface="Arial"/>
                <a:cs typeface="Arial"/>
                <a:sym typeface="Arial"/>
              </a:rPr>
              <a:t>: a dotted line labeled &lt;&lt;extend&gt;&gt;  with an arrow toward the base case. The extending use case may add behavior to the base use case. The base class declares “extension points”.</a:t>
            </a:r>
            <a:endParaRPr/>
          </a:p>
          <a:p>
            <a:pPr marL="0" marR="0" lvl="0" indent="0" algn="l" rtl="0">
              <a:lnSpc>
                <a:spcPct val="100000"/>
              </a:lnSpc>
              <a:spcBef>
                <a:spcPts val="80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a:t>
            </a:r>
            <a:endParaRPr sz="12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80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&lt;&lt;extend&gt;&gt; </a:t>
            </a:r>
            <a:endParaRPr/>
          </a:p>
          <a:p>
            <a:pPr marL="0" marR="0" lvl="0" indent="0" algn="l" rtl="0">
              <a:lnSpc>
                <a:spcPct val="100000"/>
              </a:lnSpc>
              <a:spcBef>
                <a:spcPts val="120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endParaRPr/>
          </a:p>
        </p:txBody>
      </p:sp>
      <p:sp>
        <p:nvSpPr>
          <p:cNvPr id="259" name="Google Shape;259;p29"/>
          <p:cNvSpPr txBox="1"/>
          <p:nvPr/>
        </p:nvSpPr>
        <p:spPr>
          <a:xfrm>
            <a:off x="762000" y="1524000"/>
            <a:ext cx="6553200" cy="27019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Arial"/>
              <a:buNone/>
            </a:pPr>
            <a:endParaRPr sz="24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900"/>
              </a:spcBef>
              <a:spcAft>
                <a:spcPts val="0"/>
              </a:spcAft>
              <a:buClr>
                <a:schemeClr val="dk1"/>
              </a:buClr>
              <a:buSzPts val="1800"/>
              <a:buFont typeface="Arial"/>
              <a:buNone/>
            </a:pPr>
            <a:r>
              <a:rPr lang="en-US" sz="1800" b="0" i="0" u="sng">
                <a:solidFill>
                  <a:schemeClr val="dk1"/>
                </a:solidFill>
                <a:latin typeface="Arial"/>
                <a:ea typeface="Arial"/>
                <a:cs typeface="Arial"/>
                <a:sym typeface="Arial"/>
              </a:rPr>
              <a:t>Include</a:t>
            </a:r>
            <a:r>
              <a:rPr lang="en-US" sz="1800" b="0" i="0" u="none">
                <a:solidFill>
                  <a:schemeClr val="dk1"/>
                </a:solidFill>
                <a:latin typeface="Arial"/>
                <a:ea typeface="Arial"/>
                <a:cs typeface="Arial"/>
                <a:sym typeface="Arial"/>
              </a:rPr>
              <a:t>: a dotted line labeled &lt;&lt;include&gt;&gt; beginning at base use case and ending with an arrows pointing to the include use case.  The include relationship occurs when a chunk of behavior is similar across more than one use case. Use “include” in stead of copying the description of that behavior.  </a:t>
            </a:r>
            <a:endParaRPr/>
          </a:p>
          <a:p>
            <a:pPr marL="0" marR="0" lvl="0" indent="0" algn="l" rtl="0">
              <a:lnSpc>
                <a:spcPct val="100000"/>
              </a:lnSpc>
              <a:spcBef>
                <a:spcPts val="80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&lt;&lt;include&gt;&gt;</a:t>
            </a:r>
            <a:endParaRPr sz="24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cxnSp>
        <p:nvCxnSpPr>
          <p:cNvPr id="260" name="Google Shape;260;p29"/>
          <p:cNvCxnSpPr/>
          <p:nvPr/>
        </p:nvCxnSpPr>
        <p:spPr>
          <a:xfrm>
            <a:off x="2438400" y="3962400"/>
            <a:ext cx="1752600" cy="0"/>
          </a:xfrm>
          <a:prstGeom prst="straightConnector1">
            <a:avLst/>
          </a:prstGeom>
          <a:noFill/>
          <a:ln w="9525" cap="flat" cmpd="sng">
            <a:solidFill>
              <a:schemeClr val="dk1"/>
            </a:solidFill>
            <a:prstDash val="solid"/>
            <a:miter lim="800000"/>
            <a:headEnd type="none" w="med" len="med"/>
            <a:tailEnd type="triangle" w="med" len="med"/>
          </a:ln>
        </p:spPr>
      </p:cxnSp>
      <p:cxnSp>
        <p:nvCxnSpPr>
          <p:cNvPr id="261" name="Google Shape;261;p29"/>
          <p:cNvCxnSpPr/>
          <p:nvPr/>
        </p:nvCxnSpPr>
        <p:spPr>
          <a:xfrm>
            <a:off x="2514600" y="6172200"/>
            <a:ext cx="1905000" cy="0"/>
          </a:xfrm>
          <a:prstGeom prst="straightConnector1">
            <a:avLst/>
          </a:prstGeom>
          <a:noFill/>
          <a:ln w="9525" cap="flat" cmpd="sng">
            <a:solidFill>
              <a:schemeClr val="dk1"/>
            </a:solidFill>
            <a:prstDash val="solid"/>
            <a:miter lim="800000"/>
            <a:headEnd type="none" w="med" len="med"/>
            <a:tailEnd type="triangle" w="med" len="med"/>
          </a:ln>
        </p:spPr>
      </p:cxnSp>
    </p:spTree>
    <p:extLst>
      <p:ext uri="{BB962C8B-B14F-4D97-AF65-F5344CB8AC3E}">
        <p14:creationId xmlns:p14="http://schemas.microsoft.com/office/powerpoint/2010/main" val="305591586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914400" y="1600200"/>
            <a:ext cx="6781800" cy="487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308602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135"/>
        <p:cNvGrpSpPr/>
        <p:nvPr/>
      </p:nvGrpSpPr>
      <p:grpSpPr>
        <a:xfrm>
          <a:off x="0" y="0"/>
          <a:ext cx="0" cy="0"/>
          <a:chOff x="0" y="0"/>
          <a:chExt cx="0" cy="0"/>
        </a:xfrm>
      </p:grpSpPr>
      <p:sp>
        <p:nvSpPr>
          <p:cNvPr id="1136" name="Google Shape;1136;p166"/>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a:t>Use case diagram</a:t>
            </a:r>
            <a:endParaRPr/>
          </a:p>
        </p:txBody>
      </p:sp>
      <p:sp>
        <p:nvSpPr>
          <p:cNvPr id="1137" name="Google Shape;1137;p166"/>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680"/>
              <a:buChar char="🞆"/>
            </a:pPr>
            <a:r>
              <a:rPr lang="en-US" b="1"/>
              <a:t>System</a:t>
            </a:r>
            <a:r>
              <a:rPr lang="en-US"/>
              <a:t/>
            </a:r>
            <a:br>
              <a:rPr lang="en-US"/>
            </a:br>
            <a:r>
              <a:rPr lang="en-US"/>
              <a:t>Draw your system's boundaries using a rectangle that contains use cases. Place actors outside the system's boundaries.</a:t>
            </a:r>
            <a:endParaRPr/>
          </a:p>
          <a:p>
            <a:pPr marL="0" lvl="0" indent="0" algn="l" rtl="0">
              <a:spcBef>
                <a:spcPts val="600"/>
              </a:spcBef>
              <a:spcAft>
                <a:spcPts val="0"/>
              </a:spcAft>
              <a:buSzPts val="1680"/>
              <a:buNone/>
            </a:pPr>
            <a:endParaRPr/>
          </a:p>
        </p:txBody>
      </p:sp>
      <p:pic>
        <p:nvPicPr>
          <p:cNvPr id="1138" name="Google Shape;1138;p166"/>
          <p:cNvPicPr preferRelativeResize="0"/>
          <p:nvPr/>
        </p:nvPicPr>
        <p:blipFill rotWithShape="1">
          <a:blip r:embed="rId3">
            <a:alphaModFix/>
          </a:blip>
          <a:srcRect/>
          <a:stretch/>
        </p:blipFill>
        <p:spPr>
          <a:xfrm>
            <a:off x="3367088" y="3124200"/>
            <a:ext cx="2409825" cy="933450"/>
          </a:xfrm>
          <a:prstGeom prst="rect">
            <a:avLst/>
          </a:prstGeom>
          <a:noFill/>
          <a:ln>
            <a:noFill/>
          </a:ln>
        </p:spPr>
      </p:pic>
    </p:spTree>
    <p:extLst>
      <p:ext uri="{BB962C8B-B14F-4D97-AF65-F5344CB8AC3E}">
        <p14:creationId xmlns:p14="http://schemas.microsoft.com/office/powerpoint/2010/main" val="99953283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142"/>
        <p:cNvGrpSpPr/>
        <p:nvPr/>
      </p:nvGrpSpPr>
      <p:grpSpPr>
        <a:xfrm>
          <a:off x="0" y="0"/>
          <a:ext cx="0" cy="0"/>
          <a:chOff x="0" y="0"/>
          <a:chExt cx="0" cy="0"/>
        </a:xfrm>
      </p:grpSpPr>
      <p:sp>
        <p:nvSpPr>
          <p:cNvPr id="1143" name="Google Shape;1143;p167"/>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endParaRPr/>
          </a:p>
        </p:txBody>
      </p:sp>
      <p:sp>
        <p:nvSpPr>
          <p:cNvPr id="1144" name="Google Shape;1144;p167"/>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SzPts val="1680"/>
              <a:buNone/>
            </a:pPr>
            <a:r>
              <a:rPr lang="en-US" b="1"/>
              <a:t>Package:- </a:t>
            </a:r>
            <a:r>
              <a:rPr lang="en-US"/>
              <a:t>The package is another optional element that is extremely useful in complex diagrams. Similar to class diagrams, packages are </a:t>
            </a:r>
            <a:r>
              <a:rPr lang="en-US" b="1"/>
              <a:t>used to group together use cases</a:t>
            </a:r>
            <a:r>
              <a:rPr lang="en-US"/>
              <a:t>. They are drawn like the image shown below.</a:t>
            </a:r>
            <a:endParaRPr/>
          </a:p>
          <a:p>
            <a:pPr marL="0" lvl="0" indent="0" algn="just" rtl="0">
              <a:spcBef>
                <a:spcPts val="600"/>
              </a:spcBef>
              <a:spcAft>
                <a:spcPts val="0"/>
              </a:spcAft>
              <a:buSzPts val="1680"/>
              <a:buNone/>
            </a:pPr>
            <a:r>
              <a:rPr lang="en-US" u="sng">
                <a:solidFill>
                  <a:schemeClr val="hlink"/>
                </a:solidFill>
                <a:hlinkClick r:id="rId3"/>
              </a:rPr>
              <a:t/>
            </a:r>
            <a:br>
              <a:rPr lang="en-US" u="sng">
                <a:solidFill>
                  <a:schemeClr val="hlink"/>
                </a:solidFill>
                <a:hlinkClick r:id="rId3"/>
              </a:rPr>
            </a:br>
            <a:endParaRPr/>
          </a:p>
        </p:txBody>
      </p:sp>
      <p:pic>
        <p:nvPicPr>
          <p:cNvPr id="1145" name="Google Shape;1145;p167"/>
          <p:cNvPicPr preferRelativeResize="0"/>
          <p:nvPr/>
        </p:nvPicPr>
        <p:blipFill rotWithShape="1">
          <a:blip r:embed="rId4">
            <a:alphaModFix/>
          </a:blip>
          <a:srcRect/>
          <a:stretch/>
        </p:blipFill>
        <p:spPr>
          <a:xfrm>
            <a:off x="3352800" y="4051156"/>
            <a:ext cx="2143125" cy="1968644"/>
          </a:xfrm>
          <a:prstGeom prst="rect">
            <a:avLst/>
          </a:prstGeom>
          <a:noFill/>
          <a:ln>
            <a:noFill/>
          </a:ln>
        </p:spPr>
      </p:pic>
    </p:spTree>
    <p:extLst>
      <p:ext uri="{BB962C8B-B14F-4D97-AF65-F5344CB8AC3E}">
        <p14:creationId xmlns:p14="http://schemas.microsoft.com/office/powerpoint/2010/main" val="222211946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sp>
        <p:nvSpPr>
          <p:cNvPr id="1150" name="Google Shape;1150;p168"/>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a:t>Use case diagram rules</a:t>
            </a:r>
            <a:endParaRPr/>
          </a:p>
        </p:txBody>
      </p:sp>
      <p:sp>
        <p:nvSpPr>
          <p:cNvPr id="1151" name="Google Shape;1151;p168"/>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680"/>
              <a:buChar char="🞆"/>
            </a:pPr>
            <a:r>
              <a:rPr lang="en-US"/>
              <a:t>The name of an actor or a use case must be meaningful and relevant to the system.</a:t>
            </a:r>
            <a:endParaRPr/>
          </a:p>
          <a:p>
            <a:pPr marL="274320" lvl="0" indent="-274320" algn="l" rtl="0">
              <a:spcBef>
                <a:spcPts val="600"/>
              </a:spcBef>
              <a:spcAft>
                <a:spcPts val="0"/>
              </a:spcAft>
              <a:buSzPts val="1680"/>
              <a:buChar char="🞆"/>
            </a:pPr>
            <a:r>
              <a:rPr lang="en-US"/>
              <a:t>Interaction of an actor with the use case must be defined clearly and in an understandable way.</a:t>
            </a:r>
            <a:endParaRPr/>
          </a:p>
          <a:p>
            <a:pPr marL="274320" lvl="0" indent="-274320" algn="l" rtl="0">
              <a:spcBef>
                <a:spcPts val="600"/>
              </a:spcBef>
              <a:spcAft>
                <a:spcPts val="0"/>
              </a:spcAft>
              <a:buSzPts val="1680"/>
              <a:buChar char="🞆"/>
            </a:pPr>
            <a:r>
              <a:rPr lang="en-US"/>
              <a:t>Annotations must be used wherever they are required.</a:t>
            </a:r>
            <a:endParaRPr/>
          </a:p>
          <a:p>
            <a:pPr marL="274320" lvl="0" indent="-274320" algn="l" rtl="0">
              <a:spcBef>
                <a:spcPts val="600"/>
              </a:spcBef>
              <a:spcAft>
                <a:spcPts val="0"/>
              </a:spcAft>
              <a:buSzPts val="1680"/>
              <a:buChar char="🞆"/>
            </a:pPr>
            <a:r>
              <a:rPr lang="en-US"/>
              <a:t>If a use case or an actor has multiple relationships, then only significant interactions must be displayed.</a:t>
            </a:r>
            <a:endParaRPr/>
          </a:p>
        </p:txBody>
      </p:sp>
    </p:spTree>
    <p:extLst>
      <p:ext uri="{BB962C8B-B14F-4D97-AF65-F5344CB8AC3E}">
        <p14:creationId xmlns:p14="http://schemas.microsoft.com/office/powerpoint/2010/main" val="370273120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155"/>
        <p:cNvGrpSpPr/>
        <p:nvPr/>
      </p:nvGrpSpPr>
      <p:grpSpPr>
        <a:xfrm>
          <a:off x="0" y="0"/>
          <a:ext cx="0" cy="0"/>
          <a:chOff x="0" y="0"/>
          <a:chExt cx="0" cy="0"/>
        </a:xfrm>
      </p:grpSpPr>
      <p:sp>
        <p:nvSpPr>
          <p:cNvPr id="1156" name="Google Shape;1156;p169"/>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a:t>Use case diagram: tips</a:t>
            </a:r>
            <a:endParaRPr/>
          </a:p>
        </p:txBody>
      </p:sp>
      <p:sp>
        <p:nvSpPr>
          <p:cNvPr id="1157" name="Google Shape;1157;p169"/>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lnSpcReduction="10000"/>
          </a:bodyPr>
          <a:lstStyle/>
          <a:p>
            <a:pPr marL="274320" lvl="0" indent="-274320" algn="l" rtl="0">
              <a:spcBef>
                <a:spcPts val="0"/>
              </a:spcBef>
              <a:spcAft>
                <a:spcPts val="0"/>
              </a:spcAft>
              <a:buSzPts val="1680"/>
              <a:buChar char="🞆"/>
            </a:pPr>
            <a:r>
              <a:rPr lang="en-US"/>
              <a:t>A use case diagram should be as simple as possible.</a:t>
            </a:r>
            <a:endParaRPr/>
          </a:p>
          <a:p>
            <a:pPr marL="274320" lvl="0" indent="-274320" algn="l" rtl="0">
              <a:spcBef>
                <a:spcPts val="600"/>
              </a:spcBef>
              <a:spcAft>
                <a:spcPts val="0"/>
              </a:spcAft>
              <a:buSzPts val="1680"/>
              <a:buChar char="🞆"/>
            </a:pPr>
            <a:r>
              <a:rPr lang="en-US"/>
              <a:t>A use case diagram should be complete.</a:t>
            </a:r>
            <a:endParaRPr/>
          </a:p>
          <a:p>
            <a:pPr marL="274320" lvl="0" indent="-274320" algn="l" rtl="0">
              <a:spcBef>
                <a:spcPts val="600"/>
              </a:spcBef>
              <a:spcAft>
                <a:spcPts val="0"/>
              </a:spcAft>
              <a:buSzPts val="1680"/>
              <a:buChar char="🞆"/>
            </a:pPr>
            <a:r>
              <a:rPr lang="en-US"/>
              <a:t>A use case diagram should represent all interactions with the use case.</a:t>
            </a:r>
            <a:endParaRPr/>
          </a:p>
          <a:p>
            <a:pPr marL="274320" lvl="0" indent="-274320" algn="l" rtl="0">
              <a:spcBef>
                <a:spcPts val="600"/>
              </a:spcBef>
              <a:spcAft>
                <a:spcPts val="0"/>
              </a:spcAft>
              <a:buSzPts val="1680"/>
              <a:buChar char="🞆"/>
            </a:pPr>
            <a:r>
              <a:rPr lang="en-US"/>
              <a:t>If there are too many use cases or actors, then only the essential use cases should be represented.</a:t>
            </a:r>
            <a:endParaRPr/>
          </a:p>
          <a:p>
            <a:pPr marL="274320" lvl="0" indent="-274320" algn="l" rtl="0">
              <a:spcBef>
                <a:spcPts val="600"/>
              </a:spcBef>
              <a:spcAft>
                <a:spcPts val="0"/>
              </a:spcAft>
              <a:buSzPts val="1680"/>
              <a:buChar char="🞆"/>
            </a:pPr>
            <a:r>
              <a:rPr lang="en-US"/>
              <a:t>A use case diagram should describe at least a single module of a system.</a:t>
            </a:r>
            <a:endParaRPr/>
          </a:p>
          <a:p>
            <a:pPr marL="274320" lvl="0" indent="-274320" algn="l" rtl="0">
              <a:spcBef>
                <a:spcPts val="600"/>
              </a:spcBef>
              <a:spcAft>
                <a:spcPts val="0"/>
              </a:spcAft>
              <a:buSzPts val="1680"/>
              <a:buChar char="🞆"/>
            </a:pPr>
            <a:r>
              <a:rPr lang="en-US"/>
              <a:t>If the use case diagram is large, then it should be generalized.</a:t>
            </a:r>
            <a:endParaRPr/>
          </a:p>
          <a:p>
            <a:pPr marL="0" lvl="0" indent="0" algn="just" rtl="0">
              <a:spcBef>
                <a:spcPts val="600"/>
              </a:spcBef>
              <a:spcAft>
                <a:spcPts val="0"/>
              </a:spcAft>
              <a:buSzPts val="1680"/>
              <a:buNone/>
            </a:pPr>
            <a:r>
              <a:rPr lang="en-US"/>
              <a:t>.</a:t>
            </a:r>
            <a:endParaRPr/>
          </a:p>
        </p:txBody>
      </p:sp>
    </p:spTree>
    <p:extLst>
      <p:ext uri="{BB962C8B-B14F-4D97-AF65-F5344CB8AC3E}">
        <p14:creationId xmlns:p14="http://schemas.microsoft.com/office/powerpoint/2010/main" val="167435163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34"/>
          <p:cNvSpPr txBox="1">
            <a:spLocks noGrp="1"/>
          </p:cNvSpPr>
          <p:nvPr>
            <p:ph type="title"/>
          </p:nvPr>
        </p:nvSpPr>
        <p:spPr>
          <a:xfrm>
            <a:off x="457200" y="274637"/>
            <a:ext cx="7467600" cy="11430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3000"/>
              <a:buFont typeface="Century Schoolbook"/>
              <a:buNone/>
            </a:pPr>
            <a:r>
              <a:rPr lang="en-US" sz="3000" b="0" i="0" u="none">
                <a:solidFill>
                  <a:schemeClr val="dk2"/>
                </a:solidFill>
                <a:latin typeface="Century Schoolbook"/>
                <a:ea typeface="Century Schoolbook"/>
                <a:cs typeface="Century Schoolbook"/>
                <a:sym typeface="Century Schoolbook"/>
              </a:rPr>
              <a:t>USE CASE DIAGRAM</a:t>
            </a:r>
            <a:endParaRPr/>
          </a:p>
        </p:txBody>
      </p:sp>
      <p:pic>
        <p:nvPicPr>
          <p:cNvPr id="293" name="Google Shape;293;p34"/>
          <p:cNvPicPr preferRelativeResize="0">
            <a:picLocks noGrp="1"/>
          </p:cNvPicPr>
          <p:nvPr>
            <p:ph type="body" idx="1"/>
          </p:nvPr>
        </p:nvPicPr>
        <p:blipFill rotWithShape="1">
          <a:blip r:embed="rId3">
            <a:alphaModFix/>
          </a:blip>
          <a:srcRect/>
          <a:stretch/>
        </p:blipFill>
        <p:spPr>
          <a:xfrm>
            <a:off x="769220" y="1737987"/>
            <a:ext cx="6718300" cy="4873625"/>
          </a:xfrm>
          <a:prstGeom prst="rect">
            <a:avLst/>
          </a:prstGeom>
          <a:noFill/>
          <a:ln>
            <a:noFill/>
          </a:ln>
        </p:spPr>
      </p:pic>
    </p:spTree>
    <p:extLst>
      <p:ext uri="{BB962C8B-B14F-4D97-AF65-F5344CB8AC3E}">
        <p14:creationId xmlns:p14="http://schemas.microsoft.com/office/powerpoint/2010/main" val="353367676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5"/>
          <p:cNvSpPr txBox="1">
            <a:spLocks noGrp="1"/>
          </p:cNvSpPr>
          <p:nvPr>
            <p:ph type="title"/>
          </p:nvPr>
        </p:nvSpPr>
        <p:spPr>
          <a:xfrm>
            <a:off x="457200" y="274637"/>
            <a:ext cx="7467600" cy="11430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3000"/>
              <a:buFont typeface="Century Schoolbook"/>
              <a:buNone/>
            </a:pPr>
            <a:r>
              <a:rPr lang="en-US" sz="3000" b="0" i="0" u="none">
                <a:solidFill>
                  <a:schemeClr val="dk2"/>
                </a:solidFill>
                <a:latin typeface="Century Schoolbook"/>
                <a:ea typeface="Century Schoolbook"/>
                <a:cs typeface="Century Schoolbook"/>
                <a:sym typeface="Century Schoolbook"/>
              </a:rPr>
              <a:t>DATA FLOW DIAGRAM</a:t>
            </a:r>
            <a:endParaRPr/>
          </a:p>
        </p:txBody>
      </p:sp>
      <p:pic>
        <p:nvPicPr>
          <p:cNvPr id="299" name="Google Shape;299;p35"/>
          <p:cNvPicPr preferRelativeResize="0">
            <a:picLocks noGrp="1"/>
          </p:cNvPicPr>
          <p:nvPr>
            <p:ph type="body" idx="1"/>
          </p:nvPr>
        </p:nvPicPr>
        <p:blipFill rotWithShape="1">
          <a:blip r:embed="rId3">
            <a:alphaModFix/>
          </a:blip>
          <a:srcRect/>
          <a:stretch/>
        </p:blipFill>
        <p:spPr>
          <a:xfrm>
            <a:off x="228600" y="204787"/>
            <a:ext cx="8610600" cy="6681787"/>
          </a:xfrm>
          <a:prstGeom prst="rect">
            <a:avLst/>
          </a:prstGeom>
          <a:noFill/>
          <a:ln>
            <a:noFill/>
          </a:ln>
        </p:spPr>
      </p:pic>
    </p:spTree>
    <p:extLst>
      <p:ext uri="{BB962C8B-B14F-4D97-AF65-F5344CB8AC3E}">
        <p14:creationId xmlns:p14="http://schemas.microsoft.com/office/powerpoint/2010/main" val="17082007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2"/>
          <p:cNvSpPr txBox="1">
            <a:spLocks noGrp="1"/>
          </p:cNvSpPr>
          <p:nvPr>
            <p:ph type="title"/>
          </p:nvPr>
        </p:nvSpPr>
        <p:spPr>
          <a:xfrm>
            <a:off x="457200" y="274637"/>
            <a:ext cx="7467600" cy="11430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3000"/>
              <a:buFont typeface="Century Schoolbook"/>
              <a:buNone/>
            </a:pPr>
            <a:r>
              <a:rPr lang="en-US" sz="3000" b="0" i="0" u="none">
                <a:solidFill>
                  <a:schemeClr val="dk2"/>
                </a:solidFill>
                <a:latin typeface="Century Schoolbook"/>
                <a:ea typeface="Century Schoolbook"/>
                <a:cs typeface="Century Schoolbook"/>
                <a:sym typeface="Century Schoolbook"/>
              </a:rPr>
              <a:t>CLASS DIAGRAM</a:t>
            </a:r>
            <a:endParaRPr/>
          </a:p>
        </p:txBody>
      </p:sp>
      <p:sp>
        <p:nvSpPr>
          <p:cNvPr id="207" name="Google Shape;207;p22"/>
          <p:cNvSpPr txBox="1">
            <a:spLocks noGrp="1"/>
          </p:cNvSpPr>
          <p:nvPr>
            <p:ph type="body" idx="1"/>
          </p:nvPr>
        </p:nvSpPr>
        <p:spPr>
          <a:xfrm>
            <a:off x="457200" y="1600200"/>
            <a:ext cx="8229600" cy="4873625"/>
          </a:xfrm>
          <a:prstGeom prst="rect">
            <a:avLst/>
          </a:prstGeom>
          <a:noFill/>
          <a:ln>
            <a:noFill/>
          </a:ln>
        </p:spPr>
        <p:txBody>
          <a:bodyPr spcFirstLastPara="1" wrap="square" lIns="91425" tIns="45700" rIns="91425" bIns="45700" anchor="t" anchorCtr="0">
            <a:normAutofit/>
          </a:bodyPr>
          <a:lstStyle/>
          <a:p>
            <a:pPr marL="273050" marR="0" lvl="0" indent="-273050" algn="just" rtl="0">
              <a:lnSpc>
                <a:spcPct val="90000"/>
              </a:lnSpc>
              <a:spcBef>
                <a:spcPts val="0"/>
              </a:spcBef>
              <a:spcAft>
                <a:spcPts val="0"/>
              </a:spcAft>
              <a:buClr>
                <a:schemeClr val="accent1"/>
              </a:buClr>
              <a:buSzPts val="1680"/>
              <a:buFont typeface="Noto Sans Symbols"/>
              <a:buChar char="🞆"/>
            </a:pPr>
            <a:r>
              <a:rPr lang="en-US" sz="2400" b="0" i="0" u="none" strike="noStrike" cap="none">
                <a:solidFill>
                  <a:schemeClr val="dk1"/>
                </a:solidFill>
                <a:latin typeface="Century Schoolbook"/>
                <a:ea typeface="Century Schoolbook"/>
                <a:cs typeface="Century Schoolbook"/>
                <a:sym typeface="Century Schoolbook"/>
              </a:rPr>
              <a:t>The class diagram depicts a static view of an application. It represents the types of objects residing in the system and the relationships between them. A class consists of its objects, and also it may inherit from other classes. A class diagram is used to visualize, describe, document various different aspects of the system, and also construct executable software code.</a:t>
            </a:r>
            <a:endParaRPr/>
          </a:p>
          <a:p>
            <a:pPr marL="273050" marR="0" lvl="0" indent="-273050" algn="just" rtl="0">
              <a:lnSpc>
                <a:spcPct val="90000"/>
              </a:lnSpc>
              <a:spcBef>
                <a:spcPts val="600"/>
              </a:spcBef>
              <a:spcAft>
                <a:spcPts val="0"/>
              </a:spcAft>
              <a:buClr>
                <a:schemeClr val="accent1"/>
              </a:buClr>
              <a:buSzPts val="1680"/>
              <a:buFont typeface="Noto Sans Symbols"/>
              <a:buChar char="🞆"/>
            </a:pPr>
            <a:r>
              <a:rPr lang="en-US" sz="2400" b="0" i="0" u="none" strike="noStrike" cap="none">
                <a:solidFill>
                  <a:schemeClr val="dk1"/>
                </a:solidFill>
                <a:latin typeface="Century Schoolbook"/>
                <a:ea typeface="Century Schoolbook"/>
                <a:cs typeface="Century Schoolbook"/>
                <a:sym typeface="Century Schoolbook"/>
              </a:rPr>
              <a:t>It shows the attributes, classes, functions, and relationships to give an overview of the software system. It constitutes class names, attributes, and functions in a separate compartment that helps in software development.</a:t>
            </a:r>
            <a:endParaRPr/>
          </a:p>
        </p:txBody>
      </p:sp>
    </p:spTree>
    <p:extLst>
      <p:ext uri="{BB962C8B-B14F-4D97-AF65-F5344CB8AC3E}">
        <p14:creationId xmlns:p14="http://schemas.microsoft.com/office/powerpoint/2010/main" val="2407719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3"/>
          <p:cNvSpPr txBox="1">
            <a:spLocks noGrp="1"/>
          </p:cNvSpPr>
          <p:nvPr>
            <p:ph type="title"/>
          </p:nvPr>
        </p:nvSpPr>
        <p:spPr>
          <a:xfrm>
            <a:off x="457200" y="274637"/>
            <a:ext cx="7467600" cy="11430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3000"/>
              <a:buFont typeface="Century Schoolbook"/>
              <a:buNone/>
            </a:pPr>
            <a:r>
              <a:rPr lang="en-US" sz="3000" b="0" i="0" u="none">
                <a:solidFill>
                  <a:schemeClr val="dk2"/>
                </a:solidFill>
                <a:latin typeface="Century Schoolbook"/>
                <a:ea typeface="Century Schoolbook"/>
                <a:cs typeface="Century Schoolbook"/>
                <a:sym typeface="Century Schoolbook"/>
              </a:rPr>
              <a:t>CLASS DIAGRAM</a:t>
            </a:r>
            <a:endParaRPr/>
          </a:p>
        </p:txBody>
      </p:sp>
      <p:sp>
        <p:nvSpPr>
          <p:cNvPr id="213" name="Google Shape;213;p23"/>
          <p:cNvSpPr txBox="1">
            <a:spLocks noGrp="1"/>
          </p:cNvSpPr>
          <p:nvPr>
            <p:ph type="body" idx="1"/>
          </p:nvPr>
        </p:nvSpPr>
        <p:spPr>
          <a:xfrm>
            <a:off x="457200" y="1600200"/>
            <a:ext cx="7467600" cy="48736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1680"/>
              <a:buFont typeface="Noto Sans Symbols"/>
              <a:buNone/>
            </a:pPr>
            <a:r>
              <a:rPr lang="en-US" sz="2400" b="0" i="0" u="none" strike="noStrike" cap="none" dirty="0">
                <a:solidFill>
                  <a:schemeClr val="dk1"/>
                </a:solidFill>
                <a:latin typeface="Century Schoolbook"/>
                <a:ea typeface="Century Schoolbook"/>
                <a:cs typeface="Century Schoolbook"/>
                <a:sym typeface="Century Schoolbook"/>
              </a:rPr>
              <a:t>Purpose</a:t>
            </a:r>
            <a:endParaRPr dirty="0"/>
          </a:p>
          <a:p>
            <a:pPr marL="0" marR="0" lvl="0" indent="0" algn="just" rtl="0">
              <a:lnSpc>
                <a:spcPct val="100000"/>
              </a:lnSpc>
              <a:spcBef>
                <a:spcPts val="600"/>
              </a:spcBef>
              <a:spcAft>
                <a:spcPts val="0"/>
              </a:spcAft>
              <a:buClr>
                <a:schemeClr val="accent1"/>
              </a:buClr>
              <a:buSzPts val="1680"/>
              <a:buFont typeface="Noto Sans Symbols"/>
              <a:buNone/>
            </a:pPr>
            <a:r>
              <a:rPr lang="en-US" sz="2400" b="0" i="0" u="none" strike="noStrike" cap="none" dirty="0">
                <a:solidFill>
                  <a:schemeClr val="dk1"/>
                </a:solidFill>
                <a:latin typeface="Century Schoolbook"/>
                <a:ea typeface="Century Schoolbook"/>
                <a:cs typeface="Century Schoolbook"/>
                <a:sym typeface="Century Schoolbook"/>
              </a:rPr>
              <a:t>The main purpose of class diagrams is to build a static view of an application. It is the only diagram that is widely used for construction, and it can be mapped with object-oriented languages.</a:t>
            </a:r>
            <a:endParaRPr dirty="0"/>
          </a:p>
        </p:txBody>
      </p:sp>
    </p:spTree>
    <p:extLst>
      <p:ext uri="{BB962C8B-B14F-4D97-AF65-F5344CB8AC3E}">
        <p14:creationId xmlns:p14="http://schemas.microsoft.com/office/powerpoint/2010/main" val="3750480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522664"/>
            <a:ext cx="7543800" cy="505908"/>
          </a:xfrm>
          <a:prstGeom prst="rect">
            <a:avLst/>
          </a:prstGeom>
        </p:spPr>
        <p:txBody>
          <a:bodyPr vert="horz" wrap="square" lIns="0" tIns="13335" rIns="0" bIns="0" rtlCol="0">
            <a:spAutoFit/>
          </a:bodyPr>
          <a:lstStyle/>
          <a:p>
            <a:pPr marL="12700">
              <a:lnSpc>
                <a:spcPct val="100000"/>
              </a:lnSpc>
              <a:spcBef>
                <a:spcPts val="105"/>
              </a:spcBef>
            </a:pPr>
            <a:r>
              <a:rPr lang="en-US" sz="3200" dirty="0"/>
              <a:t>Purpose of Modeling</a:t>
            </a:r>
            <a:endParaRPr sz="2900" dirty="0">
              <a:latin typeface="Times New Roman"/>
              <a:cs typeface="Times New Roman"/>
            </a:endParaRPr>
          </a:p>
        </p:txBody>
      </p:sp>
      <p:sp>
        <p:nvSpPr>
          <p:cNvPr id="3" name="object 3"/>
          <p:cNvSpPr txBox="1"/>
          <p:nvPr/>
        </p:nvSpPr>
        <p:spPr>
          <a:xfrm>
            <a:off x="535940" y="1624024"/>
            <a:ext cx="8073390" cy="3425938"/>
          </a:xfrm>
          <a:prstGeom prst="rect">
            <a:avLst/>
          </a:prstGeom>
        </p:spPr>
        <p:txBody>
          <a:bodyPr vert="horz" wrap="square" lIns="0" tIns="12065" rIns="0" bIns="0" rtlCol="0">
            <a:spAutoFit/>
          </a:bodyPr>
          <a:lstStyle/>
          <a:p>
            <a:pPr marL="12700">
              <a:lnSpc>
                <a:spcPct val="100000"/>
              </a:lnSpc>
              <a:spcBef>
                <a:spcPts val="95"/>
              </a:spcBef>
              <a:buClr>
                <a:srgbClr val="4F81BC"/>
              </a:buClr>
              <a:buSzPct val="84090"/>
              <a:tabLst>
                <a:tab pos="195580" algn="l"/>
              </a:tabLst>
            </a:pPr>
            <a:r>
              <a:rPr lang="en-US" sz="2400" dirty="0" smtClean="0"/>
              <a:t>Designers </a:t>
            </a:r>
            <a:r>
              <a:rPr lang="en-US" sz="2400" dirty="0"/>
              <a:t>build many kinds of models for various purposes before constructing things</a:t>
            </a:r>
            <a:r>
              <a:rPr lang="en-US" sz="2400" dirty="0" smtClean="0"/>
              <a:t>.</a:t>
            </a:r>
          </a:p>
          <a:p>
            <a:pPr marL="12700">
              <a:lnSpc>
                <a:spcPct val="100000"/>
              </a:lnSpc>
              <a:spcBef>
                <a:spcPts val="95"/>
              </a:spcBef>
              <a:buClr>
                <a:srgbClr val="4F81BC"/>
              </a:buClr>
              <a:buSzPct val="84090"/>
              <a:tabLst>
                <a:tab pos="195580" algn="l"/>
              </a:tabLst>
            </a:pPr>
            <a:endParaRPr lang="en-US" sz="2400" dirty="0"/>
          </a:p>
          <a:p>
            <a:pPr marL="12700">
              <a:lnSpc>
                <a:spcPct val="100000"/>
              </a:lnSpc>
              <a:spcBef>
                <a:spcPts val="95"/>
              </a:spcBef>
              <a:buClr>
                <a:srgbClr val="4F81BC"/>
              </a:buClr>
              <a:buSzPct val="84090"/>
              <a:tabLst>
                <a:tab pos="195580" algn="l"/>
              </a:tabLst>
            </a:pPr>
            <a:r>
              <a:rPr lang="en-US" sz="2400" dirty="0" smtClean="0"/>
              <a:t> </a:t>
            </a:r>
            <a:r>
              <a:rPr lang="en-US" sz="2400" dirty="0"/>
              <a:t>Models serve several purposes – </a:t>
            </a:r>
            <a:endParaRPr lang="en-US" sz="2400" dirty="0" smtClean="0"/>
          </a:p>
          <a:p>
            <a:pPr marL="469900" indent="-457200">
              <a:lnSpc>
                <a:spcPct val="100000"/>
              </a:lnSpc>
              <a:spcBef>
                <a:spcPts val="95"/>
              </a:spcBef>
              <a:buClr>
                <a:schemeClr val="accent1"/>
              </a:buClr>
              <a:buSzPct val="84090"/>
              <a:buFont typeface="+mj-lt"/>
              <a:buAutoNum type="arabicPeriod"/>
              <a:tabLst>
                <a:tab pos="195580" algn="l"/>
              </a:tabLst>
            </a:pPr>
            <a:r>
              <a:rPr lang="en-US" sz="2400" dirty="0" smtClean="0"/>
              <a:t>Testing </a:t>
            </a:r>
            <a:r>
              <a:rPr lang="en-US" sz="2400" dirty="0"/>
              <a:t>a physical entity before building (</a:t>
            </a:r>
            <a:r>
              <a:rPr lang="en-US" sz="2400" dirty="0" smtClean="0"/>
              <a:t>simulation)</a:t>
            </a:r>
          </a:p>
          <a:p>
            <a:pPr marL="469900" indent="-457200">
              <a:lnSpc>
                <a:spcPct val="100000"/>
              </a:lnSpc>
              <a:spcBef>
                <a:spcPts val="95"/>
              </a:spcBef>
              <a:buClr>
                <a:schemeClr val="accent1"/>
              </a:buClr>
              <a:buSzPct val="84090"/>
              <a:buFont typeface="+mj-lt"/>
              <a:buAutoNum type="arabicPeriod"/>
              <a:tabLst>
                <a:tab pos="195580" algn="l"/>
              </a:tabLst>
            </a:pPr>
            <a:r>
              <a:rPr lang="en-US" sz="2400" dirty="0" smtClean="0"/>
              <a:t>Communication </a:t>
            </a:r>
            <a:r>
              <a:rPr lang="en-US" sz="2400" dirty="0"/>
              <a:t>with customer </a:t>
            </a:r>
          </a:p>
          <a:p>
            <a:pPr marL="469900" indent="-457200">
              <a:lnSpc>
                <a:spcPct val="100000"/>
              </a:lnSpc>
              <a:spcBef>
                <a:spcPts val="95"/>
              </a:spcBef>
              <a:buClr>
                <a:schemeClr val="accent1"/>
              </a:buClr>
              <a:buSzPct val="84090"/>
              <a:buFont typeface="+mj-lt"/>
              <a:buAutoNum type="arabicPeriod"/>
              <a:tabLst>
                <a:tab pos="195580" algn="l"/>
              </a:tabLst>
            </a:pPr>
            <a:r>
              <a:rPr lang="en-US" sz="2400" dirty="0" smtClean="0"/>
              <a:t>Visualization </a:t>
            </a:r>
          </a:p>
          <a:p>
            <a:pPr marL="469900" indent="-457200">
              <a:lnSpc>
                <a:spcPct val="100000"/>
              </a:lnSpc>
              <a:spcBef>
                <a:spcPts val="95"/>
              </a:spcBef>
              <a:buClr>
                <a:schemeClr val="accent1"/>
              </a:buClr>
              <a:buSzPct val="84090"/>
              <a:buFont typeface="+mj-lt"/>
              <a:buAutoNum type="arabicPeriod"/>
              <a:tabLst>
                <a:tab pos="195580" algn="l"/>
              </a:tabLst>
            </a:pPr>
            <a:r>
              <a:rPr lang="en-US" sz="2400" dirty="0" smtClean="0"/>
              <a:t>Reduction </a:t>
            </a:r>
            <a:r>
              <a:rPr lang="en-US" sz="2400" dirty="0"/>
              <a:t>of complexity </a:t>
            </a:r>
          </a:p>
          <a:p>
            <a:pPr marL="469900" indent="-457200">
              <a:lnSpc>
                <a:spcPct val="100000"/>
              </a:lnSpc>
              <a:spcBef>
                <a:spcPts val="95"/>
              </a:spcBef>
              <a:buClr>
                <a:schemeClr val="accent1"/>
              </a:buClr>
              <a:buSzPct val="84090"/>
              <a:buFont typeface="+mj-lt"/>
              <a:buAutoNum type="arabicPeriod"/>
              <a:tabLst>
                <a:tab pos="195580" algn="l"/>
              </a:tabLst>
            </a:pPr>
            <a:r>
              <a:rPr lang="en-US" sz="2400" dirty="0" smtClean="0"/>
              <a:t>Better </a:t>
            </a:r>
            <a:r>
              <a:rPr lang="en-US" sz="2400" dirty="0"/>
              <a:t>understanding of the problem</a:t>
            </a:r>
            <a:endParaRPr sz="1800" dirty="0">
              <a:latin typeface="Times New Roman"/>
              <a:cs typeface="Times New Roman"/>
            </a:endParaRPr>
          </a:p>
        </p:txBody>
      </p:sp>
    </p:spTree>
    <p:extLst>
      <p:ext uri="{BB962C8B-B14F-4D97-AF65-F5344CB8AC3E}">
        <p14:creationId xmlns:p14="http://schemas.microsoft.com/office/powerpoint/2010/main" val="124335376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3"/>
          <p:cNvSpPr txBox="1">
            <a:spLocks noGrp="1"/>
          </p:cNvSpPr>
          <p:nvPr>
            <p:ph type="title"/>
          </p:nvPr>
        </p:nvSpPr>
        <p:spPr>
          <a:xfrm>
            <a:off x="457200" y="274637"/>
            <a:ext cx="7467600" cy="11430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3000"/>
              <a:buFont typeface="Century Schoolbook"/>
              <a:buNone/>
            </a:pPr>
            <a:r>
              <a:rPr lang="en-US" sz="3000" b="0" i="0" u="none">
                <a:solidFill>
                  <a:schemeClr val="dk2"/>
                </a:solidFill>
                <a:latin typeface="Century Schoolbook"/>
                <a:ea typeface="Century Schoolbook"/>
                <a:cs typeface="Century Schoolbook"/>
                <a:sym typeface="Century Schoolbook"/>
              </a:rPr>
              <a:t>CLASS DIAGRAM</a:t>
            </a:r>
            <a:endParaRPr/>
          </a:p>
        </p:txBody>
      </p:sp>
      <p:sp>
        <p:nvSpPr>
          <p:cNvPr id="213" name="Google Shape;213;p23"/>
          <p:cNvSpPr txBox="1">
            <a:spLocks noGrp="1"/>
          </p:cNvSpPr>
          <p:nvPr>
            <p:ph type="body" idx="1"/>
          </p:nvPr>
        </p:nvSpPr>
        <p:spPr>
          <a:xfrm>
            <a:off x="457200" y="1600200"/>
            <a:ext cx="7467600" cy="48736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1680"/>
              <a:buFont typeface="Noto Sans Symbols"/>
              <a:buNone/>
            </a:pPr>
            <a:r>
              <a:rPr lang="en-US" dirty="0" smtClean="0">
                <a:solidFill>
                  <a:schemeClr val="dk1"/>
                </a:solidFill>
                <a:latin typeface="Century Schoolbook"/>
                <a:sym typeface="Century Schoolbook"/>
              </a:rPr>
              <a:t>Uses:- </a:t>
            </a:r>
          </a:p>
          <a:p>
            <a:pPr marL="457200" lvl="0" indent="-457200">
              <a:spcBef>
                <a:spcPts val="0"/>
              </a:spcBef>
              <a:buSzPts val="1680"/>
              <a:buAutoNum type="arabicPeriod"/>
            </a:pPr>
            <a:r>
              <a:rPr lang="en-US" dirty="0" smtClean="0"/>
              <a:t>Describes </a:t>
            </a:r>
            <a:r>
              <a:rPr lang="en-US" dirty="0"/>
              <a:t>the static view of the system </a:t>
            </a:r>
            <a:endParaRPr lang="en-US" dirty="0" smtClean="0"/>
          </a:p>
          <a:p>
            <a:pPr marL="457200" lvl="0" indent="-457200">
              <a:spcBef>
                <a:spcPts val="0"/>
              </a:spcBef>
              <a:buSzPts val="1680"/>
              <a:buAutoNum type="arabicPeriod"/>
            </a:pPr>
            <a:r>
              <a:rPr lang="en-US" dirty="0" smtClean="0"/>
              <a:t> </a:t>
            </a:r>
            <a:r>
              <a:rPr lang="en-US" dirty="0"/>
              <a:t>Shows the collaboration among the elements of the static </a:t>
            </a:r>
            <a:r>
              <a:rPr lang="en-US" dirty="0" smtClean="0"/>
              <a:t>view</a:t>
            </a:r>
          </a:p>
          <a:p>
            <a:pPr marL="457200" lvl="0" indent="-457200">
              <a:spcBef>
                <a:spcPts val="0"/>
              </a:spcBef>
              <a:buSzPts val="1680"/>
              <a:buAutoNum type="arabicPeriod"/>
            </a:pPr>
            <a:r>
              <a:rPr lang="en-US" dirty="0" smtClean="0"/>
              <a:t>Describes </a:t>
            </a:r>
            <a:r>
              <a:rPr lang="en-US" dirty="0"/>
              <a:t>the functionalities performed by the system</a:t>
            </a:r>
            <a:r>
              <a:rPr lang="en-US" dirty="0" smtClean="0"/>
              <a:t>.</a:t>
            </a:r>
          </a:p>
          <a:p>
            <a:pPr marL="457200" lvl="0" indent="-457200">
              <a:spcBef>
                <a:spcPts val="0"/>
              </a:spcBef>
              <a:buSzPts val="1680"/>
              <a:buAutoNum type="arabicPeriod"/>
            </a:pPr>
            <a:r>
              <a:rPr lang="en-US" dirty="0" smtClean="0"/>
              <a:t>Construction </a:t>
            </a:r>
            <a:r>
              <a:rPr lang="en-US" dirty="0"/>
              <a:t>of software applications using object oriented languages.</a:t>
            </a:r>
            <a:endParaRPr dirty="0"/>
          </a:p>
        </p:txBody>
      </p:sp>
    </p:spTree>
    <p:extLst>
      <p:ext uri="{BB962C8B-B14F-4D97-AF65-F5344CB8AC3E}">
        <p14:creationId xmlns:p14="http://schemas.microsoft.com/office/powerpoint/2010/main" val="232223624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4"/>
          <p:cNvSpPr txBox="1">
            <a:spLocks noGrp="1"/>
          </p:cNvSpPr>
          <p:nvPr>
            <p:ph type="title"/>
          </p:nvPr>
        </p:nvSpPr>
        <p:spPr>
          <a:xfrm>
            <a:off x="457200" y="274637"/>
            <a:ext cx="7467600" cy="11430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3000"/>
              <a:buFont typeface="Century Schoolbook"/>
              <a:buNone/>
            </a:pPr>
            <a:r>
              <a:rPr lang="en-US" sz="3000" b="0" i="0" u="none">
                <a:solidFill>
                  <a:schemeClr val="dk2"/>
                </a:solidFill>
                <a:latin typeface="Century Schoolbook"/>
                <a:ea typeface="Century Schoolbook"/>
                <a:cs typeface="Century Schoolbook"/>
                <a:sym typeface="Century Schoolbook"/>
              </a:rPr>
              <a:t>CLASS DIAGRAM</a:t>
            </a:r>
            <a:endParaRPr/>
          </a:p>
        </p:txBody>
      </p:sp>
      <p:sp>
        <p:nvSpPr>
          <p:cNvPr id="219" name="Google Shape;219;p24"/>
          <p:cNvSpPr txBox="1">
            <a:spLocks noGrp="1"/>
          </p:cNvSpPr>
          <p:nvPr>
            <p:ph type="body" idx="1"/>
          </p:nvPr>
        </p:nvSpPr>
        <p:spPr>
          <a:xfrm>
            <a:off x="457200" y="1600200"/>
            <a:ext cx="5943600" cy="4873625"/>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accent1"/>
              </a:buClr>
              <a:buSzPts val="1680"/>
              <a:buFont typeface="Noto Sans Symbols"/>
              <a:buNone/>
            </a:pPr>
            <a:r>
              <a:rPr lang="en-US" sz="2400" b="0" i="0" u="none" strike="noStrike" cap="none">
                <a:solidFill>
                  <a:schemeClr val="dk1"/>
                </a:solidFill>
                <a:latin typeface="Century Schoolbook"/>
                <a:ea typeface="Century Schoolbook"/>
                <a:cs typeface="Century Schoolbook"/>
                <a:sym typeface="Century Schoolbook"/>
              </a:rPr>
              <a:t>Essential elements of UML class diagram are:</a:t>
            </a:r>
            <a:endParaRPr/>
          </a:p>
          <a:p>
            <a:pPr marL="0" marR="0" lvl="0" indent="-106679" algn="just" rtl="0">
              <a:lnSpc>
                <a:spcPct val="100000"/>
              </a:lnSpc>
              <a:spcBef>
                <a:spcPts val="600"/>
              </a:spcBef>
              <a:spcAft>
                <a:spcPts val="0"/>
              </a:spcAft>
              <a:buClr>
                <a:schemeClr val="accent1"/>
              </a:buClr>
              <a:buSzPts val="1680"/>
              <a:buFont typeface="Noto Sans Symbols"/>
              <a:buChar char="🞆"/>
            </a:pPr>
            <a:r>
              <a:rPr lang="en-US" sz="2400" b="0" i="0" u="none" strike="noStrike" cap="none">
                <a:solidFill>
                  <a:schemeClr val="dk1"/>
                </a:solidFill>
                <a:latin typeface="Century Schoolbook"/>
                <a:ea typeface="Century Schoolbook"/>
                <a:cs typeface="Century Schoolbook"/>
                <a:sym typeface="Century Schoolbook"/>
              </a:rPr>
              <a:t>Class Name</a:t>
            </a:r>
            <a:endParaRPr/>
          </a:p>
          <a:p>
            <a:pPr marL="0" marR="0" lvl="0" indent="-106679" algn="just" rtl="0">
              <a:lnSpc>
                <a:spcPct val="100000"/>
              </a:lnSpc>
              <a:spcBef>
                <a:spcPts val="600"/>
              </a:spcBef>
              <a:spcAft>
                <a:spcPts val="0"/>
              </a:spcAft>
              <a:buClr>
                <a:schemeClr val="accent1"/>
              </a:buClr>
              <a:buSzPts val="1680"/>
              <a:buFont typeface="Noto Sans Symbols"/>
              <a:buChar char="🞆"/>
            </a:pPr>
            <a:r>
              <a:rPr lang="en-US" sz="2400" b="0" i="0" u="none" strike="noStrike" cap="none">
                <a:solidFill>
                  <a:schemeClr val="dk1"/>
                </a:solidFill>
                <a:latin typeface="Century Schoolbook"/>
                <a:ea typeface="Century Schoolbook"/>
                <a:cs typeface="Century Schoolbook"/>
                <a:sym typeface="Century Schoolbook"/>
              </a:rPr>
              <a:t>Attributes</a:t>
            </a:r>
            <a:endParaRPr/>
          </a:p>
          <a:p>
            <a:pPr marL="0" marR="0" lvl="0" indent="-106679" algn="just" rtl="0">
              <a:lnSpc>
                <a:spcPct val="100000"/>
              </a:lnSpc>
              <a:spcBef>
                <a:spcPts val="600"/>
              </a:spcBef>
              <a:spcAft>
                <a:spcPts val="0"/>
              </a:spcAft>
              <a:buClr>
                <a:schemeClr val="accent1"/>
              </a:buClr>
              <a:buSzPts val="1680"/>
              <a:buFont typeface="Noto Sans Symbols"/>
              <a:buChar char="🞆"/>
            </a:pPr>
            <a:r>
              <a:rPr lang="en-US" sz="2400" b="0" i="0" u="none" strike="noStrike" cap="none">
                <a:solidFill>
                  <a:schemeClr val="dk1"/>
                </a:solidFill>
                <a:latin typeface="Century Schoolbook"/>
                <a:ea typeface="Century Schoolbook"/>
                <a:cs typeface="Century Schoolbook"/>
                <a:sym typeface="Century Schoolbook"/>
              </a:rPr>
              <a:t>Operations</a:t>
            </a:r>
            <a:endParaRPr/>
          </a:p>
          <a:p>
            <a:pPr marL="273050" marR="0" lvl="0" indent="-166370" algn="l" rtl="0">
              <a:spcBef>
                <a:spcPts val="600"/>
              </a:spcBef>
              <a:spcAft>
                <a:spcPts val="0"/>
              </a:spcAft>
              <a:buClr>
                <a:schemeClr val="accent1"/>
              </a:buClr>
              <a:buSzPts val="1680"/>
              <a:buFont typeface="Noto Sans Symbols"/>
              <a:buNone/>
            </a:pPr>
            <a:endParaRPr sz="2400" b="0" i="0" u="none">
              <a:solidFill>
                <a:schemeClr val="dk1"/>
              </a:solidFill>
              <a:latin typeface="Century Schoolbook"/>
              <a:ea typeface="Century Schoolbook"/>
              <a:cs typeface="Century Schoolbook"/>
              <a:sym typeface="Century Schoolbook"/>
            </a:endParaRPr>
          </a:p>
        </p:txBody>
      </p:sp>
      <p:pic>
        <p:nvPicPr>
          <p:cNvPr id="220" name="Google Shape;220;p24"/>
          <p:cNvPicPr preferRelativeResize="0"/>
          <p:nvPr/>
        </p:nvPicPr>
        <p:blipFill rotWithShape="1">
          <a:blip r:embed="rId3">
            <a:alphaModFix/>
          </a:blip>
          <a:srcRect/>
          <a:stretch/>
        </p:blipFill>
        <p:spPr>
          <a:xfrm>
            <a:off x="3886200" y="1708150"/>
            <a:ext cx="3733800" cy="4492625"/>
          </a:xfrm>
          <a:prstGeom prst="rect">
            <a:avLst/>
          </a:prstGeom>
          <a:noFill/>
          <a:ln>
            <a:noFill/>
          </a:ln>
        </p:spPr>
      </p:pic>
    </p:spTree>
    <p:extLst>
      <p:ext uri="{BB962C8B-B14F-4D97-AF65-F5344CB8AC3E}">
        <p14:creationId xmlns:p14="http://schemas.microsoft.com/office/powerpoint/2010/main" val="213087580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5"/>
          <p:cNvSpPr txBox="1">
            <a:spLocks noGrp="1"/>
          </p:cNvSpPr>
          <p:nvPr>
            <p:ph type="title"/>
          </p:nvPr>
        </p:nvSpPr>
        <p:spPr>
          <a:xfrm>
            <a:off x="457200" y="304800"/>
            <a:ext cx="7467600" cy="11430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3000"/>
              <a:buFont typeface="Century Schoolbook"/>
              <a:buNone/>
            </a:pPr>
            <a:r>
              <a:rPr lang="en-US" sz="3000" b="0" i="0" u="none">
                <a:solidFill>
                  <a:schemeClr val="dk2"/>
                </a:solidFill>
                <a:latin typeface="Century Schoolbook"/>
                <a:ea typeface="Century Schoolbook"/>
                <a:cs typeface="Century Schoolbook"/>
                <a:sym typeface="Century Schoolbook"/>
              </a:rPr>
              <a:t> CLASS DIAGRAM</a:t>
            </a:r>
            <a:endParaRPr/>
          </a:p>
        </p:txBody>
      </p:sp>
      <p:sp>
        <p:nvSpPr>
          <p:cNvPr id="226" name="Google Shape;226;p25"/>
          <p:cNvSpPr txBox="1">
            <a:spLocks noGrp="1"/>
          </p:cNvSpPr>
          <p:nvPr>
            <p:ph type="body" idx="1"/>
          </p:nvPr>
        </p:nvSpPr>
        <p:spPr>
          <a:xfrm>
            <a:off x="457200" y="1600200"/>
            <a:ext cx="5562600" cy="4873625"/>
          </a:xfrm>
          <a:prstGeom prst="rect">
            <a:avLst/>
          </a:prstGeom>
          <a:noFill/>
          <a:ln>
            <a:noFill/>
          </a:ln>
        </p:spPr>
        <p:txBody>
          <a:bodyPr spcFirstLastPara="1" wrap="square" lIns="91425" tIns="45700" rIns="91425" bIns="45700" anchor="t" anchorCtr="0">
            <a:normAutofit/>
          </a:bodyPr>
          <a:lstStyle/>
          <a:p>
            <a:pPr marL="273050" marR="0" lvl="0" indent="-273050" algn="just" rtl="0">
              <a:lnSpc>
                <a:spcPct val="100000"/>
              </a:lnSpc>
              <a:spcBef>
                <a:spcPts val="0"/>
              </a:spcBef>
              <a:spcAft>
                <a:spcPts val="0"/>
              </a:spcAft>
              <a:buClr>
                <a:schemeClr val="accent1"/>
              </a:buClr>
              <a:buSzPts val="1540"/>
              <a:buFont typeface="Noto Sans Symbols"/>
              <a:buChar char="🞆"/>
            </a:pPr>
            <a:r>
              <a:rPr lang="en-US" sz="2200" b="1" i="0" u="none" dirty="0">
                <a:solidFill>
                  <a:schemeClr val="dk1"/>
                </a:solidFill>
                <a:latin typeface="Century Schoolbook"/>
                <a:ea typeface="Century Schoolbook"/>
                <a:cs typeface="Century Schoolbook"/>
                <a:sym typeface="Century Schoolbook"/>
              </a:rPr>
              <a:t>Class Name:- </a:t>
            </a:r>
            <a:r>
              <a:rPr lang="en-US" sz="2200" b="0" i="0" u="none" dirty="0">
                <a:solidFill>
                  <a:schemeClr val="dk1"/>
                </a:solidFill>
                <a:latin typeface="Century Schoolbook"/>
                <a:ea typeface="Century Schoolbook"/>
                <a:cs typeface="Century Schoolbook"/>
                <a:sym typeface="Century Schoolbook"/>
              </a:rPr>
              <a:t> </a:t>
            </a:r>
            <a:r>
              <a:rPr lang="en-US" sz="2200" b="0" i="0" u="none" dirty="0" smtClean="0">
                <a:solidFill>
                  <a:schemeClr val="dk1"/>
                </a:solidFill>
                <a:latin typeface="Century Schoolbook"/>
                <a:ea typeface="Century Schoolbook"/>
                <a:cs typeface="Century Schoolbook"/>
                <a:sym typeface="Century Schoolbook"/>
              </a:rPr>
              <a:t>The </a:t>
            </a:r>
            <a:r>
              <a:rPr lang="en-US" sz="2200" b="0" i="0" u="none" dirty="0">
                <a:solidFill>
                  <a:schemeClr val="dk1"/>
                </a:solidFill>
                <a:latin typeface="Century Schoolbook"/>
                <a:ea typeface="Century Schoolbook"/>
                <a:cs typeface="Century Schoolbook"/>
                <a:sym typeface="Century Schoolbook"/>
              </a:rPr>
              <a:t>class is rendered as a rectangle, including its name, attributes, and operations in </a:t>
            </a:r>
            <a:r>
              <a:rPr lang="en-US" sz="2200" b="0" i="0" u="none" dirty="0" err="1">
                <a:solidFill>
                  <a:schemeClr val="dk1"/>
                </a:solidFill>
                <a:latin typeface="Century Schoolbook"/>
                <a:ea typeface="Century Schoolbook"/>
                <a:cs typeface="Century Schoolbook"/>
                <a:sym typeface="Century Schoolbook"/>
              </a:rPr>
              <a:t>sperate</a:t>
            </a:r>
            <a:r>
              <a:rPr lang="en-US" sz="2200" b="0" i="0" u="none" dirty="0">
                <a:solidFill>
                  <a:schemeClr val="dk1"/>
                </a:solidFill>
                <a:latin typeface="Century Schoolbook"/>
                <a:ea typeface="Century Schoolbook"/>
                <a:cs typeface="Century Schoolbook"/>
                <a:sym typeface="Century Schoolbook"/>
              </a:rPr>
              <a:t> compartments.</a:t>
            </a:r>
            <a:endParaRPr sz="2200" b="1" i="0" u="none" dirty="0">
              <a:solidFill>
                <a:schemeClr val="dk1"/>
              </a:solidFill>
              <a:latin typeface="Century Schoolbook"/>
              <a:ea typeface="Century Schoolbook"/>
              <a:cs typeface="Century Schoolbook"/>
              <a:sym typeface="Century Schoolbook"/>
            </a:endParaRPr>
          </a:p>
          <a:p>
            <a:pPr marL="273050" marR="0" lvl="0" indent="-273050" algn="just" rtl="0">
              <a:lnSpc>
                <a:spcPct val="100000"/>
              </a:lnSpc>
              <a:spcBef>
                <a:spcPts val="600"/>
              </a:spcBef>
              <a:spcAft>
                <a:spcPts val="0"/>
              </a:spcAft>
              <a:buClr>
                <a:schemeClr val="accent1"/>
              </a:buClr>
              <a:buSzPts val="1540"/>
              <a:buFont typeface="Noto Sans Symbols"/>
              <a:buChar char="🞆"/>
            </a:pPr>
            <a:r>
              <a:rPr lang="en-US" sz="2200" b="0" i="0" u="none" dirty="0">
                <a:solidFill>
                  <a:schemeClr val="dk1"/>
                </a:solidFill>
                <a:latin typeface="Century Schoolbook"/>
                <a:ea typeface="Century Schoolbook"/>
                <a:cs typeface="Century Schoolbook"/>
                <a:sym typeface="Century Schoolbook"/>
              </a:rPr>
              <a:t>A class name should always start with a capital letter.</a:t>
            </a:r>
            <a:endParaRPr dirty="0"/>
          </a:p>
          <a:p>
            <a:pPr marL="273050" marR="0" lvl="0" indent="-273050" algn="just" rtl="0">
              <a:lnSpc>
                <a:spcPct val="100000"/>
              </a:lnSpc>
              <a:spcBef>
                <a:spcPts val="600"/>
              </a:spcBef>
              <a:spcAft>
                <a:spcPts val="0"/>
              </a:spcAft>
              <a:buClr>
                <a:schemeClr val="accent1"/>
              </a:buClr>
              <a:buSzPts val="1540"/>
              <a:buFont typeface="Noto Sans Symbols"/>
              <a:buChar char="🞆"/>
            </a:pPr>
            <a:r>
              <a:rPr lang="en-US" sz="2200" b="0" i="0" u="none" dirty="0">
                <a:solidFill>
                  <a:schemeClr val="dk1"/>
                </a:solidFill>
                <a:latin typeface="Century Schoolbook"/>
                <a:ea typeface="Century Schoolbook"/>
                <a:cs typeface="Century Schoolbook"/>
                <a:sym typeface="Century Schoolbook"/>
              </a:rPr>
              <a:t>A class name should always be in the center of the first compartment.</a:t>
            </a:r>
            <a:endParaRPr dirty="0"/>
          </a:p>
          <a:p>
            <a:pPr marL="273050" marR="0" lvl="0" indent="-273050" algn="just" rtl="0">
              <a:lnSpc>
                <a:spcPct val="100000"/>
              </a:lnSpc>
              <a:spcBef>
                <a:spcPts val="600"/>
              </a:spcBef>
              <a:spcAft>
                <a:spcPts val="0"/>
              </a:spcAft>
              <a:buClr>
                <a:schemeClr val="accent1"/>
              </a:buClr>
              <a:buSzPts val="1540"/>
              <a:buFont typeface="Noto Sans Symbols"/>
              <a:buChar char="🞆"/>
            </a:pPr>
            <a:r>
              <a:rPr lang="en-US" sz="2200" b="0" i="0" u="none" dirty="0">
                <a:solidFill>
                  <a:schemeClr val="dk1"/>
                </a:solidFill>
                <a:latin typeface="Century Schoolbook"/>
                <a:ea typeface="Century Schoolbook"/>
                <a:cs typeface="Century Schoolbook"/>
                <a:sym typeface="Century Schoolbook"/>
              </a:rPr>
              <a:t>A class name should always be written in </a:t>
            </a:r>
            <a:r>
              <a:rPr lang="en-US" sz="2200" b="1" i="0" u="none" dirty="0">
                <a:solidFill>
                  <a:schemeClr val="dk1"/>
                </a:solidFill>
                <a:latin typeface="Century Schoolbook"/>
                <a:ea typeface="Century Schoolbook"/>
                <a:cs typeface="Century Schoolbook"/>
                <a:sym typeface="Century Schoolbook"/>
              </a:rPr>
              <a:t>bold </a:t>
            </a:r>
            <a:r>
              <a:rPr lang="en-US" sz="2200" b="0" i="0" u="none" dirty="0">
                <a:solidFill>
                  <a:schemeClr val="dk1"/>
                </a:solidFill>
                <a:latin typeface="Century Schoolbook"/>
                <a:ea typeface="Century Schoolbook"/>
                <a:cs typeface="Century Schoolbook"/>
                <a:sym typeface="Century Schoolbook"/>
              </a:rPr>
              <a:t>format.</a:t>
            </a:r>
            <a:endParaRPr dirty="0"/>
          </a:p>
          <a:p>
            <a:pPr marL="273050" marR="0" lvl="0" indent="-273050" algn="just" rtl="0">
              <a:lnSpc>
                <a:spcPct val="100000"/>
              </a:lnSpc>
              <a:spcBef>
                <a:spcPts val="600"/>
              </a:spcBef>
              <a:spcAft>
                <a:spcPts val="0"/>
              </a:spcAft>
              <a:buClr>
                <a:schemeClr val="accent1"/>
              </a:buClr>
              <a:buSzPts val="1540"/>
              <a:buFont typeface="Noto Sans Symbols"/>
              <a:buChar char="🞆"/>
            </a:pPr>
            <a:r>
              <a:rPr lang="en-US" sz="2200" b="0" i="0" u="none" dirty="0">
                <a:solidFill>
                  <a:schemeClr val="dk1"/>
                </a:solidFill>
                <a:latin typeface="Century Schoolbook"/>
                <a:ea typeface="Century Schoolbook"/>
                <a:cs typeface="Century Schoolbook"/>
                <a:sym typeface="Century Schoolbook"/>
              </a:rPr>
              <a:t>UML abstract class name should be written in italics format.</a:t>
            </a:r>
            <a:endParaRPr dirty="0"/>
          </a:p>
          <a:p>
            <a:pPr marL="273050" marR="0" lvl="0" indent="-175260" algn="just" rtl="0">
              <a:spcBef>
                <a:spcPts val="600"/>
              </a:spcBef>
              <a:spcAft>
                <a:spcPts val="0"/>
              </a:spcAft>
              <a:buClr>
                <a:schemeClr val="accent1"/>
              </a:buClr>
              <a:buSzPts val="1540"/>
              <a:buFont typeface="Noto Sans Symbols"/>
              <a:buNone/>
            </a:pPr>
            <a:endParaRPr sz="2200" b="0" i="0" u="none" dirty="0">
              <a:solidFill>
                <a:schemeClr val="dk1"/>
              </a:solidFill>
              <a:latin typeface="Century Schoolbook"/>
              <a:ea typeface="Century Schoolbook"/>
              <a:cs typeface="Century Schoolbook"/>
              <a:sym typeface="Century Schoolbook"/>
            </a:endParaRPr>
          </a:p>
        </p:txBody>
      </p:sp>
      <p:grpSp>
        <p:nvGrpSpPr>
          <p:cNvPr id="5" name="Group 3"/>
          <p:cNvGrpSpPr>
            <a:grpSpLocks/>
          </p:cNvGrpSpPr>
          <p:nvPr/>
        </p:nvGrpSpPr>
        <p:grpSpPr bwMode="auto">
          <a:xfrm>
            <a:off x="6248400" y="2037195"/>
            <a:ext cx="2057400" cy="3257550"/>
            <a:chOff x="576" y="1056"/>
            <a:chExt cx="1296" cy="1620"/>
          </a:xfrm>
        </p:grpSpPr>
        <p:sp>
          <p:nvSpPr>
            <p:cNvPr id="6" name="Rectangle 4"/>
            <p:cNvSpPr>
              <a:spLocks noChangeArrowheads="1"/>
            </p:cNvSpPr>
            <p:nvPr/>
          </p:nvSpPr>
          <p:spPr bwMode="auto">
            <a:xfrm>
              <a:off x="576" y="1056"/>
              <a:ext cx="1296" cy="480"/>
            </a:xfrm>
            <a:prstGeom prst="rect">
              <a:avLst/>
            </a:prstGeom>
            <a:solidFill>
              <a:srgbClr val="92D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dirty="0" err="1"/>
                <a:t>ClassName</a:t>
              </a:r>
              <a:endParaRPr lang="en-US" b="1" dirty="0"/>
            </a:p>
          </p:txBody>
        </p:sp>
        <p:sp>
          <p:nvSpPr>
            <p:cNvPr id="7" name="Rectangle 5"/>
            <p:cNvSpPr>
              <a:spLocks noChangeArrowheads="1"/>
            </p:cNvSpPr>
            <p:nvPr/>
          </p:nvSpPr>
          <p:spPr bwMode="auto">
            <a:xfrm>
              <a:off x="576" y="1536"/>
              <a:ext cx="1296" cy="5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attributes</a:t>
              </a:r>
            </a:p>
          </p:txBody>
        </p:sp>
        <p:sp>
          <p:nvSpPr>
            <p:cNvPr id="8" name="Rectangle 6"/>
            <p:cNvSpPr>
              <a:spLocks noChangeArrowheads="1"/>
            </p:cNvSpPr>
            <p:nvPr/>
          </p:nvSpPr>
          <p:spPr bwMode="auto">
            <a:xfrm>
              <a:off x="576" y="2076"/>
              <a:ext cx="1296" cy="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operations</a:t>
              </a:r>
            </a:p>
          </p:txBody>
        </p:sp>
      </p:grpSp>
    </p:spTree>
    <p:extLst>
      <p:ext uri="{BB962C8B-B14F-4D97-AF65-F5344CB8AC3E}">
        <p14:creationId xmlns:p14="http://schemas.microsoft.com/office/powerpoint/2010/main" val="229933472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6"/>
          <p:cNvSpPr txBox="1">
            <a:spLocks noGrp="1"/>
          </p:cNvSpPr>
          <p:nvPr>
            <p:ph type="title"/>
          </p:nvPr>
        </p:nvSpPr>
        <p:spPr>
          <a:xfrm>
            <a:off x="457200" y="274637"/>
            <a:ext cx="7467600" cy="11430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3000"/>
              <a:buFont typeface="Century Schoolbook"/>
              <a:buNone/>
            </a:pPr>
            <a:r>
              <a:rPr lang="en-US" sz="3000" b="0" i="0" u="none">
                <a:solidFill>
                  <a:schemeClr val="dk2"/>
                </a:solidFill>
                <a:latin typeface="Century Schoolbook"/>
                <a:ea typeface="Century Schoolbook"/>
                <a:cs typeface="Century Schoolbook"/>
                <a:sym typeface="Century Schoolbook"/>
              </a:rPr>
              <a:t>CLASS DIAGRAM</a:t>
            </a:r>
            <a:endParaRPr/>
          </a:p>
        </p:txBody>
      </p:sp>
      <p:sp>
        <p:nvSpPr>
          <p:cNvPr id="232" name="Google Shape;232;p26"/>
          <p:cNvSpPr txBox="1">
            <a:spLocks noGrp="1"/>
          </p:cNvSpPr>
          <p:nvPr>
            <p:ph type="body" idx="1"/>
          </p:nvPr>
        </p:nvSpPr>
        <p:spPr>
          <a:xfrm>
            <a:off x="457200" y="1600200"/>
            <a:ext cx="7467600" cy="48736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1680"/>
              <a:buFont typeface="Noto Sans Symbols"/>
              <a:buNone/>
            </a:pPr>
            <a:r>
              <a:rPr lang="en-US" sz="2400" b="1" i="0" u="none">
                <a:solidFill>
                  <a:schemeClr val="dk1"/>
                </a:solidFill>
                <a:latin typeface="Century Schoolbook"/>
                <a:ea typeface="Century Schoolbook"/>
                <a:cs typeface="Century Schoolbook"/>
                <a:sym typeface="Century Schoolbook"/>
              </a:rPr>
              <a:t>Attributes:</a:t>
            </a:r>
            <a:endParaRPr/>
          </a:p>
          <a:p>
            <a:pPr marL="0" marR="0" lvl="0" indent="-106679" algn="l" rtl="0">
              <a:lnSpc>
                <a:spcPct val="100000"/>
              </a:lnSpc>
              <a:spcBef>
                <a:spcPts val="600"/>
              </a:spcBef>
              <a:spcAft>
                <a:spcPts val="0"/>
              </a:spcAft>
              <a:buClr>
                <a:schemeClr val="accent1"/>
              </a:buClr>
              <a:buSzPts val="1680"/>
              <a:buFont typeface="Noto Sans Symbols"/>
              <a:buChar char="🞆"/>
            </a:pPr>
            <a:r>
              <a:rPr lang="en-US" sz="2400" b="0" i="0" u="none">
                <a:solidFill>
                  <a:schemeClr val="dk1"/>
                </a:solidFill>
                <a:latin typeface="Century Schoolbook"/>
                <a:ea typeface="Century Schoolbook"/>
                <a:cs typeface="Century Schoolbook"/>
                <a:sym typeface="Century Schoolbook"/>
              </a:rPr>
              <a:t>An attribute is named property of a class which describes the object being modeled. In the class diagram, this component is placed just below the name-compartment.</a:t>
            </a:r>
            <a:endParaRPr/>
          </a:p>
          <a:p>
            <a:pPr marL="0" marR="0" lvl="0" indent="0" algn="l" rtl="0">
              <a:lnSpc>
                <a:spcPct val="100000"/>
              </a:lnSpc>
              <a:spcBef>
                <a:spcPts val="600"/>
              </a:spcBef>
              <a:spcAft>
                <a:spcPts val="0"/>
              </a:spcAft>
              <a:buClr>
                <a:schemeClr val="accent1"/>
              </a:buClr>
              <a:buSzPts val="1680"/>
              <a:buFont typeface="Noto Sans Symbols"/>
              <a:buNone/>
            </a:pPr>
            <a:r>
              <a:rPr lang="en-US" sz="2400" b="0" i="0" u="none">
                <a:solidFill>
                  <a:schemeClr val="dk1"/>
                </a:solidFill>
                <a:latin typeface="Century Schoolbook"/>
                <a:ea typeface="Century Schoolbook"/>
                <a:cs typeface="Century Schoolbook"/>
                <a:sym typeface="Century Schoolbook"/>
              </a:rPr>
              <a:t/>
            </a:r>
            <a:br>
              <a:rPr lang="en-US" sz="2400" b="0" i="0" u="none">
                <a:solidFill>
                  <a:schemeClr val="dk1"/>
                </a:solidFill>
                <a:latin typeface="Century Schoolbook"/>
                <a:ea typeface="Century Schoolbook"/>
                <a:cs typeface="Century Schoolbook"/>
                <a:sym typeface="Century Schoolbook"/>
              </a:rPr>
            </a:br>
            <a:endParaRPr/>
          </a:p>
        </p:txBody>
      </p:sp>
      <p:grpSp>
        <p:nvGrpSpPr>
          <p:cNvPr id="5" name="Group 3"/>
          <p:cNvGrpSpPr>
            <a:grpSpLocks/>
          </p:cNvGrpSpPr>
          <p:nvPr/>
        </p:nvGrpSpPr>
        <p:grpSpPr bwMode="auto">
          <a:xfrm>
            <a:off x="3124200" y="3636818"/>
            <a:ext cx="2590800" cy="3048000"/>
            <a:chOff x="336" y="1056"/>
            <a:chExt cx="1536" cy="1920"/>
          </a:xfrm>
        </p:grpSpPr>
        <p:sp>
          <p:nvSpPr>
            <p:cNvPr id="6" name="Rectangle 4"/>
            <p:cNvSpPr>
              <a:spLocks noChangeArrowheads="1"/>
            </p:cNvSpPr>
            <p:nvPr/>
          </p:nvSpPr>
          <p:spPr bwMode="auto">
            <a:xfrm>
              <a:off x="336" y="1056"/>
              <a:ext cx="1536" cy="48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Person</a:t>
              </a:r>
            </a:p>
          </p:txBody>
        </p:sp>
        <p:sp>
          <p:nvSpPr>
            <p:cNvPr id="7" name="Rectangle 5"/>
            <p:cNvSpPr>
              <a:spLocks noChangeArrowheads="1"/>
            </p:cNvSpPr>
            <p:nvPr/>
          </p:nvSpPr>
          <p:spPr bwMode="auto">
            <a:xfrm>
              <a:off x="336" y="1536"/>
              <a:ext cx="1536" cy="1056"/>
            </a:xfrm>
            <a:prstGeom prst="rect">
              <a:avLst/>
            </a:prstGeom>
            <a:solidFill>
              <a:srgbClr val="92D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dirty="0"/>
                <a:t>name      : String</a:t>
              </a:r>
            </a:p>
            <a:p>
              <a:r>
                <a:rPr lang="en-US" dirty="0"/>
                <a:t>address   : Address</a:t>
              </a:r>
            </a:p>
            <a:p>
              <a:r>
                <a:rPr lang="en-US" dirty="0"/>
                <a:t>birthdate : Date</a:t>
              </a:r>
            </a:p>
            <a:p>
              <a:r>
                <a:rPr lang="en-US" dirty="0" err="1"/>
                <a:t>ssn</a:t>
              </a:r>
              <a:r>
                <a:rPr lang="en-US" dirty="0"/>
                <a:t>          : Id</a:t>
              </a:r>
            </a:p>
          </p:txBody>
        </p:sp>
        <p:sp>
          <p:nvSpPr>
            <p:cNvPr id="8" name="Rectangle 6"/>
            <p:cNvSpPr>
              <a:spLocks noChangeArrowheads="1"/>
            </p:cNvSpPr>
            <p:nvPr/>
          </p:nvSpPr>
          <p:spPr bwMode="auto">
            <a:xfrm>
              <a:off x="336" y="2592"/>
              <a:ext cx="1536"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Tree>
    <p:extLst>
      <p:ext uri="{BB962C8B-B14F-4D97-AF65-F5344CB8AC3E}">
        <p14:creationId xmlns:p14="http://schemas.microsoft.com/office/powerpoint/2010/main" val="14406482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0"/>
          </p:nvPr>
        </p:nvSpPr>
        <p:spPr/>
        <p:txBody>
          <a:bodyPr/>
          <a:lstStyle/>
          <a:p>
            <a:r>
              <a:rPr lang="en-US"/>
              <a:t>Software Design (UML)</a:t>
            </a:r>
          </a:p>
        </p:txBody>
      </p:sp>
      <p:sp>
        <p:nvSpPr>
          <p:cNvPr id="157698" name="Rectangle 2"/>
          <p:cNvSpPr>
            <a:spLocks noGrp="1" noChangeArrowheads="1"/>
          </p:cNvSpPr>
          <p:nvPr>
            <p:ph type="title"/>
          </p:nvPr>
        </p:nvSpPr>
        <p:spPr/>
        <p:txBody>
          <a:bodyPr>
            <a:normAutofit fontScale="90000"/>
          </a:bodyPr>
          <a:lstStyle/>
          <a:p>
            <a:r>
              <a:rPr lang="en-US"/>
              <a:t>Class Attributes (Cont’d)</a:t>
            </a:r>
          </a:p>
        </p:txBody>
      </p:sp>
      <p:sp>
        <p:nvSpPr>
          <p:cNvPr id="157699" name="Rectangle 3"/>
          <p:cNvSpPr>
            <a:spLocks noChangeArrowheads="1"/>
          </p:cNvSpPr>
          <p:nvPr/>
        </p:nvSpPr>
        <p:spPr bwMode="auto">
          <a:xfrm>
            <a:off x="685800" y="1676400"/>
            <a:ext cx="2590800" cy="762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Person</a:t>
            </a:r>
          </a:p>
        </p:txBody>
      </p:sp>
      <p:sp>
        <p:nvSpPr>
          <p:cNvPr id="157700" name="Rectangle 4"/>
          <p:cNvSpPr>
            <a:spLocks noChangeArrowheads="1"/>
          </p:cNvSpPr>
          <p:nvPr/>
        </p:nvSpPr>
        <p:spPr bwMode="auto">
          <a:xfrm>
            <a:off x="685800" y="2438400"/>
            <a:ext cx="2590800" cy="2286000"/>
          </a:xfrm>
          <a:prstGeom prst="rect">
            <a:avLst/>
          </a:prstGeom>
          <a:solidFill>
            <a:srgbClr val="92D050"/>
          </a:solidFill>
          <a:ln w="9525">
            <a:solidFill>
              <a:schemeClr val="tx1"/>
            </a:solidFill>
            <a:miter lim="800000"/>
            <a:headEnd/>
            <a:tailEnd/>
          </a:ln>
          <a:effectLst/>
          <a:extLst/>
        </p:spPr>
        <p:txBody>
          <a:bodyPr wrap="none" anchor="ctr"/>
          <a:lstStyle/>
          <a:p>
            <a:r>
              <a:rPr lang="en-US" dirty="0"/>
              <a:t>name      : String</a:t>
            </a:r>
          </a:p>
          <a:p>
            <a:r>
              <a:rPr lang="en-US" dirty="0"/>
              <a:t>address   : Address</a:t>
            </a:r>
          </a:p>
          <a:p>
            <a:r>
              <a:rPr lang="en-US" dirty="0"/>
              <a:t>birthdate : Date</a:t>
            </a:r>
          </a:p>
          <a:p>
            <a:r>
              <a:rPr lang="en-US" dirty="0"/>
              <a:t>/ age        : Date</a:t>
            </a:r>
          </a:p>
          <a:p>
            <a:r>
              <a:rPr lang="en-US" dirty="0" err="1"/>
              <a:t>ssn</a:t>
            </a:r>
            <a:r>
              <a:rPr lang="en-US" dirty="0"/>
              <a:t>          : Id</a:t>
            </a:r>
          </a:p>
        </p:txBody>
      </p:sp>
      <p:sp>
        <p:nvSpPr>
          <p:cNvPr id="157701" name="Rectangle 5"/>
          <p:cNvSpPr>
            <a:spLocks noChangeArrowheads="1"/>
          </p:cNvSpPr>
          <p:nvPr/>
        </p:nvSpPr>
        <p:spPr bwMode="auto">
          <a:xfrm>
            <a:off x="685800" y="4724400"/>
            <a:ext cx="25908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157702" name="Text Box 6"/>
          <p:cNvSpPr txBox="1">
            <a:spLocks noChangeArrowheads="1"/>
          </p:cNvSpPr>
          <p:nvPr/>
        </p:nvSpPr>
        <p:spPr bwMode="auto">
          <a:xfrm>
            <a:off x="3657600" y="1219200"/>
            <a:ext cx="5053013"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Attributes are usually listed in the form:</a:t>
            </a:r>
          </a:p>
          <a:p>
            <a:endParaRPr lang="en-US"/>
          </a:p>
          <a:p>
            <a:r>
              <a:rPr lang="en-US"/>
              <a:t>        attributeName : Type</a:t>
            </a:r>
          </a:p>
          <a:p>
            <a:endParaRPr lang="en-US"/>
          </a:p>
          <a:p>
            <a:r>
              <a:rPr lang="en-US"/>
              <a:t>A </a:t>
            </a:r>
            <a:r>
              <a:rPr lang="en-US" i="1"/>
              <a:t>derived</a:t>
            </a:r>
            <a:r>
              <a:rPr lang="en-US"/>
              <a:t> attribute is one that can be</a:t>
            </a:r>
          </a:p>
          <a:p>
            <a:r>
              <a:rPr lang="en-US"/>
              <a:t>computed from other attributes, but</a:t>
            </a:r>
          </a:p>
          <a:p>
            <a:r>
              <a:rPr lang="en-US"/>
              <a:t>doesn’t actually exist. For example,</a:t>
            </a:r>
          </a:p>
          <a:p>
            <a:r>
              <a:rPr lang="en-US"/>
              <a:t>a Person’s age can be computed from </a:t>
            </a:r>
          </a:p>
          <a:p>
            <a:r>
              <a:rPr lang="en-US"/>
              <a:t>his birth date. A derived attribute is </a:t>
            </a:r>
          </a:p>
          <a:p>
            <a:r>
              <a:rPr lang="en-US"/>
              <a:t>designated by a preceding ‘/’ as in:</a:t>
            </a:r>
          </a:p>
          <a:p>
            <a:endParaRPr lang="en-US"/>
          </a:p>
          <a:p>
            <a:r>
              <a:rPr lang="en-US"/>
              <a:t>      / age : Date</a:t>
            </a:r>
          </a:p>
        </p:txBody>
      </p:sp>
    </p:spTree>
    <p:extLst>
      <p:ext uri="{BB962C8B-B14F-4D97-AF65-F5344CB8AC3E}">
        <p14:creationId xmlns:p14="http://schemas.microsoft.com/office/powerpoint/2010/main" val="125598630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0"/>
          </p:nvPr>
        </p:nvSpPr>
        <p:spPr/>
        <p:txBody>
          <a:bodyPr/>
          <a:lstStyle/>
          <a:p>
            <a:r>
              <a:rPr lang="en-US"/>
              <a:t>Software Design (UML)</a:t>
            </a:r>
          </a:p>
        </p:txBody>
      </p:sp>
      <p:sp>
        <p:nvSpPr>
          <p:cNvPr id="158722" name="Rectangle 2"/>
          <p:cNvSpPr>
            <a:spLocks noGrp="1" noChangeArrowheads="1"/>
          </p:cNvSpPr>
          <p:nvPr>
            <p:ph type="title"/>
          </p:nvPr>
        </p:nvSpPr>
        <p:spPr/>
        <p:txBody>
          <a:bodyPr>
            <a:normAutofit fontScale="90000"/>
          </a:bodyPr>
          <a:lstStyle/>
          <a:p>
            <a:r>
              <a:rPr lang="en-US"/>
              <a:t>Class Attributes (Cont’d)</a:t>
            </a:r>
          </a:p>
        </p:txBody>
      </p:sp>
      <p:sp>
        <p:nvSpPr>
          <p:cNvPr id="158723" name="Rectangle 3"/>
          <p:cNvSpPr>
            <a:spLocks noChangeArrowheads="1"/>
          </p:cNvSpPr>
          <p:nvPr/>
        </p:nvSpPr>
        <p:spPr bwMode="auto">
          <a:xfrm>
            <a:off x="685800" y="1676400"/>
            <a:ext cx="2590800" cy="762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Person</a:t>
            </a:r>
          </a:p>
        </p:txBody>
      </p:sp>
      <p:sp>
        <p:nvSpPr>
          <p:cNvPr id="158724" name="Rectangle 4"/>
          <p:cNvSpPr>
            <a:spLocks noChangeArrowheads="1"/>
          </p:cNvSpPr>
          <p:nvPr/>
        </p:nvSpPr>
        <p:spPr bwMode="auto">
          <a:xfrm>
            <a:off x="685800" y="2438400"/>
            <a:ext cx="2590800" cy="2286000"/>
          </a:xfrm>
          <a:prstGeom prst="rect">
            <a:avLst/>
          </a:prstGeom>
          <a:solidFill>
            <a:srgbClr val="92D050"/>
          </a:solidFill>
          <a:ln w="9525">
            <a:solidFill>
              <a:schemeClr val="tx1"/>
            </a:solidFill>
            <a:miter lim="800000"/>
            <a:headEnd/>
            <a:tailEnd/>
          </a:ln>
          <a:effectLst/>
          <a:extLst/>
        </p:spPr>
        <p:txBody>
          <a:bodyPr wrap="none" anchor="ctr"/>
          <a:lstStyle/>
          <a:p>
            <a:r>
              <a:rPr lang="en-US" dirty="0"/>
              <a:t>+ name      : String</a:t>
            </a:r>
          </a:p>
          <a:p>
            <a:r>
              <a:rPr lang="en-US" dirty="0"/>
              <a:t># address   : Address</a:t>
            </a:r>
          </a:p>
          <a:p>
            <a:r>
              <a:rPr lang="en-US" dirty="0"/>
              <a:t># birthdate : Date</a:t>
            </a:r>
          </a:p>
          <a:p>
            <a:r>
              <a:rPr lang="en-US" dirty="0"/>
              <a:t>/ age           : Date</a:t>
            </a:r>
          </a:p>
          <a:p>
            <a:r>
              <a:rPr lang="en-US" dirty="0"/>
              <a:t>- </a:t>
            </a:r>
            <a:r>
              <a:rPr lang="en-US" dirty="0" err="1"/>
              <a:t>ssn</a:t>
            </a:r>
            <a:r>
              <a:rPr lang="en-US" dirty="0"/>
              <a:t>           : Id</a:t>
            </a:r>
          </a:p>
        </p:txBody>
      </p:sp>
      <p:sp>
        <p:nvSpPr>
          <p:cNvPr id="158725" name="Rectangle 5"/>
          <p:cNvSpPr>
            <a:spLocks noChangeArrowheads="1"/>
          </p:cNvSpPr>
          <p:nvPr/>
        </p:nvSpPr>
        <p:spPr bwMode="auto">
          <a:xfrm>
            <a:off x="685800" y="4724400"/>
            <a:ext cx="25908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158726" name="Text Box 6"/>
          <p:cNvSpPr txBox="1">
            <a:spLocks noChangeArrowheads="1"/>
          </p:cNvSpPr>
          <p:nvPr/>
        </p:nvSpPr>
        <p:spPr bwMode="auto">
          <a:xfrm>
            <a:off x="3429000" y="1785134"/>
            <a:ext cx="5257799" cy="2939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106679">
              <a:buSzPts val="1680"/>
              <a:buFont typeface="Noto Sans Symbols"/>
              <a:buChar char="🞆"/>
            </a:pPr>
            <a:r>
              <a:rPr lang="en-US" dirty="0">
                <a:solidFill>
                  <a:schemeClr val="dk1"/>
                </a:solidFill>
                <a:ea typeface="Century Schoolbook"/>
                <a:cs typeface="Century Schoolbook"/>
                <a:sym typeface="Century Schoolbook"/>
              </a:rPr>
              <a:t>Public, private, protected and package and derived are the five visibilities which are denoted by +, -, #, ~ and  </a:t>
            </a:r>
            <a:r>
              <a:rPr lang="en-US" dirty="0"/>
              <a:t>/	</a:t>
            </a:r>
            <a:r>
              <a:rPr lang="en-US" dirty="0">
                <a:solidFill>
                  <a:schemeClr val="dk1"/>
                </a:solidFill>
                <a:ea typeface="Century Schoolbook"/>
                <a:cs typeface="Century Schoolbook"/>
                <a:sym typeface="Century Schoolbook"/>
              </a:rPr>
              <a:t>signs respectively.</a:t>
            </a:r>
            <a:endParaRPr lang="en-US" dirty="0"/>
          </a:p>
          <a:p>
            <a:pPr lvl="0" indent="-106679">
              <a:spcBef>
                <a:spcPts val="600"/>
              </a:spcBef>
              <a:buClr>
                <a:schemeClr val="accent1"/>
              </a:buClr>
              <a:buSzPts val="1680"/>
              <a:buFont typeface="Noto Sans Symbols"/>
              <a:buChar char="🞆"/>
            </a:pPr>
            <a:r>
              <a:rPr lang="en-US" dirty="0">
                <a:solidFill>
                  <a:schemeClr val="dk1"/>
                </a:solidFill>
                <a:ea typeface="Century Schoolbook"/>
                <a:cs typeface="Century Schoolbook"/>
                <a:sym typeface="Century Schoolbook"/>
              </a:rPr>
              <a:t>Visibility describes the accessibility of an attribute of a class.</a:t>
            </a:r>
            <a:endParaRPr lang="en-US" dirty="0"/>
          </a:p>
          <a:p>
            <a:r>
              <a:rPr lang="en-US" dirty="0" smtClean="0"/>
              <a:t>Attributes </a:t>
            </a:r>
            <a:r>
              <a:rPr lang="en-US" dirty="0"/>
              <a:t>can be:</a:t>
            </a:r>
          </a:p>
          <a:p>
            <a:r>
              <a:rPr lang="en-US" dirty="0"/>
              <a:t>	+ public</a:t>
            </a:r>
          </a:p>
          <a:p>
            <a:r>
              <a:rPr lang="en-US" dirty="0"/>
              <a:t>	# protected</a:t>
            </a:r>
          </a:p>
          <a:p>
            <a:r>
              <a:rPr lang="en-US" dirty="0"/>
              <a:t>	- private</a:t>
            </a:r>
          </a:p>
          <a:p>
            <a:r>
              <a:rPr lang="en-US" dirty="0"/>
              <a:t>	/ derived</a:t>
            </a:r>
          </a:p>
        </p:txBody>
      </p:sp>
    </p:spTree>
    <p:extLst>
      <p:ext uri="{BB962C8B-B14F-4D97-AF65-F5344CB8AC3E}">
        <p14:creationId xmlns:p14="http://schemas.microsoft.com/office/powerpoint/2010/main" val="320002985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8"/>
          <p:cNvSpPr txBox="1">
            <a:spLocks noGrp="1"/>
          </p:cNvSpPr>
          <p:nvPr>
            <p:ph type="title"/>
          </p:nvPr>
        </p:nvSpPr>
        <p:spPr>
          <a:xfrm>
            <a:off x="457200" y="274637"/>
            <a:ext cx="7467600" cy="11430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3000"/>
              <a:buFont typeface="Century Schoolbook"/>
              <a:buNone/>
            </a:pPr>
            <a:r>
              <a:rPr lang="en-US" sz="3000" b="0" i="0" u="none">
                <a:solidFill>
                  <a:schemeClr val="dk2"/>
                </a:solidFill>
                <a:latin typeface="Century Schoolbook"/>
                <a:ea typeface="Century Schoolbook"/>
                <a:cs typeface="Century Schoolbook"/>
                <a:sym typeface="Century Schoolbook"/>
              </a:rPr>
              <a:t>CLASS DIAGRAM</a:t>
            </a:r>
            <a:endParaRPr/>
          </a:p>
        </p:txBody>
      </p:sp>
      <p:sp>
        <p:nvSpPr>
          <p:cNvPr id="245" name="Google Shape;245;p28"/>
          <p:cNvSpPr txBox="1">
            <a:spLocks noGrp="1"/>
          </p:cNvSpPr>
          <p:nvPr>
            <p:ph type="body" idx="1"/>
          </p:nvPr>
        </p:nvSpPr>
        <p:spPr>
          <a:xfrm>
            <a:off x="457200" y="1600200"/>
            <a:ext cx="5334000" cy="48736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1680"/>
              <a:buFont typeface="Noto Sans Symbols"/>
              <a:buNone/>
            </a:pPr>
            <a:r>
              <a:rPr lang="en-US" sz="2400" b="1" i="0" u="none" dirty="0" err="1" smtClean="0">
                <a:solidFill>
                  <a:schemeClr val="dk1"/>
                </a:solidFill>
                <a:latin typeface="Century Schoolbook"/>
                <a:ea typeface="Century Schoolbook"/>
                <a:cs typeface="Century Schoolbook"/>
                <a:sym typeface="Century Schoolbook"/>
              </a:rPr>
              <a:t>ClassOperations</a:t>
            </a:r>
            <a:r>
              <a:rPr lang="en-US" sz="2400" b="1" i="0" u="none" dirty="0" smtClean="0">
                <a:solidFill>
                  <a:schemeClr val="dk1"/>
                </a:solidFill>
                <a:latin typeface="Century Schoolbook"/>
                <a:ea typeface="Century Schoolbook"/>
                <a:cs typeface="Century Schoolbook"/>
                <a:sym typeface="Century Schoolbook"/>
              </a:rPr>
              <a:t> </a:t>
            </a:r>
            <a:r>
              <a:rPr lang="en-US" sz="2400" b="0" i="0" u="none" dirty="0">
                <a:solidFill>
                  <a:schemeClr val="dk1"/>
                </a:solidFill>
                <a:latin typeface="Century Schoolbook"/>
                <a:ea typeface="Century Schoolbook"/>
                <a:cs typeface="Century Schoolbook"/>
                <a:sym typeface="Century Schoolbook"/>
              </a:rPr>
              <a:t> (</a:t>
            </a:r>
            <a:r>
              <a:rPr lang="en-US" sz="2400" b="0" i="0" u="none" dirty="0" smtClean="0">
                <a:solidFill>
                  <a:schemeClr val="dk1"/>
                </a:solidFill>
                <a:latin typeface="Century Schoolbook"/>
                <a:ea typeface="Century Schoolbook"/>
                <a:cs typeface="Century Schoolbook"/>
                <a:sym typeface="Century Schoolbook"/>
              </a:rPr>
              <a:t>Methods/functions)</a:t>
            </a:r>
            <a:endParaRPr dirty="0"/>
          </a:p>
          <a:p>
            <a:pPr marL="639762" marR="0" lvl="1" indent="-273049" algn="l" rtl="0">
              <a:lnSpc>
                <a:spcPct val="100000"/>
              </a:lnSpc>
              <a:spcBef>
                <a:spcPts val="420"/>
              </a:spcBef>
              <a:spcAft>
                <a:spcPts val="0"/>
              </a:spcAft>
              <a:buClr>
                <a:schemeClr val="accent1"/>
              </a:buClr>
              <a:buSzPts val="1680"/>
              <a:buFont typeface="Noto Sans Symbols"/>
              <a:buChar char="⚫"/>
            </a:pPr>
            <a:r>
              <a:rPr lang="en-US" sz="2100" b="0" i="0" u="none" strike="noStrike" cap="none" dirty="0">
                <a:solidFill>
                  <a:schemeClr val="dk1"/>
                </a:solidFill>
                <a:latin typeface="Century Schoolbook"/>
                <a:ea typeface="Century Schoolbook"/>
                <a:cs typeface="Century Schoolbook"/>
                <a:sym typeface="Century Schoolbook"/>
              </a:rPr>
              <a:t>Operations are shown in the third partition. They are services the class provides.</a:t>
            </a:r>
            <a:endParaRPr dirty="0"/>
          </a:p>
          <a:p>
            <a:pPr marL="639762" marR="0" lvl="1" indent="-273049" algn="l" rtl="0">
              <a:lnSpc>
                <a:spcPct val="100000"/>
              </a:lnSpc>
              <a:spcBef>
                <a:spcPts val="420"/>
              </a:spcBef>
              <a:spcAft>
                <a:spcPts val="0"/>
              </a:spcAft>
              <a:buClr>
                <a:schemeClr val="accent1"/>
              </a:buClr>
              <a:buSzPts val="1680"/>
              <a:buFont typeface="Noto Sans Symbols"/>
              <a:buChar char="⚫"/>
            </a:pPr>
            <a:r>
              <a:rPr lang="en-US" sz="2100" b="0" i="0" u="none" strike="noStrike" cap="none" dirty="0">
                <a:solidFill>
                  <a:schemeClr val="dk1"/>
                </a:solidFill>
                <a:latin typeface="Century Schoolbook"/>
                <a:ea typeface="Century Schoolbook"/>
                <a:cs typeface="Century Schoolbook"/>
                <a:sym typeface="Century Schoolbook"/>
              </a:rPr>
              <a:t>The return type of a method is shown after the colon at the end of the method signature.</a:t>
            </a:r>
            <a:endParaRPr dirty="0"/>
          </a:p>
          <a:p>
            <a:pPr marL="639762" marR="0" lvl="1" indent="-273049" algn="just" rtl="0">
              <a:lnSpc>
                <a:spcPct val="100000"/>
              </a:lnSpc>
              <a:spcBef>
                <a:spcPts val="420"/>
              </a:spcBef>
              <a:spcAft>
                <a:spcPts val="0"/>
              </a:spcAft>
              <a:buClr>
                <a:schemeClr val="accent1"/>
              </a:buClr>
              <a:buSzPts val="1680"/>
              <a:buFont typeface="Noto Sans Symbols"/>
              <a:buChar char="⚫"/>
            </a:pPr>
            <a:r>
              <a:rPr lang="en-US" sz="2100" b="0" i="0" u="none" strike="noStrike" cap="none" dirty="0">
                <a:solidFill>
                  <a:schemeClr val="dk1"/>
                </a:solidFill>
                <a:latin typeface="Century Schoolbook"/>
                <a:ea typeface="Century Schoolbook"/>
                <a:cs typeface="Century Schoolbook"/>
                <a:sym typeface="Century Schoolbook"/>
              </a:rPr>
              <a:t>The return type of method parameters is shown after the colon following the parameter name.</a:t>
            </a:r>
            <a:endParaRPr dirty="0"/>
          </a:p>
          <a:p>
            <a:pPr marL="639762" marR="0" lvl="1" indent="-273049" algn="l" rtl="0">
              <a:lnSpc>
                <a:spcPct val="100000"/>
              </a:lnSpc>
              <a:spcBef>
                <a:spcPts val="420"/>
              </a:spcBef>
              <a:spcAft>
                <a:spcPts val="0"/>
              </a:spcAft>
              <a:buClr>
                <a:schemeClr val="accent1"/>
              </a:buClr>
              <a:buSzPts val="1680"/>
              <a:buFont typeface="Noto Sans Symbols"/>
              <a:buChar char="⚫"/>
            </a:pPr>
            <a:r>
              <a:rPr lang="en-US" sz="2100" b="0" i="0" u="none" strike="noStrike" cap="none" dirty="0">
                <a:solidFill>
                  <a:schemeClr val="dk1"/>
                </a:solidFill>
                <a:latin typeface="Century Schoolbook"/>
                <a:ea typeface="Century Schoolbook"/>
                <a:cs typeface="Century Schoolbook"/>
                <a:sym typeface="Century Schoolbook"/>
              </a:rPr>
              <a:t>Operations map onto class methods in code</a:t>
            </a:r>
            <a:endParaRPr dirty="0"/>
          </a:p>
          <a:p>
            <a:pPr marL="273050" marR="0" lvl="0" indent="-179705" algn="l" rtl="0">
              <a:spcBef>
                <a:spcPts val="600"/>
              </a:spcBef>
              <a:spcAft>
                <a:spcPts val="0"/>
              </a:spcAft>
              <a:buClr>
                <a:schemeClr val="accent1"/>
              </a:buClr>
              <a:buSzPts val="1470"/>
              <a:buFont typeface="Noto Sans Symbols"/>
              <a:buNone/>
            </a:pPr>
            <a:endParaRPr sz="2100" b="0" i="0" u="none" strike="noStrike" cap="none" dirty="0">
              <a:solidFill>
                <a:schemeClr val="dk1"/>
              </a:solidFill>
              <a:latin typeface="Century Schoolbook"/>
              <a:ea typeface="Century Schoolbook"/>
              <a:cs typeface="Century Schoolbook"/>
              <a:sym typeface="Century Schoolbook"/>
            </a:endParaRPr>
          </a:p>
        </p:txBody>
      </p:sp>
      <p:grpSp>
        <p:nvGrpSpPr>
          <p:cNvPr id="9" name="Group 3"/>
          <p:cNvGrpSpPr>
            <a:grpSpLocks/>
          </p:cNvGrpSpPr>
          <p:nvPr/>
        </p:nvGrpSpPr>
        <p:grpSpPr bwMode="auto">
          <a:xfrm>
            <a:off x="6019800" y="1828800"/>
            <a:ext cx="2438400" cy="4114800"/>
            <a:chOff x="336" y="1056"/>
            <a:chExt cx="1536" cy="2592"/>
          </a:xfrm>
        </p:grpSpPr>
        <p:sp>
          <p:nvSpPr>
            <p:cNvPr id="10" name="Rectangle 4"/>
            <p:cNvSpPr>
              <a:spLocks noChangeArrowheads="1"/>
            </p:cNvSpPr>
            <p:nvPr/>
          </p:nvSpPr>
          <p:spPr bwMode="auto">
            <a:xfrm>
              <a:off x="336" y="1056"/>
              <a:ext cx="1536" cy="48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Person</a:t>
              </a:r>
            </a:p>
          </p:txBody>
        </p:sp>
        <p:sp>
          <p:nvSpPr>
            <p:cNvPr id="11" name="Rectangle 5"/>
            <p:cNvSpPr>
              <a:spLocks noChangeArrowheads="1"/>
            </p:cNvSpPr>
            <p:nvPr/>
          </p:nvSpPr>
          <p:spPr bwMode="auto">
            <a:xfrm>
              <a:off x="336" y="1536"/>
              <a:ext cx="1536" cy="105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dirty="0"/>
                <a:t>name      : String</a:t>
              </a:r>
            </a:p>
            <a:p>
              <a:r>
                <a:rPr lang="en-US" dirty="0"/>
                <a:t>address   : Address</a:t>
              </a:r>
            </a:p>
            <a:p>
              <a:r>
                <a:rPr lang="en-US" dirty="0"/>
                <a:t>birthdate : Date</a:t>
              </a:r>
            </a:p>
            <a:p>
              <a:r>
                <a:rPr lang="en-US" dirty="0" err="1"/>
                <a:t>ssn</a:t>
              </a:r>
              <a:r>
                <a:rPr lang="en-US" dirty="0"/>
                <a:t>          : Id</a:t>
              </a:r>
            </a:p>
          </p:txBody>
        </p:sp>
        <p:sp>
          <p:nvSpPr>
            <p:cNvPr id="12" name="Rectangle 6"/>
            <p:cNvSpPr>
              <a:spLocks noChangeArrowheads="1"/>
            </p:cNvSpPr>
            <p:nvPr/>
          </p:nvSpPr>
          <p:spPr bwMode="auto">
            <a:xfrm>
              <a:off x="336" y="2592"/>
              <a:ext cx="1536" cy="1056"/>
            </a:xfrm>
            <a:prstGeom prst="rect">
              <a:avLst/>
            </a:prstGeom>
            <a:solidFill>
              <a:srgbClr val="92D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eat</a:t>
              </a:r>
            </a:p>
            <a:p>
              <a:pPr algn="ctr"/>
              <a:r>
                <a:rPr lang="en-US"/>
                <a:t>sleep</a:t>
              </a:r>
            </a:p>
            <a:p>
              <a:pPr algn="ctr"/>
              <a:r>
                <a:rPr lang="en-US"/>
                <a:t>work</a:t>
              </a:r>
            </a:p>
            <a:p>
              <a:pPr algn="ctr"/>
              <a:r>
                <a:rPr lang="en-US"/>
                <a:t>play</a:t>
              </a:r>
            </a:p>
          </p:txBody>
        </p:sp>
      </p:grpSp>
    </p:spTree>
    <p:extLst>
      <p:ext uri="{BB962C8B-B14F-4D97-AF65-F5344CB8AC3E}">
        <p14:creationId xmlns:p14="http://schemas.microsoft.com/office/powerpoint/2010/main" val="325216339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normAutofit fontScale="90000"/>
          </a:bodyPr>
          <a:lstStyle/>
          <a:p>
            <a:r>
              <a:rPr lang="en-US" dirty="0"/>
              <a:t>Class Operations (Cont’d)</a:t>
            </a:r>
          </a:p>
        </p:txBody>
      </p:sp>
      <p:grpSp>
        <p:nvGrpSpPr>
          <p:cNvPr id="160771" name="Group 3"/>
          <p:cNvGrpSpPr>
            <a:grpSpLocks/>
          </p:cNvGrpSpPr>
          <p:nvPr/>
        </p:nvGrpSpPr>
        <p:grpSpPr bwMode="auto">
          <a:xfrm>
            <a:off x="304800" y="1676400"/>
            <a:ext cx="8458200" cy="1922463"/>
            <a:chOff x="288" y="1333"/>
            <a:chExt cx="4944" cy="1211"/>
          </a:xfrm>
        </p:grpSpPr>
        <p:sp>
          <p:nvSpPr>
            <p:cNvPr id="160772" name="Rectangle 4"/>
            <p:cNvSpPr>
              <a:spLocks noChangeArrowheads="1"/>
            </p:cNvSpPr>
            <p:nvPr/>
          </p:nvSpPr>
          <p:spPr bwMode="auto">
            <a:xfrm>
              <a:off x="288" y="1333"/>
              <a:ext cx="4944" cy="395"/>
            </a:xfrm>
            <a:prstGeom prst="rect">
              <a:avLst/>
            </a:prstGeom>
            <a:solidFill>
              <a:srgbClr val="92D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PhoneBook</a:t>
              </a:r>
            </a:p>
          </p:txBody>
        </p:sp>
        <p:sp>
          <p:nvSpPr>
            <p:cNvPr id="160773" name="Rectangle 5"/>
            <p:cNvSpPr>
              <a:spLocks noChangeArrowheads="1"/>
            </p:cNvSpPr>
            <p:nvPr/>
          </p:nvSpPr>
          <p:spPr bwMode="auto">
            <a:xfrm>
              <a:off x="288" y="1728"/>
              <a:ext cx="4944" cy="297"/>
            </a:xfrm>
            <a:prstGeom prst="rect">
              <a:avLst/>
            </a:prstGeom>
            <a:solidFill>
              <a:srgbClr val="92D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160774" name="Rectangle 6"/>
            <p:cNvSpPr>
              <a:spLocks noChangeArrowheads="1"/>
            </p:cNvSpPr>
            <p:nvPr/>
          </p:nvSpPr>
          <p:spPr bwMode="auto">
            <a:xfrm>
              <a:off x="288" y="1968"/>
              <a:ext cx="4944" cy="576"/>
            </a:xfrm>
            <a:prstGeom prst="rect">
              <a:avLst/>
            </a:prstGeom>
            <a:solidFill>
              <a:srgbClr val="92D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dirty="0" err="1"/>
                <a:t>newEntry</a:t>
              </a:r>
              <a:r>
                <a:rPr lang="en-US" dirty="0"/>
                <a:t> (n : Name, a : Address, p : </a:t>
              </a:r>
              <a:r>
                <a:rPr lang="en-US" dirty="0" err="1"/>
                <a:t>PhoneNumber</a:t>
              </a:r>
              <a:r>
                <a:rPr lang="en-US" dirty="0"/>
                <a:t>, d : Description)</a:t>
              </a:r>
            </a:p>
            <a:p>
              <a:r>
                <a:rPr lang="en-US" dirty="0" err="1"/>
                <a:t>getPhone</a:t>
              </a:r>
              <a:r>
                <a:rPr lang="en-US" dirty="0"/>
                <a:t> ( n : Name, a : Address) : </a:t>
              </a:r>
              <a:r>
                <a:rPr lang="en-US" dirty="0" err="1"/>
                <a:t>PhoneNumber</a:t>
              </a:r>
              <a:endParaRPr lang="en-US" dirty="0"/>
            </a:p>
          </p:txBody>
        </p:sp>
      </p:grpSp>
      <p:sp>
        <p:nvSpPr>
          <p:cNvPr id="160775" name="Text Box 7"/>
          <p:cNvSpPr txBox="1">
            <a:spLocks noChangeArrowheads="1"/>
          </p:cNvSpPr>
          <p:nvPr/>
        </p:nvSpPr>
        <p:spPr bwMode="auto">
          <a:xfrm>
            <a:off x="304800" y="4343400"/>
            <a:ext cx="8382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You can specify an operation by stating its signature: listing the name, type, and default value of all parameters, and, in the case of functions, a return type. </a:t>
            </a:r>
          </a:p>
        </p:txBody>
      </p:sp>
    </p:spTree>
    <p:extLst>
      <p:ext uri="{BB962C8B-B14F-4D97-AF65-F5344CB8AC3E}">
        <p14:creationId xmlns:p14="http://schemas.microsoft.com/office/powerpoint/2010/main" val="2640425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normAutofit fontScale="90000"/>
          </a:bodyPr>
          <a:lstStyle/>
          <a:p>
            <a:r>
              <a:rPr lang="en-US"/>
              <a:t>Depicting Classes</a:t>
            </a:r>
          </a:p>
        </p:txBody>
      </p:sp>
      <p:grpSp>
        <p:nvGrpSpPr>
          <p:cNvPr id="161795" name="Group 3"/>
          <p:cNvGrpSpPr>
            <a:grpSpLocks/>
          </p:cNvGrpSpPr>
          <p:nvPr/>
        </p:nvGrpSpPr>
        <p:grpSpPr bwMode="auto">
          <a:xfrm>
            <a:off x="6248400" y="2133600"/>
            <a:ext cx="2438400" cy="3581400"/>
            <a:chOff x="3936" y="1296"/>
            <a:chExt cx="1536" cy="2256"/>
          </a:xfrm>
          <a:solidFill>
            <a:srgbClr val="92D050"/>
          </a:solidFill>
        </p:grpSpPr>
        <p:sp>
          <p:nvSpPr>
            <p:cNvPr id="161796" name="Rectangle 4"/>
            <p:cNvSpPr>
              <a:spLocks noChangeArrowheads="1"/>
            </p:cNvSpPr>
            <p:nvPr/>
          </p:nvSpPr>
          <p:spPr bwMode="auto">
            <a:xfrm>
              <a:off x="3936" y="1296"/>
              <a:ext cx="1536" cy="38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Person</a:t>
              </a:r>
            </a:p>
          </p:txBody>
        </p:sp>
        <p:sp>
          <p:nvSpPr>
            <p:cNvPr id="161797" name="Rectangle 5"/>
            <p:cNvSpPr>
              <a:spLocks noChangeArrowheads="1"/>
            </p:cNvSpPr>
            <p:nvPr/>
          </p:nvSpPr>
          <p:spPr bwMode="auto">
            <a:xfrm>
              <a:off x="3936" y="1680"/>
              <a:ext cx="1536" cy="76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name      : String</a:t>
              </a:r>
            </a:p>
            <a:p>
              <a:r>
                <a:rPr lang="en-US"/>
                <a:t>birthdate : Date</a:t>
              </a:r>
            </a:p>
            <a:p>
              <a:r>
                <a:rPr lang="en-US"/>
                <a:t>ssn          : Id</a:t>
              </a:r>
            </a:p>
          </p:txBody>
        </p:sp>
        <p:sp>
          <p:nvSpPr>
            <p:cNvPr id="161798" name="Rectangle 6"/>
            <p:cNvSpPr>
              <a:spLocks noChangeArrowheads="1"/>
            </p:cNvSpPr>
            <p:nvPr/>
          </p:nvSpPr>
          <p:spPr bwMode="auto">
            <a:xfrm>
              <a:off x="3936" y="2448"/>
              <a:ext cx="1536" cy="110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eat()</a:t>
              </a:r>
            </a:p>
            <a:p>
              <a:pPr algn="ctr"/>
              <a:r>
                <a:rPr lang="en-US"/>
                <a:t>sleep()</a:t>
              </a:r>
            </a:p>
            <a:p>
              <a:pPr algn="ctr"/>
              <a:r>
                <a:rPr lang="en-US"/>
                <a:t>work()</a:t>
              </a:r>
            </a:p>
            <a:p>
              <a:pPr algn="ctr"/>
              <a:r>
                <a:rPr lang="en-US"/>
                <a:t>play()</a:t>
              </a:r>
            </a:p>
          </p:txBody>
        </p:sp>
      </p:grpSp>
      <p:sp>
        <p:nvSpPr>
          <p:cNvPr id="161799" name="Text Box 7"/>
          <p:cNvSpPr txBox="1">
            <a:spLocks noChangeArrowheads="1"/>
          </p:cNvSpPr>
          <p:nvPr/>
        </p:nvSpPr>
        <p:spPr bwMode="auto">
          <a:xfrm>
            <a:off x="381000" y="1219200"/>
            <a:ext cx="83486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When drawing a class, you needn’t show attributes and operation in every diagram.</a:t>
            </a:r>
          </a:p>
        </p:txBody>
      </p:sp>
      <p:sp>
        <p:nvSpPr>
          <p:cNvPr id="161800" name="Rectangle 8"/>
          <p:cNvSpPr>
            <a:spLocks noChangeArrowheads="1"/>
          </p:cNvSpPr>
          <p:nvPr/>
        </p:nvSpPr>
        <p:spPr bwMode="auto">
          <a:xfrm>
            <a:off x="457200" y="2133600"/>
            <a:ext cx="2438400" cy="762000"/>
          </a:xfrm>
          <a:prstGeom prst="rect">
            <a:avLst/>
          </a:prstGeom>
          <a:solidFill>
            <a:srgbClr val="92D050"/>
          </a:solidFill>
          <a:ln w="9525">
            <a:solidFill>
              <a:schemeClr val="tx1"/>
            </a:solidFill>
            <a:miter lim="800000"/>
            <a:headEnd/>
            <a:tailEnd/>
          </a:ln>
          <a:effectLst/>
          <a:extLst/>
        </p:spPr>
        <p:txBody>
          <a:bodyPr wrap="none" anchor="ctr"/>
          <a:lstStyle/>
          <a:p>
            <a:pPr algn="ctr"/>
            <a:r>
              <a:rPr lang="en-US"/>
              <a:t>Person</a:t>
            </a:r>
          </a:p>
        </p:txBody>
      </p:sp>
      <p:grpSp>
        <p:nvGrpSpPr>
          <p:cNvPr id="161801" name="Group 9"/>
          <p:cNvGrpSpPr>
            <a:grpSpLocks/>
          </p:cNvGrpSpPr>
          <p:nvPr/>
        </p:nvGrpSpPr>
        <p:grpSpPr bwMode="auto">
          <a:xfrm>
            <a:off x="533400" y="3276600"/>
            <a:ext cx="2438400" cy="2438400"/>
            <a:chOff x="288" y="2400"/>
            <a:chExt cx="1536" cy="1536"/>
          </a:xfrm>
          <a:solidFill>
            <a:srgbClr val="92D050"/>
          </a:solidFill>
        </p:grpSpPr>
        <p:sp>
          <p:nvSpPr>
            <p:cNvPr id="161802" name="Rectangle 10"/>
            <p:cNvSpPr>
              <a:spLocks noChangeArrowheads="1"/>
            </p:cNvSpPr>
            <p:nvPr/>
          </p:nvSpPr>
          <p:spPr bwMode="auto">
            <a:xfrm>
              <a:off x="288" y="2400"/>
              <a:ext cx="1536" cy="480"/>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Person</a:t>
              </a:r>
            </a:p>
          </p:txBody>
        </p:sp>
        <p:sp>
          <p:nvSpPr>
            <p:cNvPr id="161803" name="Rectangle 11"/>
            <p:cNvSpPr>
              <a:spLocks noChangeArrowheads="1"/>
            </p:cNvSpPr>
            <p:nvPr/>
          </p:nvSpPr>
          <p:spPr bwMode="auto">
            <a:xfrm>
              <a:off x="288" y="2880"/>
              <a:ext cx="1536" cy="76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name</a:t>
              </a:r>
            </a:p>
            <a:p>
              <a:pPr algn="ctr"/>
              <a:r>
                <a:rPr lang="en-US"/>
                <a:t>address</a:t>
              </a:r>
            </a:p>
            <a:p>
              <a:pPr algn="ctr"/>
              <a:r>
                <a:rPr lang="en-US"/>
                <a:t>birthdate</a:t>
              </a:r>
            </a:p>
          </p:txBody>
        </p:sp>
        <p:sp>
          <p:nvSpPr>
            <p:cNvPr id="161804" name="Rectangle 12"/>
            <p:cNvSpPr>
              <a:spLocks noChangeArrowheads="1"/>
            </p:cNvSpPr>
            <p:nvPr/>
          </p:nvSpPr>
          <p:spPr bwMode="auto">
            <a:xfrm>
              <a:off x="288" y="3648"/>
              <a:ext cx="1536"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61805" name="Group 13"/>
          <p:cNvGrpSpPr>
            <a:grpSpLocks/>
          </p:cNvGrpSpPr>
          <p:nvPr/>
        </p:nvGrpSpPr>
        <p:grpSpPr bwMode="auto">
          <a:xfrm>
            <a:off x="3429000" y="4114800"/>
            <a:ext cx="2438400" cy="1600200"/>
            <a:chOff x="2208" y="2592"/>
            <a:chExt cx="1536" cy="1008"/>
          </a:xfrm>
          <a:solidFill>
            <a:srgbClr val="92D050"/>
          </a:solidFill>
        </p:grpSpPr>
        <p:sp>
          <p:nvSpPr>
            <p:cNvPr id="161806" name="Rectangle 14"/>
            <p:cNvSpPr>
              <a:spLocks noChangeArrowheads="1"/>
            </p:cNvSpPr>
            <p:nvPr/>
          </p:nvSpPr>
          <p:spPr bwMode="auto">
            <a:xfrm>
              <a:off x="2208" y="2592"/>
              <a:ext cx="1536" cy="307"/>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Person</a:t>
              </a:r>
            </a:p>
          </p:txBody>
        </p:sp>
        <p:sp>
          <p:nvSpPr>
            <p:cNvPr id="161807" name="Rectangle 15"/>
            <p:cNvSpPr>
              <a:spLocks noChangeArrowheads="1"/>
            </p:cNvSpPr>
            <p:nvPr/>
          </p:nvSpPr>
          <p:spPr bwMode="auto">
            <a:xfrm>
              <a:off x="2208" y="2880"/>
              <a:ext cx="1536" cy="192"/>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161808" name="Rectangle 16"/>
            <p:cNvSpPr>
              <a:spLocks noChangeArrowheads="1"/>
            </p:cNvSpPr>
            <p:nvPr/>
          </p:nvSpPr>
          <p:spPr bwMode="auto">
            <a:xfrm>
              <a:off x="2208" y="3072"/>
              <a:ext cx="1536" cy="52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eat</a:t>
              </a:r>
            </a:p>
            <a:p>
              <a:pPr algn="ctr"/>
              <a:r>
                <a:rPr lang="en-US" dirty="0"/>
                <a:t>play</a:t>
              </a:r>
            </a:p>
          </p:txBody>
        </p:sp>
      </p:grpSp>
      <p:grpSp>
        <p:nvGrpSpPr>
          <p:cNvPr id="161809" name="Group 17"/>
          <p:cNvGrpSpPr>
            <a:grpSpLocks/>
          </p:cNvGrpSpPr>
          <p:nvPr/>
        </p:nvGrpSpPr>
        <p:grpSpPr bwMode="auto">
          <a:xfrm>
            <a:off x="3429000" y="2133600"/>
            <a:ext cx="2438400" cy="1143000"/>
            <a:chOff x="2160" y="1488"/>
            <a:chExt cx="1536" cy="720"/>
          </a:xfrm>
          <a:solidFill>
            <a:srgbClr val="92D050"/>
          </a:solidFill>
        </p:grpSpPr>
        <p:sp>
          <p:nvSpPr>
            <p:cNvPr id="161810" name="Rectangle 18"/>
            <p:cNvSpPr>
              <a:spLocks noChangeArrowheads="1"/>
            </p:cNvSpPr>
            <p:nvPr/>
          </p:nvSpPr>
          <p:spPr bwMode="auto">
            <a:xfrm>
              <a:off x="2160" y="1488"/>
              <a:ext cx="1536" cy="336"/>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Person</a:t>
              </a:r>
            </a:p>
          </p:txBody>
        </p:sp>
        <p:sp>
          <p:nvSpPr>
            <p:cNvPr id="161811" name="Rectangle 19"/>
            <p:cNvSpPr>
              <a:spLocks noChangeArrowheads="1"/>
            </p:cNvSpPr>
            <p:nvPr/>
          </p:nvSpPr>
          <p:spPr bwMode="auto">
            <a:xfrm>
              <a:off x="2160" y="1824"/>
              <a:ext cx="1536" cy="192"/>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1812" name="Rectangle 20"/>
            <p:cNvSpPr>
              <a:spLocks noChangeArrowheads="1"/>
            </p:cNvSpPr>
            <p:nvPr/>
          </p:nvSpPr>
          <p:spPr bwMode="auto">
            <a:xfrm>
              <a:off x="2160" y="2016"/>
              <a:ext cx="1536" cy="192"/>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38513070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normAutofit fontScale="90000"/>
          </a:bodyPr>
          <a:lstStyle/>
          <a:p>
            <a:r>
              <a:rPr lang="en-US"/>
              <a:t>Class Responsibilities</a:t>
            </a:r>
          </a:p>
        </p:txBody>
      </p:sp>
      <p:sp>
        <p:nvSpPr>
          <p:cNvPr id="162819" name="Text Box 3"/>
          <p:cNvSpPr txBox="1">
            <a:spLocks noChangeArrowheads="1"/>
          </p:cNvSpPr>
          <p:nvPr/>
        </p:nvSpPr>
        <p:spPr bwMode="auto">
          <a:xfrm>
            <a:off x="609600" y="1295400"/>
            <a:ext cx="80010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A class may also include its responsibilities in a class diagram.</a:t>
            </a:r>
          </a:p>
          <a:p>
            <a:endParaRPr lang="en-US"/>
          </a:p>
          <a:p>
            <a:r>
              <a:rPr lang="en-US"/>
              <a:t>A responsibility is a contract or obligation of a class to perform a particular service.</a:t>
            </a:r>
          </a:p>
        </p:txBody>
      </p:sp>
      <p:grpSp>
        <p:nvGrpSpPr>
          <p:cNvPr id="162820" name="Group 4"/>
          <p:cNvGrpSpPr>
            <a:grpSpLocks/>
          </p:cNvGrpSpPr>
          <p:nvPr/>
        </p:nvGrpSpPr>
        <p:grpSpPr bwMode="auto">
          <a:xfrm>
            <a:off x="2133600" y="3048000"/>
            <a:ext cx="4876800" cy="3048000"/>
            <a:chOff x="1104" y="2064"/>
            <a:chExt cx="3072" cy="1920"/>
          </a:xfrm>
          <a:solidFill>
            <a:srgbClr val="92D050"/>
          </a:solidFill>
        </p:grpSpPr>
        <p:sp>
          <p:nvSpPr>
            <p:cNvPr id="162821" name="Rectangle 5"/>
            <p:cNvSpPr>
              <a:spLocks noChangeArrowheads="1"/>
            </p:cNvSpPr>
            <p:nvPr/>
          </p:nvSpPr>
          <p:spPr bwMode="auto">
            <a:xfrm>
              <a:off x="1104" y="2064"/>
              <a:ext cx="3072" cy="240"/>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SmokeAlarm</a:t>
              </a:r>
            </a:p>
          </p:txBody>
        </p:sp>
        <p:sp>
          <p:nvSpPr>
            <p:cNvPr id="162822" name="Rectangle 6"/>
            <p:cNvSpPr>
              <a:spLocks noChangeArrowheads="1"/>
            </p:cNvSpPr>
            <p:nvPr/>
          </p:nvSpPr>
          <p:spPr bwMode="auto">
            <a:xfrm>
              <a:off x="1104" y="2304"/>
              <a:ext cx="307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162823" name="Rectangle 7"/>
            <p:cNvSpPr>
              <a:spLocks noChangeArrowheads="1"/>
            </p:cNvSpPr>
            <p:nvPr/>
          </p:nvSpPr>
          <p:spPr bwMode="auto">
            <a:xfrm>
              <a:off x="1104" y="2592"/>
              <a:ext cx="3072" cy="1392"/>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	       Responsibilities</a:t>
              </a:r>
            </a:p>
            <a:p>
              <a:endParaRPr lang="en-US"/>
            </a:p>
            <a:p>
              <a:r>
                <a:rPr lang="en-US"/>
                <a:t>-- sound alert and notify guard station</a:t>
              </a:r>
            </a:p>
            <a:p>
              <a:r>
                <a:rPr lang="en-US"/>
                <a:t>    when smoke is detected.</a:t>
              </a:r>
            </a:p>
            <a:p>
              <a:endParaRPr lang="en-US"/>
            </a:p>
            <a:p>
              <a:r>
                <a:rPr lang="en-US"/>
                <a:t>-- indicate battery state</a:t>
              </a:r>
            </a:p>
          </p:txBody>
        </p:sp>
        <p:sp>
          <p:nvSpPr>
            <p:cNvPr id="162824" name="Rectangle 8"/>
            <p:cNvSpPr>
              <a:spLocks noChangeArrowheads="1"/>
            </p:cNvSpPr>
            <p:nvPr/>
          </p:nvSpPr>
          <p:spPr bwMode="auto">
            <a:xfrm>
              <a:off x="1104" y="2448"/>
              <a:ext cx="3072" cy="144"/>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Tree>
    <p:extLst>
      <p:ext uri="{BB962C8B-B14F-4D97-AF65-F5344CB8AC3E}">
        <p14:creationId xmlns:p14="http://schemas.microsoft.com/office/powerpoint/2010/main" val="1825184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522664"/>
            <a:ext cx="7543800" cy="505908"/>
          </a:xfrm>
          <a:prstGeom prst="rect">
            <a:avLst/>
          </a:prstGeom>
        </p:spPr>
        <p:txBody>
          <a:bodyPr vert="horz" wrap="square" lIns="0" tIns="13335" rIns="0" bIns="0" rtlCol="0">
            <a:spAutoFit/>
          </a:bodyPr>
          <a:lstStyle/>
          <a:p>
            <a:pPr marL="12700">
              <a:lnSpc>
                <a:spcPct val="100000"/>
              </a:lnSpc>
              <a:spcBef>
                <a:spcPts val="105"/>
              </a:spcBef>
            </a:pPr>
            <a:r>
              <a:rPr lang="en-US" sz="3200" dirty="0"/>
              <a:t>Purpose of Modeling</a:t>
            </a:r>
            <a:endParaRPr sz="2900" dirty="0">
              <a:latin typeface="Times New Roman"/>
              <a:cs typeface="Times New Roman"/>
            </a:endParaRPr>
          </a:p>
        </p:txBody>
      </p:sp>
      <p:sp>
        <p:nvSpPr>
          <p:cNvPr id="3" name="object 3"/>
          <p:cNvSpPr txBox="1"/>
          <p:nvPr/>
        </p:nvSpPr>
        <p:spPr>
          <a:xfrm>
            <a:off x="535940" y="1624024"/>
            <a:ext cx="8073390" cy="1871666"/>
          </a:xfrm>
          <a:prstGeom prst="rect">
            <a:avLst/>
          </a:prstGeom>
        </p:spPr>
        <p:txBody>
          <a:bodyPr vert="horz" wrap="square" lIns="0" tIns="12065" rIns="0" bIns="0" rtlCol="0">
            <a:spAutoFit/>
          </a:bodyPr>
          <a:lstStyle/>
          <a:p>
            <a:pPr marL="12700">
              <a:lnSpc>
                <a:spcPct val="100000"/>
              </a:lnSpc>
              <a:spcBef>
                <a:spcPts val="95"/>
              </a:spcBef>
              <a:buClr>
                <a:srgbClr val="4F81BC"/>
              </a:buClr>
              <a:buSzPct val="84090"/>
              <a:tabLst>
                <a:tab pos="195580" algn="l"/>
              </a:tabLst>
            </a:pPr>
            <a:r>
              <a:rPr lang="en-US" sz="2400" dirty="0" smtClean="0"/>
              <a:t>2. Communication </a:t>
            </a:r>
            <a:r>
              <a:rPr lang="en-US" sz="2400" dirty="0"/>
              <a:t>with </a:t>
            </a:r>
            <a:r>
              <a:rPr lang="en-US" sz="2400" dirty="0" smtClean="0"/>
              <a:t>customers</a:t>
            </a:r>
          </a:p>
          <a:p>
            <a:pPr marL="12700">
              <a:lnSpc>
                <a:spcPct val="100000"/>
              </a:lnSpc>
              <a:spcBef>
                <a:spcPts val="95"/>
              </a:spcBef>
              <a:buClr>
                <a:srgbClr val="4F81BC"/>
              </a:buClr>
              <a:buSzPct val="84090"/>
              <a:tabLst>
                <a:tab pos="195580" algn="l"/>
              </a:tabLst>
            </a:pPr>
            <a:r>
              <a:rPr lang="en-US" sz="2400" dirty="0" smtClean="0"/>
              <a:t> </a:t>
            </a:r>
            <a:r>
              <a:rPr lang="en-US" sz="2400" dirty="0"/>
              <a:t>Architects and product designers build models to show their customers. Mock ups are demonstration products that imitate some or all of the external </a:t>
            </a:r>
            <a:r>
              <a:rPr lang="en-US" sz="2400" dirty="0" smtClean="0"/>
              <a:t>behavior </a:t>
            </a:r>
            <a:r>
              <a:rPr lang="en-US" sz="2400" dirty="0"/>
              <a:t>of a system.</a:t>
            </a:r>
            <a:endParaRPr sz="1800" dirty="0">
              <a:latin typeface="Times New Roman"/>
              <a:cs typeface="Times New Roman"/>
            </a:endParaRPr>
          </a:p>
        </p:txBody>
      </p:sp>
    </p:spTree>
    <p:extLst>
      <p:ext uri="{BB962C8B-B14F-4D97-AF65-F5344CB8AC3E}">
        <p14:creationId xmlns:p14="http://schemas.microsoft.com/office/powerpoint/2010/main" val="212933869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example</a:t>
            </a:r>
            <a:endParaRPr lang="en-US" dirty="0"/>
          </a:p>
        </p:txBody>
      </p:sp>
      <p:grpSp>
        <p:nvGrpSpPr>
          <p:cNvPr id="4" name="Group 3"/>
          <p:cNvGrpSpPr>
            <a:grpSpLocks/>
          </p:cNvGrpSpPr>
          <p:nvPr/>
        </p:nvGrpSpPr>
        <p:grpSpPr bwMode="auto">
          <a:xfrm>
            <a:off x="1219200" y="2145612"/>
            <a:ext cx="5613400" cy="3446463"/>
            <a:chOff x="1248" y="1418"/>
            <a:chExt cx="3645" cy="2241"/>
          </a:xfrm>
        </p:grpSpPr>
        <p:sp>
          <p:nvSpPr>
            <p:cNvPr id="5" name="Rectangle 4"/>
            <p:cNvSpPr>
              <a:spLocks noChangeArrowheads="1"/>
            </p:cNvSpPr>
            <p:nvPr/>
          </p:nvSpPr>
          <p:spPr bwMode="auto">
            <a:xfrm>
              <a:off x="1248" y="2385"/>
              <a:ext cx="1968" cy="1071"/>
            </a:xfrm>
            <a:prstGeom prst="rect">
              <a:avLst/>
            </a:prstGeom>
            <a:noFill/>
            <a:ln w="19050" algn="ctr">
              <a:solidFill>
                <a:schemeClr val="tx1"/>
              </a:solidFill>
              <a:miter lim="800000"/>
              <a:headEnd/>
              <a:tailEnd type="none" w="lg" len="lg"/>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defPPr>
                <a:defRPr lang="en-US"/>
              </a:defPPr>
              <a:lvl1pPr algn="l" rtl="0" fontAlgn="base">
                <a:spcBef>
                  <a:spcPct val="0"/>
                </a:spcBef>
                <a:spcAft>
                  <a:spcPct val="0"/>
                </a:spcAft>
                <a:defRPr kern="1200">
                  <a:solidFill>
                    <a:schemeClr val="tx1"/>
                  </a:solidFill>
                  <a:latin typeface="Tahoma" pitchFamily="34" charset="0"/>
                  <a:ea typeface="+mn-ea"/>
                  <a:cs typeface="+mn-cs"/>
                </a:defRPr>
              </a:lvl1pPr>
              <a:lvl2pPr marL="457200" algn="l" rtl="0" fontAlgn="base">
                <a:spcBef>
                  <a:spcPct val="0"/>
                </a:spcBef>
                <a:spcAft>
                  <a:spcPct val="0"/>
                </a:spcAft>
                <a:defRPr kern="1200">
                  <a:solidFill>
                    <a:schemeClr val="tx1"/>
                  </a:solidFill>
                  <a:latin typeface="Tahoma" pitchFamily="34" charset="0"/>
                  <a:ea typeface="+mn-ea"/>
                  <a:cs typeface="+mn-cs"/>
                </a:defRPr>
              </a:lvl2pPr>
              <a:lvl3pPr marL="914400" algn="l" rtl="0" fontAlgn="base">
                <a:spcBef>
                  <a:spcPct val="0"/>
                </a:spcBef>
                <a:spcAft>
                  <a:spcPct val="0"/>
                </a:spcAft>
                <a:defRPr kern="1200">
                  <a:solidFill>
                    <a:schemeClr val="tx1"/>
                  </a:solidFill>
                  <a:latin typeface="Tahoma" pitchFamily="34" charset="0"/>
                  <a:ea typeface="+mn-ea"/>
                  <a:cs typeface="+mn-cs"/>
                </a:defRPr>
              </a:lvl3pPr>
              <a:lvl4pPr marL="1371600" algn="l" rtl="0" fontAlgn="base">
                <a:spcBef>
                  <a:spcPct val="0"/>
                </a:spcBef>
                <a:spcAft>
                  <a:spcPct val="0"/>
                </a:spcAft>
                <a:defRPr kern="1200">
                  <a:solidFill>
                    <a:schemeClr val="tx1"/>
                  </a:solidFill>
                  <a:latin typeface="Tahoma" pitchFamily="34" charset="0"/>
                  <a:ea typeface="+mn-ea"/>
                  <a:cs typeface="+mn-cs"/>
                </a:defRPr>
              </a:lvl4pPr>
              <a:lvl5pPr marL="1828800" algn="l" rtl="0" fontAlgn="base">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a:lstStyle>
            <a:p>
              <a:endParaRPr lang="en-US"/>
            </a:p>
          </p:txBody>
        </p:sp>
        <p:sp>
          <p:nvSpPr>
            <p:cNvPr id="6" name="Rectangle 5"/>
            <p:cNvSpPr>
              <a:spLocks noChangeArrowheads="1"/>
            </p:cNvSpPr>
            <p:nvPr/>
          </p:nvSpPr>
          <p:spPr bwMode="auto">
            <a:xfrm>
              <a:off x="1248" y="1809"/>
              <a:ext cx="1968" cy="576"/>
            </a:xfrm>
            <a:prstGeom prst="rect">
              <a:avLst/>
            </a:prstGeom>
            <a:solidFill>
              <a:srgbClr val="FF9900"/>
            </a:solidFill>
            <a:ln w="19050"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defPPr>
                <a:defRPr lang="en-US"/>
              </a:defPPr>
              <a:lvl1pPr algn="l" rtl="0" fontAlgn="base">
                <a:spcBef>
                  <a:spcPct val="0"/>
                </a:spcBef>
                <a:spcAft>
                  <a:spcPct val="0"/>
                </a:spcAft>
                <a:defRPr kern="1200">
                  <a:solidFill>
                    <a:schemeClr val="tx1"/>
                  </a:solidFill>
                  <a:latin typeface="Tahoma" pitchFamily="34" charset="0"/>
                  <a:ea typeface="+mn-ea"/>
                  <a:cs typeface="+mn-cs"/>
                </a:defRPr>
              </a:lvl1pPr>
              <a:lvl2pPr marL="457200" algn="l" rtl="0" fontAlgn="base">
                <a:spcBef>
                  <a:spcPct val="0"/>
                </a:spcBef>
                <a:spcAft>
                  <a:spcPct val="0"/>
                </a:spcAft>
                <a:defRPr kern="1200">
                  <a:solidFill>
                    <a:schemeClr val="tx1"/>
                  </a:solidFill>
                  <a:latin typeface="Tahoma" pitchFamily="34" charset="0"/>
                  <a:ea typeface="+mn-ea"/>
                  <a:cs typeface="+mn-cs"/>
                </a:defRPr>
              </a:lvl2pPr>
              <a:lvl3pPr marL="914400" algn="l" rtl="0" fontAlgn="base">
                <a:spcBef>
                  <a:spcPct val="0"/>
                </a:spcBef>
                <a:spcAft>
                  <a:spcPct val="0"/>
                </a:spcAft>
                <a:defRPr kern="1200">
                  <a:solidFill>
                    <a:schemeClr val="tx1"/>
                  </a:solidFill>
                  <a:latin typeface="Tahoma" pitchFamily="34" charset="0"/>
                  <a:ea typeface="+mn-ea"/>
                  <a:cs typeface="+mn-cs"/>
                </a:defRPr>
              </a:lvl3pPr>
              <a:lvl4pPr marL="1371600" algn="l" rtl="0" fontAlgn="base">
                <a:spcBef>
                  <a:spcPct val="0"/>
                </a:spcBef>
                <a:spcAft>
                  <a:spcPct val="0"/>
                </a:spcAft>
                <a:defRPr kern="1200">
                  <a:solidFill>
                    <a:schemeClr val="tx1"/>
                  </a:solidFill>
                  <a:latin typeface="Tahoma" pitchFamily="34" charset="0"/>
                  <a:ea typeface="+mn-ea"/>
                  <a:cs typeface="+mn-cs"/>
                </a:defRPr>
              </a:lvl4pPr>
              <a:lvl5pPr marL="1828800" algn="l" rtl="0" fontAlgn="base">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a:lstStyle>
            <a:p>
              <a:endParaRPr lang="en-US"/>
            </a:p>
          </p:txBody>
        </p:sp>
        <p:sp>
          <p:nvSpPr>
            <p:cNvPr id="7" name="Rectangle 6"/>
            <p:cNvSpPr>
              <a:spLocks noChangeArrowheads="1"/>
            </p:cNvSpPr>
            <p:nvPr/>
          </p:nvSpPr>
          <p:spPr bwMode="auto">
            <a:xfrm>
              <a:off x="1248" y="1473"/>
              <a:ext cx="1968" cy="336"/>
            </a:xfrm>
            <a:prstGeom prst="rect">
              <a:avLst/>
            </a:prstGeom>
            <a:solidFill>
              <a:srgbClr val="FF7C80"/>
            </a:solidFill>
            <a:ln w="19050"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en-US"/>
              </a:defPPr>
              <a:lvl1pPr algn="l" rtl="0" fontAlgn="base">
                <a:spcBef>
                  <a:spcPct val="0"/>
                </a:spcBef>
                <a:spcAft>
                  <a:spcPct val="0"/>
                </a:spcAft>
                <a:defRPr kern="1200">
                  <a:solidFill>
                    <a:schemeClr val="tx1"/>
                  </a:solidFill>
                  <a:latin typeface="Tahoma" pitchFamily="34" charset="0"/>
                  <a:ea typeface="+mn-ea"/>
                  <a:cs typeface="+mn-cs"/>
                </a:defRPr>
              </a:lvl1pPr>
              <a:lvl2pPr marL="457200" algn="l" rtl="0" fontAlgn="base">
                <a:spcBef>
                  <a:spcPct val="0"/>
                </a:spcBef>
                <a:spcAft>
                  <a:spcPct val="0"/>
                </a:spcAft>
                <a:defRPr kern="1200">
                  <a:solidFill>
                    <a:schemeClr val="tx1"/>
                  </a:solidFill>
                  <a:latin typeface="Tahoma" pitchFamily="34" charset="0"/>
                  <a:ea typeface="+mn-ea"/>
                  <a:cs typeface="+mn-cs"/>
                </a:defRPr>
              </a:lvl2pPr>
              <a:lvl3pPr marL="914400" algn="l" rtl="0" fontAlgn="base">
                <a:spcBef>
                  <a:spcPct val="0"/>
                </a:spcBef>
                <a:spcAft>
                  <a:spcPct val="0"/>
                </a:spcAft>
                <a:defRPr kern="1200">
                  <a:solidFill>
                    <a:schemeClr val="tx1"/>
                  </a:solidFill>
                  <a:latin typeface="Tahoma" pitchFamily="34" charset="0"/>
                  <a:ea typeface="+mn-ea"/>
                  <a:cs typeface="+mn-cs"/>
                </a:defRPr>
              </a:lvl3pPr>
              <a:lvl4pPr marL="1371600" algn="l" rtl="0" fontAlgn="base">
                <a:spcBef>
                  <a:spcPct val="0"/>
                </a:spcBef>
                <a:spcAft>
                  <a:spcPct val="0"/>
                </a:spcAft>
                <a:defRPr kern="1200">
                  <a:solidFill>
                    <a:schemeClr val="tx1"/>
                  </a:solidFill>
                  <a:latin typeface="Tahoma" pitchFamily="34" charset="0"/>
                  <a:ea typeface="+mn-ea"/>
                  <a:cs typeface="+mn-cs"/>
                </a:defRPr>
              </a:lvl4pPr>
              <a:lvl5pPr marL="1828800" algn="l" rtl="0" fontAlgn="base">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a:lstStyle>
            <a:p>
              <a:endParaRPr lang="en-US"/>
            </a:p>
          </p:txBody>
        </p:sp>
        <p:sp>
          <p:nvSpPr>
            <p:cNvPr id="8" name="Text Box 8"/>
            <p:cNvSpPr txBox="1">
              <a:spLocks noChangeArrowheads="1"/>
            </p:cNvSpPr>
            <p:nvPr/>
          </p:nvSpPr>
          <p:spPr bwMode="auto">
            <a:xfrm>
              <a:off x="1344" y="1521"/>
              <a:ext cx="1765"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kern="1200">
                  <a:solidFill>
                    <a:schemeClr val="tx1"/>
                  </a:solidFill>
                  <a:latin typeface="Tahoma" pitchFamily="34" charset="0"/>
                  <a:ea typeface="+mn-ea"/>
                  <a:cs typeface="+mn-cs"/>
                </a:defRPr>
              </a:lvl1pPr>
              <a:lvl2pPr marL="457200" algn="l" rtl="0" fontAlgn="base">
                <a:spcBef>
                  <a:spcPct val="0"/>
                </a:spcBef>
                <a:spcAft>
                  <a:spcPct val="0"/>
                </a:spcAft>
                <a:defRPr kern="1200">
                  <a:solidFill>
                    <a:schemeClr val="tx1"/>
                  </a:solidFill>
                  <a:latin typeface="Tahoma" pitchFamily="34" charset="0"/>
                  <a:ea typeface="+mn-ea"/>
                  <a:cs typeface="+mn-cs"/>
                </a:defRPr>
              </a:lvl2pPr>
              <a:lvl3pPr marL="914400" algn="l" rtl="0" fontAlgn="base">
                <a:spcBef>
                  <a:spcPct val="0"/>
                </a:spcBef>
                <a:spcAft>
                  <a:spcPct val="0"/>
                </a:spcAft>
                <a:defRPr kern="1200">
                  <a:solidFill>
                    <a:schemeClr val="tx1"/>
                  </a:solidFill>
                  <a:latin typeface="Tahoma" pitchFamily="34" charset="0"/>
                  <a:ea typeface="+mn-ea"/>
                  <a:cs typeface="+mn-cs"/>
                </a:defRPr>
              </a:lvl3pPr>
              <a:lvl4pPr marL="1371600" algn="l" rtl="0" fontAlgn="base">
                <a:spcBef>
                  <a:spcPct val="0"/>
                </a:spcBef>
                <a:spcAft>
                  <a:spcPct val="0"/>
                </a:spcAft>
                <a:defRPr kern="1200">
                  <a:solidFill>
                    <a:schemeClr val="tx1"/>
                  </a:solidFill>
                  <a:latin typeface="Tahoma" pitchFamily="34" charset="0"/>
                  <a:ea typeface="+mn-ea"/>
                  <a:cs typeface="+mn-cs"/>
                </a:defRPr>
              </a:lvl4pPr>
              <a:lvl5pPr marL="1828800" algn="l" rtl="0" fontAlgn="base">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a:lstStyle>
            <a:p>
              <a:pPr>
                <a:lnSpc>
                  <a:spcPct val="90000"/>
                </a:lnSpc>
                <a:spcBef>
                  <a:spcPct val="20000"/>
                </a:spcBef>
                <a:buClr>
                  <a:srgbClr val="CC0000"/>
                </a:buClr>
              </a:pPr>
              <a:r>
                <a:rPr lang="zh-CN" altLang="en-US" sz="2800" dirty="0">
                  <a:latin typeface="Arial" charset="0"/>
                  <a:ea typeface="宋体" pitchFamily="2" charset="-122"/>
                </a:rPr>
                <a:t> </a:t>
              </a:r>
              <a:r>
                <a:rPr lang="en-US" altLang="zh-CN" sz="2800" dirty="0" err="1">
                  <a:latin typeface="Arial" charset="0"/>
                  <a:ea typeface="宋体" pitchFamily="2" charset="-122"/>
                </a:rPr>
                <a:t>Account_Name</a:t>
              </a:r>
              <a:endParaRPr lang="en-US" altLang="zh-CN" sz="2800" dirty="0">
                <a:latin typeface="Arial" charset="0"/>
                <a:ea typeface="宋体" pitchFamily="2" charset="-122"/>
              </a:endParaRPr>
            </a:p>
          </p:txBody>
        </p:sp>
        <p:sp>
          <p:nvSpPr>
            <p:cNvPr id="9" name="Text Box 9"/>
            <p:cNvSpPr txBox="1">
              <a:spLocks noChangeArrowheads="1"/>
            </p:cNvSpPr>
            <p:nvPr/>
          </p:nvSpPr>
          <p:spPr bwMode="auto">
            <a:xfrm>
              <a:off x="1378" y="1822"/>
              <a:ext cx="119"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kern="1200">
                  <a:solidFill>
                    <a:schemeClr val="tx1"/>
                  </a:solidFill>
                  <a:latin typeface="Tahoma" pitchFamily="34" charset="0"/>
                  <a:ea typeface="+mn-ea"/>
                  <a:cs typeface="+mn-cs"/>
                </a:defRPr>
              </a:lvl1pPr>
              <a:lvl2pPr marL="457200" algn="l" rtl="0" fontAlgn="base">
                <a:spcBef>
                  <a:spcPct val="0"/>
                </a:spcBef>
                <a:spcAft>
                  <a:spcPct val="0"/>
                </a:spcAft>
                <a:defRPr kern="1200">
                  <a:solidFill>
                    <a:schemeClr val="tx1"/>
                  </a:solidFill>
                  <a:latin typeface="Tahoma" pitchFamily="34" charset="0"/>
                  <a:ea typeface="+mn-ea"/>
                  <a:cs typeface="+mn-cs"/>
                </a:defRPr>
              </a:lvl2pPr>
              <a:lvl3pPr marL="914400" algn="l" rtl="0" fontAlgn="base">
                <a:spcBef>
                  <a:spcPct val="0"/>
                </a:spcBef>
                <a:spcAft>
                  <a:spcPct val="0"/>
                </a:spcAft>
                <a:defRPr kern="1200">
                  <a:solidFill>
                    <a:schemeClr val="tx1"/>
                  </a:solidFill>
                  <a:latin typeface="Tahoma" pitchFamily="34" charset="0"/>
                  <a:ea typeface="+mn-ea"/>
                  <a:cs typeface="+mn-cs"/>
                </a:defRPr>
              </a:lvl3pPr>
              <a:lvl4pPr marL="1371600" algn="l" rtl="0" fontAlgn="base">
                <a:spcBef>
                  <a:spcPct val="0"/>
                </a:spcBef>
                <a:spcAft>
                  <a:spcPct val="0"/>
                </a:spcAft>
                <a:defRPr kern="1200">
                  <a:solidFill>
                    <a:schemeClr val="tx1"/>
                  </a:solidFill>
                  <a:latin typeface="Tahoma" pitchFamily="34" charset="0"/>
                  <a:ea typeface="+mn-ea"/>
                  <a:cs typeface="+mn-cs"/>
                </a:defRPr>
              </a:lvl4pPr>
              <a:lvl5pPr marL="1828800" algn="l" rtl="0" fontAlgn="base">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a:lstStyle>
            <a:p>
              <a:pPr>
                <a:lnSpc>
                  <a:spcPct val="90000"/>
                </a:lnSpc>
                <a:spcBef>
                  <a:spcPct val="20000"/>
                </a:spcBef>
                <a:buClr>
                  <a:srgbClr val="CC0000"/>
                </a:buClr>
              </a:pPr>
              <a:endParaRPr lang="zh-CN" altLang="en-US" sz="2800">
                <a:latin typeface="Arial" charset="0"/>
                <a:ea typeface="宋体" pitchFamily="2" charset="-122"/>
              </a:endParaRPr>
            </a:p>
          </p:txBody>
        </p:sp>
        <p:sp>
          <p:nvSpPr>
            <p:cNvPr id="10" name="Text Box 10"/>
            <p:cNvSpPr txBox="1">
              <a:spLocks noChangeArrowheads="1"/>
            </p:cNvSpPr>
            <p:nvPr/>
          </p:nvSpPr>
          <p:spPr bwMode="auto">
            <a:xfrm>
              <a:off x="1296" y="1776"/>
              <a:ext cx="2011" cy="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kern="1200">
                  <a:solidFill>
                    <a:schemeClr val="tx1"/>
                  </a:solidFill>
                  <a:latin typeface="Tahoma" pitchFamily="34" charset="0"/>
                  <a:ea typeface="+mn-ea"/>
                  <a:cs typeface="+mn-cs"/>
                </a:defRPr>
              </a:lvl1pPr>
              <a:lvl2pPr marL="457200" algn="l" rtl="0" fontAlgn="base">
                <a:spcBef>
                  <a:spcPct val="0"/>
                </a:spcBef>
                <a:spcAft>
                  <a:spcPct val="0"/>
                </a:spcAft>
                <a:defRPr kern="1200">
                  <a:solidFill>
                    <a:schemeClr val="tx1"/>
                  </a:solidFill>
                  <a:latin typeface="Tahoma" pitchFamily="34" charset="0"/>
                  <a:ea typeface="+mn-ea"/>
                  <a:cs typeface="+mn-cs"/>
                </a:defRPr>
              </a:lvl2pPr>
              <a:lvl3pPr marL="914400" algn="l" rtl="0" fontAlgn="base">
                <a:spcBef>
                  <a:spcPct val="0"/>
                </a:spcBef>
                <a:spcAft>
                  <a:spcPct val="0"/>
                </a:spcAft>
                <a:defRPr kern="1200">
                  <a:solidFill>
                    <a:schemeClr val="tx1"/>
                  </a:solidFill>
                  <a:latin typeface="Tahoma" pitchFamily="34" charset="0"/>
                  <a:ea typeface="+mn-ea"/>
                  <a:cs typeface="+mn-cs"/>
                </a:defRPr>
              </a:lvl3pPr>
              <a:lvl4pPr marL="1371600" algn="l" rtl="0" fontAlgn="base">
                <a:spcBef>
                  <a:spcPct val="0"/>
                </a:spcBef>
                <a:spcAft>
                  <a:spcPct val="0"/>
                </a:spcAft>
                <a:defRPr kern="1200">
                  <a:solidFill>
                    <a:schemeClr val="tx1"/>
                  </a:solidFill>
                  <a:latin typeface="Tahoma" pitchFamily="34" charset="0"/>
                  <a:ea typeface="+mn-ea"/>
                  <a:cs typeface="+mn-cs"/>
                </a:defRPr>
              </a:lvl4pPr>
              <a:lvl5pPr marL="1828800" algn="l" rtl="0" fontAlgn="base">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a:lstStyle>
            <a:p>
              <a:pPr>
                <a:lnSpc>
                  <a:spcPct val="90000"/>
                </a:lnSpc>
                <a:spcBef>
                  <a:spcPct val="20000"/>
                </a:spcBef>
                <a:buClr>
                  <a:srgbClr val="CC0000"/>
                </a:buClr>
              </a:pPr>
              <a:r>
                <a:rPr lang="en-US" altLang="zh-CN" sz="2800">
                  <a:latin typeface="Arial" charset="0"/>
                  <a:ea typeface="宋体" pitchFamily="2" charset="-122"/>
                </a:rPr>
                <a:t>- Customer_Name</a:t>
              </a:r>
            </a:p>
            <a:p>
              <a:pPr>
                <a:lnSpc>
                  <a:spcPct val="90000"/>
                </a:lnSpc>
                <a:spcBef>
                  <a:spcPct val="20000"/>
                </a:spcBef>
                <a:buClr>
                  <a:srgbClr val="CC0000"/>
                </a:buClr>
              </a:pPr>
              <a:r>
                <a:rPr lang="en-US" altLang="zh-CN" sz="2800">
                  <a:latin typeface="Arial" charset="0"/>
                  <a:ea typeface="宋体" pitchFamily="2" charset="-122"/>
                </a:rPr>
                <a:t>- Balance</a:t>
              </a:r>
            </a:p>
          </p:txBody>
        </p:sp>
        <p:sp>
          <p:nvSpPr>
            <p:cNvPr id="11" name="Text Box 11"/>
            <p:cNvSpPr txBox="1">
              <a:spLocks noChangeArrowheads="1"/>
            </p:cNvSpPr>
            <p:nvPr/>
          </p:nvSpPr>
          <p:spPr bwMode="auto">
            <a:xfrm>
              <a:off x="1296" y="2433"/>
              <a:ext cx="1532" cy="1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Tahoma" pitchFamily="34" charset="0"/>
                  <a:ea typeface="+mn-ea"/>
                  <a:cs typeface="+mn-cs"/>
                </a:defRPr>
              </a:lvl1pPr>
              <a:lvl2pPr marL="457200" algn="l" rtl="0" fontAlgn="base">
                <a:spcBef>
                  <a:spcPct val="0"/>
                </a:spcBef>
                <a:spcAft>
                  <a:spcPct val="0"/>
                </a:spcAft>
                <a:defRPr kern="1200">
                  <a:solidFill>
                    <a:schemeClr val="tx1"/>
                  </a:solidFill>
                  <a:latin typeface="Tahoma" pitchFamily="34" charset="0"/>
                  <a:ea typeface="+mn-ea"/>
                  <a:cs typeface="+mn-cs"/>
                </a:defRPr>
              </a:lvl2pPr>
              <a:lvl3pPr marL="914400" algn="l" rtl="0" fontAlgn="base">
                <a:spcBef>
                  <a:spcPct val="0"/>
                </a:spcBef>
                <a:spcAft>
                  <a:spcPct val="0"/>
                </a:spcAft>
                <a:defRPr kern="1200">
                  <a:solidFill>
                    <a:schemeClr val="tx1"/>
                  </a:solidFill>
                  <a:latin typeface="Tahoma" pitchFamily="34" charset="0"/>
                  <a:ea typeface="+mn-ea"/>
                  <a:cs typeface="+mn-cs"/>
                </a:defRPr>
              </a:lvl3pPr>
              <a:lvl4pPr marL="1371600" algn="l" rtl="0" fontAlgn="base">
                <a:spcBef>
                  <a:spcPct val="0"/>
                </a:spcBef>
                <a:spcAft>
                  <a:spcPct val="0"/>
                </a:spcAft>
                <a:defRPr kern="1200">
                  <a:solidFill>
                    <a:schemeClr val="tx1"/>
                  </a:solidFill>
                  <a:latin typeface="Tahoma" pitchFamily="34" charset="0"/>
                  <a:ea typeface="+mn-ea"/>
                  <a:cs typeface="+mn-cs"/>
                </a:defRPr>
              </a:lvl4pPr>
              <a:lvl5pPr marL="1828800" algn="l" rtl="0" fontAlgn="base">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a:lstStyle>
            <a:p>
              <a:pPr>
                <a:lnSpc>
                  <a:spcPct val="90000"/>
                </a:lnSpc>
                <a:spcBef>
                  <a:spcPct val="20000"/>
                </a:spcBef>
                <a:buClr>
                  <a:srgbClr val="CC0000"/>
                </a:buClr>
              </a:pPr>
              <a:r>
                <a:rPr lang="en-US" altLang="zh-CN" sz="2800" dirty="0">
                  <a:latin typeface="Arial" charset="0"/>
                  <a:ea typeface="宋体" pitchFamily="2" charset="-122"/>
                </a:rPr>
                <a:t>+</a:t>
              </a:r>
              <a:r>
                <a:rPr lang="en-US" altLang="zh-CN" sz="2800" dirty="0" err="1">
                  <a:latin typeface="Arial" charset="0"/>
                  <a:ea typeface="宋体" pitchFamily="2" charset="-122"/>
                </a:rPr>
                <a:t>addFunds</a:t>
              </a:r>
              <a:r>
                <a:rPr lang="en-US" altLang="zh-CN" sz="2800" dirty="0">
                  <a:latin typeface="Arial" charset="0"/>
                  <a:ea typeface="宋体" pitchFamily="2" charset="-122"/>
                </a:rPr>
                <a:t>( )</a:t>
              </a:r>
            </a:p>
            <a:p>
              <a:pPr>
                <a:lnSpc>
                  <a:spcPct val="90000"/>
                </a:lnSpc>
                <a:spcBef>
                  <a:spcPct val="20000"/>
                </a:spcBef>
                <a:buClr>
                  <a:srgbClr val="CC0000"/>
                </a:buClr>
              </a:pPr>
              <a:r>
                <a:rPr lang="en-US" altLang="zh-CN" sz="2800" dirty="0">
                  <a:latin typeface="Arial" charset="0"/>
                  <a:ea typeface="宋体" pitchFamily="2" charset="-122"/>
                </a:rPr>
                <a:t>+</a:t>
              </a:r>
              <a:r>
                <a:rPr lang="en-US" altLang="zh-CN" sz="2800" dirty="0" err="1">
                  <a:latin typeface="Arial" charset="0"/>
                  <a:ea typeface="宋体" pitchFamily="2" charset="-122"/>
                </a:rPr>
                <a:t>withDraw</a:t>
              </a:r>
              <a:r>
                <a:rPr lang="en-US" altLang="zh-CN" sz="2800" dirty="0">
                  <a:latin typeface="Arial" charset="0"/>
                  <a:ea typeface="宋体" pitchFamily="2" charset="-122"/>
                </a:rPr>
                <a:t>( )</a:t>
              </a:r>
            </a:p>
            <a:p>
              <a:pPr>
                <a:lnSpc>
                  <a:spcPct val="90000"/>
                </a:lnSpc>
                <a:spcBef>
                  <a:spcPct val="20000"/>
                </a:spcBef>
                <a:buClr>
                  <a:srgbClr val="CC0000"/>
                </a:buClr>
              </a:pPr>
              <a:r>
                <a:rPr lang="en-US" altLang="zh-CN" sz="2800" dirty="0">
                  <a:latin typeface="Arial" charset="0"/>
                  <a:ea typeface="宋体" pitchFamily="2" charset="-122"/>
                </a:rPr>
                <a:t>+transfer( )</a:t>
              </a:r>
            </a:p>
            <a:p>
              <a:pPr>
                <a:lnSpc>
                  <a:spcPct val="90000"/>
                </a:lnSpc>
                <a:spcBef>
                  <a:spcPct val="20000"/>
                </a:spcBef>
                <a:buClr>
                  <a:srgbClr val="CC0000"/>
                </a:buClr>
              </a:pPr>
              <a:endParaRPr lang="zh-CN" altLang="en-US" sz="2800" dirty="0">
                <a:latin typeface="Arial" charset="0"/>
                <a:ea typeface="宋体" pitchFamily="2" charset="-122"/>
              </a:endParaRPr>
            </a:p>
          </p:txBody>
        </p:sp>
        <p:sp>
          <p:nvSpPr>
            <p:cNvPr id="12" name="Text Box 12"/>
            <p:cNvSpPr txBox="1">
              <a:spLocks noChangeArrowheads="1"/>
            </p:cNvSpPr>
            <p:nvPr/>
          </p:nvSpPr>
          <p:spPr bwMode="auto">
            <a:xfrm>
              <a:off x="3783" y="1418"/>
              <a:ext cx="661" cy="286"/>
            </a:xfrm>
            <a:prstGeom prst="rect">
              <a:avLst/>
            </a:prstGeom>
            <a:solidFill>
              <a:schemeClr val="tx1"/>
            </a:solidFill>
            <a:ln w="19050" algn="ctr">
              <a:solidFill>
                <a:schemeClr val="accent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kern="1200">
                  <a:solidFill>
                    <a:schemeClr val="tx1"/>
                  </a:solidFill>
                  <a:latin typeface="Tahoma" pitchFamily="34" charset="0"/>
                  <a:ea typeface="+mn-ea"/>
                  <a:cs typeface="+mn-cs"/>
                </a:defRPr>
              </a:lvl1pPr>
              <a:lvl2pPr marL="457200" algn="l" rtl="0" fontAlgn="base">
                <a:spcBef>
                  <a:spcPct val="0"/>
                </a:spcBef>
                <a:spcAft>
                  <a:spcPct val="0"/>
                </a:spcAft>
                <a:defRPr kern="1200">
                  <a:solidFill>
                    <a:schemeClr val="tx1"/>
                  </a:solidFill>
                  <a:latin typeface="Tahoma" pitchFamily="34" charset="0"/>
                  <a:ea typeface="+mn-ea"/>
                  <a:cs typeface="+mn-cs"/>
                </a:defRPr>
              </a:lvl2pPr>
              <a:lvl3pPr marL="914400" algn="l" rtl="0" fontAlgn="base">
                <a:spcBef>
                  <a:spcPct val="0"/>
                </a:spcBef>
                <a:spcAft>
                  <a:spcPct val="0"/>
                </a:spcAft>
                <a:defRPr kern="1200">
                  <a:solidFill>
                    <a:schemeClr val="tx1"/>
                  </a:solidFill>
                  <a:latin typeface="Tahoma" pitchFamily="34" charset="0"/>
                  <a:ea typeface="+mn-ea"/>
                  <a:cs typeface="+mn-cs"/>
                </a:defRPr>
              </a:lvl3pPr>
              <a:lvl4pPr marL="1371600" algn="l" rtl="0" fontAlgn="base">
                <a:spcBef>
                  <a:spcPct val="0"/>
                </a:spcBef>
                <a:spcAft>
                  <a:spcPct val="0"/>
                </a:spcAft>
                <a:defRPr kern="1200">
                  <a:solidFill>
                    <a:schemeClr val="tx1"/>
                  </a:solidFill>
                  <a:latin typeface="Tahoma" pitchFamily="34" charset="0"/>
                  <a:ea typeface="+mn-ea"/>
                  <a:cs typeface="+mn-cs"/>
                </a:defRPr>
              </a:lvl4pPr>
              <a:lvl5pPr marL="1828800" algn="l" rtl="0" fontAlgn="base">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a:lstStyle>
            <a:p>
              <a:pPr>
                <a:lnSpc>
                  <a:spcPct val="90000"/>
                </a:lnSpc>
                <a:spcBef>
                  <a:spcPct val="20000"/>
                </a:spcBef>
                <a:buClr>
                  <a:srgbClr val="CC0000"/>
                </a:buClr>
              </a:pPr>
              <a:r>
                <a:rPr lang="en-US" altLang="zh-CN">
                  <a:solidFill>
                    <a:schemeClr val="accent1"/>
                  </a:solidFill>
                  <a:latin typeface="Arial" charset="0"/>
                  <a:ea typeface="宋体" pitchFamily="2" charset="-122"/>
                </a:rPr>
                <a:t>Name</a:t>
              </a:r>
            </a:p>
          </p:txBody>
        </p:sp>
        <p:sp>
          <p:nvSpPr>
            <p:cNvPr id="13" name="Text Box 13"/>
            <p:cNvSpPr txBox="1">
              <a:spLocks noChangeArrowheads="1"/>
            </p:cNvSpPr>
            <p:nvPr/>
          </p:nvSpPr>
          <p:spPr bwMode="auto">
            <a:xfrm>
              <a:off x="3792" y="1976"/>
              <a:ext cx="968" cy="286"/>
            </a:xfrm>
            <a:prstGeom prst="rect">
              <a:avLst/>
            </a:prstGeom>
            <a:solidFill>
              <a:schemeClr val="tx1"/>
            </a:solidFill>
            <a:ln w="19050" algn="ctr">
              <a:solidFill>
                <a:srgbClr val="FF9900"/>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kern="1200">
                  <a:solidFill>
                    <a:schemeClr val="tx1"/>
                  </a:solidFill>
                  <a:latin typeface="Tahoma" pitchFamily="34" charset="0"/>
                  <a:ea typeface="+mn-ea"/>
                  <a:cs typeface="+mn-cs"/>
                </a:defRPr>
              </a:lvl1pPr>
              <a:lvl2pPr marL="457200" algn="l" rtl="0" fontAlgn="base">
                <a:spcBef>
                  <a:spcPct val="0"/>
                </a:spcBef>
                <a:spcAft>
                  <a:spcPct val="0"/>
                </a:spcAft>
                <a:defRPr kern="1200">
                  <a:solidFill>
                    <a:schemeClr val="tx1"/>
                  </a:solidFill>
                  <a:latin typeface="Tahoma" pitchFamily="34" charset="0"/>
                  <a:ea typeface="+mn-ea"/>
                  <a:cs typeface="+mn-cs"/>
                </a:defRPr>
              </a:lvl2pPr>
              <a:lvl3pPr marL="914400" algn="l" rtl="0" fontAlgn="base">
                <a:spcBef>
                  <a:spcPct val="0"/>
                </a:spcBef>
                <a:spcAft>
                  <a:spcPct val="0"/>
                </a:spcAft>
                <a:defRPr kern="1200">
                  <a:solidFill>
                    <a:schemeClr val="tx1"/>
                  </a:solidFill>
                  <a:latin typeface="Tahoma" pitchFamily="34" charset="0"/>
                  <a:ea typeface="+mn-ea"/>
                  <a:cs typeface="+mn-cs"/>
                </a:defRPr>
              </a:lvl3pPr>
              <a:lvl4pPr marL="1371600" algn="l" rtl="0" fontAlgn="base">
                <a:spcBef>
                  <a:spcPct val="0"/>
                </a:spcBef>
                <a:spcAft>
                  <a:spcPct val="0"/>
                </a:spcAft>
                <a:defRPr kern="1200">
                  <a:solidFill>
                    <a:schemeClr val="tx1"/>
                  </a:solidFill>
                  <a:latin typeface="Tahoma" pitchFamily="34" charset="0"/>
                  <a:ea typeface="+mn-ea"/>
                  <a:cs typeface="+mn-cs"/>
                </a:defRPr>
              </a:lvl4pPr>
              <a:lvl5pPr marL="1828800" algn="l" rtl="0" fontAlgn="base">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a:lstStyle>
            <a:p>
              <a:pPr>
                <a:lnSpc>
                  <a:spcPct val="90000"/>
                </a:lnSpc>
                <a:spcBef>
                  <a:spcPct val="20000"/>
                </a:spcBef>
                <a:buClr>
                  <a:srgbClr val="CC0000"/>
                </a:buClr>
              </a:pPr>
              <a:r>
                <a:rPr lang="en-US" altLang="zh-CN">
                  <a:solidFill>
                    <a:schemeClr val="folHlink"/>
                  </a:solidFill>
                  <a:latin typeface="Arial" charset="0"/>
                  <a:ea typeface="宋体" pitchFamily="2" charset="-122"/>
                </a:rPr>
                <a:t>Attributes</a:t>
              </a:r>
            </a:p>
          </p:txBody>
        </p:sp>
        <p:sp>
          <p:nvSpPr>
            <p:cNvPr id="14" name="Text Box 14"/>
            <p:cNvSpPr txBox="1">
              <a:spLocks noChangeArrowheads="1"/>
            </p:cNvSpPr>
            <p:nvPr/>
          </p:nvSpPr>
          <p:spPr bwMode="auto">
            <a:xfrm>
              <a:off x="3792" y="2504"/>
              <a:ext cx="1101" cy="286"/>
            </a:xfrm>
            <a:prstGeom prst="rect">
              <a:avLst/>
            </a:prstGeom>
            <a:noFill/>
            <a:ln w="19050" algn="ctr">
              <a:solidFill>
                <a:schemeClr val="tx1"/>
              </a:solidFill>
              <a:miter lim="800000"/>
              <a:headEnd/>
              <a:tailEnd type="none" w="lg" len="lg"/>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kern="1200">
                  <a:solidFill>
                    <a:schemeClr val="tx1"/>
                  </a:solidFill>
                  <a:latin typeface="Tahoma" pitchFamily="34" charset="0"/>
                  <a:ea typeface="+mn-ea"/>
                  <a:cs typeface="+mn-cs"/>
                </a:defRPr>
              </a:lvl1pPr>
              <a:lvl2pPr marL="457200" algn="l" rtl="0" fontAlgn="base">
                <a:spcBef>
                  <a:spcPct val="0"/>
                </a:spcBef>
                <a:spcAft>
                  <a:spcPct val="0"/>
                </a:spcAft>
                <a:defRPr kern="1200">
                  <a:solidFill>
                    <a:schemeClr val="tx1"/>
                  </a:solidFill>
                  <a:latin typeface="Tahoma" pitchFamily="34" charset="0"/>
                  <a:ea typeface="+mn-ea"/>
                  <a:cs typeface="+mn-cs"/>
                </a:defRPr>
              </a:lvl2pPr>
              <a:lvl3pPr marL="914400" algn="l" rtl="0" fontAlgn="base">
                <a:spcBef>
                  <a:spcPct val="0"/>
                </a:spcBef>
                <a:spcAft>
                  <a:spcPct val="0"/>
                </a:spcAft>
                <a:defRPr kern="1200">
                  <a:solidFill>
                    <a:schemeClr val="tx1"/>
                  </a:solidFill>
                  <a:latin typeface="Tahoma" pitchFamily="34" charset="0"/>
                  <a:ea typeface="+mn-ea"/>
                  <a:cs typeface="+mn-cs"/>
                </a:defRPr>
              </a:lvl3pPr>
              <a:lvl4pPr marL="1371600" algn="l" rtl="0" fontAlgn="base">
                <a:spcBef>
                  <a:spcPct val="0"/>
                </a:spcBef>
                <a:spcAft>
                  <a:spcPct val="0"/>
                </a:spcAft>
                <a:defRPr kern="1200">
                  <a:solidFill>
                    <a:schemeClr val="tx1"/>
                  </a:solidFill>
                  <a:latin typeface="Tahoma" pitchFamily="34" charset="0"/>
                  <a:ea typeface="+mn-ea"/>
                  <a:cs typeface="+mn-cs"/>
                </a:defRPr>
              </a:lvl4pPr>
              <a:lvl5pPr marL="1828800" algn="l" rtl="0" fontAlgn="base">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a:lstStyle>
            <a:p>
              <a:pPr>
                <a:lnSpc>
                  <a:spcPct val="90000"/>
                </a:lnSpc>
                <a:spcBef>
                  <a:spcPct val="20000"/>
                </a:spcBef>
                <a:buClr>
                  <a:srgbClr val="CC0000"/>
                </a:buClr>
              </a:pPr>
              <a:r>
                <a:rPr lang="en-US" altLang="zh-CN">
                  <a:latin typeface="Arial" charset="0"/>
                  <a:ea typeface="宋体" pitchFamily="2" charset="-122"/>
                </a:rPr>
                <a:t>Operations</a:t>
              </a:r>
            </a:p>
          </p:txBody>
        </p:sp>
        <p:sp>
          <p:nvSpPr>
            <p:cNvPr id="15" name="Line 15"/>
            <p:cNvSpPr>
              <a:spLocks noChangeShapeType="1"/>
            </p:cNvSpPr>
            <p:nvPr/>
          </p:nvSpPr>
          <p:spPr bwMode="auto">
            <a:xfrm flipH="1">
              <a:off x="3216" y="1569"/>
              <a:ext cx="576" cy="96"/>
            </a:xfrm>
            <a:prstGeom prst="line">
              <a:avLst/>
            </a:prstGeom>
            <a:noFill/>
            <a:ln w="19050">
              <a:solidFill>
                <a:schemeClr val="accent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kern="1200">
                  <a:solidFill>
                    <a:schemeClr val="tx1"/>
                  </a:solidFill>
                  <a:latin typeface="Tahoma" pitchFamily="34" charset="0"/>
                  <a:ea typeface="+mn-ea"/>
                  <a:cs typeface="+mn-cs"/>
                </a:defRPr>
              </a:lvl1pPr>
              <a:lvl2pPr marL="457200" algn="l" rtl="0" fontAlgn="base">
                <a:spcBef>
                  <a:spcPct val="0"/>
                </a:spcBef>
                <a:spcAft>
                  <a:spcPct val="0"/>
                </a:spcAft>
                <a:defRPr kern="1200">
                  <a:solidFill>
                    <a:schemeClr val="tx1"/>
                  </a:solidFill>
                  <a:latin typeface="Tahoma" pitchFamily="34" charset="0"/>
                  <a:ea typeface="+mn-ea"/>
                  <a:cs typeface="+mn-cs"/>
                </a:defRPr>
              </a:lvl2pPr>
              <a:lvl3pPr marL="914400" algn="l" rtl="0" fontAlgn="base">
                <a:spcBef>
                  <a:spcPct val="0"/>
                </a:spcBef>
                <a:spcAft>
                  <a:spcPct val="0"/>
                </a:spcAft>
                <a:defRPr kern="1200">
                  <a:solidFill>
                    <a:schemeClr val="tx1"/>
                  </a:solidFill>
                  <a:latin typeface="Tahoma" pitchFamily="34" charset="0"/>
                  <a:ea typeface="+mn-ea"/>
                  <a:cs typeface="+mn-cs"/>
                </a:defRPr>
              </a:lvl3pPr>
              <a:lvl4pPr marL="1371600" algn="l" rtl="0" fontAlgn="base">
                <a:spcBef>
                  <a:spcPct val="0"/>
                </a:spcBef>
                <a:spcAft>
                  <a:spcPct val="0"/>
                </a:spcAft>
                <a:defRPr kern="1200">
                  <a:solidFill>
                    <a:schemeClr val="tx1"/>
                  </a:solidFill>
                  <a:latin typeface="Tahoma" pitchFamily="34" charset="0"/>
                  <a:ea typeface="+mn-ea"/>
                  <a:cs typeface="+mn-cs"/>
                </a:defRPr>
              </a:lvl4pPr>
              <a:lvl5pPr marL="1828800" algn="l" rtl="0" fontAlgn="base">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a:lstStyle>
            <a:p>
              <a:endParaRPr lang="en-US"/>
            </a:p>
          </p:txBody>
        </p:sp>
        <p:sp>
          <p:nvSpPr>
            <p:cNvPr id="16" name="Line 16"/>
            <p:cNvSpPr>
              <a:spLocks noChangeShapeType="1"/>
            </p:cNvSpPr>
            <p:nvPr/>
          </p:nvSpPr>
          <p:spPr bwMode="auto">
            <a:xfrm flipH="1">
              <a:off x="3216" y="2097"/>
              <a:ext cx="576" cy="96"/>
            </a:xfrm>
            <a:prstGeom prst="line">
              <a:avLst/>
            </a:prstGeom>
            <a:noFill/>
            <a:ln w="19050">
              <a:solidFill>
                <a:srgbClr val="FF9900"/>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kern="1200">
                  <a:solidFill>
                    <a:schemeClr val="tx1"/>
                  </a:solidFill>
                  <a:latin typeface="Tahoma" pitchFamily="34" charset="0"/>
                  <a:ea typeface="+mn-ea"/>
                  <a:cs typeface="+mn-cs"/>
                </a:defRPr>
              </a:lvl1pPr>
              <a:lvl2pPr marL="457200" algn="l" rtl="0" fontAlgn="base">
                <a:spcBef>
                  <a:spcPct val="0"/>
                </a:spcBef>
                <a:spcAft>
                  <a:spcPct val="0"/>
                </a:spcAft>
                <a:defRPr kern="1200">
                  <a:solidFill>
                    <a:schemeClr val="tx1"/>
                  </a:solidFill>
                  <a:latin typeface="Tahoma" pitchFamily="34" charset="0"/>
                  <a:ea typeface="+mn-ea"/>
                  <a:cs typeface="+mn-cs"/>
                </a:defRPr>
              </a:lvl2pPr>
              <a:lvl3pPr marL="914400" algn="l" rtl="0" fontAlgn="base">
                <a:spcBef>
                  <a:spcPct val="0"/>
                </a:spcBef>
                <a:spcAft>
                  <a:spcPct val="0"/>
                </a:spcAft>
                <a:defRPr kern="1200">
                  <a:solidFill>
                    <a:schemeClr val="tx1"/>
                  </a:solidFill>
                  <a:latin typeface="Tahoma" pitchFamily="34" charset="0"/>
                  <a:ea typeface="+mn-ea"/>
                  <a:cs typeface="+mn-cs"/>
                </a:defRPr>
              </a:lvl3pPr>
              <a:lvl4pPr marL="1371600" algn="l" rtl="0" fontAlgn="base">
                <a:spcBef>
                  <a:spcPct val="0"/>
                </a:spcBef>
                <a:spcAft>
                  <a:spcPct val="0"/>
                </a:spcAft>
                <a:defRPr kern="1200">
                  <a:solidFill>
                    <a:schemeClr val="tx1"/>
                  </a:solidFill>
                  <a:latin typeface="Tahoma" pitchFamily="34" charset="0"/>
                  <a:ea typeface="+mn-ea"/>
                  <a:cs typeface="+mn-cs"/>
                </a:defRPr>
              </a:lvl4pPr>
              <a:lvl5pPr marL="1828800" algn="l" rtl="0" fontAlgn="base">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a:lstStyle>
            <a:p>
              <a:endParaRPr lang="en-US"/>
            </a:p>
          </p:txBody>
        </p:sp>
        <p:sp>
          <p:nvSpPr>
            <p:cNvPr id="17" name="Line 17"/>
            <p:cNvSpPr>
              <a:spLocks noChangeShapeType="1"/>
            </p:cNvSpPr>
            <p:nvPr/>
          </p:nvSpPr>
          <p:spPr bwMode="auto">
            <a:xfrm flipH="1">
              <a:off x="3216" y="2625"/>
              <a:ext cx="576" cy="96"/>
            </a:xfrm>
            <a:prstGeom prst="line">
              <a:avLst/>
            </a:prstGeom>
            <a:noFill/>
            <a:ln w="1905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kern="1200">
                  <a:solidFill>
                    <a:schemeClr val="tx1"/>
                  </a:solidFill>
                  <a:latin typeface="Tahoma" pitchFamily="34" charset="0"/>
                  <a:ea typeface="+mn-ea"/>
                  <a:cs typeface="+mn-cs"/>
                </a:defRPr>
              </a:lvl1pPr>
              <a:lvl2pPr marL="457200" algn="l" rtl="0" fontAlgn="base">
                <a:spcBef>
                  <a:spcPct val="0"/>
                </a:spcBef>
                <a:spcAft>
                  <a:spcPct val="0"/>
                </a:spcAft>
                <a:defRPr kern="1200">
                  <a:solidFill>
                    <a:schemeClr val="tx1"/>
                  </a:solidFill>
                  <a:latin typeface="Tahoma" pitchFamily="34" charset="0"/>
                  <a:ea typeface="+mn-ea"/>
                  <a:cs typeface="+mn-cs"/>
                </a:defRPr>
              </a:lvl2pPr>
              <a:lvl3pPr marL="914400" algn="l" rtl="0" fontAlgn="base">
                <a:spcBef>
                  <a:spcPct val="0"/>
                </a:spcBef>
                <a:spcAft>
                  <a:spcPct val="0"/>
                </a:spcAft>
                <a:defRPr kern="1200">
                  <a:solidFill>
                    <a:schemeClr val="tx1"/>
                  </a:solidFill>
                  <a:latin typeface="Tahoma" pitchFamily="34" charset="0"/>
                  <a:ea typeface="+mn-ea"/>
                  <a:cs typeface="+mn-cs"/>
                </a:defRPr>
              </a:lvl3pPr>
              <a:lvl4pPr marL="1371600" algn="l" rtl="0" fontAlgn="base">
                <a:spcBef>
                  <a:spcPct val="0"/>
                </a:spcBef>
                <a:spcAft>
                  <a:spcPct val="0"/>
                </a:spcAft>
                <a:defRPr kern="1200">
                  <a:solidFill>
                    <a:schemeClr val="tx1"/>
                  </a:solidFill>
                  <a:latin typeface="Tahoma" pitchFamily="34" charset="0"/>
                  <a:ea typeface="+mn-ea"/>
                  <a:cs typeface="+mn-cs"/>
                </a:defRPr>
              </a:lvl4pPr>
              <a:lvl5pPr marL="1828800" algn="l" rtl="0" fontAlgn="base">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a:lstStyle>
            <a:p>
              <a:endParaRPr lang="en-US"/>
            </a:p>
          </p:txBody>
        </p:sp>
        <p:sp>
          <p:nvSpPr>
            <p:cNvPr id="18" name="Rectangle 17"/>
            <p:cNvSpPr>
              <a:spLocks noChangeArrowheads="1"/>
            </p:cNvSpPr>
            <p:nvPr/>
          </p:nvSpPr>
          <p:spPr bwMode="auto">
            <a:xfrm>
              <a:off x="1248" y="1425"/>
              <a:ext cx="216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en-US"/>
              </a:defPPr>
              <a:lvl1pPr algn="l" rtl="0" fontAlgn="base">
                <a:spcBef>
                  <a:spcPct val="0"/>
                </a:spcBef>
                <a:spcAft>
                  <a:spcPct val="0"/>
                </a:spcAft>
                <a:defRPr kern="1200">
                  <a:solidFill>
                    <a:schemeClr val="tx1"/>
                  </a:solidFill>
                  <a:latin typeface="Tahoma" pitchFamily="34" charset="0"/>
                  <a:ea typeface="+mn-ea"/>
                  <a:cs typeface="+mn-cs"/>
                </a:defRPr>
              </a:lvl1pPr>
              <a:lvl2pPr marL="457200" algn="l" rtl="0" fontAlgn="base">
                <a:spcBef>
                  <a:spcPct val="0"/>
                </a:spcBef>
                <a:spcAft>
                  <a:spcPct val="0"/>
                </a:spcAft>
                <a:defRPr kern="1200">
                  <a:solidFill>
                    <a:schemeClr val="tx1"/>
                  </a:solidFill>
                  <a:latin typeface="Tahoma" pitchFamily="34" charset="0"/>
                  <a:ea typeface="+mn-ea"/>
                  <a:cs typeface="+mn-cs"/>
                </a:defRPr>
              </a:lvl2pPr>
              <a:lvl3pPr marL="914400" algn="l" rtl="0" fontAlgn="base">
                <a:spcBef>
                  <a:spcPct val="0"/>
                </a:spcBef>
                <a:spcAft>
                  <a:spcPct val="0"/>
                </a:spcAft>
                <a:defRPr kern="1200">
                  <a:solidFill>
                    <a:schemeClr val="tx1"/>
                  </a:solidFill>
                  <a:latin typeface="Tahoma" pitchFamily="34" charset="0"/>
                  <a:ea typeface="+mn-ea"/>
                  <a:cs typeface="+mn-cs"/>
                </a:defRPr>
              </a:lvl3pPr>
              <a:lvl4pPr marL="1371600" algn="l" rtl="0" fontAlgn="base">
                <a:spcBef>
                  <a:spcPct val="0"/>
                </a:spcBef>
                <a:spcAft>
                  <a:spcPct val="0"/>
                </a:spcAft>
                <a:defRPr kern="1200">
                  <a:solidFill>
                    <a:schemeClr val="tx1"/>
                  </a:solidFill>
                  <a:latin typeface="Tahoma" pitchFamily="34" charset="0"/>
                  <a:ea typeface="+mn-ea"/>
                  <a:cs typeface="+mn-cs"/>
                </a:defRPr>
              </a:lvl4pPr>
              <a:lvl5pPr marL="1828800" algn="l" rtl="0" fontAlgn="base">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a:lstStyle>
            <a:p>
              <a:endParaRPr lang="en-US"/>
            </a:p>
          </p:txBody>
        </p:sp>
      </p:grpSp>
    </p:spTree>
    <p:extLst>
      <p:ext uri="{BB962C8B-B14F-4D97-AF65-F5344CB8AC3E}">
        <p14:creationId xmlns:p14="http://schemas.microsoft.com/office/powerpoint/2010/main" val="20512314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9"/>
          <p:cNvSpPr txBox="1">
            <a:spLocks noGrp="1"/>
          </p:cNvSpPr>
          <p:nvPr>
            <p:ph type="title"/>
          </p:nvPr>
        </p:nvSpPr>
        <p:spPr>
          <a:xfrm>
            <a:off x="457200" y="274637"/>
            <a:ext cx="7467600" cy="11430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3000"/>
              <a:buFont typeface="Century Schoolbook"/>
              <a:buNone/>
            </a:pPr>
            <a:r>
              <a:rPr lang="en-US" sz="3000" b="0" i="0" u="none">
                <a:solidFill>
                  <a:schemeClr val="dk2"/>
                </a:solidFill>
                <a:latin typeface="Century Schoolbook"/>
                <a:ea typeface="Century Schoolbook"/>
                <a:cs typeface="Century Schoolbook"/>
                <a:sym typeface="Century Schoolbook"/>
              </a:rPr>
              <a:t>CLASS DIAGRAM</a:t>
            </a:r>
            <a:endParaRPr/>
          </a:p>
        </p:txBody>
      </p:sp>
      <p:sp>
        <p:nvSpPr>
          <p:cNvPr id="252" name="Google Shape;252;p29"/>
          <p:cNvSpPr txBox="1">
            <a:spLocks noGrp="1"/>
          </p:cNvSpPr>
          <p:nvPr>
            <p:ph type="body" idx="1"/>
          </p:nvPr>
        </p:nvSpPr>
        <p:spPr>
          <a:xfrm>
            <a:off x="457200" y="1600200"/>
            <a:ext cx="7467600" cy="48736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1680"/>
              <a:buFont typeface="Noto Sans Symbols"/>
              <a:buNone/>
            </a:pPr>
            <a:r>
              <a:rPr lang="en-US" sz="2400" b="1" i="0" u="none" dirty="0">
                <a:solidFill>
                  <a:schemeClr val="dk1"/>
                </a:solidFill>
                <a:latin typeface="Century Schoolbook"/>
                <a:ea typeface="Century Schoolbook"/>
                <a:cs typeface="Century Schoolbook"/>
                <a:sym typeface="Century Schoolbook"/>
              </a:rPr>
              <a:t>Relationships</a:t>
            </a:r>
            <a:endParaRPr b="1" dirty="0"/>
          </a:p>
          <a:p>
            <a:pPr marL="0" marR="0" lvl="0" indent="0" algn="l" rtl="0">
              <a:lnSpc>
                <a:spcPct val="100000"/>
              </a:lnSpc>
              <a:spcBef>
                <a:spcPts val="600"/>
              </a:spcBef>
              <a:spcAft>
                <a:spcPts val="0"/>
              </a:spcAft>
              <a:buClr>
                <a:schemeClr val="accent1"/>
              </a:buClr>
              <a:buSzPts val="1680"/>
              <a:buFont typeface="Noto Sans Symbols"/>
              <a:buNone/>
            </a:pPr>
            <a:r>
              <a:rPr lang="en-US" sz="2400" b="0" i="0" u="none" dirty="0">
                <a:solidFill>
                  <a:schemeClr val="dk1"/>
                </a:solidFill>
                <a:latin typeface="Century Schoolbook"/>
                <a:ea typeface="Century Schoolbook"/>
                <a:cs typeface="Century Schoolbook"/>
                <a:sym typeface="Century Schoolbook"/>
              </a:rPr>
              <a:t>In UML, relationships are of three types</a:t>
            </a:r>
            <a:r>
              <a:rPr lang="en-US" sz="2400" b="0" i="0" u="none" dirty="0" smtClean="0">
                <a:solidFill>
                  <a:schemeClr val="dk1"/>
                </a:solidFill>
                <a:latin typeface="Century Schoolbook"/>
                <a:ea typeface="Century Schoolbook"/>
                <a:cs typeface="Century Schoolbook"/>
                <a:sym typeface="Century Schoolbook"/>
              </a:rPr>
              <a:t>:</a:t>
            </a:r>
          </a:p>
          <a:p>
            <a:pPr marL="0" marR="0" lvl="0" indent="0" algn="l" rtl="0">
              <a:lnSpc>
                <a:spcPct val="100000"/>
              </a:lnSpc>
              <a:spcBef>
                <a:spcPts val="600"/>
              </a:spcBef>
              <a:spcAft>
                <a:spcPts val="0"/>
              </a:spcAft>
              <a:buClr>
                <a:schemeClr val="accent1"/>
              </a:buClr>
              <a:buSzPts val="1680"/>
              <a:buFont typeface="Noto Sans Symbols"/>
              <a:buNone/>
            </a:pPr>
            <a:endParaRPr lang="en-US" dirty="0">
              <a:solidFill>
                <a:schemeClr val="dk1"/>
              </a:solidFill>
              <a:latin typeface="Century Schoolbook"/>
              <a:sym typeface="Century Schoolbook"/>
            </a:endParaRPr>
          </a:p>
          <a:p>
            <a:pPr marL="457200" marR="0" lvl="0" indent="-457200" algn="l" rtl="0">
              <a:lnSpc>
                <a:spcPct val="100000"/>
              </a:lnSpc>
              <a:spcBef>
                <a:spcPts val="600"/>
              </a:spcBef>
              <a:spcAft>
                <a:spcPts val="0"/>
              </a:spcAft>
              <a:buClr>
                <a:schemeClr val="accent1"/>
              </a:buClr>
              <a:buSzPts val="1680"/>
              <a:buFont typeface="Noto Sans Symbols"/>
              <a:buAutoNum type="arabicPeriod"/>
            </a:pPr>
            <a:endParaRPr lang="en-US" dirty="0" smtClean="0">
              <a:solidFill>
                <a:schemeClr val="dk1"/>
              </a:solidFill>
              <a:latin typeface="Century Schoolbook"/>
              <a:sym typeface="Century Schoolbook"/>
            </a:endParaRPr>
          </a:p>
          <a:p>
            <a:pPr marL="457200" indent="-457200">
              <a:buSzPts val="1680"/>
              <a:buFont typeface="Noto Sans Symbols"/>
              <a:buAutoNum type="arabicPeriod"/>
            </a:pPr>
            <a:r>
              <a:rPr lang="en-US" dirty="0">
                <a:solidFill>
                  <a:srgbClr val="FF0000"/>
                </a:solidFill>
                <a:sym typeface="Century Schoolbook"/>
              </a:rPr>
              <a:t>Dependency</a:t>
            </a:r>
          </a:p>
          <a:p>
            <a:pPr marL="457200" marR="0" lvl="0" indent="-457200" algn="l" rtl="0">
              <a:lnSpc>
                <a:spcPct val="100000"/>
              </a:lnSpc>
              <a:spcBef>
                <a:spcPts val="600"/>
              </a:spcBef>
              <a:spcAft>
                <a:spcPts val="0"/>
              </a:spcAft>
              <a:buClr>
                <a:schemeClr val="accent1"/>
              </a:buClr>
              <a:buSzPts val="1680"/>
              <a:buFont typeface="Noto Sans Symbols"/>
              <a:buAutoNum type="arabicPeriod"/>
            </a:pPr>
            <a:r>
              <a:rPr lang="en-US" dirty="0" smtClean="0">
                <a:solidFill>
                  <a:srgbClr val="FF0000"/>
                </a:solidFill>
                <a:latin typeface="Century Schoolbook"/>
                <a:sym typeface="Century Schoolbook"/>
              </a:rPr>
              <a:t>Generalization</a:t>
            </a:r>
          </a:p>
          <a:p>
            <a:pPr marL="457200" marR="0" lvl="0" indent="-457200" algn="l" rtl="0">
              <a:lnSpc>
                <a:spcPct val="100000"/>
              </a:lnSpc>
              <a:spcBef>
                <a:spcPts val="600"/>
              </a:spcBef>
              <a:spcAft>
                <a:spcPts val="0"/>
              </a:spcAft>
              <a:buClr>
                <a:schemeClr val="accent1"/>
              </a:buClr>
              <a:buSzPts val="1680"/>
              <a:buFont typeface="Noto Sans Symbols"/>
              <a:buAutoNum type="arabicPeriod"/>
            </a:pPr>
            <a:r>
              <a:rPr lang="en-US" dirty="0" smtClean="0">
                <a:solidFill>
                  <a:srgbClr val="FF0000"/>
                </a:solidFill>
                <a:latin typeface="Century Schoolbook"/>
                <a:sym typeface="Century Schoolbook"/>
              </a:rPr>
              <a:t>Association</a:t>
            </a:r>
            <a:endParaRPr dirty="0">
              <a:solidFill>
                <a:srgbClr val="FF0000"/>
              </a:solidFill>
            </a:endParaRPr>
          </a:p>
          <a:p>
            <a:pPr marL="0" marR="0" lvl="0" indent="0" algn="l" rtl="0">
              <a:lnSpc>
                <a:spcPct val="100000"/>
              </a:lnSpc>
              <a:spcBef>
                <a:spcPts val="600"/>
              </a:spcBef>
              <a:spcAft>
                <a:spcPts val="0"/>
              </a:spcAft>
              <a:buClr>
                <a:schemeClr val="accent1"/>
              </a:buClr>
              <a:buSzPts val="1680"/>
              <a:buNone/>
            </a:pPr>
            <a:r>
              <a:rPr lang="en-US" sz="2400" b="0" i="0" u="none" dirty="0">
                <a:solidFill>
                  <a:schemeClr val="dk1"/>
                </a:solidFill>
                <a:latin typeface="Century Schoolbook"/>
                <a:ea typeface="Century Schoolbook"/>
                <a:cs typeface="Century Schoolbook"/>
                <a:sym typeface="Century Schoolbook"/>
              </a:rPr>
              <a:t/>
            </a:r>
            <a:br>
              <a:rPr lang="en-US" sz="2400" b="0" i="0" u="none" dirty="0">
                <a:solidFill>
                  <a:schemeClr val="dk1"/>
                </a:solidFill>
                <a:latin typeface="Century Schoolbook"/>
                <a:ea typeface="Century Schoolbook"/>
                <a:cs typeface="Century Schoolbook"/>
                <a:sym typeface="Century Schoolbook"/>
              </a:rPr>
            </a:br>
            <a:endParaRPr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2819400"/>
            <a:ext cx="4256087" cy="3157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690485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9"/>
          <p:cNvSpPr txBox="1">
            <a:spLocks noGrp="1"/>
          </p:cNvSpPr>
          <p:nvPr>
            <p:ph type="title"/>
          </p:nvPr>
        </p:nvSpPr>
        <p:spPr>
          <a:xfrm>
            <a:off x="457200" y="274637"/>
            <a:ext cx="7467600" cy="11430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3000"/>
              <a:buFont typeface="Century Schoolbook"/>
              <a:buNone/>
            </a:pPr>
            <a:r>
              <a:rPr lang="en-US" sz="3000" b="0" i="0" u="none">
                <a:solidFill>
                  <a:schemeClr val="dk2"/>
                </a:solidFill>
                <a:latin typeface="Century Schoolbook"/>
                <a:ea typeface="Century Schoolbook"/>
                <a:cs typeface="Century Schoolbook"/>
                <a:sym typeface="Century Schoolbook"/>
              </a:rPr>
              <a:t>CLASS DIAGRAM</a:t>
            </a:r>
            <a:endParaRPr/>
          </a:p>
        </p:txBody>
      </p:sp>
      <p:sp>
        <p:nvSpPr>
          <p:cNvPr id="252" name="Google Shape;252;p29"/>
          <p:cNvSpPr txBox="1">
            <a:spLocks noGrp="1"/>
          </p:cNvSpPr>
          <p:nvPr>
            <p:ph type="body" idx="1"/>
          </p:nvPr>
        </p:nvSpPr>
        <p:spPr>
          <a:xfrm>
            <a:off x="457200" y="1600200"/>
            <a:ext cx="7467600" cy="4873625"/>
          </a:xfrm>
          <a:prstGeom prst="rect">
            <a:avLst/>
          </a:prstGeom>
          <a:noFill/>
          <a:ln>
            <a:noFill/>
          </a:ln>
        </p:spPr>
        <p:txBody>
          <a:bodyPr spcFirstLastPara="1" wrap="square" lIns="91425" tIns="45700" rIns="91425" bIns="45700" anchor="t" anchorCtr="0">
            <a:noAutofit/>
          </a:bodyPr>
          <a:lstStyle/>
          <a:p>
            <a:pPr marL="457200" marR="0" lvl="0" indent="-457200" algn="just" rtl="0">
              <a:lnSpc>
                <a:spcPct val="100000"/>
              </a:lnSpc>
              <a:spcBef>
                <a:spcPts val="600"/>
              </a:spcBef>
              <a:spcAft>
                <a:spcPts val="0"/>
              </a:spcAft>
              <a:buClr>
                <a:schemeClr val="accent1"/>
              </a:buClr>
              <a:buSzPts val="1680"/>
              <a:buAutoNum type="arabicPeriod"/>
            </a:pPr>
            <a:r>
              <a:rPr lang="en-US" sz="2400" b="1" i="0" u="none" dirty="0" smtClean="0">
                <a:solidFill>
                  <a:schemeClr val="dk1"/>
                </a:solidFill>
                <a:latin typeface="Century Schoolbook"/>
                <a:ea typeface="Century Schoolbook"/>
                <a:cs typeface="Century Schoolbook"/>
                <a:sym typeface="Century Schoolbook"/>
              </a:rPr>
              <a:t>Dependency</a:t>
            </a:r>
            <a:r>
              <a:rPr lang="en-US" sz="2400" b="1" i="0" u="none" dirty="0">
                <a:solidFill>
                  <a:schemeClr val="dk1"/>
                </a:solidFill>
                <a:latin typeface="Century Schoolbook"/>
                <a:ea typeface="Century Schoolbook"/>
                <a:cs typeface="Century Schoolbook"/>
                <a:sym typeface="Century Schoolbook"/>
              </a:rPr>
              <a:t>:</a:t>
            </a:r>
            <a:r>
              <a:rPr lang="en-US" sz="2400" b="0" i="0" u="none" dirty="0">
                <a:solidFill>
                  <a:schemeClr val="dk1"/>
                </a:solidFill>
                <a:latin typeface="Century Schoolbook"/>
                <a:ea typeface="Century Schoolbook"/>
                <a:cs typeface="Century Schoolbook"/>
                <a:sym typeface="Century Schoolbook"/>
              </a:rPr>
              <a:t> </a:t>
            </a:r>
            <a:r>
              <a:rPr lang="en-US" sz="2400" b="0" i="0" u="none" dirty="0">
                <a:solidFill>
                  <a:schemeClr val="dk1"/>
                </a:solidFill>
                <a:latin typeface="+mj-lt"/>
                <a:ea typeface="Century Schoolbook"/>
                <a:cs typeface="Century Schoolbook"/>
                <a:sym typeface="Century Schoolbook"/>
              </a:rPr>
              <a:t>A dependency is a semantic relationship between two or more classes where a change in one class cause changes in another class</a:t>
            </a:r>
            <a:r>
              <a:rPr lang="en-US" sz="2400" b="0" i="0" u="none" dirty="0" smtClean="0">
                <a:solidFill>
                  <a:schemeClr val="dk1"/>
                </a:solidFill>
                <a:latin typeface="+mj-lt"/>
                <a:ea typeface="Century Schoolbook"/>
                <a:cs typeface="Century Schoolbook"/>
                <a:sym typeface="Century Schoolbook"/>
              </a:rPr>
              <a:t>.</a:t>
            </a:r>
          </a:p>
          <a:p>
            <a:pPr marL="0" marR="0" lvl="0" indent="0" rtl="0">
              <a:lnSpc>
                <a:spcPct val="100000"/>
              </a:lnSpc>
              <a:spcBef>
                <a:spcPts val="600"/>
              </a:spcBef>
              <a:spcAft>
                <a:spcPts val="0"/>
              </a:spcAft>
              <a:buClr>
                <a:schemeClr val="accent1"/>
              </a:buClr>
              <a:buSzPts val="1680"/>
              <a:buNone/>
            </a:pPr>
            <a:r>
              <a:rPr lang="en-US" sz="2400" b="0" i="0" u="none" dirty="0" smtClean="0">
                <a:solidFill>
                  <a:schemeClr val="dk1"/>
                </a:solidFill>
                <a:latin typeface="+mj-lt"/>
                <a:ea typeface="Century Schoolbook"/>
                <a:cs typeface="Century Schoolbook"/>
                <a:sym typeface="Century Schoolbook"/>
              </a:rPr>
              <a:t>It </a:t>
            </a:r>
            <a:r>
              <a:rPr lang="en-US" sz="2400" b="0" i="0" u="none" dirty="0">
                <a:solidFill>
                  <a:schemeClr val="dk1"/>
                </a:solidFill>
                <a:latin typeface="+mj-lt"/>
                <a:ea typeface="Century Schoolbook"/>
                <a:cs typeface="Century Schoolbook"/>
                <a:sym typeface="Century Schoolbook"/>
              </a:rPr>
              <a:t>forms a weaker relationship.</a:t>
            </a:r>
            <a:br>
              <a:rPr lang="en-US" sz="2400" b="0" i="0" u="none" dirty="0">
                <a:solidFill>
                  <a:schemeClr val="dk1"/>
                </a:solidFill>
                <a:latin typeface="+mj-lt"/>
                <a:ea typeface="Century Schoolbook"/>
                <a:cs typeface="Century Schoolbook"/>
                <a:sym typeface="Century Schoolbook"/>
              </a:rPr>
            </a:br>
            <a:r>
              <a:rPr lang="en-US" sz="2400" b="0" i="0" u="none" dirty="0">
                <a:solidFill>
                  <a:schemeClr val="dk1"/>
                </a:solidFill>
                <a:latin typeface="+mj-lt"/>
                <a:ea typeface="Century Schoolbook"/>
                <a:cs typeface="Century Schoolbook"/>
                <a:sym typeface="Century Schoolbook"/>
              </a:rPr>
              <a:t>In the following example, </a:t>
            </a:r>
            <a:r>
              <a:rPr lang="en-US" sz="2400" b="0" i="0" u="none" dirty="0" err="1">
                <a:solidFill>
                  <a:srgbClr val="FF0000"/>
                </a:solidFill>
                <a:latin typeface="+mj-lt"/>
                <a:ea typeface="Century Schoolbook"/>
                <a:cs typeface="Century Schoolbook"/>
                <a:sym typeface="Century Schoolbook"/>
              </a:rPr>
              <a:t>Student_Name</a:t>
            </a:r>
            <a:r>
              <a:rPr lang="en-US" sz="2400" b="0" i="0" u="none" dirty="0">
                <a:solidFill>
                  <a:srgbClr val="FF0000"/>
                </a:solidFill>
                <a:latin typeface="+mj-lt"/>
                <a:ea typeface="Century Schoolbook"/>
                <a:cs typeface="Century Schoolbook"/>
                <a:sym typeface="Century Schoolbook"/>
              </a:rPr>
              <a:t> is dependent on the </a:t>
            </a:r>
            <a:r>
              <a:rPr lang="en-US" sz="2400" b="0" i="0" u="none" dirty="0" err="1">
                <a:solidFill>
                  <a:srgbClr val="FF0000"/>
                </a:solidFill>
                <a:latin typeface="+mj-lt"/>
                <a:ea typeface="Century Schoolbook"/>
                <a:cs typeface="Century Schoolbook"/>
                <a:sym typeface="Century Schoolbook"/>
              </a:rPr>
              <a:t>Student_Id</a:t>
            </a:r>
            <a:r>
              <a:rPr lang="en-US" sz="2400" b="0" i="0" u="none" dirty="0">
                <a:solidFill>
                  <a:srgbClr val="FF0000"/>
                </a:solidFill>
                <a:latin typeface="+mj-lt"/>
                <a:ea typeface="Century Schoolbook"/>
                <a:cs typeface="Century Schoolbook"/>
                <a:sym typeface="Century Schoolbook"/>
              </a:rPr>
              <a:t>.</a:t>
            </a:r>
            <a:endParaRPr dirty="0">
              <a:solidFill>
                <a:srgbClr val="FF0000"/>
              </a:solidFill>
              <a:latin typeface="+mj-lt"/>
            </a:endParaRPr>
          </a:p>
          <a:p>
            <a:pPr marL="0" marR="0" lvl="0" indent="0" algn="just" rtl="0">
              <a:lnSpc>
                <a:spcPct val="100000"/>
              </a:lnSpc>
              <a:spcBef>
                <a:spcPts val="600"/>
              </a:spcBef>
              <a:spcAft>
                <a:spcPts val="0"/>
              </a:spcAft>
              <a:buClr>
                <a:schemeClr val="accent1"/>
              </a:buClr>
              <a:buSzPts val="1680"/>
              <a:buFont typeface="Noto Sans Symbols"/>
              <a:buNone/>
            </a:pPr>
            <a:r>
              <a:rPr lang="en-US" sz="2400" b="0" i="0" u="none" dirty="0">
                <a:solidFill>
                  <a:schemeClr val="dk1"/>
                </a:solidFill>
                <a:latin typeface="+mj-lt"/>
                <a:ea typeface="Century Schoolbook"/>
                <a:cs typeface="Century Schoolbook"/>
                <a:sym typeface="Century Schoolbook"/>
              </a:rPr>
              <a:t/>
            </a:r>
            <a:br>
              <a:rPr lang="en-US" sz="2400" b="0" i="0" u="none" dirty="0">
                <a:solidFill>
                  <a:schemeClr val="dk1"/>
                </a:solidFill>
                <a:latin typeface="+mj-lt"/>
                <a:ea typeface="Century Schoolbook"/>
                <a:cs typeface="Century Schoolbook"/>
                <a:sym typeface="Century Schoolbook"/>
              </a:rPr>
            </a:br>
            <a:endParaRPr dirty="0">
              <a:latin typeface="+mj-lt"/>
            </a:endParaRPr>
          </a:p>
        </p:txBody>
      </p:sp>
      <p:pic>
        <p:nvPicPr>
          <p:cNvPr id="253" name="Google Shape;253;p29"/>
          <p:cNvPicPr preferRelativeResize="0"/>
          <p:nvPr/>
        </p:nvPicPr>
        <p:blipFill rotWithShape="1">
          <a:blip r:embed="rId3">
            <a:alphaModFix/>
          </a:blip>
          <a:srcRect/>
          <a:stretch/>
        </p:blipFill>
        <p:spPr>
          <a:xfrm>
            <a:off x="2270125" y="5109730"/>
            <a:ext cx="4591050" cy="781050"/>
          </a:xfrm>
          <a:prstGeom prst="rect">
            <a:avLst/>
          </a:prstGeom>
          <a:noFill/>
          <a:ln>
            <a:noFill/>
          </a:ln>
        </p:spPr>
      </p:pic>
    </p:spTree>
    <p:extLst>
      <p:ext uri="{BB962C8B-B14F-4D97-AF65-F5344CB8AC3E}">
        <p14:creationId xmlns:p14="http://schemas.microsoft.com/office/powerpoint/2010/main" val="162759018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0"/>
          <p:cNvSpPr txBox="1">
            <a:spLocks noGrp="1"/>
          </p:cNvSpPr>
          <p:nvPr>
            <p:ph type="title"/>
          </p:nvPr>
        </p:nvSpPr>
        <p:spPr>
          <a:xfrm>
            <a:off x="457200" y="274637"/>
            <a:ext cx="7467600" cy="11430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3000"/>
              <a:buFont typeface="Century Schoolbook"/>
              <a:buNone/>
            </a:pPr>
            <a:r>
              <a:rPr lang="en-US" sz="3000" b="0" i="0" u="none">
                <a:solidFill>
                  <a:schemeClr val="dk2"/>
                </a:solidFill>
                <a:latin typeface="Century Schoolbook"/>
                <a:ea typeface="Century Schoolbook"/>
                <a:cs typeface="Century Schoolbook"/>
                <a:sym typeface="Century Schoolbook"/>
              </a:rPr>
              <a:t>CLASS DIAGRAM</a:t>
            </a:r>
            <a:endParaRPr/>
          </a:p>
        </p:txBody>
      </p:sp>
      <p:sp>
        <p:nvSpPr>
          <p:cNvPr id="259" name="Google Shape;259;p30"/>
          <p:cNvSpPr txBox="1">
            <a:spLocks noGrp="1"/>
          </p:cNvSpPr>
          <p:nvPr>
            <p:ph type="body" idx="1"/>
          </p:nvPr>
        </p:nvSpPr>
        <p:spPr>
          <a:xfrm>
            <a:off x="457200" y="1600200"/>
            <a:ext cx="8305800" cy="48736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1680"/>
              <a:buNone/>
            </a:pPr>
            <a:r>
              <a:rPr lang="en-US" sz="2400" b="1" i="0" u="none" dirty="0" smtClean="0">
                <a:solidFill>
                  <a:schemeClr val="dk1"/>
                </a:solidFill>
                <a:latin typeface="Century Schoolbook"/>
                <a:ea typeface="Century Schoolbook"/>
                <a:cs typeface="Century Schoolbook"/>
                <a:sym typeface="Century Schoolbook"/>
              </a:rPr>
              <a:t>2. Generalization</a:t>
            </a:r>
            <a:r>
              <a:rPr lang="en-US" sz="2400" b="1" i="0" u="none" dirty="0">
                <a:solidFill>
                  <a:schemeClr val="dk1"/>
                </a:solidFill>
                <a:latin typeface="Century Schoolbook"/>
                <a:ea typeface="Century Schoolbook"/>
                <a:cs typeface="Century Schoolbook"/>
                <a:sym typeface="Century Schoolbook"/>
              </a:rPr>
              <a:t>:</a:t>
            </a:r>
            <a:r>
              <a:rPr lang="en-US" sz="2400" b="0" i="0" u="none" dirty="0">
                <a:solidFill>
                  <a:schemeClr val="dk1"/>
                </a:solidFill>
                <a:latin typeface="Century Schoolbook"/>
                <a:ea typeface="Century Schoolbook"/>
                <a:cs typeface="Century Schoolbook"/>
                <a:sym typeface="Century Schoolbook"/>
              </a:rPr>
              <a:t> A generalization is a relationship between a parent class (superclass) and a child class (subclass). In this, the child class is inherited from the parent class.</a:t>
            </a:r>
            <a:br>
              <a:rPr lang="en-US" sz="2400" b="0" i="0" u="none" dirty="0">
                <a:solidFill>
                  <a:schemeClr val="dk1"/>
                </a:solidFill>
                <a:latin typeface="Century Schoolbook"/>
                <a:ea typeface="Century Schoolbook"/>
                <a:cs typeface="Century Schoolbook"/>
                <a:sym typeface="Century Schoolbook"/>
              </a:rPr>
            </a:br>
            <a:r>
              <a:rPr lang="en-US" sz="2400" b="0" i="0" u="none" dirty="0">
                <a:solidFill>
                  <a:srgbClr val="FF0000"/>
                </a:solidFill>
                <a:latin typeface="Century Schoolbook"/>
                <a:ea typeface="Century Schoolbook"/>
                <a:cs typeface="Century Schoolbook"/>
                <a:sym typeface="Century Schoolbook"/>
              </a:rPr>
              <a:t>For example, The Current Account, Saving Account, and Credit Account are the generalized form of Bank Account.</a:t>
            </a:r>
            <a:endParaRPr dirty="0">
              <a:solidFill>
                <a:srgbClr val="FF0000"/>
              </a:solidFill>
            </a:endParaRPr>
          </a:p>
          <a:p>
            <a:pPr marL="273050" marR="0" lvl="0" indent="-166370" algn="l" rtl="0">
              <a:spcBef>
                <a:spcPts val="600"/>
              </a:spcBef>
              <a:spcAft>
                <a:spcPts val="0"/>
              </a:spcAft>
              <a:buClr>
                <a:schemeClr val="accent1"/>
              </a:buClr>
              <a:buSzPts val="1680"/>
              <a:buFont typeface="Noto Sans Symbols"/>
              <a:buNone/>
            </a:pPr>
            <a:endParaRPr sz="2400" b="0" i="0" u="none" dirty="0">
              <a:solidFill>
                <a:schemeClr val="dk1"/>
              </a:solidFill>
              <a:latin typeface="Century Schoolbook"/>
              <a:ea typeface="Century Schoolbook"/>
              <a:cs typeface="Century Schoolbook"/>
              <a:sym typeface="Century Schoolbook"/>
            </a:endParaRPr>
          </a:p>
        </p:txBody>
      </p:sp>
      <p:pic>
        <p:nvPicPr>
          <p:cNvPr id="260" name="Google Shape;260;p30"/>
          <p:cNvPicPr preferRelativeResize="0"/>
          <p:nvPr/>
        </p:nvPicPr>
        <p:blipFill rotWithShape="1">
          <a:blip r:embed="rId3">
            <a:alphaModFix/>
          </a:blip>
          <a:srcRect/>
          <a:stretch/>
        </p:blipFill>
        <p:spPr>
          <a:xfrm>
            <a:off x="2209800" y="4038600"/>
            <a:ext cx="5353050" cy="2305050"/>
          </a:xfrm>
          <a:prstGeom prst="rect">
            <a:avLst/>
          </a:prstGeom>
          <a:noFill/>
          <a:ln>
            <a:noFill/>
          </a:ln>
        </p:spPr>
      </p:pic>
    </p:spTree>
    <p:extLst>
      <p:ext uri="{BB962C8B-B14F-4D97-AF65-F5344CB8AC3E}">
        <p14:creationId xmlns:p14="http://schemas.microsoft.com/office/powerpoint/2010/main" val="193067593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lvl="2">
              <a:tabLst>
                <a:tab pos="3203575" algn="l"/>
              </a:tabLst>
            </a:pPr>
            <a:r>
              <a:rPr lang="en-US" sz="2400" u="sng" dirty="0"/>
              <a:t>class</a:t>
            </a:r>
            <a:r>
              <a:rPr lang="en-US" sz="2400" dirty="0"/>
              <a:t>:</a:t>
            </a:r>
            <a:br>
              <a:rPr lang="en-US" sz="2400" dirty="0"/>
            </a:br>
            <a:r>
              <a:rPr lang="en-US" sz="2400" dirty="0"/>
              <a:t>solid line, black arrow</a:t>
            </a:r>
          </a:p>
          <a:p>
            <a:pPr lvl="2">
              <a:tabLst>
                <a:tab pos="3203575" algn="l"/>
              </a:tabLst>
            </a:pPr>
            <a:r>
              <a:rPr lang="en-US" sz="2400" u="sng" dirty="0"/>
              <a:t>abstract class</a:t>
            </a:r>
            <a:r>
              <a:rPr lang="en-US" sz="2400" dirty="0"/>
              <a:t>:</a:t>
            </a:r>
            <a:br>
              <a:rPr lang="en-US" sz="2400" dirty="0"/>
            </a:br>
            <a:r>
              <a:rPr lang="en-US" sz="2400" dirty="0"/>
              <a:t>solid line, white arrow</a:t>
            </a:r>
          </a:p>
          <a:p>
            <a:pPr lvl="2">
              <a:tabLst>
                <a:tab pos="3203575" algn="l"/>
              </a:tabLst>
            </a:pPr>
            <a:r>
              <a:rPr lang="en-US" sz="2400" u="sng" dirty="0"/>
              <a:t>interface</a:t>
            </a:r>
            <a:r>
              <a:rPr lang="en-US" sz="2400" dirty="0"/>
              <a:t>:</a:t>
            </a:r>
            <a:br>
              <a:rPr lang="en-US" sz="2400" dirty="0"/>
            </a:br>
            <a:r>
              <a:rPr lang="en-US" sz="2400" dirty="0"/>
              <a:t>dashed line, white arrow</a:t>
            </a:r>
          </a:p>
          <a:p>
            <a:endParaRPr lang="en-US" dirty="0"/>
          </a:p>
        </p:txBody>
      </p:sp>
    </p:spTree>
    <p:extLst>
      <p:ext uri="{BB962C8B-B14F-4D97-AF65-F5344CB8AC3E}">
        <p14:creationId xmlns:p14="http://schemas.microsoft.com/office/powerpoint/2010/main" val="34885084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1"/>
          <p:cNvSpPr txBox="1">
            <a:spLocks noGrp="1"/>
          </p:cNvSpPr>
          <p:nvPr>
            <p:ph type="title"/>
          </p:nvPr>
        </p:nvSpPr>
        <p:spPr>
          <a:xfrm>
            <a:off x="457200" y="274637"/>
            <a:ext cx="7467600" cy="11430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3000"/>
              <a:buFont typeface="Century Schoolbook"/>
              <a:buNone/>
            </a:pPr>
            <a:r>
              <a:rPr lang="en-US" sz="3000" b="0" i="0" u="none">
                <a:solidFill>
                  <a:schemeClr val="dk2"/>
                </a:solidFill>
                <a:latin typeface="Century Schoolbook"/>
                <a:ea typeface="Century Schoolbook"/>
                <a:cs typeface="Century Schoolbook"/>
                <a:sym typeface="Century Schoolbook"/>
              </a:rPr>
              <a:t>CLASS DIAGRAM</a:t>
            </a:r>
            <a:endParaRPr/>
          </a:p>
        </p:txBody>
      </p:sp>
      <p:sp>
        <p:nvSpPr>
          <p:cNvPr id="266" name="Google Shape;266;p31"/>
          <p:cNvSpPr txBox="1">
            <a:spLocks noGrp="1"/>
          </p:cNvSpPr>
          <p:nvPr>
            <p:ph type="body" idx="1"/>
          </p:nvPr>
        </p:nvSpPr>
        <p:spPr>
          <a:xfrm>
            <a:off x="457200" y="1600200"/>
            <a:ext cx="7467600" cy="48736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1680"/>
              <a:buNone/>
            </a:pPr>
            <a:r>
              <a:rPr lang="en-US" sz="2400" b="1" i="0" u="none" dirty="0" smtClean="0">
                <a:solidFill>
                  <a:schemeClr val="dk1"/>
                </a:solidFill>
                <a:latin typeface="Century Schoolbook"/>
                <a:ea typeface="Century Schoolbook"/>
                <a:cs typeface="Century Schoolbook"/>
                <a:sym typeface="Century Schoolbook"/>
              </a:rPr>
              <a:t>3. Association</a:t>
            </a:r>
            <a:r>
              <a:rPr lang="en-US" sz="2400" b="1" i="0" u="none" dirty="0">
                <a:solidFill>
                  <a:schemeClr val="dk1"/>
                </a:solidFill>
                <a:latin typeface="Century Schoolbook"/>
                <a:ea typeface="Century Schoolbook"/>
                <a:cs typeface="Century Schoolbook"/>
                <a:sym typeface="Century Schoolbook"/>
              </a:rPr>
              <a:t>:</a:t>
            </a:r>
            <a:r>
              <a:rPr lang="en-US" sz="2400" b="0" i="0" u="none" dirty="0">
                <a:solidFill>
                  <a:schemeClr val="dk1"/>
                </a:solidFill>
                <a:latin typeface="Century Schoolbook"/>
                <a:ea typeface="Century Schoolbook"/>
                <a:cs typeface="Century Schoolbook"/>
                <a:sym typeface="Century Schoolbook"/>
              </a:rPr>
              <a:t> It describes a static or physical connection between two or more objects. It depicts how many objects are there in the relationship.</a:t>
            </a:r>
            <a:br>
              <a:rPr lang="en-US" sz="2400" b="0" i="0" u="none" dirty="0">
                <a:solidFill>
                  <a:schemeClr val="dk1"/>
                </a:solidFill>
                <a:latin typeface="Century Schoolbook"/>
                <a:ea typeface="Century Schoolbook"/>
                <a:cs typeface="Century Schoolbook"/>
                <a:sym typeface="Century Schoolbook"/>
              </a:rPr>
            </a:br>
            <a:r>
              <a:rPr lang="en-US" sz="2400" b="0" i="0" u="none" dirty="0">
                <a:solidFill>
                  <a:srgbClr val="FF0000"/>
                </a:solidFill>
                <a:latin typeface="Century Schoolbook"/>
                <a:ea typeface="Century Schoolbook"/>
                <a:cs typeface="Century Schoolbook"/>
                <a:sym typeface="Century Schoolbook"/>
              </a:rPr>
              <a:t>For example, a department is associated with the college.</a:t>
            </a:r>
            <a:endParaRPr dirty="0">
              <a:solidFill>
                <a:srgbClr val="FF0000"/>
              </a:solidFill>
            </a:endParaRPr>
          </a:p>
          <a:p>
            <a:pPr marL="273050" marR="0" lvl="0" indent="-166370" algn="l" rtl="0">
              <a:spcBef>
                <a:spcPts val="600"/>
              </a:spcBef>
              <a:spcAft>
                <a:spcPts val="0"/>
              </a:spcAft>
              <a:buClr>
                <a:schemeClr val="accent1"/>
              </a:buClr>
              <a:buSzPts val="1680"/>
              <a:buFont typeface="Noto Sans Symbols"/>
              <a:buNone/>
            </a:pPr>
            <a:endParaRPr sz="2400" b="0" i="0" u="none" dirty="0">
              <a:solidFill>
                <a:schemeClr val="dk1"/>
              </a:solidFill>
              <a:latin typeface="Century Schoolbook"/>
              <a:ea typeface="Century Schoolbook"/>
              <a:cs typeface="Century Schoolbook"/>
              <a:sym typeface="Century Schoolbook"/>
            </a:endParaRPr>
          </a:p>
        </p:txBody>
      </p:sp>
      <p:pic>
        <p:nvPicPr>
          <p:cNvPr id="267" name="Google Shape;267;p31"/>
          <p:cNvPicPr preferRelativeResize="0"/>
          <p:nvPr/>
        </p:nvPicPr>
        <p:blipFill rotWithShape="1">
          <a:blip r:embed="rId3">
            <a:alphaModFix/>
          </a:blip>
          <a:srcRect/>
          <a:stretch/>
        </p:blipFill>
        <p:spPr>
          <a:xfrm>
            <a:off x="1981200" y="4343400"/>
            <a:ext cx="4591050" cy="781050"/>
          </a:xfrm>
          <a:prstGeom prst="rect">
            <a:avLst/>
          </a:prstGeom>
          <a:noFill/>
          <a:ln>
            <a:noFill/>
          </a:ln>
        </p:spPr>
      </p:pic>
    </p:spTree>
    <p:extLst>
      <p:ext uri="{BB962C8B-B14F-4D97-AF65-F5344CB8AC3E}">
        <p14:creationId xmlns:p14="http://schemas.microsoft.com/office/powerpoint/2010/main" val="154456737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association</a:t>
            </a:r>
            <a:endParaRPr lang="en-US" dirty="0"/>
          </a:p>
        </p:txBody>
      </p:sp>
      <p:sp>
        <p:nvSpPr>
          <p:cNvPr id="3" name="Content Placeholder 2"/>
          <p:cNvSpPr>
            <a:spLocks noGrp="1"/>
          </p:cNvSpPr>
          <p:nvPr>
            <p:ph sz="quarter" idx="1"/>
          </p:nvPr>
        </p:nvSpPr>
        <p:spPr/>
        <p:txBody>
          <a:bodyPr>
            <a:normAutofit/>
          </a:bodyPr>
          <a:lstStyle/>
          <a:p>
            <a:pPr lvl="1">
              <a:buFont typeface="Wingdings" pitchFamily="2" charset="2"/>
              <a:buNone/>
              <a:tabLst>
                <a:tab pos="1830388" algn="l"/>
              </a:tabLst>
            </a:pPr>
            <a:r>
              <a:rPr lang="en-US" sz="2400" dirty="0" smtClean="0">
                <a:solidFill>
                  <a:srgbClr val="FF0000"/>
                </a:solidFill>
              </a:rPr>
              <a:t>1. Multiplicity  </a:t>
            </a:r>
            <a:r>
              <a:rPr lang="en-US" sz="2400" dirty="0"/>
              <a:t>	(how many are used)</a:t>
            </a:r>
          </a:p>
          <a:p>
            <a:pPr lvl="1">
              <a:buFont typeface="Wingdings" pitchFamily="2" charset="2"/>
              <a:buNone/>
              <a:tabLst>
                <a:tab pos="1830388" algn="l"/>
              </a:tabLst>
            </a:pPr>
            <a:r>
              <a:rPr lang="en-US" sz="2400" dirty="0" smtClean="0">
                <a:solidFill>
                  <a:srgbClr val="FF0000"/>
                </a:solidFill>
              </a:rPr>
              <a:t>2</a:t>
            </a:r>
            <a:r>
              <a:rPr lang="en-US" sz="2400" dirty="0">
                <a:solidFill>
                  <a:srgbClr val="FF0000"/>
                </a:solidFill>
              </a:rPr>
              <a:t>. </a:t>
            </a:r>
            <a:r>
              <a:rPr lang="en-US" sz="2400" dirty="0" smtClean="0">
                <a:solidFill>
                  <a:srgbClr val="FF0000"/>
                </a:solidFill>
              </a:rPr>
              <a:t>Name  </a:t>
            </a:r>
            <a:r>
              <a:rPr lang="en-US" sz="2400" dirty="0"/>
              <a:t>		(what relationship the objects have)</a:t>
            </a:r>
          </a:p>
          <a:p>
            <a:pPr lvl="1">
              <a:buFont typeface="Wingdings" pitchFamily="2" charset="2"/>
              <a:buNone/>
              <a:tabLst>
                <a:tab pos="1830388" algn="l"/>
              </a:tabLst>
            </a:pPr>
            <a:r>
              <a:rPr lang="en-US" sz="2400" dirty="0">
                <a:solidFill>
                  <a:srgbClr val="FF0000"/>
                </a:solidFill>
              </a:rPr>
              <a:t>3. </a:t>
            </a:r>
            <a:r>
              <a:rPr lang="en-US" sz="2400" dirty="0" smtClean="0">
                <a:solidFill>
                  <a:srgbClr val="FF0000"/>
                </a:solidFill>
              </a:rPr>
              <a:t>Navigability </a:t>
            </a:r>
            <a:r>
              <a:rPr lang="en-US" sz="2400" dirty="0"/>
              <a:t>	(direction)</a:t>
            </a:r>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428206"/>
            <a:ext cx="5943600" cy="3157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702521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2"/>
          <p:cNvSpPr txBox="1">
            <a:spLocks noGrp="1"/>
          </p:cNvSpPr>
          <p:nvPr>
            <p:ph type="title"/>
          </p:nvPr>
        </p:nvSpPr>
        <p:spPr>
          <a:xfrm>
            <a:off x="457200" y="274637"/>
            <a:ext cx="7467600" cy="11430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3000"/>
              <a:buFont typeface="Century Schoolbook"/>
              <a:buNone/>
            </a:pPr>
            <a:r>
              <a:rPr lang="en-US" sz="3000" b="0" i="0" u="none" dirty="0" smtClean="0">
                <a:solidFill>
                  <a:schemeClr val="dk2"/>
                </a:solidFill>
                <a:latin typeface="Century Schoolbook"/>
                <a:ea typeface="Century Schoolbook"/>
                <a:cs typeface="Century Schoolbook"/>
                <a:sym typeface="Century Schoolbook"/>
              </a:rPr>
              <a:t>association</a:t>
            </a:r>
            <a:endParaRPr dirty="0"/>
          </a:p>
        </p:txBody>
      </p:sp>
      <p:sp>
        <p:nvSpPr>
          <p:cNvPr id="273" name="Google Shape;273;p32"/>
          <p:cNvSpPr txBox="1">
            <a:spLocks noGrp="1"/>
          </p:cNvSpPr>
          <p:nvPr>
            <p:ph type="body" idx="1"/>
          </p:nvPr>
        </p:nvSpPr>
        <p:spPr>
          <a:xfrm>
            <a:off x="457200" y="1600200"/>
            <a:ext cx="6019800" cy="4873625"/>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Clr>
                <a:schemeClr val="accent1"/>
              </a:buClr>
              <a:buSzPts val="1190"/>
              <a:buNone/>
            </a:pPr>
            <a:r>
              <a:rPr lang="en-US" sz="2000" b="1" i="0" u="none" dirty="0" smtClean="0">
                <a:solidFill>
                  <a:srgbClr val="FF0000"/>
                </a:solidFill>
                <a:latin typeface="Century Schoolbook"/>
                <a:ea typeface="Century Schoolbook"/>
                <a:cs typeface="Century Schoolbook"/>
                <a:sym typeface="Century Schoolbook"/>
              </a:rPr>
              <a:t>3.1 Multiplicity</a:t>
            </a:r>
            <a:r>
              <a:rPr lang="en-US" sz="2000" b="1" i="0" u="none" dirty="0">
                <a:solidFill>
                  <a:srgbClr val="FF0000"/>
                </a:solidFill>
                <a:latin typeface="Century Schoolbook"/>
                <a:ea typeface="Century Schoolbook"/>
                <a:cs typeface="Century Schoolbook"/>
                <a:sym typeface="Century Schoolbook"/>
              </a:rPr>
              <a:t>:</a:t>
            </a:r>
            <a:r>
              <a:rPr lang="en-US" sz="2000" b="0" i="0" u="none" dirty="0">
                <a:solidFill>
                  <a:schemeClr val="dk1"/>
                </a:solidFill>
                <a:latin typeface="Century Schoolbook"/>
                <a:ea typeface="Century Schoolbook"/>
                <a:cs typeface="Century Schoolbook"/>
                <a:sym typeface="Century Schoolbook"/>
              </a:rPr>
              <a:t> It defines a specific range of allowable instances of attributes. In case if a range is not specified, one is considered as a default multiplicity.</a:t>
            </a:r>
            <a:endParaRPr sz="2000" dirty="0"/>
          </a:p>
          <a:p>
            <a:pPr marL="273050" marR="0" lvl="0" indent="-273050" algn="l" rtl="0">
              <a:lnSpc>
                <a:spcPct val="80000"/>
              </a:lnSpc>
              <a:spcBef>
                <a:spcPts val="600"/>
              </a:spcBef>
              <a:spcAft>
                <a:spcPts val="0"/>
              </a:spcAft>
              <a:buClr>
                <a:schemeClr val="accent1"/>
              </a:buClr>
              <a:buSzPts val="1190"/>
              <a:buFont typeface="Noto Sans Symbols"/>
              <a:buChar char="🞆"/>
            </a:pPr>
            <a:r>
              <a:rPr lang="en-US" sz="2000" b="0" i="0" u="none" dirty="0" smtClean="0">
                <a:solidFill>
                  <a:schemeClr val="dk1"/>
                </a:solidFill>
                <a:latin typeface="Century Schoolbook"/>
                <a:ea typeface="Century Schoolbook"/>
                <a:cs typeface="Century Schoolbook"/>
                <a:sym typeface="Century Schoolbook"/>
              </a:rPr>
              <a:t>Exactly </a:t>
            </a:r>
            <a:r>
              <a:rPr lang="en-US" sz="2000" b="0" i="0" u="none" dirty="0">
                <a:solidFill>
                  <a:schemeClr val="dk1"/>
                </a:solidFill>
                <a:latin typeface="Century Schoolbook"/>
                <a:ea typeface="Century Schoolbook"/>
                <a:cs typeface="Century Schoolbook"/>
                <a:sym typeface="Century Schoolbook"/>
              </a:rPr>
              <a:t>one - 1</a:t>
            </a:r>
            <a:endParaRPr sz="2000" dirty="0"/>
          </a:p>
          <a:p>
            <a:pPr marL="273050" marR="0" lvl="0" indent="-273050" algn="l" rtl="0">
              <a:lnSpc>
                <a:spcPct val="80000"/>
              </a:lnSpc>
              <a:spcBef>
                <a:spcPts val="600"/>
              </a:spcBef>
              <a:spcAft>
                <a:spcPts val="0"/>
              </a:spcAft>
              <a:buClr>
                <a:schemeClr val="accent1"/>
              </a:buClr>
              <a:buSzPts val="1190"/>
              <a:buFont typeface="Noto Sans Symbols"/>
              <a:buChar char="🞆"/>
            </a:pPr>
            <a:r>
              <a:rPr lang="en-US" sz="2000" b="0" i="0" u="none" dirty="0">
                <a:solidFill>
                  <a:schemeClr val="dk1"/>
                </a:solidFill>
                <a:latin typeface="Century Schoolbook"/>
                <a:ea typeface="Century Schoolbook"/>
                <a:cs typeface="Century Schoolbook"/>
                <a:sym typeface="Century Schoolbook"/>
              </a:rPr>
              <a:t>Zero or one - 0..1</a:t>
            </a:r>
            <a:endParaRPr sz="2000" dirty="0"/>
          </a:p>
          <a:p>
            <a:pPr marL="273050" marR="0" lvl="0" indent="-273050" algn="l" rtl="0">
              <a:lnSpc>
                <a:spcPct val="80000"/>
              </a:lnSpc>
              <a:spcBef>
                <a:spcPts val="600"/>
              </a:spcBef>
              <a:spcAft>
                <a:spcPts val="0"/>
              </a:spcAft>
              <a:buClr>
                <a:schemeClr val="accent1"/>
              </a:buClr>
              <a:buSzPts val="1190"/>
              <a:buFont typeface="Noto Sans Symbols"/>
              <a:buChar char="🞆"/>
            </a:pPr>
            <a:r>
              <a:rPr lang="en-US" sz="2000" b="0" i="0" u="none" dirty="0">
                <a:solidFill>
                  <a:schemeClr val="dk1"/>
                </a:solidFill>
                <a:latin typeface="Century Schoolbook"/>
                <a:ea typeface="Century Schoolbook"/>
                <a:cs typeface="Century Schoolbook"/>
                <a:sym typeface="Century Schoolbook"/>
              </a:rPr>
              <a:t>Many - 0..* or *</a:t>
            </a:r>
            <a:endParaRPr sz="2000" dirty="0"/>
          </a:p>
          <a:p>
            <a:pPr marL="273050" marR="0" lvl="0" indent="-273050" algn="l" rtl="0">
              <a:lnSpc>
                <a:spcPct val="80000"/>
              </a:lnSpc>
              <a:spcBef>
                <a:spcPts val="600"/>
              </a:spcBef>
              <a:spcAft>
                <a:spcPts val="0"/>
              </a:spcAft>
              <a:buClr>
                <a:schemeClr val="accent1"/>
              </a:buClr>
              <a:buSzPts val="1190"/>
              <a:buFont typeface="Noto Sans Symbols"/>
              <a:buChar char="🞆"/>
            </a:pPr>
            <a:r>
              <a:rPr lang="en-US" sz="2000" b="0" i="0" u="none" dirty="0">
                <a:solidFill>
                  <a:schemeClr val="dk1"/>
                </a:solidFill>
                <a:latin typeface="Century Schoolbook"/>
                <a:ea typeface="Century Schoolbook"/>
                <a:cs typeface="Century Schoolbook"/>
                <a:sym typeface="Century Schoolbook"/>
              </a:rPr>
              <a:t>One or more - 1..*</a:t>
            </a:r>
            <a:endParaRPr sz="2000" dirty="0"/>
          </a:p>
          <a:p>
            <a:pPr marL="273050" marR="0" lvl="0" indent="-273050" algn="l" rtl="0">
              <a:lnSpc>
                <a:spcPct val="80000"/>
              </a:lnSpc>
              <a:spcBef>
                <a:spcPts val="600"/>
              </a:spcBef>
              <a:spcAft>
                <a:spcPts val="0"/>
              </a:spcAft>
              <a:buClr>
                <a:schemeClr val="accent1"/>
              </a:buClr>
              <a:buSzPts val="1190"/>
              <a:buFont typeface="Noto Sans Symbols"/>
              <a:buChar char="🞆"/>
            </a:pPr>
            <a:r>
              <a:rPr lang="en-US" sz="2000" b="0" i="0" u="none" dirty="0">
                <a:solidFill>
                  <a:schemeClr val="dk1"/>
                </a:solidFill>
                <a:latin typeface="Century Schoolbook"/>
                <a:ea typeface="Century Schoolbook"/>
                <a:cs typeface="Century Schoolbook"/>
                <a:sym typeface="Century Schoolbook"/>
              </a:rPr>
              <a:t>Exact Number - e.g. 3..4 or 6</a:t>
            </a:r>
            <a:endParaRPr sz="2000" dirty="0"/>
          </a:p>
          <a:p>
            <a:pPr marL="273050" marR="0" lvl="0" indent="-273050" algn="l" rtl="0">
              <a:lnSpc>
                <a:spcPct val="80000"/>
              </a:lnSpc>
              <a:spcBef>
                <a:spcPts val="600"/>
              </a:spcBef>
              <a:spcAft>
                <a:spcPts val="0"/>
              </a:spcAft>
              <a:buClr>
                <a:schemeClr val="accent1"/>
              </a:buClr>
              <a:buSzPts val="1190"/>
              <a:buFont typeface="Noto Sans Symbols"/>
              <a:buChar char="🞆"/>
            </a:pPr>
            <a:r>
              <a:rPr lang="en-US" sz="2000" b="0" i="0" u="none" dirty="0">
                <a:solidFill>
                  <a:schemeClr val="dk1"/>
                </a:solidFill>
                <a:latin typeface="Century Schoolbook"/>
                <a:ea typeface="Century Schoolbook"/>
                <a:cs typeface="Century Schoolbook"/>
                <a:sym typeface="Century Schoolbook"/>
              </a:rPr>
              <a:t>Or a complex relationship - e.g. 0..1, 3..4, 6.* would mean any number of objects other than 2 or 5</a:t>
            </a:r>
            <a:endParaRPr sz="2000" dirty="0"/>
          </a:p>
          <a:p>
            <a:pPr marL="273050" marR="0" lvl="0" indent="-197485" algn="l" rtl="0">
              <a:lnSpc>
                <a:spcPct val="80000"/>
              </a:lnSpc>
              <a:spcBef>
                <a:spcPts val="600"/>
              </a:spcBef>
              <a:spcAft>
                <a:spcPts val="0"/>
              </a:spcAft>
              <a:buClr>
                <a:schemeClr val="accent1"/>
              </a:buClr>
              <a:buSzPts val="1190"/>
              <a:buFont typeface="Noto Sans Symbols"/>
              <a:buNone/>
            </a:pPr>
            <a:endParaRPr sz="2000" b="0" i="0" u="none" dirty="0">
              <a:solidFill>
                <a:schemeClr val="dk1"/>
              </a:solidFill>
              <a:latin typeface="Century Schoolbook"/>
              <a:ea typeface="Century Schoolbook"/>
              <a:cs typeface="Century Schoolbook"/>
              <a:sym typeface="Century Schoolbook"/>
            </a:endParaRPr>
          </a:p>
          <a:p>
            <a:pPr marL="273050" marR="0" lvl="0" indent="-273050" algn="l" rtl="0">
              <a:lnSpc>
                <a:spcPct val="80000"/>
              </a:lnSpc>
              <a:spcBef>
                <a:spcPts val="600"/>
              </a:spcBef>
              <a:spcAft>
                <a:spcPts val="0"/>
              </a:spcAft>
              <a:buClr>
                <a:schemeClr val="accent1"/>
              </a:buClr>
              <a:buSzPts val="1190"/>
              <a:buFont typeface="Noto Sans Symbols"/>
              <a:buChar char="🞆"/>
            </a:pPr>
            <a:r>
              <a:rPr lang="en-US" sz="2000" b="0" i="0" u="none" dirty="0">
                <a:solidFill>
                  <a:srgbClr val="FF0000"/>
                </a:solidFill>
                <a:latin typeface="Century Schoolbook"/>
                <a:ea typeface="Century Schoolbook"/>
                <a:cs typeface="Century Schoolbook"/>
                <a:sym typeface="Century Schoolbook"/>
              </a:rPr>
              <a:t>For example, multiple patients are admitted to one hospital.</a:t>
            </a:r>
            <a:endParaRPr sz="2000" dirty="0">
              <a:solidFill>
                <a:srgbClr val="FF0000"/>
              </a:solidFill>
            </a:endParaRPr>
          </a:p>
          <a:p>
            <a:pPr marL="273050" marR="0" lvl="0" indent="-273050" algn="l" rtl="0">
              <a:lnSpc>
                <a:spcPct val="80000"/>
              </a:lnSpc>
              <a:spcBef>
                <a:spcPts val="600"/>
              </a:spcBef>
              <a:spcAft>
                <a:spcPts val="0"/>
              </a:spcAft>
              <a:buClr>
                <a:schemeClr val="accent1"/>
              </a:buClr>
              <a:buSzPts val="1190"/>
              <a:buFont typeface="Noto Sans Symbols"/>
              <a:buChar char="🞆"/>
            </a:pPr>
            <a:r>
              <a:rPr lang="en-US" sz="2000" b="0" i="0" u="none" dirty="0">
                <a:solidFill>
                  <a:schemeClr val="dk1"/>
                </a:solidFill>
                <a:latin typeface="Century Schoolbook"/>
                <a:ea typeface="Century Schoolbook"/>
                <a:cs typeface="Century Schoolbook"/>
                <a:sym typeface="Century Schoolbook"/>
              </a:rPr>
              <a:t/>
            </a:r>
            <a:br>
              <a:rPr lang="en-US" sz="2000" b="0" i="0" u="none" dirty="0">
                <a:solidFill>
                  <a:schemeClr val="dk1"/>
                </a:solidFill>
                <a:latin typeface="Century Schoolbook"/>
                <a:ea typeface="Century Schoolbook"/>
                <a:cs typeface="Century Schoolbook"/>
                <a:sym typeface="Century Schoolbook"/>
              </a:rPr>
            </a:br>
            <a:endParaRPr sz="2000" dirty="0"/>
          </a:p>
        </p:txBody>
      </p:sp>
      <p:pic>
        <p:nvPicPr>
          <p:cNvPr id="274" name="Google Shape;274;p32"/>
          <p:cNvPicPr preferRelativeResize="0"/>
          <p:nvPr/>
        </p:nvPicPr>
        <p:blipFill rotWithShape="1">
          <a:blip r:embed="rId3">
            <a:alphaModFix/>
          </a:blip>
          <a:srcRect/>
          <a:stretch/>
        </p:blipFill>
        <p:spPr>
          <a:xfrm>
            <a:off x="6477000" y="2667000"/>
            <a:ext cx="1543050" cy="3067050"/>
          </a:xfrm>
          <a:prstGeom prst="rect">
            <a:avLst/>
          </a:prstGeom>
          <a:noFill/>
          <a:ln>
            <a:noFill/>
          </a:ln>
        </p:spPr>
      </p:pic>
    </p:spTree>
    <p:extLst>
      <p:ext uri="{BB962C8B-B14F-4D97-AF65-F5344CB8AC3E}">
        <p14:creationId xmlns:p14="http://schemas.microsoft.com/office/powerpoint/2010/main" val="161161023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association</a:t>
            </a:r>
            <a:endParaRPr lang="en-US" dirty="0"/>
          </a:p>
        </p:txBody>
      </p:sp>
      <p:sp>
        <p:nvSpPr>
          <p:cNvPr id="3" name="Content Placeholder 2"/>
          <p:cNvSpPr>
            <a:spLocks noGrp="1"/>
          </p:cNvSpPr>
          <p:nvPr>
            <p:ph sz="quarter" idx="1"/>
          </p:nvPr>
        </p:nvSpPr>
        <p:spPr/>
        <p:txBody>
          <a:bodyPr/>
          <a:lstStyle/>
          <a:p>
            <a:pPr marL="0" indent="0">
              <a:buNone/>
            </a:pPr>
            <a:r>
              <a:rPr lang="en-US" dirty="0" smtClean="0">
                <a:solidFill>
                  <a:srgbClr val="FF0000"/>
                </a:solidFill>
                <a:ea typeface="ＭＳ Ｐゴシック" charset="-128"/>
              </a:rPr>
              <a:t>3.2 Association Name:- </a:t>
            </a:r>
            <a:r>
              <a:rPr lang="en-US" dirty="0" smtClean="0">
                <a:ea typeface="ＭＳ Ｐゴシック" charset="-128"/>
              </a:rPr>
              <a:t>Associations </a:t>
            </a:r>
            <a:r>
              <a:rPr lang="en-US" dirty="0">
                <a:ea typeface="ＭＳ Ｐゴシック" charset="-128"/>
              </a:rPr>
              <a:t>may be named</a:t>
            </a:r>
          </a:p>
          <a:p>
            <a:pPr lvl="1"/>
            <a:r>
              <a:rPr lang="en-US" dirty="0">
                <a:ea typeface="ＭＳ Ｐゴシック" charset="-128"/>
              </a:rPr>
              <a:t>The names should communicate the meaning of the links</a:t>
            </a:r>
          </a:p>
          <a:p>
            <a:pPr lvl="1"/>
            <a:r>
              <a:rPr lang="en-US" dirty="0">
                <a:ea typeface="ＭＳ Ｐゴシック" charset="-128"/>
              </a:rPr>
              <a:t>The names are typically verb phases</a:t>
            </a:r>
          </a:p>
          <a:p>
            <a:pPr lvl="1"/>
            <a:r>
              <a:rPr lang="en-US" dirty="0">
                <a:ea typeface="ＭＳ Ｐゴシック" charset="-128"/>
              </a:rPr>
              <a:t>The name should include an arrow indicating the direction in which the name should be read</a:t>
            </a:r>
          </a:p>
          <a:p>
            <a:endParaRPr lang="en-US"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2423" y="4571567"/>
            <a:ext cx="5895975" cy="991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957561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We can also indicate the behavior of an object in an association (</a:t>
            </a:r>
            <a:r>
              <a:rPr lang="en-US" i="1" dirty="0"/>
              <a:t>i.e.,</a:t>
            </a:r>
            <a:r>
              <a:rPr lang="en-US" dirty="0"/>
              <a:t> the </a:t>
            </a:r>
            <a:r>
              <a:rPr lang="en-US" i="1" dirty="0"/>
              <a:t>role </a:t>
            </a:r>
            <a:r>
              <a:rPr lang="en-US" dirty="0"/>
              <a:t>of an object) using </a:t>
            </a:r>
            <a:r>
              <a:rPr lang="en-US" i="1" dirty="0" err="1"/>
              <a:t>rolenames</a:t>
            </a:r>
            <a:r>
              <a:rPr lang="en-US" i="1" dirty="0"/>
              <a:t>.</a:t>
            </a:r>
            <a:endParaRPr lang="en-US" dirty="0"/>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191000"/>
            <a:ext cx="6858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27770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3329</TotalTime>
  <Words>3330</Words>
  <Application>Microsoft Office PowerPoint</Application>
  <PresentationFormat>On-screen Show (4:3)</PresentationFormat>
  <Paragraphs>557</Paragraphs>
  <Slides>118</Slides>
  <Notes>62</Notes>
  <HiddenSlides>0</HiddenSlides>
  <MMClips>0</MMClips>
  <ScaleCrop>false</ScaleCrop>
  <HeadingPairs>
    <vt:vector size="4" baseType="variant">
      <vt:variant>
        <vt:lpstr>Theme</vt:lpstr>
      </vt:variant>
      <vt:variant>
        <vt:i4>1</vt:i4>
      </vt:variant>
      <vt:variant>
        <vt:lpstr>Slide Titles</vt:lpstr>
      </vt:variant>
      <vt:variant>
        <vt:i4>118</vt:i4>
      </vt:variant>
    </vt:vector>
  </HeadingPairs>
  <TitlesOfParts>
    <vt:vector size="119" baseType="lpstr">
      <vt:lpstr>Oriel</vt:lpstr>
      <vt:lpstr>Object oriented analysis &amp; design</vt:lpstr>
      <vt:lpstr>UNIT- 2</vt:lpstr>
      <vt:lpstr>What is Modeling</vt:lpstr>
      <vt:lpstr>What is Model</vt:lpstr>
      <vt:lpstr> Model</vt:lpstr>
      <vt:lpstr>models</vt:lpstr>
      <vt:lpstr>Importance of Modeling</vt:lpstr>
      <vt:lpstr>Purpose of Modeling</vt:lpstr>
      <vt:lpstr>Purpose of Modeling</vt:lpstr>
      <vt:lpstr>Purpose of Modeling</vt:lpstr>
      <vt:lpstr>Purpose of Modeling</vt:lpstr>
      <vt:lpstr>PowerPoint Presentation</vt:lpstr>
      <vt:lpstr>Class model</vt:lpstr>
      <vt:lpstr>State model</vt:lpstr>
      <vt:lpstr>Interaction model</vt:lpstr>
      <vt:lpstr>Systems and Models in UML </vt:lpstr>
      <vt:lpstr>PowerPoint Presentation</vt:lpstr>
      <vt:lpstr>PowerPoint Presentation</vt:lpstr>
      <vt:lpstr>Conceptual Model of UML </vt:lpstr>
      <vt:lpstr>Basic Building Blocks </vt:lpstr>
      <vt:lpstr>Basic Building Blocks </vt:lpstr>
      <vt:lpstr>Basic Building Blocks </vt:lpstr>
      <vt:lpstr>Basic Building Blocks </vt:lpstr>
      <vt:lpstr>Basic Building Blocks </vt:lpstr>
      <vt:lpstr>Basic Building Blocks </vt:lpstr>
      <vt:lpstr>Conceptual Model of UML </vt:lpstr>
      <vt:lpstr>PowerPoint Presentation</vt:lpstr>
      <vt:lpstr>rules</vt:lpstr>
      <vt:lpstr>PowerPoint Presentation</vt:lpstr>
      <vt:lpstr>Conceptual Model of UML </vt:lpstr>
      <vt:lpstr>Common mechanisms</vt:lpstr>
      <vt:lpstr>Common mechanisms</vt:lpstr>
      <vt:lpstr> Three ways to apply UML: </vt:lpstr>
      <vt:lpstr>Three perspectives to apply UML:</vt:lpstr>
      <vt:lpstr>Structural and Behavioral Models</vt:lpstr>
      <vt:lpstr>Structural and Behavioral Models</vt:lpstr>
      <vt:lpstr>Structural Diagrams</vt:lpstr>
      <vt:lpstr>Structural Diagrams</vt:lpstr>
      <vt:lpstr>Structural Diagrams</vt:lpstr>
      <vt:lpstr>Structural Diagrams</vt:lpstr>
      <vt:lpstr>Structural Diagrams</vt:lpstr>
      <vt:lpstr>Structural Diagrams</vt:lpstr>
      <vt:lpstr>Behavior Diagrams –</vt:lpstr>
      <vt:lpstr>Behavior Diagrams –</vt:lpstr>
      <vt:lpstr>Behavior Diagrams –</vt:lpstr>
      <vt:lpstr>Behavior Diagrams –</vt:lpstr>
      <vt:lpstr>Behavior Diagrams –</vt:lpstr>
      <vt:lpstr>Behavior Diagrams –</vt:lpstr>
      <vt:lpstr>Behavior Diagrams –</vt:lpstr>
      <vt:lpstr>requirement</vt:lpstr>
      <vt:lpstr>Types of requirement</vt:lpstr>
      <vt:lpstr>Types of requirement</vt:lpstr>
      <vt:lpstr>FUNCTIONAL AND NON FUNCTIONAL REQ.</vt:lpstr>
      <vt:lpstr>FUNCTIONAL REQUIREMENTS:</vt:lpstr>
      <vt:lpstr>FUNCTIONAL REQUIREMENTS:</vt:lpstr>
      <vt:lpstr>PowerPoint Presentation</vt:lpstr>
      <vt:lpstr>NON FUNCTIONAL REQUIREMENTS:</vt:lpstr>
      <vt:lpstr>NON FUNCTIONAL REQUIREMENTS:</vt:lpstr>
      <vt:lpstr>FUNCTIONAL AND NON FUNCTIONAL REQUIREMENTS:</vt:lpstr>
      <vt:lpstr>EXAMPLE </vt:lpstr>
      <vt:lpstr>DIFFERENCE</vt:lpstr>
      <vt:lpstr>PowerPoint Presentation</vt:lpstr>
      <vt:lpstr>Use case diagram</vt:lpstr>
      <vt:lpstr>Use case diagram</vt:lpstr>
      <vt:lpstr>Importance of Use Case Diagrams </vt:lpstr>
      <vt:lpstr>Use case diagram notations</vt:lpstr>
      <vt:lpstr>Use case diagram</vt:lpstr>
      <vt:lpstr>USE CASE DIAGRAM</vt:lpstr>
      <vt:lpstr>Use case diagram</vt:lpstr>
      <vt:lpstr>USE CASE DIAGRAM</vt:lpstr>
      <vt:lpstr>PowerPoint Presentation</vt:lpstr>
      <vt:lpstr>Use case diagram</vt:lpstr>
      <vt:lpstr>PowerPoint Presentation</vt:lpstr>
      <vt:lpstr>Use case diagram rules</vt:lpstr>
      <vt:lpstr>Use case diagram: tips</vt:lpstr>
      <vt:lpstr>USE CASE DIAGRAM</vt:lpstr>
      <vt:lpstr>DATA FLOW DIAGRAM</vt:lpstr>
      <vt:lpstr>CLASS DIAGRAM</vt:lpstr>
      <vt:lpstr>CLASS DIAGRAM</vt:lpstr>
      <vt:lpstr>CLASS DIAGRAM</vt:lpstr>
      <vt:lpstr>CLASS DIAGRAM</vt:lpstr>
      <vt:lpstr> CLASS DIAGRAM</vt:lpstr>
      <vt:lpstr>CLASS DIAGRAM</vt:lpstr>
      <vt:lpstr>Class Attributes (Cont’d)</vt:lpstr>
      <vt:lpstr>Class Attributes (Cont’d)</vt:lpstr>
      <vt:lpstr>CLASS DIAGRAM</vt:lpstr>
      <vt:lpstr>Class Operations (Cont’d)</vt:lpstr>
      <vt:lpstr>Depicting Classes</vt:lpstr>
      <vt:lpstr>Class Responsibilities</vt:lpstr>
      <vt:lpstr>Class example</vt:lpstr>
      <vt:lpstr>CLASS DIAGRAM</vt:lpstr>
      <vt:lpstr>CLASS DIAGRAM</vt:lpstr>
      <vt:lpstr>CLASS DIAGRAM</vt:lpstr>
      <vt:lpstr>PowerPoint Presentation</vt:lpstr>
      <vt:lpstr>CLASS DIAGRAM</vt:lpstr>
      <vt:lpstr>association</vt:lpstr>
      <vt:lpstr>association</vt:lpstr>
      <vt:lpstr>association</vt:lpstr>
      <vt:lpstr>PowerPoint Presentation</vt:lpstr>
      <vt:lpstr>PowerPoint Presentation</vt:lpstr>
      <vt:lpstr>PowerPoint Presentation</vt:lpstr>
      <vt:lpstr>PowerPoint Presentation</vt:lpstr>
      <vt:lpstr>association</vt:lpstr>
      <vt:lpstr>association</vt:lpstr>
      <vt:lpstr>Interface </vt:lpstr>
      <vt:lpstr>PowerPoint Presentation</vt:lpstr>
      <vt:lpstr>REALIZATION</vt:lpstr>
      <vt:lpstr>CLASS DIAGRAM</vt:lpstr>
      <vt:lpstr>aggregation</vt:lpstr>
      <vt:lpstr>CLASS DIAGRAM</vt:lpstr>
      <vt:lpstr>Composition </vt:lpstr>
      <vt:lpstr>AGGREGATION VS. COMPOSITION</vt:lpstr>
      <vt:lpstr>HOW TO DRAW A CLASS DIAGRAM? </vt:lpstr>
      <vt:lpstr>PowerPoint Presentation</vt:lpstr>
      <vt:lpstr>PowerPoint Presentation</vt:lpstr>
      <vt:lpstr>EXAMPLE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 Computing</dc:title>
  <dc:creator>HP</dc:creator>
  <cp:lastModifiedBy>HP</cp:lastModifiedBy>
  <cp:revision>151</cp:revision>
  <dcterms:created xsi:type="dcterms:W3CDTF">2022-01-10T04:36:42Z</dcterms:created>
  <dcterms:modified xsi:type="dcterms:W3CDTF">2022-02-08T05:46:43Z</dcterms:modified>
</cp:coreProperties>
</file>