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89"/>
  </p:notesMasterIdLst>
  <p:sldIdLst>
    <p:sldId id="256" r:id="rId2"/>
    <p:sldId id="257" r:id="rId3"/>
    <p:sldId id="800" r:id="rId4"/>
    <p:sldId id="801" r:id="rId5"/>
    <p:sldId id="816" r:id="rId6"/>
    <p:sldId id="802" r:id="rId7"/>
    <p:sldId id="660" r:id="rId8"/>
    <p:sldId id="803" r:id="rId9"/>
    <p:sldId id="804" r:id="rId10"/>
    <p:sldId id="805" r:id="rId11"/>
    <p:sldId id="806" r:id="rId12"/>
    <p:sldId id="807" r:id="rId13"/>
    <p:sldId id="661" r:id="rId14"/>
    <p:sldId id="799" r:id="rId15"/>
    <p:sldId id="808" r:id="rId16"/>
    <p:sldId id="809" r:id="rId17"/>
    <p:sldId id="260" r:id="rId18"/>
    <p:sldId id="261" r:id="rId19"/>
    <p:sldId id="811" r:id="rId20"/>
    <p:sldId id="812" r:id="rId21"/>
    <p:sldId id="391" r:id="rId22"/>
    <p:sldId id="813" r:id="rId23"/>
    <p:sldId id="814" r:id="rId24"/>
    <p:sldId id="387" r:id="rId25"/>
    <p:sldId id="815" r:id="rId26"/>
    <p:sldId id="375" r:id="rId27"/>
    <p:sldId id="389" r:id="rId28"/>
    <p:sldId id="376" r:id="rId29"/>
    <p:sldId id="817" r:id="rId30"/>
    <p:sldId id="356" r:id="rId31"/>
    <p:sldId id="384" r:id="rId32"/>
    <p:sldId id="385" r:id="rId33"/>
    <p:sldId id="355" r:id="rId34"/>
    <p:sldId id="374" r:id="rId35"/>
    <p:sldId id="386" r:id="rId36"/>
    <p:sldId id="907" r:id="rId37"/>
    <p:sldId id="940" r:id="rId38"/>
    <p:sldId id="910" r:id="rId39"/>
    <p:sldId id="911" r:id="rId40"/>
    <p:sldId id="941" r:id="rId41"/>
    <p:sldId id="942" r:id="rId42"/>
    <p:sldId id="913" r:id="rId43"/>
    <p:sldId id="914" r:id="rId44"/>
    <p:sldId id="938" r:id="rId45"/>
    <p:sldId id="917" r:id="rId46"/>
    <p:sldId id="943" r:id="rId47"/>
    <p:sldId id="944" r:id="rId48"/>
    <p:sldId id="945" r:id="rId49"/>
    <p:sldId id="538" r:id="rId50"/>
    <p:sldId id="539" r:id="rId51"/>
    <p:sldId id="548" r:id="rId52"/>
    <p:sldId id="540" r:id="rId53"/>
    <p:sldId id="541" r:id="rId54"/>
    <p:sldId id="542" r:id="rId55"/>
    <p:sldId id="543" r:id="rId56"/>
    <p:sldId id="544" r:id="rId57"/>
    <p:sldId id="946" r:id="rId58"/>
    <p:sldId id="947" r:id="rId59"/>
    <p:sldId id="948" r:id="rId60"/>
    <p:sldId id="949" r:id="rId61"/>
    <p:sldId id="950" r:id="rId62"/>
    <p:sldId id="951" r:id="rId63"/>
    <p:sldId id="952" r:id="rId64"/>
    <p:sldId id="953" r:id="rId65"/>
    <p:sldId id="954" r:id="rId66"/>
    <p:sldId id="955" r:id="rId67"/>
    <p:sldId id="957" r:id="rId68"/>
    <p:sldId id="467" r:id="rId69"/>
    <p:sldId id="468" r:id="rId70"/>
    <p:sldId id="469" r:id="rId71"/>
    <p:sldId id="470" r:id="rId72"/>
    <p:sldId id="471" r:id="rId73"/>
    <p:sldId id="472" r:id="rId74"/>
    <p:sldId id="473" r:id="rId75"/>
    <p:sldId id="474" r:id="rId76"/>
    <p:sldId id="466" r:id="rId77"/>
    <p:sldId id="463" r:id="rId78"/>
    <p:sldId id="464" r:id="rId79"/>
    <p:sldId id="465" r:id="rId80"/>
    <p:sldId id="487" r:id="rId81"/>
    <p:sldId id="963" r:id="rId82"/>
    <p:sldId id="424" r:id="rId83"/>
    <p:sldId id="377" r:id="rId84"/>
    <p:sldId id="378" r:id="rId85"/>
    <p:sldId id="379" r:id="rId86"/>
    <p:sldId id="798" r:id="rId87"/>
    <p:sldId id="797"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55620"/>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AA8E4-A7AA-4982-9E7C-7EAFD5DC3500}" type="datetimeFigureOut">
              <a:rPr lang="en-US" smtClean="0"/>
              <a:pPr/>
              <a:t>3/28/2022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EAC7F-82C6-4B21-9F6A-7B051C431959}" type="slidenum">
              <a:rPr lang="en-US" smtClean="0"/>
              <a:pPr/>
              <a:t>‹#›</a:t>
            </a:fld>
            <a:endParaRPr lang="en-US"/>
          </a:p>
        </p:txBody>
      </p:sp>
    </p:spTree>
    <p:extLst>
      <p:ext uri="{BB962C8B-B14F-4D97-AF65-F5344CB8AC3E}">
        <p14:creationId xmlns:p14="http://schemas.microsoft.com/office/powerpoint/2010/main" val="17530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pPr/>
              <a:t>7</a:t>
            </a:fld>
            <a:endParaRPr lang="en-US"/>
          </a:p>
        </p:txBody>
      </p:sp>
    </p:spTree>
    <p:extLst>
      <p:ext uri="{BB962C8B-B14F-4D97-AF65-F5344CB8AC3E}">
        <p14:creationId xmlns:p14="http://schemas.microsoft.com/office/powerpoint/2010/main" val="338509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231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154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1960064B-9B57-4C22-AEF2-985841ACDDAF}"/>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6E4EE3AB-E40B-4922-ACF2-AB51D4AB727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7470E6A-462C-4F83-A549-62AF73CA3E14}" type="datetimeFigureOut">
              <a:rPr lang="en-US" smtClean="0"/>
              <a:pPr/>
              <a:t>3/28/2022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BCCFA8-C15B-4296-B78E-B481C738F5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7470E6A-462C-4F83-A549-62AF73CA3E14}" type="datetimeFigureOut">
              <a:rPr lang="en-US" smtClean="0"/>
              <a:pPr/>
              <a:t>3/28/2022</a:t>
            </a:fld>
            <a:endParaRPr lang="en-US"/>
          </a:p>
        </p:txBody>
      </p:sp>
      <p:sp>
        <p:nvSpPr>
          <p:cNvPr id="9" name="Slide Number Placeholder 8"/>
          <p:cNvSpPr>
            <a:spLocks noGrp="1"/>
          </p:cNvSpPr>
          <p:nvPr>
            <p:ph type="sldNum" sz="quarter" idx="15"/>
          </p:nvPr>
        </p:nvSpPr>
        <p:spPr/>
        <p:txBody>
          <a:bodyPr rtlCol="0"/>
          <a:lstStyle/>
          <a:p>
            <a:fld id="{1EBCCFA8-C15B-4296-B78E-B481C738F5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7470E6A-462C-4F83-A549-62AF73CA3E14}" type="datetimeFigureOut">
              <a:rPr lang="en-US" smtClean="0"/>
              <a:pPr/>
              <a:t>3/28/2022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BCCFA8-C15B-4296-B78E-B481C738F5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7470E6A-462C-4F83-A549-62AF73CA3E14}" type="datetimeFigureOut">
              <a:rPr lang="en-US" smtClean="0"/>
              <a:pPr/>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CCFA8-C15B-4296-B78E-B481C738F5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7470E6A-462C-4F83-A549-62AF73CA3E14}" type="datetimeFigureOut">
              <a:rPr lang="en-US" smtClean="0"/>
              <a:pPr/>
              <a:t>3/28/2022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CCFA8-C15B-4296-B78E-B481C738F5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7470E6A-462C-4F83-A549-62AF73CA3E14}" type="datetimeFigureOut">
              <a:rPr lang="en-US" smtClean="0"/>
              <a:pPr/>
              <a:t>3/28/2022</a:t>
            </a:fld>
            <a:endParaRPr lang="en-US"/>
          </a:p>
        </p:txBody>
      </p:sp>
      <p:sp>
        <p:nvSpPr>
          <p:cNvPr id="7" name="Slide Number Placeholder 6"/>
          <p:cNvSpPr>
            <a:spLocks noGrp="1"/>
          </p:cNvSpPr>
          <p:nvPr>
            <p:ph type="sldNum" sz="quarter" idx="11"/>
          </p:nvPr>
        </p:nvSpPr>
        <p:spPr/>
        <p:txBody>
          <a:bodyPr rtlCol="0"/>
          <a:lstStyle/>
          <a:p>
            <a:fld id="{1EBCCFA8-C15B-4296-B78E-B481C738F5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0E6A-462C-4F83-A549-62AF73CA3E14}" type="datetimeFigureOut">
              <a:rPr lang="en-US" smtClean="0"/>
              <a:pPr/>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7470E6A-462C-4F83-A549-62AF73CA3E14}" type="datetimeFigureOut">
              <a:rPr lang="en-US" smtClean="0"/>
              <a:pPr/>
              <a:t>3/28/2022</a:t>
            </a:fld>
            <a:endParaRPr lang="en-US"/>
          </a:p>
        </p:txBody>
      </p:sp>
      <p:sp>
        <p:nvSpPr>
          <p:cNvPr id="22" name="Slide Number Placeholder 21"/>
          <p:cNvSpPr>
            <a:spLocks noGrp="1"/>
          </p:cNvSpPr>
          <p:nvPr>
            <p:ph type="sldNum" sz="quarter" idx="15"/>
          </p:nvPr>
        </p:nvSpPr>
        <p:spPr/>
        <p:txBody>
          <a:bodyPr rtlCol="0"/>
          <a:lstStyle/>
          <a:p>
            <a:fld id="{1EBCCFA8-C15B-4296-B78E-B481C738F5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7470E6A-462C-4F83-A549-62AF73CA3E14}" type="datetimeFigureOut">
              <a:rPr lang="en-US" smtClean="0"/>
              <a:pPr/>
              <a:t>3/28/2022</a:t>
            </a:fld>
            <a:endParaRPr lang="en-US"/>
          </a:p>
        </p:txBody>
      </p:sp>
      <p:sp>
        <p:nvSpPr>
          <p:cNvPr id="18" name="Slide Number Placeholder 17"/>
          <p:cNvSpPr>
            <a:spLocks noGrp="1"/>
          </p:cNvSpPr>
          <p:nvPr>
            <p:ph type="sldNum" sz="quarter" idx="11"/>
          </p:nvPr>
        </p:nvSpPr>
        <p:spPr/>
        <p:txBody>
          <a:bodyPr rtlCol="0"/>
          <a:lstStyle/>
          <a:p>
            <a:fld id="{1EBCCFA8-C15B-4296-B78E-B481C738F5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470E6A-462C-4F83-A549-62AF73CA3E14}" type="datetimeFigureOut">
              <a:rPr lang="en-US" smtClean="0"/>
              <a:pPr/>
              <a:t>3/28/2022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BCCFA8-C15B-4296-B78E-B481C738F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download.oracle.com/javase/6/docs/api/java/util/List.html" TargetMode="External"/><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743200"/>
            <a:ext cx="7391400" cy="1894362"/>
          </a:xfrm>
        </p:spPr>
        <p:txBody>
          <a:bodyPr/>
          <a:lstStyle/>
          <a:p>
            <a:r>
              <a:rPr lang="en-US" dirty="0"/>
              <a:t>Object oriented analysis &amp; design</a:t>
            </a:r>
          </a:p>
        </p:txBody>
      </p:sp>
      <p:sp>
        <p:nvSpPr>
          <p:cNvPr id="3" name="Subtitle 2"/>
          <p:cNvSpPr>
            <a:spLocks noGrp="1"/>
          </p:cNvSpPr>
          <p:nvPr>
            <p:ph type="subTitle" idx="1"/>
          </p:nvPr>
        </p:nvSpPr>
        <p:spPr/>
        <p:txBody>
          <a:bodyPr/>
          <a:lstStyle/>
          <a:p>
            <a:r>
              <a:rPr lang="en-US" dirty="0"/>
              <a:t>CS3C015</a:t>
            </a:r>
          </a:p>
        </p:txBody>
      </p:sp>
    </p:spTree>
    <p:extLst>
      <p:ext uri="{BB962C8B-B14F-4D97-AF65-F5344CB8AC3E}">
        <p14:creationId xmlns:p14="http://schemas.microsoft.com/office/powerpoint/2010/main" val="8934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CDF8-4D6B-49EA-B533-E1EEEDC9FF2B}"/>
              </a:ext>
            </a:extLst>
          </p:cNvPr>
          <p:cNvSpPr>
            <a:spLocks noGrp="1"/>
          </p:cNvSpPr>
          <p:nvPr>
            <p:ph type="title"/>
          </p:nvPr>
        </p:nvSpPr>
        <p:spPr/>
        <p:txBody>
          <a:bodyPr/>
          <a:lstStyle/>
          <a:p>
            <a:r>
              <a:rPr lang="en-US" b="0" i="0" dirty="0">
                <a:solidFill>
                  <a:srgbClr val="610B4B"/>
                </a:solidFill>
                <a:effectLst/>
                <a:latin typeface="erdana"/>
              </a:rPr>
              <a:t>Implementation View/development view</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2A6D5BE-2EBA-4296-BE71-3E1DD7B3F440}"/>
              </a:ext>
            </a:extLst>
          </p:cNvPr>
          <p:cNvSpPr>
            <a:spLocks noGrp="1"/>
          </p:cNvSpPr>
          <p:nvPr>
            <p:ph sz="quarter"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the view that represents the organization of the core components and files.</a:t>
            </a:r>
          </a:p>
          <a:p>
            <a:pPr algn="just">
              <a:buFont typeface="Arial" panose="020B0604020202020204" pitchFamily="34" charset="0"/>
              <a:buChar char="•"/>
            </a:pPr>
            <a:r>
              <a:rPr lang="en-US" b="0" i="0" dirty="0">
                <a:solidFill>
                  <a:srgbClr val="000000"/>
                </a:solidFill>
                <a:effectLst/>
                <a:latin typeface="inter-regular"/>
              </a:rPr>
              <a:t>It primarily addresses the configuration management of the systems releases.</a:t>
            </a:r>
          </a:p>
          <a:p>
            <a:pPr algn="just">
              <a:buFont typeface="Arial" panose="020B0604020202020204" pitchFamily="34" charset="0"/>
              <a:buChar char="•"/>
            </a:pPr>
            <a:r>
              <a:rPr lang="en-US" b="0" i="0" dirty="0">
                <a:solidFill>
                  <a:srgbClr val="000000"/>
                </a:solidFill>
                <a:effectLst/>
                <a:latin typeface="inter-regular"/>
              </a:rPr>
              <a:t>With UML, its static aspects are expressed in component diagrams, and the dynamic aspects are captured in interaction diagrams, state chart diagrams, and activity diagrams.</a:t>
            </a:r>
          </a:p>
          <a:p>
            <a:pPr marL="0" indent="0" algn="just">
              <a:buNone/>
            </a:pPr>
            <a:endParaRPr lang="en-US" b="0" i="0" dirty="0">
              <a:solidFill>
                <a:srgbClr val="610B4B"/>
              </a:solidFill>
              <a:effectLst/>
              <a:latin typeface="erdana"/>
            </a:endParaRPr>
          </a:p>
        </p:txBody>
      </p:sp>
    </p:spTree>
    <p:extLst>
      <p:ext uri="{BB962C8B-B14F-4D97-AF65-F5344CB8AC3E}">
        <p14:creationId xmlns:p14="http://schemas.microsoft.com/office/powerpoint/2010/main" val="228474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CDF8-4D6B-49EA-B533-E1EEEDC9FF2B}"/>
              </a:ext>
            </a:extLst>
          </p:cNvPr>
          <p:cNvSpPr>
            <a:spLocks noGrp="1"/>
          </p:cNvSpPr>
          <p:nvPr>
            <p:ph type="title"/>
          </p:nvPr>
        </p:nvSpPr>
        <p:spPr/>
        <p:txBody>
          <a:bodyPr/>
          <a:lstStyle/>
          <a:p>
            <a:r>
              <a:rPr lang="en-US" b="0" i="0" dirty="0">
                <a:solidFill>
                  <a:srgbClr val="610B4B"/>
                </a:solidFill>
                <a:effectLst/>
                <a:latin typeface="erdana"/>
              </a:rPr>
              <a:t>Process View</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2A6D5BE-2EBA-4296-BE71-3E1DD7B3F440}"/>
              </a:ext>
            </a:extLst>
          </p:cNvPr>
          <p:cNvSpPr>
            <a:spLocks noGrp="1"/>
          </p:cNvSpPr>
          <p:nvPr>
            <p:ph sz="quarter"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the view that demonstrates the concurrency of the system.</a:t>
            </a:r>
          </a:p>
          <a:p>
            <a:pPr algn="just">
              <a:buFont typeface="Arial" panose="020B0604020202020204" pitchFamily="34" charset="0"/>
              <a:buChar char="•"/>
            </a:pPr>
            <a:r>
              <a:rPr lang="en-US" b="0" i="0" dirty="0">
                <a:solidFill>
                  <a:srgbClr val="000000"/>
                </a:solidFill>
                <a:effectLst/>
                <a:latin typeface="inter-regular"/>
              </a:rPr>
              <a:t>It incorporates the threads and processes that make concurrent system and synchronized mechanisms.</a:t>
            </a:r>
          </a:p>
          <a:p>
            <a:pPr algn="just">
              <a:buFont typeface="Arial" panose="020B0604020202020204" pitchFamily="34" charset="0"/>
              <a:buChar char="•"/>
            </a:pPr>
            <a:r>
              <a:rPr lang="en-US" b="0" i="0" dirty="0">
                <a:solidFill>
                  <a:srgbClr val="000000"/>
                </a:solidFill>
                <a:effectLst/>
                <a:latin typeface="inter-regular"/>
              </a:rPr>
              <a:t>It primarily addresses the system's scalability, throughput, and performance.</a:t>
            </a:r>
          </a:p>
          <a:p>
            <a:pPr algn="just">
              <a:buFont typeface="Arial" panose="020B0604020202020204" pitchFamily="34" charset="0"/>
              <a:buChar char="•"/>
            </a:pPr>
            <a:r>
              <a:rPr lang="en-US" b="0" i="0" dirty="0">
                <a:solidFill>
                  <a:srgbClr val="000000"/>
                </a:solidFill>
                <a:effectLst/>
                <a:latin typeface="inter-regular"/>
              </a:rPr>
              <a:t>Its static and dynamic aspects are expressed the same way as the design view but focus more on the active classes that represent these threads and processes.</a:t>
            </a:r>
          </a:p>
          <a:p>
            <a:endParaRPr lang="en-US" dirty="0"/>
          </a:p>
        </p:txBody>
      </p:sp>
    </p:spTree>
    <p:extLst>
      <p:ext uri="{BB962C8B-B14F-4D97-AF65-F5344CB8AC3E}">
        <p14:creationId xmlns:p14="http://schemas.microsoft.com/office/powerpoint/2010/main" val="91624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CDF8-4D6B-49EA-B533-E1EEEDC9FF2B}"/>
              </a:ext>
            </a:extLst>
          </p:cNvPr>
          <p:cNvSpPr>
            <a:spLocks noGrp="1"/>
          </p:cNvSpPr>
          <p:nvPr>
            <p:ph type="title"/>
          </p:nvPr>
        </p:nvSpPr>
        <p:spPr/>
        <p:txBody>
          <a:bodyPr/>
          <a:lstStyle/>
          <a:p>
            <a:r>
              <a:rPr lang="en-US" b="0" i="0" dirty="0">
                <a:solidFill>
                  <a:srgbClr val="610B4B"/>
                </a:solidFill>
                <a:effectLst/>
                <a:latin typeface="erdana"/>
              </a:rPr>
              <a:t>Deployment View/physical view</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2A6D5BE-2EBA-4296-BE71-3E1DD7B3F440}"/>
              </a:ext>
            </a:extLst>
          </p:cNvPr>
          <p:cNvSpPr>
            <a:spLocks noGrp="1"/>
          </p:cNvSpPr>
          <p:nvPr>
            <p:ph sz="quarter"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the view that shows the deployment of the system in terms of physical architecture.</a:t>
            </a:r>
          </a:p>
          <a:p>
            <a:pPr algn="just">
              <a:buFont typeface="Arial" panose="020B0604020202020204" pitchFamily="34" charset="0"/>
              <a:buChar char="•"/>
            </a:pPr>
            <a:r>
              <a:rPr lang="en-US" b="0" i="0" dirty="0">
                <a:solidFill>
                  <a:srgbClr val="000000"/>
                </a:solidFill>
                <a:effectLst/>
                <a:latin typeface="inter-regular"/>
              </a:rPr>
              <a:t>It includes the nodes, which form the system hardware topology where the system will be executed.</a:t>
            </a:r>
          </a:p>
          <a:p>
            <a:pPr algn="just">
              <a:buFont typeface="Arial" panose="020B0604020202020204" pitchFamily="34" charset="0"/>
              <a:buChar char="•"/>
            </a:pPr>
            <a:r>
              <a:rPr lang="en-US" b="0" i="0" dirty="0">
                <a:solidFill>
                  <a:srgbClr val="000000"/>
                </a:solidFill>
                <a:effectLst/>
                <a:latin typeface="inter-regular"/>
              </a:rPr>
              <a:t>It primarily addresses the distribution, delivery, and installation of the parts that build the physical system.</a:t>
            </a:r>
          </a:p>
          <a:p>
            <a:endParaRPr lang="en-US" dirty="0"/>
          </a:p>
        </p:txBody>
      </p:sp>
    </p:spTree>
    <p:extLst>
      <p:ext uri="{BB962C8B-B14F-4D97-AF65-F5344CB8AC3E}">
        <p14:creationId xmlns:p14="http://schemas.microsoft.com/office/powerpoint/2010/main" val="247983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Physical view/deployment view</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dirty="0">
                <a:solidFill>
                  <a:srgbClr val="FF0000"/>
                </a:solidFill>
              </a:rPr>
              <a:t>The physical view − It describes the mapping of software onto hardware and reflects its distributed aspect. </a:t>
            </a:r>
            <a:endParaRPr lang="en-US" b="1" dirty="0">
              <a:solidFill>
                <a:srgbClr val="FF0000"/>
              </a:solidFill>
            </a:endParaRPr>
          </a:p>
          <a:p>
            <a:pPr marL="0" indent="0" algn="just" fontAlgn="base">
              <a:buNone/>
            </a:pPr>
            <a:endParaRPr lang="en-US" sz="2400" b="1" i="0" dirty="0">
              <a:solidFill>
                <a:srgbClr val="292929"/>
              </a:solidFill>
              <a:effectLst/>
              <a:latin typeface="charter"/>
            </a:endParaRPr>
          </a:p>
          <a:p>
            <a:pPr marL="0" indent="0" algn="just" fontAlgn="base">
              <a:buNone/>
            </a:pPr>
            <a:r>
              <a:rPr lang="en-US" sz="2400" b="0" i="0" dirty="0">
                <a:solidFill>
                  <a:srgbClr val="292929"/>
                </a:solidFill>
                <a:effectLst/>
                <a:latin typeface="charter"/>
              </a:rPr>
              <a:t>The physical view portrays the system from the perspective of a system engineer. The physical layer, it is concerned with the topology of software components as well as the physical connections between these components. The deployment view is another name for this view. The deployment diagram is one of the UML diagrams used to depict the physical perspective.</a:t>
            </a:r>
            <a:endParaRPr lang="en-US" sz="3100" dirty="0"/>
          </a:p>
        </p:txBody>
      </p:sp>
    </p:spTree>
    <p:extLst>
      <p:ext uri="{BB962C8B-B14F-4D97-AF65-F5344CB8AC3E}">
        <p14:creationId xmlns:p14="http://schemas.microsoft.com/office/powerpoint/2010/main" val="152888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Physical view</a:t>
            </a:r>
          </a:p>
        </p:txBody>
      </p:sp>
      <p:pic>
        <p:nvPicPr>
          <p:cNvPr id="4" name="Content Placeholder 3">
            <a:extLst>
              <a:ext uri="{FF2B5EF4-FFF2-40B4-BE49-F238E27FC236}">
                <a16:creationId xmlns:a16="http://schemas.microsoft.com/office/drawing/2014/main" id="{C2B3ECCD-3F5C-46D5-A54E-7DF90BAFF9C2}"/>
              </a:ext>
            </a:extLst>
          </p:cNvPr>
          <p:cNvPicPr>
            <a:picLocks noGrp="1" noChangeAspect="1"/>
          </p:cNvPicPr>
          <p:nvPr>
            <p:ph sz="quarter" idx="1"/>
          </p:nvPr>
        </p:nvPicPr>
        <p:blipFill>
          <a:blip r:embed="rId3"/>
          <a:stretch>
            <a:fillRect/>
          </a:stretch>
        </p:blipFill>
        <p:spPr>
          <a:xfrm>
            <a:off x="304800" y="1516686"/>
            <a:ext cx="8252930" cy="5075420"/>
          </a:xfrm>
          <a:prstGeom prst="rect">
            <a:avLst/>
          </a:prstGeom>
        </p:spPr>
      </p:pic>
    </p:spTree>
    <p:extLst>
      <p:ext uri="{BB962C8B-B14F-4D97-AF65-F5344CB8AC3E}">
        <p14:creationId xmlns:p14="http://schemas.microsoft.com/office/powerpoint/2010/main" val="42570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D787-3D91-4E05-86A1-AF771342F26E}"/>
              </a:ext>
            </a:extLst>
          </p:cNvPr>
          <p:cNvSpPr>
            <a:spLocks noGrp="1"/>
          </p:cNvSpPr>
          <p:nvPr>
            <p:ph type="title"/>
          </p:nvPr>
        </p:nvSpPr>
        <p:spPr/>
        <p:txBody>
          <a:bodyPr/>
          <a:lstStyle/>
          <a:p>
            <a:r>
              <a:rPr lang="en-US" dirty="0"/>
              <a:t>4+1 View Model</a:t>
            </a:r>
          </a:p>
        </p:txBody>
      </p:sp>
      <p:sp>
        <p:nvSpPr>
          <p:cNvPr id="3" name="Content Placeholder 2">
            <a:extLst>
              <a:ext uri="{FF2B5EF4-FFF2-40B4-BE49-F238E27FC236}">
                <a16:creationId xmlns:a16="http://schemas.microsoft.com/office/drawing/2014/main" id="{514D5594-46D5-443D-9B64-EEF13C57A8C2}"/>
              </a:ext>
            </a:extLst>
          </p:cNvPr>
          <p:cNvSpPr>
            <a:spLocks noGrp="1"/>
          </p:cNvSpPr>
          <p:nvPr>
            <p:ph sz="quarter" idx="1"/>
          </p:nvPr>
        </p:nvSpPr>
        <p:spPr/>
        <p:txBody>
          <a:bodyPr/>
          <a:lstStyle/>
          <a:p>
            <a:pPr algn="just"/>
            <a:r>
              <a:rPr lang="en-US" dirty="0"/>
              <a:t>The 4+1 View Model was designed by Philippe </a:t>
            </a:r>
            <a:r>
              <a:rPr lang="en-US" dirty="0" err="1"/>
              <a:t>Kruchten</a:t>
            </a:r>
            <a:r>
              <a:rPr lang="en-US" dirty="0"/>
              <a:t> to describe the architecture of a software–intensive system based on the use of multiple and concurrent views. It is a multiple view model that addresses different features and concerns of the system. It standardizes the software design documents and makes the design easy to understand by all stakeholders</a:t>
            </a:r>
          </a:p>
        </p:txBody>
      </p:sp>
    </p:spTree>
    <p:extLst>
      <p:ext uri="{BB962C8B-B14F-4D97-AF65-F5344CB8AC3E}">
        <p14:creationId xmlns:p14="http://schemas.microsoft.com/office/powerpoint/2010/main" val="5328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7A1E-EACE-441D-869C-B48A1C1C30E7}"/>
              </a:ext>
            </a:extLst>
          </p:cNvPr>
          <p:cNvSpPr>
            <a:spLocks noGrp="1"/>
          </p:cNvSpPr>
          <p:nvPr>
            <p:ph type="title"/>
          </p:nvPr>
        </p:nvSpPr>
        <p:spPr/>
        <p:txBody>
          <a:bodyPr/>
          <a:lstStyle/>
          <a:p>
            <a:r>
              <a:rPr lang="en-US" dirty="0"/>
              <a:t>4+1 View Model</a:t>
            </a:r>
          </a:p>
        </p:txBody>
      </p:sp>
      <p:pic>
        <p:nvPicPr>
          <p:cNvPr id="4" name="Content Placeholder 3">
            <a:extLst>
              <a:ext uri="{FF2B5EF4-FFF2-40B4-BE49-F238E27FC236}">
                <a16:creationId xmlns:a16="http://schemas.microsoft.com/office/drawing/2014/main" id="{EC8FE5BE-7160-4CD2-B6F5-D4FC430D0A88}"/>
              </a:ext>
            </a:extLst>
          </p:cNvPr>
          <p:cNvPicPr>
            <a:picLocks noGrp="1" noChangeAspect="1"/>
          </p:cNvPicPr>
          <p:nvPr>
            <p:ph sz="quarter" idx="1"/>
          </p:nvPr>
        </p:nvPicPr>
        <p:blipFill>
          <a:blip r:embed="rId2"/>
          <a:stretch>
            <a:fillRect/>
          </a:stretch>
        </p:blipFill>
        <p:spPr>
          <a:xfrm>
            <a:off x="394659" y="1676400"/>
            <a:ext cx="8354681" cy="4724399"/>
          </a:xfrm>
          <a:prstGeom prst="rect">
            <a:avLst/>
          </a:prstGeom>
        </p:spPr>
      </p:pic>
    </p:spTree>
    <p:extLst>
      <p:ext uri="{BB962C8B-B14F-4D97-AF65-F5344CB8AC3E}">
        <p14:creationId xmlns:p14="http://schemas.microsoft.com/office/powerpoint/2010/main" val="315176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533400" y="457200"/>
          <a:ext cx="7696201" cy="6788371"/>
        </p:xfrm>
        <a:graphic>
          <a:graphicData uri="http://schemas.openxmlformats.org/drawingml/2006/table">
            <a:tbl>
              <a:tblPr firstRow="1" bandRow="1">
                <a:tableStyleId>{2D5ABB26-0587-4C30-8999-92F81FD0307C}</a:tableStyleId>
              </a:tblPr>
              <a:tblGrid>
                <a:gridCol w="976908">
                  <a:extLst>
                    <a:ext uri="{9D8B030D-6E8A-4147-A177-3AD203B41FA5}">
                      <a16:colId xmlns:a16="http://schemas.microsoft.com/office/drawing/2014/main" val="20000"/>
                    </a:ext>
                  </a:extLst>
                </a:gridCol>
                <a:gridCol w="1395147">
                  <a:extLst>
                    <a:ext uri="{9D8B030D-6E8A-4147-A177-3AD203B41FA5}">
                      <a16:colId xmlns:a16="http://schemas.microsoft.com/office/drawing/2014/main" val="20001"/>
                    </a:ext>
                  </a:extLst>
                </a:gridCol>
                <a:gridCol w="1456204">
                  <a:extLst>
                    <a:ext uri="{9D8B030D-6E8A-4147-A177-3AD203B41FA5}">
                      <a16:colId xmlns:a16="http://schemas.microsoft.com/office/drawing/2014/main" val="20002"/>
                    </a:ext>
                  </a:extLst>
                </a:gridCol>
                <a:gridCol w="1367670">
                  <a:extLst>
                    <a:ext uri="{9D8B030D-6E8A-4147-A177-3AD203B41FA5}">
                      <a16:colId xmlns:a16="http://schemas.microsoft.com/office/drawing/2014/main" val="20003"/>
                    </a:ext>
                  </a:extLst>
                </a:gridCol>
                <a:gridCol w="1318824">
                  <a:extLst>
                    <a:ext uri="{9D8B030D-6E8A-4147-A177-3AD203B41FA5}">
                      <a16:colId xmlns:a16="http://schemas.microsoft.com/office/drawing/2014/main" val="20004"/>
                    </a:ext>
                  </a:extLst>
                </a:gridCol>
                <a:gridCol w="1181448">
                  <a:extLst>
                    <a:ext uri="{9D8B030D-6E8A-4147-A177-3AD203B41FA5}">
                      <a16:colId xmlns:a16="http://schemas.microsoft.com/office/drawing/2014/main" val="20005"/>
                    </a:ext>
                  </a:extLst>
                </a:gridCol>
              </a:tblGrid>
              <a:tr h="1211042">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marL="359410" algn="ctr">
                        <a:lnSpc>
                          <a:spcPct val="100000"/>
                        </a:lnSpc>
                        <a:spcBef>
                          <a:spcPts val="530"/>
                        </a:spcBef>
                      </a:pPr>
                      <a:r>
                        <a:rPr sz="1800" b="1" spc="-5" dirty="0">
                          <a:latin typeface="Arial"/>
                          <a:cs typeface="Arial"/>
                        </a:rPr>
                        <a:t>Logical</a:t>
                      </a:r>
                      <a:endParaRPr sz="1800">
                        <a:latin typeface="Arial"/>
                        <a:cs typeface="Arial"/>
                      </a:endParaRPr>
                    </a:p>
                  </a:txBody>
                  <a:tcPr marL="0" marR="0" marT="45893"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marL="358775" algn="ctr">
                        <a:lnSpc>
                          <a:spcPct val="100000"/>
                        </a:lnSpc>
                        <a:spcBef>
                          <a:spcPts val="530"/>
                        </a:spcBef>
                      </a:pPr>
                      <a:r>
                        <a:rPr sz="1800" b="1" spc="-5" dirty="0">
                          <a:latin typeface="Arial"/>
                          <a:cs typeface="Arial"/>
                        </a:rPr>
                        <a:t>Process</a:t>
                      </a:r>
                      <a:endParaRPr sz="1800">
                        <a:latin typeface="Arial"/>
                        <a:cs typeface="Arial"/>
                      </a:endParaRPr>
                    </a:p>
                  </a:txBody>
                  <a:tcPr marL="0" marR="0" marT="45893"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marL="170815" algn="ctr">
                        <a:lnSpc>
                          <a:spcPct val="100000"/>
                        </a:lnSpc>
                        <a:spcBef>
                          <a:spcPts val="530"/>
                        </a:spcBef>
                      </a:pPr>
                      <a:r>
                        <a:rPr sz="1800" b="1" spc="-5" dirty="0">
                          <a:latin typeface="Arial"/>
                          <a:cs typeface="Arial"/>
                        </a:rPr>
                        <a:t>Development</a:t>
                      </a:r>
                      <a:endParaRPr sz="1800">
                        <a:latin typeface="Arial"/>
                        <a:cs typeface="Arial"/>
                      </a:endParaRPr>
                    </a:p>
                  </a:txBody>
                  <a:tcPr marL="0" marR="0" marT="45893"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marL="290195" algn="ctr">
                        <a:lnSpc>
                          <a:spcPct val="100000"/>
                        </a:lnSpc>
                        <a:spcBef>
                          <a:spcPts val="530"/>
                        </a:spcBef>
                      </a:pPr>
                      <a:r>
                        <a:rPr sz="1800" b="1" spc="-5" dirty="0">
                          <a:latin typeface="Arial"/>
                          <a:cs typeface="Arial"/>
                        </a:rPr>
                        <a:t>Physical</a:t>
                      </a:r>
                      <a:endParaRPr sz="1800">
                        <a:latin typeface="Arial"/>
                        <a:cs typeface="Arial"/>
                      </a:endParaRPr>
                    </a:p>
                  </a:txBody>
                  <a:tcPr marL="0" marR="0" marT="45893"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marL="224790" algn="ctr">
                        <a:lnSpc>
                          <a:spcPct val="100000"/>
                        </a:lnSpc>
                        <a:spcBef>
                          <a:spcPts val="530"/>
                        </a:spcBef>
                      </a:pPr>
                      <a:r>
                        <a:rPr sz="1800" b="1" spc="-5" dirty="0">
                          <a:latin typeface="Arial"/>
                          <a:cs typeface="Arial"/>
                        </a:rPr>
                        <a:t>Scenario</a:t>
                      </a:r>
                      <a:endParaRPr sz="1800">
                        <a:latin typeface="Arial"/>
                        <a:cs typeface="Arial"/>
                      </a:endParaRPr>
                    </a:p>
                  </a:txBody>
                  <a:tcPr marL="0" marR="0" marT="45893"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0"/>
                  </a:ext>
                </a:extLst>
              </a:tr>
              <a:tr h="557662">
                <a:tc>
                  <a:txBody>
                    <a:bodyPr/>
                    <a:lstStyle/>
                    <a:p>
                      <a:pPr marL="77470" algn="ctr">
                        <a:lnSpc>
                          <a:spcPct val="100000"/>
                        </a:lnSpc>
                        <a:spcBef>
                          <a:spcPts val="550"/>
                        </a:spcBef>
                      </a:pPr>
                      <a:r>
                        <a:rPr sz="1800" spc="-5" dirty="0">
                          <a:latin typeface="Microsoft Sans Serif"/>
                          <a:cs typeface="Microsoft Sans Serif"/>
                        </a:rPr>
                        <a:t>Description</a:t>
                      </a:r>
                      <a:endParaRPr sz="1800">
                        <a:latin typeface="Microsoft Sans Serif"/>
                        <a:cs typeface="Microsoft Sans Serif"/>
                      </a:endParaRPr>
                    </a:p>
                  </a:txBody>
                  <a:tcPr marL="0" marR="0" marT="47625" marB="0">
                    <a:lnL w="9525">
                      <a:solidFill>
                        <a:srgbClr val="DDDDDD"/>
                      </a:solidFill>
                      <a:prstDash val="solid"/>
                    </a:lnL>
                    <a:lnR w="9525">
                      <a:solidFill>
                        <a:srgbClr val="DDDDDD"/>
                      </a:solidFill>
                      <a:prstDash val="solid"/>
                    </a:lnR>
                    <a:lnT w="9525">
                      <a:solidFill>
                        <a:srgbClr val="DDDDDD"/>
                      </a:solidFill>
                      <a:prstDash val="solid"/>
                    </a:lnT>
                  </a:tcPr>
                </a:tc>
                <a:tc>
                  <a:txBody>
                    <a:bodyPr/>
                    <a:lstStyle/>
                    <a:p>
                      <a:pPr marL="77470" algn="ctr">
                        <a:lnSpc>
                          <a:spcPct val="100000"/>
                        </a:lnSpc>
                        <a:spcBef>
                          <a:spcPts val="550"/>
                        </a:spcBef>
                      </a:pPr>
                      <a:r>
                        <a:rPr sz="1800" spc="-10" dirty="0">
                          <a:latin typeface="Microsoft Sans Serif"/>
                          <a:cs typeface="Microsoft Sans Serif"/>
                        </a:rPr>
                        <a:t>Shows</a:t>
                      </a:r>
                      <a:r>
                        <a:rPr sz="1800" spc="-25" dirty="0">
                          <a:latin typeface="Microsoft Sans Serif"/>
                          <a:cs typeface="Microsoft Sans Serif"/>
                        </a:rPr>
                        <a:t> </a:t>
                      </a:r>
                      <a:r>
                        <a:rPr sz="1800" dirty="0">
                          <a:latin typeface="Microsoft Sans Serif"/>
                          <a:cs typeface="Microsoft Sans Serif"/>
                        </a:rPr>
                        <a:t>the</a:t>
                      </a:r>
                      <a:endParaRPr sz="1800">
                        <a:latin typeface="Microsoft Sans Serif"/>
                        <a:cs typeface="Microsoft Sans Serif"/>
                      </a:endParaRPr>
                    </a:p>
                  </a:txBody>
                  <a:tcPr marL="0" marR="0" marT="47625" marB="0">
                    <a:lnL w="9525">
                      <a:solidFill>
                        <a:srgbClr val="DDDDDD"/>
                      </a:solidFill>
                      <a:prstDash val="solid"/>
                    </a:lnL>
                    <a:lnR w="9525">
                      <a:solidFill>
                        <a:srgbClr val="DDDDDD"/>
                      </a:solidFill>
                      <a:prstDash val="solid"/>
                    </a:lnR>
                    <a:lnT w="9525">
                      <a:solidFill>
                        <a:srgbClr val="DDDDDD"/>
                      </a:solidFill>
                      <a:prstDash val="solid"/>
                    </a:lnT>
                  </a:tcPr>
                </a:tc>
                <a:tc>
                  <a:txBody>
                    <a:bodyPr/>
                    <a:lstStyle/>
                    <a:p>
                      <a:pPr marL="76835" algn="ctr">
                        <a:lnSpc>
                          <a:spcPct val="100000"/>
                        </a:lnSpc>
                        <a:spcBef>
                          <a:spcPts val="550"/>
                        </a:spcBef>
                      </a:pPr>
                      <a:r>
                        <a:rPr sz="1800" spc="-10" dirty="0">
                          <a:latin typeface="Microsoft Sans Serif"/>
                          <a:cs typeface="Microsoft Sans Serif"/>
                        </a:rPr>
                        <a:t>Shows</a:t>
                      </a:r>
                      <a:r>
                        <a:rPr sz="1800" spc="-30" dirty="0">
                          <a:latin typeface="Microsoft Sans Serif"/>
                          <a:cs typeface="Microsoft Sans Serif"/>
                        </a:rPr>
                        <a:t> </a:t>
                      </a:r>
                      <a:r>
                        <a:rPr sz="1800" dirty="0">
                          <a:latin typeface="Microsoft Sans Serif"/>
                          <a:cs typeface="Microsoft Sans Serif"/>
                        </a:rPr>
                        <a:t>the</a:t>
                      </a:r>
                      <a:endParaRPr sz="1800">
                        <a:latin typeface="Microsoft Sans Serif"/>
                        <a:cs typeface="Microsoft Sans Serif"/>
                      </a:endParaRPr>
                    </a:p>
                  </a:txBody>
                  <a:tcPr marL="0" marR="0" marT="47625" marB="0">
                    <a:lnL w="9525">
                      <a:solidFill>
                        <a:srgbClr val="DDDDDD"/>
                      </a:solidFill>
                      <a:prstDash val="solid"/>
                    </a:lnL>
                    <a:lnR w="9525">
                      <a:solidFill>
                        <a:srgbClr val="DDDDDD"/>
                      </a:solidFill>
                      <a:prstDash val="solid"/>
                    </a:lnR>
                    <a:lnT w="9525">
                      <a:solidFill>
                        <a:srgbClr val="DDDDDD"/>
                      </a:solidFill>
                      <a:prstDash val="solid"/>
                    </a:lnT>
                  </a:tcPr>
                </a:tc>
                <a:tc>
                  <a:txBody>
                    <a:bodyPr/>
                    <a:lstStyle/>
                    <a:p>
                      <a:pPr marL="76835" algn="ctr">
                        <a:lnSpc>
                          <a:spcPct val="100000"/>
                        </a:lnSpc>
                        <a:spcBef>
                          <a:spcPts val="550"/>
                        </a:spcBef>
                      </a:pPr>
                      <a:r>
                        <a:rPr sz="1800" dirty="0">
                          <a:latin typeface="Microsoft Sans Serif"/>
                          <a:cs typeface="Microsoft Sans Serif"/>
                        </a:rPr>
                        <a:t>Gives</a:t>
                      </a:r>
                      <a:r>
                        <a:rPr sz="1800" spc="-15" dirty="0">
                          <a:latin typeface="Microsoft Sans Serif"/>
                          <a:cs typeface="Microsoft Sans Serif"/>
                        </a:rPr>
                        <a:t> </a:t>
                      </a:r>
                      <a:r>
                        <a:rPr sz="1800" spc="-10" dirty="0">
                          <a:latin typeface="Microsoft Sans Serif"/>
                          <a:cs typeface="Microsoft Sans Serif"/>
                        </a:rPr>
                        <a:t>building</a:t>
                      </a:r>
                      <a:endParaRPr sz="1800">
                        <a:latin typeface="Microsoft Sans Serif"/>
                        <a:cs typeface="Microsoft Sans Serif"/>
                      </a:endParaRPr>
                    </a:p>
                  </a:txBody>
                  <a:tcPr marL="0" marR="0" marT="47625" marB="0">
                    <a:lnL w="9525">
                      <a:solidFill>
                        <a:srgbClr val="DDDDDD"/>
                      </a:solidFill>
                      <a:prstDash val="solid"/>
                    </a:lnL>
                    <a:lnR w="9525">
                      <a:solidFill>
                        <a:srgbClr val="DDDDDD"/>
                      </a:solidFill>
                      <a:prstDash val="solid"/>
                    </a:lnR>
                    <a:lnT w="9525">
                      <a:solidFill>
                        <a:srgbClr val="DDDDDD"/>
                      </a:solidFill>
                      <a:prstDash val="solid"/>
                    </a:lnT>
                  </a:tcPr>
                </a:tc>
                <a:tc>
                  <a:txBody>
                    <a:bodyPr/>
                    <a:lstStyle/>
                    <a:p>
                      <a:pPr marL="76835" algn="ctr">
                        <a:lnSpc>
                          <a:spcPct val="100000"/>
                        </a:lnSpc>
                        <a:spcBef>
                          <a:spcPts val="550"/>
                        </a:spcBef>
                      </a:pPr>
                      <a:r>
                        <a:rPr sz="1800" spc="-10" dirty="0">
                          <a:latin typeface="Microsoft Sans Serif"/>
                          <a:cs typeface="Microsoft Sans Serif"/>
                        </a:rPr>
                        <a:t>Shows</a:t>
                      </a:r>
                      <a:r>
                        <a:rPr sz="1800" spc="-30" dirty="0">
                          <a:latin typeface="Microsoft Sans Serif"/>
                          <a:cs typeface="Microsoft Sans Serif"/>
                        </a:rPr>
                        <a:t> </a:t>
                      </a:r>
                      <a:r>
                        <a:rPr sz="1800" dirty="0">
                          <a:latin typeface="Microsoft Sans Serif"/>
                          <a:cs typeface="Microsoft Sans Serif"/>
                        </a:rPr>
                        <a:t>the</a:t>
                      </a:r>
                      <a:endParaRPr sz="1800">
                        <a:latin typeface="Microsoft Sans Serif"/>
                        <a:cs typeface="Microsoft Sans Serif"/>
                      </a:endParaRPr>
                    </a:p>
                  </a:txBody>
                  <a:tcPr marL="0" marR="0" marT="47625" marB="0">
                    <a:lnL w="9525">
                      <a:solidFill>
                        <a:srgbClr val="DDDDDD"/>
                      </a:solidFill>
                      <a:prstDash val="solid"/>
                    </a:lnL>
                    <a:lnR w="9525">
                      <a:solidFill>
                        <a:srgbClr val="DDDDDD"/>
                      </a:solidFill>
                      <a:prstDash val="solid"/>
                    </a:lnR>
                    <a:lnT w="9525">
                      <a:solidFill>
                        <a:srgbClr val="DDDDDD"/>
                      </a:solidFill>
                      <a:prstDash val="solid"/>
                    </a:lnT>
                  </a:tcPr>
                </a:tc>
                <a:tc>
                  <a:txBody>
                    <a:bodyPr/>
                    <a:lstStyle/>
                    <a:p>
                      <a:pPr marL="77470" algn="ctr">
                        <a:lnSpc>
                          <a:spcPct val="100000"/>
                        </a:lnSpc>
                        <a:spcBef>
                          <a:spcPts val="550"/>
                        </a:spcBef>
                      </a:pPr>
                      <a:r>
                        <a:rPr sz="1800" spc="-10" dirty="0">
                          <a:latin typeface="Microsoft Sans Serif"/>
                          <a:cs typeface="Microsoft Sans Serif"/>
                        </a:rPr>
                        <a:t>Shows</a:t>
                      </a:r>
                      <a:r>
                        <a:rPr sz="1800" spc="-30" dirty="0">
                          <a:latin typeface="Microsoft Sans Serif"/>
                          <a:cs typeface="Microsoft Sans Serif"/>
                        </a:rPr>
                        <a:t> </a:t>
                      </a:r>
                      <a:r>
                        <a:rPr sz="1800" dirty="0">
                          <a:latin typeface="Microsoft Sans Serif"/>
                          <a:cs typeface="Microsoft Sans Serif"/>
                        </a:rPr>
                        <a:t>the</a:t>
                      </a:r>
                      <a:endParaRPr sz="1800">
                        <a:latin typeface="Microsoft Sans Serif"/>
                        <a:cs typeface="Microsoft Sans Serif"/>
                      </a:endParaRPr>
                    </a:p>
                  </a:txBody>
                  <a:tcPr marL="0" marR="0" marT="47625" marB="0">
                    <a:lnL w="9525">
                      <a:solidFill>
                        <a:srgbClr val="DDDDDD"/>
                      </a:solidFill>
                      <a:prstDash val="solid"/>
                    </a:lnL>
                    <a:lnR w="9525">
                      <a:solidFill>
                        <a:srgbClr val="DDDDDD"/>
                      </a:solidFill>
                      <a:prstDash val="solid"/>
                    </a:lnR>
                    <a:lnT w="9525">
                      <a:solidFill>
                        <a:srgbClr val="DDDDDD"/>
                      </a:solidFill>
                      <a:prstDash val="solid"/>
                    </a:lnT>
                  </a:tcPr>
                </a:tc>
                <a:extLst>
                  <a:ext uri="{0D108BD9-81ED-4DB2-BD59-A6C34878D82A}">
                    <a16:rowId xmlns:a16="http://schemas.microsoft.com/office/drawing/2014/main" val="10001"/>
                  </a:ext>
                </a:extLst>
              </a:tr>
              <a:tr h="465319">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7470" algn="ctr">
                        <a:lnSpc>
                          <a:spcPct val="100000"/>
                        </a:lnSpc>
                        <a:spcBef>
                          <a:spcPts val="215"/>
                        </a:spcBef>
                      </a:pPr>
                      <a:r>
                        <a:rPr sz="1800" spc="-5" dirty="0">
                          <a:latin typeface="Microsoft Sans Serif"/>
                          <a:cs typeface="Microsoft Sans Serif"/>
                        </a:rPr>
                        <a:t>component</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6835" algn="ctr">
                        <a:lnSpc>
                          <a:spcPct val="100000"/>
                        </a:lnSpc>
                        <a:spcBef>
                          <a:spcPts val="215"/>
                        </a:spcBef>
                      </a:pPr>
                      <a:r>
                        <a:rPr sz="1800" dirty="0">
                          <a:latin typeface="Microsoft Sans Serif"/>
                          <a:cs typeface="Microsoft Sans Serif"/>
                        </a:rPr>
                        <a:t>processes</a:t>
                      </a:r>
                      <a:r>
                        <a:rPr sz="1800" spc="-35"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6835" algn="ctr">
                        <a:lnSpc>
                          <a:spcPct val="100000"/>
                        </a:lnSpc>
                        <a:spcBef>
                          <a:spcPts val="215"/>
                        </a:spcBef>
                      </a:pPr>
                      <a:r>
                        <a:rPr sz="1800" dirty="0">
                          <a:latin typeface="Microsoft Sans Serif"/>
                          <a:cs typeface="Microsoft Sans Serif"/>
                        </a:rPr>
                        <a:t>block</a:t>
                      </a:r>
                      <a:r>
                        <a:rPr sz="1800" spc="-15" dirty="0">
                          <a:latin typeface="Microsoft Sans Serif"/>
                          <a:cs typeface="Microsoft Sans Serif"/>
                        </a:rPr>
                        <a:t> </a:t>
                      </a:r>
                      <a:r>
                        <a:rPr sz="1800" spc="-10" dirty="0">
                          <a:latin typeface="Microsoft Sans Serif"/>
                          <a:cs typeface="Microsoft Sans Serif"/>
                        </a:rPr>
                        <a:t>views</a:t>
                      </a:r>
                      <a:r>
                        <a:rPr sz="1800" spc="-15" dirty="0">
                          <a:latin typeface="Microsoft Sans Serif"/>
                          <a:cs typeface="Microsoft Sans Serif"/>
                        </a:rPr>
                        <a:t> </a:t>
                      </a:r>
                      <a:r>
                        <a:rPr sz="1800" dirty="0">
                          <a:latin typeface="Microsoft Sans Serif"/>
                          <a:cs typeface="Microsoft Sans Serif"/>
                        </a:rPr>
                        <a:t>of</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6835" algn="ctr">
                        <a:lnSpc>
                          <a:spcPct val="100000"/>
                        </a:lnSpc>
                        <a:spcBef>
                          <a:spcPts val="215"/>
                        </a:spcBef>
                      </a:pPr>
                      <a:r>
                        <a:rPr sz="1800" spc="-5" dirty="0">
                          <a:latin typeface="Microsoft Sans Serif"/>
                          <a:cs typeface="Microsoft Sans Serif"/>
                        </a:rPr>
                        <a:t>installation,</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7470" algn="ctr">
                        <a:lnSpc>
                          <a:spcPct val="100000"/>
                        </a:lnSpc>
                        <a:spcBef>
                          <a:spcPts val="215"/>
                        </a:spcBef>
                      </a:pPr>
                      <a:r>
                        <a:rPr sz="1800" spc="-5" dirty="0">
                          <a:latin typeface="Microsoft Sans Serif"/>
                          <a:cs typeface="Microsoft Sans Serif"/>
                        </a:rPr>
                        <a:t>design</a:t>
                      </a:r>
                      <a:r>
                        <a:rPr sz="1800" spc="-40" dirty="0">
                          <a:latin typeface="Microsoft Sans Serif"/>
                          <a:cs typeface="Microsoft Sans Serif"/>
                        </a:rPr>
                        <a:t> </a:t>
                      </a:r>
                      <a:r>
                        <a:rPr sz="1800" dirty="0">
                          <a:latin typeface="Microsoft Sans Serif"/>
                          <a:cs typeface="Microsoft Sans Serif"/>
                        </a:rPr>
                        <a:t>is</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2"/>
                  </a:ext>
                </a:extLst>
              </a:tr>
              <a:tr h="462630">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7470" algn="ctr">
                        <a:lnSpc>
                          <a:spcPct val="100000"/>
                        </a:lnSpc>
                        <a:spcBef>
                          <a:spcPts val="204"/>
                        </a:spcBef>
                      </a:pPr>
                      <a:r>
                        <a:rPr sz="1800" spc="-5" dirty="0">
                          <a:latin typeface="Microsoft Sans Serif"/>
                          <a:cs typeface="Microsoft Sans Serif"/>
                        </a:rPr>
                        <a:t>(Object)</a:t>
                      </a:r>
                      <a:r>
                        <a:rPr sz="1800" spc="-20" dirty="0">
                          <a:latin typeface="Microsoft Sans Serif"/>
                          <a:cs typeface="Microsoft Sans Serif"/>
                        </a:rPr>
                        <a:t> </a:t>
                      </a:r>
                      <a:r>
                        <a:rPr sz="1800" dirty="0">
                          <a:latin typeface="Microsoft Sans Serif"/>
                          <a:cs typeface="Microsoft Sans Serif"/>
                        </a:rPr>
                        <a:t>of</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Workflow</a:t>
                      </a:r>
                      <a:r>
                        <a:rPr sz="1800" spc="-25" dirty="0">
                          <a:latin typeface="Microsoft Sans Serif"/>
                          <a:cs typeface="Microsoft Sans Serif"/>
                        </a:rPr>
                        <a:t> </a:t>
                      </a:r>
                      <a:r>
                        <a:rPr sz="1800" dirty="0">
                          <a:latin typeface="Microsoft Sans Serif"/>
                          <a:cs typeface="Microsoft Sans Serif"/>
                        </a:rPr>
                        <a:t>rules</a:t>
                      </a:r>
                      <a:r>
                        <a:rPr sz="1800" spc="-5" dirty="0">
                          <a:latin typeface="Microsoft Sans Serif"/>
                          <a:cs typeface="Microsoft Sans Serif"/>
                        </a:rPr>
                        <a:t> </a:t>
                      </a:r>
                      <a:r>
                        <a:rPr sz="1800" spc="-10" dirty="0">
                          <a:latin typeface="Microsoft Sans Serif"/>
                          <a:cs typeface="Microsoft Sans Serif"/>
                        </a:rPr>
                        <a:t>of</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dirty="0">
                          <a:latin typeface="Microsoft Sans Serif"/>
                          <a:cs typeface="Microsoft Sans Serif"/>
                        </a:rPr>
                        <a:t>system</a:t>
                      </a:r>
                      <a:r>
                        <a:rPr sz="1800" spc="-65" dirty="0">
                          <a:latin typeface="Microsoft Sans Serif"/>
                          <a:cs typeface="Microsoft Sans Serif"/>
                        </a:rPr>
                        <a:t> </a:t>
                      </a:r>
                      <a:r>
                        <a:rPr sz="1800" dirty="0">
                          <a:latin typeface="Microsoft Sans Serif"/>
                          <a:cs typeface="Microsoft Sans Serif"/>
                        </a:rPr>
                        <a:t>and</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configuration</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7470" algn="ctr">
                        <a:lnSpc>
                          <a:spcPct val="100000"/>
                        </a:lnSpc>
                        <a:spcBef>
                          <a:spcPts val="204"/>
                        </a:spcBef>
                      </a:pPr>
                      <a:r>
                        <a:rPr sz="1800" spc="-5" dirty="0">
                          <a:latin typeface="Microsoft Sans Serif"/>
                          <a:cs typeface="Microsoft Sans Serif"/>
                        </a:rPr>
                        <a:t>complete</a:t>
                      </a:r>
                      <a:r>
                        <a:rPr sz="1800" spc="-25" dirty="0">
                          <a:latin typeface="Microsoft Sans Serif"/>
                          <a:cs typeface="Microsoft Sans Serif"/>
                        </a:rPr>
                        <a:t> </a:t>
                      </a:r>
                      <a:r>
                        <a:rPr sz="1800" dirty="0">
                          <a:latin typeface="Microsoft Sans Serif"/>
                          <a:cs typeface="Microsoft Sans Serif"/>
                        </a:rPr>
                        <a:t>by</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3"/>
                  </a:ext>
                </a:extLst>
              </a:tr>
              <a:tr h="462630">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7470" algn="ctr">
                        <a:lnSpc>
                          <a:spcPct val="100000"/>
                        </a:lnSpc>
                        <a:spcBef>
                          <a:spcPts val="204"/>
                        </a:spcBef>
                      </a:pPr>
                      <a:r>
                        <a:rPr sz="1800" dirty="0">
                          <a:latin typeface="Microsoft Sans Serif"/>
                          <a:cs typeface="Microsoft Sans Serif"/>
                        </a:rPr>
                        <a:t>system</a:t>
                      </a:r>
                      <a:r>
                        <a:rPr sz="1800" spc="-40" dirty="0">
                          <a:latin typeface="Microsoft Sans Serif"/>
                          <a:cs typeface="Microsoft Sans Serif"/>
                        </a:rPr>
                        <a:t> </a:t>
                      </a:r>
                      <a:r>
                        <a:rPr sz="1800" dirty="0">
                          <a:latin typeface="Microsoft Sans Serif"/>
                          <a:cs typeface="Microsoft Sans Serif"/>
                        </a:rPr>
                        <a:t>as</a:t>
                      </a:r>
                      <a:r>
                        <a:rPr sz="1800" spc="10" dirty="0">
                          <a:latin typeface="Microsoft Sans Serif"/>
                          <a:cs typeface="Microsoft Sans Serif"/>
                        </a:rPr>
                        <a:t> </a:t>
                      </a:r>
                      <a:r>
                        <a:rPr sz="1800" spc="-10" dirty="0">
                          <a:latin typeface="Microsoft Sans Serif"/>
                          <a:cs typeface="Microsoft Sans Serif"/>
                        </a:rPr>
                        <a:t>well</a:t>
                      </a:r>
                      <a:r>
                        <a:rPr sz="1800" spc="10" dirty="0">
                          <a:latin typeface="Microsoft Sans Serif"/>
                          <a:cs typeface="Microsoft Sans Serif"/>
                        </a:rPr>
                        <a:t> </a:t>
                      </a:r>
                      <a:r>
                        <a:rPr sz="1800" dirty="0">
                          <a:latin typeface="Microsoft Sans Serif"/>
                          <a:cs typeface="Microsoft Sans Serif"/>
                        </a:rPr>
                        <a:t>as</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dirty="0">
                          <a:latin typeface="Microsoft Sans Serif"/>
                          <a:cs typeface="Microsoft Sans Serif"/>
                        </a:rPr>
                        <a:t>system</a:t>
                      </a:r>
                      <a:r>
                        <a:rPr sz="1800" spc="-50" dirty="0">
                          <a:latin typeface="Microsoft Sans Serif"/>
                          <a:cs typeface="Microsoft Sans Serif"/>
                        </a:rPr>
                        <a:t> </a:t>
                      </a:r>
                      <a:r>
                        <a:rPr sz="1800" dirty="0">
                          <a:latin typeface="Microsoft Sans Serif"/>
                          <a:cs typeface="Microsoft Sans Serif"/>
                        </a:rPr>
                        <a:t>and</a:t>
                      </a:r>
                      <a:r>
                        <a:rPr sz="1800" spc="-15" dirty="0">
                          <a:latin typeface="Microsoft Sans Serif"/>
                          <a:cs typeface="Microsoft Sans Serif"/>
                        </a:rPr>
                        <a:t> </a:t>
                      </a:r>
                      <a:r>
                        <a:rPr sz="1800" dirty="0">
                          <a:latin typeface="Microsoft Sans Serif"/>
                          <a:cs typeface="Microsoft Sans Serif"/>
                        </a:rPr>
                        <a:t>how</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describe</a:t>
                      </a:r>
                      <a:r>
                        <a:rPr sz="1800" spc="-10" dirty="0">
                          <a:latin typeface="Microsoft Sans Serif"/>
                          <a:cs typeface="Microsoft Sans Serif"/>
                        </a:rPr>
                        <a:t> </a:t>
                      </a:r>
                      <a:r>
                        <a:rPr sz="1800" spc="-5" dirty="0">
                          <a:latin typeface="Microsoft Sans Serif"/>
                          <a:cs typeface="Microsoft Sans Serif"/>
                        </a:rPr>
                        <a:t>static</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and</a:t>
                      </a:r>
                      <a:r>
                        <a:rPr sz="1800" spc="-25" dirty="0">
                          <a:latin typeface="Microsoft Sans Serif"/>
                          <a:cs typeface="Microsoft Sans Serif"/>
                        </a:rPr>
                        <a:t> </a:t>
                      </a:r>
                      <a:r>
                        <a:rPr sz="1800" spc="-5" dirty="0">
                          <a:latin typeface="Microsoft Sans Serif"/>
                          <a:cs typeface="Microsoft Sans Serif"/>
                        </a:rPr>
                        <a:t>deployment</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7470" algn="ctr">
                        <a:lnSpc>
                          <a:spcPct val="100000"/>
                        </a:lnSpc>
                        <a:spcBef>
                          <a:spcPts val="204"/>
                        </a:spcBef>
                      </a:pPr>
                      <a:r>
                        <a:rPr sz="1800" spc="-5" dirty="0">
                          <a:latin typeface="Microsoft Sans Serif"/>
                          <a:cs typeface="Microsoft Sans Serif"/>
                        </a:rPr>
                        <a:t>performing</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4"/>
                  </a:ext>
                </a:extLst>
              </a:tr>
              <a:tr h="465319">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7470" algn="ctr">
                        <a:lnSpc>
                          <a:spcPct val="100000"/>
                        </a:lnSpc>
                        <a:spcBef>
                          <a:spcPts val="204"/>
                        </a:spcBef>
                      </a:pPr>
                      <a:r>
                        <a:rPr sz="1800" spc="-5" dirty="0">
                          <a:latin typeface="Microsoft Sans Serif"/>
                          <a:cs typeface="Microsoft Sans Serif"/>
                        </a:rPr>
                        <a:t>their</a:t>
                      </a:r>
                      <a:r>
                        <a:rPr sz="1800" spc="-20" dirty="0">
                          <a:latin typeface="Microsoft Sans Serif"/>
                          <a:cs typeface="Microsoft Sans Serif"/>
                        </a:rPr>
                        <a:t> </a:t>
                      </a:r>
                      <a:r>
                        <a:rPr sz="1800" spc="-5" dirty="0">
                          <a:latin typeface="Microsoft Sans Serif"/>
                          <a:cs typeface="Microsoft Sans Serif"/>
                        </a:rPr>
                        <a:t>interaction</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dirty="0">
                          <a:latin typeface="Microsoft Sans Serif"/>
                          <a:cs typeface="Microsoft Sans Serif"/>
                        </a:rPr>
                        <a:t>those</a:t>
                      </a:r>
                      <a:r>
                        <a:rPr sz="1800" spc="-15" dirty="0">
                          <a:latin typeface="Microsoft Sans Serif"/>
                          <a:cs typeface="Microsoft Sans Serif"/>
                        </a:rPr>
                        <a:t> </a:t>
                      </a:r>
                      <a:r>
                        <a:rPr sz="1800" spc="-5" dirty="0">
                          <a:latin typeface="Microsoft Sans Serif"/>
                          <a:cs typeface="Microsoft Sans Serif"/>
                        </a:rPr>
                        <a:t>processes</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organization</a:t>
                      </a:r>
                      <a:r>
                        <a:rPr sz="1800" spc="-20" dirty="0">
                          <a:latin typeface="Microsoft Sans Serif"/>
                          <a:cs typeface="Microsoft Sans Serif"/>
                        </a:rPr>
                        <a:t> </a:t>
                      </a:r>
                      <a:r>
                        <a:rPr sz="1800" dirty="0">
                          <a:latin typeface="Microsoft Sans Serif"/>
                          <a:cs typeface="Microsoft Sans Serif"/>
                        </a:rPr>
                        <a:t>of</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dirty="0">
                          <a:latin typeface="Microsoft Sans Serif"/>
                          <a:cs typeface="Microsoft Sans Serif"/>
                        </a:rPr>
                        <a:t>of</a:t>
                      </a:r>
                      <a:r>
                        <a:rPr sz="1800" spc="-25" dirty="0">
                          <a:latin typeface="Microsoft Sans Serif"/>
                          <a:cs typeface="Microsoft Sans Serif"/>
                        </a:rPr>
                        <a:t> </a:t>
                      </a:r>
                      <a:r>
                        <a:rPr sz="1800" spc="-5" dirty="0">
                          <a:latin typeface="Microsoft Sans Serif"/>
                          <a:cs typeface="Microsoft Sans Serif"/>
                        </a:rPr>
                        <a:t>software</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7470" algn="ctr">
                        <a:lnSpc>
                          <a:spcPct val="100000"/>
                        </a:lnSpc>
                        <a:spcBef>
                          <a:spcPts val="204"/>
                        </a:spcBef>
                      </a:pPr>
                      <a:r>
                        <a:rPr sz="1800" spc="-5" dirty="0">
                          <a:latin typeface="Microsoft Sans Serif"/>
                          <a:cs typeface="Microsoft Sans Serif"/>
                        </a:rPr>
                        <a:t>validation</a:t>
                      </a:r>
                      <a:r>
                        <a:rPr sz="1800" spc="-20" dirty="0">
                          <a:latin typeface="Microsoft Sans Serif"/>
                          <a:cs typeface="Microsoft Sans Serif"/>
                        </a:rPr>
                        <a:t> </a:t>
                      </a:r>
                      <a:r>
                        <a:rPr sz="1800" dirty="0">
                          <a:latin typeface="Microsoft Sans Serif"/>
                          <a:cs typeface="Microsoft Sans Serif"/>
                        </a:rPr>
                        <a:t>and</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5"/>
                  </a:ext>
                </a:extLst>
              </a:tr>
              <a:tr h="465656">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6835" algn="ctr">
                        <a:lnSpc>
                          <a:spcPct val="100000"/>
                        </a:lnSpc>
                        <a:spcBef>
                          <a:spcPts val="215"/>
                        </a:spcBef>
                      </a:pPr>
                      <a:r>
                        <a:rPr sz="1800" spc="-5" dirty="0">
                          <a:latin typeface="Microsoft Sans Serif"/>
                          <a:cs typeface="Microsoft Sans Serif"/>
                        </a:rPr>
                        <a:t>communicate,</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6835" algn="ctr">
                        <a:lnSpc>
                          <a:spcPct val="100000"/>
                        </a:lnSpc>
                        <a:spcBef>
                          <a:spcPts val="215"/>
                        </a:spcBef>
                      </a:pPr>
                      <a:r>
                        <a:rPr sz="1800" dirty="0">
                          <a:latin typeface="Microsoft Sans Serif"/>
                          <a:cs typeface="Microsoft Sans Serif"/>
                        </a:rPr>
                        <a:t>the</a:t>
                      </a:r>
                      <a:r>
                        <a:rPr sz="1800" spc="-30" dirty="0">
                          <a:latin typeface="Microsoft Sans Serif"/>
                          <a:cs typeface="Microsoft Sans Serif"/>
                        </a:rPr>
                        <a:t> </a:t>
                      </a:r>
                      <a:r>
                        <a:rPr sz="1800" dirty="0">
                          <a:latin typeface="Microsoft Sans Serif"/>
                          <a:cs typeface="Microsoft Sans Serif"/>
                        </a:rPr>
                        <a:t>system</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6835" algn="ctr">
                        <a:lnSpc>
                          <a:spcPct val="100000"/>
                        </a:lnSpc>
                        <a:spcBef>
                          <a:spcPts val="215"/>
                        </a:spcBef>
                      </a:pPr>
                      <a:r>
                        <a:rPr sz="1800" spc="-5" dirty="0">
                          <a:latin typeface="Microsoft Sans Serif"/>
                          <a:cs typeface="Microsoft Sans Serif"/>
                        </a:rPr>
                        <a:t>application</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tc>
                  <a:txBody>
                    <a:bodyPr/>
                    <a:lstStyle/>
                    <a:p>
                      <a:pPr marL="77470" algn="ctr">
                        <a:lnSpc>
                          <a:spcPct val="100000"/>
                        </a:lnSpc>
                        <a:spcBef>
                          <a:spcPts val="215"/>
                        </a:spcBef>
                      </a:pPr>
                      <a:r>
                        <a:rPr sz="1800" spc="-5" dirty="0">
                          <a:latin typeface="Microsoft Sans Serif"/>
                          <a:cs typeface="Microsoft Sans Serif"/>
                        </a:rPr>
                        <a:t>illustration</a:t>
                      </a:r>
                      <a:endParaRPr sz="1800">
                        <a:latin typeface="Microsoft Sans Serif"/>
                        <a:cs typeface="Microsoft Sans Serif"/>
                      </a:endParaRPr>
                    </a:p>
                  </a:txBody>
                  <a:tcPr marL="0" marR="0" marT="18617"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6"/>
                  </a:ext>
                </a:extLst>
              </a:tr>
              <a:tr h="462965">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dirty="0">
                          <a:latin typeface="Microsoft Sans Serif"/>
                          <a:cs typeface="Microsoft Sans Serif"/>
                        </a:rPr>
                        <a:t>focuses</a:t>
                      </a:r>
                      <a:r>
                        <a:rPr sz="1800" spc="-35" dirty="0">
                          <a:latin typeface="Microsoft Sans Serif"/>
                          <a:cs typeface="Microsoft Sans Serif"/>
                        </a:rPr>
                        <a:t> </a:t>
                      </a:r>
                      <a:r>
                        <a:rPr sz="1800" dirty="0">
                          <a:latin typeface="Microsoft Sans Serif"/>
                          <a:cs typeface="Microsoft Sans Serif"/>
                        </a:rPr>
                        <a:t>on</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modules</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7"/>
                  </a:ext>
                </a:extLst>
              </a:tr>
              <a:tr h="462630">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marL="76835" algn="ctr">
                        <a:lnSpc>
                          <a:spcPct val="100000"/>
                        </a:lnSpc>
                        <a:spcBef>
                          <a:spcPts val="204"/>
                        </a:spcBef>
                      </a:pPr>
                      <a:r>
                        <a:rPr sz="1800" spc="-5" dirty="0">
                          <a:latin typeface="Microsoft Sans Serif"/>
                          <a:cs typeface="Microsoft Sans Serif"/>
                        </a:rPr>
                        <a:t>dynamic</a:t>
                      </a:r>
                      <a:r>
                        <a:rPr sz="1800" spc="-15" dirty="0">
                          <a:latin typeface="Microsoft Sans Serif"/>
                          <a:cs typeface="Microsoft Sans Serif"/>
                        </a:rPr>
                        <a:t> </a:t>
                      </a:r>
                      <a:r>
                        <a:rPr sz="1800" dirty="0">
                          <a:latin typeface="Microsoft Sans Serif"/>
                          <a:cs typeface="Microsoft Sans Serif"/>
                        </a:rPr>
                        <a:t>view</a:t>
                      </a:r>
                      <a:r>
                        <a:rPr sz="1800" spc="-35" dirty="0">
                          <a:latin typeface="Microsoft Sans Serif"/>
                          <a:cs typeface="Microsoft Sans Serif"/>
                        </a:rPr>
                        <a:t> </a:t>
                      </a:r>
                      <a:r>
                        <a:rPr sz="1800" dirty="0">
                          <a:latin typeface="Microsoft Sans Serif"/>
                          <a:cs typeface="Microsoft Sans Serif"/>
                        </a:rPr>
                        <a:t>of</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tcPr>
                </a:tc>
                <a:extLst>
                  <a:ext uri="{0D108BD9-81ED-4DB2-BD59-A6C34878D82A}">
                    <a16:rowId xmlns:a16="http://schemas.microsoft.com/office/drawing/2014/main" val="10008"/>
                  </a:ext>
                </a:extLst>
              </a:tr>
              <a:tr h="1118025">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lnB w="9525">
                      <a:solidFill>
                        <a:srgbClr val="DDDDDD"/>
                      </a:solidFill>
                      <a:prstDash val="solid"/>
                    </a:lnB>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lnB w="9525">
                      <a:solidFill>
                        <a:srgbClr val="DDDDDD"/>
                      </a:solidFill>
                      <a:prstDash val="solid"/>
                    </a:lnB>
                  </a:tcPr>
                </a:tc>
                <a:tc>
                  <a:txBody>
                    <a:bodyPr/>
                    <a:lstStyle/>
                    <a:p>
                      <a:pPr marL="76835" algn="ctr">
                        <a:lnSpc>
                          <a:spcPct val="100000"/>
                        </a:lnSpc>
                        <a:spcBef>
                          <a:spcPts val="204"/>
                        </a:spcBef>
                      </a:pPr>
                      <a:r>
                        <a:rPr sz="1800" dirty="0">
                          <a:latin typeface="Microsoft Sans Serif"/>
                          <a:cs typeface="Microsoft Sans Serif"/>
                        </a:rPr>
                        <a:t>system</a:t>
                      </a:r>
                      <a:endParaRPr sz="1800">
                        <a:latin typeface="Microsoft Sans Serif"/>
                        <a:cs typeface="Microsoft Sans Serif"/>
                      </a:endParaRPr>
                    </a:p>
                  </a:txBody>
                  <a:tcPr marL="0" marR="0" marT="17750" marB="0">
                    <a:lnL w="9525">
                      <a:solidFill>
                        <a:srgbClr val="DDDDDD"/>
                      </a:solidFill>
                      <a:prstDash val="solid"/>
                    </a:lnL>
                    <a:lnR w="9525">
                      <a:solidFill>
                        <a:srgbClr val="DDDDDD"/>
                      </a:solidFill>
                      <a:prstDash val="solid"/>
                    </a:lnR>
                    <a:lnB w="9525">
                      <a:solidFill>
                        <a:srgbClr val="DDDDDD"/>
                      </a:solidFill>
                      <a:prstDash val="solid"/>
                    </a:lnB>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lnB w="9525">
                      <a:solidFill>
                        <a:srgbClr val="DDDDDD"/>
                      </a:solidFill>
                      <a:prstDash val="solid"/>
                    </a:lnB>
                  </a:tcPr>
                </a:tc>
                <a:tc>
                  <a:txBody>
                    <a:bodyPr/>
                    <a:lstStyle/>
                    <a:p>
                      <a:pPr algn="ctr">
                        <a:lnSpc>
                          <a:spcPct val="100000"/>
                        </a:lnSpc>
                      </a:pPr>
                      <a:endParaRPr sz="1800">
                        <a:latin typeface="Times New Roman"/>
                        <a:cs typeface="Times New Roman"/>
                      </a:endParaRPr>
                    </a:p>
                  </a:txBody>
                  <a:tcPr marL="0" marR="0" marT="0" marB="0">
                    <a:lnL w="9525">
                      <a:solidFill>
                        <a:srgbClr val="DDDDDD"/>
                      </a:solidFill>
                      <a:prstDash val="solid"/>
                    </a:lnL>
                    <a:lnR w="9525">
                      <a:solidFill>
                        <a:srgbClr val="DDDDDD"/>
                      </a:solidFill>
                      <a:prstDash val="solid"/>
                    </a:lnR>
                    <a:lnB w="9525">
                      <a:solidFill>
                        <a:srgbClr val="DDDDDD"/>
                      </a:solidFill>
                      <a:prstDash val="solid"/>
                    </a:lnB>
                  </a:tcPr>
                </a:tc>
                <a:tc>
                  <a:txBody>
                    <a:bodyPr/>
                    <a:lstStyle/>
                    <a:p>
                      <a:pPr algn="ctr">
                        <a:lnSpc>
                          <a:spcPct val="100000"/>
                        </a:lnSpc>
                      </a:pPr>
                      <a:endParaRPr sz="1800" dirty="0">
                        <a:latin typeface="Times New Roman"/>
                        <a:cs typeface="Times New Roman"/>
                      </a:endParaRPr>
                    </a:p>
                  </a:txBody>
                  <a:tcPr marL="0" marR="0" marT="0" marB="0">
                    <a:lnL w="9525">
                      <a:solidFill>
                        <a:srgbClr val="DDDDDD"/>
                      </a:solidFill>
                      <a:prstDash val="solid"/>
                    </a:lnL>
                    <a:lnR w="9525">
                      <a:solidFill>
                        <a:srgbClr val="DDDDDD"/>
                      </a:solidFill>
                      <a:prstDash val="solid"/>
                    </a:lnR>
                    <a:lnB w="9525">
                      <a:solidFill>
                        <a:srgbClr val="DDDDDD"/>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75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57200" y="351558"/>
          <a:ext cx="8077200" cy="6306000"/>
        </p:xfrm>
        <a:graphic>
          <a:graphicData uri="http://schemas.openxmlformats.org/drawingml/2006/table">
            <a:tbl>
              <a:tblPr firstRow="1" bandRow="1">
                <a:tableStyleId>{2D5ABB26-0587-4C30-8999-92F81FD0307C}</a:tableStyleId>
              </a:tblPr>
              <a:tblGrid>
                <a:gridCol w="1025270">
                  <a:extLst>
                    <a:ext uri="{9D8B030D-6E8A-4147-A177-3AD203B41FA5}">
                      <a16:colId xmlns:a16="http://schemas.microsoft.com/office/drawing/2014/main" val="20000"/>
                    </a:ext>
                  </a:extLst>
                </a:gridCol>
                <a:gridCol w="1464213">
                  <a:extLst>
                    <a:ext uri="{9D8B030D-6E8A-4147-A177-3AD203B41FA5}">
                      <a16:colId xmlns:a16="http://schemas.microsoft.com/office/drawing/2014/main" val="20001"/>
                    </a:ext>
                  </a:extLst>
                </a:gridCol>
                <a:gridCol w="1528291">
                  <a:extLst>
                    <a:ext uri="{9D8B030D-6E8A-4147-A177-3AD203B41FA5}">
                      <a16:colId xmlns:a16="http://schemas.microsoft.com/office/drawing/2014/main" val="20002"/>
                    </a:ext>
                  </a:extLst>
                </a:gridCol>
                <a:gridCol w="1435377">
                  <a:extLst>
                    <a:ext uri="{9D8B030D-6E8A-4147-A177-3AD203B41FA5}">
                      <a16:colId xmlns:a16="http://schemas.microsoft.com/office/drawing/2014/main" val="20003"/>
                    </a:ext>
                  </a:extLst>
                </a:gridCol>
                <a:gridCol w="1384114">
                  <a:extLst>
                    <a:ext uri="{9D8B030D-6E8A-4147-A177-3AD203B41FA5}">
                      <a16:colId xmlns:a16="http://schemas.microsoft.com/office/drawing/2014/main" val="20004"/>
                    </a:ext>
                  </a:extLst>
                </a:gridCol>
                <a:gridCol w="1239935">
                  <a:extLst>
                    <a:ext uri="{9D8B030D-6E8A-4147-A177-3AD203B41FA5}">
                      <a16:colId xmlns:a16="http://schemas.microsoft.com/office/drawing/2014/main" val="20005"/>
                    </a:ext>
                  </a:extLst>
                </a:gridCol>
              </a:tblGrid>
              <a:tr h="2193638">
                <a:tc>
                  <a:txBody>
                    <a:bodyPr/>
                    <a:lstStyle/>
                    <a:p>
                      <a:pPr marL="77470" marR="269240" algn="ctr">
                        <a:lnSpc>
                          <a:spcPct val="144200"/>
                        </a:lnSpc>
                        <a:spcBef>
                          <a:spcPts val="20"/>
                        </a:spcBef>
                      </a:pPr>
                      <a:r>
                        <a:rPr sz="1400" spc="-10" dirty="0">
                          <a:latin typeface="Microsoft Sans Serif"/>
                          <a:cs typeface="Microsoft Sans Serif"/>
                        </a:rPr>
                        <a:t>V</a:t>
                      </a:r>
                      <a:r>
                        <a:rPr sz="1400" spc="15" dirty="0">
                          <a:latin typeface="Microsoft Sans Serif"/>
                          <a:cs typeface="Microsoft Sans Serif"/>
                        </a:rPr>
                        <a:t>i</a:t>
                      </a:r>
                      <a:r>
                        <a:rPr sz="1400" dirty="0">
                          <a:latin typeface="Microsoft Sans Serif"/>
                          <a:cs typeface="Microsoft Sans Serif"/>
                        </a:rPr>
                        <a:t>e</a:t>
                      </a:r>
                      <a:r>
                        <a:rPr sz="1400" spc="-25" dirty="0">
                          <a:latin typeface="Microsoft Sans Serif"/>
                          <a:cs typeface="Microsoft Sans Serif"/>
                        </a:rPr>
                        <a:t>w</a:t>
                      </a:r>
                      <a:r>
                        <a:rPr sz="1400" dirty="0">
                          <a:latin typeface="Microsoft Sans Serif"/>
                          <a:cs typeface="Microsoft Sans Serif"/>
                        </a:rPr>
                        <a:t>er</a:t>
                      </a:r>
                      <a:r>
                        <a:rPr sz="1400" spc="15" dirty="0">
                          <a:latin typeface="Microsoft Sans Serif"/>
                          <a:cs typeface="Microsoft Sans Serif"/>
                        </a:rPr>
                        <a:t> </a:t>
                      </a:r>
                      <a:r>
                        <a:rPr sz="1400" dirty="0">
                          <a:latin typeface="Microsoft Sans Serif"/>
                          <a:cs typeface="Microsoft Sans Serif"/>
                        </a:rPr>
                        <a:t>/  </a:t>
                      </a:r>
                      <a:r>
                        <a:rPr sz="1400" spc="-5" dirty="0">
                          <a:latin typeface="Microsoft Sans Serif"/>
                          <a:cs typeface="Microsoft Sans Serif"/>
                        </a:rPr>
                        <a:t>Stake </a:t>
                      </a:r>
                      <a:r>
                        <a:rPr sz="1400" dirty="0">
                          <a:latin typeface="Microsoft Sans Serif"/>
                          <a:cs typeface="Microsoft Sans Serif"/>
                        </a:rPr>
                        <a:t> </a:t>
                      </a:r>
                      <a:r>
                        <a:rPr sz="1400" spc="-5" dirty="0">
                          <a:latin typeface="Microsoft Sans Serif"/>
                          <a:cs typeface="Microsoft Sans Serif"/>
                        </a:rPr>
                        <a:t>holder</a:t>
                      </a:r>
                      <a:endParaRPr sz="1400">
                        <a:latin typeface="Microsoft Sans Serif"/>
                        <a:cs typeface="Microsoft Sans Serif"/>
                      </a:endParaRPr>
                    </a:p>
                  </a:txBody>
                  <a:tcPr marL="0" marR="0" marT="1732"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7470" marR="347980" algn="ctr">
                        <a:lnSpc>
                          <a:spcPct val="144200"/>
                        </a:lnSpc>
                        <a:spcBef>
                          <a:spcPts val="20"/>
                        </a:spcBef>
                      </a:pPr>
                      <a:r>
                        <a:rPr sz="1400" dirty="0">
                          <a:latin typeface="Microsoft Sans Serif"/>
                          <a:cs typeface="Microsoft Sans Serif"/>
                        </a:rPr>
                        <a:t>End-User, </a:t>
                      </a:r>
                      <a:r>
                        <a:rPr sz="1400" spc="5" dirty="0">
                          <a:latin typeface="Microsoft Sans Serif"/>
                          <a:cs typeface="Microsoft Sans Serif"/>
                        </a:rPr>
                        <a:t> </a:t>
                      </a:r>
                      <a:r>
                        <a:rPr sz="1400" spc="-5" dirty="0">
                          <a:latin typeface="Microsoft Sans Serif"/>
                          <a:cs typeface="Microsoft Sans Serif"/>
                        </a:rPr>
                        <a:t>Analysts</a:t>
                      </a:r>
                      <a:r>
                        <a:rPr sz="1400" spc="-35" dirty="0">
                          <a:latin typeface="Microsoft Sans Serif"/>
                          <a:cs typeface="Microsoft Sans Serif"/>
                        </a:rPr>
                        <a:t> </a:t>
                      </a:r>
                      <a:r>
                        <a:rPr sz="1400" spc="-10" dirty="0">
                          <a:latin typeface="Microsoft Sans Serif"/>
                          <a:cs typeface="Microsoft Sans Serif"/>
                        </a:rPr>
                        <a:t>and </a:t>
                      </a:r>
                      <a:r>
                        <a:rPr sz="1400" spc="-250" dirty="0">
                          <a:latin typeface="Microsoft Sans Serif"/>
                          <a:cs typeface="Microsoft Sans Serif"/>
                        </a:rPr>
                        <a:t> </a:t>
                      </a:r>
                      <a:r>
                        <a:rPr sz="1400" spc="-5" dirty="0">
                          <a:latin typeface="Microsoft Sans Serif"/>
                          <a:cs typeface="Microsoft Sans Serif"/>
                        </a:rPr>
                        <a:t>Designer</a:t>
                      </a:r>
                      <a:endParaRPr sz="1400">
                        <a:latin typeface="Microsoft Sans Serif"/>
                        <a:cs typeface="Microsoft Sans Serif"/>
                      </a:endParaRPr>
                    </a:p>
                  </a:txBody>
                  <a:tcPr marL="0" marR="0" marT="1732"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397510" algn="ctr">
                        <a:lnSpc>
                          <a:spcPct val="143300"/>
                        </a:lnSpc>
                        <a:spcBef>
                          <a:spcPts val="30"/>
                        </a:spcBef>
                      </a:pPr>
                      <a:r>
                        <a:rPr sz="1400" dirty="0">
                          <a:latin typeface="Microsoft Sans Serif"/>
                          <a:cs typeface="Microsoft Sans Serif"/>
                        </a:rPr>
                        <a:t>I</a:t>
                      </a:r>
                      <a:r>
                        <a:rPr sz="1400" spc="5" dirty="0">
                          <a:latin typeface="Microsoft Sans Serif"/>
                          <a:cs typeface="Microsoft Sans Serif"/>
                        </a:rPr>
                        <a:t>n</a:t>
                      </a:r>
                      <a:r>
                        <a:rPr sz="1400" dirty="0">
                          <a:latin typeface="Microsoft Sans Serif"/>
                          <a:cs typeface="Microsoft Sans Serif"/>
                        </a:rPr>
                        <a:t>t</a:t>
                      </a:r>
                      <a:r>
                        <a:rPr sz="1400" spc="5" dirty="0">
                          <a:latin typeface="Microsoft Sans Serif"/>
                          <a:cs typeface="Microsoft Sans Serif"/>
                        </a:rPr>
                        <a:t>e</a:t>
                      </a:r>
                      <a:r>
                        <a:rPr sz="1400" dirty="0">
                          <a:latin typeface="Microsoft Sans Serif"/>
                          <a:cs typeface="Microsoft Sans Serif"/>
                        </a:rPr>
                        <a:t>g</a:t>
                      </a:r>
                      <a:r>
                        <a:rPr sz="1400" spc="5" dirty="0">
                          <a:latin typeface="Microsoft Sans Serif"/>
                          <a:cs typeface="Microsoft Sans Serif"/>
                        </a:rPr>
                        <a:t>r</a:t>
                      </a:r>
                      <a:r>
                        <a:rPr sz="1400" dirty="0">
                          <a:latin typeface="Microsoft Sans Serif"/>
                          <a:cs typeface="Microsoft Sans Serif"/>
                        </a:rPr>
                        <a:t>a</a:t>
                      </a:r>
                      <a:r>
                        <a:rPr sz="1400" spc="-20" dirty="0">
                          <a:latin typeface="Microsoft Sans Serif"/>
                          <a:cs typeface="Microsoft Sans Serif"/>
                        </a:rPr>
                        <a:t>t</a:t>
                      </a:r>
                      <a:r>
                        <a:rPr sz="1400" dirty="0">
                          <a:latin typeface="Microsoft Sans Serif"/>
                          <a:cs typeface="Microsoft Sans Serif"/>
                        </a:rPr>
                        <a:t>o</a:t>
                      </a:r>
                      <a:r>
                        <a:rPr sz="1400" spc="5" dirty="0">
                          <a:latin typeface="Microsoft Sans Serif"/>
                          <a:cs typeface="Microsoft Sans Serif"/>
                        </a:rPr>
                        <a:t>r</a:t>
                      </a:r>
                      <a:r>
                        <a:rPr sz="1400" dirty="0">
                          <a:latin typeface="Microsoft Sans Serif"/>
                          <a:cs typeface="Microsoft Sans Serif"/>
                        </a:rPr>
                        <a:t>s</a:t>
                      </a:r>
                      <a:r>
                        <a:rPr sz="1400" spc="10" dirty="0">
                          <a:latin typeface="Microsoft Sans Serif"/>
                          <a:cs typeface="Microsoft Sans Serif"/>
                        </a:rPr>
                        <a:t> </a:t>
                      </a:r>
                      <a:r>
                        <a:rPr sz="1400" dirty="0">
                          <a:latin typeface="Microsoft Sans Serif"/>
                          <a:cs typeface="Microsoft Sans Serif"/>
                        </a:rPr>
                        <a:t>&amp;  developers</a:t>
                      </a:r>
                      <a:endParaRPr sz="1400">
                        <a:latin typeface="Microsoft Sans Serif"/>
                        <a:cs typeface="Microsoft Sans Serif"/>
                      </a:endParaRPr>
                    </a:p>
                  </a:txBody>
                  <a:tcPr marL="0" marR="0" marT="2598"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100330" algn="ctr">
                        <a:lnSpc>
                          <a:spcPct val="144200"/>
                        </a:lnSpc>
                        <a:spcBef>
                          <a:spcPts val="20"/>
                        </a:spcBef>
                      </a:pPr>
                      <a:r>
                        <a:rPr sz="1400" spc="-10" dirty="0">
                          <a:latin typeface="Microsoft Sans Serif"/>
                          <a:cs typeface="Microsoft Sans Serif"/>
                        </a:rPr>
                        <a:t>Programmer</a:t>
                      </a:r>
                      <a:r>
                        <a:rPr sz="1400" spc="-5" dirty="0">
                          <a:latin typeface="Microsoft Sans Serif"/>
                          <a:cs typeface="Microsoft Sans Serif"/>
                        </a:rPr>
                        <a:t> and </a:t>
                      </a:r>
                      <a:r>
                        <a:rPr sz="1400" spc="-250" dirty="0">
                          <a:latin typeface="Microsoft Sans Serif"/>
                          <a:cs typeface="Microsoft Sans Serif"/>
                        </a:rPr>
                        <a:t> </a:t>
                      </a:r>
                      <a:r>
                        <a:rPr sz="1400" spc="-5" dirty="0">
                          <a:latin typeface="Microsoft Sans Serif"/>
                          <a:cs typeface="Microsoft Sans Serif"/>
                        </a:rPr>
                        <a:t>software project </a:t>
                      </a:r>
                      <a:r>
                        <a:rPr sz="1400" dirty="0">
                          <a:latin typeface="Microsoft Sans Serif"/>
                          <a:cs typeface="Microsoft Sans Serif"/>
                        </a:rPr>
                        <a:t> </a:t>
                      </a:r>
                      <a:r>
                        <a:rPr sz="1400" spc="-5" dirty="0">
                          <a:latin typeface="Microsoft Sans Serif"/>
                          <a:cs typeface="Microsoft Sans Serif"/>
                        </a:rPr>
                        <a:t>managers</a:t>
                      </a:r>
                      <a:endParaRPr sz="1400">
                        <a:latin typeface="Microsoft Sans Serif"/>
                        <a:cs typeface="Microsoft Sans Serif"/>
                      </a:endParaRPr>
                    </a:p>
                  </a:txBody>
                  <a:tcPr marL="0" marR="0" marT="1732"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213360" algn="ctr">
                        <a:lnSpc>
                          <a:spcPct val="143900"/>
                        </a:lnSpc>
                        <a:spcBef>
                          <a:spcPts val="25"/>
                        </a:spcBef>
                      </a:pPr>
                      <a:r>
                        <a:rPr sz="1400" dirty="0">
                          <a:latin typeface="Microsoft Sans Serif"/>
                          <a:cs typeface="Microsoft Sans Serif"/>
                        </a:rPr>
                        <a:t>System </a:t>
                      </a:r>
                      <a:r>
                        <a:rPr sz="1400" spc="5" dirty="0">
                          <a:latin typeface="Microsoft Sans Serif"/>
                          <a:cs typeface="Microsoft Sans Serif"/>
                        </a:rPr>
                        <a:t> </a:t>
                      </a:r>
                      <a:r>
                        <a:rPr sz="1400" spc="-5" dirty="0">
                          <a:latin typeface="Microsoft Sans Serif"/>
                          <a:cs typeface="Microsoft Sans Serif"/>
                        </a:rPr>
                        <a:t>engineer, </a:t>
                      </a:r>
                      <a:r>
                        <a:rPr sz="1400" dirty="0">
                          <a:latin typeface="Microsoft Sans Serif"/>
                          <a:cs typeface="Microsoft Sans Serif"/>
                        </a:rPr>
                        <a:t> </a:t>
                      </a:r>
                      <a:r>
                        <a:rPr sz="1400" spc="-5" dirty="0">
                          <a:latin typeface="Microsoft Sans Serif"/>
                          <a:cs typeface="Microsoft Sans Serif"/>
                        </a:rPr>
                        <a:t>operators, </a:t>
                      </a:r>
                      <a:r>
                        <a:rPr sz="1400" dirty="0">
                          <a:latin typeface="Microsoft Sans Serif"/>
                          <a:cs typeface="Microsoft Sans Serif"/>
                        </a:rPr>
                        <a:t> system </a:t>
                      </a:r>
                      <a:r>
                        <a:rPr sz="1400" spc="5" dirty="0">
                          <a:latin typeface="Microsoft Sans Serif"/>
                          <a:cs typeface="Microsoft Sans Serif"/>
                        </a:rPr>
                        <a:t> </a:t>
                      </a:r>
                      <a:r>
                        <a:rPr sz="1400" dirty="0">
                          <a:latin typeface="Microsoft Sans Serif"/>
                          <a:cs typeface="Microsoft Sans Serif"/>
                        </a:rPr>
                        <a:t>ad</a:t>
                      </a:r>
                      <a:r>
                        <a:rPr sz="1400" spc="-35" dirty="0">
                          <a:latin typeface="Microsoft Sans Serif"/>
                          <a:cs typeface="Microsoft Sans Serif"/>
                        </a:rPr>
                        <a:t>m</a:t>
                      </a:r>
                      <a:r>
                        <a:rPr sz="1400" spc="15" dirty="0">
                          <a:latin typeface="Microsoft Sans Serif"/>
                          <a:cs typeface="Microsoft Sans Serif"/>
                        </a:rPr>
                        <a:t>i</a:t>
                      </a:r>
                      <a:r>
                        <a:rPr sz="1400" dirty="0">
                          <a:latin typeface="Microsoft Sans Serif"/>
                          <a:cs typeface="Microsoft Sans Serif"/>
                        </a:rPr>
                        <a:t>n</a:t>
                      </a:r>
                      <a:r>
                        <a:rPr sz="1400" spc="15" dirty="0">
                          <a:latin typeface="Microsoft Sans Serif"/>
                          <a:cs typeface="Microsoft Sans Serif"/>
                        </a:rPr>
                        <a:t>i</a:t>
                      </a:r>
                      <a:r>
                        <a:rPr sz="1400" dirty="0">
                          <a:latin typeface="Microsoft Sans Serif"/>
                          <a:cs typeface="Microsoft Sans Serif"/>
                        </a:rPr>
                        <a:t>st</a:t>
                      </a:r>
                      <a:r>
                        <a:rPr sz="1400" spc="5" dirty="0">
                          <a:latin typeface="Microsoft Sans Serif"/>
                          <a:cs typeface="Microsoft Sans Serif"/>
                        </a:rPr>
                        <a:t>r</a:t>
                      </a:r>
                      <a:r>
                        <a:rPr sz="1400" dirty="0">
                          <a:latin typeface="Microsoft Sans Serif"/>
                          <a:cs typeface="Microsoft Sans Serif"/>
                        </a:rPr>
                        <a:t>a</a:t>
                      </a:r>
                      <a:r>
                        <a:rPr sz="1400" spc="-20" dirty="0">
                          <a:latin typeface="Microsoft Sans Serif"/>
                          <a:cs typeface="Microsoft Sans Serif"/>
                        </a:rPr>
                        <a:t>t</a:t>
                      </a:r>
                      <a:r>
                        <a:rPr sz="1400" dirty="0">
                          <a:latin typeface="Microsoft Sans Serif"/>
                          <a:cs typeface="Microsoft Sans Serif"/>
                        </a:rPr>
                        <a:t>o</a:t>
                      </a:r>
                      <a:r>
                        <a:rPr sz="1400" spc="5" dirty="0">
                          <a:latin typeface="Microsoft Sans Serif"/>
                          <a:cs typeface="Microsoft Sans Serif"/>
                        </a:rPr>
                        <a:t>r</a:t>
                      </a:r>
                      <a:r>
                        <a:rPr sz="1400" dirty="0">
                          <a:latin typeface="Microsoft Sans Serif"/>
                          <a:cs typeface="Microsoft Sans Serif"/>
                        </a:rPr>
                        <a:t>s  </a:t>
                      </a:r>
                      <a:r>
                        <a:rPr sz="1400" spc="-5" dirty="0">
                          <a:latin typeface="Microsoft Sans Serif"/>
                          <a:cs typeface="Microsoft Sans Serif"/>
                        </a:rPr>
                        <a:t>and </a:t>
                      </a:r>
                      <a:r>
                        <a:rPr sz="1400" dirty="0">
                          <a:latin typeface="Microsoft Sans Serif"/>
                          <a:cs typeface="Microsoft Sans Serif"/>
                        </a:rPr>
                        <a:t>system </a:t>
                      </a:r>
                      <a:r>
                        <a:rPr sz="1400" spc="5" dirty="0">
                          <a:latin typeface="Microsoft Sans Serif"/>
                          <a:cs typeface="Microsoft Sans Serif"/>
                        </a:rPr>
                        <a:t> </a:t>
                      </a:r>
                      <a:r>
                        <a:rPr sz="1400" spc="-5" dirty="0">
                          <a:latin typeface="Microsoft Sans Serif"/>
                          <a:cs typeface="Microsoft Sans Serif"/>
                        </a:rPr>
                        <a:t>installers</a:t>
                      </a:r>
                      <a:endParaRPr sz="1400">
                        <a:latin typeface="Microsoft Sans Serif"/>
                        <a:cs typeface="Microsoft Sans Serif"/>
                      </a:endParaRPr>
                    </a:p>
                  </a:txBody>
                  <a:tcPr marL="0" marR="0" marT="216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7470" marR="158115" algn="ctr">
                        <a:lnSpc>
                          <a:spcPct val="143900"/>
                        </a:lnSpc>
                        <a:spcBef>
                          <a:spcPts val="25"/>
                        </a:spcBef>
                      </a:pPr>
                      <a:r>
                        <a:rPr sz="1400" spc="-5" dirty="0">
                          <a:latin typeface="Microsoft Sans Serif"/>
                          <a:cs typeface="Microsoft Sans Serif"/>
                        </a:rPr>
                        <a:t>All </a:t>
                      </a:r>
                      <a:r>
                        <a:rPr sz="1400" dirty="0">
                          <a:latin typeface="Microsoft Sans Serif"/>
                          <a:cs typeface="Microsoft Sans Serif"/>
                        </a:rPr>
                        <a:t>the </a:t>
                      </a:r>
                      <a:r>
                        <a:rPr sz="1400" spc="-10" dirty="0">
                          <a:latin typeface="Microsoft Sans Serif"/>
                          <a:cs typeface="Microsoft Sans Serif"/>
                        </a:rPr>
                        <a:t>views </a:t>
                      </a:r>
                      <a:r>
                        <a:rPr sz="1400" spc="-254" dirty="0">
                          <a:latin typeface="Microsoft Sans Serif"/>
                          <a:cs typeface="Microsoft Sans Serif"/>
                        </a:rPr>
                        <a:t> </a:t>
                      </a:r>
                      <a:r>
                        <a:rPr sz="1400" dirty="0">
                          <a:latin typeface="Microsoft Sans Serif"/>
                          <a:cs typeface="Microsoft Sans Serif"/>
                        </a:rPr>
                        <a:t>of</a:t>
                      </a:r>
                      <a:r>
                        <a:rPr sz="1400" spc="-20" dirty="0">
                          <a:latin typeface="Microsoft Sans Serif"/>
                          <a:cs typeface="Microsoft Sans Serif"/>
                        </a:rPr>
                        <a:t> </a:t>
                      </a:r>
                      <a:r>
                        <a:rPr sz="1400" spc="-5" dirty="0">
                          <a:latin typeface="Microsoft Sans Serif"/>
                          <a:cs typeface="Microsoft Sans Serif"/>
                        </a:rPr>
                        <a:t>their</a:t>
                      </a:r>
                      <a:r>
                        <a:rPr sz="1400" spc="-15" dirty="0">
                          <a:latin typeface="Microsoft Sans Serif"/>
                          <a:cs typeface="Microsoft Sans Serif"/>
                        </a:rPr>
                        <a:t> </a:t>
                      </a:r>
                      <a:r>
                        <a:rPr sz="1400" spc="-10" dirty="0">
                          <a:latin typeface="Microsoft Sans Serif"/>
                          <a:cs typeface="Microsoft Sans Serif"/>
                        </a:rPr>
                        <a:t>views </a:t>
                      </a:r>
                      <a:r>
                        <a:rPr sz="1400" spc="-254" dirty="0">
                          <a:latin typeface="Microsoft Sans Serif"/>
                          <a:cs typeface="Microsoft Sans Serif"/>
                        </a:rPr>
                        <a:t> </a:t>
                      </a:r>
                      <a:r>
                        <a:rPr sz="1400" spc="-5" dirty="0">
                          <a:latin typeface="Microsoft Sans Serif"/>
                          <a:cs typeface="Microsoft Sans Serif"/>
                        </a:rPr>
                        <a:t>and </a:t>
                      </a:r>
                      <a:r>
                        <a:rPr sz="1400" dirty="0">
                          <a:latin typeface="Microsoft Sans Serif"/>
                          <a:cs typeface="Microsoft Sans Serif"/>
                        </a:rPr>
                        <a:t> </a:t>
                      </a:r>
                      <a:r>
                        <a:rPr sz="1400" spc="-5" dirty="0">
                          <a:latin typeface="Microsoft Sans Serif"/>
                          <a:cs typeface="Microsoft Sans Serif"/>
                        </a:rPr>
                        <a:t>evaluators</a:t>
                      </a:r>
                      <a:endParaRPr sz="1400">
                        <a:latin typeface="Microsoft Sans Serif"/>
                        <a:cs typeface="Microsoft Sans Serif"/>
                      </a:endParaRPr>
                    </a:p>
                  </a:txBody>
                  <a:tcPr marL="0" marR="0" marT="216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0"/>
                  </a:ext>
                </a:extLst>
              </a:tr>
              <a:tr h="1939031">
                <a:tc>
                  <a:txBody>
                    <a:bodyPr/>
                    <a:lstStyle/>
                    <a:p>
                      <a:pPr marL="77470" algn="ctr">
                        <a:lnSpc>
                          <a:spcPct val="100000"/>
                        </a:lnSpc>
                        <a:spcBef>
                          <a:spcPts val="570"/>
                        </a:spcBef>
                      </a:pPr>
                      <a:r>
                        <a:rPr sz="1400" spc="-5" dirty="0">
                          <a:latin typeface="Microsoft Sans Serif"/>
                          <a:cs typeface="Microsoft Sans Serif"/>
                        </a:rPr>
                        <a:t>Consider</a:t>
                      </a:r>
                      <a:endParaRPr sz="1400">
                        <a:latin typeface="Microsoft Sans Serif"/>
                        <a:cs typeface="Microsoft Sans Serif"/>
                      </a:endParaRPr>
                    </a:p>
                  </a:txBody>
                  <a:tcPr marL="0" marR="0" marT="4935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7470" marR="335280" algn="ctr">
                        <a:lnSpc>
                          <a:spcPct val="143300"/>
                        </a:lnSpc>
                        <a:spcBef>
                          <a:spcPts val="50"/>
                        </a:spcBef>
                      </a:pPr>
                      <a:r>
                        <a:rPr sz="1400" spc="-5" dirty="0">
                          <a:latin typeface="Microsoft Sans Serif"/>
                          <a:cs typeface="Microsoft Sans Serif"/>
                        </a:rPr>
                        <a:t>Functional </a:t>
                      </a:r>
                      <a:r>
                        <a:rPr sz="1400" dirty="0">
                          <a:latin typeface="Microsoft Sans Serif"/>
                          <a:cs typeface="Microsoft Sans Serif"/>
                        </a:rPr>
                        <a:t> </a:t>
                      </a:r>
                      <a:r>
                        <a:rPr sz="1400" spc="5" dirty="0">
                          <a:latin typeface="Microsoft Sans Serif"/>
                          <a:cs typeface="Microsoft Sans Serif"/>
                        </a:rPr>
                        <a:t>r</a:t>
                      </a:r>
                      <a:r>
                        <a:rPr sz="1400" dirty="0">
                          <a:latin typeface="Microsoft Sans Serif"/>
                          <a:cs typeface="Microsoft Sans Serif"/>
                        </a:rPr>
                        <a:t>eq</a:t>
                      </a:r>
                      <a:r>
                        <a:rPr sz="1400" spc="-20" dirty="0">
                          <a:latin typeface="Microsoft Sans Serif"/>
                          <a:cs typeface="Microsoft Sans Serif"/>
                        </a:rPr>
                        <a:t>u</a:t>
                      </a:r>
                      <a:r>
                        <a:rPr sz="1400" spc="15" dirty="0">
                          <a:latin typeface="Microsoft Sans Serif"/>
                          <a:cs typeface="Microsoft Sans Serif"/>
                        </a:rPr>
                        <a:t>i</a:t>
                      </a:r>
                      <a:r>
                        <a:rPr sz="1400" spc="5" dirty="0">
                          <a:latin typeface="Microsoft Sans Serif"/>
                          <a:cs typeface="Microsoft Sans Serif"/>
                        </a:rPr>
                        <a:t>r</a:t>
                      </a:r>
                      <a:r>
                        <a:rPr sz="1400" dirty="0">
                          <a:latin typeface="Microsoft Sans Serif"/>
                          <a:cs typeface="Microsoft Sans Serif"/>
                        </a:rPr>
                        <a:t>e</a:t>
                      </a:r>
                      <a:r>
                        <a:rPr sz="1400" spc="-35" dirty="0">
                          <a:latin typeface="Microsoft Sans Serif"/>
                          <a:cs typeface="Microsoft Sans Serif"/>
                        </a:rPr>
                        <a:t>m</a:t>
                      </a:r>
                      <a:r>
                        <a:rPr sz="1400" dirty="0">
                          <a:latin typeface="Microsoft Sans Serif"/>
                          <a:cs typeface="Microsoft Sans Serif"/>
                        </a:rPr>
                        <a:t>ents</a:t>
                      </a:r>
                    </a:p>
                  </a:txBody>
                  <a:tcPr marL="0" marR="0" marT="433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273685" algn="ctr">
                        <a:lnSpc>
                          <a:spcPct val="143300"/>
                        </a:lnSpc>
                        <a:spcBef>
                          <a:spcPts val="50"/>
                        </a:spcBef>
                      </a:pPr>
                      <a:r>
                        <a:rPr sz="1400" spc="-5" dirty="0">
                          <a:latin typeface="Microsoft Sans Serif"/>
                          <a:cs typeface="Microsoft Sans Serif"/>
                        </a:rPr>
                        <a:t>Non</a:t>
                      </a:r>
                      <a:r>
                        <a:rPr sz="1400" spc="-60" dirty="0">
                          <a:latin typeface="Microsoft Sans Serif"/>
                          <a:cs typeface="Microsoft Sans Serif"/>
                        </a:rPr>
                        <a:t> </a:t>
                      </a:r>
                      <a:r>
                        <a:rPr sz="1400" spc="-5" dirty="0">
                          <a:latin typeface="Microsoft Sans Serif"/>
                          <a:cs typeface="Microsoft Sans Serif"/>
                        </a:rPr>
                        <a:t>Functional </a:t>
                      </a:r>
                      <a:r>
                        <a:rPr sz="1400" spc="-250" dirty="0">
                          <a:latin typeface="Microsoft Sans Serif"/>
                          <a:cs typeface="Microsoft Sans Serif"/>
                        </a:rPr>
                        <a:t> </a:t>
                      </a:r>
                      <a:r>
                        <a:rPr sz="1400" spc="-5" dirty="0">
                          <a:latin typeface="Microsoft Sans Serif"/>
                          <a:cs typeface="Microsoft Sans Serif"/>
                        </a:rPr>
                        <a:t>Requirements</a:t>
                      </a:r>
                      <a:endParaRPr sz="1400">
                        <a:latin typeface="Microsoft Sans Serif"/>
                        <a:cs typeface="Microsoft Sans Serif"/>
                      </a:endParaRPr>
                    </a:p>
                  </a:txBody>
                  <a:tcPr marL="0" marR="0" marT="433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99695" algn="ctr">
                        <a:lnSpc>
                          <a:spcPct val="143700"/>
                        </a:lnSpc>
                        <a:spcBef>
                          <a:spcPts val="45"/>
                        </a:spcBef>
                      </a:pPr>
                      <a:r>
                        <a:rPr sz="1400" spc="-5" dirty="0">
                          <a:latin typeface="Microsoft Sans Serif"/>
                          <a:cs typeface="Microsoft Sans Serif"/>
                        </a:rPr>
                        <a:t>Software</a:t>
                      </a:r>
                      <a:r>
                        <a:rPr sz="1400" spc="-45" dirty="0">
                          <a:latin typeface="Microsoft Sans Serif"/>
                          <a:cs typeface="Microsoft Sans Serif"/>
                        </a:rPr>
                        <a:t> </a:t>
                      </a:r>
                      <a:r>
                        <a:rPr sz="1400" spc="-5" dirty="0">
                          <a:latin typeface="Microsoft Sans Serif"/>
                          <a:cs typeface="Microsoft Sans Serif"/>
                        </a:rPr>
                        <a:t>Module </a:t>
                      </a:r>
                      <a:r>
                        <a:rPr sz="1400" spc="-250" dirty="0">
                          <a:latin typeface="Microsoft Sans Serif"/>
                          <a:cs typeface="Microsoft Sans Serif"/>
                        </a:rPr>
                        <a:t> </a:t>
                      </a:r>
                      <a:r>
                        <a:rPr sz="1400" spc="-5" dirty="0">
                          <a:latin typeface="Microsoft Sans Serif"/>
                          <a:cs typeface="Microsoft Sans Serif"/>
                        </a:rPr>
                        <a:t>organization </a:t>
                      </a:r>
                      <a:r>
                        <a:rPr sz="1400" dirty="0">
                          <a:latin typeface="Microsoft Sans Serif"/>
                          <a:cs typeface="Microsoft Sans Serif"/>
                        </a:rPr>
                        <a:t> </a:t>
                      </a:r>
                      <a:r>
                        <a:rPr sz="1400" spc="-5" dirty="0">
                          <a:latin typeface="Microsoft Sans Serif"/>
                          <a:cs typeface="Microsoft Sans Serif"/>
                        </a:rPr>
                        <a:t>(Software </a:t>
                      </a:r>
                      <a:r>
                        <a:rPr sz="1400" dirty="0">
                          <a:latin typeface="Microsoft Sans Serif"/>
                          <a:cs typeface="Microsoft Sans Serif"/>
                        </a:rPr>
                        <a:t> </a:t>
                      </a:r>
                      <a:r>
                        <a:rPr sz="1400" spc="-5" dirty="0">
                          <a:latin typeface="Microsoft Sans Serif"/>
                          <a:cs typeface="Microsoft Sans Serif"/>
                        </a:rPr>
                        <a:t>management </a:t>
                      </a:r>
                      <a:r>
                        <a:rPr sz="1400" dirty="0">
                          <a:latin typeface="Microsoft Sans Serif"/>
                          <a:cs typeface="Microsoft Sans Serif"/>
                        </a:rPr>
                        <a:t> reuse, </a:t>
                      </a:r>
                      <a:r>
                        <a:rPr sz="1400" spc="-5" dirty="0">
                          <a:latin typeface="Microsoft Sans Serif"/>
                          <a:cs typeface="Microsoft Sans Serif"/>
                        </a:rPr>
                        <a:t>constraint </a:t>
                      </a:r>
                      <a:r>
                        <a:rPr sz="1400" spc="-254" dirty="0">
                          <a:latin typeface="Microsoft Sans Serif"/>
                          <a:cs typeface="Microsoft Sans Serif"/>
                        </a:rPr>
                        <a:t> </a:t>
                      </a:r>
                      <a:r>
                        <a:rPr sz="1400" dirty="0">
                          <a:latin typeface="Microsoft Sans Serif"/>
                          <a:cs typeface="Microsoft Sans Serif"/>
                        </a:rPr>
                        <a:t>of</a:t>
                      </a:r>
                      <a:r>
                        <a:rPr sz="1400" spc="10" dirty="0">
                          <a:latin typeface="Microsoft Sans Serif"/>
                          <a:cs typeface="Microsoft Sans Serif"/>
                        </a:rPr>
                        <a:t> </a:t>
                      </a:r>
                      <a:r>
                        <a:rPr sz="1400" spc="-5" dirty="0">
                          <a:latin typeface="Microsoft Sans Serif"/>
                          <a:cs typeface="Microsoft Sans Serif"/>
                        </a:rPr>
                        <a:t>tools)</a:t>
                      </a:r>
                      <a:endParaRPr sz="1400">
                        <a:latin typeface="Microsoft Sans Serif"/>
                        <a:cs typeface="Microsoft Sans Serif"/>
                      </a:endParaRPr>
                    </a:p>
                  </a:txBody>
                  <a:tcPr marL="0" marR="0" marT="389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235585" algn="ctr">
                        <a:lnSpc>
                          <a:spcPct val="143800"/>
                        </a:lnSpc>
                        <a:spcBef>
                          <a:spcPts val="45"/>
                        </a:spcBef>
                      </a:pPr>
                      <a:r>
                        <a:rPr sz="1400" dirty="0">
                          <a:latin typeface="Microsoft Sans Serif"/>
                          <a:cs typeface="Microsoft Sans Serif"/>
                        </a:rPr>
                        <a:t>No</a:t>
                      </a:r>
                      <a:r>
                        <a:rPr sz="1400" spc="5" dirty="0">
                          <a:latin typeface="Microsoft Sans Serif"/>
                          <a:cs typeface="Microsoft Sans Serif"/>
                        </a:rPr>
                        <a:t>n</a:t>
                      </a:r>
                      <a:r>
                        <a:rPr sz="1400" dirty="0">
                          <a:latin typeface="Microsoft Sans Serif"/>
                          <a:cs typeface="Microsoft Sans Serif"/>
                        </a:rPr>
                        <a:t>f</a:t>
                      </a:r>
                      <a:r>
                        <a:rPr sz="1400" spc="5" dirty="0">
                          <a:latin typeface="Microsoft Sans Serif"/>
                          <a:cs typeface="Microsoft Sans Serif"/>
                        </a:rPr>
                        <a:t>u</a:t>
                      </a:r>
                      <a:r>
                        <a:rPr sz="1400" dirty="0">
                          <a:latin typeface="Microsoft Sans Serif"/>
                          <a:cs typeface="Microsoft Sans Serif"/>
                        </a:rPr>
                        <a:t>nc</a:t>
                      </a:r>
                      <a:r>
                        <a:rPr sz="1400" spc="-20" dirty="0">
                          <a:latin typeface="Microsoft Sans Serif"/>
                          <a:cs typeface="Microsoft Sans Serif"/>
                        </a:rPr>
                        <a:t>t</a:t>
                      </a:r>
                      <a:r>
                        <a:rPr sz="1400" spc="15" dirty="0">
                          <a:latin typeface="Microsoft Sans Serif"/>
                          <a:cs typeface="Microsoft Sans Serif"/>
                        </a:rPr>
                        <a:t>i</a:t>
                      </a:r>
                      <a:r>
                        <a:rPr sz="1400" dirty="0">
                          <a:latin typeface="Microsoft Sans Serif"/>
                          <a:cs typeface="Microsoft Sans Serif"/>
                        </a:rPr>
                        <a:t>on</a:t>
                      </a:r>
                      <a:r>
                        <a:rPr sz="1400" spc="-20" dirty="0">
                          <a:latin typeface="Microsoft Sans Serif"/>
                          <a:cs typeface="Microsoft Sans Serif"/>
                        </a:rPr>
                        <a:t>a</a:t>
                      </a:r>
                      <a:r>
                        <a:rPr sz="1400" dirty="0">
                          <a:latin typeface="Microsoft Sans Serif"/>
                          <a:cs typeface="Microsoft Sans Serif"/>
                        </a:rPr>
                        <a:t>l  </a:t>
                      </a:r>
                      <a:r>
                        <a:rPr sz="1400" spc="-5" dirty="0">
                          <a:latin typeface="Microsoft Sans Serif"/>
                          <a:cs typeface="Microsoft Sans Serif"/>
                        </a:rPr>
                        <a:t>requirement </a:t>
                      </a:r>
                      <a:r>
                        <a:rPr sz="1400" dirty="0">
                          <a:latin typeface="Microsoft Sans Serif"/>
                          <a:cs typeface="Microsoft Sans Serif"/>
                        </a:rPr>
                        <a:t> </a:t>
                      </a:r>
                      <a:r>
                        <a:rPr sz="1400" spc="-5" dirty="0">
                          <a:latin typeface="Microsoft Sans Serif"/>
                          <a:cs typeface="Microsoft Sans Serif"/>
                        </a:rPr>
                        <a:t>regarding </a:t>
                      </a:r>
                      <a:r>
                        <a:rPr sz="1400" dirty="0">
                          <a:latin typeface="Microsoft Sans Serif"/>
                          <a:cs typeface="Microsoft Sans Serif"/>
                        </a:rPr>
                        <a:t>to </a:t>
                      </a:r>
                      <a:r>
                        <a:rPr sz="1400" spc="5" dirty="0">
                          <a:latin typeface="Microsoft Sans Serif"/>
                          <a:cs typeface="Microsoft Sans Serif"/>
                        </a:rPr>
                        <a:t> </a:t>
                      </a:r>
                      <a:r>
                        <a:rPr sz="1400" spc="-5" dirty="0">
                          <a:latin typeface="Microsoft Sans Serif"/>
                          <a:cs typeface="Microsoft Sans Serif"/>
                        </a:rPr>
                        <a:t>underlying </a:t>
                      </a:r>
                      <a:r>
                        <a:rPr sz="1400" dirty="0">
                          <a:latin typeface="Microsoft Sans Serif"/>
                          <a:cs typeface="Microsoft Sans Serif"/>
                        </a:rPr>
                        <a:t> </a:t>
                      </a:r>
                      <a:r>
                        <a:rPr sz="1400" spc="-5" dirty="0">
                          <a:latin typeface="Microsoft Sans Serif"/>
                          <a:cs typeface="Microsoft Sans Serif"/>
                        </a:rPr>
                        <a:t>hardware</a:t>
                      </a:r>
                      <a:endParaRPr sz="1400">
                        <a:latin typeface="Microsoft Sans Serif"/>
                        <a:cs typeface="Microsoft Sans Serif"/>
                      </a:endParaRPr>
                    </a:p>
                  </a:txBody>
                  <a:tcPr marL="0" marR="0" marT="389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7470" marR="205104" algn="ctr">
                        <a:lnSpc>
                          <a:spcPct val="143300"/>
                        </a:lnSpc>
                        <a:spcBef>
                          <a:spcPts val="50"/>
                        </a:spcBef>
                      </a:pPr>
                      <a:r>
                        <a:rPr sz="1400" dirty="0">
                          <a:latin typeface="Microsoft Sans Serif"/>
                          <a:cs typeface="Microsoft Sans Serif"/>
                        </a:rPr>
                        <a:t>System </a:t>
                      </a:r>
                      <a:r>
                        <a:rPr sz="1400" spc="5" dirty="0">
                          <a:latin typeface="Microsoft Sans Serif"/>
                          <a:cs typeface="Microsoft Sans Serif"/>
                        </a:rPr>
                        <a:t> </a:t>
                      </a:r>
                      <a:r>
                        <a:rPr sz="1400" dirty="0">
                          <a:latin typeface="Microsoft Sans Serif"/>
                          <a:cs typeface="Microsoft Sans Serif"/>
                        </a:rPr>
                        <a:t>Co</a:t>
                      </a:r>
                      <a:r>
                        <a:rPr sz="1400" spc="5" dirty="0">
                          <a:latin typeface="Microsoft Sans Serif"/>
                          <a:cs typeface="Microsoft Sans Serif"/>
                        </a:rPr>
                        <a:t>n</a:t>
                      </a:r>
                      <a:r>
                        <a:rPr sz="1400" dirty="0">
                          <a:latin typeface="Microsoft Sans Serif"/>
                          <a:cs typeface="Microsoft Sans Serif"/>
                        </a:rPr>
                        <a:t>s</a:t>
                      </a:r>
                      <a:r>
                        <a:rPr sz="1400" spc="15" dirty="0">
                          <a:latin typeface="Microsoft Sans Serif"/>
                          <a:cs typeface="Microsoft Sans Serif"/>
                        </a:rPr>
                        <a:t>i</a:t>
                      </a:r>
                      <a:r>
                        <a:rPr sz="1400" dirty="0">
                          <a:latin typeface="Microsoft Sans Serif"/>
                          <a:cs typeface="Microsoft Sans Serif"/>
                        </a:rPr>
                        <a:t>st</a:t>
                      </a:r>
                      <a:r>
                        <a:rPr sz="1400" spc="-15" dirty="0">
                          <a:latin typeface="Microsoft Sans Serif"/>
                          <a:cs typeface="Microsoft Sans Serif"/>
                        </a:rPr>
                        <a:t>e</a:t>
                      </a:r>
                      <a:r>
                        <a:rPr sz="1400" dirty="0">
                          <a:latin typeface="Microsoft Sans Serif"/>
                          <a:cs typeface="Microsoft Sans Serif"/>
                        </a:rPr>
                        <a:t>ncy  </a:t>
                      </a:r>
                      <a:r>
                        <a:rPr sz="1400" spc="-5" dirty="0">
                          <a:latin typeface="Microsoft Sans Serif"/>
                          <a:cs typeface="Microsoft Sans Serif"/>
                        </a:rPr>
                        <a:t>and</a:t>
                      </a:r>
                      <a:r>
                        <a:rPr sz="1400" spc="-15" dirty="0">
                          <a:latin typeface="Microsoft Sans Serif"/>
                          <a:cs typeface="Microsoft Sans Serif"/>
                        </a:rPr>
                        <a:t> </a:t>
                      </a:r>
                      <a:r>
                        <a:rPr sz="1400" spc="-5" dirty="0">
                          <a:latin typeface="Microsoft Sans Serif"/>
                          <a:cs typeface="Microsoft Sans Serif"/>
                        </a:rPr>
                        <a:t>validity</a:t>
                      </a:r>
                      <a:endParaRPr sz="1400">
                        <a:latin typeface="Microsoft Sans Serif"/>
                        <a:cs typeface="Microsoft Sans Serif"/>
                      </a:endParaRPr>
                    </a:p>
                  </a:txBody>
                  <a:tcPr marL="0" marR="0" marT="433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1"/>
                  </a:ext>
                </a:extLst>
              </a:tr>
              <a:tr h="1687972">
                <a:tc>
                  <a:txBody>
                    <a:bodyPr/>
                    <a:lstStyle/>
                    <a:p>
                      <a:pPr marL="77470" algn="ctr">
                        <a:lnSpc>
                          <a:spcPct val="100000"/>
                        </a:lnSpc>
                        <a:spcBef>
                          <a:spcPts val="570"/>
                        </a:spcBef>
                      </a:pPr>
                      <a:r>
                        <a:rPr sz="1400" spc="-10" dirty="0">
                          <a:latin typeface="Microsoft Sans Serif"/>
                          <a:cs typeface="Microsoft Sans Serif"/>
                        </a:rPr>
                        <a:t>UML</a:t>
                      </a:r>
                      <a:r>
                        <a:rPr sz="1400" spc="-25" dirty="0">
                          <a:latin typeface="Microsoft Sans Serif"/>
                          <a:cs typeface="Microsoft Sans Serif"/>
                        </a:rPr>
                        <a:t> </a:t>
                      </a:r>
                      <a:r>
                        <a:rPr sz="1400" spc="260" dirty="0">
                          <a:latin typeface="Microsoft Sans Serif"/>
                          <a:cs typeface="Microsoft Sans Serif"/>
                        </a:rPr>
                        <a:t>–</a:t>
                      </a:r>
                      <a:endParaRPr sz="1400">
                        <a:latin typeface="Microsoft Sans Serif"/>
                        <a:cs typeface="Microsoft Sans Serif"/>
                      </a:endParaRPr>
                    </a:p>
                    <a:p>
                      <a:pPr marL="77470" algn="ctr">
                        <a:lnSpc>
                          <a:spcPct val="100000"/>
                        </a:lnSpc>
                        <a:spcBef>
                          <a:spcPts val="520"/>
                        </a:spcBef>
                      </a:pPr>
                      <a:r>
                        <a:rPr sz="1400" spc="-5" dirty="0">
                          <a:latin typeface="Microsoft Sans Serif"/>
                          <a:cs typeface="Microsoft Sans Serif"/>
                        </a:rPr>
                        <a:t>Diagram</a:t>
                      </a:r>
                      <a:endParaRPr sz="1400">
                        <a:latin typeface="Microsoft Sans Serif"/>
                        <a:cs typeface="Microsoft Sans Serif"/>
                      </a:endParaRPr>
                    </a:p>
                  </a:txBody>
                  <a:tcPr marL="0" marR="0" marT="4935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7470" marR="193040" algn="ctr">
                        <a:lnSpc>
                          <a:spcPct val="143800"/>
                        </a:lnSpc>
                        <a:spcBef>
                          <a:spcPts val="45"/>
                        </a:spcBef>
                      </a:pPr>
                      <a:r>
                        <a:rPr sz="1400" dirty="0">
                          <a:latin typeface="Microsoft Sans Serif"/>
                          <a:cs typeface="Microsoft Sans Serif"/>
                        </a:rPr>
                        <a:t>Class, </a:t>
                      </a:r>
                      <a:r>
                        <a:rPr sz="1400" spc="-5" dirty="0">
                          <a:latin typeface="Microsoft Sans Serif"/>
                          <a:cs typeface="Microsoft Sans Serif"/>
                        </a:rPr>
                        <a:t>State, </a:t>
                      </a:r>
                      <a:r>
                        <a:rPr sz="1400" dirty="0">
                          <a:latin typeface="Microsoft Sans Serif"/>
                          <a:cs typeface="Microsoft Sans Serif"/>
                        </a:rPr>
                        <a:t> </a:t>
                      </a:r>
                      <a:r>
                        <a:rPr sz="1400" spc="-5" dirty="0">
                          <a:latin typeface="Microsoft Sans Serif"/>
                          <a:cs typeface="Microsoft Sans Serif"/>
                        </a:rPr>
                        <a:t>Object, </a:t>
                      </a:r>
                      <a:r>
                        <a:rPr sz="1400" dirty="0">
                          <a:latin typeface="Microsoft Sans Serif"/>
                          <a:cs typeface="Microsoft Sans Serif"/>
                        </a:rPr>
                        <a:t> </a:t>
                      </a:r>
                      <a:r>
                        <a:rPr sz="1400" spc="-5" dirty="0">
                          <a:latin typeface="Microsoft Sans Serif"/>
                          <a:cs typeface="Microsoft Sans Serif"/>
                        </a:rPr>
                        <a:t>sequence, </a:t>
                      </a:r>
                      <a:r>
                        <a:rPr sz="1400" dirty="0">
                          <a:latin typeface="Microsoft Sans Serif"/>
                          <a:cs typeface="Microsoft Sans Serif"/>
                        </a:rPr>
                        <a:t> C</a:t>
                      </a:r>
                      <a:r>
                        <a:rPr sz="1400" spc="20" dirty="0">
                          <a:latin typeface="Microsoft Sans Serif"/>
                          <a:cs typeface="Microsoft Sans Serif"/>
                        </a:rPr>
                        <a:t>o</a:t>
                      </a:r>
                      <a:r>
                        <a:rPr sz="1400" spc="-15" dirty="0">
                          <a:latin typeface="Microsoft Sans Serif"/>
                          <a:cs typeface="Microsoft Sans Serif"/>
                        </a:rPr>
                        <a:t>m</a:t>
                      </a:r>
                      <a:r>
                        <a:rPr sz="1400" spc="-35" dirty="0">
                          <a:latin typeface="Microsoft Sans Serif"/>
                          <a:cs typeface="Microsoft Sans Serif"/>
                        </a:rPr>
                        <a:t>m</a:t>
                      </a:r>
                      <a:r>
                        <a:rPr sz="1400" dirty="0">
                          <a:latin typeface="Microsoft Sans Serif"/>
                          <a:cs typeface="Microsoft Sans Serif"/>
                        </a:rPr>
                        <a:t>un</a:t>
                      </a:r>
                      <a:r>
                        <a:rPr sz="1400" spc="15" dirty="0">
                          <a:latin typeface="Microsoft Sans Serif"/>
                          <a:cs typeface="Microsoft Sans Serif"/>
                        </a:rPr>
                        <a:t>i</a:t>
                      </a:r>
                      <a:r>
                        <a:rPr sz="1400" dirty="0">
                          <a:latin typeface="Microsoft Sans Serif"/>
                          <a:cs typeface="Microsoft Sans Serif"/>
                        </a:rPr>
                        <a:t>cat</a:t>
                      </a:r>
                      <a:r>
                        <a:rPr sz="1400" spc="15" dirty="0">
                          <a:latin typeface="Microsoft Sans Serif"/>
                          <a:cs typeface="Microsoft Sans Serif"/>
                        </a:rPr>
                        <a:t>i</a:t>
                      </a:r>
                      <a:r>
                        <a:rPr sz="1400" spc="-20" dirty="0">
                          <a:latin typeface="Microsoft Sans Serif"/>
                          <a:cs typeface="Microsoft Sans Serif"/>
                        </a:rPr>
                        <a:t>o</a:t>
                      </a:r>
                      <a:r>
                        <a:rPr sz="1400" dirty="0">
                          <a:latin typeface="Microsoft Sans Serif"/>
                          <a:cs typeface="Microsoft Sans Serif"/>
                        </a:rPr>
                        <a:t>n  </a:t>
                      </a:r>
                      <a:r>
                        <a:rPr sz="1400" spc="-5" dirty="0">
                          <a:latin typeface="Microsoft Sans Serif"/>
                          <a:cs typeface="Microsoft Sans Serif"/>
                        </a:rPr>
                        <a:t>Diagram</a:t>
                      </a:r>
                      <a:endParaRPr sz="1400">
                        <a:latin typeface="Microsoft Sans Serif"/>
                        <a:cs typeface="Microsoft Sans Serif"/>
                      </a:endParaRPr>
                    </a:p>
                  </a:txBody>
                  <a:tcPr marL="0" marR="0" marT="389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algn="ctr">
                        <a:lnSpc>
                          <a:spcPct val="100000"/>
                        </a:lnSpc>
                        <a:spcBef>
                          <a:spcPts val="570"/>
                        </a:spcBef>
                      </a:pPr>
                      <a:r>
                        <a:rPr sz="1400" spc="-5" dirty="0">
                          <a:latin typeface="Microsoft Sans Serif"/>
                          <a:cs typeface="Microsoft Sans Serif"/>
                        </a:rPr>
                        <a:t>Activity</a:t>
                      </a:r>
                      <a:r>
                        <a:rPr sz="1400" spc="-10" dirty="0">
                          <a:latin typeface="Microsoft Sans Serif"/>
                          <a:cs typeface="Microsoft Sans Serif"/>
                        </a:rPr>
                        <a:t> </a:t>
                      </a:r>
                      <a:r>
                        <a:rPr sz="1400" spc="-5" dirty="0">
                          <a:latin typeface="Microsoft Sans Serif"/>
                          <a:cs typeface="Microsoft Sans Serif"/>
                        </a:rPr>
                        <a:t>Diagram</a:t>
                      </a:r>
                      <a:endParaRPr sz="1400">
                        <a:latin typeface="Microsoft Sans Serif"/>
                        <a:cs typeface="Microsoft Sans Serif"/>
                      </a:endParaRPr>
                    </a:p>
                  </a:txBody>
                  <a:tcPr marL="0" marR="0" marT="4935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360680" algn="ctr">
                        <a:lnSpc>
                          <a:spcPct val="143500"/>
                        </a:lnSpc>
                        <a:spcBef>
                          <a:spcPts val="45"/>
                        </a:spcBef>
                      </a:pPr>
                      <a:r>
                        <a:rPr sz="1400" dirty="0">
                          <a:latin typeface="Microsoft Sans Serif"/>
                          <a:cs typeface="Microsoft Sans Serif"/>
                        </a:rPr>
                        <a:t>C</a:t>
                      </a:r>
                      <a:r>
                        <a:rPr sz="1400" spc="20" dirty="0">
                          <a:latin typeface="Microsoft Sans Serif"/>
                          <a:cs typeface="Microsoft Sans Serif"/>
                        </a:rPr>
                        <a:t>o</a:t>
                      </a:r>
                      <a:r>
                        <a:rPr sz="1400" spc="-35" dirty="0">
                          <a:latin typeface="Microsoft Sans Serif"/>
                          <a:cs typeface="Microsoft Sans Serif"/>
                        </a:rPr>
                        <a:t>m</a:t>
                      </a:r>
                      <a:r>
                        <a:rPr sz="1400" dirty="0">
                          <a:latin typeface="Microsoft Sans Serif"/>
                          <a:cs typeface="Microsoft Sans Serif"/>
                        </a:rPr>
                        <a:t>ponent,  </a:t>
                      </a:r>
                      <a:r>
                        <a:rPr sz="1400" spc="-5" dirty="0">
                          <a:latin typeface="Microsoft Sans Serif"/>
                          <a:cs typeface="Microsoft Sans Serif"/>
                        </a:rPr>
                        <a:t>Package </a:t>
                      </a:r>
                      <a:r>
                        <a:rPr sz="1400" dirty="0">
                          <a:latin typeface="Microsoft Sans Serif"/>
                          <a:cs typeface="Microsoft Sans Serif"/>
                        </a:rPr>
                        <a:t> </a:t>
                      </a:r>
                      <a:r>
                        <a:rPr sz="1400" spc="-5" dirty="0">
                          <a:latin typeface="Microsoft Sans Serif"/>
                          <a:cs typeface="Microsoft Sans Serif"/>
                        </a:rPr>
                        <a:t>diagram</a:t>
                      </a:r>
                      <a:endParaRPr sz="1400">
                        <a:latin typeface="Microsoft Sans Serif"/>
                        <a:cs typeface="Microsoft Sans Serif"/>
                      </a:endParaRPr>
                    </a:p>
                  </a:txBody>
                  <a:tcPr marL="0" marR="0" marT="3897"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6835" marR="335915" algn="ctr">
                        <a:lnSpc>
                          <a:spcPct val="143400"/>
                        </a:lnSpc>
                        <a:spcBef>
                          <a:spcPts val="50"/>
                        </a:spcBef>
                      </a:pPr>
                      <a:r>
                        <a:rPr sz="1400" dirty="0">
                          <a:latin typeface="Microsoft Sans Serif"/>
                          <a:cs typeface="Microsoft Sans Serif"/>
                        </a:rPr>
                        <a:t>De</a:t>
                      </a:r>
                      <a:r>
                        <a:rPr sz="1400" spc="5" dirty="0">
                          <a:latin typeface="Microsoft Sans Serif"/>
                          <a:cs typeface="Microsoft Sans Serif"/>
                        </a:rPr>
                        <a:t>p</a:t>
                      </a:r>
                      <a:r>
                        <a:rPr sz="1400" spc="15" dirty="0">
                          <a:latin typeface="Microsoft Sans Serif"/>
                          <a:cs typeface="Microsoft Sans Serif"/>
                        </a:rPr>
                        <a:t>l</a:t>
                      </a:r>
                      <a:r>
                        <a:rPr sz="1400" dirty="0">
                          <a:latin typeface="Microsoft Sans Serif"/>
                          <a:cs typeface="Microsoft Sans Serif"/>
                        </a:rPr>
                        <a:t>oy</a:t>
                      </a:r>
                      <a:r>
                        <a:rPr sz="1400" spc="-35" dirty="0">
                          <a:latin typeface="Microsoft Sans Serif"/>
                          <a:cs typeface="Microsoft Sans Serif"/>
                        </a:rPr>
                        <a:t>m</a:t>
                      </a:r>
                      <a:r>
                        <a:rPr sz="1400" dirty="0">
                          <a:latin typeface="Microsoft Sans Serif"/>
                          <a:cs typeface="Microsoft Sans Serif"/>
                        </a:rPr>
                        <a:t>ent  </a:t>
                      </a:r>
                      <a:r>
                        <a:rPr sz="1400" spc="-5" dirty="0">
                          <a:latin typeface="Microsoft Sans Serif"/>
                          <a:cs typeface="Microsoft Sans Serif"/>
                        </a:rPr>
                        <a:t>diagram</a:t>
                      </a:r>
                      <a:endParaRPr sz="1400">
                        <a:latin typeface="Microsoft Sans Serif"/>
                        <a:cs typeface="Microsoft Sans Serif"/>
                      </a:endParaRPr>
                    </a:p>
                  </a:txBody>
                  <a:tcPr marL="0" marR="0" marT="433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77470" marR="367665" algn="ctr">
                        <a:lnSpc>
                          <a:spcPct val="143400"/>
                        </a:lnSpc>
                        <a:spcBef>
                          <a:spcPts val="50"/>
                        </a:spcBef>
                      </a:pPr>
                      <a:r>
                        <a:rPr sz="1400" spc="-5" dirty="0">
                          <a:latin typeface="Microsoft Sans Serif"/>
                          <a:cs typeface="Microsoft Sans Serif"/>
                        </a:rPr>
                        <a:t>Use</a:t>
                      </a:r>
                      <a:r>
                        <a:rPr sz="1400" spc="-50" dirty="0">
                          <a:latin typeface="Microsoft Sans Serif"/>
                          <a:cs typeface="Microsoft Sans Serif"/>
                        </a:rPr>
                        <a:t> </a:t>
                      </a:r>
                      <a:r>
                        <a:rPr sz="1400" spc="-5" dirty="0">
                          <a:latin typeface="Microsoft Sans Serif"/>
                          <a:cs typeface="Microsoft Sans Serif"/>
                        </a:rPr>
                        <a:t>case </a:t>
                      </a:r>
                      <a:r>
                        <a:rPr sz="1400" spc="-254" dirty="0">
                          <a:latin typeface="Microsoft Sans Serif"/>
                          <a:cs typeface="Microsoft Sans Serif"/>
                        </a:rPr>
                        <a:t> </a:t>
                      </a:r>
                      <a:r>
                        <a:rPr sz="1400" spc="-5" dirty="0">
                          <a:latin typeface="Microsoft Sans Serif"/>
                          <a:cs typeface="Microsoft Sans Serif"/>
                        </a:rPr>
                        <a:t>diagram</a:t>
                      </a:r>
                      <a:endParaRPr sz="1400" dirty="0">
                        <a:latin typeface="Microsoft Sans Serif"/>
                        <a:cs typeface="Microsoft Sans Serif"/>
                      </a:endParaRPr>
                    </a:p>
                  </a:txBody>
                  <a:tcPr marL="0" marR="0" marT="433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633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D59879F4-49FA-43BD-A36B-4A40D46A91F1}"/>
              </a:ext>
            </a:extLst>
          </p:cNvPr>
          <p:cNvSpPr>
            <a:spLocks noGrp="1" noChangeArrowheads="1"/>
          </p:cNvSpPr>
          <p:nvPr>
            <p:ph type="title"/>
          </p:nvPr>
        </p:nvSpPr>
        <p:spPr/>
        <p:txBody>
          <a:bodyPr/>
          <a:lstStyle/>
          <a:p>
            <a:pPr eaLnBrk="1" hangingPunct="1">
              <a:defRPr/>
            </a:pPr>
            <a:r>
              <a:rPr lang="en-US" altLang="en-US" dirty="0"/>
              <a:t>Component diagram</a:t>
            </a:r>
          </a:p>
        </p:txBody>
      </p:sp>
      <p:sp>
        <p:nvSpPr>
          <p:cNvPr id="10243" name="Rectangle 3">
            <a:extLst>
              <a:ext uri="{FF2B5EF4-FFF2-40B4-BE49-F238E27FC236}">
                <a16:creationId xmlns:a16="http://schemas.microsoft.com/office/drawing/2014/main" id="{EBDF0B65-07FC-4A69-925D-CAE0564A9D82}"/>
              </a:ext>
            </a:extLst>
          </p:cNvPr>
          <p:cNvSpPr>
            <a:spLocks noGrp="1" noChangeArrowheads="1"/>
          </p:cNvSpPr>
          <p:nvPr>
            <p:ph idx="1"/>
          </p:nvPr>
        </p:nvSpPr>
        <p:spPr>
          <a:xfrm>
            <a:off x="457200" y="1600200"/>
            <a:ext cx="7467600" cy="4873625"/>
          </a:xfrm>
        </p:spPr>
        <p:txBody>
          <a:bodyPr/>
          <a:lstStyle/>
          <a:p>
            <a:pPr marL="0" indent="0" algn="just" eaLnBrk="1" hangingPunct="1">
              <a:buFont typeface="Wingdings" panose="05000000000000000000" pitchFamily="2" charset="2"/>
              <a:buNone/>
            </a:pPr>
            <a:r>
              <a:rPr lang="en-US" altLang="en-US" dirty="0"/>
              <a:t>Component diagrams are used in modeling the physical aspects of object-oriented systems that are used for visualizing, specifying, and documenting component-based systems and also for constructing executable systems through forward and reverse engineering. </a:t>
            </a:r>
          </a:p>
        </p:txBody>
      </p:sp>
      <p:sp>
        <p:nvSpPr>
          <p:cNvPr id="10245" name="Slide Number Placeholder 5">
            <a:extLst>
              <a:ext uri="{FF2B5EF4-FFF2-40B4-BE49-F238E27FC236}">
                <a16:creationId xmlns:a16="http://schemas.microsoft.com/office/drawing/2014/main" id="{0B5503CD-3DFF-4F35-A8C2-4E47E37078DC}"/>
              </a:ext>
            </a:extLst>
          </p:cNvPr>
          <p:cNvSpPr>
            <a:spLocks noGrp="1"/>
          </p:cNvSpPr>
          <p:nvPr>
            <p:ph type="sldNum" sz="quarter" idx="11"/>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400" b="1" kern="1200">
                <a:solidFill>
                  <a:srgbClr val="FFFFFF"/>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fld id="{B7D5B336-0765-4247-9D8D-8C904A842A68}" type="slidenum">
              <a:rPr lang="en-US" altLang="en-US" smtClean="0"/>
              <a:pPr algn="l" eaLnBrk="1" hangingPunct="1"/>
              <a:t>19</a:t>
            </a:fld>
            <a:endParaRPr lang="en-US" alt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UNIT- 4</a:t>
            </a:r>
          </a:p>
        </p:txBody>
      </p:sp>
      <p:sp>
        <p:nvSpPr>
          <p:cNvPr id="3" name="Content Placeholder 2"/>
          <p:cNvSpPr>
            <a:spLocks noGrp="1"/>
          </p:cNvSpPr>
          <p:nvPr>
            <p:ph sz="quarter" idx="1"/>
          </p:nvPr>
        </p:nvSpPr>
        <p:spPr>
          <a:xfrm>
            <a:off x="457200" y="1600200"/>
            <a:ext cx="8229600" cy="5105400"/>
          </a:xfrm>
        </p:spPr>
        <p:txBody>
          <a:bodyPr/>
          <a:lstStyle/>
          <a:p>
            <a:pPr marL="0" indent="0" algn="just">
              <a:buNone/>
            </a:pPr>
            <a:r>
              <a:rPr lang="en-US" dirty="0"/>
              <a:t>Physical View, Component Diagram, Deployment Diagram, Package, Dependencies on Packages, Modelling System and Subsystems, Patterns and Types of Patterns, Applying Patterns.</a:t>
            </a:r>
          </a:p>
        </p:txBody>
      </p:sp>
    </p:spTree>
    <p:extLst>
      <p:ext uri="{BB962C8B-B14F-4D97-AF65-F5344CB8AC3E}">
        <p14:creationId xmlns:p14="http://schemas.microsoft.com/office/powerpoint/2010/main" val="2816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9F1BDA76-9F58-48CA-8C93-8F424C85E6EB}"/>
              </a:ext>
            </a:extLst>
          </p:cNvPr>
          <p:cNvSpPr>
            <a:spLocks noGrp="1" noChangeArrowheads="1"/>
          </p:cNvSpPr>
          <p:nvPr>
            <p:ph type="title"/>
          </p:nvPr>
        </p:nvSpPr>
        <p:spPr/>
        <p:txBody>
          <a:bodyPr/>
          <a:lstStyle/>
          <a:p>
            <a:pPr>
              <a:defRPr/>
            </a:pPr>
            <a:r>
              <a:rPr lang="en-US" dirty="0"/>
              <a:t>Purpose of a Component Diagram</a:t>
            </a:r>
          </a:p>
        </p:txBody>
      </p:sp>
      <p:sp>
        <p:nvSpPr>
          <p:cNvPr id="11267" name="Rectangle 3">
            <a:extLst>
              <a:ext uri="{FF2B5EF4-FFF2-40B4-BE49-F238E27FC236}">
                <a16:creationId xmlns:a16="http://schemas.microsoft.com/office/drawing/2014/main" id="{887E89AF-BE61-4115-91C5-3EFCE869E65D}"/>
              </a:ext>
            </a:extLst>
          </p:cNvPr>
          <p:cNvSpPr>
            <a:spLocks noGrp="1" noChangeArrowheads="1"/>
          </p:cNvSpPr>
          <p:nvPr>
            <p:ph idx="1"/>
          </p:nvPr>
        </p:nvSpPr>
        <p:spPr>
          <a:xfrm>
            <a:off x="457200" y="1600200"/>
            <a:ext cx="7467600" cy="4873625"/>
          </a:xfrm>
        </p:spPr>
        <p:txBody>
          <a:bodyPr/>
          <a:lstStyle/>
          <a:p>
            <a:pPr marL="0" indent="0">
              <a:buFont typeface="Wingdings" panose="05000000000000000000" pitchFamily="2" charset="2"/>
              <a:buNone/>
              <a:defRPr/>
            </a:pPr>
            <a:r>
              <a:rPr lang="en-US" dirty="0"/>
              <a:t>The main purpose of the component diagram are enlisted below:</a:t>
            </a:r>
          </a:p>
          <a:p>
            <a:pPr>
              <a:defRPr/>
            </a:pPr>
            <a:r>
              <a:rPr lang="en-US" dirty="0"/>
              <a:t>It envisions each component of a system.</a:t>
            </a:r>
          </a:p>
          <a:p>
            <a:pPr>
              <a:defRPr/>
            </a:pPr>
            <a:r>
              <a:rPr lang="en-US" dirty="0"/>
              <a:t>It constructs the executable by incorporating forward and reverse engineering.</a:t>
            </a:r>
          </a:p>
          <a:p>
            <a:pPr>
              <a:defRPr/>
            </a:pPr>
            <a:r>
              <a:rPr lang="en-US" dirty="0"/>
              <a:t>It depicts the relationships and organization of components.</a:t>
            </a:r>
          </a:p>
        </p:txBody>
      </p:sp>
      <p:sp>
        <p:nvSpPr>
          <p:cNvPr id="11268" name="Footer Placeholder 4">
            <a:extLst>
              <a:ext uri="{FF2B5EF4-FFF2-40B4-BE49-F238E27FC236}">
                <a16:creationId xmlns:a16="http://schemas.microsoft.com/office/drawing/2014/main" id="{938487A0-8E4B-4A19-8FB6-17527104EA3D}"/>
              </a:ext>
            </a:extLst>
          </p:cNvPr>
          <p:cNvSpPr>
            <a:spLocks noGrp="1"/>
          </p:cNvSpPr>
          <p:nvPr>
            <p:ph type="ftr" sz="quarter" idx="12"/>
          </p:nvPr>
        </p:nvSpPr>
        <p:spPr bwMode="auto">
          <a:xfrm rot="5400000">
            <a:off x="6989763" y="3736975"/>
            <a:ext cx="3200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l" rtl="0" eaLnBrk="1" fontAlgn="base" latinLnBrk="0" hangingPunct="1">
              <a:spcBef>
                <a:spcPct val="0"/>
              </a:spcBef>
              <a:spcAft>
                <a:spcPct val="0"/>
              </a:spcAft>
              <a:defRPr kumimoji="0" sz="12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lang="en-US" altLang="en-US" sz="1400" b="1">
              <a:latin typeface="Times New Roman" panose="02020603050405020304" pitchFamily="18" charset="0"/>
              <a:cs typeface="Times New Roman" panose="02020603050405020304" pitchFamily="18" charset="0"/>
            </a:endParaRPr>
          </a:p>
        </p:txBody>
      </p:sp>
      <p:sp>
        <p:nvSpPr>
          <p:cNvPr id="11269" name="Slide Number Placeholder 5">
            <a:extLst>
              <a:ext uri="{FF2B5EF4-FFF2-40B4-BE49-F238E27FC236}">
                <a16:creationId xmlns:a16="http://schemas.microsoft.com/office/drawing/2014/main" id="{DB5F8603-4877-40D6-8F5F-D9AE1BDE5856}"/>
              </a:ext>
            </a:extLst>
          </p:cNvPr>
          <p:cNvSpPr>
            <a:spLocks noGrp="1"/>
          </p:cNvSpPr>
          <p:nvPr>
            <p:ph type="sldNum" sz="quarter" idx="11"/>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400" b="1" kern="1200">
                <a:solidFill>
                  <a:srgbClr val="FFFFFF"/>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fld id="{B7D5B336-0765-4247-9D8D-8C904A842A68}" type="slidenum">
              <a:rPr lang="en-US" altLang="en-US" smtClean="0"/>
              <a:pPr algn="l" eaLnBrk="1" hangingPunct="1"/>
              <a:t>20</a:t>
            </a:fld>
            <a:endParaRPr lang="en-US" alt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27E-9E9A-4507-9A33-A14E615FC2BD}"/>
              </a:ext>
            </a:extLst>
          </p:cNvPr>
          <p:cNvSpPr>
            <a:spLocks noGrp="1"/>
          </p:cNvSpPr>
          <p:nvPr>
            <p:ph type="title"/>
          </p:nvPr>
        </p:nvSpPr>
        <p:spPr/>
        <p:txBody>
          <a:bodyPr/>
          <a:lstStyle/>
          <a:p>
            <a:pPr>
              <a:defRPr/>
            </a:pPr>
            <a:r>
              <a:rPr lang="en-US" dirty="0"/>
              <a:t>Why use Component Diagram?</a:t>
            </a:r>
            <a:br>
              <a:rPr lang="en-US" dirty="0"/>
            </a:br>
            <a:endParaRPr lang="en-US" dirty="0"/>
          </a:p>
        </p:txBody>
      </p:sp>
      <p:sp>
        <p:nvSpPr>
          <p:cNvPr id="3" name="Content Placeholder 2">
            <a:extLst>
              <a:ext uri="{FF2B5EF4-FFF2-40B4-BE49-F238E27FC236}">
                <a16:creationId xmlns:a16="http://schemas.microsoft.com/office/drawing/2014/main" id="{99201ECA-89C8-4703-9AB5-6A27EE53EAA6}"/>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defRPr/>
            </a:pPr>
            <a:r>
              <a:rPr lang="en-US" dirty="0"/>
              <a:t>Following are some reasons for the requirement of the component diagram:</a:t>
            </a:r>
          </a:p>
          <a:p>
            <a:pPr>
              <a:defRPr/>
            </a:pPr>
            <a:r>
              <a:rPr lang="en-US" dirty="0"/>
              <a:t>It portrays the components of a system at the runtime.</a:t>
            </a:r>
          </a:p>
          <a:p>
            <a:pPr>
              <a:defRPr/>
            </a:pPr>
            <a:r>
              <a:rPr lang="en-US" dirty="0"/>
              <a:t>It is helpful in testing a system.</a:t>
            </a:r>
          </a:p>
          <a:p>
            <a:pPr>
              <a:defRPr/>
            </a:pPr>
            <a:r>
              <a:rPr lang="en-US" dirty="0"/>
              <a:t>It envisions the links between several connections.</a:t>
            </a:r>
          </a:p>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1518138F-7A01-485F-B447-9F729163AB6F}"/>
              </a:ext>
            </a:extLst>
          </p:cNvPr>
          <p:cNvSpPr>
            <a:spLocks noGrp="1" noChangeArrowheads="1"/>
          </p:cNvSpPr>
          <p:nvPr>
            <p:ph type="title"/>
          </p:nvPr>
        </p:nvSpPr>
        <p:spPr/>
        <p:txBody>
          <a:bodyPr/>
          <a:lstStyle/>
          <a:p>
            <a:pPr>
              <a:defRPr/>
            </a:pPr>
            <a:r>
              <a:rPr lang="en-US" dirty="0"/>
              <a:t>Notation of Component Diagram</a:t>
            </a:r>
          </a:p>
        </p:txBody>
      </p:sp>
      <p:sp>
        <p:nvSpPr>
          <p:cNvPr id="13315" name="Rectangle 3">
            <a:extLst>
              <a:ext uri="{FF2B5EF4-FFF2-40B4-BE49-F238E27FC236}">
                <a16:creationId xmlns:a16="http://schemas.microsoft.com/office/drawing/2014/main" id="{89ED9B7A-1855-4956-8E43-E59D34A5E52C}"/>
              </a:ext>
            </a:extLst>
          </p:cNvPr>
          <p:cNvSpPr>
            <a:spLocks noGrp="1" noChangeArrowheads="1"/>
          </p:cNvSpPr>
          <p:nvPr>
            <p:ph idx="1"/>
          </p:nvPr>
        </p:nvSpPr>
        <p:spPr>
          <a:xfrm>
            <a:off x="457200" y="1600200"/>
            <a:ext cx="7467600" cy="4873625"/>
          </a:xfrm>
        </p:spPr>
        <p:txBody>
          <a:bodyPr/>
          <a:lstStyle/>
          <a:p>
            <a:pPr marL="457200" indent="-457200" eaLnBrk="1" hangingPunct="1">
              <a:buFont typeface="Wingdings" panose="05000000000000000000" pitchFamily="2" charset="2"/>
              <a:buAutoNum type="arabicPeriod"/>
            </a:pPr>
            <a:r>
              <a:rPr lang="en-US" altLang="en-US" b="1"/>
              <a:t>A component </a:t>
            </a:r>
            <a:r>
              <a:rPr lang="en-US" altLang="en-US"/>
              <a:t>represents a modular part of a system that encapsulates its contents and whose manifestation is replaceable within its environment. </a:t>
            </a:r>
          </a:p>
          <a:p>
            <a:pPr marL="457200" indent="-457200" eaLnBrk="1" hangingPunct="1">
              <a:buFont typeface="Wingdings" panose="05000000000000000000" pitchFamily="2" charset="2"/>
              <a:buAutoNum type="arabicPeriod"/>
            </a:pPr>
            <a:r>
              <a:rPr lang="en-US" altLang="en-US"/>
              <a:t>A Component is a physical piece of a system, such as a compiled object file, piece of source code, shared library or Enterprise Java Bean (EJB).</a:t>
            </a:r>
          </a:p>
        </p:txBody>
      </p:sp>
      <p:sp>
        <p:nvSpPr>
          <p:cNvPr id="13316" name="Slide Number Placeholder 5">
            <a:extLst>
              <a:ext uri="{FF2B5EF4-FFF2-40B4-BE49-F238E27FC236}">
                <a16:creationId xmlns:a16="http://schemas.microsoft.com/office/drawing/2014/main" id="{08BB31F5-9BBD-4006-B1F6-60F9B26E8461}"/>
              </a:ext>
            </a:extLst>
          </p:cNvPr>
          <p:cNvSpPr>
            <a:spLocks noGrp="1"/>
          </p:cNvSpPr>
          <p:nvPr>
            <p:ph type="sldNum" sz="quarter" idx="11"/>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400" b="1" kern="1200">
                <a:solidFill>
                  <a:srgbClr val="FFFFFF"/>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fld id="{B7D5B336-0765-4247-9D8D-8C904A842A68}" type="slidenum">
              <a:rPr lang="en-US" altLang="en-US" smtClean="0"/>
              <a:pPr algn="l" eaLnBrk="1" hangingPunct="1"/>
              <a:t>22</a:t>
            </a:fld>
            <a:endParaRPr lang="en-US" alt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2766-7E6A-4B67-9163-EF13A4104ED9}"/>
              </a:ext>
            </a:extLst>
          </p:cNvPr>
          <p:cNvSpPr>
            <a:spLocks noGrp="1"/>
          </p:cNvSpPr>
          <p:nvPr>
            <p:ph type="title"/>
          </p:nvPr>
        </p:nvSpPr>
        <p:spPr/>
        <p:txBody>
          <a:bodyPr/>
          <a:lstStyle/>
          <a:p>
            <a:pPr>
              <a:defRPr/>
            </a:pPr>
            <a:r>
              <a:rPr lang="en-US" dirty="0"/>
              <a:t>Notation of Component Diagram</a:t>
            </a:r>
          </a:p>
        </p:txBody>
      </p:sp>
      <p:sp>
        <p:nvSpPr>
          <p:cNvPr id="13315" name="Content Placeholder 2">
            <a:extLst>
              <a:ext uri="{FF2B5EF4-FFF2-40B4-BE49-F238E27FC236}">
                <a16:creationId xmlns:a16="http://schemas.microsoft.com/office/drawing/2014/main" id="{09B159EB-4D43-4460-9A36-A19FA84A9AEB}"/>
              </a:ext>
            </a:extLst>
          </p:cNvPr>
          <p:cNvSpPr>
            <a:spLocks noGrp="1"/>
          </p:cNvSpPr>
          <p:nvPr>
            <p:ph sz="quarter" idx="1"/>
          </p:nvPr>
        </p:nvSpPr>
        <p:spPr>
          <a:xfrm>
            <a:off x="457200" y="1679575"/>
            <a:ext cx="8229600" cy="4873625"/>
          </a:xfrm>
        </p:spPr>
        <p:txBody>
          <a:bodyPr/>
          <a:lstStyle/>
          <a:p>
            <a:pPr>
              <a:defRPr/>
            </a:pPr>
            <a:r>
              <a:rPr lang="en-US" dirty="0"/>
              <a:t>A rectangle with the component's name</a:t>
            </a:r>
          </a:p>
          <a:p>
            <a:pPr>
              <a:defRPr/>
            </a:pPr>
            <a:r>
              <a:rPr lang="en-US" dirty="0"/>
              <a:t>A rectangle with the component icon</a:t>
            </a:r>
          </a:p>
          <a:p>
            <a:pPr>
              <a:defRPr/>
            </a:pPr>
            <a:r>
              <a:rPr lang="en-US" dirty="0"/>
              <a:t>A rectangle with the stereotype text and/or icon</a:t>
            </a:r>
          </a:p>
          <a:p>
            <a:pPr marL="0" indent="0">
              <a:buFont typeface="Wingdings" panose="05000000000000000000" pitchFamily="2" charset="2"/>
              <a:buNone/>
              <a:defRPr/>
            </a:pPr>
            <a:endParaRPr lang="en-US" dirty="0"/>
          </a:p>
        </p:txBody>
      </p:sp>
      <p:pic>
        <p:nvPicPr>
          <p:cNvPr id="14340" name="Picture 7">
            <a:extLst>
              <a:ext uri="{FF2B5EF4-FFF2-40B4-BE49-F238E27FC236}">
                <a16:creationId xmlns:a16="http://schemas.microsoft.com/office/drawing/2014/main" id="{0E3B4EB3-6950-4CDF-8D65-E5A2B715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41675"/>
            <a:ext cx="61722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E4A7-E3AA-4A88-ADB3-D51658E696A7}"/>
              </a:ext>
            </a:extLst>
          </p:cNvPr>
          <p:cNvSpPr>
            <a:spLocks noGrp="1"/>
          </p:cNvSpPr>
          <p:nvPr>
            <p:ph type="title"/>
          </p:nvPr>
        </p:nvSpPr>
        <p:spPr/>
        <p:txBody>
          <a:bodyPr/>
          <a:lstStyle/>
          <a:p>
            <a:pPr>
              <a:defRPr/>
            </a:pPr>
            <a:r>
              <a:rPr lang="en-US" dirty="0"/>
              <a:t>Notation of Component Diagram</a:t>
            </a:r>
          </a:p>
        </p:txBody>
      </p:sp>
      <p:sp>
        <p:nvSpPr>
          <p:cNvPr id="3" name="Content Placeholder 2">
            <a:extLst>
              <a:ext uri="{FF2B5EF4-FFF2-40B4-BE49-F238E27FC236}">
                <a16:creationId xmlns:a16="http://schemas.microsoft.com/office/drawing/2014/main" id="{904E8607-9EAE-413F-A5CC-3B1B3E7E8F86}"/>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defRPr/>
            </a:pPr>
            <a:r>
              <a:rPr lang="en-US" b="1" dirty="0"/>
              <a:t>2. Interface:- </a:t>
            </a:r>
            <a:r>
              <a:rPr lang="en-US" dirty="0"/>
              <a:t>an interface describes a group of operations provided by components.</a:t>
            </a:r>
          </a:p>
          <a:p>
            <a:pPr>
              <a:defRPr/>
            </a:pPr>
            <a:r>
              <a:rPr lang="en-US" b="1" dirty="0"/>
              <a:t>Provided interface</a:t>
            </a:r>
            <a:r>
              <a:rPr lang="en-US" dirty="0"/>
              <a:t> symbols with a complete circle at their end represent an interface that the component provides - this "lollipop" symbol is shorthand for a realization relationship of an interface classifier.</a:t>
            </a: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a:p>
            <a:pPr>
              <a:defRPr/>
            </a:pPr>
            <a:endParaRPr lang="en-US" dirty="0"/>
          </a:p>
        </p:txBody>
      </p:sp>
      <p:pic>
        <p:nvPicPr>
          <p:cNvPr id="15364" name="Picture 4">
            <a:extLst>
              <a:ext uri="{FF2B5EF4-FFF2-40B4-BE49-F238E27FC236}">
                <a16:creationId xmlns:a16="http://schemas.microsoft.com/office/drawing/2014/main" id="{7840AE1C-6015-41AD-B9DE-4F1A95AF2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7086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265B-E06A-4062-9607-4D6358104C95}"/>
              </a:ext>
            </a:extLst>
          </p:cNvPr>
          <p:cNvSpPr>
            <a:spLocks noGrp="1"/>
          </p:cNvSpPr>
          <p:nvPr>
            <p:ph type="title"/>
          </p:nvPr>
        </p:nvSpPr>
        <p:spPr/>
        <p:txBody>
          <a:bodyPr/>
          <a:lstStyle/>
          <a:p>
            <a:pPr>
              <a:defRPr/>
            </a:pPr>
            <a:r>
              <a:rPr lang="en-US" b="1" dirty="0"/>
              <a:t>Notations of component Diagram</a:t>
            </a:r>
          </a:p>
        </p:txBody>
      </p:sp>
      <p:sp>
        <p:nvSpPr>
          <p:cNvPr id="16387" name="Content Placeholder 4">
            <a:extLst>
              <a:ext uri="{FF2B5EF4-FFF2-40B4-BE49-F238E27FC236}">
                <a16:creationId xmlns:a16="http://schemas.microsoft.com/office/drawing/2014/main" id="{5F0337A5-8E90-4E14-B3FA-E363D3B84411}"/>
              </a:ext>
            </a:extLst>
          </p:cNvPr>
          <p:cNvSpPr>
            <a:spLocks noGrp="1"/>
          </p:cNvSpPr>
          <p:nvPr>
            <p:ph sz="quarter" idx="2"/>
          </p:nvPr>
        </p:nvSpPr>
        <p:spPr>
          <a:xfrm>
            <a:off x="533400" y="1600200"/>
            <a:ext cx="7394575" cy="1752600"/>
          </a:xfrm>
        </p:spPr>
        <p:txBody>
          <a:bodyPr/>
          <a:lstStyle/>
          <a:p>
            <a:r>
              <a:rPr lang="en-US" altLang="en-US" b="1"/>
              <a:t>Required Interface</a:t>
            </a:r>
            <a:r>
              <a:rPr lang="en-US" altLang="en-US"/>
              <a:t> symbols with only a half circle at their end (a.k.a. sockets) represent an interface that the component requires</a:t>
            </a: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9BBB-D8C4-476C-830D-0E71F739F872}"/>
              </a:ext>
            </a:extLst>
          </p:cNvPr>
          <p:cNvSpPr>
            <a:spLocks noGrp="1"/>
          </p:cNvSpPr>
          <p:nvPr>
            <p:ph type="title"/>
          </p:nvPr>
        </p:nvSpPr>
        <p:spPr/>
        <p:txBody>
          <a:bodyPr/>
          <a:lstStyle/>
          <a:p>
            <a:pPr>
              <a:defRPr/>
            </a:pPr>
            <a:r>
              <a:rPr lang="en-US" dirty="0"/>
              <a:t>Notation of Component Diagram</a:t>
            </a:r>
            <a:endParaRPr lang="en-US" b="1" dirty="0"/>
          </a:p>
        </p:txBody>
      </p:sp>
      <p:sp>
        <p:nvSpPr>
          <p:cNvPr id="17411" name="Content Placeholder 2">
            <a:extLst>
              <a:ext uri="{FF2B5EF4-FFF2-40B4-BE49-F238E27FC236}">
                <a16:creationId xmlns:a16="http://schemas.microsoft.com/office/drawing/2014/main" id="{AF81297B-5D29-4E78-8160-1EFD7D0634DA}"/>
              </a:ext>
            </a:extLst>
          </p:cNvPr>
          <p:cNvSpPr>
            <a:spLocks noGrp="1"/>
          </p:cNvSpPr>
          <p:nvPr>
            <p:ph sz="half" idx="1"/>
          </p:nvPr>
        </p:nvSpPr>
        <p:spPr>
          <a:xfrm>
            <a:off x="457200" y="1600200"/>
            <a:ext cx="7924800" cy="4572000"/>
          </a:xfrm>
        </p:spPr>
        <p:txBody>
          <a:bodyPr/>
          <a:lstStyle/>
          <a:p>
            <a:pPr marL="0" indent="0" algn="just">
              <a:buFont typeface="Wingdings" panose="05000000000000000000" pitchFamily="2" charset="2"/>
              <a:buNone/>
            </a:pPr>
            <a:r>
              <a:rPr lang="en-US" altLang="en-US" b="1"/>
              <a:t>Port:- </a:t>
            </a:r>
            <a:r>
              <a:rPr lang="en-US" altLang="en-US"/>
              <a:t>Ports are represented using a square along the edge of the system or a component. A port is often used to help expose required and provided interfaces of a component.</a:t>
            </a:r>
          </a:p>
          <a:p>
            <a:pPr marL="0" indent="0">
              <a:buFont typeface="Wingdings" panose="05000000000000000000" pitchFamily="2" charset="2"/>
              <a:buNone/>
            </a:pPr>
            <a:endParaRPr lang="en-US" altLang="en-US"/>
          </a:p>
        </p:txBody>
      </p:sp>
      <p:pic>
        <p:nvPicPr>
          <p:cNvPr id="17412" name="Picture 5">
            <a:extLst>
              <a:ext uri="{FF2B5EF4-FFF2-40B4-BE49-F238E27FC236}">
                <a16:creationId xmlns:a16="http://schemas.microsoft.com/office/drawing/2014/main" id="{279888C3-2F7C-4BE3-8D21-B3AA25543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52800"/>
            <a:ext cx="4633913"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6839-16D2-4015-94C5-08AF2E3FC944}"/>
              </a:ext>
            </a:extLst>
          </p:cNvPr>
          <p:cNvSpPr>
            <a:spLocks noGrp="1"/>
          </p:cNvSpPr>
          <p:nvPr>
            <p:ph type="title"/>
          </p:nvPr>
        </p:nvSpPr>
        <p:spPr/>
        <p:txBody>
          <a:bodyPr/>
          <a:lstStyle/>
          <a:p>
            <a:pPr>
              <a:defRPr/>
            </a:pPr>
            <a:r>
              <a:rPr lang="en-US" dirty="0"/>
              <a:t>Notation of Component Diagram</a:t>
            </a:r>
          </a:p>
        </p:txBody>
      </p:sp>
      <p:sp>
        <p:nvSpPr>
          <p:cNvPr id="3" name="Content Placeholder 2">
            <a:extLst>
              <a:ext uri="{FF2B5EF4-FFF2-40B4-BE49-F238E27FC236}">
                <a16:creationId xmlns:a16="http://schemas.microsoft.com/office/drawing/2014/main" id="{CF64FBF4-F624-4EE5-9A1C-672EB1FE9006}"/>
              </a:ext>
            </a:extLst>
          </p:cNvPr>
          <p:cNvSpPr>
            <a:spLocks noGrp="1"/>
          </p:cNvSpPr>
          <p:nvPr>
            <p:ph sz="quarter" idx="1"/>
          </p:nvPr>
        </p:nvSpPr>
        <p:spPr>
          <a:xfrm>
            <a:off x="457200" y="1600200"/>
            <a:ext cx="7467600" cy="4873625"/>
          </a:xfrm>
        </p:spPr>
        <p:txBody>
          <a:bodyPr/>
          <a:lstStyle/>
          <a:p>
            <a:pPr marL="0" indent="0">
              <a:buFont typeface="Wingdings" panose="05000000000000000000" pitchFamily="2" charset="2"/>
              <a:buNone/>
              <a:defRPr/>
            </a:pPr>
            <a:r>
              <a:rPr lang="en-US" b="1" dirty="0"/>
              <a:t>Dependency</a:t>
            </a:r>
            <a:endParaRPr lang="en-US" dirty="0"/>
          </a:p>
          <a:p>
            <a:pPr>
              <a:defRPr/>
            </a:pPr>
            <a:r>
              <a:rPr lang="en-US" dirty="0"/>
              <a:t>A dependency is a relationship that signifies that a single or a set of model elements requires other model elements for their specification or implementation.</a:t>
            </a:r>
          </a:p>
          <a:p>
            <a:pPr>
              <a:defRPr/>
            </a:pPr>
            <a:r>
              <a:rPr lang="en-US" dirty="0"/>
              <a:t>This means that the complete semantics of the depending elements is either semantically or structurally dependent on the definition of the supplier element(s).</a:t>
            </a:r>
          </a:p>
          <a:p>
            <a:pPr>
              <a:defRPr/>
            </a:pPr>
            <a:endParaRPr lang="en-US" dirty="0"/>
          </a:p>
        </p:txBody>
      </p:sp>
      <p:pic>
        <p:nvPicPr>
          <p:cNvPr id="18436" name="Picture 4">
            <a:extLst>
              <a:ext uri="{FF2B5EF4-FFF2-40B4-BE49-F238E27FC236}">
                <a16:creationId xmlns:a16="http://schemas.microsoft.com/office/drawing/2014/main" id="{05C45474-14FE-4EB7-B83C-DDBB498F5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508625"/>
            <a:ext cx="1752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0D6021-7099-44B9-A3E7-37A13A57AA9D}"/>
              </a:ext>
            </a:extLst>
          </p:cNvPr>
          <p:cNvSpPr>
            <a:spLocks noGrp="1"/>
          </p:cNvSpPr>
          <p:nvPr>
            <p:ph type="title"/>
          </p:nvPr>
        </p:nvSpPr>
        <p:spPr/>
        <p:txBody>
          <a:bodyPr>
            <a:normAutofit fontScale="90000"/>
          </a:bodyPr>
          <a:lstStyle/>
          <a:p>
            <a:pPr>
              <a:defRPr/>
            </a:pPr>
            <a:r>
              <a:rPr lang="en-US" dirty="0"/>
              <a:t>Example of a Component Diagram</a:t>
            </a:r>
            <a:br>
              <a:rPr lang="en-US" dirty="0"/>
            </a:br>
            <a:br>
              <a:rPr lang="en-US" b="1" dirty="0"/>
            </a:br>
            <a:endParaRPr lang="en-US" dirty="0"/>
          </a:p>
        </p:txBody>
      </p:sp>
      <p:sp>
        <p:nvSpPr>
          <p:cNvPr id="6" name="Content Placeholder 5">
            <a:extLst>
              <a:ext uri="{FF2B5EF4-FFF2-40B4-BE49-F238E27FC236}">
                <a16:creationId xmlns:a16="http://schemas.microsoft.com/office/drawing/2014/main" id="{E2C22686-A296-41CD-9337-0C27EA1F0755}"/>
              </a:ext>
            </a:extLst>
          </p:cNvPr>
          <p:cNvSpPr>
            <a:spLocks noGrp="1"/>
          </p:cNvSpPr>
          <p:nvPr>
            <p:ph sz="half" idx="1"/>
          </p:nvPr>
        </p:nvSpPr>
        <p:spPr>
          <a:xfrm>
            <a:off x="457200" y="1600200"/>
            <a:ext cx="8077200" cy="4572000"/>
          </a:xfrm>
        </p:spPr>
        <p:txBody>
          <a:bodyPr>
            <a:normAutofit fontScale="95000"/>
          </a:bodyPr>
          <a:lstStyle/>
          <a:p>
            <a:pPr marL="0" indent="0">
              <a:buFont typeface="Wingdings" panose="05000000000000000000" pitchFamily="2" charset="2"/>
              <a:buNone/>
              <a:defRPr/>
            </a:pPr>
            <a:r>
              <a:rPr lang="en-US" dirty="0"/>
              <a:t>A component diagram for an online shopping system is given below:</a:t>
            </a:r>
          </a:p>
        </p:txBody>
      </p:sp>
      <p:pic>
        <p:nvPicPr>
          <p:cNvPr id="19460" name="Picture 5">
            <a:extLst>
              <a:ext uri="{FF2B5EF4-FFF2-40B4-BE49-F238E27FC236}">
                <a16:creationId xmlns:a16="http://schemas.microsoft.com/office/drawing/2014/main" id="{20952A93-9E68-4B50-8A38-F56E637121A5}"/>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971800" y="2260600"/>
            <a:ext cx="4876800" cy="40624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7DE7-63FF-45CF-9A2A-C591CE829BB8}"/>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83D956F-BCEE-4728-8A64-39F4B21640C1}"/>
              </a:ext>
            </a:extLst>
          </p:cNvPr>
          <p:cNvPicPr>
            <a:picLocks noChangeAspect="1"/>
          </p:cNvPicPr>
          <p:nvPr/>
        </p:nvPicPr>
        <p:blipFill>
          <a:blip r:embed="rId2"/>
          <a:stretch>
            <a:fillRect/>
          </a:stretch>
        </p:blipFill>
        <p:spPr>
          <a:xfrm>
            <a:off x="685800" y="1746507"/>
            <a:ext cx="6760693" cy="4836855"/>
          </a:xfrm>
          <a:prstGeom prst="rect">
            <a:avLst/>
          </a:prstGeom>
        </p:spPr>
      </p:pic>
    </p:spTree>
    <p:extLst>
      <p:ext uri="{BB962C8B-B14F-4D97-AF65-F5344CB8AC3E}">
        <p14:creationId xmlns:p14="http://schemas.microsoft.com/office/powerpoint/2010/main" val="323971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DD9-03F7-4BD9-B599-ECE3184BD59D}"/>
              </a:ext>
            </a:extLst>
          </p:cNvPr>
          <p:cNvSpPr>
            <a:spLocks noGrp="1"/>
          </p:cNvSpPr>
          <p:nvPr>
            <p:ph type="title"/>
          </p:nvPr>
        </p:nvSpPr>
        <p:spPr/>
        <p:txBody>
          <a:bodyPr/>
          <a:lstStyle/>
          <a:p>
            <a:r>
              <a:rPr lang="en-US" b="0" i="0" dirty="0">
                <a:solidFill>
                  <a:srgbClr val="610B38"/>
                </a:solidFill>
                <a:effectLst/>
              </a:rPr>
              <a:t>UML- Architecture</a:t>
            </a:r>
            <a:br>
              <a:rPr lang="en-US" b="0" i="0" dirty="0">
                <a:solidFill>
                  <a:srgbClr val="610B38"/>
                </a:solidFill>
                <a:effectLst/>
              </a:rPr>
            </a:br>
            <a:endParaRPr lang="en-US" dirty="0"/>
          </a:p>
        </p:txBody>
      </p:sp>
      <p:sp>
        <p:nvSpPr>
          <p:cNvPr id="3" name="Content Placeholder 2">
            <a:extLst>
              <a:ext uri="{FF2B5EF4-FFF2-40B4-BE49-F238E27FC236}">
                <a16:creationId xmlns:a16="http://schemas.microsoft.com/office/drawing/2014/main" id="{A3674EFD-C748-4D25-83C8-C1D12CDE2289}"/>
              </a:ext>
            </a:extLst>
          </p:cNvPr>
          <p:cNvSpPr>
            <a:spLocks noGrp="1"/>
          </p:cNvSpPr>
          <p:nvPr>
            <p:ph sz="quarter" idx="1"/>
          </p:nvPr>
        </p:nvSpPr>
        <p:spPr/>
        <p:txBody>
          <a:bodyPr/>
          <a:lstStyle/>
          <a:p>
            <a:pPr marL="0" indent="0">
              <a:buNone/>
            </a:pPr>
            <a:r>
              <a:rPr lang="en-US" b="0" i="0" dirty="0">
                <a:solidFill>
                  <a:srgbClr val="333333"/>
                </a:solidFill>
                <a:effectLst/>
              </a:rPr>
              <a:t>Software architecture is all about how a software system is built at its highest level. It is needed to think big from multiple perspectives with quality and design in mind. </a:t>
            </a:r>
            <a:endParaRPr lang="en-US" dirty="0"/>
          </a:p>
        </p:txBody>
      </p:sp>
      <p:pic>
        <p:nvPicPr>
          <p:cNvPr id="5" name="Picture 4">
            <a:extLst>
              <a:ext uri="{FF2B5EF4-FFF2-40B4-BE49-F238E27FC236}">
                <a16:creationId xmlns:a16="http://schemas.microsoft.com/office/drawing/2014/main" id="{E0258459-4454-4CA1-8243-BDD2954FA1B2}"/>
              </a:ext>
            </a:extLst>
          </p:cNvPr>
          <p:cNvPicPr>
            <a:picLocks noChangeAspect="1"/>
          </p:cNvPicPr>
          <p:nvPr/>
        </p:nvPicPr>
        <p:blipFill>
          <a:blip r:embed="rId2"/>
          <a:stretch>
            <a:fillRect/>
          </a:stretch>
        </p:blipFill>
        <p:spPr>
          <a:xfrm>
            <a:off x="609600" y="3429000"/>
            <a:ext cx="6705600" cy="3227514"/>
          </a:xfrm>
          <a:prstGeom prst="rect">
            <a:avLst/>
          </a:prstGeom>
        </p:spPr>
      </p:pic>
    </p:spTree>
    <p:extLst>
      <p:ext uri="{BB962C8B-B14F-4D97-AF65-F5344CB8AC3E}">
        <p14:creationId xmlns:p14="http://schemas.microsoft.com/office/powerpoint/2010/main" val="458514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3F27-B6E6-49B5-8A94-6478A914D772}"/>
              </a:ext>
            </a:extLst>
          </p:cNvPr>
          <p:cNvSpPr>
            <a:spLocks noGrp="1"/>
          </p:cNvSpPr>
          <p:nvPr>
            <p:ph type="title"/>
          </p:nvPr>
        </p:nvSpPr>
        <p:spPr/>
        <p:txBody>
          <a:bodyPr/>
          <a:lstStyle/>
          <a:p>
            <a:pPr>
              <a:defRPr/>
            </a:pPr>
            <a:r>
              <a:rPr lang="en-US" dirty="0"/>
              <a:t>Component diagram for </a:t>
            </a:r>
            <a:r>
              <a:rPr lang="en-US" dirty="0" err="1"/>
              <a:t>lms</a:t>
            </a:r>
            <a:endParaRPr lang="en-US" dirty="0"/>
          </a:p>
        </p:txBody>
      </p:sp>
      <p:pic>
        <p:nvPicPr>
          <p:cNvPr id="20483" name="Content Placeholder 3">
            <a:extLst>
              <a:ext uri="{FF2B5EF4-FFF2-40B4-BE49-F238E27FC236}">
                <a16:creationId xmlns:a16="http://schemas.microsoft.com/office/drawing/2014/main" id="{9C2DD4CF-5A8E-4C12-A114-69352745213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2501900"/>
            <a:ext cx="7467600" cy="30702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8A957C69-2A07-4A41-988A-33D54780ED4C}"/>
              </a:ext>
            </a:extLst>
          </p:cNvPr>
          <p:cNvSpPr>
            <a:spLocks noGrp="1" noChangeArrowheads="1"/>
          </p:cNvSpPr>
          <p:nvPr>
            <p:ph type="title"/>
          </p:nvPr>
        </p:nvSpPr>
        <p:spPr/>
        <p:txBody>
          <a:bodyPr/>
          <a:lstStyle/>
          <a:p>
            <a:pPr eaLnBrk="1" hangingPunct="1">
              <a:defRPr/>
            </a:pPr>
            <a:r>
              <a:rPr lang="en-US" altLang="en-US" dirty="0"/>
              <a:t>Deployment  diagram</a:t>
            </a:r>
          </a:p>
        </p:txBody>
      </p:sp>
      <p:sp>
        <p:nvSpPr>
          <p:cNvPr id="10243" name="Rectangle 3">
            <a:extLst>
              <a:ext uri="{FF2B5EF4-FFF2-40B4-BE49-F238E27FC236}">
                <a16:creationId xmlns:a16="http://schemas.microsoft.com/office/drawing/2014/main" id="{2F35E37B-628B-49A5-B67B-7E1F3BAF2F0C}"/>
              </a:ext>
            </a:extLst>
          </p:cNvPr>
          <p:cNvSpPr>
            <a:spLocks noGrp="1" noChangeArrowheads="1"/>
          </p:cNvSpPr>
          <p:nvPr>
            <p:ph idx="1"/>
          </p:nvPr>
        </p:nvSpPr>
        <p:spPr>
          <a:xfrm>
            <a:off x="457200" y="1600200"/>
            <a:ext cx="7467600" cy="4873625"/>
          </a:xfrm>
        </p:spPr>
        <p:txBody>
          <a:bodyPr/>
          <a:lstStyle/>
          <a:p>
            <a:pPr marL="457200" indent="-457200" algn="just" eaLnBrk="1" hangingPunct="1">
              <a:buFont typeface="Wingdings" panose="05000000000000000000" pitchFamily="2" charset="2"/>
              <a:buAutoNum type="arabicPeriod"/>
            </a:pPr>
            <a:r>
              <a:rPr lang="en-US" altLang="en-US" dirty="0"/>
              <a:t>The deployment diagram visualizes the physical hardware on which the software will be deployed. It portrays the static deployment view of a system. It involves the nodes and their relationships.</a:t>
            </a:r>
          </a:p>
          <a:p>
            <a:pPr marL="457200" indent="-457200" algn="just" eaLnBrk="1" hangingPunct="1">
              <a:buFont typeface="Wingdings" panose="05000000000000000000" pitchFamily="2" charset="2"/>
              <a:buAutoNum type="arabicPeriod"/>
            </a:pPr>
            <a:r>
              <a:rPr lang="en-US" altLang="en-US" dirty="0"/>
              <a:t>Deployment diagrams are important for visualizing, specifying, and documenting embedded, client/server, and distributed systems and also for managing executable systems through forward and reverse engineering.</a:t>
            </a:r>
          </a:p>
        </p:txBody>
      </p:sp>
      <p:sp>
        <p:nvSpPr>
          <p:cNvPr id="10244" name="Footer Placeholder 4">
            <a:extLst>
              <a:ext uri="{FF2B5EF4-FFF2-40B4-BE49-F238E27FC236}">
                <a16:creationId xmlns:a16="http://schemas.microsoft.com/office/drawing/2014/main" id="{D903865E-CEE0-4CF6-B615-A67C537027FF}"/>
              </a:ext>
            </a:extLst>
          </p:cNvPr>
          <p:cNvSpPr>
            <a:spLocks noGrp="1"/>
          </p:cNvSpPr>
          <p:nvPr>
            <p:ph type="ftr" sz="quarter" idx="12"/>
          </p:nvPr>
        </p:nvSpPr>
        <p:spPr bwMode="auto">
          <a:xfrm rot="5400000">
            <a:off x="6989763" y="3736975"/>
            <a:ext cx="3200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l" rtl="0" eaLnBrk="1" fontAlgn="base" latinLnBrk="0" hangingPunct="1">
              <a:spcBef>
                <a:spcPct val="0"/>
              </a:spcBef>
              <a:spcAft>
                <a:spcPct val="0"/>
              </a:spcAft>
              <a:defRPr kumimoji="0" sz="12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lang="en-US" altLang="en-US" sz="1400" b="1">
              <a:latin typeface="Times New Roman" panose="02020603050405020304" pitchFamily="18" charset="0"/>
              <a:cs typeface="Times New Roman" panose="02020603050405020304" pitchFamily="18" charset="0"/>
            </a:endParaRPr>
          </a:p>
        </p:txBody>
      </p:sp>
      <p:sp>
        <p:nvSpPr>
          <p:cNvPr id="10245" name="Slide Number Placeholder 5">
            <a:extLst>
              <a:ext uri="{FF2B5EF4-FFF2-40B4-BE49-F238E27FC236}">
                <a16:creationId xmlns:a16="http://schemas.microsoft.com/office/drawing/2014/main" id="{458C842E-3B8E-42F5-B4C4-A4823A8DE472}"/>
              </a:ext>
            </a:extLst>
          </p:cNvPr>
          <p:cNvSpPr>
            <a:spLocks noGrp="1"/>
          </p:cNvSpPr>
          <p:nvPr>
            <p:ph type="sldNum" sz="quarter" idx="11"/>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400" b="1" kern="1200">
                <a:solidFill>
                  <a:srgbClr val="FFFFFF"/>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fld id="{BED19534-F84C-40B7-A0F0-B6814E84D566}" type="slidenum">
              <a:rPr lang="en-US" altLang="en-US" smtClean="0"/>
              <a:pPr algn="l" eaLnBrk="1" hangingPunct="1"/>
              <a:t>31</a:t>
            </a:fld>
            <a:endParaRPr lang="en-US" alt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F403F9BB-C2F1-4049-83D1-AED959E62D3F}"/>
              </a:ext>
            </a:extLst>
          </p:cNvPr>
          <p:cNvSpPr>
            <a:spLocks noGrp="1" noChangeArrowheads="1"/>
          </p:cNvSpPr>
          <p:nvPr>
            <p:ph type="title"/>
          </p:nvPr>
        </p:nvSpPr>
        <p:spPr/>
        <p:txBody>
          <a:bodyPr/>
          <a:lstStyle/>
          <a:p>
            <a:pPr>
              <a:defRPr/>
            </a:pPr>
            <a:r>
              <a:rPr lang="en-US" dirty="0"/>
              <a:t>Purpose of a deployment Diagram</a:t>
            </a:r>
          </a:p>
        </p:txBody>
      </p:sp>
      <p:sp>
        <p:nvSpPr>
          <p:cNvPr id="11267" name="Rectangle 3">
            <a:extLst>
              <a:ext uri="{FF2B5EF4-FFF2-40B4-BE49-F238E27FC236}">
                <a16:creationId xmlns:a16="http://schemas.microsoft.com/office/drawing/2014/main" id="{EFC3AFA6-CB1A-4E2D-9DAC-C4F8C348F93F}"/>
              </a:ext>
            </a:extLst>
          </p:cNvPr>
          <p:cNvSpPr>
            <a:spLocks noGrp="1" noChangeArrowheads="1"/>
          </p:cNvSpPr>
          <p:nvPr>
            <p:ph idx="1"/>
          </p:nvPr>
        </p:nvSpPr>
        <p:spPr>
          <a:xfrm>
            <a:off x="457200" y="1600200"/>
            <a:ext cx="7467600" cy="4873625"/>
          </a:xfrm>
        </p:spPr>
        <p:txBody>
          <a:bodyPr/>
          <a:lstStyle/>
          <a:p>
            <a:pPr marL="0" indent="0">
              <a:buFont typeface="Wingdings" panose="05000000000000000000" pitchFamily="2" charset="2"/>
              <a:buNone/>
              <a:defRPr/>
            </a:pPr>
            <a:r>
              <a:rPr lang="en-US" dirty="0"/>
              <a:t>Following are the purposes of deployment diagram enlisted below:</a:t>
            </a:r>
          </a:p>
          <a:p>
            <a:pPr>
              <a:defRPr/>
            </a:pPr>
            <a:r>
              <a:rPr lang="en-US" dirty="0"/>
              <a:t>To envision the hardware topology of the system.</a:t>
            </a:r>
          </a:p>
          <a:p>
            <a:pPr>
              <a:defRPr/>
            </a:pPr>
            <a:r>
              <a:rPr lang="en-US" dirty="0"/>
              <a:t>To represent the hardware components on which the software components are installed.</a:t>
            </a:r>
          </a:p>
          <a:p>
            <a:pPr>
              <a:defRPr/>
            </a:pPr>
            <a:r>
              <a:rPr lang="en-US" dirty="0"/>
              <a:t>To describe the processing of nodes at the runtime.</a:t>
            </a:r>
          </a:p>
        </p:txBody>
      </p:sp>
      <p:sp>
        <p:nvSpPr>
          <p:cNvPr id="11268" name="Footer Placeholder 4">
            <a:extLst>
              <a:ext uri="{FF2B5EF4-FFF2-40B4-BE49-F238E27FC236}">
                <a16:creationId xmlns:a16="http://schemas.microsoft.com/office/drawing/2014/main" id="{F18162E0-9D63-4A24-A3BA-556D1EBBD0E0}"/>
              </a:ext>
            </a:extLst>
          </p:cNvPr>
          <p:cNvSpPr>
            <a:spLocks noGrp="1"/>
          </p:cNvSpPr>
          <p:nvPr>
            <p:ph type="ftr" sz="quarter" idx="12"/>
          </p:nvPr>
        </p:nvSpPr>
        <p:spPr bwMode="auto">
          <a:xfrm rot="5400000">
            <a:off x="6989763" y="3736975"/>
            <a:ext cx="3200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l" rtl="0" eaLnBrk="1" fontAlgn="base" latinLnBrk="0" hangingPunct="1">
              <a:spcBef>
                <a:spcPct val="0"/>
              </a:spcBef>
              <a:spcAft>
                <a:spcPct val="0"/>
              </a:spcAft>
              <a:defRPr kumimoji="0" sz="12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lang="en-US" altLang="en-US" sz="1400" b="1">
              <a:latin typeface="Times New Roman" panose="02020603050405020304" pitchFamily="18" charset="0"/>
              <a:cs typeface="Times New Roman" panose="02020603050405020304" pitchFamily="18" charset="0"/>
            </a:endParaRPr>
          </a:p>
        </p:txBody>
      </p:sp>
      <p:sp>
        <p:nvSpPr>
          <p:cNvPr id="11269" name="Slide Number Placeholder 5">
            <a:extLst>
              <a:ext uri="{FF2B5EF4-FFF2-40B4-BE49-F238E27FC236}">
                <a16:creationId xmlns:a16="http://schemas.microsoft.com/office/drawing/2014/main" id="{3B70DD82-B118-452C-A492-A846F555A038}"/>
              </a:ext>
            </a:extLst>
          </p:cNvPr>
          <p:cNvSpPr>
            <a:spLocks noGrp="1"/>
          </p:cNvSpPr>
          <p:nvPr>
            <p:ph type="sldNum" sz="quarter" idx="11"/>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400" b="1" kern="1200">
                <a:solidFill>
                  <a:srgbClr val="FFFFFF"/>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eaLnBrk="1" hangingPunct="1"/>
            <a:fld id="{BED19534-F84C-40B7-A0F0-B6814E84D566}" type="slidenum">
              <a:rPr lang="en-US" altLang="en-US" smtClean="0"/>
              <a:pPr algn="l" eaLnBrk="1" hangingPunct="1"/>
              <a:t>32</a:t>
            </a:fld>
            <a:endParaRPr lang="en-US" alt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1A94-90BA-4286-9F98-177808B83580}"/>
              </a:ext>
            </a:extLst>
          </p:cNvPr>
          <p:cNvSpPr>
            <a:spLocks noGrp="1"/>
          </p:cNvSpPr>
          <p:nvPr>
            <p:ph type="title"/>
          </p:nvPr>
        </p:nvSpPr>
        <p:spPr/>
        <p:txBody>
          <a:bodyPr/>
          <a:lstStyle/>
          <a:p>
            <a:pPr>
              <a:defRPr/>
            </a:pPr>
            <a:r>
              <a:rPr lang="en-US" dirty="0"/>
              <a:t>Notation of deployment Diagram</a:t>
            </a:r>
          </a:p>
        </p:txBody>
      </p:sp>
      <p:sp>
        <p:nvSpPr>
          <p:cNvPr id="13315" name="Content Placeholder 2">
            <a:extLst>
              <a:ext uri="{FF2B5EF4-FFF2-40B4-BE49-F238E27FC236}">
                <a16:creationId xmlns:a16="http://schemas.microsoft.com/office/drawing/2014/main" id="{8FE3C122-6BC9-4A5A-B450-EC36F8AF4415}"/>
              </a:ext>
            </a:extLst>
          </p:cNvPr>
          <p:cNvSpPr>
            <a:spLocks noGrp="1"/>
          </p:cNvSpPr>
          <p:nvPr>
            <p:ph sz="quarter" idx="1"/>
          </p:nvPr>
        </p:nvSpPr>
        <p:spPr>
          <a:xfrm>
            <a:off x="457200" y="1679575"/>
            <a:ext cx="8229600" cy="4873625"/>
          </a:xfrm>
        </p:spPr>
        <p:txBody>
          <a:bodyPr/>
          <a:lstStyle/>
          <a:p>
            <a:pPr>
              <a:defRPr/>
            </a:pPr>
            <a:r>
              <a:rPr lang="en-US" b="1" dirty="0"/>
              <a:t>Node:- </a:t>
            </a:r>
            <a:r>
              <a:rPr lang="en-US" dirty="0"/>
              <a:t>3-D box represents a node, either software or hardware</a:t>
            </a:r>
          </a:p>
          <a:p>
            <a:pPr marL="0" indent="0">
              <a:buFont typeface="Wingdings" panose="05000000000000000000" pitchFamily="2" charset="2"/>
              <a:buNone/>
              <a:defRPr/>
            </a:pPr>
            <a:r>
              <a:rPr lang="en-US" dirty="0"/>
              <a:t>1. Device Node:- computing resources that have processing capabilities and the execute programs.</a:t>
            </a:r>
          </a:p>
          <a:p>
            <a:pPr marL="0" indent="0">
              <a:buFont typeface="Wingdings" panose="05000000000000000000" pitchFamily="2" charset="2"/>
              <a:buNone/>
              <a:defRPr/>
            </a:pPr>
            <a:r>
              <a:rPr lang="en-US" dirty="0"/>
              <a:t>  </a:t>
            </a:r>
            <a:r>
              <a:rPr lang="en-US" dirty="0" err="1"/>
              <a:t>exa</a:t>
            </a:r>
            <a:r>
              <a:rPr lang="en-US" dirty="0"/>
              <a:t>:- pc, laptop, mobile phone</a:t>
            </a:r>
          </a:p>
          <a:p>
            <a:pPr marL="0" indent="0">
              <a:buFont typeface="Wingdings" panose="05000000000000000000" pitchFamily="2" charset="2"/>
              <a:buNone/>
              <a:defRPr/>
            </a:pPr>
            <a:r>
              <a:rPr lang="en-US" dirty="0"/>
              <a:t>2. Execution Environment Node:- is any computer system that resides with in a device node.</a:t>
            </a:r>
          </a:p>
          <a:p>
            <a:pPr marL="0" indent="0">
              <a:buFont typeface="Wingdings" panose="05000000000000000000" pitchFamily="2" charset="2"/>
              <a:buNone/>
              <a:defRPr/>
            </a:pPr>
            <a:r>
              <a:rPr lang="en-US" dirty="0"/>
              <a:t>Example :- OS,JVM, Servlet.</a:t>
            </a:r>
          </a:p>
          <a:p>
            <a:pPr marL="0" indent="0">
              <a:buFont typeface="Wingdings" panose="05000000000000000000" pitchFamily="2" charset="2"/>
              <a:buNone/>
              <a:defRPr/>
            </a:pPr>
            <a:r>
              <a:rPr lang="en-US" b="1" dirty="0"/>
              <a:t>Link:- </a:t>
            </a:r>
            <a:r>
              <a:rPr lang="en-US" dirty="0"/>
              <a:t>communication between two device nodes.</a:t>
            </a:r>
          </a:p>
          <a:p>
            <a:pPr marL="0" indent="0">
              <a:buFont typeface="Wingdings" panose="05000000000000000000" pitchFamily="2" charset="2"/>
              <a:buNone/>
              <a:defRP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F105-2797-4E07-B59D-C68102339E89}"/>
              </a:ext>
            </a:extLst>
          </p:cNvPr>
          <p:cNvSpPr>
            <a:spLocks noGrp="1"/>
          </p:cNvSpPr>
          <p:nvPr>
            <p:ph type="title"/>
          </p:nvPr>
        </p:nvSpPr>
        <p:spPr/>
        <p:txBody>
          <a:bodyPr/>
          <a:lstStyle/>
          <a:p>
            <a:pPr>
              <a:defRPr/>
            </a:pPr>
            <a:r>
              <a:rPr lang="en-US" b="1" dirty="0"/>
              <a:t>Deployment diagram for </a:t>
            </a:r>
            <a:r>
              <a:rPr lang="en-US" b="1" dirty="0" err="1"/>
              <a:t>lms</a:t>
            </a:r>
            <a:endParaRPr lang="en-US" b="1" dirty="0"/>
          </a:p>
        </p:txBody>
      </p:sp>
      <p:sp>
        <p:nvSpPr>
          <p:cNvPr id="13315" name="Content Placeholder 4">
            <a:extLst>
              <a:ext uri="{FF2B5EF4-FFF2-40B4-BE49-F238E27FC236}">
                <a16:creationId xmlns:a16="http://schemas.microsoft.com/office/drawing/2014/main" id="{8C077850-5CD1-4EEC-9419-2D5EA9253DC2}"/>
              </a:ext>
            </a:extLst>
          </p:cNvPr>
          <p:cNvSpPr>
            <a:spLocks noGrp="1"/>
          </p:cNvSpPr>
          <p:nvPr>
            <p:ph sz="quarter" idx="2"/>
          </p:nvPr>
        </p:nvSpPr>
        <p:spPr>
          <a:xfrm>
            <a:off x="533400" y="1600200"/>
            <a:ext cx="7394575" cy="1752600"/>
          </a:xfrm>
        </p:spPr>
        <p:txBody>
          <a:bodyPr/>
          <a:lstStyle/>
          <a:p>
            <a:endParaRPr lang="en-US" altLang="en-US"/>
          </a:p>
        </p:txBody>
      </p:sp>
      <p:pic>
        <p:nvPicPr>
          <p:cNvPr id="13316" name="Picture 4">
            <a:extLst>
              <a:ext uri="{FF2B5EF4-FFF2-40B4-BE49-F238E27FC236}">
                <a16:creationId xmlns:a16="http://schemas.microsoft.com/office/drawing/2014/main" id="{03E6546A-0B50-4692-9944-9A4053F5E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97050"/>
            <a:ext cx="8150225"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9D32-6432-4199-8D05-F568390A5F73}"/>
              </a:ext>
            </a:extLst>
          </p:cNvPr>
          <p:cNvSpPr>
            <a:spLocks noGrp="1"/>
          </p:cNvSpPr>
          <p:nvPr>
            <p:ph type="title"/>
          </p:nvPr>
        </p:nvSpPr>
        <p:spPr/>
        <p:txBody>
          <a:bodyPr/>
          <a:lstStyle/>
          <a:p>
            <a:pPr>
              <a:defRPr/>
            </a:pPr>
            <a:endParaRPr lang="en-US"/>
          </a:p>
        </p:txBody>
      </p:sp>
      <p:pic>
        <p:nvPicPr>
          <p:cNvPr id="14339" name="Picture 2">
            <a:extLst>
              <a:ext uri="{FF2B5EF4-FFF2-40B4-BE49-F238E27FC236}">
                <a16:creationId xmlns:a16="http://schemas.microsoft.com/office/drawing/2014/main" id="{EE95B68B-0A92-487E-B8F9-87992115D07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81000" y="1524000"/>
            <a:ext cx="7772400" cy="5429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package diagram?</a:t>
            </a:r>
          </a:p>
        </p:txBody>
      </p:sp>
      <p:sp>
        <p:nvSpPr>
          <p:cNvPr id="3" name="Content Placeholder 2"/>
          <p:cNvSpPr>
            <a:spLocks noGrp="1"/>
          </p:cNvSpPr>
          <p:nvPr>
            <p:ph idx="1"/>
          </p:nvPr>
        </p:nvSpPr>
        <p:spPr/>
        <p:txBody>
          <a:bodyPr/>
          <a:lstStyle/>
          <a:p>
            <a:pPr algn="just"/>
            <a:r>
              <a:rPr lang="en-US" dirty="0"/>
              <a:t>Package diagrams are structural diagrams used to show the organization and arrangement of various model elements in the form of packages. </a:t>
            </a:r>
            <a:r>
              <a:rPr lang="en-US" dirty="0">
                <a:solidFill>
                  <a:srgbClr val="FF0000"/>
                </a:solidFill>
              </a:rPr>
              <a:t>A package is a grouping of related UML elements, such as diagrams, documents, classes, or even other packages. </a:t>
            </a:r>
            <a:r>
              <a:rPr lang="en-US" dirty="0"/>
              <a:t>Each element is nested within the package, which is depicted as a file folder within the diagram, then arranged hierarchically within the diagram.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478A-741D-4899-8762-0346F631A411}"/>
              </a:ext>
            </a:extLst>
          </p:cNvPr>
          <p:cNvSpPr>
            <a:spLocks noGrp="1"/>
          </p:cNvSpPr>
          <p:nvPr>
            <p:ph type="title"/>
          </p:nvPr>
        </p:nvSpPr>
        <p:spPr/>
        <p:txBody>
          <a:bodyPr/>
          <a:lstStyle/>
          <a:p>
            <a:r>
              <a:rPr lang="en-US" dirty="0"/>
              <a:t>Purpose of package diagram</a:t>
            </a:r>
          </a:p>
        </p:txBody>
      </p:sp>
      <p:sp>
        <p:nvSpPr>
          <p:cNvPr id="3" name="Content Placeholder 2">
            <a:extLst>
              <a:ext uri="{FF2B5EF4-FFF2-40B4-BE49-F238E27FC236}">
                <a16:creationId xmlns:a16="http://schemas.microsoft.com/office/drawing/2014/main" id="{ACC8502B-A953-4D0D-BCC8-80C28DC59A55}"/>
              </a:ext>
            </a:extLst>
          </p:cNvPr>
          <p:cNvSpPr>
            <a:spLocks noGrp="1"/>
          </p:cNvSpPr>
          <p:nvPr>
            <p:ph sz="quarter" idx="1"/>
          </p:nvPr>
        </p:nvSpPr>
        <p:spPr/>
        <p:txBody>
          <a:bodyPr/>
          <a:lstStyle/>
          <a:p>
            <a:pPr algn="just">
              <a:buFont typeface="Arial" panose="020B0604020202020204" pitchFamily="34" charset="0"/>
              <a:buChar char="•"/>
            </a:pPr>
            <a:r>
              <a:rPr lang="en-US" b="0" i="0" dirty="0">
                <a:effectLst/>
              </a:rPr>
              <a:t>Package Diagram can be used to simplify complex class diagrams, it can group classes into packages.</a:t>
            </a:r>
          </a:p>
          <a:p>
            <a:pPr algn="just">
              <a:buFont typeface="Arial" panose="020B0604020202020204" pitchFamily="34" charset="0"/>
              <a:buChar char="•"/>
            </a:pPr>
            <a:r>
              <a:rPr lang="en-US" b="0" i="0" dirty="0">
                <a:effectLst/>
              </a:rPr>
              <a:t>A package is a collection of logically related UML elements.</a:t>
            </a:r>
          </a:p>
          <a:p>
            <a:pPr algn="just">
              <a:buFont typeface="Arial" panose="020B0604020202020204" pitchFamily="34" charset="0"/>
              <a:buChar char="•"/>
            </a:pPr>
            <a:r>
              <a:rPr lang="en-US" b="0" i="0" dirty="0">
                <a:effectLst/>
              </a:rPr>
              <a:t>Packages are depicted as file folders and can be used on any of the UML diagrams.</a:t>
            </a:r>
          </a:p>
          <a:p>
            <a:pPr algn="just">
              <a:buFont typeface="Arial" panose="020B0604020202020204" pitchFamily="34" charset="0"/>
              <a:buChar char="•"/>
            </a:pPr>
            <a:r>
              <a:rPr lang="en-US" dirty="0"/>
              <a:t>They offer valuable high-level visibility into large-scale projects and systems.</a:t>
            </a:r>
          </a:p>
          <a:p>
            <a:pPr algn="just">
              <a:buFont typeface="Arial" panose="020B0604020202020204" pitchFamily="34" charset="0"/>
              <a:buChar char="•"/>
            </a:pPr>
            <a:endParaRPr lang="en-US" b="0" i="0" dirty="0">
              <a:effectLst/>
            </a:endParaRPr>
          </a:p>
          <a:p>
            <a:pPr algn="just"/>
            <a:endParaRPr lang="en-US" dirty="0"/>
          </a:p>
        </p:txBody>
      </p:sp>
    </p:spTree>
    <p:extLst>
      <p:ext uri="{BB962C8B-B14F-4D97-AF65-F5344CB8AC3E}">
        <p14:creationId xmlns:p14="http://schemas.microsoft.com/office/powerpoint/2010/main" val="1269473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components of a package diagram</a:t>
            </a:r>
          </a:p>
        </p:txBody>
      </p:sp>
      <p:sp>
        <p:nvSpPr>
          <p:cNvPr id="3" name="Content Placeholder 2"/>
          <p:cNvSpPr>
            <a:spLocks noGrp="1"/>
          </p:cNvSpPr>
          <p:nvPr>
            <p:ph sz="half" idx="1"/>
          </p:nvPr>
        </p:nvSpPr>
        <p:spPr>
          <a:xfrm>
            <a:off x="628650" y="2226469"/>
            <a:ext cx="8514874" cy="3263741"/>
          </a:xfrm>
        </p:spPr>
        <p:txBody>
          <a:bodyPr/>
          <a:lstStyle/>
          <a:p>
            <a:pPr marL="0" indent="0">
              <a:buNone/>
            </a:pPr>
            <a:r>
              <a:rPr lang="en-US" dirty="0"/>
              <a:t>The makeup of a package diagram is relatively simple. </a:t>
            </a:r>
          </a:p>
        </p:txBody>
      </p:sp>
      <p:graphicFrame>
        <p:nvGraphicFramePr>
          <p:cNvPr id="4" name="Table 3"/>
          <p:cNvGraphicFramePr/>
          <p:nvPr>
            <p:extLst>
              <p:ext uri="{D42A27DB-BD31-4B8C-83A1-F6EECF244321}">
                <p14:modId xmlns:p14="http://schemas.microsoft.com/office/powerpoint/2010/main" val="4288776089"/>
              </p:ext>
            </p:extLst>
          </p:nvPr>
        </p:nvGraphicFramePr>
        <p:xfrm>
          <a:off x="1398745" y="3429000"/>
          <a:ext cx="6346509" cy="2804160"/>
        </p:xfrm>
        <a:graphic>
          <a:graphicData uri="http://schemas.openxmlformats.org/drawingml/2006/table">
            <a:tbl>
              <a:tblPr firstRow="1" bandRow="1">
                <a:tableStyleId>{5C22544A-7EE6-4342-B048-85BDC9FD1C3A}</a:tableStyleId>
              </a:tblPr>
              <a:tblGrid>
                <a:gridCol w="2115503">
                  <a:extLst>
                    <a:ext uri="{9D8B030D-6E8A-4147-A177-3AD203B41FA5}">
                      <a16:colId xmlns:a16="http://schemas.microsoft.com/office/drawing/2014/main" val="20000"/>
                    </a:ext>
                  </a:extLst>
                </a:gridCol>
                <a:gridCol w="2115503">
                  <a:extLst>
                    <a:ext uri="{9D8B030D-6E8A-4147-A177-3AD203B41FA5}">
                      <a16:colId xmlns:a16="http://schemas.microsoft.com/office/drawing/2014/main" val="20001"/>
                    </a:ext>
                  </a:extLst>
                </a:gridCol>
                <a:gridCol w="2115503">
                  <a:extLst>
                    <a:ext uri="{9D8B030D-6E8A-4147-A177-3AD203B41FA5}">
                      <a16:colId xmlns:a16="http://schemas.microsoft.com/office/drawing/2014/main" val="20002"/>
                    </a:ext>
                  </a:extLst>
                </a:gridCol>
              </a:tblGrid>
              <a:tr h="685800">
                <a:tc>
                  <a:txBody>
                    <a:bodyPr/>
                    <a:lstStyle/>
                    <a:p>
                      <a:pPr>
                        <a:buNone/>
                      </a:pPr>
                      <a:r>
                        <a:rPr lang="en-US" sz="1400"/>
                        <a:t>Symbol Image</a:t>
                      </a:r>
                    </a:p>
                  </a:txBody>
                  <a:tcPr marL="68580" marR="68580" marT="34290" marB="34290"/>
                </a:tc>
                <a:tc>
                  <a:txBody>
                    <a:bodyPr/>
                    <a:lstStyle/>
                    <a:p>
                      <a:pPr>
                        <a:buNone/>
                      </a:pPr>
                      <a:r>
                        <a:rPr lang="en-US" sz="1400">
                          <a:sym typeface="+mn-ea"/>
                        </a:rPr>
                        <a:t>Symbol Name</a:t>
                      </a:r>
                      <a:endParaRPr lang="en-US" sz="1400"/>
                    </a:p>
                    <a:p>
                      <a:pPr>
                        <a:buNone/>
                      </a:pPr>
                      <a:endParaRPr lang="en-US" sz="1400"/>
                    </a:p>
                    <a:p>
                      <a:pPr>
                        <a:buNone/>
                      </a:pPr>
                      <a:endParaRPr lang="en-US" sz="1400"/>
                    </a:p>
                  </a:txBody>
                  <a:tcPr marL="68580" marR="68580" marT="34290" marB="34290"/>
                </a:tc>
                <a:tc>
                  <a:txBody>
                    <a:bodyPr/>
                    <a:lstStyle/>
                    <a:p>
                      <a:pPr>
                        <a:buNone/>
                      </a:pPr>
                      <a:r>
                        <a:rPr lang="en-US" sz="1400">
                          <a:sym typeface="+mn-ea"/>
                        </a:rPr>
                        <a:t>Description</a:t>
                      </a:r>
                      <a:endParaRPr lang="en-US" sz="1400"/>
                    </a:p>
                    <a:p>
                      <a:pPr>
                        <a:buNone/>
                      </a:pPr>
                      <a:endParaRPr lang="en-US" sz="1400"/>
                    </a:p>
                  </a:txBody>
                  <a:tcPr marL="68580" marR="68580" marT="34290" marB="34290"/>
                </a:tc>
                <a:extLst>
                  <a:ext uri="{0D108BD9-81ED-4DB2-BD59-A6C34878D82A}">
                    <a16:rowId xmlns:a16="http://schemas.microsoft.com/office/drawing/2014/main" val="10000"/>
                  </a:ext>
                </a:extLst>
              </a:tr>
              <a:tr h="960120">
                <a:tc>
                  <a:txBody>
                    <a:bodyPr/>
                    <a:lstStyle/>
                    <a:p>
                      <a:pPr>
                        <a:buNone/>
                      </a:pPr>
                      <a:endParaRPr lang="en-US" sz="1400"/>
                    </a:p>
                  </a:txBody>
                  <a:tcPr marL="68580" marR="68580" marT="34290" marB="34290"/>
                </a:tc>
                <a:tc>
                  <a:txBody>
                    <a:bodyPr/>
                    <a:lstStyle/>
                    <a:p>
                      <a:pPr>
                        <a:buNone/>
                      </a:pPr>
                      <a:r>
                        <a:rPr lang="en-US" sz="1400"/>
                        <a:t>Package</a:t>
                      </a:r>
                    </a:p>
                  </a:txBody>
                  <a:tcPr marL="68580" marR="68580" marT="34290" marB="34290"/>
                </a:tc>
                <a:tc>
                  <a:txBody>
                    <a:bodyPr/>
                    <a:lstStyle/>
                    <a:p>
                      <a:pPr>
                        <a:buNone/>
                      </a:pPr>
                      <a:r>
                        <a:rPr lang="en-US" sz="1400"/>
                        <a:t>Groups common elements based on data, behavior, or user interaction</a:t>
                      </a:r>
                    </a:p>
                  </a:txBody>
                  <a:tcPr marL="68580" marR="68580" marT="34290" marB="34290"/>
                </a:tc>
                <a:extLst>
                  <a:ext uri="{0D108BD9-81ED-4DB2-BD59-A6C34878D82A}">
                    <a16:rowId xmlns:a16="http://schemas.microsoft.com/office/drawing/2014/main" val="10001"/>
                  </a:ext>
                </a:extLst>
              </a:tr>
              <a:tr h="1097280">
                <a:tc>
                  <a:txBody>
                    <a:bodyPr/>
                    <a:lstStyle/>
                    <a:p>
                      <a:pPr>
                        <a:buNone/>
                      </a:pPr>
                      <a:endParaRPr lang="en-US" sz="1400" dirty="0"/>
                    </a:p>
                  </a:txBody>
                  <a:tcPr marL="68580" marR="68580" marT="34290" marB="34290"/>
                </a:tc>
                <a:tc>
                  <a:txBody>
                    <a:bodyPr/>
                    <a:lstStyle/>
                    <a:p>
                      <a:pPr>
                        <a:buNone/>
                      </a:pPr>
                      <a:r>
                        <a:rPr lang="en-US" sz="1400"/>
                        <a:t>Dependency</a:t>
                      </a:r>
                    </a:p>
                  </a:txBody>
                  <a:tcPr marL="68580" marR="68580" marT="34290" marB="34290"/>
                </a:tc>
                <a:tc>
                  <a:txBody>
                    <a:bodyPr/>
                    <a:lstStyle/>
                    <a:p>
                      <a:pPr>
                        <a:buNone/>
                      </a:pPr>
                      <a:r>
                        <a:rPr lang="en-US" sz="1400" dirty="0"/>
                        <a:t>Depicts the relationship between one element (package, named element, </a:t>
                      </a:r>
                      <a:r>
                        <a:rPr lang="en-US" sz="1400" dirty="0" err="1"/>
                        <a:t>etc</a:t>
                      </a:r>
                      <a:r>
                        <a:rPr lang="en-US" sz="1400" dirty="0"/>
                        <a:t>) and another</a:t>
                      </a:r>
                    </a:p>
                  </a:txBody>
                  <a:tcPr marL="68580" marR="68580" marT="34290" marB="34290"/>
                </a:tc>
                <a:extLst>
                  <a:ext uri="{0D108BD9-81ED-4DB2-BD59-A6C34878D82A}">
                    <a16:rowId xmlns:a16="http://schemas.microsoft.com/office/drawing/2014/main" val="10002"/>
                  </a:ext>
                </a:extLst>
              </a:tr>
            </a:tbl>
          </a:graphicData>
        </a:graphic>
      </p:graphicFrame>
      <p:pic>
        <p:nvPicPr>
          <p:cNvPr id="5" name="Content Placeholder 4"/>
          <p:cNvPicPr>
            <a:picLocks noGrp="1" noChangeAspect="1"/>
          </p:cNvPicPr>
          <p:nvPr>
            <p:ph sz="half" idx="2"/>
          </p:nvPr>
        </p:nvPicPr>
        <p:blipFill>
          <a:blip r:embed="rId2"/>
          <a:stretch>
            <a:fillRect/>
          </a:stretch>
        </p:blipFill>
        <p:spPr>
          <a:xfrm>
            <a:off x="1516380" y="3740944"/>
            <a:ext cx="1611630" cy="741998"/>
          </a:xfrm>
          <a:prstGeom prst="rect">
            <a:avLst/>
          </a:prstGeom>
        </p:spPr>
      </p:pic>
      <p:pic>
        <p:nvPicPr>
          <p:cNvPr id="6" name="Picture 5"/>
          <p:cNvPicPr>
            <a:picLocks noChangeAspect="1"/>
          </p:cNvPicPr>
          <p:nvPr/>
        </p:nvPicPr>
        <p:blipFill>
          <a:blip r:embed="rId3"/>
          <a:stretch>
            <a:fillRect/>
          </a:stretch>
        </p:blipFill>
        <p:spPr>
          <a:xfrm>
            <a:off x="1589723" y="4980146"/>
            <a:ext cx="1464469" cy="3600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a:t>Package</a:t>
            </a:r>
            <a:r>
              <a:rPr lang="en-US" dirty="0"/>
              <a:t>: A namespace used to group together logically related elements within a system. Each element contained within the package should be a packageable element and have a unique name.</a:t>
            </a:r>
          </a:p>
          <a:p>
            <a:pPr marL="0" indent="0">
              <a:buNone/>
            </a:pPr>
            <a:r>
              <a:rPr lang="en-US" dirty="0"/>
              <a:t> </a:t>
            </a:r>
          </a:p>
        </p:txBody>
      </p:sp>
      <p:sp>
        <p:nvSpPr>
          <p:cNvPr id="4" name="Title 3">
            <a:extLst>
              <a:ext uri="{FF2B5EF4-FFF2-40B4-BE49-F238E27FC236}">
                <a16:creationId xmlns:a16="http://schemas.microsoft.com/office/drawing/2014/main" id="{1DCD8EF6-23EE-43DC-BDB4-C9F01C99C5B5}"/>
              </a:ext>
            </a:extLst>
          </p:cNvPr>
          <p:cNvSpPr>
            <a:spLocks noGrp="1"/>
          </p:cNvSpPr>
          <p:nvPr>
            <p:ph type="title"/>
          </p:nvPr>
        </p:nvSpPr>
        <p:spPr/>
        <p:txBody>
          <a:bodyPr/>
          <a:lstStyle/>
          <a:p>
            <a:r>
              <a:rPr lang="en-US" dirty="0"/>
              <a:t>notations</a:t>
            </a:r>
          </a:p>
        </p:txBody>
      </p:sp>
      <p:pic>
        <p:nvPicPr>
          <p:cNvPr id="6" name="Content Placeholder 4">
            <a:extLst>
              <a:ext uri="{FF2B5EF4-FFF2-40B4-BE49-F238E27FC236}">
                <a16:creationId xmlns:a16="http://schemas.microsoft.com/office/drawing/2014/main" id="{1920E85B-D504-4418-AD7F-C2BD3EFF0F07}"/>
              </a:ext>
            </a:extLst>
          </p:cNvPr>
          <p:cNvPicPr>
            <a:picLocks noChangeAspect="1"/>
          </p:cNvPicPr>
          <p:nvPr/>
        </p:nvPicPr>
        <p:blipFill>
          <a:blip r:embed="rId2"/>
          <a:stretch>
            <a:fillRect/>
          </a:stretch>
        </p:blipFill>
        <p:spPr>
          <a:xfrm>
            <a:off x="2819400" y="4032387"/>
            <a:ext cx="4419600" cy="20347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B78F-E740-4613-AEAF-C2F2E99AF33D}"/>
              </a:ext>
            </a:extLst>
          </p:cNvPr>
          <p:cNvSpPr>
            <a:spLocks noGrp="1"/>
          </p:cNvSpPr>
          <p:nvPr>
            <p:ph type="title"/>
          </p:nvPr>
        </p:nvSpPr>
        <p:spPr/>
        <p:txBody>
          <a:bodyPr/>
          <a:lstStyle/>
          <a:p>
            <a:r>
              <a:rPr lang="en-US" b="0" i="0" dirty="0">
                <a:solidFill>
                  <a:srgbClr val="610B38"/>
                </a:solidFill>
                <a:effectLst/>
              </a:rPr>
              <a:t>UML- Architecture</a:t>
            </a:r>
            <a:endParaRPr lang="en-US" dirty="0"/>
          </a:p>
        </p:txBody>
      </p:sp>
      <p:sp>
        <p:nvSpPr>
          <p:cNvPr id="3" name="Content Placeholder 2">
            <a:extLst>
              <a:ext uri="{FF2B5EF4-FFF2-40B4-BE49-F238E27FC236}">
                <a16:creationId xmlns:a16="http://schemas.microsoft.com/office/drawing/2014/main" id="{7078E08E-1A6E-4307-A594-B415114BAF62}"/>
              </a:ext>
            </a:extLst>
          </p:cNvPr>
          <p:cNvSpPr>
            <a:spLocks noGrp="1"/>
          </p:cNvSpPr>
          <p:nvPr>
            <p:ph sz="quarter" idx="1"/>
          </p:nvPr>
        </p:nvSpPr>
        <p:spPr/>
        <p:txBody>
          <a:bodyPr/>
          <a:lstStyle/>
          <a:p>
            <a:pPr algn="just"/>
            <a:r>
              <a:rPr lang="en-US" b="0" i="0" dirty="0">
                <a:solidFill>
                  <a:srgbClr val="333333"/>
                </a:solidFill>
                <a:effectLst/>
              </a:rPr>
              <a:t>Software architecture provides a basic design of a complete software system. It defines the elements included in the system, the functions each element has, and how each element relates to one another. In short, it is a big picture or overall structure of the whole system, how everything works together.</a:t>
            </a:r>
            <a:endParaRPr lang="en-US" dirty="0"/>
          </a:p>
        </p:txBody>
      </p:sp>
    </p:spTree>
    <p:extLst>
      <p:ext uri="{BB962C8B-B14F-4D97-AF65-F5344CB8AC3E}">
        <p14:creationId xmlns:p14="http://schemas.microsoft.com/office/powerpoint/2010/main" val="3941289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8CFC-876C-42D6-9FB9-2E6EDE831B2B}"/>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4FDCFFC6-658C-4CCC-A885-9C3023551BC4}"/>
              </a:ext>
            </a:extLst>
          </p:cNvPr>
          <p:cNvSpPr>
            <a:spLocks noGrp="1"/>
          </p:cNvSpPr>
          <p:nvPr>
            <p:ph sz="quarter" idx="1"/>
          </p:nvPr>
        </p:nvSpPr>
        <p:spPr/>
        <p:txBody>
          <a:bodyPr/>
          <a:lstStyle/>
          <a:p>
            <a:pPr algn="just"/>
            <a:r>
              <a:rPr lang="en-US" b="1" dirty="0"/>
              <a:t>Packageable element:</a:t>
            </a:r>
            <a:r>
              <a:rPr lang="en-US" dirty="0"/>
              <a:t> A named element, possibly owned directly by a package. These can include events, components, use cases, and packages themselves. Packageable elements can also be rendered as a rectangle within a package, labeled with the appropriate name.</a:t>
            </a:r>
          </a:p>
          <a:p>
            <a:pPr marL="0" indent="0" algn="just">
              <a:buNone/>
            </a:pPr>
            <a:r>
              <a:rPr lang="en-US" dirty="0"/>
              <a:t>.</a:t>
            </a:r>
          </a:p>
        </p:txBody>
      </p:sp>
    </p:spTree>
    <p:extLst>
      <p:ext uri="{BB962C8B-B14F-4D97-AF65-F5344CB8AC3E}">
        <p14:creationId xmlns:p14="http://schemas.microsoft.com/office/powerpoint/2010/main" val="3558015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506D-1AA6-4038-AB5E-8B5A4F94D120}"/>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16F01C25-6112-4C98-890A-728FC9863ED2}"/>
              </a:ext>
            </a:extLst>
          </p:cNvPr>
          <p:cNvSpPr>
            <a:spLocks noGrp="1"/>
          </p:cNvSpPr>
          <p:nvPr>
            <p:ph sz="quarter" idx="1"/>
          </p:nvPr>
        </p:nvSpPr>
        <p:spPr/>
        <p:txBody>
          <a:bodyPr/>
          <a:lstStyle/>
          <a:p>
            <a:pPr algn="just"/>
            <a:r>
              <a:rPr lang="en-US" b="1" dirty="0"/>
              <a:t>Dependencies:</a:t>
            </a:r>
            <a:r>
              <a:rPr lang="en-US" dirty="0"/>
              <a:t> A visual representation of how one element (or set of elements) depends on or influences another. Dependencies are divided into two groups: </a:t>
            </a:r>
            <a:r>
              <a:rPr lang="en-US" dirty="0">
                <a:solidFill>
                  <a:srgbClr val="FF0000"/>
                </a:solidFill>
              </a:rPr>
              <a:t>access and import </a:t>
            </a:r>
            <a:r>
              <a:rPr lang="en-US" dirty="0"/>
              <a:t>dependencies</a:t>
            </a:r>
          </a:p>
        </p:txBody>
      </p:sp>
      <p:pic>
        <p:nvPicPr>
          <p:cNvPr id="4" name="Picture 3">
            <a:extLst>
              <a:ext uri="{FF2B5EF4-FFF2-40B4-BE49-F238E27FC236}">
                <a16:creationId xmlns:a16="http://schemas.microsoft.com/office/drawing/2014/main" id="{81F19030-402F-4DE5-84D9-94663237B5B8}"/>
              </a:ext>
            </a:extLst>
          </p:cNvPr>
          <p:cNvPicPr>
            <a:picLocks noChangeAspect="1"/>
          </p:cNvPicPr>
          <p:nvPr/>
        </p:nvPicPr>
        <p:blipFill>
          <a:blip r:embed="rId2"/>
          <a:stretch>
            <a:fillRect/>
          </a:stretch>
        </p:blipFill>
        <p:spPr>
          <a:xfrm>
            <a:off x="1589723" y="4191000"/>
            <a:ext cx="4674290" cy="1149191"/>
          </a:xfrm>
          <a:prstGeom prst="rect">
            <a:avLst/>
          </a:prstGeom>
        </p:spPr>
      </p:pic>
    </p:spTree>
    <p:extLst>
      <p:ext uri="{BB962C8B-B14F-4D97-AF65-F5344CB8AC3E}">
        <p14:creationId xmlns:p14="http://schemas.microsoft.com/office/powerpoint/2010/main" val="1933151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notations in a package diagram</a:t>
            </a:r>
          </a:p>
        </p:txBody>
      </p:sp>
      <p:sp>
        <p:nvSpPr>
          <p:cNvPr id="3" name="Content Placeholder 2"/>
          <p:cNvSpPr>
            <a:spLocks noGrp="1"/>
          </p:cNvSpPr>
          <p:nvPr>
            <p:ph sz="half" idx="1"/>
          </p:nvPr>
        </p:nvSpPr>
        <p:spPr>
          <a:xfrm>
            <a:off x="628650" y="1371600"/>
            <a:ext cx="3886200" cy="4038600"/>
          </a:xfrm>
        </p:spPr>
        <p:txBody>
          <a:bodyPr>
            <a:noAutofit/>
          </a:bodyPr>
          <a:lstStyle/>
          <a:p>
            <a:pPr marL="0" indent="0" algn="just">
              <a:buNone/>
            </a:pPr>
            <a:r>
              <a:rPr lang="en-US" dirty="0"/>
              <a:t>There are two main types of dependencies:</a:t>
            </a:r>
          </a:p>
          <a:p>
            <a:pPr marL="0" indent="0" algn="just">
              <a:buNone/>
            </a:pPr>
            <a:r>
              <a:rPr lang="en-US" b="1" dirty="0"/>
              <a:t>Access:</a:t>
            </a:r>
            <a:r>
              <a:rPr lang="en-US" dirty="0"/>
              <a:t> </a:t>
            </a:r>
          </a:p>
          <a:p>
            <a:pPr marL="0" indent="0" algn="just">
              <a:buNone/>
            </a:pPr>
            <a:r>
              <a:rPr lang="en-US" b="1" i="0" dirty="0">
                <a:effectLst/>
              </a:rPr>
              <a:t>&lt;&lt;access&gt;&gt;</a:t>
            </a:r>
            <a:r>
              <a:rPr lang="en-US" b="0" i="0" dirty="0">
                <a:effectLst/>
              </a:rPr>
              <a:t> - one package requires help from functions of other package.</a:t>
            </a:r>
            <a:endParaRPr lang="en-US" dirty="0"/>
          </a:p>
        </p:txBody>
      </p:sp>
      <p:pic>
        <p:nvPicPr>
          <p:cNvPr id="4" name="Content Placeholder 3"/>
          <p:cNvPicPr>
            <a:picLocks noGrp="1" noChangeAspect="1"/>
          </p:cNvPicPr>
          <p:nvPr>
            <p:ph sz="half" idx="2"/>
          </p:nvPr>
        </p:nvPicPr>
        <p:blipFill>
          <a:blip r:embed="rId2"/>
          <a:stretch>
            <a:fillRect/>
          </a:stretch>
        </p:blipFill>
        <p:spPr>
          <a:xfrm>
            <a:off x="4686300" y="2209800"/>
            <a:ext cx="3429000" cy="412067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notations in a package diagram</a:t>
            </a:r>
          </a:p>
        </p:txBody>
      </p:sp>
      <p:sp>
        <p:nvSpPr>
          <p:cNvPr id="3" name="Content Placeholder 2"/>
          <p:cNvSpPr>
            <a:spLocks noGrp="1"/>
          </p:cNvSpPr>
          <p:nvPr>
            <p:ph sz="half" idx="1"/>
          </p:nvPr>
        </p:nvSpPr>
        <p:spPr>
          <a:xfrm>
            <a:off x="457200" y="1600200"/>
            <a:ext cx="4876800" cy="4572000"/>
          </a:xfrm>
        </p:spPr>
        <p:txBody>
          <a:bodyPr>
            <a:normAutofit/>
          </a:bodyPr>
          <a:lstStyle/>
          <a:p>
            <a:r>
              <a:rPr lang="en-US" b="1" dirty="0"/>
              <a:t>Import: </a:t>
            </a:r>
          </a:p>
          <a:p>
            <a:pPr marL="0" indent="0" algn="just">
              <a:buNone/>
            </a:pPr>
            <a:endParaRPr lang="en-US" b="1" i="0" dirty="0">
              <a:effectLst/>
              <a:latin typeface="Open Sans" panose="020B0606030504020204" pitchFamily="34" charset="0"/>
            </a:endParaRPr>
          </a:p>
          <a:p>
            <a:pPr marL="0" indent="0" algn="just">
              <a:buNone/>
            </a:pPr>
            <a:r>
              <a:rPr lang="en-US" b="1" i="0" dirty="0">
                <a:effectLst/>
                <a:latin typeface="Open Sans" panose="020B0606030504020204" pitchFamily="34" charset="0"/>
              </a:rPr>
              <a:t>&lt;&lt;import&gt;&gt;</a:t>
            </a:r>
            <a:r>
              <a:rPr lang="en-US" b="0" i="0" dirty="0">
                <a:effectLst/>
                <a:latin typeface="Open Sans" panose="020B0606030504020204" pitchFamily="34" charset="0"/>
              </a:rPr>
              <a:t> - one package imports the functionality of other</a:t>
            </a:r>
            <a:endParaRPr lang="en-US" dirty="0"/>
          </a:p>
        </p:txBody>
      </p:sp>
      <p:pic>
        <p:nvPicPr>
          <p:cNvPr id="5" name="Content Placeholder 4"/>
          <p:cNvPicPr>
            <a:picLocks noGrp="1" noChangeAspect="1"/>
          </p:cNvPicPr>
          <p:nvPr>
            <p:ph sz="half" idx="2"/>
          </p:nvPr>
        </p:nvPicPr>
        <p:blipFill>
          <a:blip r:embed="rId2"/>
          <a:stretch>
            <a:fillRect/>
          </a:stretch>
        </p:blipFill>
        <p:spPr>
          <a:xfrm>
            <a:off x="1981200" y="4149347"/>
            <a:ext cx="5257800" cy="205216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ym typeface="+mn-ea"/>
              </a:rPr>
              <a:t>Dependency notations in a package diagram</a:t>
            </a:r>
            <a:endParaRPr lang="en-US"/>
          </a:p>
        </p:txBody>
      </p:sp>
      <p:sp>
        <p:nvSpPr>
          <p:cNvPr id="3" name="Content Placeholder 2"/>
          <p:cNvSpPr>
            <a:spLocks noGrp="1"/>
          </p:cNvSpPr>
          <p:nvPr>
            <p:ph idx="1"/>
          </p:nvPr>
        </p:nvSpPr>
        <p:spPr/>
        <p:txBody>
          <a:bodyPr/>
          <a:lstStyle/>
          <a:p>
            <a:r>
              <a:rPr lang="en-US"/>
              <a:t>Conversely with the example:</a:t>
            </a:r>
          </a:p>
          <a:p>
            <a:pPr marL="0" indent="0">
              <a:buNone/>
            </a:pPr>
            <a:r>
              <a:rPr lang="en-US"/>
              <a:t>X&lt;&lt;access&gt;&gt;Y&lt;&lt;access&gt;&gt;Z</a:t>
            </a:r>
          </a:p>
          <a:p>
            <a:pPr marL="0" indent="0">
              <a:buNone/>
            </a:pPr>
            <a:r>
              <a:rPr lang="en-US"/>
              <a:t>Access is non-transitive.So in the above example,X will not be able to access any of the elements in Z.</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Package diagram example</a:t>
            </a:r>
          </a:p>
        </p:txBody>
      </p:sp>
      <p:pic>
        <p:nvPicPr>
          <p:cNvPr id="4" name="Content Placeholder 3"/>
          <p:cNvPicPr>
            <a:picLocks noGrp="1" noChangeAspect="1"/>
          </p:cNvPicPr>
          <p:nvPr>
            <p:ph idx="1"/>
          </p:nvPr>
        </p:nvPicPr>
        <p:blipFill>
          <a:blip r:embed="rId2"/>
          <a:stretch>
            <a:fillRect/>
          </a:stretch>
        </p:blipFill>
        <p:spPr>
          <a:xfrm>
            <a:off x="1755458" y="2341721"/>
            <a:ext cx="5077301" cy="254603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176B-96D3-43F2-81B2-33610161CB1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4850E10-A9CF-4536-BBA2-AC63DFE3435A}"/>
              </a:ext>
            </a:extLst>
          </p:cNvPr>
          <p:cNvPicPr>
            <a:picLocks noGrp="1" noChangeAspect="1"/>
          </p:cNvPicPr>
          <p:nvPr>
            <p:ph sz="quarter" idx="1"/>
          </p:nvPr>
        </p:nvPicPr>
        <p:blipFill>
          <a:blip r:embed="rId2"/>
          <a:stretch>
            <a:fillRect/>
          </a:stretch>
        </p:blipFill>
        <p:spPr>
          <a:xfrm>
            <a:off x="762000" y="1475522"/>
            <a:ext cx="7162799" cy="4925278"/>
          </a:xfrm>
          <a:prstGeom prst="rect">
            <a:avLst/>
          </a:prstGeom>
        </p:spPr>
      </p:pic>
    </p:spTree>
    <p:extLst>
      <p:ext uri="{BB962C8B-B14F-4D97-AF65-F5344CB8AC3E}">
        <p14:creationId xmlns:p14="http://schemas.microsoft.com/office/powerpoint/2010/main" val="2708474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A7B4-5E29-4983-AB54-9CA7330AAFB3}"/>
              </a:ext>
            </a:extLst>
          </p:cNvPr>
          <p:cNvSpPr>
            <a:spLocks noGrp="1"/>
          </p:cNvSpPr>
          <p:nvPr>
            <p:ph type="title"/>
          </p:nvPr>
        </p:nvSpPr>
        <p:spPr>
          <a:xfrm>
            <a:off x="457200" y="274638"/>
            <a:ext cx="7467600" cy="3840162"/>
          </a:xfrm>
        </p:spPr>
        <p:txBody>
          <a:bodyPr>
            <a:noAutofit/>
          </a:bodyPr>
          <a:lstStyle/>
          <a:p>
            <a:r>
              <a:rPr lang="en-US" sz="4000" dirty="0"/>
              <a:t>Modelling System and Subsystems</a:t>
            </a:r>
          </a:p>
        </p:txBody>
      </p:sp>
    </p:spTree>
    <p:extLst>
      <p:ext uri="{BB962C8B-B14F-4D97-AF65-F5344CB8AC3E}">
        <p14:creationId xmlns:p14="http://schemas.microsoft.com/office/powerpoint/2010/main" val="1371799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What is Modeling</a:t>
            </a:r>
            <a:endParaRPr sz="2900" dirty="0">
              <a:latin typeface="Times New Roman"/>
              <a:cs typeface="Times New Roman"/>
            </a:endParaRPr>
          </a:p>
        </p:txBody>
      </p:sp>
      <p:sp>
        <p:nvSpPr>
          <p:cNvPr id="3" name="object 3"/>
          <p:cNvSpPr txBox="1"/>
          <p:nvPr/>
        </p:nvSpPr>
        <p:spPr>
          <a:xfrm>
            <a:off x="535940" y="1624024"/>
            <a:ext cx="8073390" cy="3808094"/>
          </a:xfrm>
          <a:prstGeom prst="rect">
            <a:avLst/>
          </a:prstGeom>
        </p:spPr>
        <p:txBody>
          <a:bodyPr vert="horz" wrap="square" lIns="0" tIns="12065" rIns="0" bIns="0" rtlCol="0">
            <a:spAutoFit/>
          </a:bodyPr>
          <a:lstStyle/>
          <a:p>
            <a:pPr marL="355600" indent="-342900">
              <a:lnSpc>
                <a:spcPct val="100000"/>
              </a:lnSpc>
              <a:spcBef>
                <a:spcPts val="95"/>
              </a:spcBef>
              <a:buClr>
                <a:srgbClr val="4F81BC"/>
              </a:buClr>
              <a:buSzPct val="84090"/>
              <a:buFont typeface="Courier New" pitchFamily="49" charset="0"/>
              <a:buChar char="o"/>
              <a:tabLst>
                <a:tab pos="195580" algn="l"/>
              </a:tabLst>
            </a:pPr>
            <a:r>
              <a:rPr lang="en-US" sz="2400" dirty="0"/>
              <a:t>Modeling consists of building an abstraction of reality.</a:t>
            </a:r>
          </a:p>
          <a:p>
            <a:pPr marL="355600" indent="-342900">
              <a:lnSpc>
                <a:spcPct val="100000"/>
              </a:lnSpc>
              <a:spcBef>
                <a:spcPts val="95"/>
              </a:spcBef>
              <a:buClr>
                <a:srgbClr val="4F81BC"/>
              </a:buClr>
              <a:buSzPct val="84090"/>
              <a:buFont typeface="Courier New" pitchFamily="49" charset="0"/>
              <a:buChar char="o"/>
              <a:tabLst>
                <a:tab pos="195580" algn="l"/>
              </a:tabLst>
            </a:pPr>
            <a:r>
              <a:rPr lang="en-US" sz="2400" dirty="0"/>
              <a:t>Abstractions are simplifications because: </a:t>
            </a:r>
          </a:p>
          <a:p>
            <a:pPr marL="469900" indent="-457200">
              <a:lnSpc>
                <a:spcPct val="100000"/>
              </a:lnSpc>
              <a:spcBef>
                <a:spcPts val="95"/>
              </a:spcBef>
              <a:buClr>
                <a:srgbClr val="4F81BC"/>
              </a:buClr>
              <a:buSzPct val="84090"/>
              <a:buAutoNum type="arabicPeriod"/>
              <a:tabLst>
                <a:tab pos="195580" algn="l"/>
              </a:tabLst>
            </a:pPr>
            <a:r>
              <a:rPr lang="en-US" sz="2400" dirty="0"/>
              <a:t>They ignore irrelevant details.</a:t>
            </a:r>
          </a:p>
          <a:p>
            <a:pPr marL="469900" indent="-457200">
              <a:lnSpc>
                <a:spcPct val="100000"/>
              </a:lnSpc>
              <a:spcBef>
                <a:spcPts val="95"/>
              </a:spcBef>
              <a:buClr>
                <a:srgbClr val="4F81BC"/>
              </a:buClr>
              <a:buSzPct val="84090"/>
              <a:buAutoNum type="arabicPeriod"/>
              <a:tabLst>
                <a:tab pos="195580" algn="l"/>
              </a:tabLst>
            </a:pPr>
            <a:r>
              <a:rPr lang="en-US" sz="2400" dirty="0"/>
              <a:t>They only represent the relevant details. </a:t>
            </a:r>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r>
              <a:rPr lang="en-US" sz="2400" dirty="0">
                <a:solidFill>
                  <a:srgbClr val="FF0000"/>
                </a:solidFill>
              </a:rPr>
              <a:t>What is relevant or irrelevant depends on the purpose of the model.</a:t>
            </a:r>
            <a:endParaRPr sz="1800" dirty="0">
              <a:solidFill>
                <a:srgbClr val="FF0000"/>
              </a:solidFill>
              <a:latin typeface="Times New Roman"/>
              <a:cs typeface="Times New Roman"/>
            </a:endParaRPr>
          </a:p>
        </p:txBody>
      </p:sp>
    </p:spTree>
    <p:extLst>
      <p:ext uri="{BB962C8B-B14F-4D97-AF65-F5344CB8AC3E}">
        <p14:creationId xmlns:p14="http://schemas.microsoft.com/office/powerpoint/2010/main" val="505242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What is Model</a:t>
            </a:r>
            <a:endParaRPr sz="2900" dirty="0">
              <a:latin typeface="Times New Roman"/>
              <a:cs typeface="Times New Roman"/>
            </a:endParaRPr>
          </a:p>
        </p:txBody>
      </p:sp>
      <p:sp>
        <p:nvSpPr>
          <p:cNvPr id="3" name="object 3"/>
          <p:cNvSpPr txBox="1"/>
          <p:nvPr/>
        </p:nvSpPr>
        <p:spPr>
          <a:xfrm>
            <a:off x="535940" y="1624024"/>
            <a:ext cx="8073390" cy="1910138"/>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a:t>A model is a simplification of reality. </a:t>
            </a:r>
          </a:p>
          <a:p>
            <a:pPr marL="12700">
              <a:lnSpc>
                <a:spcPct val="100000"/>
              </a:lnSpc>
              <a:spcBef>
                <a:spcPts val="95"/>
              </a:spcBef>
              <a:buClr>
                <a:srgbClr val="4F81BC"/>
              </a:buClr>
              <a:buSzPct val="84090"/>
              <a:tabLst>
                <a:tab pos="195580" algn="l"/>
              </a:tabLst>
            </a:pPr>
            <a:r>
              <a:rPr lang="en-US" sz="2400" dirty="0"/>
              <a:t>A model may provide </a:t>
            </a:r>
          </a:p>
          <a:p>
            <a:pPr marL="12700">
              <a:lnSpc>
                <a:spcPct val="100000"/>
              </a:lnSpc>
              <a:spcBef>
                <a:spcPts val="95"/>
              </a:spcBef>
              <a:buClr>
                <a:srgbClr val="4F81BC"/>
              </a:buClr>
              <a:buSzPct val="84090"/>
              <a:tabLst>
                <a:tab pos="195580" algn="l"/>
              </a:tabLst>
            </a:pPr>
            <a:r>
              <a:rPr lang="en-US" sz="2400" dirty="0"/>
              <a:t>blueprints of a system </a:t>
            </a:r>
          </a:p>
          <a:p>
            <a:pPr marL="12700">
              <a:lnSpc>
                <a:spcPct val="100000"/>
              </a:lnSpc>
              <a:spcBef>
                <a:spcPts val="95"/>
              </a:spcBef>
              <a:buClr>
                <a:srgbClr val="4F81BC"/>
              </a:buClr>
              <a:buSzPct val="84090"/>
              <a:tabLst>
                <a:tab pos="195580" algn="l"/>
              </a:tabLst>
            </a:pPr>
            <a:r>
              <a:rPr lang="en-US" sz="2400" dirty="0"/>
              <a:t>Organization of the system </a:t>
            </a:r>
          </a:p>
          <a:p>
            <a:pPr marL="12700">
              <a:lnSpc>
                <a:spcPct val="100000"/>
              </a:lnSpc>
              <a:spcBef>
                <a:spcPts val="95"/>
              </a:spcBef>
              <a:buClr>
                <a:srgbClr val="4F81BC"/>
              </a:buClr>
              <a:buSzPct val="84090"/>
              <a:tabLst>
                <a:tab pos="195580" algn="l"/>
              </a:tabLst>
            </a:pPr>
            <a:r>
              <a:rPr lang="en-US" sz="2400" dirty="0"/>
              <a:t>Dynamic of the system</a:t>
            </a:r>
            <a:endParaRPr sz="1800" dirty="0">
              <a:latin typeface="Times New Roman"/>
              <a:cs typeface="Times New Roman"/>
            </a:endParaRPr>
          </a:p>
        </p:txBody>
      </p:sp>
    </p:spTree>
    <p:extLst>
      <p:ext uri="{BB962C8B-B14F-4D97-AF65-F5344CB8AC3E}">
        <p14:creationId xmlns:p14="http://schemas.microsoft.com/office/powerpoint/2010/main" val="124335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1EA-9C1D-48E1-BF1D-BC6B44AB2AC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7B51D0D-43E9-4549-A5E3-50A862F4E295}"/>
              </a:ext>
            </a:extLst>
          </p:cNvPr>
          <p:cNvPicPr>
            <a:picLocks noGrp="1" noChangeAspect="1"/>
          </p:cNvPicPr>
          <p:nvPr>
            <p:ph sz="quarter" idx="1"/>
          </p:nvPr>
        </p:nvPicPr>
        <p:blipFill>
          <a:blip r:embed="rId2"/>
          <a:stretch>
            <a:fillRect/>
          </a:stretch>
        </p:blipFill>
        <p:spPr>
          <a:xfrm>
            <a:off x="304800" y="1616621"/>
            <a:ext cx="7902936" cy="4953000"/>
          </a:xfrm>
          <a:prstGeom prst="rect">
            <a:avLst/>
          </a:prstGeom>
        </p:spPr>
      </p:pic>
    </p:spTree>
    <p:extLst>
      <p:ext uri="{BB962C8B-B14F-4D97-AF65-F5344CB8AC3E}">
        <p14:creationId xmlns:p14="http://schemas.microsoft.com/office/powerpoint/2010/main" val="3408458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 Model</a:t>
            </a:r>
            <a:endParaRPr sz="2900" dirty="0">
              <a:latin typeface="Times New Roman"/>
              <a:cs typeface="Times New Roman"/>
            </a:endParaRPr>
          </a:p>
        </p:txBody>
      </p:sp>
      <p:sp>
        <p:nvSpPr>
          <p:cNvPr id="3" name="object 3"/>
          <p:cNvSpPr txBox="1"/>
          <p:nvPr/>
        </p:nvSpPr>
        <p:spPr>
          <a:xfrm>
            <a:off x="535940" y="1624024"/>
            <a:ext cx="8073390" cy="4138954"/>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a:t>A model is an abstraction, before building any system a prototype may be developed. The main purpose of model is for understanding of the system. </a:t>
            </a:r>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r>
              <a:rPr lang="en-US" sz="2400" dirty="0"/>
              <a:t>Designer build different kinds of models for various purposes before constructing things. </a:t>
            </a:r>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r>
              <a:rPr lang="en-US" sz="2400" dirty="0"/>
              <a:t>For example car , airplane, blueprints of machine parts, Plan for house construction etc., Models serve many purposes</a:t>
            </a:r>
            <a:endParaRPr sz="1800" dirty="0">
              <a:latin typeface="Times New Roman"/>
              <a:cs typeface="Times New Roman"/>
            </a:endParaRPr>
          </a:p>
        </p:txBody>
      </p:sp>
    </p:spTree>
    <p:extLst>
      <p:ext uri="{BB962C8B-B14F-4D97-AF65-F5344CB8AC3E}">
        <p14:creationId xmlns:p14="http://schemas.microsoft.com/office/powerpoint/2010/main" val="2697759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3844239" cy="294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05000"/>
            <a:ext cx="3852863"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648200"/>
            <a:ext cx="5791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074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Importance of Modeling</a:t>
            </a:r>
            <a:endParaRPr sz="2900" dirty="0">
              <a:latin typeface="Times New Roman"/>
              <a:cs typeface="Times New Roman"/>
            </a:endParaRPr>
          </a:p>
        </p:txBody>
      </p:sp>
      <p:sp>
        <p:nvSpPr>
          <p:cNvPr id="3" name="object 3"/>
          <p:cNvSpPr txBox="1"/>
          <p:nvPr/>
        </p:nvSpPr>
        <p:spPr>
          <a:xfrm>
            <a:off x="535940" y="1624024"/>
            <a:ext cx="8073390" cy="2648802"/>
          </a:xfrm>
          <a:prstGeom prst="rect">
            <a:avLst/>
          </a:prstGeom>
        </p:spPr>
        <p:txBody>
          <a:bodyPr vert="horz" wrap="square" lIns="0" tIns="12065" rIns="0" bIns="0" rtlCol="0">
            <a:spAutoFit/>
          </a:bodyPr>
          <a:lstStyle/>
          <a:p>
            <a:pPr marL="12700">
              <a:lnSpc>
                <a:spcPct val="100000"/>
              </a:lnSpc>
              <a:spcBef>
                <a:spcPts val="95"/>
              </a:spcBef>
              <a:buClr>
                <a:schemeClr val="accent1"/>
              </a:buClr>
              <a:buSzPct val="84090"/>
              <a:tabLst>
                <a:tab pos="195580" algn="l"/>
              </a:tabLst>
            </a:pPr>
            <a:r>
              <a:rPr lang="en-US" sz="2400" dirty="0"/>
              <a:t>Models help us</a:t>
            </a:r>
          </a:p>
          <a:p>
            <a:pPr marL="469900" indent="-457200">
              <a:lnSpc>
                <a:spcPct val="100000"/>
              </a:lnSpc>
              <a:spcBef>
                <a:spcPts val="95"/>
              </a:spcBef>
              <a:buClr>
                <a:srgbClr val="4F81BC"/>
              </a:buClr>
              <a:buSzPct val="84090"/>
              <a:buAutoNum type="arabicPeriod"/>
              <a:tabLst>
                <a:tab pos="195580" algn="l"/>
              </a:tabLst>
            </a:pPr>
            <a:r>
              <a:rPr lang="en-US" sz="2400" dirty="0"/>
              <a:t>to visualize a system as it is or as we want it to be. </a:t>
            </a:r>
          </a:p>
          <a:p>
            <a:pPr marL="469900" indent="-457200">
              <a:lnSpc>
                <a:spcPct val="100000"/>
              </a:lnSpc>
              <a:spcBef>
                <a:spcPts val="95"/>
              </a:spcBef>
              <a:buClr>
                <a:srgbClr val="4F81BC"/>
              </a:buClr>
              <a:buSzPct val="84090"/>
              <a:buAutoNum type="arabicPeriod"/>
              <a:tabLst>
                <a:tab pos="195580" algn="l"/>
              </a:tabLst>
            </a:pPr>
            <a:r>
              <a:rPr lang="en-US" sz="2400" dirty="0"/>
              <a:t>to specify the structure or behavior of a system.</a:t>
            </a:r>
          </a:p>
          <a:p>
            <a:pPr marL="469900" indent="-457200">
              <a:lnSpc>
                <a:spcPct val="100000"/>
              </a:lnSpc>
              <a:spcBef>
                <a:spcPts val="95"/>
              </a:spcBef>
              <a:buClr>
                <a:srgbClr val="4F81BC"/>
              </a:buClr>
              <a:buSzPct val="84090"/>
              <a:buAutoNum type="arabicPeriod"/>
              <a:tabLst>
                <a:tab pos="195580" algn="l"/>
              </a:tabLst>
            </a:pPr>
            <a:r>
              <a:rPr lang="en-US" sz="2400" dirty="0"/>
              <a:t>in providing a template that guides us in constructing a system.</a:t>
            </a:r>
          </a:p>
          <a:p>
            <a:pPr marL="469900" indent="-457200">
              <a:lnSpc>
                <a:spcPct val="100000"/>
              </a:lnSpc>
              <a:spcBef>
                <a:spcPts val="95"/>
              </a:spcBef>
              <a:buClr>
                <a:srgbClr val="4F81BC"/>
              </a:buClr>
              <a:buSzPct val="84090"/>
              <a:buAutoNum type="arabicPeriod"/>
              <a:tabLst>
                <a:tab pos="195580" algn="l"/>
              </a:tabLst>
            </a:pPr>
            <a:r>
              <a:rPr lang="en-US" sz="2400" dirty="0"/>
              <a:t>in providing documenting the decisions we have made.</a:t>
            </a:r>
            <a:endParaRPr sz="1800" dirty="0">
              <a:latin typeface="Times New Roman"/>
              <a:cs typeface="Times New Roman"/>
            </a:endParaRPr>
          </a:p>
        </p:txBody>
      </p:sp>
    </p:spTree>
    <p:extLst>
      <p:ext uri="{BB962C8B-B14F-4D97-AF65-F5344CB8AC3E}">
        <p14:creationId xmlns:p14="http://schemas.microsoft.com/office/powerpoint/2010/main" val="2510005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3425938"/>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a:t>Designers build many kinds of models for various purposes before constructing things.</a:t>
            </a:r>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r>
              <a:rPr lang="en-US" sz="2400" dirty="0"/>
              <a:t> Models serve several purposes –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a:t>Testing a physical entity before building (simulation)</a:t>
            </a:r>
          </a:p>
          <a:p>
            <a:pPr marL="469900" indent="-457200">
              <a:lnSpc>
                <a:spcPct val="100000"/>
              </a:lnSpc>
              <a:spcBef>
                <a:spcPts val="95"/>
              </a:spcBef>
              <a:buClr>
                <a:schemeClr val="accent1"/>
              </a:buClr>
              <a:buSzPct val="84090"/>
              <a:buFont typeface="+mj-lt"/>
              <a:buAutoNum type="arabicPeriod"/>
              <a:tabLst>
                <a:tab pos="195580" algn="l"/>
              </a:tabLst>
            </a:pPr>
            <a:r>
              <a:rPr lang="en-US" sz="2400" dirty="0"/>
              <a:t>Communication with customer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a:t>Visualization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a:t>Reduction of complexity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a:t>Better understanding of the problem</a:t>
            </a:r>
            <a:endParaRPr sz="1800" dirty="0">
              <a:latin typeface="Times New Roman"/>
              <a:cs typeface="Times New Roman"/>
            </a:endParaRPr>
          </a:p>
        </p:txBody>
      </p:sp>
    </p:spTree>
    <p:extLst>
      <p:ext uri="{BB962C8B-B14F-4D97-AF65-F5344CB8AC3E}">
        <p14:creationId xmlns:p14="http://schemas.microsoft.com/office/powerpoint/2010/main" val="2130711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1871666"/>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a:t>2. Communication with customers</a:t>
            </a:r>
          </a:p>
          <a:p>
            <a:pPr marL="12700">
              <a:lnSpc>
                <a:spcPct val="100000"/>
              </a:lnSpc>
              <a:spcBef>
                <a:spcPts val="95"/>
              </a:spcBef>
              <a:buClr>
                <a:srgbClr val="4F81BC"/>
              </a:buClr>
              <a:buSzPct val="84090"/>
              <a:tabLst>
                <a:tab pos="195580" algn="l"/>
              </a:tabLst>
            </a:pPr>
            <a:r>
              <a:rPr lang="en-US" sz="2400" dirty="0"/>
              <a:t> Architects and product designers build models to show their customers. Mock ups are demonstration products that imitate some or all of the external behavior of a system.</a:t>
            </a:r>
            <a:endParaRPr sz="1800" dirty="0">
              <a:latin typeface="Times New Roman"/>
              <a:cs typeface="Times New Roman"/>
            </a:endParaRPr>
          </a:p>
        </p:txBody>
      </p:sp>
    </p:spTree>
    <p:extLst>
      <p:ext uri="{BB962C8B-B14F-4D97-AF65-F5344CB8AC3E}">
        <p14:creationId xmlns:p14="http://schemas.microsoft.com/office/powerpoint/2010/main" val="2129338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1871666"/>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a:t>3. Visualization </a:t>
            </a:r>
          </a:p>
          <a:p>
            <a:pPr marL="12700">
              <a:lnSpc>
                <a:spcPct val="100000"/>
              </a:lnSpc>
              <a:spcBef>
                <a:spcPts val="95"/>
              </a:spcBef>
              <a:buClr>
                <a:srgbClr val="4F81BC"/>
              </a:buClr>
              <a:buSzPct val="84090"/>
              <a:tabLst>
                <a:tab pos="195580" algn="l"/>
              </a:tabLst>
            </a:pPr>
            <a:r>
              <a:rPr lang="en-US" sz="2400" dirty="0"/>
              <a:t>Storyboards of movies, television shows and advertisements let writers see how their ideas flow. They can modify awkward transitions, and unnecessary segments before detailed writing begins.</a:t>
            </a:r>
            <a:endParaRPr sz="1800" dirty="0">
              <a:latin typeface="Times New Roman"/>
              <a:cs typeface="Times New Roman"/>
            </a:endParaRPr>
          </a:p>
        </p:txBody>
      </p:sp>
    </p:spTree>
    <p:extLst>
      <p:ext uri="{BB962C8B-B14F-4D97-AF65-F5344CB8AC3E}">
        <p14:creationId xmlns:p14="http://schemas.microsoft.com/office/powerpoint/2010/main" val="1146498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1871666"/>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a:t>4. Reduction of complexity </a:t>
            </a:r>
          </a:p>
          <a:p>
            <a:pPr marL="12700">
              <a:lnSpc>
                <a:spcPct val="100000"/>
              </a:lnSpc>
              <a:spcBef>
                <a:spcPts val="95"/>
              </a:spcBef>
              <a:buClr>
                <a:srgbClr val="4F81BC"/>
              </a:buClr>
              <a:buSzPct val="84090"/>
              <a:tabLst>
                <a:tab pos="195580" algn="l"/>
              </a:tabLst>
            </a:pPr>
            <a:r>
              <a:rPr lang="en-US" sz="2400" dirty="0"/>
              <a:t>The main reason for modeling is to deal with systems that are too complex to understand directly. Models reduce complexity by separating out a small number of important things to deal with at a time</a:t>
            </a:r>
            <a:endParaRPr sz="1800" dirty="0">
              <a:latin typeface="Times New Roman"/>
              <a:cs typeface="Times New Roman"/>
            </a:endParaRPr>
          </a:p>
        </p:txBody>
      </p:sp>
    </p:spTree>
    <p:extLst>
      <p:ext uri="{BB962C8B-B14F-4D97-AF65-F5344CB8AC3E}">
        <p14:creationId xmlns:p14="http://schemas.microsoft.com/office/powerpoint/2010/main" val="1726349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67DAD3-5845-4C0A-BC34-64C7FFB1BFA7}"/>
              </a:ext>
            </a:extLst>
          </p:cNvPr>
          <p:cNvPicPr>
            <a:picLocks noGrp="1" noChangeAspect="1"/>
          </p:cNvPicPr>
          <p:nvPr>
            <p:ph sz="quarter" idx="1"/>
          </p:nvPr>
        </p:nvPicPr>
        <p:blipFill>
          <a:blip r:embed="rId2"/>
          <a:stretch>
            <a:fillRect/>
          </a:stretch>
        </p:blipFill>
        <p:spPr>
          <a:xfrm>
            <a:off x="381000" y="446847"/>
            <a:ext cx="8425297" cy="5953953"/>
          </a:xfrm>
        </p:spPr>
      </p:pic>
    </p:spTree>
    <p:extLst>
      <p:ext uri="{BB962C8B-B14F-4D97-AF65-F5344CB8AC3E}">
        <p14:creationId xmlns:p14="http://schemas.microsoft.com/office/powerpoint/2010/main" val="2893583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0C7492-4D6A-43E9-8F82-9F884198BBF0}"/>
              </a:ext>
            </a:extLst>
          </p:cNvPr>
          <p:cNvPicPr>
            <a:picLocks noGrp="1" noChangeAspect="1"/>
          </p:cNvPicPr>
          <p:nvPr>
            <p:ph sz="quarter" idx="1"/>
          </p:nvPr>
        </p:nvPicPr>
        <p:blipFill>
          <a:blip r:embed="rId2"/>
          <a:stretch>
            <a:fillRect/>
          </a:stretch>
        </p:blipFill>
        <p:spPr>
          <a:xfrm>
            <a:off x="261780" y="685800"/>
            <a:ext cx="7891619" cy="5788025"/>
          </a:xfrm>
        </p:spPr>
      </p:pic>
    </p:spTree>
    <p:extLst>
      <p:ext uri="{BB962C8B-B14F-4D97-AF65-F5344CB8AC3E}">
        <p14:creationId xmlns:p14="http://schemas.microsoft.com/office/powerpoint/2010/main" val="350358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D432-BEA5-4392-8B19-1C396C3635C6}"/>
              </a:ext>
            </a:extLst>
          </p:cNvPr>
          <p:cNvSpPr>
            <a:spLocks noGrp="1"/>
          </p:cNvSpPr>
          <p:nvPr>
            <p:ph type="title"/>
          </p:nvPr>
        </p:nvSpPr>
        <p:spPr/>
        <p:txBody>
          <a:bodyPr/>
          <a:lstStyle/>
          <a:p>
            <a:r>
              <a:rPr lang="en-US" dirty="0"/>
              <a:t>Types of design patterns</a:t>
            </a:r>
          </a:p>
        </p:txBody>
      </p:sp>
      <p:pic>
        <p:nvPicPr>
          <p:cNvPr id="5" name="Content Placeholder 4">
            <a:extLst>
              <a:ext uri="{FF2B5EF4-FFF2-40B4-BE49-F238E27FC236}">
                <a16:creationId xmlns:a16="http://schemas.microsoft.com/office/drawing/2014/main" id="{C8271048-795A-47C5-9122-F0FFBA65FB65}"/>
              </a:ext>
            </a:extLst>
          </p:cNvPr>
          <p:cNvPicPr>
            <a:picLocks noGrp="1" noChangeAspect="1"/>
          </p:cNvPicPr>
          <p:nvPr>
            <p:ph sz="quarter" idx="1"/>
          </p:nvPr>
        </p:nvPicPr>
        <p:blipFill>
          <a:blip r:embed="rId2"/>
          <a:stretch>
            <a:fillRect/>
          </a:stretch>
        </p:blipFill>
        <p:spPr>
          <a:xfrm>
            <a:off x="914400" y="1405708"/>
            <a:ext cx="7315200" cy="5452292"/>
          </a:xfrm>
        </p:spPr>
      </p:pic>
    </p:spTree>
    <p:extLst>
      <p:ext uri="{BB962C8B-B14F-4D97-AF65-F5344CB8AC3E}">
        <p14:creationId xmlns:p14="http://schemas.microsoft.com/office/powerpoint/2010/main" val="421505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718-CC98-4961-BB14-272379D81298}"/>
              </a:ext>
            </a:extLst>
          </p:cNvPr>
          <p:cNvSpPr>
            <a:spLocks noGrp="1"/>
          </p:cNvSpPr>
          <p:nvPr>
            <p:ph type="title"/>
          </p:nvPr>
        </p:nvSpPr>
        <p:spPr/>
        <p:txBody>
          <a:bodyPr/>
          <a:lstStyle/>
          <a:p>
            <a:r>
              <a:rPr lang="en-US" b="0" i="0" dirty="0">
                <a:solidFill>
                  <a:srgbClr val="610B38"/>
                </a:solidFill>
                <a:effectLst/>
              </a:rPr>
              <a:t>UML- Architecture</a:t>
            </a:r>
            <a:endParaRPr lang="en-US" dirty="0"/>
          </a:p>
        </p:txBody>
      </p:sp>
      <p:sp>
        <p:nvSpPr>
          <p:cNvPr id="3" name="Content Placeholder 2">
            <a:extLst>
              <a:ext uri="{FF2B5EF4-FFF2-40B4-BE49-F238E27FC236}">
                <a16:creationId xmlns:a16="http://schemas.microsoft.com/office/drawing/2014/main" id="{9696475E-1495-4D0A-829F-0173517EAD87}"/>
              </a:ext>
            </a:extLst>
          </p:cNvPr>
          <p:cNvSpPr>
            <a:spLocks noGrp="1"/>
          </p:cNvSpPr>
          <p:nvPr>
            <p:ph sz="quarter" idx="1"/>
          </p:nvPr>
        </p:nvSpPr>
        <p:spPr/>
        <p:txBody>
          <a:bodyPr/>
          <a:lstStyle/>
          <a:p>
            <a:pPr marL="0" indent="0" algn="just">
              <a:buNone/>
            </a:pPr>
            <a:r>
              <a:rPr lang="en-US" b="0" i="0" dirty="0">
                <a:solidFill>
                  <a:srgbClr val="333333"/>
                </a:solidFill>
                <a:effectLst/>
                <a:latin typeface="+mj-lt"/>
              </a:rPr>
              <a:t>To form an architecture, the software architect will take several factors into consideration:</a:t>
            </a:r>
          </a:p>
          <a:p>
            <a:pPr algn="just">
              <a:buFont typeface="Arial" panose="020B0604020202020204" pitchFamily="34" charset="0"/>
              <a:buChar char="•"/>
            </a:pPr>
            <a:r>
              <a:rPr lang="en-US" b="0" i="0" dirty="0">
                <a:solidFill>
                  <a:srgbClr val="000000"/>
                </a:solidFill>
                <a:effectLst/>
                <a:latin typeface="+mj-lt"/>
              </a:rPr>
              <a:t>What will the system be used for?</a:t>
            </a:r>
          </a:p>
          <a:p>
            <a:pPr algn="just">
              <a:buFont typeface="Arial" panose="020B0604020202020204" pitchFamily="34" charset="0"/>
              <a:buChar char="•"/>
            </a:pPr>
            <a:r>
              <a:rPr lang="en-US" b="0" i="0" dirty="0">
                <a:solidFill>
                  <a:srgbClr val="000000"/>
                </a:solidFill>
                <a:effectLst/>
                <a:latin typeface="+mj-lt"/>
              </a:rPr>
              <a:t>Who will be using the system?</a:t>
            </a:r>
          </a:p>
          <a:p>
            <a:pPr algn="just">
              <a:buFont typeface="Arial" panose="020B0604020202020204" pitchFamily="34" charset="0"/>
              <a:buChar char="•"/>
            </a:pPr>
            <a:r>
              <a:rPr lang="en-US" b="0" i="0" dirty="0">
                <a:solidFill>
                  <a:srgbClr val="000000"/>
                </a:solidFill>
                <a:effectLst/>
                <a:latin typeface="+mj-lt"/>
              </a:rPr>
              <a:t>What quality matters to them?</a:t>
            </a:r>
          </a:p>
          <a:p>
            <a:pPr algn="just">
              <a:buFont typeface="Arial" panose="020B0604020202020204" pitchFamily="34" charset="0"/>
              <a:buChar char="•"/>
            </a:pPr>
            <a:r>
              <a:rPr lang="en-US" b="0" i="0" dirty="0">
                <a:solidFill>
                  <a:srgbClr val="000000"/>
                </a:solidFill>
                <a:effectLst/>
                <a:latin typeface="+mj-lt"/>
              </a:rPr>
              <a:t>Where will the system run?</a:t>
            </a:r>
          </a:p>
          <a:p>
            <a:endParaRPr lang="en-US" dirty="0">
              <a:latin typeface="+mj-lt"/>
            </a:endParaRPr>
          </a:p>
        </p:txBody>
      </p:sp>
    </p:spTree>
    <p:extLst>
      <p:ext uri="{BB962C8B-B14F-4D97-AF65-F5344CB8AC3E}">
        <p14:creationId xmlns:p14="http://schemas.microsoft.com/office/powerpoint/2010/main" val="506952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FAE75F-E5EF-491F-934B-F6FC0D6AECC9}"/>
              </a:ext>
            </a:extLst>
          </p:cNvPr>
          <p:cNvPicPr>
            <a:picLocks noGrp="1" noChangeAspect="1"/>
          </p:cNvPicPr>
          <p:nvPr>
            <p:ph sz="quarter" idx="1"/>
          </p:nvPr>
        </p:nvPicPr>
        <p:blipFill>
          <a:blip r:embed="rId2"/>
          <a:stretch>
            <a:fillRect/>
          </a:stretch>
        </p:blipFill>
        <p:spPr>
          <a:xfrm>
            <a:off x="228600" y="609600"/>
            <a:ext cx="8077200" cy="5715000"/>
          </a:xfrm>
        </p:spPr>
      </p:pic>
    </p:spTree>
    <p:extLst>
      <p:ext uri="{BB962C8B-B14F-4D97-AF65-F5344CB8AC3E}">
        <p14:creationId xmlns:p14="http://schemas.microsoft.com/office/powerpoint/2010/main" val="120291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6A01-DF5E-4AD3-B64C-A6C347719F4C}"/>
              </a:ext>
            </a:extLst>
          </p:cNvPr>
          <p:cNvSpPr>
            <a:spLocks noGrp="1"/>
          </p:cNvSpPr>
          <p:nvPr>
            <p:ph type="title"/>
          </p:nvPr>
        </p:nvSpPr>
        <p:spPr/>
        <p:txBody>
          <a:bodyPr/>
          <a:lstStyle/>
          <a:p>
            <a:r>
              <a:rPr lang="en-US" dirty="0"/>
              <a:t>Creational patterns</a:t>
            </a:r>
          </a:p>
        </p:txBody>
      </p:sp>
      <p:pic>
        <p:nvPicPr>
          <p:cNvPr id="5" name="Content Placeholder 4">
            <a:extLst>
              <a:ext uri="{FF2B5EF4-FFF2-40B4-BE49-F238E27FC236}">
                <a16:creationId xmlns:a16="http://schemas.microsoft.com/office/drawing/2014/main" id="{CCC0B11A-8254-4E03-85A0-F84D60131A92}"/>
              </a:ext>
            </a:extLst>
          </p:cNvPr>
          <p:cNvPicPr>
            <a:picLocks noGrp="1" noChangeAspect="1"/>
          </p:cNvPicPr>
          <p:nvPr>
            <p:ph sz="quarter" idx="1"/>
          </p:nvPr>
        </p:nvPicPr>
        <p:blipFill>
          <a:blip r:embed="rId2"/>
          <a:stretch>
            <a:fillRect/>
          </a:stretch>
        </p:blipFill>
        <p:spPr>
          <a:xfrm>
            <a:off x="685800" y="1417638"/>
            <a:ext cx="7407246" cy="4754562"/>
          </a:xfrm>
        </p:spPr>
      </p:pic>
    </p:spTree>
    <p:extLst>
      <p:ext uri="{BB962C8B-B14F-4D97-AF65-F5344CB8AC3E}">
        <p14:creationId xmlns:p14="http://schemas.microsoft.com/office/powerpoint/2010/main" val="4266731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35152A-26B1-453A-AC89-F094E721CF3B}"/>
              </a:ext>
            </a:extLst>
          </p:cNvPr>
          <p:cNvPicPr>
            <a:picLocks noGrp="1" noChangeAspect="1"/>
          </p:cNvPicPr>
          <p:nvPr>
            <p:ph sz="quarter" idx="1"/>
          </p:nvPr>
        </p:nvPicPr>
        <p:blipFill>
          <a:blip r:embed="rId2"/>
          <a:stretch>
            <a:fillRect/>
          </a:stretch>
        </p:blipFill>
        <p:spPr>
          <a:xfrm>
            <a:off x="457201" y="381000"/>
            <a:ext cx="7772400" cy="6324600"/>
          </a:xfrm>
        </p:spPr>
      </p:pic>
    </p:spTree>
    <p:extLst>
      <p:ext uri="{BB962C8B-B14F-4D97-AF65-F5344CB8AC3E}">
        <p14:creationId xmlns:p14="http://schemas.microsoft.com/office/powerpoint/2010/main" val="63971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6A01-DF5E-4AD3-B64C-A6C347719F4C}"/>
              </a:ext>
            </a:extLst>
          </p:cNvPr>
          <p:cNvSpPr>
            <a:spLocks noGrp="1"/>
          </p:cNvSpPr>
          <p:nvPr>
            <p:ph type="title"/>
          </p:nvPr>
        </p:nvSpPr>
        <p:spPr/>
        <p:txBody>
          <a:bodyPr/>
          <a:lstStyle/>
          <a:p>
            <a:r>
              <a:rPr lang="en-US" dirty="0"/>
              <a:t>Structural design patterns</a:t>
            </a:r>
          </a:p>
        </p:txBody>
      </p:sp>
      <p:pic>
        <p:nvPicPr>
          <p:cNvPr id="7" name="Content Placeholder 6">
            <a:extLst>
              <a:ext uri="{FF2B5EF4-FFF2-40B4-BE49-F238E27FC236}">
                <a16:creationId xmlns:a16="http://schemas.microsoft.com/office/drawing/2014/main" id="{7C5AFAFB-5482-432C-A2DF-36DFA9C0306B}"/>
              </a:ext>
            </a:extLst>
          </p:cNvPr>
          <p:cNvPicPr>
            <a:picLocks noGrp="1" noChangeAspect="1"/>
          </p:cNvPicPr>
          <p:nvPr>
            <p:ph sz="quarter" idx="1"/>
          </p:nvPr>
        </p:nvPicPr>
        <p:blipFill>
          <a:blip r:embed="rId2"/>
          <a:stretch>
            <a:fillRect/>
          </a:stretch>
        </p:blipFill>
        <p:spPr>
          <a:xfrm>
            <a:off x="228600" y="1600200"/>
            <a:ext cx="8382000" cy="2698750"/>
          </a:xfrm>
        </p:spPr>
      </p:pic>
    </p:spTree>
    <p:extLst>
      <p:ext uri="{BB962C8B-B14F-4D97-AF65-F5344CB8AC3E}">
        <p14:creationId xmlns:p14="http://schemas.microsoft.com/office/powerpoint/2010/main" val="3071376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6A01-DF5E-4AD3-B64C-A6C347719F4C}"/>
              </a:ext>
            </a:extLst>
          </p:cNvPr>
          <p:cNvSpPr>
            <a:spLocks noGrp="1"/>
          </p:cNvSpPr>
          <p:nvPr>
            <p:ph type="title"/>
          </p:nvPr>
        </p:nvSpPr>
        <p:spPr/>
        <p:txBody>
          <a:bodyPr/>
          <a:lstStyle/>
          <a:p>
            <a:r>
              <a:rPr lang="en-US" dirty="0"/>
              <a:t>Structural design patterns</a:t>
            </a:r>
          </a:p>
        </p:txBody>
      </p:sp>
      <p:pic>
        <p:nvPicPr>
          <p:cNvPr id="5" name="Content Placeholder 4">
            <a:extLst>
              <a:ext uri="{FF2B5EF4-FFF2-40B4-BE49-F238E27FC236}">
                <a16:creationId xmlns:a16="http://schemas.microsoft.com/office/drawing/2014/main" id="{D04CDE5D-BBDE-4DE0-A88C-8707D422FB02}"/>
              </a:ext>
            </a:extLst>
          </p:cNvPr>
          <p:cNvPicPr>
            <a:picLocks noGrp="1" noChangeAspect="1"/>
          </p:cNvPicPr>
          <p:nvPr>
            <p:ph sz="quarter" idx="1"/>
          </p:nvPr>
        </p:nvPicPr>
        <p:blipFill>
          <a:blip r:embed="rId2"/>
          <a:stretch>
            <a:fillRect/>
          </a:stretch>
        </p:blipFill>
        <p:spPr>
          <a:xfrm>
            <a:off x="838200" y="1614904"/>
            <a:ext cx="7467600" cy="5218478"/>
          </a:xfrm>
        </p:spPr>
      </p:pic>
    </p:spTree>
    <p:extLst>
      <p:ext uri="{BB962C8B-B14F-4D97-AF65-F5344CB8AC3E}">
        <p14:creationId xmlns:p14="http://schemas.microsoft.com/office/powerpoint/2010/main" val="184356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E70C8D-2843-465C-BFE3-B10BC57A8392}"/>
              </a:ext>
            </a:extLst>
          </p:cNvPr>
          <p:cNvPicPr>
            <a:picLocks noChangeAspect="1"/>
          </p:cNvPicPr>
          <p:nvPr/>
        </p:nvPicPr>
        <p:blipFill>
          <a:blip r:embed="rId2"/>
          <a:stretch>
            <a:fillRect/>
          </a:stretch>
        </p:blipFill>
        <p:spPr>
          <a:xfrm>
            <a:off x="381000" y="304800"/>
            <a:ext cx="8004955" cy="5867400"/>
          </a:xfrm>
          <a:prstGeom prst="rect">
            <a:avLst/>
          </a:prstGeom>
        </p:spPr>
      </p:pic>
    </p:spTree>
    <p:extLst>
      <p:ext uri="{BB962C8B-B14F-4D97-AF65-F5344CB8AC3E}">
        <p14:creationId xmlns:p14="http://schemas.microsoft.com/office/powerpoint/2010/main" val="10694333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6A01-DF5E-4AD3-B64C-A6C347719F4C}"/>
              </a:ext>
            </a:extLst>
          </p:cNvPr>
          <p:cNvSpPr>
            <a:spLocks noGrp="1"/>
          </p:cNvSpPr>
          <p:nvPr>
            <p:ph type="title"/>
          </p:nvPr>
        </p:nvSpPr>
        <p:spPr/>
        <p:txBody>
          <a:bodyPr/>
          <a:lstStyle/>
          <a:p>
            <a:r>
              <a:rPr lang="en-US" dirty="0"/>
              <a:t>Behavioral design pattern</a:t>
            </a:r>
          </a:p>
        </p:txBody>
      </p:sp>
      <p:pic>
        <p:nvPicPr>
          <p:cNvPr id="5" name="Picture 4">
            <a:extLst>
              <a:ext uri="{FF2B5EF4-FFF2-40B4-BE49-F238E27FC236}">
                <a16:creationId xmlns:a16="http://schemas.microsoft.com/office/drawing/2014/main" id="{76145603-778C-44F9-95A2-987023E88368}"/>
              </a:ext>
            </a:extLst>
          </p:cNvPr>
          <p:cNvPicPr>
            <a:picLocks noChangeAspect="1"/>
          </p:cNvPicPr>
          <p:nvPr/>
        </p:nvPicPr>
        <p:blipFill>
          <a:blip r:embed="rId2"/>
          <a:stretch>
            <a:fillRect/>
          </a:stretch>
        </p:blipFill>
        <p:spPr>
          <a:xfrm>
            <a:off x="457200" y="1752600"/>
            <a:ext cx="7801124" cy="4419600"/>
          </a:xfrm>
          <a:prstGeom prst="rect">
            <a:avLst/>
          </a:prstGeom>
        </p:spPr>
      </p:pic>
    </p:spTree>
    <p:extLst>
      <p:ext uri="{BB962C8B-B14F-4D97-AF65-F5344CB8AC3E}">
        <p14:creationId xmlns:p14="http://schemas.microsoft.com/office/powerpoint/2010/main" val="11668957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1CF4-D539-41AD-94EA-C344FC9A6792}"/>
              </a:ext>
            </a:extLst>
          </p:cNvPr>
          <p:cNvSpPr>
            <a:spLocks noGrp="1"/>
          </p:cNvSpPr>
          <p:nvPr>
            <p:ph type="title"/>
          </p:nvPr>
        </p:nvSpPr>
        <p:spPr/>
        <p:txBody>
          <a:bodyPr/>
          <a:lstStyle/>
          <a:p>
            <a:r>
              <a:rPr lang="en-US" dirty="0"/>
              <a:t>Behavioral design pattern</a:t>
            </a:r>
          </a:p>
        </p:txBody>
      </p:sp>
      <p:pic>
        <p:nvPicPr>
          <p:cNvPr id="7" name="Picture 6">
            <a:extLst>
              <a:ext uri="{FF2B5EF4-FFF2-40B4-BE49-F238E27FC236}">
                <a16:creationId xmlns:a16="http://schemas.microsoft.com/office/drawing/2014/main" id="{B697B501-8210-4A5D-9438-DECC2C969CC5}"/>
              </a:ext>
            </a:extLst>
          </p:cNvPr>
          <p:cNvPicPr>
            <a:picLocks noChangeAspect="1"/>
          </p:cNvPicPr>
          <p:nvPr/>
        </p:nvPicPr>
        <p:blipFill>
          <a:blip r:embed="rId2"/>
          <a:stretch>
            <a:fillRect/>
          </a:stretch>
        </p:blipFill>
        <p:spPr>
          <a:xfrm>
            <a:off x="457200" y="1450463"/>
            <a:ext cx="7772399" cy="5067300"/>
          </a:xfrm>
          <a:prstGeom prst="rect">
            <a:avLst/>
          </a:prstGeom>
        </p:spPr>
      </p:pic>
    </p:spTree>
    <p:extLst>
      <p:ext uri="{BB962C8B-B14F-4D97-AF65-F5344CB8AC3E}">
        <p14:creationId xmlns:p14="http://schemas.microsoft.com/office/powerpoint/2010/main" val="2661240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847C210F-D689-4401-AC82-D4750E48BDD4}"/>
              </a:ext>
            </a:extLst>
          </p:cNvPr>
          <p:cNvSpPr txBox="1">
            <a:spLocks noChangeArrowheads="1"/>
          </p:cNvSpPr>
          <p:nvPr/>
        </p:nvSpPr>
        <p:spPr bwMode="auto">
          <a:xfrm>
            <a:off x="2362200" y="2270125"/>
            <a:ext cx="6324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50000"/>
              </a:spcBef>
              <a:buFontTx/>
              <a:buNone/>
            </a:pPr>
            <a:r>
              <a:rPr lang="en-US" altLang="en-US" sz="5000">
                <a:solidFill>
                  <a:srgbClr val="003366"/>
                </a:solidFill>
              </a:rPr>
              <a:t>Decorator Design Pattern</a:t>
            </a:r>
          </a:p>
        </p:txBody>
      </p:sp>
      <p:sp>
        <p:nvSpPr>
          <p:cNvPr id="40963" name="Rectangle 4">
            <a:extLst>
              <a:ext uri="{FF2B5EF4-FFF2-40B4-BE49-F238E27FC236}">
                <a16:creationId xmlns:a16="http://schemas.microsoft.com/office/drawing/2014/main" id="{CFB98F0B-9993-4E14-9494-93D09C2FACF3}"/>
              </a:ext>
            </a:extLst>
          </p:cNvPr>
          <p:cNvSpPr>
            <a:spLocks noChangeArrowheads="1"/>
          </p:cNvSpPr>
          <p:nvPr/>
        </p:nvSpPr>
        <p:spPr bwMode="auto">
          <a:xfrm>
            <a:off x="2362200" y="4724400"/>
            <a:ext cx="472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r>
              <a:rPr lang="en-US" altLang="en-US" sz="2400" i="1">
                <a:solidFill>
                  <a:schemeClr val="tx2"/>
                </a:solidFill>
              </a:rPr>
              <a:t>Rick Mercer</a:t>
            </a:r>
            <a:br>
              <a:rPr lang="en-US" altLang="en-US" sz="2400" i="1">
                <a:solidFill>
                  <a:schemeClr val="tx2"/>
                </a:solidFill>
              </a:rPr>
            </a:br>
            <a:r>
              <a:rPr lang="en-US" altLang="en-US" sz="2400" i="1">
                <a:solidFill>
                  <a:schemeClr val="tx2"/>
                </a:solidFill>
              </a:rPr>
              <a:t>CSC 335: Object-Oriented </a:t>
            </a:r>
            <a:br>
              <a:rPr lang="en-US" altLang="en-US" sz="2400" i="1">
                <a:solidFill>
                  <a:schemeClr val="tx2"/>
                </a:solidFill>
              </a:rPr>
            </a:br>
            <a:r>
              <a:rPr lang="en-US" altLang="en-US" sz="2400" i="1">
                <a:solidFill>
                  <a:schemeClr val="tx2"/>
                </a:solidFill>
              </a:rPr>
              <a:t>Programming and Design</a:t>
            </a:r>
            <a:endParaRPr lang="en-US" altLang="en-US" sz="2400">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FEF5941-0773-40CF-948B-9BF61978F3E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Decorator Pattern  </a:t>
            </a:r>
            <a:r>
              <a:rPr lang="en-US" altLang="en-US" sz="3200">
                <a:ea typeface="ＭＳ Ｐゴシック" panose="020B0600070205080204" pitchFamily="34" charset="-128"/>
              </a:rPr>
              <a:t>from GoF</a:t>
            </a:r>
            <a:br>
              <a:rPr lang="en-US" altLang="en-US" sz="3200">
                <a:ea typeface="ＭＳ Ｐゴシック" panose="020B0600070205080204" pitchFamily="34" charset="-128"/>
              </a:rPr>
            </a:br>
            <a:endParaRPr lang="en-US" altLang="en-US" sz="3200">
              <a:ea typeface="ＭＳ Ｐゴシック" panose="020B0600070205080204" pitchFamily="34" charset="-128"/>
            </a:endParaRPr>
          </a:p>
        </p:txBody>
      </p:sp>
      <p:sp>
        <p:nvSpPr>
          <p:cNvPr id="41987" name="Rectangle 3">
            <a:extLst>
              <a:ext uri="{FF2B5EF4-FFF2-40B4-BE49-F238E27FC236}">
                <a16:creationId xmlns:a16="http://schemas.microsoft.com/office/drawing/2014/main" id="{9A4DDF35-794F-4071-81FF-579DF78A2AAE}"/>
              </a:ext>
            </a:extLst>
          </p:cNvPr>
          <p:cNvSpPr>
            <a:spLocks noGrp="1" noChangeArrowheads="1"/>
          </p:cNvSpPr>
          <p:nvPr>
            <p:ph type="body" idx="1"/>
          </p:nvPr>
        </p:nvSpPr>
        <p:spPr>
          <a:xfrm>
            <a:off x="685800" y="1752600"/>
            <a:ext cx="7772400" cy="4419600"/>
          </a:xfrm>
        </p:spPr>
        <p:txBody>
          <a:bodyPr/>
          <a:lstStyle/>
          <a:p>
            <a:pPr eaLnBrk="1" hangingPunct="1">
              <a:spcBef>
                <a:spcPts val="400"/>
              </a:spcBef>
            </a:pPr>
            <a:r>
              <a:rPr lang="en-US" altLang="en-US">
                <a:ea typeface="ＭＳ Ｐゴシック" panose="020B0600070205080204" pitchFamily="34" charset="-128"/>
              </a:rPr>
              <a:t>Intent  </a:t>
            </a:r>
          </a:p>
          <a:p>
            <a:pPr lvl="1" eaLnBrk="1" hangingPunct="1">
              <a:spcBef>
                <a:spcPts val="400"/>
              </a:spcBef>
            </a:pPr>
            <a:r>
              <a:rPr lang="en-US" altLang="en-US" sz="2400">
                <a:ea typeface="ＭＳ Ｐゴシック" panose="020B0600070205080204" pitchFamily="34" charset="-128"/>
              </a:rPr>
              <a:t>Attach additional responsibilities to an object dynamically. Decorators provide a flexible alternative to sub classing to extend flexibility</a:t>
            </a:r>
          </a:p>
          <a:p>
            <a:pPr eaLnBrk="1" hangingPunct="1">
              <a:spcBef>
                <a:spcPts val="400"/>
              </a:spcBef>
            </a:pPr>
            <a:r>
              <a:rPr lang="en-US" altLang="en-US">
                <a:ea typeface="ＭＳ Ｐゴシック" panose="020B0600070205080204" pitchFamily="34" charset="-128"/>
              </a:rPr>
              <a:t>Also Known As Wrapper</a:t>
            </a:r>
          </a:p>
          <a:p>
            <a:pPr eaLnBrk="1" hangingPunct="1">
              <a:spcBef>
                <a:spcPts val="400"/>
              </a:spcBef>
            </a:pPr>
            <a:r>
              <a:rPr lang="en-US" altLang="en-US">
                <a:ea typeface="ＭＳ Ｐゴシック" panose="020B0600070205080204" pitchFamily="34" charset="-128"/>
              </a:rPr>
              <a:t>Motivation</a:t>
            </a:r>
          </a:p>
          <a:p>
            <a:pPr lvl="1" eaLnBrk="1" hangingPunct="1">
              <a:spcBef>
                <a:spcPts val="400"/>
              </a:spcBef>
            </a:pPr>
            <a:r>
              <a:rPr lang="en-US" altLang="en-US" sz="2600">
                <a:ea typeface="ＭＳ Ｐゴシック" panose="020B0600070205080204" pitchFamily="34" charset="-128"/>
              </a:rPr>
              <a:t>Want to add properties to an existing object. </a:t>
            </a:r>
          </a:p>
          <a:p>
            <a:pPr eaLnBrk="1" hangingPunct="1">
              <a:spcBef>
                <a:spcPts val="400"/>
              </a:spcBef>
            </a:pPr>
            <a:r>
              <a:rPr lang="en-US" altLang="en-US" sz="3000">
                <a:ea typeface="ＭＳ Ｐゴシック" panose="020B0600070205080204" pitchFamily="34" charset="-128"/>
              </a:rPr>
              <a:t>2 Examples</a:t>
            </a:r>
          </a:p>
          <a:p>
            <a:pPr lvl="2" eaLnBrk="1" hangingPunct="1">
              <a:spcBef>
                <a:spcPts val="400"/>
              </a:spcBef>
            </a:pPr>
            <a:r>
              <a:rPr lang="en-US" altLang="en-US">
                <a:ea typeface="ＭＳ Ｐゴシック" panose="020B0600070205080204" pitchFamily="34" charset="-128"/>
              </a:rPr>
              <a:t>Add borders or scrollbars to a GUI component</a:t>
            </a:r>
          </a:p>
          <a:p>
            <a:pPr lvl="2" eaLnBrk="1" hangingPunct="1">
              <a:spcBef>
                <a:spcPts val="400"/>
              </a:spcBef>
            </a:pPr>
            <a:r>
              <a:rPr lang="en-US" altLang="en-US">
                <a:ea typeface="ＭＳ Ｐゴシック" panose="020B0600070205080204" pitchFamily="34" charset="-128"/>
              </a:rPr>
              <a:t>Add stream functionality such as reading a line of input or compressing a file before sending it over the wire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View Model</a:t>
            </a:r>
          </a:p>
        </p:txBody>
      </p:sp>
      <p:pic>
        <p:nvPicPr>
          <p:cNvPr id="4" name="Picture 3">
            <a:extLst>
              <a:ext uri="{FF2B5EF4-FFF2-40B4-BE49-F238E27FC236}">
                <a16:creationId xmlns:a16="http://schemas.microsoft.com/office/drawing/2014/main" id="{7B3CF1BF-9970-4413-AE5B-8BC4003E3CAC}"/>
              </a:ext>
            </a:extLst>
          </p:cNvPr>
          <p:cNvPicPr>
            <a:picLocks noChangeAspect="1"/>
          </p:cNvPicPr>
          <p:nvPr/>
        </p:nvPicPr>
        <p:blipFill>
          <a:blip r:embed="rId3"/>
          <a:stretch>
            <a:fillRect/>
          </a:stretch>
        </p:blipFill>
        <p:spPr>
          <a:xfrm>
            <a:off x="457200" y="1417638"/>
            <a:ext cx="7772400" cy="5165724"/>
          </a:xfrm>
          <a:prstGeom prst="rect">
            <a:avLst/>
          </a:prstGeom>
        </p:spPr>
      </p:pic>
    </p:spTree>
    <p:extLst>
      <p:ext uri="{BB962C8B-B14F-4D97-AF65-F5344CB8AC3E}">
        <p14:creationId xmlns:p14="http://schemas.microsoft.com/office/powerpoint/2010/main" val="37619558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B960BC7-BEA0-409D-BA45-C6B81995DC94}"/>
              </a:ext>
            </a:extLst>
          </p:cNvPr>
          <p:cNvSpPr>
            <a:spLocks noGrp="1" noChangeArrowheads="1"/>
          </p:cNvSpPr>
          <p:nvPr>
            <p:ph type="title"/>
          </p:nvPr>
        </p:nvSpPr>
        <p:spPr/>
        <p:txBody>
          <a:bodyPr/>
          <a:lstStyle/>
          <a:p>
            <a:pPr eaLnBrk="1" hangingPunct="1"/>
            <a:r>
              <a:rPr lang="en-US" altLang="en-US" sz="5000">
                <a:ea typeface="ＭＳ Ｐゴシック" panose="020B0600070205080204" pitchFamily="34" charset="-128"/>
              </a:rPr>
              <a:t>Applicability</a:t>
            </a:r>
          </a:p>
        </p:txBody>
      </p:sp>
      <p:sp>
        <p:nvSpPr>
          <p:cNvPr id="43011" name="Rectangle 3">
            <a:extLst>
              <a:ext uri="{FF2B5EF4-FFF2-40B4-BE49-F238E27FC236}">
                <a16:creationId xmlns:a16="http://schemas.microsoft.com/office/drawing/2014/main" id="{21729B4F-731C-4395-A6C9-B2A5759EAAD8}"/>
              </a:ext>
            </a:extLst>
          </p:cNvPr>
          <p:cNvSpPr>
            <a:spLocks noGrp="1" noChangeArrowheads="1"/>
          </p:cNvSpPr>
          <p:nvPr>
            <p:ph type="body" idx="1"/>
          </p:nvPr>
        </p:nvSpPr>
        <p:spPr>
          <a:xfrm>
            <a:off x="685800" y="1828800"/>
            <a:ext cx="7467600" cy="4114800"/>
          </a:xfrm>
        </p:spPr>
        <p:txBody>
          <a:bodyPr/>
          <a:lstStyle/>
          <a:p>
            <a:pPr eaLnBrk="1" hangingPunct="1"/>
            <a:r>
              <a:rPr lang="en-US" altLang="en-US">
                <a:ea typeface="ＭＳ Ｐゴシック" panose="020B0600070205080204" pitchFamily="34" charset="-128"/>
              </a:rPr>
              <a:t>Use Decorator</a:t>
            </a:r>
          </a:p>
          <a:p>
            <a:pPr lvl="1" eaLnBrk="1" hangingPunct="1"/>
            <a:r>
              <a:rPr lang="en-US" altLang="en-US">
                <a:ea typeface="ＭＳ Ｐゴシック" panose="020B0600070205080204" pitchFamily="34" charset="-128"/>
              </a:rPr>
              <a:t>To add responsibilities to individual objects dynamically without affecting other objects</a:t>
            </a:r>
          </a:p>
          <a:p>
            <a:pPr lvl="1" eaLnBrk="1" hangingPunct="1"/>
            <a:r>
              <a:rPr lang="en-US" altLang="en-US">
                <a:ea typeface="ＭＳ Ｐゴシック" panose="020B0600070205080204" pitchFamily="34" charset="-128"/>
              </a:rPr>
              <a:t>When extending classes is impractical </a:t>
            </a:r>
          </a:p>
          <a:p>
            <a:pPr lvl="2" eaLnBrk="1" hangingPunct="1"/>
            <a:r>
              <a:rPr lang="en-US" altLang="en-US">
                <a:ea typeface="ＭＳ Ｐゴシック" panose="020B0600070205080204" pitchFamily="34" charset="-128"/>
              </a:rPr>
              <a:t>Sometimes a large number of independent  extensions are possible and would produce an explosion of subclasses to support every combination  (this inheritance approach  is on the next few slides)</a:t>
            </a:r>
          </a:p>
          <a:p>
            <a:pPr lvl="2" eaLnBrk="1" hangingPunct="1"/>
            <a:endParaRPr lang="en-US" altLang="en-US" sz="2800">
              <a:ea typeface="ＭＳ Ｐゴシック" panose="020B0600070205080204" pitchFamily="34" charset="-128"/>
            </a:endParaRPr>
          </a:p>
          <a:p>
            <a:pPr eaLnBrk="1" hangingPunct="1"/>
            <a:endParaRPr lang="en-US" altLang="en-US" b="1">
              <a:ea typeface="ＭＳ Ｐゴシック"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AF0E8A1-5FA2-479B-AFB9-CB0C5EAA8FE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An Application</a:t>
            </a:r>
          </a:p>
        </p:txBody>
      </p:sp>
      <p:sp>
        <p:nvSpPr>
          <p:cNvPr id="44035" name="Rectangle 3">
            <a:extLst>
              <a:ext uri="{FF2B5EF4-FFF2-40B4-BE49-F238E27FC236}">
                <a16:creationId xmlns:a16="http://schemas.microsoft.com/office/drawing/2014/main" id="{1359119A-B73F-45B0-B0E4-767A1C92CB47}"/>
              </a:ext>
            </a:extLst>
          </p:cNvPr>
          <p:cNvSpPr>
            <a:spLocks noGrp="1" noChangeArrowheads="1"/>
          </p:cNvSpPr>
          <p:nvPr>
            <p:ph type="body" idx="1"/>
          </p:nvPr>
        </p:nvSpPr>
        <p:spPr>
          <a:xfrm>
            <a:off x="838200" y="1828800"/>
            <a:ext cx="7772400" cy="4114800"/>
          </a:xfrm>
        </p:spPr>
        <p:txBody>
          <a:bodyPr/>
          <a:lstStyle/>
          <a:p>
            <a:pPr eaLnBrk="1" hangingPunct="1">
              <a:lnSpc>
                <a:spcPct val="90000"/>
              </a:lnSpc>
            </a:pPr>
            <a:r>
              <a:rPr lang="en-US" altLang="en-US">
                <a:ea typeface="ＭＳ Ｐゴシック" panose="020B0600070205080204" pitchFamily="34" charset="-128"/>
              </a:rPr>
              <a:t>Suppose there is a TextView GUI component and you want to add different kinds of borders and/or scrollbars to it</a:t>
            </a:r>
          </a:p>
          <a:p>
            <a:pPr eaLnBrk="1" hangingPunct="1">
              <a:lnSpc>
                <a:spcPct val="90000"/>
              </a:lnSpc>
            </a:pPr>
            <a:r>
              <a:rPr lang="en-US" altLang="en-US">
                <a:ea typeface="ＭＳ Ｐゴシック" panose="020B0600070205080204" pitchFamily="34" charset="-128"/>
              </a:rPr>
              <a:t>You can add 3 types of borders</a:t>
            </a:r>
          </a:p>
          <a:p>
            <a:pPr lvl="1" eaLnBrk="1" hangingPunct="1">
              <a:lnSpc>
                <a:spcPct val="90000"/>
              </a:lnSpc>
            </a:pPr>
            <a:r>
              <a:rPr lang="en-US" altLang="en-US">
                <a:ea typeface="ＭＳ Ｐゴシック" panose="020B0600070205080204" pitchFamily="34" charset="-128"/>
              </a:rPr>
              <a:t>Plain, 3D, Fancy</a:t>
            </a:r>
          </a:p>
          <a:p>
            <a:pPr eaLnBrk="1" hangingPunct="1">
              <a:lnSpc>
                <a:spcPct val="90000"/>
              </a:lnSpc>
            </a:pPr>
            <a:r>
              <a:rPr lang="en-US" altLang="en-US">
                <a:ea typeface="ＭＳ Ｐゴシック" panose="020B0600070205080204" pitchFamily="34" charset="-128"/>
              </a:rPr>
              <a:t>and 1 or 2 two scrollbars</a:t>
            </a:r>
          </a:p>
          <a:p>
            <a:pPr lvl="1" eaLnBrk="1" hangingPunct="1">
              <a:lnSpc>
                <a:spcPct val="90000"/>
              </a:lnSpc>
            </a:pPr>
            <a:r>
              <a:rPr lang="en-US" altLang="en-US">
                <a:ea typeface="ＭＳ Ｐゴシック" panose="020B0600070205080204" pitchFamily="34" charset="-128"/>
              </a:rPr>
              <a:t>Horizontal and Vertical</a:t>
            </a:r>
          </a:p>
          <a:p>
            <a:pPr eaLnBrk="1" hangingPunct="1">
              <a:lnSpc>
                <a:spcPct val="90000"/>
              </a:lnSpc>
            </a:pPr>
            <a:r>
              <a:rPr lang="en-US" altLang="en-US">
                <a:ea typeface="ＭＳ Ｐゴシック" panose="020B0600070205080204" pitchFamily="34" charset="-128"/>
              </a:rPr>
              <a:t>An inheritance solution requires15 classes for one view</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81FC060-D8CB-4E9A-80A6-52DE0EF1B7A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That</a:t>
            </a:r>
            <a:r>
              <a:rPr lang="ja-JP" altLang="en-US">
                <a:ea typeface="ＭＳ Ｐゴシック" panose="020B0600070205080204" pitchFamily="34" charset="-128"/>
              </a:rPr>
              <a:t>’</a:t>
            </a:r>
            <a:r>
              <a:rPr lang="en-US" altLang="ja-JP">
                <a:ea typeface="ＭＳ Ｐゴシック" panose="020B0600070205080204" pitchFamily="34" charset="-128"/>
              </a:rPr>
              <a:t>s a lot of classes!</a:t>
            </a:r>
            <a:endParaRPr lang="en-US" altLang="en-US">
              <a:ea typeface="ＭＳ Ｐゴシック" panose="020B0600070205080204" pitchFamily="34" charset="-128"/>
            </a:endParaRPr>
          </a:p>
        </p:txBody>
      </p:sp>
      <p:sp>
        <p:nvSpPr>
          <p:cNvPr id="45059" name="Rectangle 3">
            <a:extLst>
              <a:ext uri="{FF2B5EF4-FFF2-40B4-BE49-F238E27FC236}">
                <a16:creationId xmlns:a16="http://schemas.microsoft.com/office/drawing/2014/main" id="{56723B38-2E93-4BDA-9FAB-71143A982716}"/>
              </a:ext>
            </a:extLst>
          </p:cNvPr>
          <p:cNvSpPr>
            <a:spLocks noGrp="1" noChangeArrowheads="1"/>
          </p:cNvSpPr>
          <p:nvPr>
            <p:ph type="body" idx="1"/>
          </p:nvPr>
        </p:nvSpPr>
        <p:spPr>
          <a:xfrm>
            <a:off x="304800" y="1752600"/>
            <a:ext cx="8458200" cy="4495800"/>
          </a:xfrm>
        </p:spPr>
        <p:txBody>
          <a:bodyPr>
            <a:normAutofit lnSpcReduction="10000"/>
          </a:bodyPr>
          <a:lstStyle/>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TextView_Plain</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TextView_Fancy</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TextView_3D</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TextView_Horizontal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TextView_Horizontal_Vertical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TextView_Plain_Horizontal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TextView_Plain_Vertical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TextView_Plain_Horizontal_Vertical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TextView_3D_Horizontal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TextView_3D_Vertical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TextView_3D_Horizontal_Vertical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TextView_Fancy_Horizontal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TextView_Fancy_Vertical</a:t>
            </a:r>
          </a:p>
          <a:p>
            <a:pPr marL="998538" lvl="2" indent="-84138" eaLnBrk="1" hangingPunct="1">
              <a:lnSpc>
                <a:spcPct val="90000"/>
              </a:lnSpc>
              <a:buFont typeface="Symbol" panose="05050102010706020507" pitchFamily="18" charset="2"/>
              <a:buAutoNum type="arabicPeriod"/>
            </a:pPr>
            <a:r>
              <a:rPr lang="en-US" altLang="en-US" sz="1800">
                <a:solidFill>
                  <a:srgbClr val="000000"/>
                </a:solidFill>
                <a:ea typeface="ＭＳ Ｐゴシック" panose="020B0600070205080204" pitchFamily="34" charset="-128"/>
              </a:rPr>
              <a:t>TextView_Fancy_Horizontal_Vertical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CD133A9-6415-46E9-B8BF-F7BA231DC80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Disadvantages</a:t>
            </a:r>
          </a:p>
        </p:txBody>
      </p:sp>
      <p:sp>
        <p:nvSpPr>
          <p:cNvPr id="46083" name="Rectangle 3">
            <a:extLst>
              <a:ext uri="{FF2B5EF4-FFF2-40B4-BE49-F238E27FC236}">
                <a16:creationId xmlns:a16="http://schemas.microsoft.com/office/drawing/2014/main" id="{3435C667-DEE1-4C20-A231-306A3179FA45}"/>
              </a:ext>
            </a:extLst>
          </p:cNvPr>
          <p:cNvSpPr>
            <a:spLocks noGrp="1" noChangeArrowheads="1"/>
          </p:cNvSpPr>
          <p:nvPr>
            <p:ph type="body" idx="1"/>
          </p:nvPr>
        </p:nvSpPr>
        <p:spPr>
          <a:xfrm>
            <a:off x="685800" y="1981200"/>
            <a:ext cx="8001000" cy="4114800"/>
          </a:xfrm>
        </p:spPr>
        <p:txBody>
          <a:bodyPr/>
          <a:lstStyle/>
          <a:p>
            <a:pPr eaLnBrk="1" hangingPunct="1"/>
            <a:r>
              <a:rPr lang="en-US" altLang="en-US" sz="2800">
                <a:ea typeface="ＭＳ Ｐゴシック" panose="020B0600070205080204" pitchFamily="34" charset="-128"/>
              </a:rPr>
              <a:t>Inheritance solution has an explosion of classes </a:t>
            </a:r>
          </a:p>
          <a:p>
            <a:pPr eaLnBrk="1" hangingPunct="1"/>
            <a:r>
              <a:rPr lang="en-US" altLang="en-US" sz="2800">
                <a:ea typeface="ＭＳ Ｐゴシック" panose="020B0600070205080204" pitchFamily="34" charset="-128"/>
              </a:rPr>
              <a:t>If another view were added such as StreamedVideoView, double the number of Borders/Scrollbar classes</a:t>
            </a:r>
          </a:p>
          <a:p>
            <a:pPr eaLnBrk="1" hangingPunct="1"/>
            <a:r>
              <a:rPr lang="en-US" altLang="en-US" sz="2800">
                <a:ea typeface="ＭＳ Ｐゴシック" panose="020B0600070205080204" pitchFamily="34" charset="-128"/>
              </a:rPr>
              <a:t>Solution to this explosion of classes?</a:t>
            </a:r>
          </a:p>
          <a:p>
            <a:pPr lvl="1" eaLnBrk="1" hangingPunct="1"/>
            <a:r>
              <a:rPr lang="en-US" altLang="en-US" sz="2400">
                <a:ea typeface="ＭＳ Ｐゴシック" panose="020B0600070205080204" pitchFamily="34" charset="-128"/>
              </a:rPr>
              <a:t>Use the Decorator Pattern instead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1CE13711-33C8-4FAF-8339-41B3986D357A}"/>
              </a:ext>
            </a:extLst>
          </p:cNvPr>
          <p:cNvSpPr txBox="1">
            <a:spLocks noChangeArrowheads="1"/>
          </p:cNvSpPr>
          <p:nvPr/>
        </p:nvSpPr>
        <p:spPr bwMode="auto">
          <a:xfrm>
            <a:off x="2895600" y="228600"/>
            <a:ext cx="1905000" cy="1025525"/>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lnSpc>
                <a:spcPct val="95000"/>
              </a:lnSpc>
              <a:spcBef>
                <a:spcPct val="0"/>
              </a:spcBef>
              <a:buFontTx/>
              <a:buNone/>
            </a:pPr>
            <a:r>
              <a:rPr lang="en-US" altLang="en-US" sz="1800" i="1">
                <a:latin typeface="Times New Roman" panose="02020603050405020304" pitchFamily="18" charset="0"/>
              </a:rPr>
              <a:t>VisualComponent</a:t>
            </a:r>
            <a:endParaRPr lang="en-US" altLang="en-US" sz="1800">
              <a:latin typeface="Times New Roman" panose="02020603050405020304" pitchFamily="18" charset="0"/>
            </a:endParaRPr>
          </a:p>
          <a:p>
            <a:pPr>
              <a:buFontTx/>
              <a:buNone/>
            </a:pPr>
            <a:r>
              <a:rPr lang="en-US" altLang="en-US" sz="1800" i="1">
                <a:latin typeface="Times New Roman" panose="02020603050405020304" pitchFamily="18" charset="0"/>
              </a:rPr>
              <a:t>draw()</a:t>
            </a:r>
          </a:p>
          <a:p>
            <a:pPr>
              <a:buFontTx/>
              <a:buNone/>
            </a:pPr>
            <a:r>
              <a:rPr lang="en-US" altLang="en-US" sz="1800" i="1">
                <a:latin typeface="Times New Roman" panose="02020603050405020304" pitchFamily="18" charset="0"/>
              </a:rPr>
              <a:t>resize()</a:t>
            </a:r>
          </a:p>
        </p:txBody>
      </p:sp>
      <p:sp>
        <p:nvSpPr>
          <p:cNvPr id="48131" name="Line 3">
            <a:extLst>
              <a:ext uri="{FF2B5EF4-FFF2-40B4-BE49-F238E27FC236}">
                <a16:creationId xmlns:a16="http://schemas.microsoft.com/office/drawing/2014/main" id="{8297AD98-E2BE-4392-8C46-B3A9AC4237A4}"/>
              </a:ext>
            </a:extLst>
          </p:cNvPr>
          <p:cNvSpPr>
            <a:spLocks noChangeShapeType="1"/>
          </p:cNvSpPr>
          <p:nvPr/>
        </p:nvSpPr>
        <p:spPr bwMode="auto">
          <a:xfrm flipH="1">
            <a:off x="2895600" y="609600"/>
            <a:ext cx="19050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32" name="Text Box 4">
            <a:extLst>
              <a:ext uri="{FF2B5EF4-FFF2-40B4-BE49-F238E27FC236}">
                <a16:creationId xmlns:a16="http://schemas.microsoft.com/office/drawing/2014/main" id="{EE54603A-504A-4A6D-9159-DD4F4ADBD8FF}"/>
              </a:ext>
            </a:extLst>
          </p:cNvPr>
          <p:cNvSpPr txBox="1">
            <a:spLocks noChangeArrowheads="1"/>
          </p:cNvSpPr>
          <p:nvPr/>
        </p:nvSpPr>
        <p:spPr bwMode="auto">
          <a:xfrm>
            <a:off x="1066800" y="1993900"/>
            <a:ext cx="1447800" cy="1039813"/>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TextView</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33" name="AutoShape 5">
            <a:extLst>
              <a:ext uri="{FF2B5EF4-FFF2-40B4-BE49-F238E27FC236}">
                <a16:creationId xmlns:a16="http://schemas.microsoft.com/office/drawing/2014/main" id="{4F44030A-1E21-4C76-A8BC-FF3026EB4415}"/>
              </a:ext>
            </a:extLst>
          </p:cNvPr>
          <p:cNvSpPr>
            <a:spLocks noChangeArrowheads="1"/>
          </p:cNvSpPr>
          <p:nvPr/>
        </p:nvSpPr>
        <p:spPr bwMode="auto">
          <a:xfrm>
            <a:off x="3581400" y="1295400"/>
            <a:ext cx="304800" cy="304800"/>
          </a:xfrm>
          <a:prstGeom prst="triangle">
            <a:avLst>
              <a:gd name="adj" fmla="val 50000"/>
            </a:avLst>
          </a:prstGeom>
          <a:noFill/>
          <a:ln w="254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8134" name="Line 6">
            <a:extLst>
              <a:ext uri="{FF2B5EF4-FFF2-40B4-BE49-F238E27FC236}">
                <a16:creationId xmlns:a16="http://schemas.microsoft.com/office/drawing/2014/main" id="{9B99D9EA-7C4D-44BD-8D90-E7803FCF7DDC}"/>
              </a:ext>
            </a:extLst>
          </p:cNvPr>
          <p:cNvSpPr>
            <a:spLocks noChangeShapeType="1"/>
          </p:cNvSpPr>
          <p:nvPr/>
        </p:nvSpPr>
        <p:spPr bwMode="auto">
          <a:xfrm>
            <a:off x="1752600" y="1752600"/>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35" name="Line 7">
            <a:extLst>
              <a:ext uri="{FF2B5EF4-FFF2-40B4-BE49-F238E27FC236}">
                <a16:creationId xmlns:a16="http://schemas.microsoft.com/office/drawing/2014/main" id="{84BE9BC8-CDD6-4467-BB13-2130499839F0}"/>
              </a:ext>
            </a:extLst>
          </p:cNvPr>
          <p:cNvSpPr>
            <a:spLocks noChangeShapeType="1"/>
          </p:cNvSpPr>
          <p:nvPr/>
        </p:nvSpPr>
        <p:spPr bwMode="auto">
          <a:xfrm>
            <a:off x="3733800" y="1600200"/>
            <a:ext cx="0" cy="1524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36" name="Line 8">
            <a:extLst>
              <a:ext uri="{FF2B5EF4-FFF2-40B4-BE49-F238E27FC236}">
                <a16:creationId xmlns:a16="http://schemas.microsoft.com/office/drawing/2014/main" id="{50BBC84D-5D40-4F7A-8EAC-6C2333AEF4B6}"/>
              </a:ext>
            </a:extLst>
          </p:cNvPr>
          <p:cNvSpPr>
            <a:spLocks noChangeShapeType="1"/>
          </p:cNvSpPr>
          <p:nvPr/>
        </p:nvSpPr>
        <p:spPr bwMode="auto">
          <a:xfrm flipH="1">
            <a:off x="1752600" y="1752600"/>
            <a:ext cx="41910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37" name="Text Box 9">
            <a:extLst>
              <a:ext uri="{FF2B5EF4-FFF2-40B4-BE49-F238E27FC236}">
                <a16:creationId xmlns:a16="http://schemas.microsoft.com/office/drawing/2014/main" id="{F6067DFD-9685-4E5C-8E6A-629128381ED9}"/>
              </a:ext>
            </a:extLst>
          </p:cNvPr>
          <p:cNvSpPr txBox="1">
            <a:spLocks noChangeArrowheads="1"/>
          </p:cNvSpPr>
          <p:nvPr/>
        </p:nvSpPr>
        <p:spPr bwMode="auto">
          <a:xfrm>
            <a:off x="3886200" y="3810000"/>
            <a:ext cx="1752600" cy="1039813"/>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Border</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38" name="Line 10">
            <a:extLst>
              <a:ext uri="{FF2B5EF4-FFF2-40B4-BE49-F238E27FC236}">
                <a16:creationId xmlns:a16="http://schemas.microsoft.com/office/drawing/2014/main" id="{9E4F7FE2-1F28-4FD3-95CB-E797C68C98E9}"/>
              </a:ext>
            </a:extLst>
          </p:cNvPr>
          <p:cNvSpPr>
            <a:spLocks noChangeShapeType="1"/>
          </p:cNvSpPr>
          <p:nvPr/>
        </p:nvSpPr>
        <p:spPr bwMode="auto">
          <a:xfrm>
            <a:off x="3733800" y="1752600"/>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39" name="Text Box 11">
            <a:extLst>
              <a:ext uri="{FF2B5EF4-FFF2-40B4-BE49-F238E27FC236}">
                <a16:creationId xmlns:a16="http://schemas.microsoft.com/office/drawing/2014/main" id="{420D31FC-A677-4753-A220-66500FD71F74}"/>
              </a:ext>
            </a:extLst>
          </p:cNvPr>
          <p:cNvSpPr txBox="1">
            <a:spLocks noChangeArrowheads="1"/>
          </p:cNvSpPr>
          <p:nvPr/>
        </p:nvSpPr>
        <p:spPr bwMode="auto">
          <a:xfrm>
            <a:off x="5181600" y="1995488"/>
            <a:ext cx="1447800" cy="1039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i="1">
                <a:latin typeface="Times New Roman" panose="02020603050405020304" pitchFamily="18" charset="0"/>
              </a:rPr>
              <a:t>Decorator</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40" name="Text Box 12">
            <a:extLst>
              <a:ext uri="{FF2B5EF4-FFF2-40B4-BE49-F238E27FC236}">
                <a16:creationId xmlns:a16="http://schemas.microsoft.com/office/drawing/2014/main" id="{439B4D4C-42F9-47D2-95BF-368B1B44F465}"/>
              </a:ext>
            </a:extLst>
          </p:cNvPr>
          <p:cNvSpPr txBox="1">
            <a:spLocks noChangeArrowheads="1"/>
          </p:cNvSpPr>
          <p:nvPr/>
        </p:nvSpPr>
        <p:spPr bwMode="auto">
          <a:xfrm>
            <a:off x="6172200" y="3810000"/>
            <a:ext cx="2209800" cy="1039813"/>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ScrollBar</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41" name="Line 13">
            <a:extLst>
              <a:ext uri="{FF2B5EF4-FFF2-40B4-BE49-F238E27FC236}">
                <a16:creationId xmlns:a16="http://schemas.microsoft.com/office/drawing/2014/main" id="{2A9C8D75-10EF-428C-B44F-4DFD5E54F424}"/>
              </a:ext>
            </a:extLst>
          </p:cNvPr>
          <p:cNvSpPr>
            <a:spLocks noChangeShapeType="1"/>
          </p:cNvSpPr>
          <p:nvPr/>
        </p:nvSpPr>
        <p:spPr bwMode="auto">
          <a:xfrm flipH="1">
            <a:off x="6172200" y="4191000"/>
            <a:ext cx="22098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42" name="AutoShape 14">
            <a:extLst>
              <a:ext uri="{FF2B5EF4-FFF2-40B4-BE49-F238E27FC236}">
                <a16:creationId xmlns:a16="http://schemas.microsoft.com/office/drawing/2014/main" id="{D19DA03D-502E-487D-A51A-6FC3C0416A6E}"/>
              </a:ext>
            </a:extLst>
          </p:cNvPr>
          <p:cNvSpPr>
            <a:spLocks noChangeArrowheads="1"/>
          </p:cNvSpPr>
          <p:nvPr/>
        </p:nvSpPr>
        <p:spPr bwMode="auto">
          <a:xfrm>
            <a:off x="5715000" y="3048000"/>
            <a:ext cx="304800" cy="304800"/>
          </a:xfrm>
          <a:prstGeom prst="triangle">
            <a:avLst>
              <a:gd name="adj" fmla="val 50000"/>
            </a:avLst>
          </a:prstGeom>
          <a:noFill/>
          <a:ln w="254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8143" name="Line 15">
            <a:extLst>
              <a:ext uri="{FF2B5EF4-FFF2-40B4-BE49-F238E27FC236}">
                <a16:creationId xmlns:a16="http://schemas.microsoft.com/office/drawing/2014/main" id="{9C2AD767-4378-47A1-BCD4-2A9517E9F6D7}"/>
              </a:ext>
            </a:extLst>
          </p:cNvPr>
          <p:cNvSpPr>
            <a:spLocks noChangeShapeType="1"/>
          </p:cNvSpPr>
          <p:nvPr/>
        </p:nvSpPr>
        <p:spPr bwMode="auto">
          <a:xfrm>
            <a:off x="4876800" y="3581400"/>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44" name="Line 16">
            <a:extLst>
              <a:ext uri="{FF2B5EF4-FFF2-40B4-BE49-F238E27FC236}">
                <a16:creationId xmlns:a16="http://schemas.microsoft.com/office/drawing/2014/main" id="{6BDD6FB1-93CF-43B7-AB5E-C3159C14B612}"/>
              </a:ext>
            </a:extLst>
          </p:cNvPr>
          <p:cNvSpPr>
            <a:spLocks noChangeShapeType="1"/>
          </p:cNvSpPr>
          <p:nvPr/>
        </p:nvSpPr>
        <p:spPr bwMode="auto">
          <a:xfrm flipH="1">
            <a:off x="4876800" y="3581400"/>
            <a:ext cx="19812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45" name="Line 17">
            <a:extLst>
              <a:ext uri="{FF2B5EF4-FFF2-40B4-BE49-F238E27FC236}">
                <a16:creationId xmlns:a16="http://schemas.microsoft.com/office/drawing/2014/main" id="{F618E489-AEBA-413F-A69D-9882483BF919}"/>
              </a:ext>
            </a:extLst>
          </p:cNvPr>
          <p:cNvSpPr>
            <a:spLocks noChangeShapeType="1"/>
          </p:cNvSpPr>
          <p:nvPr/>
        </p:nvSpPr>
        <p:spPr bwMode="auto">
          <a:xfrm>
            <a:off x="6858000" y="3581400"/>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46" name="Line 18">
            <a:extLst>
              <a:ext uri="{FF2B5EF4-FFF2-40B4-BE49-F238E27FC236}">
                <a16:creationId xmlns:a16="http://schemas.microsoft.com/office/drawing/2014/main" id="{C0826A78-4891-41CF-9751-1DE8F7E67B58}"/>
              </a:ext>
            </a:extLst>
          </p:cNvPr>
          <p:cNvSpPr>
            <a:spLocks noChangeShapeType="1"/>
          </p:cNvSpPr>
          <p:nvPr/>
        </p:nvSpPr>
        <p:spPr bwMode="auto">
          <a:xfrm flipH="1" flipV="1">
            <a:off x="3886200" y="4216400"/>
            <a:ext cx="1751013" cy="158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47" name="Text Box 19">
            <a:extLst>
              <a:ext uri="{FF2B5EF4-FFF2-40B4-BE49-F238E27FC236}">
                <a16:creationId xmlns:a16="http://schemas.microsoft.com/office/drawing/2014/main" id="{51EFF8E3-A3E7-48FC-B7F7-4E67EBE32DFB}"/>
              </a:ext>
            </a:extLst>
          </p:cNvPr>
          <p:cNvSpPr txBox="1">
            <a:spLocks noChangeArrowheads="1"/>
          </p:cNvSpPr>
          <p:nvPr/>
        </p:nvSpPr>
        <p:spPr bwMode="auto">
          <a:xfrm>
            <a:off x="2895600" y="1981200"/>
            <a:ext cx="1981200" cy="1023938"/>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700">
                <a:latin typeface="Times New Roman" panose="02020603050405020304" pitchFamily="18" charset="0"/>
              </a:rPr>
              <a:t>SteamedVideoView</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48" name="Line 20">
            <a:extLst>
              <a:ext uri="{FF2B5EF4-FFF2-40B4-BE49-F238E27FC236}">
                <a16:creationId xmlns:a16="http://schemas.microsoft.com/office/drawing/2014/main" id="{F66FB2FD-2FED-4267-80DF-68024CA3A764}"/>
              </a:ext>
            </a:extLst>
          </p:cNvPr>
          <p:cNvSpPr>
            <a:spLocks noChangeShapeType="1"/>
          </p:cNvSpPr>
          <p:nvPr/>
        </p:nvSpPr>
        <p:spPr bwMode="auto">
          <a:xfrm>
            <a:off x="5943600" y="1766888"/>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49" name="Line 21">
            <a:extLst>
              <a:ext uri="{FF2B5EF4-FFF2-40B4-BE49-F238E27FC236}">
                <a16:creationId xmlns:a16="http://schemas.microsoft.com/office/drawing/2014/main" id="{AC14528D-3F86-4423-A02A-BFB2AE0B17C1}"/>
              </a:ext>
            </a:extLst>
          </p:cNvPr>
          <p:cNvSpPr>
            <a:spLocks noChangeShapeType="1"/>
          </p:cNvSpPr>
          <p:nvPr/>
        </p:nvSpPr>
        <p:spPr bwMode="auto">
          <a:xfrm>
            <a:off x="4800600" y="930275"/>
            <a:ext cx="25146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50" name="Line 22">
            <a:extLst>
              <a:ext uri="{FF2B5EF4-FFF2-40B4-BE49-F238E27FC236}">
                <a16:creationId xmlns:a16="http://schemas.microsoft.com/office/drawing/2014/main" id="{E570CD3C-FADD-4742-A374-B81BE4FB7C97}"/>
              </a:ext>
            </a:extLst>
          </p:cNvPr>
          <p:cNvSpPr>
            <a:spLocks noChangeShapeType="1"/>
          </p:cNvSpPr>
          <p:nvPr/>
        </p:nvSpPr>
        <p:spPr bwMode="auto">
          <a:xfrm>
            <a:off x="7315200" y="928688"/>
            <a:ext cx="0" cy="1371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51" name="Line 23">
            <a:extLst>
              <a:ext uri="{FF2B5EF4-FFF2-40B4-BE49-F238E27FC236}">
                <a16:creationId xmlns:a16="http://schemas.microsoft.com/office/drawing/2014/main" id="{7AF18F96-C439-4FD5-8ACA-2916E138CA3C}"/>
              </a:ext>
            </a:extLst>
          </p:cNvPr>
          <p:cNvSpPr>
            <a:spLocks noChangeShapeType="1"/>
          </p:cNvSpPr>
          <p:nvPr/>
        </p:nvSpPr>
        <p:spPr bwMode="auto">
          <a:xfrm>
            <a:off x="6629400" y="2300288"/>
            <a:ext cx="6858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52" name="Line 24">
            <a:extLst>
              <a:ext uri="{FF2B5EF4-FFF2-40B4-BE49-F238E27FC236}">
                <a16:creationId xmlns:a16="http://schemas.microsoft.com/office/drawing/2014/main" id="{675A019D-15DC-4B3E-B68E-B1B30B0D7B7F}"/>
              </a:ext>
            </a:extLst>
          </p:cNvPr>
          <p:cNvSpPr>
            <a:spLocks noChangeShapeType="1"/>
          </p:cNvSpPr>
          <p:nvPr/>
        </p:nvSpPr>
        <p:spPr bwMode="auto">
          <a:xfrm>
            <a:off x="1066800" y="2347913"/>
            <a:ext cx="14478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53" name="Line 25">
            <a:extLst>
              <a:ext uri="{FF2B5EF4-FFF2-40B4-BE49-F238E27FC236}">
                <a16:creationId xmlns:a16="http://schemas.microsoft.com/office/drawing/2014/main" id="{46D457B0-1AA3-4F69-B3C5-4284EA97E4E1}"/>
              </a:ext>
            </a:extLst>
          </p:cNvPr>
          <p:cNvSpPr>
            <a:spLocks noChangeShapeType="1"/>
          </p:cNvSpPr>
          <p:nvPr/>
        </p:nvSpPr>
        <p:spPr bwMode="auto">
          <a:xfrm>
            <a:off x="2971800" y="2347913"/>
            <a:ext cx="19050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54" name="Line 26">
            <a:extLst>
              <a:ext uri="{FF2B5EF4-FFF2-40B4-BE49-F238E27FC236}">
                <a16:creationId xmlns:a16="http://schemas.microsoft.com/office/drawing/2014/main" id="{4CE29674-36FC-48D6-9B3F-E4D25B498FB8}"/>
              </a:ext>
            </a:extLst>
          </p:cNvPr>
          <p:cNvSpPr>
            <a:spLocks noChangeShapeType="1"/>
          </p:cNvSpPr>
          <p:nvPr/>
        </p:nvSpPr>
        <p:spPr bwMode="auto">
          <a:xfrm>
            <a:off x="5181600" y="2362200"/>
            <a:ext cx="14478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55" name="Text Box 27">
            <a:extLst>
              <a:ext uri="{FF2B5EF4-FFF2-40B4-BE49-F238E27FC236}">
                <a16:creationId xmlns:a16="http://schemas.microsoft.com/office/drawing/2014/main" id="{F96E29C2-4EB1-4300-A871-1D1598F398A5}"/>
              </a:ext>
            </a:extLst>
          </p:cNvPr>
          <p:cNvSpPr txBox="1">
            <a:spLocks noChangeArrowheads="1"/>
          </p:cNvSpPr>
          <p:nvPr/>
        </p:nvSpPr>
        <p:spPr bwMode="auto">
          <a:xfrm>
            <a:off x="4876800" y="595313"/>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50000"/>
              </a:spcBef>
              <a:buFontTx/>
              <a:buNone/>
            </a:pPr>
            <a:r>
              <a:rPr lang="en-US" altLang="en-US" sz="1600">
                <a:latin typeface="Times New Roman" panose="02020603050405020304" pitchFamily="18" charset="0"/>
              </a:rPr>
              <a:t>1</a:t>
            </a:r>
          </a:p>
        </p:txBody>
      </p:sp>
      <p:sp>
        <p:nvSpPr>
          <p:cNvPr id="48156" name="Text Box 28">
            <a:extLst>
              <a:ext uri="{FF2B5EF4-FFF2-40B4-BE49-F238E27FC236}">
                <a16:creationId xmlns:a16="http://schemas.microsoft.com/office/drawing/2014/main" id="{40061496-5305-4DC9-94FB-6486F3D62E21}"/>
              </a:ext>
            </a:extLst>
          </p:cNvPr>
          <p:cNvSpPr txBox="1">
            <a:spLocks noChangeArrowheads="1"/>
          </p:cNvSpPr>
          <p:nvPr/>
        </p:nvSpPr>
        <p:spPr bwMode="auto">
          <a:xfrm>
            <a:off x="6781800" y="2025650"/>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50000"/>
              </a:spcBef>
              <a:buFontTx/>
              <a:buNone/>
            </a:pPr>
            <a:r>
              <a:rPr lang="en-US" altLang="en-US" sz="1600">
                <a:latin typeface="Times New Roman" panose="02020603050405020304" pitchFamily="18" charset="0"/>
              </a:rPr>
              <a:t>1</a:t>
            </a:r>
          </a:p>
        </p:txBody>
      </p:sp>
      <p:sp>
        <p:nvSpPr>
          <p:cNvPr id="48157" name="Text Box 29">
            <a:extLst>
              <a:ext uri="{FF2B5EF4-FFF2-40B4-BE49-F238E27FC236}">
                <a16:creationId xmlns:a16="http://schemas.microsoft.com/office/drawing/2014/main" id="{BA635217-E97E-4783-B734-7E6C29B5CFEC}"/>
              </a:ext>
            </a:extLst>
          </p:cNvPr>
          <p:cNvSpPr txBox="1">
            <a:spLocks noChangeArrowheads="1"/>
          </p:cNvSpPr>
          <p:nvPr/>
        </p:nvSpPr>
        <p:spPr bwMode="auto">
          <a:xfrm>
            <a:off x="1371600" y="5589588"/>
            <a:ext cx="914400" cy="1039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Plain</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58" name="Line 30">
            <a:extLst>
              <a:ext uri="{FF2B5EF4-FFF2-40B4-BE49-F238E27FC236}">
                <a16:creationId xmlns:a16="http://schemas.microsoft.com/office/drawing/2014/main" id="{55D5E17A-7DD3-48E4-8BD1-2FBC412C90B6}"/>
              </a:ext>
            </a:extLst>
          </p:cNvPr>
          <p:cNvSpPr>
            <a:spLocks noChangeShapeType="1"/>
          </p:cNvSpPr>
          <p:nvPr/>
        </p:nvSpPr>
        <p:spPr bwMode="auto">
          <a:xfrm>
            <a:off x="3048000" y="5360988"/>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59" name="Line 31">
            <a:extLst>
              <a:ext uri="{FF2B5EF4-FFF2-40B4-BE49-F238E27FC236}">
                <a16:creationId xmlns:a16="http://schemas.microsoft.com/office/drawing/2014/main" id="{36A08108-2812-48AB-811B-B8BC05AD7E7F}"/>
              </a:ext>
            </a:extLst>
          </p:cNvPr>
          <p:cNvSpPr>
            <a:spLocks noChangeShapeType="1"/>
          </p:cNvSpPr>
          <p:nvPr/>
        </p:nvSpPr>
        <p:spPr bwMode="auto">
          <a:xfrm flipH="1">
            <a:off x="1828800" y="5360988"/>
            <a:ext cx="29718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60" name="Line 32">
            <a:extLst>
              <a:ext uri="{FF2B5EF4-FFF2-40B4-BE49-F238E27FC236}">
                <a16:creationId xmlns:a16="http://schemas.microsoft.com/office/drawing/2014/main" id="{5A78189F-A4AE-4CBD-9971-355FA57E5E0D}"/>
              </a:ext>
            </a:extLst>
          </p:cNvPr>
          <p:cNvSpPr>
            <a:spLocks noChangeShapeType="1"/>
          </p:cNvSpPr>
          <p:nvPr/>
        </p:nvSpPr>
        <p:spPr bwMode="auto">
          <a:xfrm>
            <a:off x="4800600" y="5360988"/>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61" name="Line 33">
            <a:extLst>
              <a:ext uri="{FF2B5EF4-FFF2-40B4-BE49-F238E27FC236}">
                <a16:creationId xmlns:a16="http://schemas.microsoft.com/office/drawing/2014/main" id="{6237279F-3E46-4275-AF47-819F42EDB140}"/>
              </a:ext>
            </a:extLst>
          </p:cNvPr>
          <p:cNvSpPr>
            <a:spLocks noChangeShapeType="1"/>
          </p:cNvSpPr>
          <p:nvPr/>
        </p:nvSpPr>
        <p:spPr bwMode="auto">
          <a:xfrm flipH="1" flipV="1">
            <a:off x="1371600" y="5997575"/>
            <a:ext cx="9144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62" name="Line 34">
            <a:extLst>
              <a:ext uri="{FF2B5EF4-FFF2-40B4-BE49-F238E27FC236}">
                <a16:creationId xmlns:a16="http://schemas.microsoft.com/office/drawing/2014/main" id="{1C0935D3-E92D-4868-B1C9-DD515BA65B19}"/>
              </a:ext>
            </a:extLst>
          </p:cNvPr>
          <p:cNvSpPr>
            <a:spLocks noChangeShapeType="1"/>
          </p:cNvSpPr>
          <p:nvPr/>
        </p:nvSpPr>
        <p:spPr bwMode="auto">
          <a:xfrm flipV="1">
            <a:off x="4343400" y="5181600"/>
            <a:ext cx="0" cy="17938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63" name="Text Box 35">
            <a:extLst>
              <a:ext uri="{FF2B5EF4-FFF2-40B4-BE49-F238E27FC236}">
                <a16:creationId xmlns:a16="http://schemas.microsoft.com/office/drawing/2014/main" id="{81DAA0E9-2482-416F-B781-A752DF0BAB7D}"/>
              </a:ext>
            </a:extLst>
          </p:cNvPr>
          <p:cNvSpPr txBox="1">
            <a:spLocks noChangeArrowheads="1"/>
          </p:cNvSpPr>
          <p:nvPr/>
        </p:nvSpPr>
        <p:spPr bwMode="auto">
          <a:xfrm>
            <a:off x="2667000" y="5589588"/>
            <a:ext cx="914400" cy="1039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3D</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64" name="Line 36">
            <a:extLst>
              <a:ext uri="{FF2B5EF4-FFF2-40B4-BE49-F238E27FC236}">
                <a16:creationId xmlns:a16="http://schemas.microsoft.com/office/drawing/2014/main" id="{29C2B31D-1054-46E3-A022-A7FA4A994CDB}"/>
              </a:ext>
            </a:extLst>
          </p:cNvPr>
          <p:cNvSpPr>
            <a:spLocks noChangeShapeType="1"/>
          </p:cNvSpPr>
          <p:nvPr/>
        </p:nvSpPr>
        <p:spPr bwMode="auto">
          <a:xfrm flipH="1" flipV="1">
            <a:off x="2667000" y="5970588"/>
            <a:ext cx="9144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65" name="Text Box 37">
            <a:extLst>
              <a:ext uri="{FF2B5EF4-FFF2-40B4-BE49-F238E27FC236}">
                <a16:creationId xmlns:a16="http://schemas.microsoft.com/office/drawing/2014/main" id="{B850BBF9-9B5D-4B00-9CEA-8998822588DD}"/>
              </a:ext>
            </a:extLst>
          </p:cNvPr>
          <p:cNvSpPr txBox="1">
            <a:spLocks noChangeArrowheads="1"/>
          </p:cNvSpPr>
          <p:nvPr/>
        </p:nvSpPr>
        <p:spPr bwMode="auto">
          <a:xfrm>
            <a:off x="4114800" y="5570538"/>
            <a:ext cx="914400" cy="1039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Fancy</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66" name="Line 38">
            <a:extLst>
              <a:ext uri="{FF2B5EF4-FFF2-40B4-BE49-F238E27FC236}">
                <a16:creationId xmlns:a16="http://schemas.microsoft.com/office/drawing/2014/main" id="{2C1283D4-003E-4387-AA73-8564DF9B30E1}"/>
              </a:ext>
            </a:extLst>
          </p:cNvPr>
          <p:cNvSpPr>
            <a:spLocks noChangeShapeType="1"/>
          </p:cNvSpPr>
          <p:nvPr/>
        </p:nvSpPr>
        <p:spPr bwMode="auto">
          <a:xfrm flipH="1" flipV="1">
            <a:off x="4114800" y="5970588"/>
            <a:ext cx="9144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67" name="Line 39">
            <a:extLst>
              <a:ext uri="{FF2B5EF4-FFF2-40B4-BE49-F238E27FC236}">
                <a16:creationId xmlns:a16="http://schemas.microsoft.com/office/drawing/2014/main" id="{E7EC6EFE-0B30-4FE6-BB94-F61F02EA0046}"/>
              </a:ext>
            </a:extLst>
          </p:cNvPr>
          <p:cNvSpPr>
            <a:spLocks noChangeShapeType="1"/>
          </p:cNvSpPr>
          <p:nvPr/>
        </p:nvSpPr>
        <p:spPr bwMode="auto">
          <a:xfrm>
            <a:off x="1828800" y="5360988"/>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68" name="Text Box 40">
            <a:extLst>
              <a:ext uri="{FF2B5EF4-FFF2-40B4-BE49-F238E27FC236}">
                <a16:creationId xmlns:a16="http://schemas.microsoft.com/office/drawing/2014/main" id="{4617E8E7-E8D0-4E53-ACB1-3F5B20B01287}"/>
              </a:ext>
            </a:extLst>
          </p:cNvPr>
          <p:cNvSpPr txBox="1">
            <a:spLocks noChangeArrowheads="1"/>
          </p:cNvSpPr>
          <p:nvPr/>
        </p:nvSpPr>
        <p:spPr bwMode="auto">
          <a:xfrm>
            <a:off x="6705600" y="2971800"/>
            <a:ext cx="198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spcBef>
                <a:spcPct val="50000"/>
              </a:spcBef>
              <a:buFontTx/>
              <a:buNone/>
            </a:pPr>
            <a:r>
              <a:rPr lang="en-US" altLang="en-US" sz="1600">
                <a:latin typeface="Times New Roman" panose="02020603050405020304" pitchFamily="18" charset="0"/>
              </a:rPr>
              <a:t>Decorator contains a visual component</a:t>
            </a:r>
          </a:p>
        </p:txBody>
      </p:sp>
      <p:sp>
        <p:nvSpPr>
          <p:cNvPr id="48169" name="Line 41">
            <a:extLst>
              <a:ext uri="{FF2B5EF4-FFF2-40B4-BE49-F238E27FC236}">
                <a16:creationId xmlns:a16="http://schemas.microsoft.com/office/drawing/2014/main" id="{84C4252D-48BE-4A86-BDC8-A26AB069972F}"/>
              </a:ext>
            </a:extLst>
          </p:cNvPr>
          <p:cNvSpPr>
            <a:spLocks noChangeShapeType="1"/>
          </p:cNvSpPr>
          <p:nvPr/>
        </p:nvSpPr>
        <p:spPr bwMode="auto">
          <a:xfrm>
            <a:off x="5867400" y="3352800"/>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70" name="AutoShape 42">
            <a:extLst>
              <a:ext uri="{FF2B5EF4-FFF2-40B4-BE49-F238E27FC236}">
                <a16:creationId xmlns:a16="http://schemas.microsoft.com/office/drawing/2014/main" id="{CBBC5FB3-A10D-4E10-AF50-0A15533810E8}"/>
              </a:ext>
            </a:extLst>
          </p:cNvPr>
          <p:cNvSpPr>
            <a:spLocks noChangeArrowheads="1"/>
          </p:cNvSpPr>
          <p:nvPr/>
        </p:nvSpPr>
        <p:spPr bwMode="auto">
          <a:xfrm>
            <a:off x="4191000" y="4876800"/>
            <a:ext cx="304800" cy="304800"/>
          </a:xfrm>
          <a:prstGeom prst="triangle">
            <a:avLst>
              <a:gd name="adj" fmla="val 50000"/>
            </a:avLst>
          </a:prstGeom>
          <a:noFill/>
          <a:ln w="254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8171" name="Line 43">
            <a:extLst>
              <a:ext uri="{FF2B5EF4-FFF2-40B4-BE49-F238E27FC236}">
                <a16:creationId xmlns:a16="http://schemas.microsoft.com/office/drawing/2014/main" id="{62BBC132-FCE9-4648-9C5C-0F147F3A80E9}"/>
              </a:ext>
            </a:extLst>
          </p:cNvPr>
          <p:cNvSpPr>
            <a:spLocks noChangeShapeType="1"/>
          </p:cNvSpPr>
          <p:nvPr/>
        </p:nvSpPr>
        <p:spPr bwMode="auto">
          <a:xfrm>
            <a:off x="6400800" y="5360988"/>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72" name="Line 44">
            <a:extLst>
              <a:ext uri="{FF2B5EF4-FFF2-40B4-BE49-F238E27FC236}">
                <a16:creationId xmlns:a16="http://schemas.microsoft.com/office/drawing/2014/main" id="{26C2E88C-081C-4A50-9BF3-CCB79C602B2F}"/>
              </a:ext>
            </a:extLst>
          </p:cNvPr>
          <p:cNvSpPr>
            <a:spLocks noChangeShapeType="1"/>
          </p:cNvSpPr>
          <p:nvPr/>
        </p:nvSpPr>
        <p:spPr bwMode="auto">
          <a:xfrm>
            <a:off x="8153400" y="5360988"/>
            <a:ext cx="0" cy="2286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73" name="Line 45">
            <a:extLst>
              <a:ext uri="{FF2B5EF4-FFF2-40B4-BE49-F238E27FC236}">
                <a16:creationId xmlns:a16="http://schemas.microsoft.com/office/drawing/2014/main" id="{467FFA48-9D3E-446B-B783-D06CFE0A6B56}"/>
              </a:ext>
            </a:extLst>
          </p:cNvPr>
          <p:cNvSpPr>
            <a:spLocks noChangeShapeType="1"/>
          </p:cNvSpPr>
          <p:nvPr/>
        </p:nvSpPr>
        <p:spPr bwMode="auto">
          <a:xfrm flipV="1">
            <a:off x="7239000" y="5181600"/>
            <a:ext cx="0" cy="17938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74" name="Text Box 46">
            <a:extLst>
              <a:ext uri="{FF2B5EF4-FFF2-40B4-BE49-F238E27FC236}">
                <a16:creationId xmlns:a16="http://schemas.microsoft.com/office/drawing/2014/main" id="{D6900B70-B8F1-4E1E-9A1B-A905A908FB34}"/>
              </a:ext>
            </a:extLst>
          </p:cNvPr>
          <p:cNvSpPr txBox="1">
            <a:spLocks noChangeArrowheads="1"/>
          </p:cNvSpPr>
          <p:nvPr/>
        </p:nvSpPr>
        <p:spPr bwMode="auto">
          <a:xfrm>
            <a:off x="6019800" y="5589588"/>
            <a:ext cx="914400" cy="1039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Horiz</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75" name="Line 47">
            <a:extLst>
              <a:ext uri="{FF2B5EF4-FFF2-40B4-BE49-F238E27FC236}">
                <a16:creationId xmlns:a16="http://schemas.microsoft.com/office/drawing/2014/main" id="{92EDF0F0-4BFC-441B-85A0-BBCDAF9421E0}"/>
              </a:ext>
            </a:extLst>
          </p:cNvPr>
          <p:cNvSpPr>
            <a:spLocks noChangeShapeType="1"/>
          </p:cNvSpPr>
          <p:nvPr/>
        </p:nvSpPr>
        <p:spPr bwMode="auto">
          <a:xfrm flipH="1" flipV="1">
            <a:off x="6019800" y="5970588"/>
            <a:ext cx="9144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76" name="Text Box 48">
            <a:extLst>
              <a:ext uri="{FF2B5EF4-FFF2-40B4-BE49-F238E27FC236}">
                <a16:creationId xmlns:a16="http://schemas.microsoft.com/office/drawing/2014/main" id="{E2E1C471-5D7C-4C5F-B95E-56BCA60D22CC}"/>
              </a:ext>
            </a:extLst>
          </p:cNvPr>
          <p:cNvSpPr txBox="1">
            <a:spLocks noChangeArrowheads="1"/>
          </p:cNvSpPr>
          <p:nvPr/>
        </p:nvSpPr>
        <p:spPr bwMode="auto">
          <a:xfrm>
            <a:off x="7467600" y="5570538"/>
            <a:ext cx="914400" cy="1039812"/>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800">
                <a:latin typeface="Times New Roman" panose="02020603050405020304" pitchFamily="18" charset="0"/>
              </a:rPr>
              <a:t>Vert</a:t>
            </a:r>
          </a:p>
          <a:p>
            <a:pPr>
              <a:buFontTx/>
              <a:buNone/>
            </a:pPr>
            <a:r>
              <a:rPr lang="en-US" altLang="en-US" sz="1800">
                <a:latin typeface="Times New Roman" panose="02020603050405020304" pitchFamily="18" charset="0"/>
              </a:rPr>
              <a:t>draw()</a:t>
            </a:r>
          </a:p>
          <a:p>
            <a:pPr>
              <a:buFontTx/>
              <a:buNone/>
            </a:pPr>
            <a:r>
              <a:rPr lang="en-US" altLang="en-US" sz="1800">
                <a:latin typeface="Times New Roman" panose="02020603050405020304" pitchFamily="18" charset="0"/>
              </a:rPr>
              <a:t>resize()</a:t>
            </a:r>
          </a:p>
        </p:txBody>
      </p:sp>
      <p:sp>
        <p:nvSpPr>
          <p:cNvPr id="48177" name="Line 49">
            <a:extLst>
              <a:ext uri="{FF2B5EF4-FFF2-40B4-BE49-F238E27FC236}">
                <a16:creationId xmlns:a16="http://schemas.microsoft.com/office/drawing/2014/main" id="{6323AC39-B908-4A2B-B57E-6971992D74CF}"/>
              </a:ext>
            </a:extLst>
          </p:cNvPr>
          <p:cNvSpPr>
            <a:spLocks noChangeShapeType="1"/>
          </p:cNvSpPr>
          <p:nvPr/>
        </p:nvSpPr>
        <p:spPr bwMode="auto">
          <a:xfrm flipH="1" flipV="1">
            <a:off x="7467600" y="5970588"/>
            <a:ext cx="9144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48178" name="AutoShape 50">
            <a:extLst>
              <a:ext uri="{FF2B5EF4-FFF2-40B4-BE49-F238E27FC236}">
                <a16:creationId xmlns:a16="http://schemas.microsoft.com/office/drawing/2014/main" id="{F6AEDE43-1BDD-46F2-9A58-C96194758482}"/>
              </a:ext>
            </a:extLst>
          </p:cNvPr>
          <p:cNvSpPr>
            <a:spLocks noChangeArrowheads="1"/>
          </p:cNvSpPr>
          <p:nvPr/>
        </p:nvSpPr>
        <p:spPr bwMode="auto">
          <a:xfrm>
            <a:off x="7086600" y="4876800"/>
            <a:ext cx="304800" cy="304800"/>
          </a:xfrm>
          <a:prstGeom prst="triangle">
            <a:avLst>
              <a:gd name="adj" fmla="val 50000"/>
            </a:avLst>
          </a:prstGeom>
          <a:noFill/>
          <a:ln w="254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8179" name="Line 51">
            <a:extLst>
              <a:ext uri="{FF2B5EF4-FFF2-40B4-BE49-F238E27FC236}">
                <a16:creationId xmlns:a16="http://schemas.microsoft.com/office/drawing/2014/main" id="{D75F459E-A06D-4C65-B307-A90B3828C842}"/>
              </a:ext>
            </a:extLst>
          </p:cNvPr>
          <p:cNvSpPr>
            <a:spLocks noChangeShapeType="1"/>
          </p:cNvSpPr>
          <p:nvPr/>
        </p:nvSpPr>
        <p:spPr bwMode="auto">
          <a:xfrm>
            <a:off x="6400800" y="5334000"/>
            <a:ext cx="17526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80" name="Text Box 52">
            <a:extLst>
              <a:ext uri="{FF2B5EF4-FFF2-40B4-BE49-F238E27FC236}">
                <a16:creationId xmlns:a16="http://schemas.microsoft.com/office/drawing/2014/main" id="{3C14B9E5-0971-4B22-A06C-C2EB71ADF74B}"/>
              </a:ext>
            </a:extLst>
          </p:cNvPr>
          <p:cNvSpPr txBox="1">
            <a:spLocks noChangeArrowheads="1"/>
          </p:cNvSpPr>
          <p:nvPr/>
        </p:nvSpPr>
        <p:spPr bwMode="auto">
          <a:xfrm>
            <a:off x="685800" y="3429000"/>
            <a:ext cx="190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50000"/>
              </a:spcBef>
              <a:buFontTx/>
              <a:buNone/>
            </a:pPr>
            <a:r>
              <a:rPr lang="en-US" altLang="en-US" sz="2400" i="1">
                <a:latin typeface="Times New Roman" panose="02020603050405020304" pitchFamily="18" charset="0"/>
              </a:rPr>
              <a:t>An imagined example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90BD4E6-4D76-4825-AE17-A26844E7FF17}"/>
              </a:ext>
            </a:extLst>
          </p:cNvPr>
          <p:cNvSpPr>
            <a:spLocks noGrp="1"/>
          </p:cNvSpPr>
          <p:nvPr>
            <p:ph type="title"/>
          </p:nvPr>
        </p:nvSpPr>
        <p:spPr/>
        <p:txBody>
          <a:bodyPr/>
          <a:lstStyle/>
          <a:p>
            <a:r>
              <a:rPr lang="en-US" altLang="en-US">
                <a:ea typeface="ＭＳ Ｐゴシック" panose="020B0600070205080204" pitchFamily="34" charset="-128"/>
              </a:rPr>
              <a:t>Decorator's General Form </a:t>
            </a:r>
          </a:p>
        </p:txBody>
      </p:sp>
      <p:pic>
        <p:nvPicPr>
          <p:cNvPr id="49155" name="Picture 2" descr="http://www.dofactory.com/Patterns/Diagrams/decorator.gif">
            <a:extLst>
              <a:ext uri="{FF2B5EF4-FFF2-40B4-BE49-F238E27FC236}">
                <a16:creationId xmlns:a16="http://schemas.microsoft.com/office/drawing/2014/main" id="{98956FA2-389D-4814-892F-803452669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50"/>
          <a:stretch>
            <a:fillRect/>
          </a:stretch>
        </p:blipFill>
        <p:spPr bwMode="auto">
          <a:xfrm>
            <a:off x="1863725" y="1676400"/>
            <a:ext cx="63658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1E95DC4-B83B-4BF1-9D0C-67374FEC9C6A}"/>
              </a:ext>
            </a:extLst>
          </p:cNvPr>
          <p:cNvSpPr>
            <a:spLocks noGrp="1" noChangeArrowheads="1"/>
          </p:cNvSpPr>
          <p:nvPr>
            <p:ph type="title"/>
          </p:nvPr>
        </p:nvSpPr>
        <p:spPr/>
        <p:txBody>
          <a:bodyPr/>
          <a:lstStyle/>
          <a:p>
            <a:r>
              <a:rPr lang="en-US" altLang="en-US">
                <a:ea typeface="ＭＳ Ｐゴシック" panose="020B0600070205080204" pitchFamily="34" charset="-128"/>
              </a:rPr>
              <a:t>The Observer Design Pattern</a:t>
            </a:r>
          </a:p>
        </p:txBody>
      </p:sp>
      <p:sp>
        <p:nvSpPr>
          <p:cNvPr id="74755" name="Rectangle 3">
            <a:extLst>
              <a:ext uri="{FF2B5EF4-FFF2-40B4-BE49-F238E27FC236}">
                <a16:creationId xmlns:a16="http://schemas.microsoft.com/office/drawing/2014/main" id="{D8D6B4A1-7A16-4DFF-8233-67C8BA538676}"/>
              </a:ext>
            </a:extLst>
          </p:cNvPr>
          <p:cNvSpPr>
            <a:spLocks noGrp="1" noChangeArrowheads="1"/>
          </p:cNvSpPr>
          <p:nvPr>
            <p:ph type="body" idx="1"/>
          </p:nvPr>
        </p:nvSpPr>
        <p:spPr/>
        <p:txBody>
          <a:bodyPr/>
          <a:lstStyle/>
          <a:p>
            <a:r>
              <a:rPr lang="en-US" altLang="en-US" b="1" dirty="0">
                <a:ea typeface="ＭＳ Ｐゴシック" panose="020B0600070205080204" pitchFamily="34" charset="-128"/>
              </a:rPr>
              <a:t>Name: </a:t>
            </a:r>
            <a:r>
              <a:rPr lang="en-US" altLang="en-US" dirty="0">
                <a:ea typeface="ＭＳ Ｐゴシック" panose="020B0600070205080204" pitchFamily="34" charset="-128"/>
              </a:rPr>
              <a:t>Observer</a:t>
            </a:r>
          </a:p>
          <a:p>
            <a:r>
              <a:rPr lang="en-US" altLang="en-US" b="1" dirty="0">
                <a:ea typeface="ＭＳ Ｐゴシック" panose="020B0600070205080204" pitchFamily="34" charset="-128"/>
              </a:rPr>
              <a:t>Problem: </a:t>
            </a:r>
            <a:r>
              <a:rPr lang="en-US" altLang="en-US" dirty="0">
                <a:ea typeface="ＭＳ Ｐゴシック" panose="020B0600070205080204" pitchFamily="34" charset="-128"/>
              </a:rPr>
              <a:t>Need to notify a changing number of objects that something has changed</a:t>
            </a:r>
          </a:p>
          <a:p>
            <a:r>
              <a:rPr lang="en-US" altLang="en-US" b="1" dirty="0">
                <a:ea typeface="ＭＳ Ｐゴシック" panose="020B0600070205080204" pitchFamily="34" charset="-128"/>
              </a:rPr>
              <a:t>Solution: </a:t>
            </a:r>
            <a:r>
              <a:rPr lang="en-US" altLang="en-US" dirty="0">
                <a:ea typeface="ＭＳ Ｐゴシック" panose="020B0600070205080204" pitchFamily="34" charset="-128"/>
              </a:rPr>
              <a:t>Define a one-to-many dependency between objects so that when one object changes state, all its dependents are notified and updated automatically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67FC5BD8-C4E5-4FE2-B402-D5ED2DB51123}"/>
              </a:ext>
            </a:extLst>
          </p:cNvPr>
          <p:cNvSpPr>
            <a:spLocks noGrp="1"/>
          </p:cNvSpPr>
          <p:nvPr>
            <p:ph type="title"/>
          </p:nvPr>
        </p:nvSpPr>
        <p:spPr/>
        <p:txBody>
          <a:bodyPr/>
          <a:lstStyle/>
          <a:p>
            <a:r>
              <a:rPr lang="en-US" altLang="en-US">
                <a:ea typeface="ＭＳ Ｐゴシック" panose="020B0600070205080204" pitchFamily="34" charset="-128"/>
              </a:rPr>
              <a:t>Examples</a:t>
            </a:r>
          </a:p>
        </p:txBody>
      </p:sp>
      <p:sp>
        <p:nvSpPr>
          <p:cNvPr id="75779" name="Content Placeholder 2">
            <a:extLst>
              <a:ext uri="{FF2B5EF4-FFF2-40B4-BE49-F238E27FC236}">
                <a16:creationId xmlns:a16="http://schemas.microsoft.com/office/drawing/2014/main" id="{3CAE5EC8-DD23-43E2-9CF9-ABD196210B99}"/>
              </a:ext>
            </a:extLst>
          </p:cNvPr>
          <p:cNvSpPr>
            <a:spLocks noGrp="1"/>
          </p:cNvSpPr>
          <p:nvPr>
            <p:ph idx="1"/>
          </p:nvPr>
        </p:nvSpPr>
        <p:spPr/>
        <p:txBody>
          <a:bodyPr/>
          <a:lstStyle/>
          <a:p>
            <a:pPr eaLnBrk="1" hangingPunct="1"/>
            <a:r>
              <a:rPr lang="en-US" altLang="en-US">
                <a:ea typeface="ＭＳ Ｐゴシック" panose="020B0600070205080204" pitchFamily="34" charset="-128"/>
              </a:rPr>
              <a:t>From Heads-First:  Send a newspaper to all who subscribe</a:t>
            </a:r>
          </a:p>
          <a:p>
            <a:pPr lvl="1" eaLnBrk="1" hangingPunct="1"/>
            <a:r>
              <a:rPr lang="en-US" altLang="en-US">
                <a:ea typeface="ＭＳ Ｐゴシック" panose="020B0600070205080204" pitchFamily="34" charset="-128"/>
              </a:rPr>
              <a:t>People add and drop subscriptions, when a new version comes out, it goes to all currently described</a:t>
            </a:r>
          </a:p>
          <a:p>
            <a:pPr eaLnBrk="1" hangingPunct="1"/>
            <a:r>
              <a:rPr lang="en-US" altLang="en-US">
                <a:ea typeface="ＭＳ Ｐゴシック" panose="020B0600070205080204" pitchFamily="34" charset="-128"/>
              </a:rPr>
              <a:t>Spreadsheet </a:t>
            </a:r>
          </a:p>
          <a:p>
            <a:pPr lvl="1" eaLnBrk="1" hangingPunct="1"/>
            <a:r>
              <a:rPr lang="en-US" altLang="en-US">
                <a:ea typeface="ＭＳ Ｐゴシック" panose="020B0600070205080204" pitchFamily="34" charset="-128"/>
              </a:rPr>
              <a:t>Demo: Draw two charts—two views--with some changing numbers--the model</a:t>
            </a:r>
          </a:p>
        </p:txBody>
      </p:sp>
      <p:sp>
        <p:nvSpPr>
          <p:cNvPr id="75780" name="Slide Number Placeholder 3">
            <a:extLst>
              <a:ext uri="{FF2B5EF4-FFF2-40B4-BE49-F238E27FC236}">
                <a16:creationId xmlns:a16="http://schemas.microsoft.com/office/drawing/2014/main" id="{20AC453E-79FF-4A95-9A36-F928A0BDBAA8}"/>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spcBef>
                <a:spcPct val="0"/>
              </a:spcBef>
              <a:buFontTx/>
              <a:buNone/>
            </a:pPr>
            <a:r>
              <a:rPr lang="en-US" altLang="en-US" sz="1400"/>
              <a:t>16-</a:t>
            </a:r>
            <a:fld id="{1C343D22-AC61-458F-BBD6-6EE4CC2F9750}" type="slidenum">
              <a:rPr lang="en-US" altLang="en-US" sz="1400"/>
              <a:pPr>
                <a:spcBef>
                  <a:spcPct val="0"/>
                </a:spcBef>
                <a:buFontTx/>
                <a:buNone/>
              </a:pPr>
              <a:t>77</a:t>
            </a:fld>
            <a:endParaRPr lang="en-US" altLang="en-US" sz="1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3BDBAE3C-3A19-4990-B7C8-55AD691EEB74}"/>
              </a:ext>
            </a:extLst>
          </p:cNvPr>
          <p:cNvSpPr>
            <a:spLocks noGrp="1"/>
          </p:cNvSpPr>
          <p:nvPr>
            <p:ph type="title"/>
          </p:nvPr>
        </p:nvSpPr>
        <p:spPr/>
        <p:txBody>
          <a:bodyPr/>
          <a:lstStyle/>
          <a:p>
            <a:r>
              <a:rPr lang="en-US" altLang="en-US">
                <a:ea typeface="ＭＳ Ｐゴシック" panose="020B0600070205080204" pitchFamily="34" charset="-128"/>
              </a:rPr>
              <a:t>Examples</a:t>
            </a:r>
          </a:p>
        </p:txBody>
      </p:sp>
      <p:sp>
        <p:nvSpPr>
          <p:cNvPr id="76803" name="Content Placeholder 2">
            <a:extLst>
              <a:ext uri="{FF2B5EF4-FFF2-40B4-BE49-F238E27FC236}">
                <a16:creationId xmlns:a16="http://schemas.microsoft.com/office/drawing/2014/main" id="{FD549A43-F992-4F8F-A823-D2A8E0FA6D97}"/>
              </a:ext>
            </a:extLst>
          </p:cNvPr>
          <p:cNvSpPr>
            <a:spLocks noGrp="1"/>
          </p:cNvSpPr>
          <p:nvPr>
            <p:ph idx="1"/>
          </p:nvPr>
        </p:nvSpPr>
        <p:spPr/>
        <p:txBody>
          <a:bodyPr/>
          <a:lstStyle/>
          <a:p>
            <a:pPr eaLnBrk="1" hangingPunct="1"/>
            <a:r>
              <a:rPr lang="en-US" altLang="en-US">
                <a:ea typeface="ＭＳ Ｐゴシック" panose="020B0600070205080204" pitchFamily="34" charset="-128"/>
              </a:rPr>
              <a:t>File Explorer (or Finders) are registered observers (the view) of the file system (the model). </a:t>
            </a:r>
          </a:p>
          <a:p>
            <a:pPr eaLnBrk="1" hangingPunct="1"/>
            <a:r>
              <a:rPr lang="en-US" altLang="en-US">
                <a:ea typeface="ＭＳ Ｐゴシック" panose="020B0600070205080204" pitchFamily="34" charset="-128"/>
              </a:rPr>
              <a:t>Demo: Open several finders to view file system and delete a file</a:t>
            </a:r>
          </a:p>
          <a:p>
            <a:pPr eaLnBrk="1" hangingPunct="1"/>
            <a:r>
              <a:rPr lang="en-US" altLang="en-US">
                <a:ea typeface="ＭＳ Ｐゴシック" panose="020B0600070205080204" pitchFamily="34" charset="-128"/>
              </a:rPr>
              <a:t>Later in Java: We'll have two views of the same model that get an update message whenever the state of the model has changed</a:t>
            </a:r>
          </a:p>
          <a:p>
            <a:endParaRPr lang="en-US" altLang="en-US">
              <a:ea typeface="ＭＳ Ｐゴシック" panose="020B0600070205080204" pitchFamily="34" charset="-128"/>
            </a:endParaRPr>
          </a:p>
        </p:txBody>
      </p:sp>
      <p:sp>
        <p:nvSpPr>
          <p:cNvPr id="76804" name="Slide Number Placeholder 3">
            <a:extLst>
              <a:ext uri="{FF2B5EF4-FFF2-40B4-BE49-F238E27FC236}">
                <a16:creationId xmlns:a16="http://schemas.microsoft.com/office/drawing/2014/main" id="{775041C5-D72C-47AE-91CB-4C29F88BDCCE}"/>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spcBef>
                <a:spcPct val="0"/>
              </a:spcBef>
              <a:buFontTx/>
              <a:buNone/>
            </a:pPr>
            <a:r>
              <a:rPr lang="en-US" altLang="en-US" sz="1400"/>
              <a:t>16-</a:t>
            </a:r>
            <a:fld id="{8B810EA6-3C24-475E-898D-C78EC1AB1F12}" type="slidenum">
              <a:rPr lang="en-US" altLang="en-US" sz="1400"/>
              <a:pPr>
                <a:spcBef>
                  <a:spcPct val="0"/>
                </a:spcBef>
                <a:buFontTx/>
                <a:buNone/>
              </a:pPr>
              <a:t>78</a:t>
            </a:fld>
            <a:endParaRPr lang="en-US" altLang="en-US"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3E3D5C1-F109-469B-8CF6-CFF0AF575ECC}"/>
              </a:ext>
            </a:extLst>
          </p:cNvPr>
          <p:cNvSpPr>
            <a:spLocks noGrp="1" noChangeArrowheads="1"/>
          </p:cNvSpPr>
          <p:nvPr>
            <p:ph type="title"/>
          </p:nvPr>
        </p:nvSpPr>
        <p:spPr/>
        <p:txBody>
          <a:bodyPr/>
          <a:lstStyle/>
          <a:p>
            <a:r>
              <a:rPr lang="en-US" altLang="en-US">
                <a:ea typeface="ＭＳ Ｐゴシック" panose="020B0600070205080204" pitchFamily="34" charset="-128"/>
              </a:rPr>
              <a:t>Observer Example</a:t>
            </a:r>
            <a:endParaRPr lang="en-US" altLang="en-US" sz="1800">
              <a:ea typeface="ＭＳ Ｐゴシック" panose="020B0600070205080204" pitchFamily="34" charset="-128"/>
            </a:endParaRPr>
          </a:p>
        </p:txBody>
      </p:sp>
      <p:pic>
        <p:nvPicPr>
          <p:cNvPr id="77827" name="Picture 2">
            <a:extLst>
              <a:ext uri="{FF2B5EF4-FFF2-40B4-BE49-F238E27FC236}">
                <a16:creationId xmlns:a16="http://schemas.microsoft.com/office/drawing/2014/main" id="{6821A2D2-1EE9-48D8-87BE-264E48023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3" y="1905000"/>
            <a:ext cx="91154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CDF8-4D6B-49EA-B533-E1EEEDC9FF2B}"/>
              </a:ext>
            </a:extLst>
          </p:cNvPr>
          <p:cNvSpPr>
            <a:spLocks noGrp="1"/>
          </p:cNvSpPr>
          <p:nvPr>
            <p:ph type="title"/>
          </p:nvPr>
        </p:nvSpPr>
        <p:spPr/>
        <p:txBody>
          <a:bodyPr/>
          <a:lstStyle/>
          <a:p>
            <a:r>
              <a:rPr lang="en-US" b="0" i="0" dirty="0">
                <a:solidFill>
                  <a:srgbClr val="610B4B"/>
                </a:solidFill>
                <a:effectLst/>
                <a:latin typeface="erdana"/>
              </a:rPr>
              <a:t>Use case view</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2A6D5BE-2EBA-4296-BE71-3E1DD7B3F440}"/>
              </a:ext>
            </a:extLst>
          </p:cNvPr>
          <p:cNvSpPr>
            <a:spLocks noGrp="1"/>
          </p:cNvSpPr>
          <p:nvPr>
            <p:ph sz="quarter"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view that shows the functionality of the system as perceived by external actors.</a:t>
            </a:r>
          </a:p>
          <a:p>
            <a:pPr algn="just">
              <a:buFont typeface="Arial" panose="020B0604020202020204" pitchFamily="34" charset="0"/>
              <a:buChar char="•"/>
            </a:pPr>
            <a:r>
              <a:rPr lang="en-US" b="0" i="0" dirty="0">
                <a:solidFill>
                  <a:srgbClr val="000000"/>
                </a:solidFill>
                <a:effectLst/>
                <a:latin typeface="inter-regular"/>
              </a:rPr>
              <a:t>It reveals the requirements of the system.</a:t>
            </a:r>
          </a:p>
          <a:p>
            <a:pPr algn="just">
              <a:buFont typeface="Arial" panose="020B0604020202020204" pitchFamily="34" charset="0"/>
              <a:buChar char="•"/>
            </a:pPr>
            <a:r>
              <a:rPr lang="en-US" b="0" i="0" dirty="0">
                <a:solidFill>
                  <a:srgbClr val="000000"/>
                </a:solidFill>
                <a:effectLst/>
                <a:latin typeface="inter-regular"/>
              </a:rPr>
              <a:t>With UML, it is easy to capture the static aspects of this view in the use case diagrams, whereas </a:t>
            </a:r>
            <a:r>
              <a:rPr lang="en-US" b="0" i="0" dirty="0" err="1">
                <a:solidFill>
                  <a:srgbClr val="000000"/>
                </a:solidFill>
                <a:effectLst/>
                <a:latin typeface="inter-regular"/>
              </a:rPr>
              <a:t>it?s</a:t>
            </a:r>
            <a:r>
              <a:rPr lang="en-US" b="0" i="0" dirty="0">
                <a:solidFill>
                  <a:srgbClr val="000000"/>
                </a:solidFill>
                <a:effectLst/>
                <a:latin typeface="inter-regular"/>
              </a:rPr>
              <a:t>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2077445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88E500A6-00F2-4BA4-A669-981E8622504C}"/>
              </a:ext>
            </a:extLst>
          </p:cNvPr>
          <p:cNvSpPr txBox="1">
            <a:spLocks noChangeArrowheads="1"/>
          </p:cNvSpPr>
          <p:nvPr/>
        </p:nvSpPr>
        <p:spPr bwMode="auto">
          <a:xfrm>
            <a:off x="2362200" y="2270125"/>
            <a:ext cx="6324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50000"/>
              </a:spcBef>
              <a:buFontTx/>
              <a:buNone/>
            </a:pPr>
            <a:r>
              <a:rPr lang="en-US" altLang="en-US" sz="5000">
                <a:solidFill>
                  <a:srgbClr val="003366"/>
                </a:solidFill>
              </a:rPr>
              <a:t>Iterator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0A8663A-8F93-40F2-AC2A-9EB1034DEF4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Pattern:</a:t>
            </a:r>
            <a:r>
              <a:rPr lang="en-US" altLang="en-US" b="1" i="1">
                <a:solidFill>
                  <a:srgbClr val="D60093"/>
                </a:solidFill>
                <a:ea typeface="ＭＳ Ｐゴシック" panose="020B0600070205080204" pitchFamily="34" charset="-128"/>
              </a:rPr>
              <a:t> Iterator</a:t>
            </a:r>
          </a:p>
        </p:txBody>
      </p:sp>
      <p:sp>
        <p:nvSpPr>
          <p:cNvPr id="35843" name="Rectangle 3">
            <a:extLst>
              <a:ext uri="{FF2B5EF4-FFF2-40B4-BE49-F238E27FC236}">
                <a16:creationId xmlns:a16="http://schemas.microsoft.com/office/drawing/2014/main" id="{8094E6CA-0BBE-4F6E-870F-54425E81673F}"/>
              </a:ext>
            </a:extLst>
          </p:cNvPr>
          <p:cNvSpPr>
            <a:spLocks noGrp="1" noChangeArrowheads="1"/>
          </p:cNvSpPr>
          <p:nvPr>
            <p:ph type="body" idx="1"/>
          </p:nvPr>
        </p:nvSpPr>
        <p:spPr>
          <a:xfrm>
            <a:off x="381000" y="1905000"/>
            <a:ext cx="8229600" cy="4495800"/>
          </a:xfrm>
        </p:spPr>
        <p:txBody>
          <a:bodyPr>
            <a:normAutofit fontScale="92500" lnSpcReduction="20000"/>
          </a:bodyPr>
          <a:lstStyle/>
          <a:p>
            <a:pPr eaLnBrk="1" hangingPunct="1"/>
            <a:r>
              <a:rPr lang="en-US" altLang="en-US" sz="3000">
                <a:ea typeface="ＭＳ Ｐゴシック" panose="020B0600070205080204" pitchFamily="34" charset="-128"/>
              </a:rPr>
              <a:t>Name: Iterator  (a.k.a Enumeration)</a:t>
            </a:r>
          </a:p>
          <a:p>
            <a:pPr eaLnBrk="1" hangingPunct="1"/>
            <a:r>
              <a:rPr lang="en-US" altLang="en-US" sz="3000">
                <a:ea typeface="ＭＳ Ｐゴシック" panose="020B0600070205080204" pitchFamily="34" charset="-128"/>
              </a:rPr>
              <a:t>Recurring Problem: How can you loop over all objects in any collection. You don</a:t>
            </a:r>
            <a:r>
              <a:rPr lang="ja-JP" altLang="en-US" sz="3000">
                <a:ea typeface="ＭＳ Ｐゴシック" panose="020B0600070205080204" pitchFamily="34" charset="-128"/>
              </a:rPr>
              <a:t>’</a:t>
            </a:r>
            <a:r>
              <a:rPr lang="en-US" altLang="ja-JP" sz="3000">
                <a:ea typeface="ＭＳ Ｐゴシック" panose="020B0600070205080204" pitchFamily="34" charset="-128"/>
              </a:rPr>
              <a:t>t want to change client code when the collection changes. Want the same methods</a:t>
            </a:r>
          </a:p>
          <a:p>
            <a:pPr eaLnBrk="1" hangingPunct="1"/>
            <a:r>
              <a:rPr lang="en-US" altLang="en-US" sz="3000">
                <a:ea typeface="ＭＳ Ｐゴシック" panose="020B0600070205080204" pitchFamily="34" charset="-128"/>
              </a:rPr>
              <a:t>Solution:  1) Have each class implement an interface, and 2) Have an interface that works with all collections</a:t>
            </a:r>
          </a:p>
          <a:p>
            <a:pPr eaLnBrk="1" hangingPunct="1"/>
            <a:r>
              <a:rPr lang="en-US" altLang="en-US" sz="3000">
                <a:ea typeface="ＭＳ Ｐゴシック" panose="020B0600070205080204" pitchFamily="34" charset="-128"/>
              </a:rPr>
              <a:t>Consequences: Can change collection class details without changing code to traverse the collection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142A624-50D0-4C60-BB7F-B19A2653E08F}"/>
              </a:ext>
            </a:extLst>
          </p:cNvPr>
          <p:cNvSpPr>
            <a:spLocks noGrp="1" noChangeArrowheads="1"/>
          </p:cNvSpPr>
          <p:nvPr>
            <p:ph type="title"/>
          </p:nvPr>
        </p:nvSpPr>
        <p:spPr>
          <a:xfrm>
            <a:off x="228600" y="414338"/>
            <a:ext cx="8305800" cy="1185862"/>
          </a:xfrm>
        </p:spPr>
        <p:txBody>
          <a:bodyPr>
            <a:normAutofit fontScale="90000"/>
          </a:bodyPr>
          <a:lstStyle/>
          <a:p>
            <a:pPr eaLnBrk="1" hangingPunct="1"/>
            <a:r>
              <a:rPr lang="en-US" altLang="en-US" sz="4000">
                <a:ea typeface="ＭＳ Ｐゴシック" panose="020B0600070205080204" pitchFamily="34" charset="-128"/>
              </a:rPr>
              <a:t> GoF Version </a:t>
            </a:r>
            <a:br>
              <a:rPr lang="en-US" altLang="en-US" sz="4000">
                <a:ea typeface="ＭＳ Ｐゴシック" panose="020B0600070205080204" pitchFamily="34" charset="-128"/>
              </a:rPr>
            </a:br>
            <a:r>
              <a:rPr lang="en-US" altLang="en-US" sz="4000">
                <a:ea typeface="ＭＳ Ｐゴシック" panose="020B0600070205080204" pitchFamily="34" charset="-128"/>
              </a:rPr>
              <a:t>of Iterator</a:t>
            </a:r>
            <a:r>
              <a:rPr lang="en-US" altLang="en-US">
                <a:ea typeface="ＭＳ Ｐゴシック" panose="020B0600070205080204" pitchFamily="34" charset="-128"/>
              </a:rPr>
              <a:t> </a:t>
            </a:r>
            <a:r>
              <a:rPr lang="en-US" altLang="en-US" sz="1800">
                <a:ea typeface="ＭＳ Ｐゴシック" panose="020B0600070205080204" pitchFamily="34" charset="-128"/>
              </a:rPr>
              <a:t>page 257</a:t>
            </a:r>
          </a:p>
        </p:txBody>
      </p:sp>
      <p:sp>
        <p:nvSpPr>
          <p:cNvPr id="36867" name="Text Box 4">
            <a:extLst>
              <a:ext uri="{FF2B5EF4-FFF2-40B4-BE49-F238E27FC236}">
                <a16:creationId xmlns:a16="http://schemas.microsoft.com/office/drawing/2014/main" id="{4B52C485-3052-4897-9A07-265D7D764E13}"/>
              </a:ext>
            </a:extLst>
          </p:cNvPr>
          <p:cNvSpPr txBox="1">
            <a:spLocks noChangeArrowheads="1"/>
          </p:cNvSpPr>
          <p:nvPr/>
        </p:nvSpPr>
        <p:spPr bwMode="auto">
          <a:xfrm>
            <a:off x="3200400" y="1981200"/>
            <a:ext cx="2286000" cy="2332038"/>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spcBef>
                <a:spcPct val="50000"/>
              </a:spcBef>
              <a:buFontTx/>
              <a:buNone/>
            </a:pPr>
            <a:r>
              <a:rPr lang="en-US" altLang="en-US" sz="2400">
                <a:latin typeface="Times New Roman" panose="02020603050405020304" pitchFamily="18" charset="0"/>
              </a:rPr>
              <a:t>ListIterator</a:t>
            </a:r>
          </a:p>
          <a:p>
            <a:pPr>
              <a:spcBef>
                <a:spcPct val="50000"/>
              </a:spcBef>
              <a:buFontTx/>
              <a:buNone/>
            </a:pPr>
            <a:r>
              <a:rPr lang="en-US" altLang="en-US" sz="2400">
                <a:latin typeface="Times New Roman" panose="02020603050405020304" pitchFamily="18" charset="0"/>
              </a:rPr>
              <a:t>First()</a:t>
            </a:r>
          </a:p>
          <a:p>
            <a:pPr>
              <a:buFontTx/>
              <a:buNone/>
            </a:pPr>
            <a:r>
              <a:rPr lang="en-US" altLang="en-US" sz="2400">
                <a:latin typeface="Times New Roman" panose="02020603050405020304" pitchFamily="18" charset="0"/>
              </a:rPr>
              <a:t>Next()</a:t>
            </a:r>
          </a:p>
          <a:p>
            <a:pPr>
              <a:buFontTx/>
              <a:buNone/>
            </a:pPr>
            <a:r>
              <a:rPr lang="en-US" altLang="en-US" sz="2400">
                <a:latin typeface="Times New Roman" panose="02020603050405020304" pitchFamily="18" charset="0"/>
              </a:rPr>
              <a:t>IsDone()</a:t>
            </a:r>
          </a:p>
          <a:p>
            <a:pPr>
              <a:buFontTx/>
              <a:buNone/>
            </a:pPr>
            <a:r>
              <a:rPr lang="en-US" altLang="en-US" sz="2400">
                <a:latin typeface="Times New Roman" panose="02020603050405020304" pitchFamily="18" charset="0"/>
              </a:rPr>
              <a:t>CurrentItem()</a:t>
            </a:r>
          </a:p>
        </p:txBody>
      </p:sp>
      <p:sp>
        <p:nvSpPr>
          <p:cNvPr id="36868" name="Line 5">
            <a:extLst>
              <a:ext uri="{FF2B5EF4-FFF2-40B4-BE49-F238E27FC236}">
                <a16:creationId xmlns:a16="http://schemas.microsoft.com/office/drawing/2014/main" id="{BC1C0099-9606-4532-981E-A7D7E38E0430}"/>
              </a:ext>
            </a:extLst>
          </p:cNvPr>
          <p:cNvSpPr>
            <a:spLocks noChangeShapeType="1"/>
          </p:cNvSpPr>
          <p:nvPr/>
        </p:nvSpPr>
        <p:spPr bwMode="auto">
          <a:xfrm>
            <a:off x="3200400" y="2484438"/>
            <a:ext cx="22860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6">
            <a:extLst>
              <a:ext uri="{FF2B5EF4-FFF2-40B4-BE49-F238E27FC236}">
                <a16:creationId xmlns:a16="http://schemas.microsoft.com/office/drawing/2014/main" id="{B18E8405-C9FF-4E83-AF21-F13510C6A03C}"/>
              </a:ext>
            </a:extLst>
          </p:cNvPr>
          <p:cNvSpPr txBox="1">
            <a:spLocks noChangeArrowheads="1"/>
          </p:cNvSpPr>
          <p:nvPr/>
        </p:nvSpPr>
        <p:spPr bwMode="auto">
          <a:xfrm>
            <a:off x="762000" y="4632325"/>
            <a:ext cx="80010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buFontTx/>
              <a:buNone/>
            </a:pPr>
            <a:r>
              <a:rPr lang="en-US" altLang="en-US" sz="2000" i="1">
                <a:latin typeface="Courier New" panose="02070309020205020404" pitchFamily="49" charset="0"/>
              </a:rPr>
              <a:t>// A C++ Implementation</a:t>
            </a:r>
          </a:p>
          <a:p>
            <a:pPr>
              <a:buFontTx/>
              <a:buNone/>
            </a:pPr>
            <a:r>
              <a:rPr lang="en-US" altLang="en-US" sz="2000" b="1">
                <a:latin typeface="Courier New" panose="02070309020205020404" pitchFamily="49" charset="0"/>
              </a:rPr>
              <a:t>ListIterator&lt;Employee&gt; itr = list.iterator();</a:t>
            </a:r>
          </a:p>
          <a:p>
            <a:pPr>
              <a:buFontTx/>
              <a:buNone/>
            </a:pPr>
            <a:r>
              <a:rPr lang="en-US" altLang="en-US" sz="2000" b="1">
                <a:latin typeface="Courier New" panose="02070309020205020404" pitchFamily="49" charset="0"/>
              </a:rPr>
              <a:t>for(itr.First(); !itr.IsDone(); itr.Next()) {</a:t>
            </a:r>
          </a:p>
          <a:p>
            <a:pPr>
              <a:buFontTx/>
              <a:buNone/>
            </a:pPr>
            <a:r>
              <a:rPr lang="en-US" altLang="en-US" sz="2000" b="1">
                <a:latin typeface="Courier New" panose="02070309020205020404" pitchFamily="49" charset="0"/>
              </a:rPr>
              <a:t>   cout &lt;&lt; itr.CurrentItem().toString();</a:t>
            </a:r>
          </a:p>
          <a:p>
            <a:pPr>
              <a:buFontTx/>
              <a:buNone/>
            </a:pPr>
            <a:endParaRPr lang="en-US" altLang="en-US" sz="2000" b="1">
              <a:latin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42824D5-C41E-4FDF-BEB3-BD694191529C}"/>
              </a:ext>
            </a:extLst>
          </p:cNvPr>
          <p:cNvSpPr>
            <a:spLocks noGrp="1" noChangeArrowheads="1"/>
          </p:cNvSpPr>
          <p:nvPr>
            <p:ph type="title"/>
          </p:nvPr>
        </p:nvSpPr>
        <p:spPr>
          <a:xfrm>
            <a:off x="609600" y="733425"/>
            <a:ext cx="7772400" cy="638175"/>
          </a:xfrm>
        </p:spPr>
        <p:txBody>
          <a:bodyPr>
            <a:normAutofit fontScale="90000"/>
          </a:bodyPr>
          <a:lstStyle/>
          <a:p>
            <a:pPr eaLnBrk="1" hangingPunct="1"/>
            <a:r>
              <a:rPr lang="en-US" altLang="en-US" sz="4000">
                <a:ea typeface="ＭＳ Ｐゴシック" panose="020B0600070205080204" pitchFamily="34" charset="-128"/>
              </a:rPr>
              <a:t> Java version of Iterator</a:t>
            </a:r>
            <a:endParaRPr lang="en-US" altLang="en-US">
              <a:ea typeface="ＭＳ Ｐゴシック" panose="020B0600070205080204" pitchFamily="34" charset="-128"/>
            </a:endParaRPr>
          </a:p>
        </p:txBody>
      </p:sp>
      <p:sp>
        <p:nvSpPr>
          <p:cNvPr id="37891" name="Rectangle 3">
            <a:extLst>
              <a:ext uri="{FF2B5EF4-FFF2-40B4-BE49-F238E27FC236}">
                <a16:creationId xmlns:a16="http://schemas.microsoft.com/office/drawing/2014/main" id="{B5EB63EE-3CF6-4C16-B581-0816EEBB61A0}"/>
              </a:ext>
            </a:extLst>
          </p:cNvPr>
          <p:cNvSpPr>
            <a:spLocks noGrp="1" noChangeArrowheads="1"/>
          </p:cNvSpPr>
          <p:nvPr>
            <p:ph type="body" idx="1"/>
          </p:nvPr>
        </p:nvSpPr>
        <p:spPr>
          <a:xfrm>
            <a:off x="895350" y="1981200"/>
            <a:ext cx="7493000" cy="4114800"/>
          </a:xfrm>
        </p:spPr>
        <p:txBody>
          <a:bodyPr/>
          <a:lstStyle/>
          <a:p>
            <a:pPr eaLnBrk="1" hangingPunct="1">
              <a:buFontTx/>
              <a:buNone/>
            </a:pPr>
            <a:r>
              <a:rPr lang="en-US" altLang="en-US">
                <a:ea typeface="ＭＳ Ｐゴシック" panose="020B0600070205080204" pitchFamily="34" charset="-128"/>
              </a:rPr>
              <a:t>interface Iterator</a:t>
            </a:r>
          </a:p>
          <a:p>
            <a:pPr eaLnBrk="1" hangingPunct="1">
              <a:buFontTx/>
              <a:buNone/>
            </a:pPr>
            <a:r>
              <a:rPr lang="en-US" altLang="en-US">
                <a:ea typeface="ＭＳ Ｐゴシック" panose="020B0600070205080204" pitchFamily="34" charset="-128"/>
              </a:rPr>
              <a:t>boolean hasNext() </a:t>
            </a:r>
          </a:p>
          <a:p>
            <a:pPr lvl="2" eaLnBrk="1" hangingPunct="1">
              <a:buFontTx/>
              <a:buNone/>
            </a:pPr>
            <a:r>
              <a:rPr lang="en-US" altLang="en-US" sz="2000">
                <a:ea typeface="ＭＳ Ｐゴシック" panose="020B0600070205080204" pitchFamily="34" charset="-128"/>
              </a:rPr>
              <a:t>Returns true if the iteration has more elements.</a:t>
            </a:r>
          </a:p>
          <a:p>
            <a:pPr eaLnBrk="1" hangingPunct="1">
              <a:buFontTx/>
              <a:buNone/>
            </a:pPr>
            <a:r>
              <a:rPr lang="en-US" altLang="en-US">
                <a:ea typeface="ＭＳ Ｐゴシック" panose="020B0600070205080204" pitchFamily="34" charset="-128"/>
              </a:rPr>
              <a:t>Object next() </a:t>
            </a:r>
          </a:p>
          <a:p>
            <a:pPr lvl="2" eaLnBrk="1" hangingPunct="1">
              <a:buFontTx/>
              <a:buNone/>
            </a:pPr>
            <a:r>
              <a:rPr lang="en-US" altLang="en-US" sz="2000">
                <a:ea typeface="ＭＳ Ｐゴシック" panose="020B0600070205080204" pitchFamily="34" charset="-128"/>
              </a:rPr>
              <a:t>Returns the next element in the iteration and updates the iteration to refer to the next (or have hasNext() return false)</a:t>
            </a:r>
          </a:p>
          <a:p>
            <a:pPr eaLnBrk="1" hangingPunct="1">
              <a:buFontTx/>
              <a:buNone/>
            </a:pPr>
            <a:r>
              <a:rPr lang="en-US" altLang="en-US">
                <a:ea typeface="ＭＳ Ｐゴシック" panose="020B0600070205080204" pitchFamily="34" charset="-128"/>
              </a:rPr>
              <a:t>void remove() </a:t>
            </a:r>
          </a:p>
          <a:p>
            <a:pPr lvl="2" eaLnBrk="1" hangingPunct="1">
              <a:buFontTx/>
              <a:buNone/>
            </a:pPr>
            <a:r>
              <a:rPr lang="en-US" altLang="en-US" sz="2000">
                <a:ea typeface="ＭＳ Ｐゴシック" panose="020B0600070205080204" pitchFamily="34" charset="-128"/>
              </a:rPr>
              <a:t>Removes the most recently visited element</a:t>
            </a:r>
          </a:p>
          <a:p>
            <a:pPr lvl="2" eaLnBrk="1" hangingPunct="1">
              <a:buFontTx/>
              <a:buNone/>
            </a:pPr>
            <a:endParaRPr lang="en-US" altLang="en-US" sz="2000">
              <a:ea typeface="ＭＳ Ｐゴシック" panose="020B0600070205080204" pitchFamily="34" charset="-128"/>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A167EEB-5326-44AF-B39B-87FBDFFF2100}"/>
              </a:ext>
            </a:extLst>
          </p:cNvPr>
          <p:cNvSpPr>
            <a:spLocks noGrp="1" noChangeArrowheads="1"/>
          </p:cNvSpPr>
          <p:nvPr>
            <p:ph type="title"/>
          </p:nvPr>
        </p:nvSpPr>
        <p:spPr>
          <a:xfrm>
            <a:off x="1154113" y="723900"/>
            <a:ext cx="7772400" cy="609600"/>
          </a:xfrm>
        </p:spPr>
        <p:txBody>
          <a:bodyPr/>
          <a:lstStyle/>
          <a:p>
            <a:pPr eaLnBrk="1" hangingPunct="1"/>
            <a:r>
              <a:rPr lang="en-US" altLang="en-US">
                <a:ea typeface="ＭＳ Ｐゴシック" panose="020B0600070205080204" pitchFamily="34" charset="-128"/>
              </a:rPr>
              <a:t>Java’s Iterator interface </a:t>
            </a:r>
          </a:p>
        </p:txBody>
      </p:sp>
      <p:sp>
        <p:nvSpPr>
          <p:cNvPr id="273411" name="Rectangle 3">
            <a:extLst>
              <a:ext uri="{FF2B5EF4-FFF2-40B4-BE49-F238E27FC236}">
                <a16:creationId xmlns:a16="http://schemas.microsoft.com/office/drawing/2014/main" id="{70266E13-D806-4CF5-BF23-A0D57F32E07A}"/>
              </a:ext>
            </a:extLst>
          </p:cNvPr>
          <p:cNvSpPr>
            <a:spLocks noGrp="1" noChangeArrowheads="1"/>
          </p:cNvSpPr>
          <p:nvPr>
            <p:ph type="body" idx="1"/>
          </p:nvPr>
        </p:nvSpPr>
        <p:spPr>
          <a:xfrm>
            <a:off x="762000" y="1752600"/>
            <a:ext cx="8915400" cy="4572000"/>
          </a:xfrm>
        </p:spPr>
        <p:txBody>
          <a:bodyPr>
            <a:normAutofit fontScale="92500" lnSpcReduction="10000"/>
          </a:bodyPr>
          <a:lstStyle/>
          <a:p>
            <a:pPr eaLnBrk="1" hangingPunct="1">
              <a:buFontTx/>
              <a:buNone/>
              <a:defRPr/>
            </a:pPr>
            <a:r>
              <a:rPr lang="en-US" sz="2000" dirty="0">
                <a:solidFill>
                  <a:srgbClr val="3F7F5F"/>
                </a:solidFill>
                <a:effectLst>
                  <a:outerShdw blurRad="38100" dist="38100" dir="2700000" algn="tl">
                    <a:srgbClr val="C0C0C0"/>
                  </a:outerShdw>
                </a:effectLst>
                <a:latin typeface="Courier New" pitchFamily="49" charset="0"/>
                <a:ea typeface="ＭＳ Ｐゴシック" charset="-128"/>
              </a:rPr>
              <a:t> // The Client code</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List&lt;</a:t>
            </a:r>
            <a:r>
              <a:rPr lang="en-US" sz="1900" dirty="0" err="1">
                <a:effectLst>
                  <a:outerShdw blurRad="38100" dist="38100" dir="2700000" algn="tl">
                    <a:srgbClr val="C0C0C0"/>
                  </a:outerShdw>
                </a:effectLst>
                <a:latin typeface="Courier New" pitchFamily="49" charset="0"/>
                <a:ea typeface="ＭＳ Ｐゴシック" charset="-128"/>
              </a:rPr>
              <a:t>BankAccount</a:t>
            </a:r>
            <a:r>
              <a:rPr lang="en-US" sz="1900" dirty="0">
                <a:effectLst>
                  <a:outerShdw blurRad="38100" dist="38100" dir="2700000" algn="tl">
                    <a:srgbClr val="C0C0C0"/>
                  </a:outerShdw>
                </a:effectLst>
                <a:latin typeface="Courier New" pitchFamily="49" charset="0"/>
                <a:ea typeface="ＭＳ Ｐゴシック" charset="-128"/>
              </a:rPr>
              <a:t>&gt; bank = </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new </a:t>
            </a:r>
            <a:r>
              <a:rPr lang="en-US" sz="1900" dirty="0" err="1">
                <a:effectLst>
                  <a:outerShdw blurRad="38100" dist="38100" dir="2700000" algn="tl">
                    <a:srgbClr val="C0C0C0"/>
                  </a:outerShdw>
                </a:effectLst>
                <a:latin typeface="Courier New" pitchFamily="49" charset="0"/>
                <a:ea typeface="ＭＳ Ｐゴシック" charset="-128"/>
              </a:rPr>
              <a:t>ArrayList</a:t>
            </a:r>
            <a:r>
              <a:rPr lang="en-US" sz="1900" dirty="0">
                <a:effectLst>
                  <a:outerShdw blurRad="38100" dist="38100" dir="2700000" algn="tl">
                    <a:srgbClr val="C0C0C0"/>
                  </a:outerShdw>
                </a:effectLst>
                <a:latin typeface="Courier New" pitchFamily="49" charset="0"/>
                <a:ea typeface="ＭＳ Ｐゴシック" charset="-128"/>
              </a:rPr>
              <a:t>&lt;</a:t>
            </a:r>
            <a:r>
              <a:rPr lang="en-US" sz="1900" dirty="0" err="1">
                <a:effectLst>
                  <a:outerShdw blurRad="38100" dist="38100" dir="2700000" algn="tl">
                    <a:srgbClr val="C0C0C0"/>
                  </a:outerShdw>
                </a:effectLst>
                <a:latin typeface="Courier New" pitchFamily="49" charset="0"/>
                <a:ea typeface="ＭＳ Ｐゴシック" charset="-128"/>
              </a:rPr>
              <a:t>BankAccount</a:t>
            </a:r>
            <a:r>
              <a:rPr lang="en-US" sz="1900" dirty="0">
                <a:effectLst>
                  <a:outerShdw blurRad="38100" dist="38100" dir="2700000" algn="tl">
                    <a:srgbClr val="C0C0C0"/>
                  </a:outerShdw>
                </a:effectLst>
                <a:latin typeface="Courier New" pitchFamily="49" charset="0"/>
                <a:ea typeface="ＭＳ Ｐゴシック" charset="-128"/>
              </a:rPr>
              <a:t>&gt;(); </a:t>
            </a:r>
            <a:endParaRPr lang="en-US" sz="1900" i="1" dirty="0">
              <a:effectLst>
                <a:outerShdw blurRad="38100" dist="38100" dir="2700000" algn="tl">
                  <a:srgbClr val="C0C0C0"/>
                </a:outerShdw>
              </a:effectLst>
              <a:latin typeface="Courier New" pitchFamily="49" charset="0"/>
              <a:ea typeface="ＭＳ Ｐゴシック" charset="-128"/>
            </a:endParaRP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a:t>
            </a:r>
            <a:r>
              <a:rPr lang="en-US" sz="1900" dirty="0" err="1">
                <a:effectLst>
                  <a:outerShdw blurRad="38100" dist="38100" dir="2700000" algn="tl">
                    <a:srgbClr val="C0C0C0"/>
                  </a:outerShdw>
                </a:effectLst>
                <a:latin typeface="Courier New" pitchFamily="49" charset="0"/>
                <a:ea typeface="ＭＳ Ｐゴシック" charset="-128"/>
              </a:rPr>
              <a:t>bank.add</a:t>
            </a:r>
            <a:r>
              <a:rPr lang="en-US" sz="1900" dirty="0">
                <a:effectLst>
                  <a:outerShdw blurRad="38100" dist="38100" dir="2700000" algn="tl">
                    <a:srgbClr val="C0C0C0"/>
                  </a:outerShdw>
                </a:effectLst>
                <a:latin typeface="Courier New" pitchFamily="49" charset="0"/>
                <a:ea typeface="ＭＳ Ｐゴシック" charset="-128"/>
              </a:rPr>
              <a:t>(new </a:t>
            </a:r>
            <a:r>
              <a:rPr lang="en-US" sz="1900" dirty="0" err="1">
                <a:effectLst>
                  <a:outerShdw blurRad="38100" dist="38100" dir="2700000" algn="tl">
                    <a:srgbClr val="C0C0C0"/>
                  </a:outerShdw>
                </a:effectLst>
                <a:latin typeface="Courier New" pitchFamily="49" charset="0"/>
                <a:ea typeface="ＭＳ Ｐゴシック" charset="-128"/>
              </a:rPr>
              <a:t>BankAccount</a:t>
            </a:r>
            <a:r>
              <a:rPr lang="en-US" sz="1900" dirty="0">
                <a:effectLst>
                  <a:outerShdw blurRad="38100" dist="38100" dir="2700000" algn="tl">
                    <a:srgbClr val="C0C0C0"/>
                  </a:outerShdw>
                </a:effectLst>
                <a:latin typeface="Courier New" pitchFamily="49" charset="0"/>
                <a:ea typeface="ＭＳ Ｐゴシック" charset="-128"/>
              </a:rPr>
              <a:t>("One", 0.01) );</a:t>
            </a:r>
            <a:endParaRPr lang="en-US" sz="1900" dirty="0">
              <a:solidFill>
                <a:srgbClr val="00B050"/>
              </a:solidFill>
              <a:effectLst>
                <a:outerShdw blurRad="38100" dist="38100" dir="2700000" algn="tl">
                  <a:srgbClr val="C0C0C0"/>
                </a:outerShdw>
              </a:effectLst>
              <a:latin typeface="Courier New" pitchFamily="49" charset="0"/>
              <a:ea typeface="ＭＳ Ｐゴシック" charset="-128"/>
            </a:endParaRPr>
          </a:p>
          <a:p>
            <a:pPr eaLnBrk="1" hangingPunct="1">
              <a:buFontTx/>
              <a:buNone/>
              <a:defRPr/>
            </a:pPr>
            <a:r>
              <a:rPr lang="en-US" sz="1900" dirty="0">
                <a:solidFill>
                  <a:srgbClr val="008000"/>
                </a:solidFill>
                <a:effectLst>
                  <a:outerShdw blurRad="38100" dist="38100" dir="2700000" algn="tl">
                    <a:srgbClr val="C0C0C0"/>
                  </a:outerShdw>
                </a:effectLst>
                <a:latin typeface="Courier New" pitchFamily="49" charset="0"/>
                <a:ea typeface="ＭＳ Ｐゴシック" charset="-128"/>
              </a:rPr>
              <a:t> // ...</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a:t>
            </a:r>
            <a:r>
              <a:rPr lang="en-US" sz="1900" dirty="0" err="1">
                <a:effectLst>
                  <a:outerShdw blurRad="38100" dist="38100" dir="2700000" algn="tl">
                    <a:srgbClr val="C0C0C0"/>
                  </a:outerShdw>
                </a:effectLst>
                <a:latin typeface="Courier New" pitchFamily="49" charset="0"/>
                <a:ea typeface="ＭＳ Ｐゴシック" charset="-128"/>
              </a:rPr>
              <a:t>bank.add</a:t>
            </a:r>
            <a:r>
              <a:rPr lang="en-US" sz="1900" dirty="0">
                <a:effectLst>
                  <a:outerShdw blurRad="38100" dist="38100" dir="2700000" algn="tl">
                    <a:srgbClr val="C0C0C0"/>
                  </a:outerShdw>
                </a:effectLst>
                <a:latin typeface="Courier New" pitchFamily="49" charset="0"/>
                <a:ea typeface="ＭＳ Ｐゴシック" charset="-128"/>
              </a:rPr>
              <a:t>(new </a:t>
            </a:r>
            <a:r>
              <a:rPr lang="en-US" sz="1900" dirty="0" err="1">
                <a:effectLst>
                  <a:outerShdw blurRad="38100" dist="38100" dir="2700000" algn="tl">
                    <a:srgbClr val="C0C0C0"/>
                  </a:outerShdw>
                </a:effectLst>
                <a:latin typeface="Courier New" pitchFamily="49" charset="0"/>
                <a:ea typeface="ＭＳ Ｐゴシック" charset="-128"/>
              </a:rPr>
              <a:t>BankAccount</a:t>
            </a:r>
            <a:r>
              <a:rPr lang="en-US" sz="1900" dirty="0">
                <a:effectLst>
                  <a:outerShdw blurRad="38100" dist="38100" dir="2700000" algn="tl">
                    <a:srgbClr val="C0C0C0"/>
                  </a:outerShdw>
                </a:effectLst>
                <a:latin typeface="Courier New" pitchFamily="49" charset="0"/>
                <a:ea typeface="ＭＳ Ｐゴシック" charset="-128"/>
              </a:rPr>
              <a:t>("Nine thousand", 9000.00));</a:t>
            </a:r>
          </a:p>
          <a:p>
            <a:pPr eaLnBrk="1" hangingPunct="1">
              <a:buFontTx/>
              <a:buNone/>
              <a:defRPr/>
            </a:pPr>
            <a:endParaRPr lang="en-US" sz="1900" dirty="0">
              <a:effectLst>
                <a:outerShdw blurRad="38100" dist="38100" dir="2700000" algn="tl">
                  <a:srgbClr val="C0C0C0"/>
                </a:outerShdw>
              </a:effectLst>
              <a:latin typeface="Courier New" pitchFamily="49" charset="0"/>
              <a:ea typeface="ＭＳ Ｐゴシック" charset="-128"/>
            </a:endParaRP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String ID = "Two";</a:t>
            </a:r>
          </a:p>
          <a:p>
            <a:pPr eaLnBrk="1" hangingPunct="1">
              <a:buFontTx/>
              <a:buNone/>
              <a:defRPr/>
            </a:pPr>
            <a:r>
              <a:rPr lang="en-US" sz="1900" dirty="0">
                <a:solidFill>
                  <a:srgbClr val="B50069"/>
                </a:solidFill>
                <a:effectLst>
                  <a:outerShdw blurRad="38100" dist="38100" dir="2700000" algn="tl">
                    <a:srgbClr val="C0C0C0"/>
                  </a:outerShdw>
                </a:effectLst>
                <a:latin typeface="Courier New" pitchFamily="49" charset="0"/>
                <a:ea typeface="ＭＳ Ｐゴシック" charset="-128"/>
              </a:rPr>
              <a:t> </a:t>
            </a:r>
            <a:r>
              <a:rPr lang="en-US" sz="2400" b="1" dirty="0">
                <a:solidFill>
                  <a:srgbClr val="002060"/>
                </a:solidFill>
                <a:effectLst>
                  <a:outerShdw blurRad="38100" dist="38100" dir="2700000" algn="tl">
                    <a:srgbClr val="C0C0C0"/>
                  </a:outerShdw>
                </a:effectLst>
                <a:latin typeface="Courier New" pitchFamily="49" charset="0"/>
                <a:ea typeface="ＭＳ Ｐゴシック" charset="-128"/>
              </a:rPr>
              <a:t>Iterator</a:t>
            </a:r>
            <a:r>
              <a:rPr lang="en-US" sz="1900" dirty="0">
                <a:effectLst>
                  <a:outerShdw blurRad="38100" dist="38100" dir="2700000" algn="tl">
                    <a:srgbClr val="C0C0C0"/>
                  </a:outerShdw>
                </a:effectLst>
                <a:latin typeface="Courier New" pitchFamily="49" charset="0"/>
                <a:ea typeface="ＭＳ Ｐゴシック" charset="-128"/>
              </a:rPr>
              <a:t>&lt;</a:t>
            </a:r>
            <a:r>
              <a:rPr lang="en-US" sz="1900" dirty="0" err="1">
                <a:effectLst>
                  <a:outerShdw blurRad="38100" dist="38100" dir="2700000" algn="tl">
                    <a:srgbClr val="C0C0C0"/>
                  </a:outerShdw>
                </a:effectLst>
                <a:latin typeface="Courier New" pitchFamily="49" charset="0"/>
                <a:ea typeface="ＭＳ Ｐゴシック" charset="-128"/>
              </a:rPr>
              <a:t>BankAccount</a:t>
            </a:r>
            <a:r>
              <a:rPr lang="en-US" sz="1900" dirty="0">
                <a:effectLst>
                  <a:outerShdw blurRad="38100" dist="38100" dir="2700000" algn="tl">
                    <a:srgbClr val="C0C0C0"/>
                  </a:outerShdw>
                </a:effectLst>
                <a:latin typeface="Courier New" pitchFamily="49" charset="0"/>
                <a:ea typeface="ＭＳ Ｐゴシック" charset="-128"/>
              </a:rPr>
              <a:t>&gt;</a:t>
            </a:r>
            <a:r>
              <a:rPr lang="en-US" sz="1900" dirty="0">
                <a:solidFill>
                  <a:srgbClr val="B50069"/>
                </a:solidFill>
                <a:effectLst>
                  <a:outerShdw blurRad="38100" dist="38100" dir="2700000" algn="tl">
                    <a:srgbClr val="C0C0C0"/>
                  </a:outerShdw>
                </a:effectLst>
                <a:latin typeface="Courier New" pitchFamily="49" charset="0"/>
                <a:ea typeface="ＭＳ Ｐゴシック" charset="-128"/>
              </a:rPr>
              <a:t> </a:t>
            </a:r>
            <a:r>
              <a:rPr lang="en-US" sz="1900" b="1" dirty="0" err="1">
                <a:solidFill>
                  <a:srgbClr val="AD8B00"/>
                </a:solidFill>
                <a:effectLst>
                  <a:outerShdw blurRad="38100" dist="38100" dir="2700000" algn="tl">
                    <a:srgbClr val="C0C0C0"/>
                  </a:outerShdw>
                </a:effectLst>
                <a:latin typeface="Courier New" pitchFamily="49" charset="0"/>
                <a:ea typeface="ＭＳ Ｐゴシック" charset="-128"/>
              </a:rPr>
              <a:t>itr</a:t>
            </a:r>
            <a:r>
              <a:rPr lang="en-US" sz="1900" dirty="0">
                <a:effectLst>
                  <a:outerShdw blurRad="38100" dist="38100" dir="2700000" algn="tl">
                    <a:srgbClr val="C0C0C0"/>
                  </a:outerShdw>
                </a:effectLst>
                <a:latin typeface="Courier New" pitchFamily="49" charset="0"/>
                <a:ea typeface="ＭＳ Ｐゴシック" charset="-128"/>
              </a:rPr>
              <a:t> = </a:t>
            </a:r>
            <a:r>
              <a:rPr lang="en-US" sz="1900" dirty="0" err="1">
                <a:effectLst>
                  <a:outerShdw blurRad="38100" dist="38100" dir="2700000" algn="tl">
                    <a:srgbClr val="C0C0C0"/>
                  </a:outerShdw>
                </a:effectLst>
                <a:latin typeface="Courier New" pitchFamily="49" charset="0"/>
                <a:ea typeface="ＭＳ Ｐゴシック" charset="-128"/>
              </a:rPr>
              <a:t>bank.</a:t>
            </a:r>
            <a:r>
              <a:rPr lang="en-US" sz="2200" b="1" dirty="0" err="1">
                <a:solidFill>
                  <a:srgbClr val="002060"/>
                </a:solidFill>
                <a:effectLst>
                  <a:outerShdw blurRad="38100" dist="38100" dir="2700000" algn="tl">
                    <a:srgbClr val="C0C0C0"/>
                  </a:outerShdw>
                </a:effectLst>
                <a:latin typeface="Courier New" pitchFamily="49" charset="0"/>
                <a:ea typeface="ＭＳ Ｐゴシック" charset="-128"/>
              </a:rPr>
              <a:t>iterator</a:t>
            </a:r>
            <a:r>
              <a:rPr lang="en-US" sz="2200" b="1" dirty="0">
                <a:solidFill>
                  <a:srgbClr val="002060"/>
                </a:solidFill>
                <a:effectLst>
                  <a:outerShdw blurRad="38100" dist="38100" dir="2700000" algn="tl">
                    <a:srgbClr val="C0C0C0"/>
                  </a:outerShdw>
                </a:effectLst>
                <a:latin typeface="Courier New" pitchFamily="49" charset="0"/>
                <a:ea typeface="ＭＳ Ｐゴシック" charset="-128"/>
              </a:rPr>
              <a:t>()</a:t>
            </a:r>
            <a:r>
              <a:rPr lang="en-US" sz="1900" b="1" dirty="0">
                <a:solidFill>
                  <a:srgbClr val="002060"/>
                </a:solidFill>
                <a:effectLst>
                  <a:outerShdw blurRad="38100" dist="38100" dir="2700000" algn="tl">
                    <a:srgbClr val="C0C0C0"/>
                  </a:outerShdw>
                </a:effectLst>
                <a:latin typeface="Courier New" pitchFamily="49" charset="0"/>
                <a:ea typeface="ＭＳ Ｐゴシック" charset="-128"/>
              </a:rPr>
              <a:t>;</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while(</a:t>
            </a:r>
            <a:r>
              <a:rPr lang="en-US" sz="1900" b="1" dirty="0" err="1">
                <a:solidFill>
                  <a:srgbClr val="AD8B00"/>
                </a:solidFill>
                <a:effectLst>
                  <a:outerShdw blurRad="38100" dist="38100" dir="2700000" algn="tl">
                    <a:srgbClr val="C0C0C0"/>
                  </a:outerShdw>
                </a:effectLst>
                <a:latin typeface="Courier New" pitchFamily="49" charset="0"/>
                <a:ea typeface="ＭＳ Ｐゴシック" charset="-128"/>
              </a:rPr>
              <a:t>itr</a:t>
            </a:r>
            <a:r>
              <a:rPr lang="en-US" sz="1900" b="1" dirty="0" err="1">
                <a:solidFill>
                  <a:srgbClr val="002060"/>
                </a:solidFill>
                <a:effectLst>
                  <a:outerShdw blurRad="38100" dist="38100" dir="2700000" algn="tl">
                    <a:srgbClr val="C0C0C0"/>
                  </a:outerShdw>
                </a:effectLst>
                <a:latin typeface="Courier New" pitchFamily="49" charset="0"/>
                <a:ea typeface="ＭＳ Ｐゴシック" charset="-128"/>
              </a:rPr>
              <a:t>.</a:t>
            </a:r>
            <a:r>
              <a:rPr lang="en-US" sz="2400" b="1" dirty="0" err="1">
                <a:solidFill>
                  <a:srgbClr val="002060"/>
                </a:solidFill>
                <a:effectLst>
                  <a:outerShdw blurRad="38100" dist="38100" dir="2700000" algn="tl">
                    <a:srgbClr val="C0C0C0"/>
                  </a:outerShdw>
                </a:effectLst>
                <a:latin typeface="Courier New" pitchFamily="49" charset="0"/>
                <a:ea typeface="ＭＳ Ｐゴシック" charset="-128"/>
              </a:rPr>
              <a:t>hasNext</a:t>
            </a:r>
            <a:r>
              <a:rPr lang="en-US" sz="2400" b="1" dirty="0">
                <a:solidFill>
                  <a:srgbClr val="002060"/>
                </a:solidFill>
                <a:effectLst>
                  <a:outerShdw blurRad="38100" dist="38100" dir="2700000" algn="tl">
                    <a:srgbClr val="C0C0C0"/>
                  </a:outerShdw>
                </a:effectLst>
                <a:latin typeface="Courier New" pitchFamily="49" charset="0"/>
                <a:ea typeface="ＭＳ Ｐゴシック" charset="-128"/>
              </a:rPr>
              <a:t>()</a:t>
            </a:r>
            <a:r>
              <a:rPr lang="en-US" sz="1900" dirty="0">
                <a:effectLst>
                  <a:outerShdw blurRad="38100" dist="38100" dir="2700000" algn="tl">
                    <a:srgbClr val="C0C0C0"/>
                  </a:outerShdw>
                </a:effectLst>
                <a:latin typeface="Courier New" pitchFamily="49" charset="0"/>
                <a:ea typeface="ＭＳ Ｐゴシック" charset="-128"/>
              </a:rPr>
              <a:t>)  {</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if(</a:t>
            </a:r>
            <a:r>
              <a:rPr lang="en-US" sz="1900" b="1" dirty="0" err="1">
                <a:solidFill>
                  <a:srgbClr val="AD8B00"/>
                </a:solidFill>
                <a:effectLst>
                  <a:outerShdw blurRad="38100" dist="38100" dir="2700000" algn="tl">
                    <a:srgbClr val="C0C0C0"/>
                  </a:outerShdw>
                </a:effectLst>
                <a:latin typeface="Courier New" pitchFamily="49" charset="0"/>
                <a:ea typeface="ＭＳ Ｐゴシック" charset="-128"/>
              </a:rPr>
              <a:t>itr</a:t>
            </a:r>
            <a:r>
              <a:rPr lang="en-US" sz="1900" b="1" dirty="0" err="1">
                <a:solidFill>
                  <a:srgbClr val="002060"/>
                </a:solidFill>
                <a:effectLst>
                  <a:outerShdw blurRad="38100" dist="38100" dir="2700000" algn="tl">
                    <a:srgbClr val="C0C0C0"/>
                  </a:outerShdw>
                </a:effectLst>
                <a:latin typeface="Courier New" pitchFamily="49" charset="0"/>
                <a:ea typeface="ＭＳ Ｐゴシック" charset="-128"/>
              </a:rPr>
              <a:t>.</a:t>
            </a:r>
            <a:r>
              <a:rPr lang="en-US" sz="2400" b="1" dirty="0" err="1">
                <a:solidFill>
                  <a:srgbClr val="002060"/>
                </a:solidFill>
                <a:effectLst>
                  <a:outerShdw blurRad="38100" dist="38100" dir="2700000" algn="tl">
                    <a:srgbClr val="C0C0C0"/>
                  </a:outerShdw>
                </a:effectLst>
                <a:latin typeface="Courier New" pitchFamily="49" charset="0"/>
                <a:ea typeface="ＭＳ Ｐゴシック" charset="-128"/>
              </a:rPr>
              <a:t>next</a:t>
            </a:r>
            <a:r>
              <a:rPr lang="en-US" sz="2400" b="1" dirty="0">
                <a:solidFill>
                  <a:srgbClr val="002060"/>
                </a:solidFill>
                <a:effectLst>
                  <a:outerShdw blurRad="38100" dist="38100" dir="2700000" algn="tl">
                    <a:srgbClr val="C0C0C0"/>
                  </a:outerShdw>
                </a:effectLst>
                <a:latin typeface="Courier New" pitchFamily="49" charset="0"/>
                <a:ea typeface="ＭＳ Ｐゴシック" charset="-128"/>
              </a:rPr>
              <a:t>()</a:t>
            </a:r>
            <a:r>
              <a:rPr lang="en-US" sz="1900" dirty="0">
                <a:effectLst>
                  <a:outerShdw blurRad="38100" dist="38100" dir="2700000" algn="tl">
                    <a:srgbClr val="C0C0C0"/>
                  </a:outerShdw>
                </a:effectLst>
                <a:latin typeface="Courier New" pitchFamily="49" charset="0"/>
                <a:ea typeface="ＭＳ Ｐゴシック" charset="-128"/>
              </a:rPr>
              <a:t>.</a:t>
            </a:r>
            <a:r>
              <a:rPr lang="en-US" sz="1900" dirty="0" err="1">
                <a:effectLst>
                  <a:outerShdw blurRad="38100" dist="38100" dir="2700000" algn="tl">
                    <a:srgbClr val="C0C0C0"/>
                  </a:outerShdw>
                </a:effectLst>
                <a:latin typeface="Courier New" pitchFamily="49" charset="0"/>
                <a:ea typeface="ＭＳ Ｐゴシック" charset="-128"/>
              </a:rPr>
              <a:t>getID</a:t>
            </a:r>
            <a:r>
              <a:rPr lang="en-US" sz="1900" dirty="0">
                <a:effectLst>
                  <a:outerShdw blurRad="38100" dist="38100" dir="2700000" algn="tl">
                    <a:srgbClr val="C0C0C0"/>
                  </a:outerShdw>
                </a:effectLst>
                <a:latin typeface="Courier New" pitchFamily="49" charset="0"/>
                <a:ea typeface="ＭＳ Ｐゴシック" charset="-128"/>
              </a:rPr>
              <a:t>().equals(</a:t>
            </a:r>
            <a:r>
              <a:rPr lang="en-US" sz="1900" dirty="0" err="1">
                <a:effectLst>
                  <a:outerShdw blurRad="38100" dist="38100" dir="2700000" algn="tl">
                    <a:srgbClr val="C0C0C0"/>
                  </a:outerShdw>
                </a:effectLst>
                <a:latin typeface="Courier New" pitchFamily="49" charset="0"/>
                <a:ea typeface="ＭＳ Ｐゴシック" charset="-128"/>
              </a:rPr>
              <a:t>searchAcct.getID</a:t>
            </a:r>
            <a:r>
              <a:rPr lang="en-US" sz="1900" dirty="0">
                <a:effectLst>
                  <a:outerShdw blurRad="38100" dist="38100" dir="2700000" algn="tl">
                    <a:srgbClr val="C0C0C0"/>
                  </a:outerShdw>
                </a:effectLst>
                <a:latin typeface="Courier New" pitchFamily="49" charset="0"/>
                <a:ea typeface="ＭＳ Ｐゴシック" charset="-128"/>
              </a:rPr>
              <a:t>()))</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a:t>
            </a:r>
            <a:r>
              <a:rPr lang="en-US" sz="1900" dirty="0" err="1">
                <a:effectLst>
                  <a:outerShdw blurRad="38100" dist="38100" dir="2700000" algn="tl">
                    <a:srgbClr val="C0C0C0"/>
                  </a:outerShdw>
                </a:effectLst>
                <a:latin typeface="Courier New" pitchFamily="49" charset="0"/>
                <a:ea typeface="ＭＳ Ｐゴシック" charset="-128"/>
              </a:rPr>
              <a:t>System.out.println</a:t>
            </a:r>
            <a:r>
              <a:rPr lang="en-US" sz="1900" dirty="0">
                <a:effectLst>
                  <a:outerShdw blurRad="38100" dist="38100" dir="2700000" algn="tl">
                    <a:srgbClr val="C0C0C0"/>
                  </a:outerShdw>
                </a:effectLst>
                <a:latin typeface="Courier New" pitchFamily="49" charset="0"/>
                <a:ea typeface="ＭＳ Ｐゴシック" charset="-128"/>
              </a:rPr>
              <a:t>("Found " + </a:t>
            </a:r>
            <a:r>
              <a:rPr lang="en-US" sz="1900" dirty="0" err="1">
                <a:effectLst>
                  <a:outerShdw blurRad="38100" dist="38100" dir="2700000" algn="tl">
                    <a:srgbClr val="C0C0C0"/>
                  </a:outerShdw>
                </a:effectLst>
                <a:latin typeface="Courier New" pitchFamily="49" charset="0"/>
                <a:ea typeface="ＭＳ Ｐゴシック" charset="-128"/>
              </a:rPr>
              <a:t>ref.getID</a:t>
            </a:r>
            <a:r>
              <a:rPr lang="en-US" sz="1900" dirty="0">
                <a:effectLst>
                  <a:outerShdw blurRad="38100" dist="38100" dir="2700000" algn="tl">
                    <a:srgbClr val="C0C0C0"/>
                  </a:outerShdw>
                </a:effectLst>
                <a:latin typeface="Courier New" pitchFamily="49" charset="0"/>
                <a:ea typeface="ＭＳ Ｐゴシック" charset="-128"/>
              </a:rPr>
              <a:t>());</a:t>
            </a:r>
          </a:p>
          <a:p>
            <a:pPr eaLnBrk="1" hangingPunct="1">
              <a:buFontTx/>
              <a:buNone/>
              <a:defRPr/>
            </a:pPr>
            <a:r>
              <a:rPr lang="en-US" sz="1900" dirty="0">
                <a:effectLst>
                  <a:outerShdw blurRad="38100" dist="38100" dir="2700000" algn="tl">
                    <a:srgbClr val="C0C0C0"/>
                  </a:outerShdw>
                </a:effectLst>
                <a:latin typeface="Courier New" pitchFamily="49" charset="0"/>
                <a:ea typeface="ＭＳ Ｐゴシック" charset="-128"/>
              </a:rPr>
              <a:t> }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A4190C5-D2BD-4A7C-97DE-487EF45609ED}"/>
              </a:ext>
            </a:extLst>
          </p:cNvPr>
          <p:cNvSpPr>
            <a:spLocks noGrp="1" noChangeArrowheads="1"/>
          </p:cNvSpPr>
          <p:nvPr>
            <p:ph type="title"/>
          </p:nvPr>
        </p:nvSpPr>
        <p:spPr/>
        <p:txBody>
          <a:bodyPr>
            <a:normAutofit fontScale="90000"/>
          </a:bodyPr>
          <a:lstStyle/>
          <a:p>
            <a:pPr eaLnBrk="1" hangingPunct="1"/>
            <a:r>
              <a:rPr lang="en-US" altLang="en-US" sz="3800">
                <a:ea typeface="ＭＳ Ｐゴシック" panose="020B0600070205080204" pitchFamily="34" charset="-128"/>
              </a:rPr>
              <a:t>UML Diagram of Java's </a:t>
            </a:r>
            <a:br>
              <a:rPr lang="en-US" altLang="en-US" sz="3800">
                <a:ea typeface="ＭＳ Ｐゴシック" panose="020B0600070205080204" pitchFamily="34" charset="-128"/>
              </a:rPr>
            </a:br>
            <a:r>
              <a:rPr lang="en-US" altLang="en-US" sz="3800">
                <a:ea typeface="ＭＳ Ｐゴシック" panose="020B0600070205080204" pitchFamily="34" charset="-128"/>
              </a:rPr>
              <a:t>Iterator with a few Collections</a:t>
            </a:r>
          </a:p>
        </p:txBody>
      </p:sp>
      <p:sp>
        <p:nvSpPr>
          <p:cNvPr id="39939" name="Text Box 3">
            <a:extLst>
              <a:ext uri="{FF2B5EF4-FFF2-40B4-BE49-F238E27FC236}">
                <a16:creationId xmlns:a16="http://schemas.microsoft.com/office/drawing/2014/main" id="{4F78F8C8-FBFB-47FB-BEE6-0219AF5B2002}"/>
              </a:ext>
            </a:extLst>
          </p:cNvPr>
          <p:cNvSpPr txBox="1">
            <a:spLocks noChangeArrowheads="1"/>
          </p:cNvSpPr>
          <p:nvPr/>
        </p:nvSpPr>
        <p:spPr bwMode="auto">
          <a:xfrm>
            <a:off x="5942013" y="2024063"/>
            <a:ext cx="2363787" cy="1468437"/>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1600" i="1">
                <a:latin typeface="Times New Roman" panose="02020603050405020304" pitchFamily="18" charset="0"/>
              </a:rPr>
              <a:t>&lt;&lt;</a:t>
            </a:r>
            <a:r>
              <a:rPr lang="en-US" altLang="en-US" sz="2000" i="1">
                <a:latin typeface="Times New Roman" panose="02020603050405020304" pitchFamily="18" charset="0"/>
              </a:rPr>
              <a:t>interface</a:t>
            </a:r>
            <a:r>
              <a:rPr lang="en-US" altLang="en-US" sz="1600" i="1">
                <a:latin typeface="Times New Roman" panose="02020603050405020304" pitchFamily="18" charset="0"/>
              </a:rPr>
              <a:t>&gt;&gt;</a:t>
            </a:r>
            <a:endParaRPr lang="en-US" altLang="en-US" sz="2400" i="1">
              <a:latin typeface="Times New Roman" panose="02020603050405020304" pitchFamily="18" charset="0"/>
            </a:endParaRPr>
          </a:p>
          <a:p>
            <a:pPr algn="ctr">
              <a:lnSpc>
                <a:spcPct val="90000"/>
              </a:lnSpc>
              <a:spcBef>
                <a:spcPct val="0"/>
              </a:spcBef>
              <a:buFontTx/>
              <a:buNone/>
            </a:pPr>
            <a:r>
              <a:rPr lang="en-US" altLang="en-US" sz="2400" i="1">
                <a:latin typeface="Times New Roman" panose="02020603050405020304" pitchFamily="18" charset="0"/>
              </a:rPr>
              <a:t>Iterator</a:t>
            </a:r>
            <a:endParaRPr lang="en-US"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hasNext()</a:t>
            </a:r>
          </a:p>
          <a:p>
            <a:pPr>
              <a:spcBef>
                <a:spcPct val="0"/>
              </a:spcBef>
              <a:buFontTx/>
              <a:buNone/>
            </a:pPr>
            <a:r>
              <a:rPr lang="en-US" altLang="en-US" sz="2400">
                <a:latin typeface="Times New Roman" panose="02020603050405020304" pitchFamily="18" charset="0"/>
              </a:rPr>
              <a:t>next()</a:t>
            </a:r>
          </a:p>
        </p:txBody>
      </p:sp>
      <p:sp>
        <p:nvSpPr>
          <p:cNvPr id="39940" name="Line 4">
            <a:extLst>
              <a:ext uri="{FF2B5EF4-FFF2-40B4-BE49-F238E27FC236}">
                <a16:creationId xmlns:a16="http://schemas.microsoft.com/office/drawing/2014/main" id="{9EEBF600-5C76-4CA5-A5E1-0F098653F702}"/>
              </a:ext>
            </a:extLst>
          </p:cNvPr>
          <p:cNvSpPr>
            <a:spLocks noChangeShapeType="1"/>
          </p:cNvSpPr>
          <p:nvPr/>
        </p:nvSpPr>
        <p:spPr bwMode="auto">
          <a:xfrm flipH="1">
            <a:off x="5943600" y="2743200"/>
            <a:ext cx="23622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41" name="Text Box 5">
            <a:extLst>
              <a:ext uri="{FF2B5EF4-FFF2-40B4-BE49-F238E27FC236}">
                <a16:creationId xmlns:a16="http://schemas.microsoft.com/office/drawing/2014/main" id="{83DB05DA-994C-4E8E-BD28-DEDE5DF6792A}"/>
              </a:ext>
            </a:extLst>
          </p:cNvPr>
          <p:cNvSpPr txBox="1">
            <a:spLocks noChangeArrowheads="1"/>
          </p:cNvSpPr>
          <p:nvPr/>
        </p:nvSpPr>
        <p:spPr bwMode="auto">
          <a:xfrm>
            <a:off x="1981200" y="1905000"/>
            <a:ext cx="2514600" cy="1550988"/>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lnSpc>
                <a:spcPct val="95000"/>
              </a:lnSpc>
              <a:spcBef>
                <a:spcPct val="0"/>
              </a:spcBef>
              <a:buFontTx/>
              <a:buNone/>
            </a:pPr>
            <a:r>
              <a:rPr lang="en-US" altLang="en-US" sz="1600" i="1">
                <a:latin typeface="Times New Roman" panose="02020603050405020304" pitchFamily="18" charset="0"/>
              </a:rPr>
              <a:t>&lt;&lt;</a:t>
            </a:r>
            <a:r>
              <a:rPr lang="en-US" altLang="en-US" sz="2000" i="1">
                <a:latin typeface="Times New Roman" panose="02020603050405020304" pitchFamily="18" charset="0"/>
              </a:rPr>
              <a:t>interface</a:t>
            </a:r>
            <a:r>
              <a:rPr lang="en-US" altLang="en-US" sz="1600" i="1">
                <a:latin typeface="Times New Roman" panose="02020603050405020304" pitchFamily="18" charset="0"/>
              </a:rPr>
              <a:t>&gt;&gt;</a:t>
            </a:r>
            <a:endParaRPr lang="en-US" altLang="en-US" sz="2400" i="1">
              <a:latin typeface="Times New Roman" panose="02020603050405020304" pitchFamily="18" charset="0"/>
            </a:endParaRPr>
          </a:p>
          <a:p>
            <a:pPr algn="ctr">
              <a:lnSpc>
                <a:spcPct val="95000"/>
              </a:lnSpc>
              <a:spcBef>
                <a:spcPct val="0"/>
              </a:spcBef>
              <a:buFontTx/>
              <a:buNone/>
            </a:pPr>
            <a:r>
              <a:rPr lang="en-US" altLang="en-US" sz="2400" i="1">
                <a:latin typeface="Times New Roman" panose="02020603050405020304" pitchFamily="18" charset="0"/>
              </a:rPr>
              <a:t>List</a:t>
            </a:r>
            <a:endParaRPr lang="en-US" altLang="en-US" sz="2400">
              <a:latin typeface="Times New Roman" panose="02020603050405020304" pitchFamily="18" charset="0"/>
            </a:endParaRPr>
          </a:p>
          <a:p>
            <a:pPr>
              <a:buFontTx/>
              <a:buNone/>
            </a:pPr>
            <a:r>
              <a:rPr lang="en-US" altLang="en-US" sz="2400">
                <a:latin typeface="Times New Roman" panose="02020603050405020304" pitchFamily="18" charset="0"/>
              </a:rPr>
              <a:t>iterator(): Iterator</a:t>
            </a:r>
          </a:p>
          <a:p>
            <a:pPr>
              <a:spcBef>
                <a:spcPct val="0"/>
              </a:spcBef>
              <a:buFontTx/>
              <a:buNone/>
            </a:pPr>
            <a:r>
              <a:rPr lang="en-US" altLang="en-US" sz="2400">
                <a:latin typeface="Times New Roman" panose="02020603050405020304" pitchFamily="18" charset="0"/>
              </a:rPr>
              <a:t>  … </a:t>
            </a:r>
          </a:p>
        </p:txBody>
      </p:sp>
      <p:sp>
        <p:nvSpPr>
          <p:cNvPr id="39942" name="Line 6">
            <a:extLst>
              <a:ext uri="{FF2B5EF4-FFF2-40B4-BE49-F238E27FC236}">
                <a16:creationId xmlns:a16="http://schemas.microsoft.com/office/drawing/2014/main" id="{7E275D9B-1695-47E5-9C0B-738150F11FF4}"/>
              </a:ext>
            </a:extLst>
          </p:cNvPr>
          <p:cNvSpPr>
            <a:spLocks noChangeShapeType="1"/>
          </p:cNvSpPr>
          <p:nvPr/>
        </p:nvSpPr>
        <p:spPr bwMode="auto">
          <a:xfrm flipH="1">
            <a:off x="1981200" y="2667000"/>
            <a:ext cx="2514600" cy="127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43" name="Text Box 7">
            <a:extLst>
              <a:ext uri="{FF2B5EF4-FFF2-40B4-BE49-F238E27FC236}">
                <a16:creationId xmlns:a16="http://schemas.microsoft.com/office/drawing/2014/main" id="{025D14B2-4BD2-480E-AC6B-810ABA0A0A42}"/>
              </a:ext>
            </a:extLst>
          </p:cNvPr>
          <p:cNvSpPr txBox="1">
            <a:spLocks noChangeArrowheads="1"/>
          </p:cNvSpPr>
          <p:nvPr/>
        </p:nvSpPr>
        <p:spPr bwMode="auto">
          <a:xfrm>
            <a:off x="3962400" y="5778500"/>
            <a:ext cx="1447800" cy="46990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50000"/>
              </a:spcBef>
              <a:buFontTx/>
              <a:buNone/>
            </a:pPr>
            <a:r>
              <a:rPr lang="en-US" altLang="en-US" sz="2400">
                <a:latin typeface="Times New Roman" panose="02020603050405020304" pitchFamily="18" charset="0"/>
              </a:rPr>
              <a:t>Client</a:t>
            </a:r>
          </a:p>
        </p:txBody>
      </p:sp>
      <p:sp>
        <p:nvSpPr>
          <p:cNvPr id="39944" name="Line 9">
            <a:extLst>
              <a:ext uri="{FF2B5EF4-FFF2-40B4-BE49-F238E27FC236}">
                <a16:creationId xmlns:a16="http://schemas.microsoft.com/office/drawing/2014/main" id="{6043B021-6AF1-4F04-A81A-04CA337DAB92}"/>
              </a:ext>
            </a:extLst>
          </p:cNvPr>
          <p:cNvSpPr>
            <a:spLocks noChangeShapeType="1"/>
          </p:cNvSpPr>
          <p:nvPr/>
        </p:nvSpPr>
        <p:spPr bwMode="auto">
          <a:xfrm>
            <a:off x="5410200" y="5930900"/>
            <a:ext cx="6858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en-US"/>
          </a:p>
        </p:txBody>
      </p:sp>
      <p:sp>
        <p:nvSpPr>
          <p:cNvPr id="39945" name="Text Box 10">
            <a:extLst>
              <a:ext uri="{FF2B5EF4-FFF2-40B4-BE49-F238E27FC236}">
                <a16:creationId xmlns:a16="http://schemas.microsoft.com/office/drawing/2014/main" id="{EB8A756D-C433-4140-B930-6949BDA8CA20}"/>
              </a:ext>
            </a:extLst>
          </p:cNvPr>
          <p:cNvSpPr txBox="1">
            <a:spLocks noChangeArrowheads="1"/>
          </p:cNvSpPr>
          <p:nvPr/>
        </p:nvSpPr>
        <p:spPr bwMode="auto">
          <a:xfrm>
            <a:off x="533400" y="4641850"/>
            <a:ext cx="1371600" cy="90805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2400">
                <a:latin typeface="Times New Roman" panose="02020603050405020304" pitchFamily="18" charset="0"/>
              </a:rPr>
              <a:t>Vector</a:t>
            </a:r>
          </a:p>
          <a:p>
            <a:pPr algn="ctr">
              <a:buFontTx/>
              <a:buNone/>
            </a:pPr>
            <a:r>
              <a:rPr lang="en-US" altLang="en-US" sz="2400">
                <a:latin typeface="Times New Roman" panose="02020603050405020304" pitchFamily="18" charset="0"/>
              </a:rPr>
              <a:t>iterator()</a:t>
            </a:r>
          </a:p>
        </p:txBody>
      </p:sp>
      <p:sp>
        <p:nvSpPr>
          <p:cNvPr id="39946" name="Line 11">
            <a:extLst>
              <a:ext uri="{FF2B5EF4-FFF2-40B4-BE49-F238E27FC236}">
                <a16:creationId xmlns:a16="http://schemas.microsoft.com/office/drawing/2014/main" id="{B56415FB-9DD9-4FB9-B1C8-85DEC2E069E8}"/>
              </a:ext>
            </a:extLst>
          </p:cNvPr>
          <p:cNvSpPr>
            <a:spLocks noChangeShapeType="1"/>
          </p:cNvSpPr>
          <p:nvPr/>
        </p:nvSpPr>
        <p:spPr bwMode="auto">
          <a:xfrm flipH="1">
            <a:off x="534988" y="5092700"/>
            <a:ext cx="1370012" cy="3175"/>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47" name="AutoShape 13">
            <a:extLst>
              <a:ext uri="{FF2B5EF4-FFF2-40B4-BE49-F238E27FC236}">
                <a16:creationId xmlns:a16="http://schemas.microsoft.com/office/drawing/2014/main" id="{DFB37935-DB0A-4BDB-A593-3058AEE70610}"/>
              </a:ext>
            </a:extLst>
          </p:cNvPr>
          <p:cNvSpPr>
            <a:spLocks noChangeArrowheads="1"/>
          </p:cNvSpPr>
          <p:nvPr/>
        </p:nvSpPr>
        <p:spPr bwMode="auto">
          <a:xfrm>
            <a:off x="3048000" y="3492500"/>
            <a:ext cx="304800" cy="304800"/>
          </a:xfrm>
          <a:prstGeom prst="triangle">
            <a:avLst>
              <a:gd name="adj" fmla="val 50000"/>
            </a:avLst>
          </a:prstGeom>
          <a:noFill/>
          <a:ln w="254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9948" name="Text Box 14">
            <a:extLst>
              <a:ext uri="{FF2B5EF4-FFF2-40B4-BE49-F238E27FC236}">
                <a16:creationId xmlns:a16="http://schemas.microsoft.com/office/drawing/2014/main" id="{7977DBA8-9608-49AE-9B6E-BA3E77E74C43}"/>
              </a:ext>
            </a:extLst>
          </p:cNvPr>
          <p:cNvSpPr txBox="1">
            <a:spLocks noChangeArrowheads="1"/>
          </p:cNvSpPr>
          <p:nvPr/>
        </p:nvSpPr>
        <p:spPr bwMode="auto">
          <a:xfrm>
            <a:off x="6096000" y="4699000"/>
            <a:ext cx="2514600" cy="1311275"/>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2400">
                <a:latin typeface="Times New Roman" panose="02020603050405020304" pitchFamily="18" charset="0"/>
              </a:rPr>
              <a:t>Iterator</a:t>
            </a:r>
          </a:p>
          <a:p>
            <a:pPr algn="ctr">
              <a:lnSpc>
                <a:spcPct val="105000"/>
              </a:lnSpc>
              <a:spcBef>
                <a:spcPct val="25000"/>
              </a:spcBef>
              <a:buFontTx/>
              <a:buNone/>
            </a:pPr>
            <a:r>
              <a:rPr lang="en-US" altLang="en-US" sz="2400">
                <a:latin typeface="Times New Roman" panose="02020603050405020304" pitchFamily="18" charset="0"/>
              </a:rPr>
              <a:t>hasNext()</a:t>
            </a:r>
          </a:p>
          <a:p>
            <a:pPr algn="ctr">
              <a:spcBef>
                <a:spcPct val="0"/>
              </a:spcBef>
              <a:buFontTx/>
              <a:buNone/>
            </a:pPr>
            <a:r>
              <a:rPr lang="en-US" altLang="en-US" sz="2400">
                <a:latin typeface="Times New Roman" panose="02020603050405020304" pitchFamily="18" charset="0"/>
              </a:rPr>
              <a:t>next()</a:t>
            </a:r>
          </a:p>
        </p:txBody>
      </p:sp>
      <p:sp>
        <p:nvSpPr>
          <p:cNvPr id="39949" name="AutoShape 15">
            <a:extLst>
              <a:ext uri="{FF2B5EF4-FFF2-40B4-BE49-F238E27FC236}">
                <a16:creationId xmlns:a16="http://schemas.microsoft.com/office/drawing/2014/main" id="{D1DFF7AB-677C-4177-A212-E569E58BCA6E}"/>
              </a:ext>
            </a:extLst>
          </p:cNvPr>
          <p:cNvSpPr>
            <a:spLocks noChangeArrowheads="1"/>
          </p:cNvSpPr>
          <p:nvPr/>
        </p:nvSpPr>
        <p:spPr bwMode="auto">
          <a:xfrm>
            <a:off x="7010400" y="3568700"/>
            <a:ext cx="304800" cy="304800"/>
          </a:xfrm>
          <a:prstGeom prst="triangle">
            <a:avLst>
              <a:gd name="adj" fmla="val 50000"/>
            </a:avLst>
          </a:prstGeom>
          <a:noFill/>
          <a:ln w="254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9950" name="Line 16">
            <a:extLst>
              <a:ext uri="{FF2B5EF4-FFF2-40B4-BE49-F238E27FC236}">
                <a16:creationId xmlns:a16="http://schemas.microsoft.com/office/drawing/2014/main" id="{DA5E128C-8DC9-4318-966C-7647A035DB4B}"/>
              </a:ext>
            </a:extLst>
          </p:cNvPr>
          <p:cNvSpPr>
            <a:spLocks noChangeShapeType="1"/>
          </p:cNvSpPr>
          <p:nvPr/>
        </p:nvSpPr>
        <p:spPr bwMode="auto">
          <a:xfrm>
            <a:off x="7162800" y="3873500"/>
            <a:ext cx="0" cy="838200"/>
          </a:xfrm>
          <a:prstGeom prst="line">
            <a:avLst/>
          </a:prstGeom>
          <a:noFill/>
          <a:ln w="25400">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1" name="Text Box 17">
            <a:extLst>
              <a:ext uri="{FF2B5EF4-FFF2-40B4-BE49-F238E27FC236}">
                <a16:creationId xmlns:a16="http://schemas.microsoft.com/office/drawing/2014/main" id="{FDE7FEBF-0573-494B-9830-15D276A49F36}"/>
              </a:ext>
            </a:extLst>
          </p:cNvPr>
          <p:cNvSpPr txBox="1">
            <a:spLocks noChangeArrowheads="1"/>
          </p:cNvSpPr>
          <p:nvPr/>
        </p:nvSpPr>
        <p:spPr bwMode="auto">
          <a:xfrm>
            <a:off x="2286000" y="4641850"/>
            <a:ext cx="1676400" cy="90805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2400">
                <a:latin typeface="Times New Roman" panose="02020603050405020304" pitchFamily="18" charset="0"/>
              </a:rPr>
              <a:t>LinkedList</a:t>
            </a:r>
          </a:p>
          <a:p>
            <a:pPr algn="ctr">
              <a:buFontTx/>
              <a:buNone/>
            </a:pPr>
            <a:r>
              <a:rPr lang="en-US" altLang="en-US" sz="2400">
                <a:latin typeface="Times New Roman" panose="02020603050405020304" pitchFamily="18" charset="0"/>
              </a:rPr>
              <a:t>iterator()</a:t>
            </a:r>
          </a:p>
        </p:txBody>
      </p:sp>
      <p:sp>
        <p:nvSpPr>
          <p:cNvPr id="39952" name="Line 18">
            <a:extLst>
              <a:ext uri="{FF2B5EF4-FFF2-40B4-BE49-F238E27FC236}">
                <a16:creationId xmlns:a16="http://schemas.microsoft.com/office/drawing/2014/main" id="{A26F72AF-64B2-45FA-9B4C-5453C9C8B1BD}"/>
              </a:ext>
            </a:extLst>
          </p:cNvPr>
          <p:cNvSpPr>
            <a:spLocks noChangeShapeType="1"/>
          </p:cNvSpPr>
          <p:nvPr/>
        </p:nvSpPr>
        <p:spPr bwMode="auto">
          <a:xfrm flipH="1">
            <a:off x="2286000" y="5092700"/>
            <a:ext cx="1674813" cy="3175"/>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3" name="Text Box 19">
            <a:extLst>
              <a:ext uri="{FF2B5EF4-FFF2-40B4-BE49-F238E27FC236}">
                <a16:creationId xmlns:a16="http://schemas.microsoft.com/office/drawing/2014/main" id="{95470C35-F750-495B-A8A5-CF75DFA47F54}"/>
              </a:ext>
            </a:extLst>
          </p:cNvPr>
          <p:cNvSpPr txBox="1">
            <a:spLocks noChangeArrowheads="1"/>
          </p:cNvSpPr>
          <p:nvPr/>
        </p:nvSpPr>
        <p:spPr bwMode="auto">
          <a:xfrm>
            <a:off x="4114800" y="4635500"/>
            <a:ext cx="1676400" cy="908050"/>
          </a:xfrm>
          <a:prstGeom prst="rect">
            <a:avLst/>
          </a:prstGeom>
          <a:noFill/>
          <a:ln w="1270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algn="ctr">
              <a:spcBef>
                <a:spcPct val="0"/>
              </a:spcBef>
              <a:buFontTx/>
              <a:buNone/>
            </a:pPr>
            <a:r>
              <a:rPr lang="en-US" altLang="en-US" sz="2400">
                <a:latin typeface="Times New Roman" panose="02020603050405020304" pitchFamily="18" charset="0"/>
              </a:rPr>
              <a:t>ArrayList</a:t>
            </a:r>
          </a:p>
          <a:p>
            <a:pPr>
              <a:buFontTx/>
              <a:buNone/>
            </a:pPr>
            <a:r>
              <a:rPr lang="en-US" altLang="en-US" sz="2400">
                <a:latin typeface="Times New Roman" panose="02020603050405020304" pitchFamily="18" charset="0"/>
              </a:rPr>
              <a:t>iterator()</a:t>
            </a:r>
          </a:p>
        </p:txBody>
      </p:sp>
      <p:sp>
        <p:nvSpPr>
          <p:cNvPr id="39954" name="Line 20">
            <a:extLst>
              <a:ext uri="{FF2B5EF4-FFF2-40B4-BE49-F238E27FC236}">
                <a16:creationId xmlns:a16="http://schemas.microsoft.com/office/drawing/2014/main" id="{D6742EFB-BAEA-4431-AC0D-4BCFFE4AC9D7}"/>
              </a:ext>
            </a:extLst>
          </p:cNvPr>
          <p:cNvSpPr>
            <a:spLocks noChangeShapeType="1"/>
          </p:cNvSpPr>
          <p:nvPr/>
        </p:nvSpPr>
        <p:spPr bwMode="auto">
          <a:xfrm flipH="1">
            <a:off x="4116388" y="5092700"/>
            <a:ext cx="1674812" cy="3175"/>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5" name="Line 24">
            <a:extLst>
              <a:ext uri="{FF2B5EF4-FFF2-40B4-BE49-F238E27FC236}">
                <a16:creationId xmlns:a16="http://schemas.microsoft.com/office/drawing/2014/main" id="{8B989738-5731-46B4-A4C5-64C989993C49}"/>
              </a:ext>
            </a:extLst>
          </p:cNvPr>
          <p:cNvSpPr>
            <a:spLocks noChangeShapeType="1"/>
          </p:cNvSpPr>
          <p:nvPr/>
        </p:nvSpPr>
        <p:spPr bwMode="auto">
          <a:xfrm>
            <a:off x="1371600" y="4102100"/>
            <a:ext cx="0" cy="533400"/>
          </a:xfrm>
          <a:prstGeom prst="line">
            <a:avLst/>
          </a:prstGeom>
          <a:noFill/>
          <a:ln w="25400">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6" name="Line 25">
            <a:extLst>
              <a:ext uri="{FF2B5EF4-FFF2-40B4-BE49-F238E27FC236}">
                <a16:creationId xmlns:a16="http://schemas.microsoft.com/office/drawing/2014/main" id="{35531195-D8E1-413C-B27E-6D199F7C10B5}"/>
              </a:ext>
            </a:extLst>
          </p:cNvPr>
          <p:cNvSpPr>
            <a:spLocks noChangeShapeType="1"/>
          </p:cNvSpPr>
          <p:nvPr/>
        </p:nvSpPr>
        <p:spPr bwMode="auto">
          <a:xfrm>
            <a:off x="3200400" y="3797300"/>
            <a:ext cx="0" cy="838200"/>
          </a:xfrm>
          <a:prstGeom prst="line">
            <a:avLst/>
          </a:prstGeom>
          <a:noFill/>
          <a:ln w="25400">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7" name="Line 28">
            <a:extLst>
              <a:ext uri="{FF2B5EF4-FFF2-40B4-BE49-F238E27FC236}">
                <a16:creationId xmlns:a16="http://schemas.microsoft.com/office/drawing/2014/main" id="{5EC3A76C-EDF8-4EB6-9CC0-A62435F621CF}"/>
              </a:ext>
            </a:extLst>
          </p:cNvPr>
          <p:cNvSpPr>
            <a:spLocks noChangeShapeType="1"/>
          </p:cNvSpPr>
          <p:nvPr/>
        </p:nvSpPr>
        <p:spPr bwMode="auto">
          <a:xfrm>
            <a:off x="4800600" y="4102100"/>
            <a:ext cx="0" cy="533400"/>
          </a:xfrm>
          <a:prstGeom prst="line">
            <a:avLst/>
          </a:prstGeom>
          <a:noFill/>
          <a:ln w="25400">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8" name="Line 29">
            <a:extLst>
              <a:ext uri="{FF2B5EF4-FFF2-40B4-BE49-F238E27FC236}">
                <a16:creationId xmlns:a16="http://schemas.microsoft.com/office/drawing/2014/main" id="{1F4B6496-5C01-4A34-B6C9-75026F8BA59D}"/>
              </a:ext>
            </a:extLst>
          </p:cNvPr>
          <p:cNvSpPr>
            <a:spLocks noChangeShapeType="1"/>
          </p:cNvSpPr>
          <p:nvPr/>
        </p:nvSpPr>
        <p:spPr bwMode="auto">
          <a:xfrm flipH="1">
            <a:off x="1371600" y="4102100"/>
            <a:ext cx="3429000" cy="0"/>
          </a:xfrm>
          <a:prstGeom prst="line">
            <a:avLst/>
          </a:prstGeom>
          <a:noFill/>
          <a:ln w="25400">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59" name="Line 30">
            <a:extLst>
              <a:ext uri="{FF2B5EF4-FFF2-40B4-BE49-F238E27FC236}">
                <a16:creationId xmlns:a16="http://schemas.microsoft.com/office/drawing/2014/main" id="{751F880A-963A-4781-84B3-0E618D70C376}"/>
              </a:ext>
            </a:extLst>
          </p:cNvPr>
          <p:cNvSpPr>
            <a:spLocks noChangeShapeType="1"/>
          </p:cNvSpPr>
          <p:nvPr/>
        </p:nvSpPr>
        <p:spPr bwMode="auto">
          <a:xfrm flipH="1">
            <a:off x="6096000" y="5168900"/>
            <a:ext cx="25146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en-US"/>
          </a:p>
        </p:txBody>
      </p:sp>
      <p:sp>
        <p:nvSpPr>
          <p:cNvPr id="39960" name="Line 31">
            <a:extLst>
              <a:ext uri="{FF2B5EF4-FFF2-40B4-BE49-F238E27FC236}">
                <a16:creationId xmlns:a16="http://schemas.microsoft.com/office/drawing/2014/main" id="{0A46FA4A-1F8F-4219-90AA-0894E264AE65}"/>
              </a:ext>
            </a:extLst>
          </p:cNvPr>
          <p:cNvSpPr>
            <a:spLocks noChangeShapeType="1"/>
          </p:cNvSpPr>
          <p:nvPr/>
        </p:nvSpPr>
        <p:spPr bwMode="auto">
          <a:xfrm flipV="1">
            <a:off x="4495800" y="2578100"/>
            <a:ext cx="1447800" cy="12700"/>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61" name="Line 32">
            <a:extLst>
              <a:ext uri="{FF2B5EF4-FFF2-40B4-BE49-F238E27FC236}">
                <a16:creationId xmlns:a16="http://schemas.microsoft.com/office/drawing/2014/main" id="{C7432100-C6B8-4155-B609-278398C00E26}"/>
              </a:ext>
            </a:extLst>
          </p:cNvPr>
          <p:cNvSpPr>
            <a:spLocks noChangeShapeType="1"/>
          </p:cNvSpPr>
          <p:nvPr/>
        </p:nvSpPr>
        <p:spPr bwMode="auto">
          <a:xfrm flipH="1">
            <a:off x="3048000" y="6007100"/>
            <a:ext cx="91440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9962" name="Line 33">
            <a:extLst>
              <a:ext uri="{FF2B5EF4-FFF2-40B4-BE49-F238E27FC236}">
                <a16:creationId xmlns:a16="http://schemas.microsoft.com/office/drawing/2014/main" id="{C07B8519-1C57-495C-8F47-FAD8417FCC7C}"/>
              </a:ext>
            </a:extLst>
          </p:cNvPr>
          <p:cNvSpPr>
            <a:spLocks noChangeShapeType="1"/>
          </p:cNvSpPr>
          <p:nvPr/>
        </p:nvSpPr>
        <p:spPr bwMode="auto">
          <a:xfrm flipV="1">
            <a:off x="3048000" y="5549900"/>
            <a:ext cx="0" cy="4572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en-US"/>
          </a:p>
        </p:txBody>
      </p:sp>
      <p:sp>
        <p:nvSpPr>
          <p:cNvPr id="39963" name="AutoShape 34">
            <a:extLst>
              <a:ext uri="{FF2B5EF4-FFF2-40B4-BE49-F238E27FC236}">
                <a16:creationId xmlns:a16="http://schemas.microsoft.com/office/drawing/2014/main" id="{A3A863F4-ED86-4A51-B723-E9C59F0D2632}"/>
              </a:ext>
            </a:extLst>
          </p:cNvPr>
          <p:cNvSpPr>
            <a:spLocks noChangeArrowheads="1"/>
          </p:cNvSpPr>
          <p:nvPr/>
        </p:nvSpPr>
        <p:spPr bwMode="auto">
          <a:xfrm>
            <a:off x="3659188" y="5927725"/>
            <a:ext cx="301625" cy="155575"/>
          </a:xfrm>
          <a:prstGeom prst="diamond">
            <a:avLst/>
          </a:prstGeom>
          <a:solidFill>
            <a:schemeClr val="bg1"/>
          </a:solidFill>
          <a:ln w="12700">
            <a:solidFill>
              <a:schemeClr val="tx1"/>
            </a:solidFill>
            <a:miter lim="800000"/>
            <a:headEnd/>
            <a:tailEnd type="none" w="lg" len="lg"/>
          </a:ln>
        </p:spPr>
        <p:txBody>
          <a:bodyPr wrap="none" anchor="ct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9964" name="AutoShape 35">
            <a:extLst>
              <a:ext uri="{FF2B5EF4-FFF2-40B4-BE49-F238E27FC236}">
                <a16:creationId xmlns:a16="http://schemas.microsoft.com/office/drawing/2014/main" id="{88B202FB-1AF2-417B-AB11-B2C3F0861188}"/>
              </a:ext>
            </a:extLst>
          </p:cNvPr>
          <p:cNvSpPr>
            <a:spLocks noChangeArrowheads="1"/>
          </p:cNvSpPr>
          <p:nvPr/>
        </p:nvSpPr>
        <p:spPr bwMode="auto">
          <a:xfrm>
            <a:off x="5410200" y="5854700"/>
            <a:ext cx="301625" cy="155575"/>
          </a:xfrm>
          <a:prstGeom prst="diamond">
            <a:avLst/>
          </a:prstGeom>
          <a:solidFill>
            <a:schemeClr val="bg1"/>
          </a:solidFill>
          <a:ln w="12700">
            <a:solidFill>
              <a:schemeClr val="tx1"/>
            </a:solidFill>
            <a:miter lim="800000"/>
            <a:headEnd/>
            <a:tailEnd type="none" w="lg" len="lg"/>
          </a:ln>
        </p:spPr>
        <p:txBody>
          <a:bodyPr wrap="none" anchor="ct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9965" name="TextBox 29">
            <a:extLst>
              <a:ext uri="{FF2B5EF4-FFF2-40B4-BE49-F238E27FC236}">
                <a16:creationId xmlns:a16="http://schemas.microsoft.com/office/drawing/2014/main" id="{19263B7C-49F0-4395-A007-752A93FF9075}"/>
              </a:ext>
            </a:extLst>
          </p:cNvPr>
          <p:cNvSpPr txBox="1">
            <a:spLocks noChangeArrowheads="1"/>
          </p:cNvSpPr>
          <p:nvPr/>
        </p:nvSpPr>
        <p:spPr bwMode="auto">
          <a:xfrm>
            <a:off x="228600" y="6334125"/>
            <a:ext cx="556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Arial Narrow" panose="020B0606020202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Narrow" panose="020B0606020202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Narrow" panose="020B0606020202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Narrow" panose="020B0606020202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ea typeface="ＭＳ Ｐゴシック" panose="020B0600070205080204" pitchFamily="34" charset="-128"/>
              </a:defRPr>
            </a:lvl9pPr>
          </a:lstStyle>
          <a:p>
            <a:pPr eaLnBrk="1" hangingPunct="1">
              <a:spcBef>
                <a:spcPct val="0"/>
              </a:spcBef>
              <a:buFontTx/>
              <a:buNone/>
            </a:pPr>
            <a:r>
              <a:rPr lang="en-US" altLang="en-US" sz="1400">
                <a:latin typeface="Times New Roman" panose="02020603050405020304" pitchFamily="18" charset="0"/>
                <a:hlinkClick r:id="rId3"/>
              </a:rPr>
              <a:t>http://download.oracle.com/javase/6/docs/api/java/util/List.html</a:t>
            </a:r>
            <a:endParaRPr lang="en-US" altLang="en-US" sz="1400">
              <a:latin typeface="Times New Roman" panose="02020603050405020304" pitchFamily="18" charset="0"/>
            </a:endParaRP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21A39-98FC-48FE-877C-66BEE69F4047}"/>
              </a:ext>
            </a:extLst>
          </p:cNvPr>
          <p:cNvSpPr>
            <a:spLocks noGrp="1"/>
          </p:cNvSpPr>
          <p:nvPr>
            <p:ph sz="quarter" idx="1"/>
          </p:nvPr>
        </p:nvSpPr>
        <p:spPr/>
        <p:txBody>
          <a:bodyPr>
            <a:normAutofit/>
          </a:bodyPr>
          <a:lstStyle/>
          <a:p>
            <a:pPr marL="0" indent="0" algn="ctr">
              <a:buNone/>
            </a:pPr>
            <a:endParaRPr lang="en-US" sz="5400" dirty="0">
              <a:solidFill>
                <a:srgbClr val="FF0000"/>
              </a:solidFill>
            </a:endParaRPr>
          </a:p>
          <a:p>
            <a:pPr marL="0" indent="0" algn="ctr">
              <a:buNone/>
            </a:pPr>
            <a:r>
              <a:rPr lang="en-US" sz="5400" dirty="0">
                <a:solidFill>
                  <a:srgbClr val="FF0000"/>
                </a:solidFill>
              </a:rPr>
              <a:t>Thank you</a:t>
            </a:r>
          </a:p>
        </p:txBody>
      </p:sp>
    </p:spTree>
    <p:extLst>
      <p:ext uri="{BB962C8B-B14F-4D97-AF65-F5344CB8AC3E}">
        <p14:creationId xmlns:p14="http://schemas.microsoft.com/office/powerpoint/2010/main" val="813127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ADBD-7C6A-40FF-BC27-3BFCAD678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F3C27B-2A5C-4F45-928C-9C068F764C39}"/>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172416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CDF8-4D6B-49EA-B533-E1EEEDC9FF2B}"/>
              </a:ext>
            </a:extLst>
          </p:cNvPr>
          <p:cNvSpPr>
            <a:spLocks noGrp="1"/>
          </p:cNvSpPr>
          <p:nvPr>
            <p:ph type="title"/>
          </p:nvPr>
        </p:nvSpPr>
        <p:spPr/>
        <p:txBody>
          <a:bodyPr/>
          <a:lstStyle/>
          <a:p>
            <a:r>
              <a:rPr lang="en-US" b="0" i="0" dirty="0">
                <a:solidFill>
                  <a:srgbClr val="610B4B"/>
                </a:solidFill>
                <a:effectLst/>
                <a:latin typeface="erdana"/>
              </a:rPr>
              <a:t>Design View</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2A6D5BE-2EBA-4296-BE71-3E1DD7B3F440}"/>
              </a:ext>
            </a:extLst>
          </p:cNvPr>
          <p:cNvSpPr>
            <a:spLocks noGrp="1"/>
          </p:cNvSpPr>
          <p:nvPr>
            <p:ph sz="quarter"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view that shows how the functionality is designed inside the system in terms of static structure and dynamic behavior.</a:t>
            </a:r>
          </a:p>
          <a:p>
            <a:pPr algn="just">
              <a:buFont typeface="Arial" panose="020B0604020202020204" pitchFamily="34" charset="0"/>
              <a:buChar char="•"/>
            </a:pPr>
            <a:r>
              <a:rPr lang="en-US" b="0" i="0" dirty="0">
                <a:solidFill>
                  <a:srgbClr val="000000"/>
                </a:solidFill>
                <a:effectLst/>
                <a:latin typeface="inter-regular"/>
              </a:rPr>
              <a:t>It captures the vocabulary of the problem space and solution space.</a:t>
            </a:r>
          </a:p>
          <a:p>
            <a:pPr algn="just">
              <a:buFont typeface="Arial" panose="020B0604020202020204" pitchFamily="34" charset="0"/>
              <a:buChar char="•"/>
            </a:pPr>
            <a:r>
              <a:rPr lang="en-US" b="0" i="0" dirty="0">
                <a:solidFill>
                  <a:srgbClr val="000000"/>
                </a:solidFill>
                <a:effectLst/>
                <a:latin typeface="inter-regular"/>
              </a:rPr>
              <a:t>With UML, it represents the static aspects of this view in class and object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297615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4504</TotalTime>
  <Words>3106</Words>
  <Application>Microsoft Office PowerPoint</Application>
  <PresentationFormat>On-screen Show (4:3)</PresentationFormat>
  <Paragraphs>408</Paragraphs>
  <Slides>87</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87</vt:i4>
      </vt:variant>
    </vt:vector>
  </HeadingPairs>
  <TitlesOfParts>
    <vt:vector size="102" baseType="lpstr">
      <vt:lpstr>Arial</vt:lpstr>
      <vt:lpstr>Arial Narrow</vt:lpstr>
      <vt:lpstr>Calibri</vt:lpstr>
      <vt:lpstr>Century Schoolbook</vt:lpstr>
      <vt:lpstr>charter</vt:lpstr>
      <vt:lpstr>Courier New</vt:lpstr>
      <vt:lpstr>erdana</vt:lpstr>
      <vt:lpstr>inter-regular</vt:lpstr>
      <vt:lpstr>Microsoft Sans Serif</vt:lpstr>
      <vt:lpstr>Open Sans</vt:lpstr>
      <vt:lpstr>Symbol</vt:lpstr>
      <vt:lpstr>Times New Roman</vt:lpstr>
      <vt:lpstr>Wingdings</vt:lpstr>
      <vt:lpstr>Wingdings 2</vt:lpstr>
      <vt:lpstr>Oriel</vt:lpstr>
      <vt:lpstr>Object oriented analysis &amp; design</vt:lpstr>
      <vt:lpstr>UNIT- 4</vt:lpstr>
      <vt:lpstr>UML- Architecture </vt:lpstr>
      <vt:lpstr>UML- Architecture</vt:lpstr>
      <vt:lpstr>PowerPoint Presentation</vt:lpstr>
      <vt:lpstr>UML- Architecture</vt:lpstr>
      <vt:lpstr>Architecture View Model</vt:lpstr>
      <vt:lpstr>Use case view </vt:lpstr>
      <vt:lpstr>Design View </vt:lpstr>
      <vt:lpstr>Implementation View/development view </vt:lpstr>
      <vt:lpstr>Process View </vt:lpstr>
      <vt:lpstr>Deployment View/physical view </vt:lpstr>
      <vt:lpstr>Physical view/deployment view</vt:lpstr>
      <vt:lpstr>Physical view</vt:lpstr>
      <vt:lpstr>4+1 View Model</vt:lpstr>
      <vt:lpstr>4+1 View Model</vt:lpstr>
      <vt:lpstr>PowerPoint Presentation</vt:lpstr>
      <vt:lpstr>PowerPoint Presentation</vt:lpstr>
      <vt:lpstr>Component diagram</vt:lpstr>
      <vt:lpstr>Purpose of a Component Diagram</vt:lpstr>
      <vt:lpstr>Why use Component Diagram? </vt:lpstr>
      <vt:lpstr>Notation of Component Diagram</vt:lpstr>
      <vt:lpstr>Notation of Component Diagram</vt:lpstr>
      <vt:lpstr>Notation of Component Diagram</vt:lpstr>
      <vt:lpstr>Notations of component Diagram</vt:lpstr>
      <vt:lpstr>Notation of Component Diagram</vt:lpstr>
      <vt:lpstr>Notation of Component Diagram</vt:lpstr>
      <vt:lpstr>Example of a Component Diagram  </vt:lpstr>
      <vt:lpstr>PowerPoint Presentation</vt:lpstr>
      <vt:lpstr>Component diagram for lms</vt:lpstr>
      <vt:lpstr>Deployment  diagram</vt:lpstr>
      <vt:lpstr>Purpose of a deployment Diagram</vt:lpstr>
      <vt:lpstr>Notation of deployment Diagram</vt:lpstr>
      <vt:lpstr>Deployment diagram for lms</vt:lpstr>
      <vt:lpstr>PowerPoint Presentation</vt:lpstr>
      <vt:lpstr>What is a package diagram?</vt:lpstr>
      <vt:lpstr>Purpose of package diagram</vt:lpstr>
      <vt:lpstr>Basic components of a package diagram</vt:lpstr>
      <vt:lpstr>notations</vt:lpstr>
      <vt:lpstr>notations</vt:lpstr>
      <vt:lpstr>notations</vt:lpstr>
      <vt:lpstr>Dependency notations in a package diagram</vt:lpstr>
      <vt:lpstr>Dependency notations in a package diagram</vt:lpstr>
      <vt:lpstr>Dependency notations in a package diagram</vt:lpstr>
      <vt:lpstr>Package diagram example</vt:lpstr>
      <vt:lpstr>PowerPoint Presentation</vt:lpstr>
      <vt:lpstr>Modelling System and Subsystems</vt:lpstr>
      <vt:lpstr>What is Modeling</vt:lpstr>
      <vt:lpstr>What is Model</vt:lpstr>
      <vt:lpstr> Model</vt:lpstr>
      <vt:lpstr>models</vt:lpstr>
      <vt:lpstr>Importance of Modeling</vt:lpstr>
      <vt:lpstr>Purpose of Modeling</vt:lpstr>
      <vt:lpstr>Purpose of Modeling</vt:lpstr>
      <vt:lpstr>Purpose of Modeling</vt:lpstr>
      <vt:lpstr>Purpose of Modeling</vt:lpstr>
      <vt:lpstr>PowerPoint Presentation</vt:lpstr>
      <vt:lpstr>PowerPoint Presentation</vt:lpstr>
      <vt:lpstr>Types of design patterns</vt:lpstr>
      <vt:lpstr>PowerPoint Presentation</vt:lpstr>
      <vt:lpstr>Creational patterns</vt:lpstr>
      <vt:lpstr>PowerPoint Presentation</vt:lpstr>
      <vt:lpstr>Structural design patterns</vt:lpstr>
      <vt:lpstr>Structural design patterns</vt:lpstr>
      <vt:lpstr>PowerPoint Presentation</vt:lpstr>
      <vt:lpstr>Behavioral design pattern</vt:lpstr>
      <vt:lpstr>Behavioral design pattern</vt:lpstr>
      <vt:lpstr>PowerPoint Presentation</vt:lpstr>
      <vt:lpstr>The Decorator Pattern  from GoF </vt:lpstr>
      <vt:lpstr>Applicability</vt:lpstr>
      <vt:lpstr>An Application</vt:lpstr>
      <vt:lpstr>That’s a lot of classes!</vt:lpstr>
      <vt:lpstr>Disadvantages</vt:lpstr>
      <vt:lpstr>PowerPoint Presentation</vt:lpstr>
      <vt:lpstr>Decorator's General Form </vt:lpstr>
      <vt:lpstr>The Observer Design Pattern</vt:lpstr>
      <vt:lpstr>Examples</vt:lpstr>
      <vt:lpstr>Examples</vt:lpstr>
      <vt:lpstr>Observer Example</vt:lpstr>
      <vt:lpstr>PowerPoint Presentation</vt:lpstr>
      <vt:lpstr>Pattern: Iterator</vt:lpstr>
      <vt:lpstr> GoF Version  of Iterator page 257</vt:lpstr>
      <vt:lpstr> Java version of Iterator</vt:lpstr>
      <vt:lpstr>Java’s Iterator interface </vt:lpstr>
      <vt:lpstr>UML Diagram of Java's  Iterator with a few Collections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HP</dc:creator>
  <cp:lastModifiedBy>hemlata patel</cp:lastModifiedBy>
  <cp:revision>200</cp:revision>
  <dcterms:created xsi:type="dcterms:W3CDTF">2022-01-10T04:36:42Z</dcterms:created>
  <dcterms:modified xsi:type="dcterms:W3CDTF">2022-03-28T08:29:53Z</dcterms:modified>
</cp:coreProperties>
</file>