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52"/>
  </p:notesMasterIdLst>
  <p:sldIdLst>
    <p:sldId id="256" r:id="rId2"/>
    <p:sldId id="257" r:id="rId3"/>
    <p:sldId id="800" r:id="rId4"/>
    <p:sldId id="801" r:id="rId5"/>
    <p:sldId id="816" r:id="rId6"/>
    <p:sldId id="817" r:id="rId7"/>
    <p:sldId id="818" r:id="rId8"/>
    <p:sldId id="819" r:id="rId9"/>
    <p:sldId id="274" r:id="rId10"/>
    <p:sldId id="275" r:id="rId11"/>
    <p:sldId id="827" r:id="rId12"/>
    <p:sldId id="820" r:id="rId13"/>
    <p:sldId id="787" r:id="rId14"/>
    <p:sldId id="788" r:id="rId15"/>
    <p:sldId id="587" r:id="rId16"/>
    <p:sldId id="796" r:id="rId17"/>
    <p:sldId id="588" r:id="rId18"/>
    <p:sldId id="747" r:id="rId19"/>
    <p:sldId id="748" r:id="rId20"/>
    <p:sldId id="602" r:id="rId21"/>
    <p:sldId id="570" r:id="rId22"/>
    <p:sldId id="572" r:id="rId23"/>
    <p:sldId id="745" r:id="rId24"/>
    <p:sldId id="603" r:id="rId25"/>
    <p:sldId id="574" r:id="rId26"/>
    <p:sldId id="757" r:id="rId27"/>
    <p:sldId id="750" r:id="rId28"/>
    <p:sldId id="758" r:id="rId29"/>
    <p:sldId id="759" r:id="rId30"/>
    <p:sldId id="760" r:id="rId31"/>
    <p:sldId id="581" r:id="rId32"/>
    <p:sldId id="775" r:id="rId33"/>
    <p:sldId id="582" r:id="rId34"/>
    <p:sldId id="773" r:id="rId35"/>
    <p:sldId id="583" r:id="rId36"/>
    <p:sldId id="584" r:id="rId37"/>
    <p:sldId id="774" r:id="rId38"/>
    <p:sldId id="585" r:id="rId39"/>
    <p:sldId id="821" r:id="rId40"/>
    <p:sldId id="822" r:id="rId41"/>
    <p:sldId id="823" r:id="rId42"/>
    <p:sldId id="824" r:id="rId43"/>
    <p:sldId id="1039" r:id="rId44"/>
    <p:sldId id="1040" r:id="rId45"/>
    <p:sldId id="1042" r:id="rId46"/>
    <p:sldId id="1059" r:id="rId47"/>
    <p:sldId id="1060" r:id="rId48"/>
    <p:sldId id="1061" r:id="rId49"/>
    <p:sldId id="1062" r:id="rId50"/>
    <p:sldId id="798"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62" autoAdjust="0"/>
  </p:normalViewPr>
  <p:slideViewPr>
    <p:cSldViewPr>
      <p:cViewPr varScale="1">
        <p:scale>
          <a:sx n="68" d="100"/>
          <a:sy n="68" d="100"/>
        </p:scale>
        <p:origin x="1446" y="60"/>
      </p:cViewPr>
      <p:guideLst>
        <p:guide orient="horz" pos="2160"/>
        <p:guide pos="2880"/>
      </p:guideLst>
    </p:cSldViewPr>
  </p:slideViewPr>
  <p:outlineViewPr>
    <p:cViewPr>
      <p:scale>
        <a:sx n="33" d="100"/>
        <a:sy n="33" d="100"/>
      </p:scale>
      <p:origin x="0" y="5562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DCAA8E4-A7AA-4982-9E7C-7EAFD5DC3500}" type="datetimeFigureOut">
              <a:rPr lang="en-US" smtClean="0"/>
              <a:pPr/>
              <a:t>4/26/2022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8EAC7F-82C6-4B21-9F6A-7B051C431959}" type="slidenum">
              <a:rPr lang="en-US" smtClean="0"/>
              <a:pPr/>
              <a:t>‹#›</a:t>
            </a:fld>
            <a:endParaRPr lang="en-US"/>
          </a:p>
        </p:txBody>
      </p:sp>
    </p:spTree>
    <p:extLst>
      <p:ext uri="{BB962C8B-B14F-4D97-AF65-F5344CB8AC3E}">
        <p14:creationId xmlns:p14="http://schemas.microsoft.com/office/powerpoint/2010/main" val="1753018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B61A9EDF-5B1C-43FD-9F19-A67A0D8FD8A1}"/>
              </a:ext>
            </a:extLst>
          </p:cNvPr>
          <p:cNvSpPr>
            <a:spLocks noChangeArrowheads="1" noTextEdit="1"/>
          </p:cNvSpPr>
          <p:nvPr>
            <p:ph type="sldImg"/>
          </p:nvPr>
        </p:nvSpPr>
        <p:spPr>
          <a:ln/>
        </p:spPr>
      </p:sp>
      <p:sp>
        <p:nvSpPr>
          <p:cNvPr id="56323" name="Rectangle 3">
            <a:extLst>
              <a:ext uri="{FF2B5EF4-FFF2-40B4-BE49-F238E27FC236}">
                <a16:creationId xmlns:a16="http://schemas.microsoft.com/office/drawing/2014/main" id="{B0CC9912-F504-4D87-9199-D414E859ADAA}"/>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de-DE"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43C94BD2-311B-46CC-9C0E-835EE0783B60}"/>
              </a:ext>
            </a:extLst>
          </p:cNvPr>
          <p:cNvSpPr>
            <a:spLocks noChangeArrowheads="1" noTextEdit="1"/>
          </p:cNvSpPr>
          <p:nvPr>
            <p:ph type="sldImg"/>
          </p:nvPr>
        </p:nvSpPr>
        <p:spPr>
          <a:ln/>
        </p:spPr>
      </p:sp>
      <p:sp>
        <p:nvSpPr>
          <p:cNvPr id="57347" name="Rectangle 3">
            <a:extLst>
              <a:ext uri="{FF2B5EF4-FFF2-40B4-BE49-F238E27FC236}">
                <a16:creationId xmlns:a16="http://schemas.microsoft.com/office/drawing/2014/main" id="{9FCC3C96-FC57-4B68-ABD4-0A6DBF8CA5BC}"/>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de-DE"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BEF6EE-056B-4B09-B50D-2E41C8F23C42}" type="slidenum">
              <a:rPr lang="en-US" smtClean="0"/>
              <a:t>31</a:t>
            </a:fld>
            <a:endParaRPr lang="en-US"/>
          </a:p>
        </p:txBody>
      </p:sp>
    </p:spTree>
    <p:extLst>
      <p:ext uri="{BB962C8B-B14F-4D97-AF65-F5344CB8AC3E}">
        <p14:creationId xmlns:p14="http://schemas.microsoft.com/office/powerpoint/2010/main" val="573605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87470E6A-462C-4F83-A549-62AF73CA3E14}" type="datetimeFigureOut">
              <a:rPr lang="en-US" smtClean="0"/>
              <a:pPr/>
              <a:t>4/26/2022</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1EBCCFA8-C15B-4296-B78E-B481C738F50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7470E6A-462C-4F83-A549-62AF73CA3E14}" type="datetimeFigureOut">
              <a:rPr lang="en-US" smtClean="0"/>
              <a:pPr/>
              <a:t>4/26/2022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BCCFA8-C15B-4296-B78E-B481C738F50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7470E6A-462C-4F83-A549-62AF73CA3E14}" type="datetimeFigureOut">
              <a:rPr lang="en-US" smtClean="0"/>
              <a:pPr/>
              <a:t>4/26/2022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BCCFA8-C15B-4296-B78E-B481C738F50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87470E6A-462C-4F83-A549-62AF73CA3E14}" type="datetimeFigureOut">
              <a:rPr lang="en-US" smtClean="0"/>
              <a:pPr/>
              <a:t>4/26/2022</a:t>
            </a:fld>
            <a:endParaRPr lang="en-US"/>
          </a:p>
        </p:txBody>
      </p:sp>
      <p:sp>
        <p:nvSpPr>
          <p:cNvPr id="9" name="Slide Number Placeholder 8"/>
          <p:cNvSpPr>
            <a:spLocks noGrp="1"/>
          </p:cNvSpPr>
          <p:nvPr>
            <p:ph type="sldNum" sz="quarter" idx="15"/>
          </p:nvPr>
        </p:nvSpPr>
        <p:spPr/>
        <p:txBody>
          <a:bodyPr rtlCol="0"/>
          <a:lstStyle/>
          <a:p>
            <a:fld id="{1EBCCFA8-C15B-4296-B78E-B481C738F50E}"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87470E6A-462C-4F83-A549-62AF73CA3E14}" type="datetimeFigureOut">
              <a:rPr lang="en-US" smtClean="0"/>
              <a:pPr/>
              <a:t>4/26/2022</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1EBCCFA8-C15B-4296-B78E-B481C738F50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87470E6A-462C-4F83-A549-62AF73CA3E14}" type="datetimeFigureOut">
              <a:rPr lang="en-US" smtClean="0"/>
              <a:pPr/>
              <a:t>4/26/2022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BCCFA8-C15B-4296-B78E-B481C738F50E}"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87470E6A-462C-4F83-A549-62AF73CA3E14}" type="datetimeFigureOut">
              <a:rPr lang="en-US" smtClean="0"/>
              <a:pPr/>
              <a:t>4/26/2022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BCCFA8-C15B-4296-B78E-B481C738F50E}"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87470E6A-462C-4F83-A549-62AF73CA3E14}" type="datetimeFigureOut">
              <a:rPr lang="en-US" smtClean="0"/>
              <a:pPr/>
              <a:t>4/26/2022</a:t>
            </a:fld>
            <a:endParaRPr lang="en-US"/>
          </a:p>
        </p:txBody>
      </p:sp>
      <p:sp>
        <p:nvSpPr>
          <p:cNvPr id="7" name="Slide Number Placeholder 6"/>
          <p:cNvSpPr>
            <a:spLocks noGrp="1"/>
          </p:cNvSpPr>
          <p:nvPr>
            <p:ph type="sldNum" sz="quarter" idx="11"/>
          </p:nvPr>
        </p:nvSpPr>
        <p:spPr/>
        <p:txBody>
          <a:bodyPr rtlCol="0"/>
          <a:lstStyle/>
          <a:p>
            <a:fld id="{1EBCCFA8-C15B-4296-B78E-B481C738F50E}"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470E6A-462C-4F83-A549-62AF73CA3E14}" type="datetimeFigureOut">
              <a:rPr lang="en-US" smtClean="0"/>
              <a:pPr/>
              <a:t>4/26/2022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BCCFA8-C15B-4296-B78E-B481C738F50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87470E6A-462C-4F83-A549-62AF73CA3E14}" type="datetimeFigureOut">
              <a:rPr lang="en-US" smtClean="0"/>
              <a:pPr/>
              <a:t>4/26/2022</a:t>
            </a:fld>
            <a:endParaRPr lang="en-US"/>
          </a:p>
        </p:txBody>
      </p:sp>
      <p:sp>
        <p:nvSpPr>
          <p:cNvPr id="22" name="Slide Number Placeholder 21"/>
          <p:cNvSpPr>
            <a:spLocks noGrp="1"/>
          </p:cNvSpPr>
          <p:nvPr>
            <p:ph type="sldNum" sz="quarter" idx="15"/>
          </p:nvPr>
        </p:nvSpPr>
        <p:spPr/>
        <p:txBody>
          <a:bodyPr rtlCol="0"/>
          <a:lstStyle/>
          <a:p>
            <a:fld id="{1EBCCFA8-C15B-4296-B78E-B481C738F50E}"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87470E6A-462C-4F83-A549-62AF73CA3E14}" type="datetimeFigureOut">
              <a:rPr lang="en-US" smtClean="0"/>
              <a:pPr/>
              <a:t>4/26/2022</a:t>
            </a:fld>
            <a:endParaRPr lang="en-US"/>
          </a:p>
        </p:txBody>
      </p:sp>
      <p:sp>
        <p:nvSpPr>
          <p:cNvPr id="18" name="Slide Number Placeholder 17"/>
          <p:cNvSpPr>
            <a:spLocks noGrp="1"/>
          </p:cNvSpPr>
          <p:nvPr>
            <p:ph type="sldNum" sz="quarter" idx="11"/>
          </p:nvPr>
        </p:nvSpPr>
        <p:spPr/>
        <p:txBody>
          <a:bodyPr rtlCol="0"/>
          <a:lstStyle/>
          <a:p>
            <a:fld id="{1EBCCFA8-C15B-4296-B78E-B481C738F50E}"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87470E6A-462C-4F83-A549-62AF73CA3E14}" type="datetimeFigureOut">
              <a:rPr lang="en-US" smtClean="0"/>
              <a:pPr/>
              <a:t>4/26/2022</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1EBCCFA8-C15B-4296-B78E-B481C738F50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javatpoint.com/integration-testing" TargetMode="External"/><Relationship Id="rId2" Type="http://schemas.openxmlformats.org/officeDocument/2006/relationships/hyperlink" Target="https://www.javatpoint.com/functional-testin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2600" y="2743200"/>
            <a:ext cx="7391400" cy="1894362"/>
          </a:xfrm>
        </p:spPr>
        <p:txBody>
          <a:bodyPr/>
          <a:lstStyle/>
          <a:p>
            <a:r>
              <a:rPr lang="en-US" dirty="0"/>
              <a:t>Object oriented analysis &amp; design</a:t>
            </a:r>
          </a:p>
        </p:txBody>
      </p:sp>
      <p:sp>
        <p:nvSpPr>
          <p:cNvPr id="3" name="Subtitle 2"/>
          <p:cNvSpPr>
            <a:spLocks noGrp="1"/>
          </p:cNvSpPr>
          <p:nvPr>
            <p:ph type="subTitle" idx="1"/>
          </p:nvPr>
        </p:nvSpPr>
        <p:spPr/>
        <p:txBody>
          <a:bodyPr/>
          <a:lstStyle/>
          <a:p>
            <a:r>
              <a:rPr lang="en-US" dirty="0"/>
              <a:t>CS3C015</a:t>
            </a:r>
          </a:p>
        </p:txBody>
      </p:sp>
    </p:spTree>
    <p:extLst>
      <p:ext uri="{BB962C8B-B14F-4D97-AF65-F5344CB8AC3E}">
        <p14:creationId xmlns:p14="http://schemas.microsoft.com/office/powerpoint/2010/main" val="893401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026" descr="10%">
            <a:extLst>
              <a:ext uri="{FF2B5EF4-FFF2-40B4-BE49-F238E27FC236}">
                <a16:creationId xmlns:a16="http://schemas.microsoft.com/office/drawing/2014/main" id="{9B90FC1C-5335-4D21-9A6E-5E49B2D76416}"/>
              </a:ext>
            </a:extLst>
          </p:cNvPr>
          <p:cNvSpPr>
            <a:spLocks noChangeArrowheads="1"/>
          </p:cNvSpPr>
          <p:nvPr/>
        </p:nvSpPr>
        <p:spPr bwMode="auto">
          <a:xfrm>
            <a:off x="4068763" y="5106988"/>
            <a:ext cx="2043112" cy="207962"/>
          </a:xfrm>
          <a:prstGeom prst="rect">
            <a:avLst/>
          </a:prstGeom>
          <a:pattFill prst="pct10">
            <a:fgClr>
              <a:srgbClr val="000000"/>
            </a:fgClr>
            <a:bgClr>
              <a:srgbClr val="FFFFFF"/>
            </a:bgClr>
          </a:pattFill>
          <a:ln>
            <a:noFill/>
          </a:ln>
          <a:extLst>
            <a:ext uri="{91240B29-F687-4F45-9708-019B960494DF}">
              <a14:hiddenLine xmlns:a14="http://schemas.microsoft.com/office/drawing/2010/main" w="127000">
                <a:solidFill>
                  <a:srgbClr val="000000"/>
                </a:solidFill>
                <a:miter lim="800000"/>
                <a:headEnd/>
                <a:tailEnd/>
              </a14:hiddenLine>
            </a:ext>
          </a:extLst>
        </p:spPr>
        <p:txBody>
          <a:bodyPr wrap="none" anchor="ct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endParaRPr lang="en-US" altLang="en-US"/>
          </a:p>
        </p:txBody>
      </p:sp>
      <p:sp>
        <p:nvSpPr>
          <p:cNvPr id="7171" name="Oval 1027" descr="10%">
            <a:extLst>
              <a:ext uri="{FF2B5EF4-FFF2-40B4-BE49-F238E27FC236}">
                <a16:creationId xmlns:a16="http://schemas.microsoft.com/office/drawing/2014/main" id="{392B558F-666A-48CB-AAAB-F3FD47E2EBDF}"/>
              </a:ext>
            </a:extLst>
          </p:cNvPr>
          <p:cNvSpPr>
            <a:spLocks noChangeArrowheads="1"/>
          </p:cNvSpPr>
          <p:nvPr/>
        </p:nvSpPr>
        <p:spPr bwMode="auto">
          <a:xfrm>
            <a:off x="6376988" y="1241425"/>
            <a:ext cx="1884362" cy="806450"/>
          </a:xfrm>
          <a:prstGeom prst="ellipse">
            <a:avLst/>
          </a:prstGeom>
          <a:pattFill prst="pct10">
            <a:fgClr>
              <a:srgbClr val="000000"/>
            </a:fgClr>
            <a:bgClr>
              <a:srgbClr val="FFFFFF"/>
            </a:bgClr>
          </a:pattFill>
          <a:ln w="12700">
            <a:solidFill>
              <a:srgbClr val="FFFFFF"/>
            </a:solidFill>
            <a:round/>
            <a:headEnd/>
            <a:tailEnd/>
          </a:ln>
        </p:spPr>
        <p:txBody>
          <a:bodyPr wrap="none" anchor="ct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endParaRPr lang="en-US" altLang="en-US"/>
          </a:p>
        </p:txBody>
      </p:sp>
      <p:sp>
        <p:nvSpPr>
          <p:cNvPr id="7172" name="Rectangle 1028" descr="10%">
            <a:extLst>
              <a:ext uri="{FF2B5EF4-FFF2-40B4-BE49-F238E27FC236}">
                <a16:creationId xmlns:a16="http://schemas.microsoft.com/office/drawing/2014/main" id="{A773AD1B-6742-4D81-9A58-680F9125BFA4}"/>
              </a:ext>
            </a:extLst>
          </p:cNvPr>
          <p:cNvSpPr>
            <a:spLocks noChangeArrowheads="1"/>
          </p:cNvSpPr>
          <p:nvPr/>
        </p:nvSpPr>
        <p:spPr bwMode="auto">
          <a:xfrm>
            <a:off x="1062038" y="1374775"/>
            <a:ext cx="1884362" cy="806450"/>
          </a:xfrm>
          <a:prstGeom prst="rect">
            <a:avLst/>
          </a:prstGeom>
          <a:pattFill prst="pct10">
            <a:fgClr>
              <a:srgbClr val="000000"/>
            </a:fgClr>
            <a:bgClr>
              <a:srgbClr val="FFFFFF"/>
            </a:bgClr>
          </a:pattFill>
          <a:ln w="12700">
            <a:solidFill>
              <a:srgbClr val="FFFFFF"/>
            </a:solidFill>
            <a:miter lim="800000"/>
            <a:headEnd/>
            <a:tailEnd/>
          </a:ln>
        </p:spPr>
        <p:txBody>
          <a:bodyPr wrap="none" lIns="90487" tIns="44450" rIns="90487" bIns="44450" anchor="ct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pPr algn="ctr"/>
            <a:r>
              <a:rPr lang="en-US" altLang="en-US" sz="2000"/>
              <a:t>Global</a:t>
            </a:r>
          </a:p>
          <a:p>
            <a:pPr algn="ctr"/>
            <a:r>
              <a:rPr lang="en-US" altLang="en-US" sz="2000"/>
              <a:t>Requirements</a:t>
            </a:r>
          </a:p>
        </p:txBody>
      </p:sp>
      <p:sp>
        <p:nvSpPr>
          <p:cNvPr id="7173" name="Rectangle 1029">
            <a:extLst>
              <a:ext uri="{FF2B5EF4-FFF2-40B4-BE49-F238E27FC236}">
                <a16:creationId xmlns:a16="http://schemas.microsoft.com/office/drawing/2014/main" id="{964DF380-D973-4BAA-B049-65DF3BE705F4}"/>
              </a:ext>
            </a:extLst>
          </p:cNvPr>
          <p:cNvSpPr>
            <a:spLocks noGrp="1" noChangeArrowheads="1"/>
          </p:cNvSpPr>
          <p:nvPr>
            <p:ph type="title"/>
          </p:nvPr>
        </p:nvSpPr>
        <p:spPr>
          <a:noFill/>
        </p:spPr>
        <p:txBody>
          <a:bodyPr>
            <a:normAutofit fontScale="90000"/>
          </a:bodyPr>
          <a:lstStyle/>
          <a:p>
            <a:r>
              <a:rPr lang="en-US" altLang="en-US" sz="4000" dirty="0">
                <a:solidFill>
                  <a:srgbClr val="0404C8"/>
                </a:solidFill>
              </a:rPr>
              <a:t>Testing Activities continued</a:t>
            </a:r>
          </a:p>
        </p:txBody>
      </p:sp>
      <p:sp>
        <p:nvSpPr>
          <p:cNvPr id="7174" name="Rectangle 1030" descr="10%">
            <a:extLst>
              <a:ext uri="{FF2B5EF4-FFF2-40B4-BE49-F238E27FC236}">
                <a16:creationId xmlns:a16="http://schemas.microsoft.com/office/drawing/2014/main" id="{C0E451A0-3DF0-4F3B-9945-53BD88EFA377}"/>
              </a:ext>
            </a:extLst>
          </p:cNvPr>
          <p:cNvSpPr>
            <a:spLocks noChangeArrowheads="1"/>
          </p:cNvSpPr>
          <p:nvPr/>
        </p:nvSpPr>
        <p:spPr bwMode="auto">
          <a:xfrm>
            <a:off x="3952875" y="5038725"/>
            <a:ext cx="2308225" cy="333375"/>
          </a:xfrm>
          <a:prstGeom prst="rect">
            <a:avLst/>
          </a:prstGeom>
          <a:pattFill prst="pct10">
            <a:fgClr>
              <a:srgbClr val="000000"/>
            </a:fgClr>
            <a:bgClr>
              <a:srgbClr val="FFFFFF"/>
            </a:bgClr>
          </a:patt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nchor="ct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pPr algn="ctr"/>
            <a:r>
              <a:rPr lang="en-US" altLang="en-US" sz="2000"/>
              <a:t>User’s understanding</a:t>
            </a:r>
          </a:p>
        </p:txBody>
      </p:sp>
      <p:sp>
        <p:nvSpPr>
          <p:cNvPr id="37895" name="Rectangle 1031">
            <a:extLst>
              <a:ext uri="{FF2B5EF4-FFF2-40B4-BE49-F238E27FC236}">
                <a16:creationId xmlns:a16="http://schemas.microsoft.com/office/drawing/2014/main" id="{D51DAD6C-F9D3-4284-A512-FD1E97A78113}"/>
              </a:ext>
            </a:extLst>
          </p:cNvPr>
          <p:cNvSpPr>
            <a:spLocks noChangeArrowheads="1"/>
          </p:cNvSpPr>
          <p:nvPr/>
        </p:nvSpPr>
        <p:spPr bwMode="auto">
          <a:xfrm>
            <a:off x="423863" y="4768850"/>
            <a:ext cx="2619375" cy="333375"/>
          </a:xfrm>
          <a:prstGeom prst="rect">
            <a:avLst/>
          </a:prstGeom>
          <a:solidFill>
            <a:schemeClr val="bg1"/>
          </a:solidFill>
          <a:ln w="12700">
            <a:solidFill>
              <a:schemeClr val="tx1"/>
            </a:solidFill>
            <a:miter lim="800000"/>
            <a:headEnd/>
            <a:tailEnd/>
          </a:ln>
          <a:effectLst>
            <a:outerShdw dist="107763" dir="2700000" algn="ctr" rotWithShape="0">
              <a:schemeClr val="tx1"/>
            </a:outerShdw>
          </a:effectLst>
        </p:spPr>
        <p:txBody>
          <a:bodyPr wrap="none" lIns="90487" tIns="44450" rIns="90487" bIns="44450" anchor="ctr"/>
          <a:lstStyle/>
          <a:p>
            <a:pPr algn="ctr">
              <a:defRPr/>
            </a:pPr>
            <a:r>
              <a:rPr lang="en-US" sz="2000"/>
              <a:t>Tests by developer</a:t>
            </a:r>
          </a:p>
        </p:txBody>
      </p:sp>
      <p:sp>
        <p:nvSpPr>
          <p:cNvPr id="7176" name="Oval 1032">
            <a:extLst>
              <a:ext uri="{FF2B5EF4-FFF2-40B4-BE49-F238E27FC236}">
                <a16:creationId xmlns:a16="http://schemas.microsoft.com/office/drawing/2014/main" id="{7157E616-C31B-4F6F-B29B-EE919B40A113}"/>
              </a:ext>
            </a:extLst>
          </p:cNvPr>
          <p:cNvSpPr>
            <a:spLocks noChangeArrowheads="1"/>
          </p:cNvSpPr>
          <p:nvPr/>
        </p:nvSpPr>
        <p:spPr bwMode="auto">
          <a:xfrm>
            <a:off x="1198563" y="2687638"/>
            <a:ext cx="1824037" cy="1222375"/>
          </a:xfrm>
          <a:prstGeom prst="ellipse">
            <a:avLst/>
          </a:prstGeom>
          <a:solidFill>
            <a:srgbClr val="FFFFFF"/>
          </a:solidFill>
          <a:ln w="12700">
            <a:solidFill>
              <a:srgbClr val="000000"/>
            </a:solidFill>
            <a:round/>
            <a:headEnd/>
            <a:tailEnd/>
          </a:ln>
        </p:spPr>
        <p:txBody>
          <a:bodyPr wrap="none" anchor="ct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endParaRPr lang="en-US" altLang="en-US"/>
          </a:p>
        </p:txBody>
      </p:sp>
      <p:sp>
        <p:nvSpPr>
          <p:cNvPr id="7177" name="Rectangle 1033">
            <a:extLst>
              <a:ext uri="{FF2B5EF4-FFF2-40B4-BE49-F238E27FC236}">
                <a16:creationId xmlns:a16="http://schemas.microsoft.com/office/drawing/2014/main" id="{6FFECD5A-2E50-4E84-A93C-1015D9E06830}"/>
              </a:ext>
            </a:extLst>
          </p:cNvPr>
          <p:cNvSpPr>
            <a:spLocks noChangeArrowheads="1"/>
          </p:cNvSpPr>
          <p:nvPr/>
        </p:nvSpPr>
        <p:spPr bwMode="auto">
          <a:xfrm>
            <a:off x="1220788" y="2979738"/>
            <a:ext cx="187166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r>
              <a:rPr lang="en-US" altLang="en-US" sz="2400">
                <a:solidFill>
                  <a:srgbClr val="000000"/>
                </a:solidFill>
              </a:rPr>
              <a:t>Performance</a:t>
            </a:r>
          </a:p>
        </p:txBody>
      </p:sp>
      <p:sp>
        <p:nvSpPr>
          <p:cNvPr id="7178" name="Line 1034">
            <a:extLst>
              <a:ext uri="{FF2B5EF4-FFF2-40B4-BE49-F238E27FC236}">
                <a16:creationId xmlns:a16="http://schemas.microsoft.com/office/drawing/2014/main" id="{98C3F27B-7758-4966-AD10-1989391F9976}"/>
              </a:ext>
            </a:extLst>
          </p:cNvPr>
          <p:cNvSpPr>
            <a:spLocks noChangeShapeType="1"/>
          </p:cNvSpPr>
          <p:nvPr/>
        </p:nvSpPr>
        <p:spPr bwMode="auto">
          <a:xfrm>
            <a:off x="3011488" y="3319463"/>
            <a:ext cx="655637"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179" name="Oval 1035">
            <a:extLst>
              <a:ext uri="{FF2B5EF4-FFF2-40B4-BE49-F238E27FC236}">
                <a16:creationId xmlns:a16="http://schemas.microsoft.com/office/drawing/2014/main" id="{15A54646-7492-42E2-BE5C-FB442A3FF25A}"/>
              </a:ext>
            </a:extLst>
          </p:cNvPr>
          <p:cNvSpPr>
            <a:spLocks noChangeArrowheads="1"/>
          </p:cNvSpPr>
          <p:nvPr/>
        </p:nvSpPr>
        <p:spPr bwMode="auto">
          <a:xfrm>
            <a:off x="3694113" y="2687638"/>
            <a:ext cx="1730375" cy="1222375"/>
          </a:xfrm>
          <a:prstGeom prst="ellipse">
            <a:avLst/>
          </a:prstGeom>
          <a:solidFill>
            <a:srgbClr val="FFFFFF"/>
          </a:solidFill>
          <a:ln w="12700">
            <a:solidFill>
              <a:srgbClr val="000000"/>
            </a:solidFill>
            <a:round/>
            <a:headEnd/>
            <a:tailEnd/>
          </a:ln>
        </p:spPr>
        <p:txBody>
          <a:bodyPr wrap="none" anchor="ct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endParaRPr lang="en-US" altLang="en-US"/>
          </a:p>
        </p:txBody>
      </p:sp>
      <p:sp>
        <p:nvSpPr>
          <p:cNvPr id="7180" name="Rectangle 1036">
            <a:extLst>
              <a:ext uri="{FF2B5EF4-FFF2-40B4-BE49-F238E27FC236}">
                <a16:creationId xmlns:a16="http://schemas.microsoft.com/office/drawing/2014/main" id="{C21C0F1E-50AC-4969-BEC1-80E4741C9292}"/>
              </a:ext>
            </a:extLst>
          </p:cNvPr>
          <p:cNvSpPr>
            <a:spLocks noChangeArrowheads="1"/>
          </p:cNvSpPr>
          <p:nvPr/>
        </p:nvSpPr>
        <p:spPr bwMode="auto">
          <a:xfrm>
            <a:off x="3797300" y="2979738"/>
            <a:ext cx="167005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r>
              <a:rPr lang="en-US" altLang="en-US" sz="2400">
                <a:solidFill>
                  <a:srgbClr val="000000"/>
                </a:solidFill>
              </a:rPr>
              <a:t>Acceptance</a:t>
            </a:r>
          </a:p>
        </p:txBody>
      </p:sp>
      <p:sp>
        <p:nvSpPr>
          <p:cNvPr id="7181" name="Rectangle 1037" descr="10%">
            <a:extLst>
              <a:ext uri="{FF2B5EF4-FFF2-40B4-BE49-F238E27FC236}">
                <a16:creationId xmlns:a16="http://schemas.microsoft.com/office/drawing/2014/main" id="{9A83061A-7C77-4347-BA9E-46A67E07A20C}"/>
              </a:ext>
            </a:extLst>
          </p:cNvPr>
          <p:cNvSpPr>
            <a:spLocks noChangeArrowheads="1"/>
          </p:cNvSpPr>
          <p:nvPr/>
        </p:nvSpPr>
        <p:spPr bwMode="auto">
          <a:xfrm>
            <a:off x="3778250" y="1092200"/>
            <a:ext cx="2330450" cy="1160463"/>
          </a:xfrm>
          <a:prstGeom prst="rect">
            <a:avLst/>
          </a:prstGeom>
          <a:pattFill prst="pct10">
            <a:fgClr>
              <a:srgbClr val="000000"/>
            </a:fgClr>
            <a:bgClr>
              <a:srgbClr val="FFFFFF"/>
            </a:bgClr>
          </a:pattFill>
          <a:ln w="12700">
            <a:solidFill>
              <a:srgbClr val="FFFFFF"/>
            </a:solidFill>
            <a:miter lim="800000"/>
            <a:headEnd/>
            <a:tailEnd/>
          </a:ln>
        </p:spPr>
        <p:txBody>
          <a:bodyPr wrap="none" lIns="90487" tIns="44450" rIns="90487" bIns="44450" anchor="ct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pPr algn="ctr"/>
            <a:r>
              <a:rPr lang="en-US" altLang="en-US" sz="2000"/>
              <a:t>Client’s </a:t>
            </a:r>
          </a:p>
          <a:p>
            <a:pPr algn="ctr"/>
            <a:r>
              <a:rPr lang="en-US" altLang="en-US" sz="2000"/>
              <a:t>Understanding</a:t>
            </a:r>
          </a:p>
          <a:p>
            <a:pPr algn="ctr"/>
            <a:r>
              <a:rPr lang="en-US" altLang="en-US" sz="2000"/>
              <a:t>of Requirements</a:t>
            </a:r>
          </a:p>
        </p:txBody>
      </p:sp>
      <p:sp>
        <p:nvSpPr>
          <p:cNvPr id="7182" name="Rectangle 1038">
            <a:extLst>
              <a:ext uri="{FF2B5EF4-FFF2-40B4-BE49-F238E27FC236}">
                <a16:creationId xmlns:a16="http://schemas.microsoft.com/office/drawing/2014/main" id="{5D0A1F47-8D48-4D4B-B336-35C766B9F6D3}"/>
              </a:ext>
            </a:extLst>
          </p:cNvPr>
          <p:cNvSpPr>
            <a:spLocks noChangeArrowheads="1"/>
          </p:cNvSpPr>
          <p:nvPr/>
        </p:nvSpPr>
        <p:spPr bwMode="auto">
          <a:xfrm>
            <a:off x="1735138" y="3257550"/>
            <a:ext cx="7397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r>
              <a:rPr lang="en-US" altLang="en-US" sz="2400">
                <a:solidFill>
                  <a:srgbClr val="000000"/>
                </a:solidFill>
              </a:rPr>
              <a:t>Test</a:t>
            </a:r>
          </a:p>
        </p:txBody>
      </p:sp>
      <p:sp>
        <p:nvSpPr>
          <p:cNvPr id="7183" name="Rectangle 1039">
            <a:extLst>
              <a:ext uri="{FF2B5EF4-FFF2-40B4-BE49-F238E27FC236}">
                <a16:creationId xmlns:a16="http://schemas.microsoft.com/office/drawing/2014/main" id="{87336D1F-DF29-476B-8CAE-8DE1376A477A}"/>
              </a:ext>
            </a:extLst>
          </p:cNvPr>
          <p:cNvSpPr>
            <a:spLocks noChangeArrowheads="1"/>
          </p:cNvSpPr>
          <p:nvPr/>
        </p:nvSpPr>
        <p:spPr bwMode="auto">
          <a:xfrm>
            <a:off x="71438" y="2678113"/>
            <a:ext cx="12858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pPr algn="ctr"/>
            <a:r>
              <a:rPr lang="en-US" altLang="en-US" b="0">
                <a:solidFill>
                  <a:srgbClr val="000000"/>
                </a:solidFill>
              </a:rPr>
              <a:t>Functioning</a:t>
            </a:r>
          </a:p>
          <a:p>
            <a:pPr algn="ctr"/>
            <a:r>
              <a:rPr lang="en-US" altLang="en-US" b="0">
                <a:solidFill>
                  <a:srgbClr val="000000"/>
                </a:solidFill>
              </a:rPr>
              <a:t>System</a:t>
            </a:r>
          </a:p>
        </p:txBody>
      </p:sp>
      <p:sp>
        <p:nvSpPr>
          <p:cNvPr id="7184" name="Rectangle 1040">
            <a:extLst>
              <a:ext uri="{FF2B5EF4-FFF2-40B4-BE49-F238E27FC236}">
                <a16:creationId xmlns:a16="http://schemas.microsoft.com/office/drawing/2014/main" id="{0E9BCA9A-73DC-4AAF-9299-99EE753CAC59}"/>
              </a:ext>
            </a:extLst>
          </p:cNvPr>
          <p:cNvSpPr>
            <a:spLocks noChangeArrowheads="1"/>
          </p:cNvSpPr>
          <p:nvPr/>
        </p:nvSpPr>
        <p:spPr bwMode="auto">
          <a:xfrm>
            <a:off x="4221163" y="3257550"/>
            <a:ext cx="7397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r>
              <a:rPr lang="en-US" altLang="en-US" sz="2400">
                <a:solidFill>
                  <a:srgbClr val="000000"/>
                </a:solidFill>
              </a:rPr>
              <a:t>Test</a:t>
            </a:r>
          </a:p>
        </p:txBody>
      </p:sp>
      <p:sp>
        <p:nvSpPr>
          <p:cNvPr id="7185" name="Oval 1041">
            <a:extLst>
              <a:ext uri="{FF2B5EF4-FFF2-40B4-BE49-F238E27FC236}">
                <a16:creationId xmlns:a16="http://schemas.microsoft.com/office/drawing/2014/main" id="{9E4AF709-8C95-4ADE-9E49-0AB178E3C15D}"/>
              </a:ext>
            </a:extLst>
          </p:cNvPr>
          <p:cNvSpPr>
            <a:spLocks noChangeArrowheads="1"/>
          </p:cNvSpPr>
          <p:nvPr/>
        </p:nvSpPr>
        <p:spPr bwMode="auto">
          <a:xfrm>
            <a:off x="6176963" y="2687638"/>
            <a:ext cx="1730375" cy="1222375"/>
          </a:xfrm>
          <a:prstGeom prst="ellipse">
            <a:avLst/>
          </a:prstGeom>
          <a:solidFill>
            <a:srgbClr val="FFFFFF"/>
          </a:solidFill>
          <a:ln w="12700">
            <a:solidFill>
              <a:srgbClr val="000000"/>
            </a:solidFill>
            <a:round/>
            <a:headEnd/>
            <a:tailEnd/>
          </a:ln>
        </p:spPr>
        <p:txBody>
          <a:bodyPr wrap="none" anchor="ct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endParaRPr lang="en-US" altLang="en-US"/>
          </a:p>
        </p:txBody>
      </p:sp>
      <p:sp>
        <p:nvSpPr>
          <p:cNvPr id="7186" name="Rectangle 1042">
            <a:extLst>
              <a:ext uri="{FF2B5EF4-FFF2-40B4-BE49-F238E27FC236}">
                <a16:creationId xmlns:a16="http://schemas.microsoft.com/office/drawing/2014/main" id="{88057346-5B5F-485B-BE72-B8251D6DF124}"/>
              </a:ext>
            </a:extLst>
          </p:cNvPr>
          <p:cNvSpPr>
            <a:spLocks noChangeArrowheads="1"/>
          </p:cNvSpPr>
          <p:nvPr/>
        </p:nvSpPr>
        <p:spPr bwMode="auto">
          <a:xfrm>
            <a:off x="6276975" y="2979738"/>
            <a:ext cx="1671638"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r>
              <a:rPr lang="en-US" altLang="en-US" sz="2400">
                <a:solidFill>
                  <a:srgbClr val="000000"/>
                </a:solidFill>
              </a:rPr>
              <a:t>Installation</a:t>
            </a:r>
          </a:p>
        </p:txBody>
      </p:sp>
      <p:sp>
        <p:nvSpPr>
          <p:cNvPr id="7187" name="Rectangle 1043" descr="10%">
            <a:extLst>
              <a:ext uri="{FF2B5EF4-FFF2-40B4-BE49-F238E27FC236}">
                <a16:creationId xmlns:a16="http://schemas.microsoft.com/office/drawing/2014/main" id="{1CCA49EE-00E0-472C-8A24-CC4855714FF0}"/>
              </a:ext>
            </a:extLst>
          </p:cNvPr>
          <p:cNvSpPr>
            <a:spLocks noChangeArrowheads="1"/>
          </p:cNvSpPr>
          <p:nvPr/>
        </p:nvSpPr>
        <p:spPr bwMode="auto">
          <a:xfrm>
            <a:off x="6421438" y="1336675"/>
            <a:ext cx="1725612" cy="958850"/>
          </a:xfrm>
          <a:prstGeom prst="rect">
            <a:avLst/>
          </a:prstGeom>
          <a:pattFill prst="pct10">
            <a:fgClr>
              <a:srgbClr val="000000"/>
            </a:fgClr>
            <a:bgClr>
              <a:srgbClr val="FFFFFF"/>
            </a:bgClr>
          </a:pattFill>
          <a:ln w="12700">
            <a:solidFill>
              <a:srgbClr val="FFFFFF"/>
            </a:solidFill>
            <a:miter lim="800000"/>
            <a:headEnd/>
            <a:tailEnd/>
          </a:ln>
        </p:spPr>
        <p:txBody>
          <a:bodyPr wrap="none" lIns="90487" tIns="44450" rIns="90487" bIns="44450" anchor="ct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pPr algn="ctr"/>
            <a:r>
              <a:rPr lang="en-US" altLang="en-US" sz="2000"/>
              <a:t>User </a:t>
            </a:r>
          </a:p>
          <a:p>
            <a:pPr algn="ctr"/>
            <a:r>
              <a:rPr lang="en-US" altLang="en-US" sz="2000"/>
              <a:t>Environment</a:t>
            </a:r>
          </a:p>
        </p:txBody>
      </p:sp>
      <p:sp>
        <p:nvSpPr>
          <p:cNvPr id="7188" name="Rectangle 1044">
            <a:extLst>
              <a:ext uri="{FF2B5EF4-FFF2-40B4-BE49-F238E27FC236}">
                <a16:creationId xmlns:a16="http://schemas.microsoft.com/office/drawing/2014/main" id="{96ABB50E-B52E-477B-9270-427DC592AFD7}"/>
              </a:ext>
            </a:extLst>
          </p:cNvPr>
          <p:cNvSpPr>
            <a:spLocks noChangeArrowheads="1"/>
          </p:cNvSpPr>
          <p:nvPr/>
        </p:nvSpPr>
        <p:spPr bwMode="auto">
          <a:xfrm>
            <a:off x="6699250" y="3257550"/>
            <a:ext cx="7397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r>
              <a:rPr lang="en-US" altLang="en-US" sz="2400">
                <a:solidFill>
                  <a:srgbClr val="000000"/>
                </a:solidFill>
              </a:rPr>
              <a:t>Test</a:t>
            </a:r>
          </a:p>
        </p:txBody>
      </p:sp>
      <p:sp>
        <p:nvSpPr>
          <p:cNvPr id="7189" name="Rectangle 1045">
            <a:extLst>
              <a:ext uri="{FF2B5EF4-FFF2-40B4-BE49-F238E27FC236}">
                <a16:creationId xmlns:a16="http://schemas.microsoft.com/office/drawing/2014/main" id="{3FE3BFDF-F8AF-4E0C-A7E7-46D3A8369252}"/>
              </a:ext>
            </a:extLst>
          </p:cNvPr>
          <p:cNvSpPr>
            <a:spLocks noChangeArrowheads="1"/>
          </p:cNvSpPr>
          <p:nvPr/>
        </p:nvSpPr>
        <p:spPr bwMode="auto">
          <a:xfrm>
            <a:off x="3548063" y="4841875"/>
            <a:ext cx="11112" cy="33338"/>
          </a:xfrm>
          <a:prstGeom prst="rect">
            <a:avLst/>
          </a:prstGeom>
          <a:solidFill>
            <a:srgbClr val="000000"/>
          </a:solidFill>
          <a:ln>
            <a:noFill/>
          </a:ln>
          <a:extLst>
            <a:ext uri="{91240B29-F687-4F45-9708-019B960494DF}">
              <a14:hiddenLine xmlns:a14="http://schemas.microsoft.com/office/drawing/2010/main" w="127000">
                <a:solidFill>
                  <a:srgbClr val="000000"/>
                </a:solidFill>
                <a:miter lim="800000"/>
                <a:headEnd/>
                <a:tailEnd/>
              </a14:hiddenLine>
            </a:ext>
          </a:extLst>
        </p:spPr>
        <p:txBody>
          <a:bodyPr wrap="none" anchor="ct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endParaRPr lang="en-US" altLang="en-US"/>
          </a:p>
        </p:txBody>
      </p:sp>
      <p:sp>
        <p:nvSpPr>
          <p:cNvPr id="7190" name="Rectangle 1046">
            <a:extLst>
              <a:ext uri="{FF2B5EF4-FFF2-40B4-BE49-F238E27FC236}">
                <a16:creationId xmlns:a16="http://schemas.microsoft.com/office/drawing/2014/main" id="{4BC29C11-84B6-453F-A469-AFB3418FB482}"/>
              </a:ext>
            </a:extLst>
          </p:cNvPr>
          <p:cNvSpPr>
            <a:spLocks noChangeArrowheads="1"/>
          </p:cNvSpPr>
          <p:nvPr/>
        </p:nvSpPr>
        <p:spPr bwMode="auto">
          <a:xfrm>
            <a:off x="8375650" y="4841875"/>
            <a:ext cx="11113" cy="33338"/>
          </a:xfrm>
          <a:prstGeom prst="rect">
            <a:avLst/>
          </a:prstGeom>
          <a:solidFill>
            <a:srgbClr val="000000"/>
          </a:solidFill>
          <a:ln>
            <a:noFill/>
          </a:ln>
          <a:extLst>
            <a:ext uri="{91240B29-F687-4F45-9708-019B960494DF}">
              <a14:hiddenLine xmlns:a14="http://schemas.microsoft.com/office/drawing/2010/main" w="127000">
                <a:solidFill>
                  <a:srgbClr val="000000"/>
                </a:solidFill>
                <a:miter lim="800000"/>
                <a:headEnd/>
                <a:tailEnd/>
              </a14:hiddenLine>
            </a:ext>
          </a:extLst>
        </p:spPr>
        <p:txBody>
          <a:bodyPr wrap="none" anchor="ct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endParaRPr lang="en-US" altLang="en-US"/>
          </a:p>
        </p:txBody>
      </p:sp>
      <p:sp>
        <p:nvSpPr>
          <p:cNvPr id="7191" name="Rectangle 1047">
            <a:extLst>
              <a:ext uri="{FF2B5EF4-FFF2-40B4-BE49-F238E27FC236}">
                <a16:creationId xmlns:a16="http://schemas.microsoft.com/office/drawing/2014/main" id="{4BC84DAB-F447-499A-BF0E-ACCAA0BB5E8E}"/>
              </a:ext>
            </a:extLst>
          </p:cNvPr>
          <p:cNvSpPr>
            <a:spLocks noChangeArrowheads="1"/>
          </p:cNvSpPr>
          <p:nvPr/>
        </p:nvSpPr>
        <p:spPr bwMode="auto">
          <a:xfrm>
            <a:off x="3571875" y="4841875"/>
            <a:ext cx="4791075" cy="33338"/>
          </a:xfrm>
          <a:prstGeom prst="rect">
            <a:avLst/>
          </a:prstGeom>
          <a:solidFill>
            <a:srgbClr val="000000"/>
          </a:solidFill>
          <a:ln>
            <a:noFill/>
          </a:ln>
          <a:extLst>
            <a:ext uri="{91240B29-F687-4F45-9708-019B960494DF}">
              <a14:hiddenLine xmlns:a14="http://schemas.microsoft.com/office/drawing/2010/main" w="127000">
                <a:solidFill>
                  <a:srgbClr val="000000"/>
                </a:solidFill>
                <a:miter lim="800000"/>
                <a:headEnd/>
                <a:tailEnd/>
              </a14:hiddenLine>
            </a:ext>
          </a:extLst>
        </p:spPr>
        <p:txBody>
          <a:bodyPr wrap="none" anchor="ct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endParaRPr lang="en-US" altLang="en-US"/>
          </a:p>
        </p:txBody>
      </p:sp>
      <p:sp>
        <p:nvSpPr>
          <p:cNvPr id="7192" name="Oval 1048">
            <a:extLst>
              <a:ext uri="{FF2B5EF4-FFF2-40B4-BE49-F238E27FC236}">
                <a16:creationId xmlns:a16="http://schemas.microsoft.com/office/drawing/2014/main" id="{9C67EDC6-078A-49CC-8744-6ADCF2E9AAFB}"/>
              </a:ext>
            </a:extLst>
          </p:cNvPr>
          <p:cNvSpPr>
            <a:spLocks noChangeArrowheads="1"/>
          </p:cNvSpPr>
          <p:nvPr/>
        </p:nvSpPr>
        <p:spPr bwMode="auto">
          <a:xfrm>
            <a:off x="6442075" y="5345113"/>
            <a:ext cx="1303338" cy="806450"/>
          </a:xfrm>
          <a:prstGeom prst="ellipse">
            <a:avLst/>
          </a:prstGeom>
          <a:solidFill>
            <a:srgbClr val="FFFFFF"/>
          </a:solidFill>
          <a:ln w="12700">
            <a:solidFill>
              <a:srgbClr val="000000"/>
            </a:solidFill>
            <a:round/>
            <a:headEnd/>
            <a:tailEnd/>
          </a:ln>
        </p:spPr>
        <p:txBody>
          <a:bodyPr wrap="none" anchor="ct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endParaRPr lang="en-US" altLang="en-US"/>
          </a:p>
        </p:txBody>
      </p:sp>
      <p:sp>
        <p:nvSpPr>
          <p:cNvPr id="7193" name="Rectangle 1049">
            <a:extLst>
              <a:ext uri="{FF2B5EF4-FFF2-40B4-BE49-F238E27FC236}">
                <a16:creationId xmlns:a16="http://schemas.microsoft.com/office/drawing/2014/main" id="{BD36E6CB-6572-490C-AFA0-A809213A96B6}"/>
              </a:ext>
            </a:extLst>
          </p:cNvPr>
          <p:cNvSpPr>
            <a:spLocks noChangeArrowheads="1"/>
          </p:cNvSpPr>
          <p:nvPr/>
        </p:nvSpPr>
        <p:spPr bwMode="auto">
          <a:xfrm>
            <a:off x="6434138" y="5464175"/>
            <a:ext cx="1443037"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r>
              <a:rPr lang="en-US" altLang="en-US" sz="2400">
                <a:solidFill>
                  <a:srgbClr val="000000"/>
                </a:solidFill>
              </a:rPr>
              <a:t>System in</a:t>
            </a:r>
          </a:p>
        </p:txBody>
      </p:sp>
      <p:sp>
        <p:nvSpPr>
          <p:cNvPr id="7194" name="Rectangle 1050">
            <a:extLst>
              <a:ext uri="{FF2B5EF4-FFF2-40B4-BE49-F238E27FC236}">
                <a16:creationId xmlns:a16="http://schemas.microsoft.com/office/drawing/2014/main" id="{DB4DE021-3401-429C-AA57-D42BA8A80C1C}"/>
              </a:ext>
            </a:extLst>
          </p:cNvPr>
          <p:cNvSpPr>
            <a:spLocks noChangeArrowheads="1"/>
          </p:cNvSpPr>
          <p:nvPr/>
        </p:nvSpPr>
        <p:spPr bwMode="auto">
          <a:xfrm>
            <a:off x="6862763" y="5705475"/>
            <a:ext cx="655637"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r>
              <a:rPr lang="en-US" altLang="en-US" sz="2400">
                <a:solidFill>
                  <a:srgbClr val="000000"/>
                </a:solidFill>
              </a:rPr>
              <a:t>Use</a:t>
            </a:r>
          </a:p>
        </p:txBody>
      </p:sp>
      <p:sp>
        <p:nvSpPr>
          <p:cNvPr id="7195" name="Line 1051">
            <a:extLst>
              <a:ext uri="{FF2B5EF4-FFF2-40B4-BE49-F238E27FC236}">
                <a16:creationId xmlns:a16="http://schemas.microsoft.com/office/drawing/2014/main" id="{F661BDDB-B902-41F0-8843-56FE61DC5D7A}"/>
              </a:ext>
            </a:extLst>
          </p:cNvPr>
          <p:cNvSpPr>
            <a:spLocks noChangeShapeType="1"/>
          </p:cNvSpPr>
          <p:nvPr/>
        </p:nvSpPr>
        <p:spPr bwMode="auto">
          <a:xfrm>
            <a:off x="3467100" y="1092200"/>
            <a:ext cx="0" cy="518795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96" name="Rectangle 1052">
            <a:extLst>
              <a:ext uri="{FF2B5EF4-FFF2-40B4-BE49-F238E27FC236}">
                <a16:creationId xmlns:a16="http://schemas.microsoft.com/office/drawing/2014/main" id="{D66B00BD-0126-452A-B399-9870F83CB2C1}"/>
              </a:ext>
            </a:extLst>
          </p:cNvPr>
          <p:cNvSpPr>
            <a:spLocks noChangeArrowheads="1"/>
          </p:cNvSpPr>
          <p:nvPr/>
        </p:nvSpPr>
        <p:spPr bwMode="auto">
          <a:xfrm>
            <a:off x="7602538" y="4049713"/>
            <a:ext cx="8540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pPr algn="ctr"/>
            <a:r>
              <a:rPr lang="en-US" altLang="en-US" b="0">
                <a:solidFill>
                  <a:srgbClr val="000000"/>
                </a:solidFill>
              </a:rPr>
              <a:t>Usable</a:t>
            </a:r>
          </a:p>
          <a:p>
            <a:pPr algn="ctr"/>
            <a:r>
              <a:rPr lang="en-US" altLang="en-US" b="0">
                <a:solidFill>
                  <a:srgbClr val="000000"/>
                </a:solidFill>
              </a:rPr>
              <a:t>System</a:t>
            </a:r>
          </a:p>
        </p:txBody>
      </p:sp>
      <p:sp>
        <p:nvSpPr>
          <p:cNvPr id="7197" name="Rectangle 1053">
            <a:extLst>
              <a:ext uri="{FF2B5EF4-FFF2-40B4-BE49-F238E27FC236}">
                <a16:creationId xmlns:a16="http://schemas.microsoft.com/office/drawing/2014/main" id="{4F16C466-02A6-4498-8559-2946CE986B33}"/>
              </a:ext>
            </a:extLst>
          </p:cNvPr>
          <p:cNvSpPr>
            <a:spLocks noChangeArrowheads="1"/>
          </p:cNvSpPr>
          <p:nvPr/>
        </p:nvSpPr>
        <p:spPr bwMode="auto">
          <a:xfrm>
            <a:off x="2808288" y="2601913"/>
            <a:ext cx="10699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pPr algn="ctr"/>
            <a:r>
              <a:rPr lang="en-US" altLang="en-US" b="0">
                <a:solidFill>
                  <a:srgbClr val="000000"/>
                </a:solidFill>
              </a:rPr>
              <a:t>Validated</a:t>
            </a:r>
          </a:p>
          <a:p>
            <a:pPr algn="ctr"/>
            <a:r>
              <a:rPr lang="en-US" altLang="en-US" b="0">
                <a:solidFill>
                  <a:srgbClr val="000000"/>
                </a:solidFill>
              </a:rPr>
              <a:t>System</a:t>
            </a:r>
          </a:p>
        </p:txBody>
      </p:sp>
      <p:sp>
        <p:nvSpPr>
          <p:cNvPr id="7198" name="Rectangle 1054">
            <a:extLst>
              <a:ext uri="{FF2B5EF4-FFF2-40B4-BE49-F238E27FC236}">
                <a16:creationId xmlns:a16="http://schemas.microsoft.com/office/drawing/2014/main" id="{B86602A4-E231-4787-9233-2D6B92A8C2B5}"/>
              </a:ext>
            </a:extLst>
          </p:cNvPr>
          <p:cNvSpPr>
            <a:spLocks noChangeArrowheads="1"/>
          </p:cNvSpPr>
          <p:nvPr/>
        </p:nvSpPr>
        <p:spPr bwMode="auto">
          <a:xfrm>
            <a:off x="5259388" y="2563813"/>
            <a:ext cx="10445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pPr algn="ctr"/>
            <a:r>
              <a:rPr lang="en-US" altLang="en-US" b="0">
                <a:solidFill>
                  <a:srgbClr val="000000"/>
                </a:solidFill>
              </a:rPr>
              <a:t>Accepted</a:t>
            </a:r>
          </a:p>
          <a:p>
            <a:pPr algn="ctr"/>
            <a:r>
              <a:rPr lang="en-US" altLang="en-US" b="0">
                <a:solidFill>
                  <a:srgbClr val="000000"/>
                </a:solidFill>
              </a:rPr>
              <a:t>System</a:t>
            </a:r>
          </a:p>
        </p:txBody>
      </p:sp>
      <p:sp>
        <p:nvSpPr>
          <p:cNvPr id="7199" name="Line 1055">
            <a:extLst>
              <a:ext uri="{FF2B5EF4-FFF2-40B4-BE49-F238E27FC236}">
                <a16:creationId xmlns:a16="http://schemas.microsoft.com/office/drawing/2014/main" id="{1E0AA062-DC52-4001-90AD-AB8F4A87D6DC}"/>
              </a:ext>
            </a:extLst>
          </p:cNvPr>
          <p:cNvSpPr>
            <a:spLocks noChangeShapeType="1"/>
          </p:cNvSpPr>
          <p:nvPr/>
        </p:nvSpPr>
        <p:spPr bwMode="auto">
          <a:xfrm>
            <a:off x="2076450" y="2159000"/>
            <a:ext cx="0" cy="5588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200" name="Line 1056">
            <a:extLst>
              <a:ext uri="{FF2B5EF4-FFF2-40B4-BE49-F238E27FC236}">
                <a16:creationId xmlns:a16="http://schemas.microsoft.com/office/drawing/2014/main" id="{3C70A615-6547-4A8E-B43D-D5D3FFF5919A}"/>
              </a:ext>
            </a:extLst>
          </p:cNvPr>
          <p:cNvSpPr>
            <a:spLocks noChangeShapeType="1"/>
          </p:cNvSpPr>
          <p:nvPr/>
        </p:nvSpPr>
        <p:spPr bwMode="auto">
          <a:xfrm flipH="1">
            <a:off x="4610100" y="2254250"/>
            <a:ext cx="114300" cy="42545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201" name="Line 1057">
            <a:extLst>
              <a:ext uri="{FF2B5EF4-FFF2-40B4-BE49-F238E27FC236}">
                <a16:creationId xmlns:a16="http://schemas.microsoft.com/office/drawing/2014/main" id="{56D1EDBC-317F-4426-9BBA-FDAD67DC8305}"/>
              </a:ext>
            </a:extLst>
          </p:cNvPr>
          <p:cNvSpPr>
            <a:spLocks noChangeShapeType="1"/>
          </p:cNvSpPr>
          <p:nvPr/>
        </p:nvSpPr>
        <p:spPr bwMode="auto">
          <a:xfrm flipH="1">
            <a:off x="7162800" y="2292350"/>
            <a:ext cx="190500" cy="406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202" name="Line 1058">
            <a:extLst>
              <a:ext uri="{FF2B5EF4-FFF2-40B4-BE49-F238E27FC236}">
                <a16:creationId xmlns:a16="http://schemas.microsoft.com/office/drawing/2014/main" id="{2A336D61-9175-4AFA-9DCE-B2B1E3676134}"/>
              </a:ext>
            </a:extLst>
          </p:cNvPr>
          <p:cNvSpPr>
            <a:spLocks noChangeShapeType="1"/>
          </p:cNvSpPr>
          <p:nvPr/>
        </p:nvSpPr>
        <p:spPr bwMode="auto">
          <a:xfrm>
            <a:off x="387350" y="3314700"/>
            <a:ext cx="7874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203" name="Line 1059">
            <a:extLst>
              <a:ext uri="{FF2B5EF4-FFF2-40B4-BE49-F238E27FC236}">
                <a16:creationId xmlns:a16="http://schemas.microsoft.com/office/drawing/2014/main" id="{DB7F56A0-52E6-4910-95A0-652A73B9464D}"/>
              </a:ext>
            </a:extLst>
          </p:cNvPr>
          <p:cNvSpPr>
            <a:spLocks noChangeShapeType="1"/>
          </p:cNvSpPr>
          <p:nvPr/>
        </p:nvSpPr>
        <p:spPr bwMode="auto">
          <a:xfrm>
            <a:off x="5454650" y="3276600"/>
            <a:ext cx="69215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204" name="Line 1060">
            <a:extLst>
              <a:ext uri="{FF2B5EF4-FFF2-40B4-BE49-F238E27FC236}">
                <a16:creationId xmlns:a16="http://schemas.microsoft.com/office/drawing/2014/main" id="{3444A421-238D-4842-BA8E-3C17E451C5E7}"/>
              </a:ext>
            </a:extLst>
          </p:cNvPr>
          <p:cNvSpPr>
            <a:spLocks noChangeShapeType="1"/>
          </p:cNvSpPr>
          <p:nvPr/>
        </p:nvSpPr>
        <p:spPr bwMode="auto">
          <a:xfrm>
            <a:off x="7067550" y="3949700"/>
            <a:ext cx="0" cy="137795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205" name="Line 1061">
            <a:extLst>
              <a:ext uri="{FF2B5EF4-FFF2-40B4-BE49-F238E27FC236}">
                <a16:creationId xmlns:a16="http://schemas.microsoft.com/office/drawing/2014/main" id="{5E7274FA-0DB2-435C-B70A-22BE3D38C7CD}"/>
              </a:ext>
            </a:extLst>
          </p:cNvPr>
          <p:cNvSpPr>
            <a:spLocks noChangeShapeType="1"/>
          </p:cNvSpPr>
          <p:nvPr/>
        </p:nvSpPr>
        <p:spPr bwMode="auto">
          <a:xfrm>
            <a:off x="5340350" y="5511800"/>
            <a:ext cx="1092200" cy="19685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926" name="Rectangle 1062">
            <a:extLst>
              <a:ext uri="{FF2B5EF4-FFF2-40B4-BE49-F238E27FC236}">
                <a16:creationId xmlns:a16="http://schemas.microsoft.com/office/drawing/2014/main" id="{A468954D-BF12-4C5C-A5D8-3FB83EBF35A5}"/>
              </a:ext>
            </a:extLst>
          </p:cNvPr>
          <p:cNvSpPr>
            <a:spLocks noChangeArrowheads="1"/>
          </p:cNvSpPr>
          <p:nvPr/>
        </p:nvSpPr>
        <p:spPr bwMode="auto">
          <a:xfrm>
            <a:off x="3948113" y="6064250"/>
            <a:ext cx="2619375" cy="333375"/>
          </a:xfrm>
          <a:prstGeom prst="rect">
            <a:avLst/>
          </a:prstGeom>
          <a:solidFill>
            <a:schemeClr val="bg1"/>
          </a:solidFill>
          <a:ln w="12700">
            <a:solidFill>
              <a:schemeClr val="tx1"/>
            </a:solidFill>
            <a:miter lim="800000"/>
            <a:headEnd/>
            <a:tailEnd/>
          </a:ln>
          <a:effectLst>
            <a:outerShdw dist="107763" dir="2700000" algn="ctr" rotWithShape="0">
              <a:schemeClr val="tx1"/>
            </a:outerShdw>
          </a:effectLst>
        </p:spPr>
        <p:txBody>
          <a:bodyPr wrap="none" lIns="90487" tIns="44450" rIns="90487" bIns="44450" anchor="ctr"/>
          <a:lstStyle/>
          <a:p>
            <a:pPr algn="ctr">
              <a:defRPr/>
            </a:pPr>
            <a:r>
              <a:rPr lang="en-US" sz="2000"/>
              <a:t>Tests (?)  by user</a:t>
            </a:r>
          </a:p>
        </p:txBody>
      </p:sp>
      <p:sp>
        <p:nvSpPr>
          <p:cNvPr id="37927" name="Rectangle 1063">
            <a:extLst>
              <a:ext uri="{FF2B5EF4-FFF2-40B4-BE49-F238E27FC236}">
                <a16:creationId xmlns:a16="http://schemas.microsoft.com/office/drawing/2014/main" id="{7BEB0DC4-9BF1-418A-BB2A-AE483FF570FD}"/>
              </a:ext>
            </a:extLst>
          </p:cNvPr>
          <p:cNvSpPr>
            <a:spLocks noChangeArrowheads="1"/>
          </p:cNvSpPr>
          <p:nvPr/>
        </p:nvSpPr>
        <p:spPr bwMode="auto">
          <a:xfrm>
            <a:off x="4064000" y="4329113"/>
            <a:ext cx="2619375" cy="333375"/>
          </a:xfrm>
          <a:prstGeom prst="rect">
            <a:avLst/>
          </a:prstGeom>
          <a:solidFill>
            <a:schemeClr val="bg1"/>
          </a:solidFill>
          <a:ln w="12700">
            <a:solidFill>
              <a:schemeClr val="tx1"/>
            </a:solidFill>
            <a:miter lim="800000"/>
            <a:headEnd/>
            <a:tailEnd/>
          </a:ln>
          <a:effectLst>
            <a:outerShdw dist="107763" dir="2700000" algn="ctr" rotWithShape="0">
              <a:schemeClr val="tx1"/>
            </a:outerShdw>
          </a:effectLst>
        </p:spPr>
        <p:txBody>
          <a:bodyPr wrap="none" lIns="90487" tIns="44450" rIns="90487" bIns="44450" anchor="ctr"/>
          <a:lstStyle/>
          <a:p>
            <a:pPr algn="ctr">
              <a:defRPr/>
            </a:pPr>
            <a:r>
              <a:rPr lang="en-US" sz="2000"/>
              <a:t>Tests by client</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E6EE9-2B14-4F00-8099-6E2D3812DAF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05FADD7-F392-49B5-B757-2092F0060BE8}"/>
              </a:ext>
            </a:extLst>
          </p:cNvPr>
          <p:cNvSpPr>
            <a:spLocks noGrp="1"/>
          </p:cNvSpPr>
          <p:nvPr>
            <p:ph sz="quarter" idx="1"/>
          </p:nvPr>
        </p:nvSpPr>
        <p:spPr/>
        <p:txBody>
          <a:bodyPr/>
          <a:lstStyle/>
          <a:p>
            <a:r>
              <a:rPr lang="en-US" dirty="0"/>
              <a:t>NOTE:- </a:t>
            </a:r>
          </a:p>
          <a:p>
            <a:pPr marL="0" indent="0">
              <a:buNone/>
            </a:pPr>
            <a:r>
              <a:rPr lang="en-US" dirty="0"/>
              <a:t>READ ALL THE TESTING EXPLAINED IN TESTING ACTIVITY</a:t>
            </a:r>
          </a:p>
        </p:txBody>
      </p:sp>
    </p:spTree>
    <p:extLst>
      <p:ext uri="{BB962C8B-B14F-4D97-AF65-F5344CB8AC3E}">
        <p14:creationId xmlns:p14="http://schemas.microsoft.com/office/powerpoint/2010/main" val="3998563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63316-161C-46D6-A18E-681DE4C38F1B}"/>
              </a:ext>
            </a:extLst>
          </p:cNvPr>
          <p:cNvSpPr>
            <a:spLocks noGrp="1"/>
          </p:cNvSpPr>
          <p:nvPr>
            <p:ph type="title"/>
          </p:nvPr>
        </p:nvSpPr>
        <p:spPr/>
        <p:txBody>
          <a:bodyPr/>
          <a:lstStyle/>
          <a:p>
            <a:r>
              <a:rPr lang="en-US" dirty="0"/>
              <a:t>Developing test cases</a:t>
            </a:r>
          </a:p>
        </p:txBody>
      </p:sp>
      <p:sp>
        <p:nvSpPr>
          <p:cNvPr id="3" name="Content Placeholder 2">
            <a:extLst>
              <a:ext uri="{FF2B5EF4-FFF2-40B4-BE49-F238E27FC236}">
                <a16:creationId xmlns:a16="http://schemas.microsoft.com/office/drawing/2014/main" id="{F36EE137-B327-4AC6-8265-64192F0B7CE1}"/>
              </a:ext>
            </a:extLst>
          </p:cNvPr>
          <p:cNvSpPr>
            <a:spLocks noGrp="1"/>
          </p:cNvSpPr>
          <p:nvPr>
            <p:ph sz="quarter" idx="1"/>
          </p:nvPr>
        </p:nvSpPr>
        <p:spPr/>
        <p:txBody>
          <a:bodyPr/>
          <a:lstStyle/>
          <a:p>
            <a:pPr marL="457200" indent="-457200" algn="just">
              <a:buAutoNum type="arabicPeriod"/>
            </a:pPr>
            <a:r>
              <a:rPr lang="en-US" dirty="0"/>
              <a:t>It should be explicitly specified with each test case which class it should test.</a:t>
            </a:r>
          </a:p>
          <a:p>
            <a:pPr marL="457200" indent="-457200" algn="just">
              <a:buAutoNum type="arabicPeriod"/>
            </a:pPr>
            <a:r>
              <a:rPr lang="en-US" dirty="0"/>
              <a:t>Purpose of each test case should be mentioned.</a:t>
            </a:r>
          </a:p>
          <a:p>
            <a:pPr marL="457200" indent="-457200" algn="just">
              <a:buAutoNum type="arabicPeriod"/>
            </a:pPr>
            <a:r>
              <a:rPr lang="en-US" dirty="0"/>
              <a:t>External conditions that should exist while conducting a test should be clearly stated.</a:t>
            </a:r>
          </a:p>
          <a:p>
            <a:pPr marL="457200" indent="-457200" algn="just">
              <a:buAutoNum type="arabicPeriod"/>
            </a:pPr>
            <a:r>
              <a:rPr lang="en-US" dirty="0"/>
              <a:t>All the states of objects that is to be tested should be specified.</a:t>
            </a:r>
          </a:p>
          <a:p>
            <a:pPr marL="457200" indent="-457200" algn="just">
              <a:buAutoNum type="arabicPeriod"/>
            </a:pPr>
            <a:r>
              <a:rPr lang="en-US" dirty="0"/>
              <a:t>Instructions to understand and conduct the test cases should be provided with each test case.</a:t>
            </a:r>
          </a:p>
          <a:p>
            <a:pPr marL="0" indent="0" algn="just">
              <a:buNone/>
            </a:pPr>
            <a:endParaRPr lang="en-US" dirty="0"/>
          </a:p>
        </p:txBody>
      </p:sp>
    </p:spTree>
    <p:extLst>
      <p:ext uri="{BB962C8B-B14F-4D97-AF65-F5344CB8AC3E}">
        <p14:creationId xmlns:p14="http://schemas.microsoft.com/office/powerpoint/2010/main" val="21878595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Verification and validation</a:t>
            </a:r>
          </a:p>
        </p:txBody>
      </p:sp>
      <p:pic>
        <p:nvPicPr>
          <p:cNvPr id="7170"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381000" y="533400"/>
            <a:ext cx="8001000" cy="594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7979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verification</a:t>
            </a:r>
            <a:br>
              <a:rPr lang="en-US" dirty="0"/>
            </a:br>
            <a:endParaRPr lang="en-US" dirty="0"/>
          </a:p>
        </p:txBody>
      </p:sp>
      <p:sp>
        <p:nvSpPr>
          <p:cNvPr id="3" name="Content Placeholder 2"/>
          <p:cNvSpPr>
            <a:spLocks noGrp="1"/>
          </p:cNvSpPr>
          <p:nvPr>
            <p:ph sz="quarter" idx="1"/>
          </p:nvPr>
        </p:nvSpPr>
        <p:spPr>
          <a:xfrm>
            <a:off x="457200" y="1600200"/>
            <a:ext cx="7924800" cy="4873752"/>
          </a:xfrm>
        </p:spPr>
        <p:txBody>
          <a:bodyPr/>
          <a:lstStyle/>
          <a:p>
            <a:pPr marL="0" indent="0" algn="just">
              <a:buNone/>
            </a:pPr>
            <a:r>
              <a:rPr lang="en-US" b="1" dirty="0"/>
              <a:t>Verification in Software Testing</a:t>
            </a:r>
            <a:r>
              <a:rPr lang="en-US" dirty="0"/>
              <a:t> is a process of checking documents, design, code, and program in order to check if the software has been built according to the requirements or not. The main goal of verification process is to ensure quality of software application, design, architecture etc. The verification process involves activities like reviews, walk-throughs and inspection.</a:t>
            </a:r>
          </a:p>
          <a:p>
            <a:pPr marL="0" indent="0">
              <a:buNone/>
            </a:pPr>
            <a:r>
              <a:rPr lang="en-US" dirty="0"/>
              <a:t>Inspections</a:t>
            </a:r>
          </a:p>
          <a:p>
            <a:pPr marL="0" indent="0">
              <a:buNone/>
            </a:pPr>
            <a:r>
              <a:rPr lang="en-US" dirty="0"/>
              <a:t>Reviews</a:t>
            </a:r>
          </a:p>
          <a:p>
            <a:pPr marL="0" indent="0">
              <a:buNone/>
            </a:pPr>
            <a:r>
              <a:rPr lang="en-US" dirty="0"/>
              <a:t>Walkthroughs</a:t>
            </a:r>
          </a:p>
          <a:p>
            <a:pPr marL="0" indent="0">
              <a:buNone/>
            </a:pPr>
            <a:r>
              <a:rPr lang="en-US" dirty="0"/>
              <a:t>Desk-checking</a:t>
            </a:r>
          </a:p>
          <a:p>
            <a:pPr marL="0" indent="0" algn="just">
              <a:buNone/>
            </a:pPr>
            <a:endParaRPr lang="en-US" dirty="0"/>
          </a:p>
        </p:txBody>
      </p:sp>
    </p:spTree>
    <p:extLst>
      <p:ext uri="{BB962C8B-B14F-4D97-AF65-F5344CB8AC3E}">
        <p14:creationId xmlns:p14="http://schemas.microsoft.com/office/powerpoint/2010/main" val="7165730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validation</a:t>
            </a:r>
          </a:p>
        </p:txBody>
      </p:sp>
      <p:sp>
        <p:nvSpPr>
          <p:cNvPr id="3" name="Content Placeholder 2"/>
          <p:cNvSpPr>
            <a:spLocks noGrp="1"/>
          </p:cNvSpPr>
          <p:nvPr>
            <p:ph sz="quarter" idx="1"/>
          </p:nvPr>
        </p:nvSpPr>
        <p:spPr/>
        <p:txBody>
          <a:bodyPr>
            <a:normAutofit lnSpcReduction="10000"/>
          </a:bodyPr>
          <a:lstStyle/>
          <a:p>
            <a:pPr marL="0" indent="0" algn="just">
              <a:buNone/>
            </a:pPr>
            <a:r>
              <a:rPr lang="en-US" b="1" dirty="0"/>
              <a:t>Validation in Software Engineering</a:t>
            </a:r>
            <a:r>
              <a:rPr lang="en-US" dirty="0"/>
              <a:t> is a dynamic mechanism of testing and validating if the software product actually meets the exact needs of the customer or not. The process helps to ensure that the software fulfills the desired use in an appropriate environment. The validation process involves activities like unit testing, integration testing, system testing and user acceptance testing.</a:t>
            </a:r>
          </a:p>
          <a:p>
            <a:pPr marL="0" indent="0" algn="just">
              <a:buNone/>
            </a:pPr>
            <a:endParaRPr lang="en-US" dirty="0"/>
          </a:p>
          <a:p>
            <a:pPr marL="0" indent="0">
              <a:buNone/>
            </a:pPr>
            <a:r>
              <a:rPr lang="en-US" dirty="0"/>
              <a:t>Black box testing</a:t>
            </a:r>
          </a:p>
          <a:p>
            <a:pPr marL="0" indent="0">
              <a:buNone/>
            </a:pPr>
            <a:r>
              <a:rPr lang="en-US" dirty="0"/>
              <a:t>White box testing</a:t>
            </a:r>
          </a:p>
          <a:p>
            <a:pPr marL="0" indent="0">
              <a:buNone/>
            </a:pPr>
            <a:r>
              <a:rPr lang="en-US" dirty="0"/>
              <a:t>Unit testing</a:t>
            </a:r>
          </a:p>
          <a:p>
            <a:pPr marL="0" indent="0">
              <a:buNone/>
            </a:pPr>
            <a:r>
              <a:rPr lang="en-US" dirty="0"/>
              <a:t>Integration testing</a:t>
            </a:r>
          </a:p>
          <a:p>
            <a:pPr marL="0" indent="0" algn="just">
              <a:buNone/>
            </a:pPr>
            <a:endParaRPr lang="en-US" dirty="0"/>
          </a:p>
        </p:txBody>
      </p:sp>
    </p:spTree>
    <p:extLst>
      <p:ext uri="{BB962C8B-B14F-4D97-AF65-F5344CB8AC3E}">
        <p14:creationId xmlns:p14="http://schemas.microsoft.com/office/powerpoint/2010/main" val="16686600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57200" y="304800"/>
            <a:ext cx="7467600" cy="5911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6647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5" name="Content Placeholder 4"/>
          <p:cNvGraphicFramePr>
            <a:graphicFrameLocks noGrp="1"/>
          </p:cNvGraphicFramePr>
          <p:nvPr>
            <p:ph sz="quarter" idx="1"/>
          </p:nvPr>
        </p:nvGraphicFramePr>
        <p:xfrm>
          <a:off x="457200" y="228599"/>
          <a:ext cx="8077200" cy="6416490"/>
        </p:xfrm>
        <a:graphic>
          <a:graphicData uri="http://schemas.openxmlformats.org/drawingml/2006/table">
            <a:tbl>
              <a:tblPr/>
              <a:tblGrid>
                <a:gridCol w="4038600">
                  <a:extLst>
                    <a:ext uri="{9D8B030D-6E8A-4147-A177-3AD203B41FA5}">
                      <a16:colId xmlns:a16="http://schemas.microsoft.com/office/drawing/2014/main" val="20000"/>
                    </a:ext>
                  </a:extLst>
                </a:gridCol>
                <a:gridCol w="4038600">
                  <a:extLst>
                    <a:ext uri="{9D8B030D-6E8A-4147-A177-3AD203B41FA5}">
                      <a16:colId xmlns:a16="http://schemas.microsoft.com/office/drawing/2014/main" val="20001"/>
                    </a:ext>
                  </a:extLst>
                </a:gridCol>
              </a:tblGrid>
              <a:tr h="281318">
                <a:tc>
                  <a:txBody>
                    <a:bodyPr/>
                    <a:lstStyle/>
                    <a:p>
                      <a:pPr algn="l" fontAlgn="t"/>
                      <a:r>
                        <a:rPr lang="en-US" sz="1400">
                          <a:solidFill>
                            <a:srgbClr val="000000"/>
                          </a:solidFill>
                          <a:effectLst/>
                          <a:latin typeface="times new roman"/>
                        </a:rPr>
                        <a:t>Verification</a:t>
                      </a:r>
                    </a:p>
                  </a:txBody>
                  <a:tcPr marL="50278" marR="50278" marT="50278" marB="50278">
                    <a:lnL w="9525" cap="flat" cmpd="sng" algn="ctr">
                      <a:solidFill>
                        <a:srgbClr val="F0ECA5"/>
                      </a:solidFill>
                      <a:prstDash val="solid"/>
                      <a:round/>
                      <a:headEnd type="none" w="med" len="med"/>
                      <a:tailEnd type="none" w="med" len="med"/>
                    </a:lnL>
                    <a:lnR w="9525" cap="flat" cmpd="sng" algn="ctr">
                      <a:solidFill>
                        <a:srgbClr val="F0ECA5"/>
                      </a:solidFill>
                      <a:prstDash val="solid"/>
                      <a:round/>
                      <a:headEnd type="none" w="med" len="med"/>
                      <a:tailEnd type="none" w="med" len="med"/>
                    </a:lnR>
                    <a:lnT w="9525" cap="flat" cmpd="sng" algn="ctr">
                      <a:solidFill>
                        <a:srgbClr val="F0ECA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400">
                          <a:solidFill>
                            <a:srgbClr val="000000"/>
                          </a:solidFill>
                          <a:effectLst/>
                          <a:latin typeface="times new roman"/>
                        </a:rPr>
                        <a:t>Validation</a:t>
                      </a:r>
                    </a:p>
                  </a:txBody>
                  <a:tcPr marL="50278" marR="50278" marT="50278" marB="50278">
                    <a:lnL w="9525" cap="flat" cmpd="sng" algn="ctr">
                      <a:solidFill>
                        <a:srgbClr val="F0ECA5"/>
                      </a:solidFill>
                      <a:prstDash val="solid"/>
                      <a:round/>
                      <a:headEnd type="none" w="med" len="med"/>
                      <a:tailEnd type="none" w="med" len="med"/>
                    </a:lnL>
                    <a:lnR w="9525" cap="flat" cmpd="sng" algn="ctr">
                      <a:solidFill>
                        <a:srgbClr val="F0ECA5"/>
                      </a:solidFill>
                      <a:prstDash val="solid"/>
                      <a:round/>
                      <a:headEnd type="none" w="med" len="med"/>
                      <a:tailEnd type="none" w="med" len="med"/>
                    </a:lnR>
                    <a:lnT w="9525" cap="flat" cmpd="sng" algn="ctr">
                      <a:solidFill>
                        <a:srgbClr val="F0ECA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542516">
                <a:tc>
                  <a:txBody>
                    <a:bodyPr/>
                    <a:lstStyle/>
                    <a:p>
                      <a:pPr algn="just" fontAlgn="t"/>
                      <a:r>
                        <a:rPr lang="en-US" sz="1400" dirty="0">
                          <a:solidFill>
                            <a:srgbClr val="333333"/>
                          </a:solidFill>
                          <a:effectLst/>
                          <a:latin typeface="inter-regular"/>
                        </a:rPr>
                        <a:t>We check whether we are developing the right product or not.</a:t>
                      </a:r>
                    </a:p>
                  </a:txBody>
                  <a:tcPr marL="33519" marR="33519" marT="33519" marB="3351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inter-regular"/>
                        </a:rPr>
                        <a:t>We check whether the developed product is right.</a:t>
                      </a:r>
                    </a:p>
                  </a:txBody>
                  <a:tcPr marL="33519" marR="33519" marT="33519" marB="3351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89933">
                <a:tc>
                  <a:txBody>
                    <a:bodyPr/>
                    <a:lstStyle/>
                    <a:p>
                      <a:pPr algn="just" fontAlgn="t"/>
                      <a:r>
                        <a:rPr lang="en-US" sz="1400">
                          <a:solidFill>
                            <a:srgbClr val="333333"/>
                          </a:solidFill>
                          <a:effectLst/>
                          <a:latin typeface="inter-regular"/>
                        </a:rPr>
                        <a:t>Verification is also known as </a:t>
                      </a:r>
                      <a:r>
                        <a:rPr lang="en-US" sz="1400" b="1">
                          <a:solidFill>
                            <a:srgbClr val="333333"/>
                          </a:solidFill>
                          <a:effectLst/>
                          <a:latin typeface="inter-bold"/>
                        </a:rPr>
                        <a:t>static testing</a:t>
                      </a:r>
                      <a:r>
                        <a:rPr lang="en-US" sz="1400">
                          <a:solidFill>
                            <a:srgbClr val="333333"/>
                          </a:solidFill>
                          <a:effectLst/>
                          <a:latin typeface="inter-regular"/>
                        </a:rPr>
                        <a:t>.</a:t>
                      </a:r>
                    </a:p>
                  </a:txBody>
                  <a:tcPr marL="33519" marR="33519" marT="33519" marB="3351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inter-regular"/>
                        </a:rPr>
                        <a:t>Validation is also known as </a:t>
                      </a:r>
                      <a:r>
                        <a:rPr lang="en-US" sz="1400" b="1">
                          <a:solidFill>
                            <a:srgbClr val="333333"/>
                          </a:solidFill>
                          <a:effectLst/>
                          <a:latin typeface="inter-bold"/>
                        </a:rPr>
                        <a:t>dynamic testing</a:t>
                      </a:r>
                      <a:r>
                        <a:rPr lang="en-US" sz="1400">
                          <a:solidFill>
                            <a:srgbClr val="333333"/>
                          </a:solidFill>
                          <a:effectLst/>
                          <a:latin typeface="inter-regular"/>
                        </a:rPr>
                        <a:t>.</a:t>
                      </a:r>
                    </a:p>
                  </a:txBody>
                  <a:tcPr marL="33519" marR="33519" marT="33519" marB="3351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695098">
                <a:tc>
                  <a:txBody>
                    <a:bodyPr/>
                    <a:lstStyle/>
                    <a:p>
                      <a:pPr algn="just" fontAlgn="t"/>
                      <a:r>
                        <a:rPr lang="en-US" sz="1400">
                          <a:solidFill>
                            <a:srgbClr val="333333"/>
                          </a:solidFill>
                          <a:effectLst/>
                          <a:latin typeface="inter-regular"/>
                        </a:rPr>
                        <a:t>Verification includes different methods like Inspections, Reviews, and Walkthroughs.</a:t>
                      </a:r>
                    </a:p>
                  </a:txBody>
                  <a:tcPr marL="33519" marR="33519" marT="33519" marB="3351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inter-regular"/>
                        </a:rPr>
                        <a:t>Validation includes testing like </a:t>
                      </a:r>
                      <a:r>
                        <a:rPr lang="en-US" sz="1400" u="none" strike="noStrike">
                          <a:solidFill>
                            <a:srgbClr val="008000"/>
                          </a:solidFill>
                          <a:effectLst/>
                          <a:latin typeface="inter-regular"/>
                          <a:hlinkClick r:id="rId2"/>
                        </a:rPr>
                        <a:t>functional testing</a:t>
                      </a:r>
                      <a:r>
                        <a:rPr lang="en-US" sz="1400">
                          <a:solidFill>
                            <a:srgbClr val="333333"/>
                          </a:solidFill>
                          <a:effectLst/>
                          <a:latin typeface="inter-regular"/>
                        </a:rPr>
                        <a:t>, system testing, </a:t>
                      </a:r>
                      <a:r>
                        <a:rPr lang="en-US" sz="1400" u="none" strike="noStrike">
                          <a:solidFill>
                            <a:srgbClr val="008000"/>
                          </a:solidFill>
                          <a:effectLst/>
                          <a:latin typeface="inter-regular"/>
                          <a:hlinkClick r:id="rId3"/>
                        </a:rPr>
                        <a:t>integration</a:t>
                      </a:r>
                      <a:r>
                        <a:rPr lang="en-US" sz="1400">
                          <a:solidFill>
                            <a:srgbClr val="333333"/>
                          </a:solidFill>
                          <a:effectLst/>
                          <a:latin typeface="inter-regular"/>
                        </a:rPr>
                        <a:t>, and User acceptance testing.</a:t>
                      </a:r>
                    </a:p>
                  </a:txBody>
                  <a:tcPr marL="33519" marR="33519" marT="33519" marB="3351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1000263">
                <a:tc>
                  <a:txBody>
                    <a:bodyPr/>
                    <a:lstStyle/>
                    <a:p>
                      <a:pPr algn="just" fontAlgn="t"/>
                      <a:r>
                        <a:rPr lang="en-US" sz="1400">
                          <a:solidFill>
                            <a:srgbClr val="333333"/>
                          </a:solidFill>
                          <a:effectLst/>
                          <a:latin typeface="inter-regular"/>
                        </a:rPr>
                        <a:t>It is a process of checking the work-products (not the final product) of a development cycle to decide whether the product meets the specified requirements.</a:t>
                      </a:r>
                    </a:p>
                  </a:txBody>
                  <a:tcPr marL="33519" marR="33519" marT="33519" marB="3351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inter-regular"/>
                        </a:rPr>
                        <a:t>It is a process of checking the software during or at the end of the development cycle to decide whether the software follow the specified business requirements.</a:t>
                      </a:r>
                    </a:p>
                  </a:txBody>
                  <a:tcPr marL="33519" marR="33519" marT="33519" marB="3351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389933">
                <a:tc>
                  <a:txBody>
                    <a:bodyPr/>
                    <a:lstStyle/>
                    <a:p>
                      <a:pPr algn="just" fontAlgn="t"/>
                      <a:r>
                        <a:rPr lang="en-US" sz="1400" b="1">
                          <a:solidFill>
                            <a:srgbClr val="333333"/>
                          </a:solidFill>
                          <a:effectLst/>
                          <a:latin typeface="inter-bold"/>
                        </a:rPr>
                        <a:t>Quality assurance</a:t>
                      </a:r>
                      <a:r>
                        <a:rPr lang="en-US" sz="1400">
                          <a:solidFill>
                            <a:srgbClr val="333333"/>
                          </a:solidFill>
                          <a:effectLst/>
                          <a:latin typeface="inter-regular"/>
                        </a:rPr>
                        <a:t> comes under verification testing.</a:t>
                      </a:r>
                    </a:p>
                  </a:txBody>
                  <a:tcPr marL="33519" marR="33519" marT="33519" marB="3351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b="1">
                          <a:solidFill>
                            <a:srgbClr val="333333"/>
                          </a:solidFill>
                          <a:effectLst/>
                          <a:latin typeface="inter-bold"/>
                        </a:rPr>
                        <a:t>Quality control</a:t>
                      </a:r>
                      <a:r>
                        <a:rPr lang="en-US" sz="1400">
                          <a:solidFill>
                            <a:srgbClr val="333333"/>
                          </a:solidFill>
                          <a:effectLst/>
                          <a:latin typeface="inter-regular"/>
                        </a:rPr>
                        <a:t> comes under validation testing.</a:t>
                      </a:r>
                    </a:p>
                  </a:txBody>
                  <a:tcPr marL="33519" marR="33519" marT="33519" marB="3351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389933">
                <a:tc>
                  <a:txBody>
                    <a:bodyPr/>
                    <a:lstStyle/>
                    <a:p>
                      <a:pPr algn="just" fontAlgn="t"/>
                      <a:r>
                        <a:rPr lang="en-US" sz="1400">
                          <a:solidFill>
                            <a:srgbClr val="333333"/>
                          </a:solidFill>
                          <a:effectLst/>
                          <a:latin typeface="inter-regular"/>
                        </a:rPr>
                        <a:t>The execution of code does not happen in the verification testing.</a:t>
                      </a:r>
                    </a:p>
                  </a:txBody>
                  <a:tcPr marL="33519" marR="33519" marT="33519" marB="3351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inter-regular"/>
                        </a:rPr>
                        <a:t>In validation testing, the execution of code happens.</a:t>
                      </a:r>
                    </a:p>
                  </a:txBody>
                  <a:tcPr marL="33519" marR="33519" marT="33519" marB="3351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r h="695098">
                <a:tc>
                  <a:txBody>
                    <a:bodyPr/>
                    <a:lstStyle/>
                    <a:p>
                      <a:pPr algn="just" fontAlgn="t"/>
                      <a:r>
                        <a:rPr lang="en-US" sz="1400">
                          <a:solidFill>
                            <a:srgbClr val="333333"/>
                          </a:solidFill>
                          <a:effectLst/>
                          <a:latin typeface="inter-regular"/>
                        </a:rPr>
                        <a:t>In verification testing, we can find the bugs early in the development phase of the product.</a:t>
                      </a:r>
                    </a:p>
                  </a:txBody>
                  <a:tcPr marL="33519" marR="33519" marT="33519" marB="3351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inter-regular"/>
                        </a:rPr>
                        <a:t>In the validation testing, we can find those bugs, which are not caught in the verification process.</a:t>
                      </a:r>
                    </a:p>
                  </a:txBody>
                  <a:tcPr marL="33519" marR="33519" marT="33519" marB="3351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847681">
                <a:tc>
                  <a:txBody>
                    <a:bodyPr/>
                    <a:lstStyle/>
                    <a:p>
                      <a:pPr algn="just" fontAlgn="t"/>
                      <a:r>
                        <a:rPr lang="en-US" sz="1400">
                          <a:solidFill>
                            <a:srgbClr val="333333"/>
                          </a:solidFill>
                          <a:effectLst/>
                          <a:latin typeface="inter-regular"/>
                        </a:rPr>
                        <a:t>Verification testing is executed by the Quality assurance team to make sure that the product is developed according to customers' requirements.</a:t>
                      </a:r>
                    </a:p>
                  </a:txBody>
                  <a:tcPr marL="33519" marR="33519" marT="33519" marB="3351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inter-regular"/>
                        </a:rPr>
                        <a:t>Validation testing is executed by the testing team to test the application.</a:t>
                      </a:r>
                    </a:p>
                  </a:txBody>
                  <a:tcPr marL="33519" marR="33519" marT="33519" marB="3351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8"/>
                  </a:ext>
                </a:extLst>
              </a:tr>
              <a:tr h="389933">
                <a:tc>
                  <a:txBody>
                    <a:bodyPr/>
                    <a:lstStyle/>
                    <a:p>
                      <a:pPr algn="just" fontAlgn="t"/>
                      <a:r>
                        <a:rPr lang="en-US" sz="1400">
                          <a:solidFill>
                            <a:srgbClr val="333333"/>
                          </a:solidFill>
                          <a:effectLst/>
                          <a:latin typeface="inter-regular"/>
                        </a:rPr>
                        <a:t>Verification is done before the validation testing.</a:t>
                      </a:r>
                    </a:p>
                  </a:txBody>
                  <a:tcPr marL="33519" marR="33519" marT="33519" marB="3351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inter-regular"/>
                        </a:rPr>
                        <a:t>After verification testing, validation testing takes place.</a:t>
                      </a:r>
                    </a:p>
                  </a:txBody>
                  <a:tcPr marL="33519" marR="33519" marT="33519" marB="3351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542516">
                <a:tc>
                  <a:txBody>
                    <a:bodyPr/>
                    <a:lstStyle/>
                    <a:p>
                      <a:pPr algn="just" fontAlgn="t"/>
                      <a:r>
                        <a:rPr lang="en-US" sz="1400">
                          <a:solidFill>
                            <a:srgbClr val="333333"/>
                          </a:solidFill>
                          <a:effectLst/>
                          <a:latin typeface="inter-regular"/>
                        </a:rPr>
                        <a:t>In this type of testing, we can verify that the inputs follow the outputs or not.</a:t>
                      </a:r>
                    </a:p>
                  </a:txBody>
                  <a:tcPr marL="33519" marR="33519" marT="33519" marB="3351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dirty="0">
                          <a:solidFill>
                            <a:srgbClr val="333333"/>
                          </a:solidFill>
                          <a:effectLst/>
                          <a:latin typeface="inter-regular"/>
                        </a:rPr>
                        <a:t>In this type of testing, we can validate that the user accepts the product or not.</a:t>
                      </a:r>
                    </a:p>
                  </a:txBody>
                  <a:tcPr marL="33519" marR="33519" marT="33519" marB="3351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10"/>
                  </a:ext>
                </a:extLst>
              </a:tr>
            </a:tbl>
          </a:graphicData>
        </a:graphic>
      </p:graphicFrame>
      <p:sp>
        <p:nvSpPr>
          <p:cNvPr id="8" name="Rectangle 3"/>
          <p:cNvSpPr>
            <a:spLocks noChangeArrowheads="1"/>
          </p:cNvSpPr>
          <p:nvPr/>
        </p:nvSpPr>
        <p:spPr bwMode="auto">
          <a:xfrm>
            <a:off x="2641600" y="1533525"/>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68203"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FFFFFF"/>
                </a:solidFill>
                <a:effectLst/>
                <a:latin typeface="Times New Roman" pitchFamily="18" charset="0"/>
                <a:cs typeface="Times New Roman" pitchFamily="18" charset="0"/>
              </a:rPr>
              <a:t>Next Topic</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7549748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4294967295"/>
          </p:nvPr>
        </p:nvSpPr>
        <p:spPr>
          <a:xfrm>
            <a:off x="8401811" y="6465214"/>
            <a:ext cx="231775" cy="177800"/>
          </a:xfrm>
          <a:prstGeom prst="rect">
            <a:avLst/>
          </a:prstGeom>
        </p:spPr>
        <p:txBody>
          <a:bodyPr vert="horz" wrap="square" lIns="0" tIns="0" rIns="0" bIns="0" rtlCol="0">
            <a:spAutoFit/>
          </a:bodyPr>
          <a:lstStyle/>
          <a:p>
            <a:pPr marL="38100">
              <a:lnSpc>
                <a:spcPts val="1240"/>
              </a:lnSpc>
            </a:pPr>
            <a:fld id="{81D60167-4931-47E6-BA6A-407CBD079E47}" type="slidenum">
              <a:rPr dirty="0"/>
              <a:t>18</a:t>
            </a:fld>
            <a:endParaRPr dirty="0"/>
          </a:p>
        </p:txBody>
      </p:sp>
      <p:sp>
        <p:nvSpPr>
          <p:cNvPr id="3" name="object 3"/>
          <p:cNvSpPr txBox="1"/>
          <p:nvPr/>
        </p:nvSpPr>
        <p:spPr>
          <a:xfrm>
            <a:off x="535940" y="1572208"/>
            <a:ext cx="7734934" cy="4535472"/>
          </a:xfrm>
          <a:prstGeom prst="rect">
            <a:avLst/>
          </a:prstGeom>
        </p:spPr>
        <p:txBody>
          <a:bodyPr vert="horz" wrap="square" lIns="0" tIns="52705" rIns="0" bIns="0" rtlCol="0">
            <a:spAutoFit/>
          </a:bodyPr>
          <a:lstStyle/>
          <a:p>
            <a:pPr marL="355600" marR="300990" indent="-343535" algn="just">
              <a:lnSpc>
                <a:spcPct val="90000"/>
              </a:lnSpc>
              <a:spcBef>
                <a:spcPts val="415"/>
              </a:spcBef>
              <a:buFont typeface="Arial MT"/>
              <a:buChar char="•"/>
              <a:tabLst>
                <a:tab pos="355600" algn="l"/>
                <a:tab pos="356235" algn="l"/>
              </a:tabLst>
            </a:pPr>
            <a:r>
              <a:rPr sz="2600" b="1" u="heavy" spc="-5" dirty="0">
                <a:solidFill>
                  <a:srgbClr val="00AF50"/>
                </a:solidFill>
                <a:uFill>
                  <a:solidFill>
                    <a:srgbClr val="00AF50"/>
                  </a:solidFill>
                </a:uFill>
                <a:latin typeface="Calibri"/>
                <a:cs typeface="Calibri"/>
              </a:rPr>
              <a:t>Quality</a:t>
            </a:r>
            <a:r>
              <a:rPr sz="2600" b="1" spc="-5" dirty="0">
                <a:solidFill>
                  <a:srgbClr val="00AF50"/>
                </a:solidFill>
                <a:latin typeface="Calibri"/>
                <a:cs typeface="Calibri"/>
              </a:rPr>
              <a:t> </a:t>
            </a:r>
            <a:r>
              <a:rPr sz="2600" dirty="0">
                <a:latin typeface="Calibri"/>
                <a:cs typeface="Calibri"/>
              </a:rPr>
              <a:t>is </a:t>
            </a:r>
            <a:r>
              <a:rPr sz="2600" spc="-5" dirty="0">
                <a:latin typeface="Calibri"/>
                <a:cs typeface="Calibri"/>
              </a:rPr>
              <a:t>defined </a:t>
            </a:r>
            <a:r>
              <a:rPr sz="2600" dirty="0">
                <a:latin typeface="Calibri"/>
                <a:cs typeface="Calibri"/>
              </a:rPr>
              <a:t>as a</a:t>
            </a:r>
            <a:r>
              <a:rPr sz="2600" dirty="0">
                <a:solidFill>
                  <a:srgbClr val="C00000"/>
                </a:solidFill>
                <a:latin typeface="Calibri"/>
                <a:cs typeface="Calibri"/>
              </a:rPr>
              <a:t> </a:t>
            </a:r>
            <a:r>
              <a:rPr sz="2600" u="heavy" spc="-5" dirty="0">
                <a:solidFill>
                  <a:srgbClr val="C00000"/>
                </a:solidFill>
                <a:uFill>
                  <a:solidFill>
                    <a:srgbClr val="C00000"/>
                  </a:solidFill>
                </a:uFill>
                <a:latin typeface="Calibri"/>
                <a:cs typeface="Calibri"/>
              </a:rPr>
              <a:t>characteristics </a:t>
            </a:r>
            <a:r>
              <a:rPr sz="2600" u="heavy" dirty="0">
                <a:solidFill>
                  <a:srgbClr val="C00000"/>
                </a:solidFill>
                <a:uFill>
                  <a:solidFill>
                    <a:srgbClr val="C00000"/>
                  </a:solidFill>
                </a:uFill>
                <a:latin typeface="Calibri"/>
                <a:cs typeface="Calibri"/>
              </a:rPr>
              <a:t>or </a:t>
            </a:r>
            <a:r>
              <a:rPr sz="2600" u="heavy" spc="-10" dirty="0">
                <a:solidFill>
                  <a:srgbClr val="C00000"/>
                </a:solidFill>
                <a:uFill>
                  <a:solidFill>
                    <a:srgbClr val="C00000"/>
                  </a:solidFill>
                </a:uFill>
                <a:latin typeface="Calibri"/>
                <a:cs typeface="Calibri"/>
              </a:rPr>
              <a:t>attributes</a:t>
            </a:r>
            <a:r>
              <a:rPr sz="2600" spc="-10" dirty="0">
                <a:solidFill>
                  <a:srgbClr val="C00000"/>
                </a:solidFill>
                <a:latin typeface="Calibri"/>
                <a:cs typeface="Calibri"/>
              </a:rPr>
              <a:t> </a:t>
            </a:r>
            <a:r>
              <a:rPr sz="2600" spc="-5" dirty="0">
                <a:latin typeface="Calibri"/>
                <a:cs typeface="Calibri"/>
              </a:rPr>
              <a:t>of </a:t>
            </a:r>
            <a:r>
              <a:rPr sz="2600" spc="-575" dirty="0">
                <a:latin typeface="Calibri"/>
                <a:cs typeface="Calibri"/>
              </a:rPr>
              <a:t> </a:t>
            </a:r>
            <a:r>
              <a:rPr sz="2600" spc="-5" dirty="0">
                <a:latin typeface="Calibri"/>
                <a:cs typeface="Calibri"/>
              </a:rPr>
              <a:t>something where </a:t>
            </a:r>
            <a:r>
              <a:rPr sz="2600" dirty="0">
                <a:latin typeface="Calibri"/>
                <a:cs typeface="Calibri"/>
              </a:rPr>
              <a:t>as </a:t>
            </a:r>
            <a:r>
              <a:rPr sz="2600" spc="-10" dirty="0">
                <a:latin typeface="Calibri"/>
                <a:cs typeface="Calibri"/>
              </a:rPr>
              <a:t>attributes </a:t>
            </a:r>
            <a:r>
              <a:rPr sz="2600" spc="-25" dirty="0">
                <a:latin typeface="Calibri"/>
                <a:cs typeface="Calibri"/>
              </a:rPr>
              <a:t>refer </a:t>
            </a:r>
            <a:r>
              <a:rPr sz="2600" spc="-15" dirty="0">
                <a:latin typeface="Calibri"/>
                <a:cs typeface="Calibri"/>
              </a:rPr>
              <a:t>to </a:t>
            </a:r>
            <a:r>
              <a:rPr sz="2600" spc="-5" dirty="0">
                <a:latin typeface="Calibri"/>
                <a:cs typeface="Calibri"/>
              </a:rPr>
              <a:t>measurable </a:t>
            </a:r>
            <a:r>
              <a:rPr sz="2600" dirty="0">
                <a:latin typeface="Calibri"/>
                <a:cs typeface="Calibri"/>
              </a:rPr>
              <a:t> </a:t>
            </a:r>
            <a:r>
              <a:rPr sz="2600" spc="-5" dirty="0">
                <a:latin typeface="Calibri"/>
                <a:cs typeface="Calibri"/>
              </a:rPr>
              <a:t>characteristics-things that </a:t>
            </a:r>
            <a:r>
              <a:rPr sz="2600" spc="-15" dirty="0">
                <a:latin typeface="Calibri"/>
                <a:cs typeface="Calibri"/>
              </a:rPr>
              <a:t>we </a:t>
            </a:r>
            <a:r>
              <a:rPr sz="2600" spc="-10" dirty="0">
                <a:latin typeface="Calibri"/>
                <a:cs typeface="Calibri"/>
              </a:rPr>
              <a:t>are </a:t>
            </a:r>
            <a:r>
              <a:rPr sz="2600" dirty="0">
                <a:latin typeface="Calibri"/>
                <a:cs typeface="Calibri"/>
              </a:rPr>
              <a:t>able </a:t>
            </a:r>
            <a:r>
              <a:rPr sz="2600" spc="-15" dirty="0">
                <a:latin typeface="Calibri"/>
                <a:cs typeface="Calibri"/>
              </a:rPr>
              <a:t>to </a:t>
            </a:r>
            <a:r>
              <a:rPr sz="2600" spc="-10" dirty="0">
                <a:latin typeface="Calibri"/>
                <a:cs typeface="Calibri"/>
              </a:rPr>
              <a:t>compare </a:t>
            </a:r>
            <a:r>
              <a:rPr sz="2600" spc="-15" dirty="0">
                <a:latin typeface="Calibri"/>
                <a:cs typeface="Calibri"/>
              </a:rPr>
              <a:t>to </a:t>
            </a:r>
            <a:r>
              <a:rPr sz="2600" spc="-575" dirty="0">
                <a:latin typeface="Calibri"/>
                <a:cs typeface="Calibri"/>
              </a:rPr>
              <a:t> </a:t>
            </a:r>
            <a:r>
              <a:rPr sz="2600" spc="-5" dirty="0">
                <a:latin typeface="Calibri"/>
                <a:cs typeface="Calibri"/>
              </a:rPr>
              <a:t>known </a:t>
            </a:r>
            <a:r>
              <a:rPr sz="2600" spc="-10" dirty="0">
                <a:latin typeface="Calibri"/>
                <a:cs typeface="Calibri"/>
              </a:rPr>
              <a:t>standards.</a:t>
            </a:r>
            <a:endParaRPr sz="2600" dirty="0">
              <a:latin typeface="Calibri"/>
              <a:cs typeface="Calibri"/>
            </a:endParaRPr>
          </a:p>
          <a:p>
            <a:pPr marL="355600" indent="-343535" algn="just">
              <a:lnSpc>
                <a:spcPct val="100000"/>
              </a:lnSpc>
              <a:spcBef>
                <a:spcPts val="315"/>
              </a:spcBef>
              <a:buFont typeface="Arial MT"/>
              <a:buChar char="•"/>
              <a:tabLst>
                <a:tab pos="355600" algn="l"/>
                <a:tab pos="356235" algn="l"/>
              </a:tabLst>
            </a:pPr>
            <a:r>
              <a:rPr sz="2600" b="1" u="heavy" spc="-10" dirty="0">
                <a:solidFill>
                  <a:srgbClr val="C00000"/>
                </a:solidFill>
                <a:uFill>
                  <a:solidFill>
                    <a:srgbClr val="C00000"/>
                  </a:solidFill>
                </a:uFill>
                <a:latin typeface="Calibri"/>
                <a:cs typeface="Calibri"/>
              </a:rPr>
              <a:t>There</a:t>
            </a:r>
            <a:r>
              <a:rPr sz="2600" b="1" u="heavy" spc="-5" dirty="0">
                <a:solidFill>
                  <a:srgbClr val="C00000"/>
                </a:solidFill>
                <a:uFill>
                  <a:solidFill>
                    <a:srgbClr val="C00000"/>
                  </a:solidFill>
                </a:uFill>
                <a:latin typeface="Calibri"/>
                <a:cs typeface="Calibri"/>
              </a:rPr>
              <a:t> </a:t>
            </a:r>
            <a:r>
              <a:rPr sz="2600" b="1" u="heavy" spc="-10" dirty="0">
                <a:solidFill>
                  <a:srgbClr val="C00000"/>
                </a:solidFill>
                <a:uFill>
                  <a:solidFill>
                    <a:srgbClr val="C00000"/>
                  </a:solidFill>
                </a:uFill>
                <a:latin typeface="Calibri"/>
                <a:cs typeface="Calibri"/>
              </a:rPr>
              <a:t>are</a:t>
            </a:r>
            <a:r>
              <a:rPr sz="2600" b="1" u="heavy" spc="-5" dirty="0">
                <a:solidFill>
                  <a:srgbClr val="C00000"/>
                </a:solidFill>
                <a:uFill>
                  <a:solidFill>
                    <a:srgbClr val="C00000"/>
                  </a:solidFill>
                </a:uFill>
                <a:latin typeface="Calibri"/>
                <a:cs typeface="Calibri"/>
              </a:rPr>
              <a:t> </a:t>
            </a:r>
            <a:r>
              <a:rPr sz="2600" b="1" u="heavy" spc="-10" dirty="0">
                <a:solidFill>
                  <a:srgbClr val="C00000"/>
                </a:solidFill>
                <a:uFill>
                  <a:solidFill>
                    <a:srgbClr val="C00000"/>
                  </a:solidFill>
                </a:uFill>
                <a:latin typeface="Calibri"/>
                <a:cs typeface="Calibri"/>
              </a:rPr>
              <a:t>two</a:t>
            </a:r>
            <a:r>
              <a:rPr sz="2600" b="1" u="heavy" spc="-15" dirty="0">
                <a:solidFill>
                  <a:srgbClr val="C00000"/>
                </a:solidFill>
                <a:uFill>
                  <a:solidFill>
                    <a:srgbClr val="C00000"/>
                  </a:solidFill>
                </a:uFill>
                <a:latin typeface="Calibri"/>
                <a:cs typeface="Calibri"/>
              </a:rPr>
              <a:t> </a:t>
            </a:r>
            <a:r>
              <a:rPr sz="2600" b="1" u="heavy" spc="-5" dirty="0">
                <a:solidFill>
                  <a:srgbClr val="C00000"/>
                </a:solidFill>
                <a:uFill>
                  <a:solidFill>
                    <a:srgbClr val="C00000"/>
                  </a:solidFill>
                </a:uFill>
                <a:latin typeface="Calibri"/>
                <a:cs typeface="Calibri"/>
              </a:rPr>
              <a:t>kinds</a:t>
            </a:r>
            <a:r>
              <a:rPr sz="2600" b="1" u="heavy" spc="5" dirty="0">
                <a:solidFill>
                  <a:srgbClr val="C00000"/>
                </a:solidFill>
                <a:uFill>
                  <a:solidFill>
                    <a:srgbClr val="C00000"/>
                  </a:solidFill>
                </a:uFill>
                <a:latin typeface="Calibri"/>
                <a:cs typeface="Calibri"/>
              </a:rPr>
              <a:t> </a:t>
            </a:r>
            <a:r>
              <a:rPr sz="2600" b="1" u="heavy" dirty="0">
                <a:solidFill>
                  <a:srgbClr val="C00000"/>
                </a:solidFill>
                <a:uFill>
                  <a:solidFill>
                    <a:srgbClr val="C00000"/>
                  </a:solidFill>
                </a:uFill>
                <a:latin typeface="Calibri"/>
                <a:cs typeface="Calibri"/>
              </a:rPr>
              <a:t>of </a:t>
            </a:r>
            <a:r>
              <a:rPr sz="2600" b="1" u="heavy" spc="-5" dirty="0">
                <a:solidFill>
                  <a:srgbClr val="C00000"/>
                </a:solidFill>
                <a:uFill>
                  <a:solidFill>
                    <a:srgbClr val="C00000"/>
                  </a:solidFill>
                </a:uFill>
                <a:latin typeface="Calibri"/>
                <a:cs typeface="Calibri"/>
              </a:rPr>
              <a:t>quality:</a:t>
            </a:r>
            <a:endParaRPr sz="2600" dirty="0">
              <a:latin typeface="Calibri"/>
              <a:cs typeface="Calibri"/>
            </a:endParaRPr>
          </a:p>
          <a:p>
            <a:pPr marL="756285" marR="198755" lvl="1" indent="-287020" algn="just">
              <a:lnSpc>
                <a:spcPts val="2380"/>
              </a:lnSpc>
              <a:spcBef>
                <a:spcPts val="590"/>
              </a:spcBef>
              <a:buFont typeface="Arial MT"/>
              <a:buChar char="–"/>
              <a:tabLst>
                <a:tab pos="756285" algn="l"/>
                <a:tab pos="756920" algn="l"/>
              </a:tabLst>
            </a:pPr>
            <a:r>
              <a:rPr sz="2200" b="1" u="heavy" spc="-10" dirty="0">
                <a:solidFill>
                  <a:srgbClr val="6F2F9F"/>
                </a:solidFill>
                <a:uFill>
                  <a:solidFill>
                    <a:srgbClr val="6F2F9F"/>
                  </a:solidFill>
                </a:uFill>
                <a:latin typeface="Calibri"/>
                <a:cs typeface="Calibri"/>
              </a:rPr>
              <a:t>Quality</a:t>
            </a:r>
            <a:r>
              <a:rPr sz="2200" b="1" u="heavy" spc="5" dirty="0">
                <a:solidFill>
                  <a:srgbClr val="6F2F9F"/>
                </a:solidFill>
                <a:uFill>
                  <a:solidFill>
                    <a:srgbClr val="6F2F9F"/>
                  </a:solidFill>
                </a:uFill>
                <a:latin typeface="Calibri"/>
                <a:cs typeface="Calibri"/>
              </a:rPr>
              <a:t> </a:t>
            </a:r>
            <a:r>
              <a:rPr sz="2200" b="1" u="heavy" spc="-5" dirty="0">
                <a:solidFill>
                  <a:srgbClr val="6F2F9F"/>
                </a:solidFill>
                <a:uFill>
                  <a:solidFill>
                    <a:srgbClr val="6F2F9F"/>
                  </a:solidFill>
                </a:uFill>
                <a:latin typeface="Calibri"/>
                <a:cs typeface="Calibri"/>
              </a:rPr>
              <a:t>of</a:t>
            </a:r>
            <a:r>
              <a:rPr sz="2200" b="1" u="heavy" spc="15" dirty="0">
                <a:solidFill>
                  <a:srgbClr val="6F2F9F"/>
                </a:solidFill>
                <a:uFill>
                  <a:solidFill>
                    <a:srgbClr val="6F2F9F"/>
                  </a:solidFill>
                </a:uFill>
                <a:latin typeface="Calibri"/>
                <a:cs typeface="Calibri"/>
              </a:rPr>
              <a:t> </a:t>
            </a:r>
            <a:r>
              <a:rPr sz="2200" b="1" u="heavy" spc="-5" dirty="0">
                <a:solidFill>
                  <a:srgbClr val="6F2F9F"/>
                </a:solidFill>
                <a:uFill>
                  <a:solidFill>
                    <a:srgbClr val="6F2F9F"/>
                  </a:solidFill>
                </a:uFill>
                <a:latin typeface="Calibri"/>
                <a:cs typeface="Calibri"/>
              </a:rPr>
              <a:t>design</a:t>
            </a:r>
            <a:r>
              <a:rPr sz="2200" b="1" spc="-10" dirty="0">
                <a:solidFill>
                  <a:srgbClr val="6F2F9F"/>
                </a:solidFill>
                <a:latin typeface="Calibri"/>
                <a:cs typeface="Calibri"/>
              </a:rPr>
              <a:t> </a:t>
            </a:r>
            <a:r>
              <a:rPr sz="2200" spc="-30" dirty="0">
                <a:latin typeface="Calibri"/>
                <a:cs typeface="Calibri"/>
              </a:rPr>
              <a:t>refers</a:t>
            </a:r>
            <a:r>
              <a:rPr sz="2200" spc="25" dirty="0">
                <a:latin typeface="Calibri"/>
                <a:cs typeface="Calibri"/>
              </a:rPr>
              <a:t> </a:t>
            </a:r>
            <a:r>
              <a:rPr sz="2200" spc="-20" dirty="0">
                <a:latin typeface="Calibri"/>
                <a:cs typeface="Calibri"/>
              </a:rPr>
              <a:t>to</a:t>
            </a:r>
            <a:r>
              <a:rPr sz="2200" spc="10" dirty="0">
                <a:latin typeface="Calibri"/>
                <a:cs typeface="Calibri"/>
              </a:rPr>
              <a:t> </a:t>
            </a:r>
            <a:r>
              <a:rPr sz="2200" spc="-5" dirty="0">
                <a:latin typeface="Calibri"/>
                <a:cs typeface="Calibri"/>
              </a:rPr>
              <a:t>the</a:t>
            </a:r>
            <a:r>
              <a:rPr sz="2200" dirty="0">
                <a:latin typeface="Calibri"/>
                <a:cs typeface="Calibri"/>
              </a:rPr>
              <a:t> </a:t>
            </a:r>
            <a:r>
              <a:rPr sz="2200" spc="-10" dirty="0">
                <a:latin typeface="Calibri"/>
                <a:cs typeface="Calibri"/>
              </a:rPr>
              <a:t>characteristics</a:t>
            </a:r>
            <a:r>
              <a:rPr sz="2200" spc="-5" dirty="0">
                <a:latin typeface="Calibri"/>
                <a:cs typeface="Calibri"/>
              </a:rPr>
              <a:t> </a:t>
            </a:r>
            <a:r>
              <a:rPr sz="2200" spc="-10" dirty="0">
                <a:latin typeface="Calibri"/>
                <a:cs typeface="Calibri"/>
              </a:rPr>
              <a:t>that</a:t>
            </a:r>
            <a:r>
              <a:rPr sz="2200" dirty="0">
                <a:latin typeface="Calibri"/>
                <a:cs typeface="Calibri"/>
              </a:rPr>
              <a:t> </a:t>
            </a:r>
            <a:r>
              <a:rPr sz="2200" spc="-10" dirty="0">
                <a:latin typeface="Calibri"/>
                <a:cs typeface="Calibri"/>
              </a:rPr>
              <a:t>designers </a:t>
            </a:r>
            <a:r>
              <a:rPr sz="2200" spc="-480" dirty="0">
                <a:latin typeface="Calibri"/>
                <a:cs typeface="Calibri"/>
              </a:rPr>
              <a:t> </a:t>
            </a:r>
            <a:r>
              <a:rPr sz="2200" spc="-5" dirty="0">
                <a:latin typeface="Calibri"/>
                <a:cs typeface="Calibri"/>
              </a:rPr>
              <a:t>specify</a:t>
            </a:r>
            <a:r>
              <a:rPr sz="2200" spc="5" dirty="0">
                <a:latin typeface="Calibri"/>
                <a:cs typeface="Calibri"/>
              </a:rPr>
              <a:t> </a:t>
            </a:r>
            <a:r>
              <a:rPr sz="2200" spc="-20" dirty="0">
                <a:latin typeface="Calibri"/>
                <a:cs typeface="Calibri"/>
              </a:rPr>
              <a:t>for</a:t>
            </a:r>
            <a:r>
              <a:rPr sz="2200" spc="5" dirty="0">
                <a:latin typeface="Calibri"/>
                <a:cs typeface="Calibri"/>
              </a:rPr>
              <a:t> </a:t>
            </a:r>
            <a:r>
              <a:rPr sz="2200" spc="-5" dirty="0">
                <a:latin typeface="Calibri"/>
                <a:cs typeface="Calibri"/>
              </a:rPr>
              <a:t>an </a:t>
            </a:r>
            <a:r>
              <a:rPr sz="2200" spc="-10" dirty="0">
                <a:latin typeface="Calibri"/>
                <a:cs typeface="Calibri"/>
              </a:rPr>
              <a:t>item.</a:t>
            </a:r>
            <a:r>
              <a:rPr sz="2200" spc="10" dirty="0">
                <a:latin typeface="Calibri"/>
                <a:cs typeface="Calibri"/>
              </a:rPr>
              <a:t> </a:t>
            </a:r>
            <a:r>
              <a:rPr sz="2200" spc="-10" dirty="0">
                <a:latin typeface="Calibri"/>
                <a:cs typeface="Calibri"/>
              </a:rPr>
              <a:t>The</a:t>
            </a:r>
            <a:r>
              <a:rPr sz="2200" spc="10" dirty="0">
                <a:latin typeface="Calibri"/>
                <a:cs typeface="Calibri"/>
              </a:rPr>
              <a:t> </a:t>
            </a:r>
            <a:r>
              <a:rPr sz="2200" spc="-15" dirty="0">
                <a:latin typeface="Calibri"/>
                <a:cs typeface="Calibri"/>
              </a:rPr>
              <a:t>grade</a:t>
            </a:r>
            <a:r>
              <a:rPr sz="2200" spc="5" dirty="0">
                <a:latin typeface="Calibri"/>
                <a:cs typeface="Calibri"/>
              </a:rPr>
              <a:t> </a:t>
            </a:r>
            <a:r>
              <a:rPr sz="2200" spc="-5" dirty="0">
                <a:latin typeface="Calibri"/>
                <a:cs typeface="Calibri"/>
              </a:rPr>
              <a:t>of </a:t>
            </a:r>
            <a:r>
              <a:rPr sz="2200" spc="-10" dirty="0">
                <a:latin typeface="Calibri"/>
                <a:cs typeface="Calibri"/>
              </a:rPr>
              <a:t>materials,</a:t>
            </a:r>
            <a:r>
              <a:rPr sz="2200" spc="10" dirty="0">
                <a:latin typeface="Calibri"/>
                <a:cs typeface="Calibri"/>
              </a:rPr>
              <a:t> </a:t>
            </a:r>
            <a:r>
              <a:rPr sz="2200" spc="-10" dirty="0">
                <a:latin typeface="Calibri"/>
                <a:cs typeface="Calibri"/>
              </a:rPr>
              <a:t>tolerances</a:t>
            </a:r>
            <a:r>
              <a:rPr sz="2200" spc="5" dirty="0">
                <a:latin typeface="Calibri"/>
                <a:cs typeface="Calibri"/>
              </a:rPr>
              <a:t> </a:t>
            </a:r>
            <a:r>
              <a:rPr sz="2200" spc="-5" dirty="0">
                <a:latin typeface="Calibri"/>
                <a:cs typeface="Calibri"/>
              </a:rPr>
              <a:t>and </a:t>
            </a:r>
            <a:r>
              <a:rPr sz="2200" dirty="0">
                <a:latin typeface="Calibri"/>
                <a:cs typeface="Calibri"/>
              </a:rPr>
              <a:t> </a:t>
            </a:r>
            <a:r>
              <a:rPr sz="2200" spc="-10" dirty="0">
                <a:latin typeface="Calibri"/>
                <a:cs typeface="Calibri"/>
              </a:rPr>
              <a:t>performance</a:t>
            </a:r>
            <a:r>
              <a:rPr sz="2200" spc="5" dirty="0">
                <a:latin typeface="Calibri"/>
                <a:cs typeface="Calibri"/>
              </a:rPr>
              <a:t> </a:t>
            </a:r>
            <a:r>
              <a:rPr sz="2200" spc="-10" dirty="0">
                <a:latin typeface="Calibri"/>
                <a:cs typeface="Calibri"/>
              </a:rPr>
              <a:t>specifications</a:t>
            </a:r>
            <a:r>
              <a:rPr sz="2200" spc="15" dirty="0">
                <a:latin typeface="Calibri"/>
                <a:cs typeface="Calibri"/>
              </a:rPr>
              <a:t> </a:t>
            </a:r>
            <a:r>
              <a:rPr sz="2200" spc="-5" dirty="0">
                <a:latin typeface="Calibri"/>
                <a:cs typeface="Calibri"/>
              </a:rPr>
              <a:t>all</a:t>
            </a:r>
            <a:r>
              <a:rPr sz="2200" dirty="0">
                <a:latin typeface="Calibri"/>
                <a:cs typeface="Calibri"/>
              </a:rPr>
              <a:t> </a:t>
            </a:r>
            <a:r>
              <a:rPr sz="2200" spc="-15" dirty="0">
                <a:latin typeface="Calibri"/>
                <a:cs typeface="Calibri"/>
              </a:rPr>
              <a:t>contribute</a:t>
            </a:r>
            <a:r>
              <a:rPr sz="2200" spc="10" dirty="0">
                <a:latin typeface="Calibri"/>
                <a:cs typeface="Calibri"/>
              </a:rPr>
              <a:t> </a:t>
            </a:r>
            <a:r>
              <a:rPr sz="2200" spc="-15" dirty="0">
                <a:latin typeface="Calibri"/>
                <a:cs typeface="Calibri"/>
              </a:rPr>
              <a:t>to</a:t>
            </a:r>
            <a:r>
              <a:rPr sz="2200" spc="25" dirty="0">
                <a:latin typeface="Calibri"/>
                <a:cs typeface="Calibri"/>
              </a:rPr>
              <a:t> </a:t>
            </a:r>
            <a:r>
              <a:rPr sz="2200" spc="-5" dirty="0">
                <a:latin typeface="Calibri"/>
                <a:cs typeface="Calibri"/>
              </a:rPr>
              <a:t>the</a:t>
            </a:r>
            <a:r>
              <a:rPr sz="2200" dirty="0">
                <a:latin typeface="Calibri"/>
                <a:cs typeface="Calibri"/>
              </a:rPr>
              <a:t> </a:t>
            </a:r>
            <a:r>
              <a:rPr sz="2200" spc="-10" dirty="0">
                <a:latin typeface="Calibri"/>
                <a:cs typeface="Calibri"/>
              </a:rPr>
              <a:t>quality</a:t>
            </a:r>
            <a:r>
              <a:rPr sz="2200" dirty="0">
                <a:latin typeface="Calibri"/>
                <a:cs typeface="Calibri"/>
              </a:rPr>
              <a:t> </a:t>
            </a:r>
            <a:r>
              <a:rPr sz="2200" spc="-10" dirty="0">
                <a:latin typeface="Calibri"/>
                <a:cs typeface="Calibri"/>
              </a:rPr>
              <a:t>of </a:t>
            </a:r>
            <a:r>
              <a:rPr sz="2200" spc="-5" dirty="0">
                <a:latin typeface="Calibri"/>
                <a:cs typeface="Calibri"/>
              </a:rPr>
              <a:t> </a:t>
            </a:r>
            <a:r>
              <a:rPr sz="2200" spc="-10" dirty="0">
                <a:latin typeface="Calibri"/>
                <a:cs typeface="Calibri"/>
              </a:rPr>
              <a:t>design.</a:t>
            </a:r>
            <a:endParaRPr sz="2200" dirty="0">
              <a:latin typeface="Calibri"/>
              <a:cs typeface="Calibri"/>
            </a:endParaRPr>
          </a:p>
          <a:p>
            <a:pPr marL="756285" marR="5080" lvl="1" indent="-287020" algn="just">
              <a:lnSpc>
                <a:spcPts val="2380"/>
              </a:lnSpc>
              <a:spcBef>
                <a:spcPts val="515"/>
              </a:spcBef>
              <a:buFont typeface="Arial MT"/>
              <a:buChar char="–"/>
              <a:tabLst>
                <a:tab pos="756285" algn="l"/>
                <a:tab pos="756920" algn="l"/>
              </a:tabLst>
            </a:pPr>
            <a:r>
              <a:rPr sz="2200" b="1" u="heavy" spc="-10" dirty="0">
                <a:solidFill>
                  <a:srgbClr val="C00000"/>
                </a:solidFill>
                <a:uFill>
                  <a:solidFill>
                    <a:srgbClr val="C00000"/>
                  </a:solidFill>
                </a:uFill>
                <a:latin typeface="Calibri"/>
                <a:cs typeface="Calibri"/>
              </a:rPr>
              <a:t>Quality</a:t>
            </a:r>
            <a:r>
              <a:rPr sz="2200" b="1" u="heavy" spc="5" dirty="0">
                <a:solidFill>
                  <a:srgbClr val="C00000"/>
                </a:solidFill>
                <a:uFill>
                  <a:solidFill>
                    <a:srgbClr val="C00000"/>
                  </a:solidFill>
                </a:uFill>
                <a:latin typeface="Calibri"/>
                <a:cs typeface="Calibri"/>
              </a:rPr>
              <a:t> </a:t>
            </a:r>
            <a:r>
              <a:rPr sz="2200" b="1" u="heavy" spc="-5" dirty="0">
                <a:solidFill>
                  <a:srgbClr val="C00000"/>
                </a:solidFill>
                <a:uFill>
                  <a:solidFill>
                    <a:srgbClr val="C00000"/>
                  </a:solidFill>
                </a:uFill>
                <a:latin typeface="Calibri"/>
                <a:cs typeface="Calibri"/>
              </a:rPr>
              <a:t>of</a:t>
            </a:r>
            <a:r>
              <a:rPr sz="2200" b="1" u="heavy" spc="10" dirty="0">
                <a:solidFill>
                  <a:srgbClr val="C00000"/>
                </a:solidFill>
                <a:uFill>
                  <a:solidFill>
                    <a:srgbClr val="C00000"/>
                  </a:solidFill>
                </a:uFill>
                <a:latin typeface="Calibri"/>
                <a:cs typeface="Calibri"/>
              </a:rPr>
              <a:t> </a:t>
            </a:r>
            <a:r>
              <a:rPr sz="2200" b="1" u="heavy" spc="-10" dirty="0">
                <a:solidFill>
                  <a:srgbClr val="C00000"/>
                </a:solidFill>
                <a:uFill>
                  <a:solidFill>
                    <a:srgbClr val="C00000"/>
                  </a:solidFill>
                </a:uFill>
                <a:latin typeface="Calibri"/>
                <a:cs typeface="Calibri"/>
              </a:rPr>
              <a:t>conformance</a:t>
            </a:r>
            <a:r>
              <a:rPr sz="2200" b="1" u="heavy" spc="50" dirty="0">
                <a:solidFill>
                  <a:srgbClr val="C00000"/>
                </a:solidFill>
                <a:uFill>
                  <a:solidFill>
                    <a:srgbClr val="C00000"/>
                  </a:solidFill>
                </a:uFill>
                <a:latin typeface="Calibri"/>
                <a:cs typeface="Calibri"/>
              </a:rPr>
              <a:t> </a:t>
            </a:r>
            <a:r>
              <a:rPr sz="2200" spc="-5" dirty="0">
                <a:latin typeface="Calibri"/>
                <a:cs typeface="Calibri"/>
              </a:rPr>
              <a:t>is</a:t>
            </a:r>
            <a:r>
              <a:rPr sz="2200" dirty="0">
                <a:latin typeface="Calibri"/>
                <a:cs typeface="Calibri"/>
              </a:rPr>
              <a:t> </a:t>
            </a:r>
            <a:r>
              <a:rPr sz="2200" spc="-5" dirty="0">
                <a:latin typeface="Calibri"/>
                <a:cs typeface="Calibri"/>
              </a:rPr>
              <a:t>the</a:t>
            </a:r>
            <a:r>
              <a:rPr sz="2200" spc="10" dirty="0">
                <a:latin typeface="Calibri"/>
                <a:cs typeface="Calibri"/>
              </a:rPr>
              <a:t> </a:t>
            </a:r>
            <a:r>
              <a:rPr sz="2200" spc="-10" dirty="0">
                <a:latin typeface="Calibri"/>
                <a:cs typeface="Calibri"/>
              </a:rPr>
              <a:t>degree</a:t>
            </a:r>
            <a:r>
              <a:rPr sz="2200" spc="15" dirty="0">
                <a:latin typeface="Calibri"/>
                <a:cs typeface="Calibri"/>
              </a:rPr>
              <a:t> </a:t>
            </a:r>
            <a:r>
              <a:rPr sz="2200" spc="-20" dirty="0">
                <a:latin typeface="Calibri"/>
                <a:cs typeface="Calibri"/>
              </a:rPr>
              <a:t>to</a:t>
            </a:r>
            <a:r>
              <a:rPr sz="2200" spc="5" dirty="0">
                <a:latin typeface="Calibri"/>
                <a:cs typeface="Calibri"/>
              </a:rPr>
              <a:t> </a:t>
            </a:r>
            <a:r>
              <a:rPr sz="2200" spc="-5" dirty="0">
                <a:latin typeface="Calibri"/>
                <a:cs typeface="Calibri"/>
              </a:rPr>
              <a:t>which</a:t>
            </a:r>
            <a:r>
              <a:rPr sz="2200" spc="-10" dirty="0">
                <a:latin typeface="Calibri"/>
                <a:cs typeface="Calibri"/>
              </a:rPr>
              <a:t> </a:t>
            </a:r>
            <a:r>
              <a:rPr sz="2200" spc="-5" dirty="0">
                <a:latin typeface="Calibri"/>
                <a:cs typeface="Calibri"/>
              </a:rPr>
              <a:t>the</a:t>
            </a:r>
            <a:r>
              <a:rPr sz="2200" spc="15" dirty="0">
                <a:latin typeface="Calibri"/>
                <a:cs typeface="Calibri"/>
              </a:rPr>
              <a:t> </a:t>
            </a:r>
            <a:r>
              <a:rPr sz="2200" spc="-10" dirty="0">
                <a:latin typeface="Calibri"/>
                <a:cs typeface="Calibri"/>
              </a:rPr>
              <a:t>design </a:t>
            </a:r>
            <a:r>
              <a:rPr sz="2200" spc="-5" dirty="0">
                <a:latin typeface="Calibri"/>
                <a:cs typeface="Calibri"/>
              </a:rPr>
              <a:t> </a:t>
            </a:r>
            <a:r>
              <a:rPr sz="2200" spc="-10" dirty="0">
                <a:latin typeface="Calibri"/>
                <a:cs typeface="Calibri"/>
              </a:rPr>
              <a:t>specifications</a:t>
            </a:r>
            <a:r>
              <a:rPr sz="2200" spc="15" dirty="0">
                <a:latin typeface="Calibri"/>
                <a:cs typeface="Calibri"/>
              </a:rPr>
              <a:t> </a:t>
            </a:r>
            <a:r>
              <a:rPr sz="2200" spc="-10" dirty="0">
                <a:latin typeface="Calibri"/>
                <a:cs typeface="Calibri"/>
              </a:rPr>
              <a:t>are</a:t>
            </a:r>
            <a:r>
              <a:rPr sz="2200" spc="5" dirty="0">
                <a:latin typeface="Calibri"/>
                <a:cs typeface="Calibri"/>
              </a:rPr>
              <a:t> </a:t>
            </a:r>
            <a:r>
              <a:rPr sz="2200" spc="-15" dirty="0">
                <a:latin typeface="Calibri"/>
                <a:cs typeface="Calibri"/>
              </a:rPr>
              <a:t>followed</a:t>
            </a:r>
            <a:r>
              <a:rPr sz="2200" spc="10" dirty="0">
                <a:latin typeface="Calibri"/>
                <a:cs typeface="Calibri"/>
              </a:rPr>
              <a:t> </a:t>
            </a:r>
            <a:r>
              <a:rPr sz="2200" spc="-10" dirty="0">
                <a:latin typeface="Calibri"/>
                <a:cs typeface="Calibri"/>
              </a:rPr>
              <a:t>during</a:t>
            </a:r>
            <a:r>
              <a:rPr sz="2200" dirty="0">
                <a:latin typeface="Calibri"/>
                <a:cs typeface="Calibri"/>
              </a:rPr>
              <a:t> </a:t>
            </a:r>
            <a:r>
              <a:rPr sz="2200" spc="-10" dirty="0">
                <a:latin typeface="Calibri"/>
                <a:cs typeface="Calibri"/>
              </a:rPr>
              <a:t>manufacturing.</a:t>
            </a:r>
            <a:r>
              <a:rPr sz="2200" spc="5" dirty="0">
                <a:latin typeface="Calibri"/>
                <a:cs typeface="Calibri"/>
              </a:rPr>
              <a:t> </a:t>
            </a:r>
            <a:r>
              <a:rPr sz="2200" spc="-15" dirty="0">
                <a:latin typeface="Calibri"/>
                <a:cs typeface="Calibri"/>
              </a:rPr>
              <a:t>Greater</a:t>
            </a:r>
            <a:r>
              <a:rPr sz="2200" spc="10" dirty="0">
                <a:latin typeface="Calibri"/>
                <a:cs typeface="Calibri"/>
              </a:rPr>
              <a:t> </a:t>
            </a:r>
            <a:r>
              <a:rPr sz="2200" spc="-5" dirty="0">
                <a:latin typeface="Calibri"/>
                <a:cs typeface="Calibri"/>
              </a:rPr>
              <a:t>the </a:t>
            </a:r>
            <a:r>
              <a:rPr sz="2200" spc="-480" dirty="0">
                <a:latin typeface="Calibri"/>
                <a:cs typeface="Calibri"/>
              </a:rPr>
              <a:t> </a:t>
            </a:r>
            <a:r>
              <a:rPr sz="2200" spc="-10" dirty="0">
                <a:latin typeface="Calibri"/>
                <a:cs typeface="Calibri"/>
              </a:rPr>
              <a:t>degree</a:t>
            </a:r>
            <a:r>
              <a:rPr sz="2200" spc="15" dirty="0">
                <a:latin typeface="Calibri"/>
                <a:cs typeface="Calibri"/>
              </a:rPr>
              <a:t> </a:t>
            </a:r>
            <a:r>
              <a:rPr sz="2200" spc="-5" dirty="0">
                <a:latin typeface="Calibri"/>
                <a:cs typeface="Calibri"/>
              </a:rPr>
              <a:t>of</a:t>
            </a:r>
            <a:r>
              <a:rPr sz="2200" spc="5" dirty="0">
                <a:latin typeface="Calibri"/>
                <a:cs typeface="Calibri"/>
              </a:rPr>
              <a:t> </a:t>
            </a:r>
            <a:r>
              <a:rPr sz="2200" spc="-10" dirty="0">
                <a:latin typeface="Calibri"/>
                <a:cs typeface="Calibri"/>
              </a:rPr>
              <a:t>conformance,</a:t>
            </a:r>
            <a:r>
              <a:rPr sz="2200" dirty="0">
                <a:latin typeface="Calibri"/>
                <a:cs typeface="Calibri"/>
              </a:rPr>
              <a:t> </a:t>
            </a:r>
            <a:r>
              <a:rPr sz="2200" spc="-5" dirty="0">
                <a:latin typeface="Calibri"/>
                <a:cs typeface="Calibri"/>
              </a:rPr>
              <a:t>the</a:t>
            </a:r>
            <a:r>
              <a:rPr sz="2200" spc="15" dirty="0">
                <a:latin typeface="Calibri"/>
                <a:cs typeface="Calibri"/>
              </a:rPr>
              <a:t> </a:t>
            </a:r>
            <a:r>
              <a:rPr sz="2200" spc="-10" dirty="0">
                <a:latin typeface="Calibri"/>
                <a:cs typeface="Calibri"/>
              </a:rPr>
              <a:t>higher</a:t>
            </a:r>
            <a:r>
              <a:rPr sz="2200" spc="5" dirty="0">
                <a:latin typeface="Calibri"/>
                <a:cs typeface="Calibri"/>
              </a:rPr>
              <a:t> </a:t>
            </a:r>
            <a:r>
              <a:rPr sz="2200" spc="-5" dirty="0">
                <a:latin typeface="Calibri"/>
                <a:cs typeface="Calibri"/>
              </a:rPr>
              <a:t>is</a:t>
            </a:r>
            <a:r>
              <a:rPr sz="2200" dirty="0">
                <a:latin typeface="Calibri"/>
                <a:cs typeface="Calibri"/>
              </a:rPr>
              <a:t> </a:t>
            </a:r>
            <a:r>
              <a:rPr sz="2200" spc="-5" dirty="0">
                <a:latin typeface="Calibri"/>
                <a:cs typeface="Calibri"/>
              </a:rPr>
              <a:t>the </a:t>
            </a:r>
            <a:r>
              <a:rPr sz="2200" spc="-10" dirty="0">
                <a:latin typeface="Calibri"/>
                <a:cs typeface="Calibri"/>
              </a:rPr>
              <a:t>level</a:t>
            </a:r>
            <a:r>
              <a:rPr sz="2200" dirty="0">
                <a:latin typeface="Calibri"/>
                <a:cs typeface="Calibri"/>
              </a:rPr>
              <a:t> of</a:t>
            </a:r>
            <a:r>
              <a:rPr sz="2200" spc="5" dirty="0">
                <a:latin typeface="Calibri"/>
                <a:cs typeface="Calibri"/>
              </a:rPr>
              <a:t> </a:t>
            </a:r>
            <a:r>
              <a:rPr sz="2200" spc="-10" dirty="0">
                <a:latin typeface="Calibri"/>
                <a:cs typeface="Calibri"/>
              </a:rPr>
              <a:t>quality </a:t>
            </a:r>
            <a:r>
              <a:rPr sz="2200" spc="-5" dirty="0">
                <a:latin typeface="Calibri"/>
                <a:cs typeface="Calibri"/>
              </a:rPr>
              <a:t>of </a:t>
            </a:r>
            <a:r>
              <a:rPr sz="2200" dirty="0">
                <a:latin typeface="Calibri"/>
                <a:cs typeface="Calibri"/>
              </a:rPr>
              <a:t> </a:t>
            </a:r>
            <a:r>
              <a:rPr sz="2200" spc="-15" dirty="0">
                <a:latin typeface="Calibri"/>
                <a:cs typeface="Calibri"/>
              </a:rPr>
              <a:t>conformance</a:t>
            </a:r>
            <a:endParaRPr sz="2200" dirty="0">
              <a:latin typeface="Calibri"/>
              <a:cs typeface="Calibri"/>
            </a:endParaRPr>
          </a:p>
        </p:txBody>
      </p:sp>
      <p:sp>
        <p:nvSpPr>
          <p:cNvPr id="5" name="object 2"/>
          <p:cNvSpPr txBox="1">
            <a:spLocks noGrp="1"/>
          </p:cNvSpPr>
          <p:nvPr>
            <p:ph type="title"/>
          </p:nvPr>
        </p:nvSpPr>
        <p:spPr>
          <a:xfrm>
            <a:off x="535940" y="457200"/>
            <a:ext cx="7467600" cy="474489"/>
          </a:xfrm>
          <a:prstGeom prst="rect">
            <a:avLst/>
          </a:prstGeom>
        </p:spPr>
        <p:txBody>
          <a:bodyPr vert="horz" wrap="square" lIns="0" tIns="12700" rIns="0" bIns="0" rtlCol="0">
            <a:spAutoFit/>
          </a:bodyPr>
          <a:lstStyle/>
          <a:p>
            <a:pPr marL="16510">
              <a:lnSpc>
                <a:spcPct val="100000"/>
              </a:lnSpc>
              <a:spcBef>
                <a:spcPts val="100"/>
              </a:spcBef>
            </a:pPr>
            <a:r>
              <a:rPr lang="en-US" dirty="0"/>
              <a:t>Software quality</a:t>
            </a:r>
            <a:endParaRPr dirty="0"/>
          </a:p>
        </p:txBody>
      </p:sp>
    </p:spTree>
    <p:extLst>
      <p:ext uri="{BB962C8B-B14F-4D97-AF65-F5344CB8AC3E}">
        <p14:creationId xmlns:p14="http://schemas.microsoft.com/office/powerpoint/2010/main" val="30238403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4294967295"/>
          </p:nvPr>
        </p:nvSpPr>
        <p:spPr>
          <a:xfrm>
            <a:off x="8401811" y="6465214"/>
            <a:ext cx="231775" cy="177800"/>
          </a:xfrm>
          <a:prstGeom prst="rect">
            <a:avLst/>
          </a:prstGeom>
        </p:spPr>
        <p:txBody>
          <a:bodyPr vert="horz" wrap="square" lIns="0" tIns="0" rIns="0" bIns="0" rtlCol="0">
            <a:spAutoFit/>
          </a:bodyPr>
          <a:lstStyle/>
          <a:p>
            <a:pPr marL="38100">
              <a:lnSpc>
                <a:spcPts val="1240"/>
              </a:lnSpc>
            </a:pPr>
            <a:fld id="{81D60167-4931-47E6-BA6A-407CBD079E47}" type="slidenum">
              <a:rPr dirty="0"/>
              <a:t>19</a:t>
            </a:fld>
            <a:endParaRPr dirty="0"/>
          </a:p>
        </p:txBody>
      </p:sp>
      <p:sp>
        <p:nvSpPr>
          <p:cNvPr id="2" name="object 2"/>
          <p:cNvSpPr txBox="1">
            <a:spLocks noGrp="1"/>
          </p:cNvSpPr>
          <p:nvPr>
            <p:ph type="title"/>
          </p:nvPr>
        </p:nvSpPr>
        <p:spPr>
          <a:xfrm>
            <a:off x="457200" y="943149"/>
            <a:ext cx="7467600" cy="474489"/>
          </a:xfrm>
          <a:prstGeom prst="rect">
            <a:avLst/>
          </a:prstGeom>
        </p:spPr>
        <p:txBody>
          <a:bodyPr vert="horz" wrap="square" lIns="0" tIns="12700" rIns="0" bIns="0" rtlCol="0">
            <a:spAutoFit/>
          </a:bodyPr>
          <a:lstStyle/>
          <a:p>
            <a:pPr marL="16510">
              <a:lnSpc>
                <a:spcPct val="100000"/>
              </a:lnSpc>
              <a:spcBef>
                <a:spcPts val="100"/>
              </a:spcBef>
            </a:pPr>
            <a:r>
              <a:rPr lang="en-US" dirty="0"/>
              <a:t>Software quality</a:t>
            </a:r>
            <a:endParaRPr dirty="0"/>
          </a:p>
        </p:txBody>
      </p:sp>
      <p:sp>
        <p:nvSpPr>
          <p:cNvPr id="3" name="object 3"/>
          <p:cNvSpPr txBox="1"/>
          <p:nvPr/>
        </p:nvSpPr>
        <p:spPr>
          <a:xfrm>
            <a:off x="535940" y="1613357"/>
            <a:ext cx="8053070" cy="4470455"/>
          </a:xfrm>
          <a:prstGeom prst="rect">
            <a:avLst/>
          </a:prstGeom>
        </p:spPr>
        <p:txBody>
          <a:bodyPr vert="horz" wrap="square" lIns="0" tIns="12700" rIns="0" bIns="0" rtlCol="0">
            <a:spAutoFit/>
          </a:bodyPr>
          <a:lstStyle/>
          <a:p>
            <a:pPr marL="355600" marR="5080" indent="-343535" algn="just">
              <a:lnSpc>
                <a:spcPct val="100000"/>
              </a:lnSpc>
              <a:spcBef>
                <a:spcPts val="100"/>
              </a:spcBef>
              <a:buFont typeface="Arial MT"/>
              <a:buChar char="•"/>
              <a:tabLst>
                <a:tab pos="355600" algn="l"/>
                <a:tab pos="356235" algn="l"/>
              </a:tabLst>
            </a:pPr>
            <a:r>
              <a:rPr sz="2400" b="1" i="1" u="heavy" spc="-5" dirty="0">
                <a:solidFill>
                  <a:srgbClr val="C00000"/>
                </a:solidFill>
                <a:uFill>
                  <a:solidFill>
                    <a:srgbClr val="C00000"/>
                  </a:solidFill>
                </a:uFill>
                <a:latin typeface="Calibri"/>
                <a:cs typeface="Calibri"/>
              </a:rPr>
              <a:t>Software</a:t>
            </a:r>
            <a:r>
              <a:rPr sz="2400" b="1" i="1" u="heavy" dirty="0">
                <a:solidFill>
                  <a:srgbClr val="C00000"/>
                </a:solidFill>
                <a:uFill>
                  <a:solidFill>
                    <a:srgbClr val="C00000"/>
                  </a:solidFill>
                </a:uFill>
                <a:latin typeface="Calibri"/>
                <a:cs typeface="Calibri"/>
              </a:rPr>
              <a:t> </a:t>
            </a:r>
            <a:r>
              <a:rPr sz="2400" b="1" i="1" u="heavy" spc="-5" dirty="0">
                <a:solidFill>
                  <a:srgbClr val="C00000"/>
                </a:solidFill>
                <a:uFill>
                  <a:solidFill>
                    <a:srgbClr val="C00000"/>
                  </a:solidFill>
                </a:uFill>
                <a:latin typeface="Calibri"/>
                <a:cs typeface="Calibri"/>
              </a:rPr>
              <a:t>quality</a:t>
            </a:r>
            <a:r>
              <a:rPr sz="2400" b="1" i="1" spc="-15" dirty="0">
                <a:solidFill>
                  <a:srgbClr val="C00000"/>
                </a:solidFill>
                <a:latin typeface="Calibri"/>
                <a:cs typeface="Calibri"/>
              </a:rPr>
              <a:t> </a:t>
            </a:r>
            <a:r>
              <a:rPr sz="2400" i="1" dirty="0">
                <a:latin typeface="Calibri"/>
                <a:cs typeface="Calibri"/>
              </a:rPr>
              <a:t>is</a:t>
            </a:r>
            <a:r>
              <a:rPr sz="2400" i="1" spc="5" dirty="0">
                <a:latin typeface="Calibri"/>
                <a:cs typeface="Calibri"/>
              </a:rPr>
              <a:t> </a:t>
            </a:r>
            <a:r>
              <a:rPr sz="2400" i="1" spc="-5" dirty="0">
                <a:latin typeface="Calibri"/>
                <a:cs typeface="Calibri"/>
              </a:rPr>
              <a:t>defined</a:t>
            </a:r>
            <a:r>
              <a:rPr sz="2400" i="1" spc="5" dirty="0">
                <a:latin typeface="Calibri"/>
                <a:cs typeface="Calibri"/>
              </a:rPr>
              <a:t> </a:t>
            </a:r>
            <a:r>
              <a:rPr sz="2400" i="1" spc="-5" dirty="0">
                <a:latin typeface="Calibri"/>
                <a:cs typeface="Calibri"/>
              </a:rPr>
              <a:t>as </a:t>
            </a:r>
            <a:r>
              <a:rPr sz="2400" i="1" spc="-10" dirty="0">
                <a:latin typeface="Calibri"/>
                <a:cs typeface="Calibri"/>
              </a:rPr>
              <a:t>conformance</a:t>
            </a:r>
            <a:r>
              <a:rPr sz="2400" i="1" spc="15" dirty="0">
                <a:latin typeface="Calibri"/>
                <a:cs typeface="Calibri"/>
              </a:rPr>
              <a:t> </a:t>
            </a:r>
            <a:r>
              <a:rPr sz="2400" i="1" spc="-15" dirty="0">
                <a:latin typeface="Calibri"/>
                <a:cs typeface="Calibri"/>
              </a:rPr>
              <a:t>to</a:t>
            </a:r>
            <a:r>
              <a:rPr sz="2400" i="1" spc="-10" dirty="0">
                <a:latin typeface="Calibri"/>
                <a:cs typeface="Calibri"/>
              </a:rPr>
              <a:t> explicitly</a:t>
            </a:r>
            <a:r>
              <a:rPr sz="2400" i="1" spc="-20" dirty="0">
                <a:latin typeface="Calibri"/>
                <a:cs typeface="Calibri"/>
              </a:rPr>
              <a:t> </a:t>
            </a:r>
            <a:r>
              <a:rPr sz="2400" i="1" spc="-15" dirty="0">
                <a:latin typeface="Calibri"/>
                <a:cs typeface="Calibri"/>
              </a:rPr>
              <a:t>stated </a:t>
            </a:r>
            <a:r>
              <a:rPr sz="2400" i="1" spc="-530" dirty="0">
                <a:latin typeface="Calibri"/>
                <a:cs typeface="Calibri"/>
              </a:rPr>
              <a:t> </a:t>
            </a:r>
            <a:r>
              <a:rPr sz="2400" i="1" spc="-5" dirty="0">
                <a:latin typeface="Calibri"/>
                <a:cs typeface="Calibri"/>
              </a:rPr>
              <a:t>functional</a:t>
            </a:r>
            <a:r>
              <a:rPr sz="2400" i="1" spc="5" dirty="0">
                <a:latin typeface="Calibri"/>
                <a:cs typeface="Calibri"/>
              </a:rPr>
              <a:t> </a:t>
            </a:r>
            <a:r>
              <a:rPr sz="2400" i="1" spc="-5" dirty="0">
                <a:latin typeface="Calibri"/>
                <a:cs typeface="Calibri"/>
              </a:rPr>
              <a:t>and performance</a:t>
            </a:r>
            <a:r>
              <a:rPr sz="2400" i="1" dirty="0">
                <a:latin typeface="Calibri"/>
                <a:cs typeface="Calibri"/>
              </a:rPr>
              <a:t> </a:t>
            </a:r>
            <a:r>
              <a:rPr sz="2400" i="1" spc="-5" dirty="0">
                <a:latin typeface="Calibri"/>
                <a:cs typeface="Calibri"/>
              </a:rPr>
              <a:t>requirements,</a:t>
            </a:r>
            <a:r>
              <a:rPr sz="2400" i="1" spc="-15" dirty="0">
                <a:latin typeface="Calibri"/>
                <a:cs typeface="Calibri"/>
              </a:rPr>
              <a:t> </a:t>
            </a:r>
            <a:r>
              <a:rPr sz="2400" i="1" spc="-10" dirty="0">
                <a:latin typeface="Calibri"/>
                <a:cs typeface="Calibri"/>
              </a:rPr>
              <a:t>explicitly </a:t>
            </a:r>
            <a:r>
              <a:rPr sz="2400" i="1" spc="-5" dirty="0">
                <a:latin typeface="Calibri"/>
                <a:cs typeface="Calibri"/>
              </a:rPr>
              <a:t> documented</a:t>
            </a:r>
            <a:r>
              <a:rPr sz="2400" i="1" dirty="0">
                <a:latin typeface="Calibri"/>
                <a:cs typeface="Calibri"/>
              </a:rPr>
              <a:t> </a:t>
            </a:r>
            <a:r>
              <a:rPr sz="2400" i="1" spc="-5" dirty="0">
                <a:latin typeface="Calibri"/>
                <a:cs typeface="Calibri"/>
              </a:rPr>
              <a:t>development</a:t>
            </a:r>
            <a:r>
              <a:rPr sz="2400" i="1" dirty="0">
                <a:latin typeface="Calibri"/>
                <a:cs typeface="Calibri"/>
              </a:rPr>
              <a:t> </a:t>
            </a:r>
            <a:r>
              <a:rPr sz="2400" i="1" spc="-10" dirty="0">
                <a:latin typeface="Calibri"/>
                <a:cs typeface="Calibri"/>
              </a:rPr>
              <a:t>standards, </a:t>
            </a:r>
            <a:r>
              <a:rPr sz="2400" i="1" spc="-5" dirty="0">
                <a:latin typeface="Calibri"/>
                <a:cs typeface="Calibri"/>
              </a:rPr>
              <a:t>and</a:t>
            </a:r>
            <a:r>
              <a:rPr sz="2400" i="1" spc="10" dirty="0">
                <a:latin typeface="Calibri"/>
                <a:cs typeface="Calibri"/>
              </a:rPr>
              <a:t> </a:t>
            </a:r>
            <a:r>
              <a:rPr sz="2400" i="1" dirty="0">
                <a:latin typeface="Calibri"/>
                <a:cs typeface="Calibri"/>
              </a:rPr>
              <a:t>implicit </a:t>
            </a:r>
            <a:r>
              <a:rPr sz="2400" i="1" spc="5" dirty="0">
                <a:latin typeface="Calibri"/>
                <a:cs typeface="Calibri"/>
              </a:rPr>
              <a:t> </a:t>
            </a:r>
            <a:r>
              <a:rPr sz="2400" i="1" spc="-5" dirty="0">
                <a:latin typeface="Calibri"/>
                <a:cs typeface="Calibri"/>
              </a:rPr>
              <a:t>characteristics </a:t>
            </a:r>
            <a:r>
              <a:rPr sz="2400" i="1" dirty="0">
                <a:latin typeface="Calibri"/>
                <a:cs typeface="Calibri"/>
              </a:rPr>
              <a:t>that are </a:t>
            </a:r>
            <a:r>
              <a:rPr sz="2400" i="1" spc="-10" dirty="0">
                <a:latin typeface="Calibri"/>
                <a:cs typeface="Calibri"/>
              </a:rPr>
              <a:t>expected </a:t>
            </a:r>
            <a:r>
              <a:rPr sz="2400" i="1" spc="-5" dirty="0">
                <a:latin typeface="Calibri"/>
                <a:cs typeface="Calibri"/>
              </a:rPr>
              <a:t>of all professionally </a:t>
            </a:r>
            <a:r>
              <a:rPr sz="2400" i="1" dirty="0">
                <a:latin typeface="Calibri"/>
                <a:cs typeface="Calibri"/>
              </a:rPr>
              <a:t> </a:t>
            </a:r>
            <a:r>
              <a:rPr sz="2400" i="1" spc="-5" dirty="0">
                <a:latin typeface="Calibri"/>
                <a:cs typeface="Calibri"/>
              </a:rPr>
              <a:t>developed software.</a:t>
            </a:r>
            <a:endParaRPr lang="en-US" sz="2400" i="1" spc="-5" dirty="0">
              <a:latin typeface="Calibri"/>
              <a:cs typeface="Calibri"/>
            </a:endParaRPr>
          </a:p>
          <a:p>
            <a:pPr marL="355600" marR="5080" indent="-343535" algn="just">
              <a:spcBef>
                <a:spcPts val="100"/>
              </a:spcBef>
              <a:buFont typeface="Arial MT"/>
              <a:buChar char="•"/>
              <a:tabLst>
                <a:tab pos="355600" algn="l"/>
                <a:tab pos="356235" algn="l"/>
              </a:tabLst>
            </a:pPr>
            <a:r>
              <a:rPr lang="en-US" sz="2400" i="1" dirty="0"/>
              <a:t>“In the context of software engineering, software quality measures how well the software is designed (quality of design), and how well the software conforms to that design (quality of conformance). It is often described as the ‘fitness for purpose’ of a piece of software.”</a:t>
            </a:r>
            <a:endParaRPr lang="en-US" sz="2400" dirty="0"/>
          </a:p>
          <a:p>
            <a:pPr marL="355600" marR="5080" indent="-343535" algn="just">
              <a:lnSpc>
                <a:spcPct val="100000"/>
              </a:lnSpc>
              <a:spcBef>
                <a:spcPts val="100"/>
              </a:spcBef>
              <a:buFont typeface="Arial MT"/>
              <a:buChar char="•"/>
              <a:tabLst>
                <a:tab pos="355600" algn="l"/>
                <a:tab pos="356235" algn="l"/>
              </a:tabLst>
            </a:pPr>
            <a:endParaRPr sz="2400" dirty="0">
              <a:latin typeface="Calibri"/>
              <a:cs typeface="Calibri"/>
            </a:endParaRPr>
          </a:p>
        </p:txBody>
      </p:sp>
    </p:spTree>
    <p:extLst>
      <p:ext uri="{BB962C8B-B14F-4D97-AF65-F5344CB8AC3E}">
        <p14:creationId xmlns:p14="http://schemas.microsoft.com/office/powerpoint/2010/main" val="2151857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UNIT- 5</a:t>
            </a:r>
          </a:p>
        </p:txBody>
      </p:sp>
      <p:sp>
        <p:nvSpPr>
          <p:cNvPr id="3" name="Content Placeholder 2"/>
          <p:cNvSpPr>
            <a:spLocks noGrp="1"/>
          </p:cNvSpPr>
          <p:nvPr>
            <p:ph sz="quarter" idx="1"/>
          </p:nvPr>
        </p:nvSpPr>
        <p:spPr>
          <a:xfrm>
            <a:off x="457200" y="1600200"/>
            <a:ext cx="8229600" cy="5105400"/>
          </a:xfrm>
        </p:spPr>
        <p:txBody>
          <a:bodyPr/>
          <a:lstStyle/>
          <a:p>
            <a:pPr marL="0" indent="0" algn="just">
              <a:buNone/>
            </a:pPr>
            <a:r>
              <a:rPr lang="en-US" dirty="0"/>
              <a:t>Object Oriented Testing, Types of Testing, Quality Assurance Methods, Reusability, Reverse Engineering, Case Studies.</a:t>
            </a:r>
          </a:p>
        </p:txBody>
      </p:sp>
    </p:spTree>
    <p:extLst>
      <p:ext uri="{BB962C8B-B14F-4D97-AF65-F5344CB8AC3E}">
        <p14:creationId xmlns:p14="http://schemas.microsoft.com/office/powerpoint/2010/main" val="28161359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quality</a:t>
            </a:r>
          </a:p>
        </p:txBody>
      </p:sp>
      <p:sp>
        <p:nvSpPr>
          <p:cNvPr id="3" name="Content Placeholder 2"/>
          <p:cNvSpPr>
            <a:spLocks noGrp="1"/>
          </p:cNvSpPr>
          <p:nvPr>
            <p:ph sz="quarter" idx="1"/>
          </p:nvPr>
        </p:nvSpPr>
        <p:spPr/>
        <p:txBody>
          <a:bodyPr/>
          <a:lstStyle/>
          <a:p>
            <a:pPr algn="just"/>
            <a:r>
              <a:rPr lang="en-US" b="1" dirty="0"/>
              <a:t>Example:</a:t>
            </a:r>
            <a:r>
              <a:rPr lang="en-US" dirty="0"/>
              <a:t> Consider a functionally correct software product. That is, it performs all tasks as specified in the SRS document. But, has an almost unusable user interface. Even though it may be functionally right, we cannot consider it to be a quality product.</a:t>
            </a:r>
          </a:p>
          <a:p>
            <a:pPr algn="just"/>
            <a:endParaRPr lang="en-US" dirty="0"/>
          </a:p>
        </p:txBody>
      </p:sp>
    </p:spTree>
    <p:extLst>
      <p:ext uri="{BB962C8B-B14F-4D97-AF65-F5344CB8AC3E}">
        <p14:creationId xmlns:p14="http://schemas.microsoft.com/office/powerpoint/2010/main" val="22013760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quality</a:t>
            </a:r>
          </a:p>
        </p:txBody>
      </p:sp>
      <p:sp>
        <p:nvSpPr>
          <p:cNvPr id="3" name="Content Placeholder 2"/>
          <p:cNvSpPr>
            <a:spLocks noGrp="1"/>
          </p:cNvSpPr>
          <p:nvPr>
            <p:ph sz="quarter" idx="1"/>
          </p:nvPr>
        </p:nvSpPr>
        <p:spPr/>
        <p:txBody>
          <a:bodyPr/>
          <a:lstStyle/>
          <a:p>
            <a:pPr marL="0" indent="0" algn="just">
              <a:buNone/>
            </a:pPr>
            <a:r>
              <a:rPr lang="en-US" dirty="0"/>
              <a:t>It emphasize three points</a:t>
            </a:r>
          </a:p>
          <a:p>
            <a:pPr marL="457200" indent="-457200" algn="just">
              <a:buAutoNum type="arabicPeriod"/>
            </a:pPr>
            <a:r>
              <a:rPr lang="en-US" dirty="0"/>
              <a:t>Software requirements are the foundation from which quality is measured.</a:t>
            </a:r>
          </a:p>
          <a:p>
            <a:pPr marL="457200" indent="-457200" algn="just">
              <a:buAutoNum type="arabicPeriod"/>
            </a:pPr>
            <a:r>
              <a:rPr lang="en-US" dirty="0"/>
              <a:t>Specified standards define a set of development criteria.</a:t>
            </a:r>
          </a:p>
          <a:p>
            <a:pPr marL="457200" indent="-457200" algn="just">
              <a:buAutoNum type="arabicPeriod"/>
            </a:pPr>
            <a:r>
              <a:rPr lang="en-US" dirty="0"/>
              <a:t>Set of implicit requirement. </a:t>
            </a:r>
          </a:p>
          <a:p>
            <a:pPr marL="457200" indent="-457200" algn="just">
              <a:buAutoNum type="arabicPeriod"/>
            </a:pPr>
            <a:endParaRPr lang="en-US" dirty="0"/>
          </a:p>
        </p:txBody>
      </p:sp>
    </p:spTree>
    <p:extLst>
      <p:ext uri="{BB962C8B-B14F-4D97-AF65-F5344CB8AC3E}">
        <p14:creationId xmlns:p14="http://schemas.microsoft.com/office/powerpoint/2010/main" val="2136885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McCall’s Quality Factors(11)</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646086"/>
            <a:ext cx="7010400" cy="4907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01555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operation</a:t>
            </a:r>
          </a:p>
        </p:txBody>
      </p:sp>
      <p:sp>
        <p:nvSpPr>
          <p:cNvPr id="3" name="Content Placeholder 2"/>
          <p:cNvSpPr>
            <a:spLocks noGrp="1"/>
          </p:cNvSpPr>
          <p:nvPr>
            <p:ph sz="quarter" idx="1"/>
          </p:nvPr>
        </p:nvSpPr>
        <p:spPr/>
        <p:txBody>
          <a:bodyPr>
            <a:normAutofit fontScale="92500"/>
          </a:bodyPr>
          <a:lstStyle/>
          <a:p>
            <a:pPr algn="just" fontAlgn="base"/>
            <a:r>
              <a:rPr lang="en-US" b="1" dirty="0"/>
              <a:t>Correctness</a:t>
            </a:r>
            <a:r>
              <a:rPr lang="en-US" dirty="0"/>
              <a:t> : The extent to which a program satisfies its specification and </a:t>
            </a:r>
            <a:r>
              <a:rPr lang="en-US" dirty="0" err="1"/>
              <a:t>fulfils</a:t>
            </a:r>
            <a:r>
              <a:rPr lang="en-US" dirty="0"/>
              <a:t> the customers mission objectives</a:t>
            </a:r>
          </a:p>
          <a:p>
            <a:pPr algn="just" fontAlgn="base"/>
            <a:r>
              <a:rPr lang="en-US" b="1" dirty="0"/>
              <a:t>Reliability</a:t>
            </a:r>
            <a:r>
              <a:rPr lang="en-US" dirty="0"/>
              <a:t> :  The extent to which a program can be expected to perform its intended function with required precision</a:t>
            </a:r>
          </a:p>
          <a:p>
            <a:pPr algn="just" fontAlgn="base"/>
            <a:r>
              <a:rPr lang="en-US" b="1" dirty="0"/>
              <a:t>Usability</a:t>
            </a:r>
            <a:r>
              <a:rPr lang="en-US" dirty="0"/>
              <a:t> : The effort required to learn , operate , prepare input for and interpret output of a program</a:t>
            </a:r>
          </a:p>
          <a:p>
            <a:pPr algn="just" fontAlgn="base"/>
            <a:r>
              <a:rPr lang="en-US" b="1" dirty="0"/>
              <a:t>Integrity</a:t>
            </a:r>
            <a:r>
              <a:rPr lang="en-US" dirty="0"/>
              <a:t> :  The extent to which access to software or data by unauthorized person can be controlled</a:t>
            </a:r>
          </a:p>
          <a:p>
            <a:pPr algn="just" fontAlgn="base"/>
            <a:r>
              <a:rPr lang="en-US" b="1" dirty="0"/>
              <a:t>Efficiency</a:t>
            </a:r>
            <a:r>
              <a:rPr lang="en-US" dirty="0"/>
              <a:t> :  The amount of computing resources and code required by a program to perform its function.</a:t>
            </a:r>
          </a:p>
          <a:p>
            <a:pPr algn="just" fontAlgn="base"/>
            <a:endParaRPr lang="en-US" dirty="0"/>
          </a:p>
          <a:p>
            <a:pPr algn="just"/>
            <a:endParaRPr lang="en-US" dirty="0"/>
          </a:p>
        </p:txBody>
      </p:sp>
    </p:spTree>
    <p:extLst>
      <p:ext uri="{BB962C8B-B14F-4D97-AF65-F5344CB8AC3E}">
        <p14:creationId xmlns:p14="http://schemas.microsoft.com/office/powerpoint/2010/main" val="38961158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revision</a:t>
            </a:r>
          </a:p>
        </p:txBody>
      </p:sp>
      <p:sp>
        <p:nvSpPr>
          <p:cNvPr id="3" name="Content Placeholder 2"/>
          <p:cNvSpPr>
            <a:spLocks noGrp="1"/>
          </p:cNvSpPr>
          <p:nvPr>
            <p:ph sz="quarter" idx="1"/>
          </p:nvPr>
        </p:nvSpPr>
        <p:spPr/>
        <p:txBody>
          <a:bodyPr/>
          <a:lstStyle/>
          <a:p>
            <a:pPr algn="just" fontAlgn="base"/>
            <a:r>
              <a:rPr lang="en-US" b="1" dirty="0"/>
              <a:t>Maintainability</a:t>
            </a:r>
            <a:r>
              <a:rPr lang="en-US" dirty="0"/>
              <a:t> : The effort required to locate and fix an error in a program</a:t>
            </a:r>
          </a:p>
          <a:p>
            <a:pPr algn="just" fontAlgn="base"/>
            <a:r>
              <a:rPr lang="en-US" b="1" dirty="0"/>
              <a:t>Flexibility</a:t>
            </a:r>
            <a:r>
              <a:rPr lang="en-US" dirty="0"/>
              <a:t> : The effort required to modify an operational program</a:t>
            </a:r>
          </a:p>
          <a:p>
            <a:pPr algn="just" fontAlgn="base"/>
            <a:r>
              <a:rPr lang="en-US" b="1" dirty="0"/>
              <a:t>Testability</a:t>
            </a:r>
            <a:r>
              <a:rPr lang="en-US" dirty="0"/>
              <a:t> :  The effort required to test a program to ensure that it performs its intended function</a:t>
            </a:r>
          </a:p>
          <a:p>
            <a:pPr marL="457200" indent="-457200" algn="just">
              <a:buFont typeface="+mj-lt"/>
              <a:buAutoNum type="arabicPeriod"/>
            </a:pPr>
            <a:endParaRPr lang="en-US" dirty="0"/>
          </a:p>
        </p:txBody>
      </p:sp>
    </p:spTree>
    <p:extLst>
      <p:ext uri="{BB962C8B-B14F-4D97-AF65-F5344CB8AC3E}">
        <p14:creationId xmlns:p14="http://schemas.microsoft.com/office/powerpoint/2010/main" val="41338884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transition</a:t>
            </a:r>
          </a:p>
        </p:txBody>
      </p:sp>
      <p:sp>
        <p:nvSpPr>
          <p:cNvPr id="3" name="Content Placeholder 2"/>
          <p:cNvSpPr>
            <a:spLocks noGrp="1"/>
          </p:cNvSpPr>
          <p:nvPr>
            <p:ph sz="quarter" idx="1"/>
          </p:nvPr>
        </p:nvSpPr>
        <p:spPr/>
        <p:txBody>
          <a:bodyPr/>
          <a:lstStyle/>
          <a:p>
            <a:pPr algn="just" fontAlgn="base"/>
            <a:r>
              <a:rPr lang="en-US" b="1" dirty="0"/>
              <a:t>Portability</a:t>
            </a:r>
            <a:r>
              <a:rPr lang="en-US" dirty="0"/>
              <a:t> :  The effort required to transfer the program from one hardware and/or software system environment to another</a:t>
            </a:r>
          </a:p>
          <a:p>
            <a:pPr algn="just" fontAlgn="base"/>
            <a:r>
              <a:rPr lang="en-US" b="1" dirty="0"/>
              <a:t>Reusability</a:t>
            </a:r>
            <a:r>
              <a:rPr lang="en-US" dirty="0"/>
              <a:t> :  The extent to which a program can be reused in other application related to the packaging and scope of the functions that the program performs</a:t>
            </a:r>
          </a:p>
          <a:p>
            <a:pPr algn="just" fontAlgn="base"/>
            <a:r>
              <a:rPr lang="en-US" b="1" dirty="0"/>
              <a:t>Interoperability</a:t>
            </a:r>
            <a:r>
              <a:rPr lang="en-US" dirty="0"/>
              <a:t> : The effort required to couple one system to another</a:t>
            </a:r>
          </a:p>
          <a:p>
            <a:pPr algn="just"/>
            <a:endParaRPr lang="en-US" dirty="0"/>
          </a:p>
        </p:txBody>
      </p:sp>
    </p:spTree>
    <p:extLst>
      <p:ext uri="{BB962C8B-B14F-4D97-AF65-F5344CB8AC3E}">
        <p14:creationId xmlns:p14="http://schemas.microsoft.com/office/powerpoint/2010/main" val="16630891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assurance</a:t>
            </a:r>
          </a:p>
        </p:txBody>
      </p:sp>
      <p:sp>
        <p:nvSpPr>
          <p:cNvPr id="3" name="Content Placeholder 2"/>
          <p:cNvSpPr>
            <a:spLocks noGrp="1"/>
          </p:cNvSpPr>
          <p:nvPr>
            <p:ph sz="quarter" idx="1"/>
          </p:nvPr>
        </p:nvSpPr>
        <p:spPr>
          <a:xfrm>
            <a:off x="457200" y="1524000"/>
            <a:ext cx="7467600" cy="4873752"/>
          </a:xfrm>
        </p:spPr>
        <p:txBody>
          <a:bodyPr/>
          <a:lstStyle/>
          <a:p>
            <a:pPr algn="just"/>
            <a:r>
              <a:rPr lang="en-US" dirty="0"/>
              <a:t>Assurance is nothing but a positive declaration on a product or service, which gives confidence. It is certainty of a product or a service, which it will work well. It provides a guarantee that the product will work without any problems as per the expectations or requirements.</a:t>
            </a:r>
          </a:p>
        </p:txBody>
      </p:sp>
    </p:spTree>
    <p:extLst>
      <p:ext uri="{BB962C8B-B14F-4D97-AF65-F5344CB8AC3E}">
        <p14:creationId xmlns:p14="http://schemas.microsoft.com/office/powerpoint/2010/main" val="4435160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4294967295"/>
          </p:nvPr>
        </p:nvSpPr>
        <p:spPr>
          <a:xfrm>
            <a:off x="8401811" y="6465214"/>
            <a:ext cx="231775" cy="177800"/>
          </a:xfrm>
          <a:prstGeom prst="rect">
            <a:avLst/>
          </a:prstGeom>
        </p:spPr>
        <p:txBody>
          <a:bodyPr vert="horz" wrap="square" lIns="0" tIns="0" rIns="0" bIns="0" rtlCol="0">
            <a:spAutoFit/>
          </a:bodyPr>
          <a:lstStyle/>
          <a:p>
            <a:pPr marL="38100">
              <a:lnSpc>
                <a:spcPts val="1240"/>
              </a:lnSpc>
            </a:pPr>
            <a:fld id="{81D60167-4931-47E6-BA6A-407CBD079E47}" type="slidenum">
              <a:rPr dirty="0"/>
              <a:t>27</a:t>
            </a:fld>
            <a:endParaRPr dirty="0"/>
          </a:p>
        </p:txBody>
      </p:sp>
      <p:sp>
        <p:nvSpPr>
          <p:cNvPr id="2" name="object 2"/>
          <p:cNvSpPr txBox="1">
            <a:spLocks noGrp="1"/>
          </p:cNvSpPr>
          <p:nvPr>
            <p:ph type="title"/>
          </p:nvPr>
        </p:nvSpPr>
        <p:spPr>
          <a:xfrm>
            <a:off x="535940" y="304800"/>
            <a:ext cx="8303260" cy="474489"/>
          </a:xfrm>
          <a:prstGeom prst="rect">
            <a:avLst/>
          </a:prstGeom>
        </p:spPr>
        <p:txBody>
          <a:bodyPr vert="horz" wrap="square" lIns="0" tIns="12700" rIns="0" bIns="0" rtlCol="0">
            <a:spAutoFit/>
          </a:bodyPr>
          <a:lstStyle/>
          <a:p>
            <a:pPr marL="12700">
              <a:lnSpc>
                <a:spcPct val="100000"/>
              </a:lnSpc>
              <a:spcBef>
                <a:spcPts val="100"/>
              </a:spcBef>
            </a:pPr>
            <a:r>
              <a:rPr spc="-5" dirty="0"/>
              <a:t>Software</a:t>
            </a:r>
            <a:r>
              <a:rPr spc="-20" dirty="0"/>
              <a:t> </a:t>
            </a:r>
            <a:r>
              <a:rPr spc="-5" dirty="0"/>
              <a:t>Quality</a:t>
            </a:r>
            <a:r>
              <a:rPr spc="-10" dirty="0"/>
              <a:t> Assurance(SQA)</a:t>
            </a:r>
          </a:p>
        </p:txBody>
      </p:sp>
      <p:sp>
        <p:nvSpPr>
          <p:cNvPr id="3" name="object 3"/>
          <p:cNvSpPr txBox="1"/>
          <p:nvPr/>
        </p:nvSpPr>
        <p:spPr>
          <a:xfrm>
            <a:off x="535940" y="1547825"/>
            <a:ext cx="7988300" cy="3026470"/>
          </a:xfrm>
          <a:prstGeom prst="rect">
            <a:avLst/>
          </a:prstGeom>
        </p:spPr>
        <p:txBody>
          <a:bodyPr vert="horz" wrap="square" lIns="0" tIns="12700" rIns="0" bIns="0" rtlCol="0">
            <a:spAutoFit/>
          </a:bodyPr>
          <a:lstStyle/>
          <a:p>
            <a:pPr marL="355600" indent="-343535" algn="just">
              <a:lnSpc>
                <a:spcPts val="2595"/>
              </a:lnSpc>
              <a:spcBef>
                <a:spcPts val="100"/>
              </a:spcBef>
              <a:buFont typeface="Arial MT"/>
              <a:buChar char="•"/>
              <a:tabLst>
                <a:tab pos="355600" algn="l"/>
                <a:tab pos="356235" algn="l"/>
              </a:tabLst>
            </a:pPr>
            <a:r>
              <a:rPr sz="2400" b="1" u="heavy" spc="-10" dirty="0">
                <a:solidFill>
                  <a:srgbClr val="C00000"/>
                </a:solidFill>
                <a:uFill>
                  <a:solidFill>
                    <a:srgbClr val="C00000"/>
                  </a:solidFill>
                </a:uFill>
                <a:latin typeface="Calibri"/>
                <a:cs typeface="Calibri"/>
              </a:rPr>
              <a:t>Software</a:t>
            </a:r>
            <a:r>
              <a:rPr sz="2400" b="1" u="heavy" spc="-5" dirty="0">
                <a:solidFill>
                  <a:srgbClr val="C00000"/>
                </a:solidFill>
                <a:uFill>
                  <a:solidFill>
                    <a:srgbClr val="C00000"/>
                  </a:solidFill>
                </a:uFill>
                <a:latin typeface="Calibri"/>
                <a:cs typeface="Calibri"/>
              </a:rPr>
              <a:t> quality</a:t>
            </a:r>
            <a:r>
              <a:rPr sz="2400" b="1" u="heavy" spc="5" dirty="0">
                <a:solidFill>
                  <a:srgbClr val="C00000"/>
                </a:solidFill>
                <a:uFill>
                  <a:solidFill>
                    <a:srgbClr val="C00000"/>
                  </a:solidFill>
                </a:uFill>
                <a:latin typeface="Calibri"/>
                <a:cs typeface="Calibri"/>
              </a:rPr>
              <a:t> </a:t>
            </a:r>
            <a:r>
              <a:rPr sz="2400" b="1" u="heavy" spc="-5" dirty="0">
                <a:solidFill>
                  <a:srgbClr val="C00000"/>
                </a:solidFill>
                <a:uFill>
                  <a:solidFill>
                    <a:srgbClr val="C00000"/>
                  </a:solidFill>
                </a:uFill>
                <a:latin typeface="Calibri"/>
                <a:cs typeface="Calibri"/>
              </a:rPr>
              <a:t>assurance</a:t>
            </a:r>
            <a:r>
              <a:rPr sz="2400" b="1" u="heavy" spc="5" dirty="0">
                <a:solidFill>
                  <a:srgbClr val="C00000"/>
                </a:solidFill>
                <a:uFill>
                  <a:solidFill>
                    <a:srgbClr val="C00000"/>
                  </a:solidFill>
                </a:uFill>
                <a:latin typeface="Calibri"/>
                <a:cs typeface="Calibri"/>
              </a:rPr>
              <a:t> </a:t>
            </a:r>
            <a:r>
              <a:rPr sz="2400" b="1" u="heavy" spc="-5" dirty="0">
                <a:solidFill>
                  <a:srgbClr val="C00000"/>
                </a:solidFill>
                <a:uFill>
                  <a:solidFill>
                    <a:srgbClr val="C00000"/>
                  </a:solidFill>
                </a:uFill>
                <a:latin typeface="Calibri"/>
                <a:cs typeface="Calibri"/>
              </a:rPr>
              <a:t>(SQA</a:t>
            </a:r>
            <a:r>
              <a:rPr lang="en-US" sz="2400" b="1" u="heavy" spc="-5" dirty="0">
                <a:solidFill>
                  <a:srgbClr val="C00000"/>
                </a:solidFill>
                <a:uFill>
                  <a:solidFill>
                    <a:srgbClr val="C00000"/>
                  </a:solidFill>
                </a:uFill>
                <a:latin typeface="Calibri"/>
                <a:cs typeface="Calibri"/>
              </a:rPr>
              <a:t> ) </a:t>
            </a:r>
            <a:r>
              <a:rPr lang="en-US" sz="2400" dirty="0"/>
              <a:t>is defined as a procedure to ensure the quality of software products or services provided to the customers by an organization. Quality assurance focuses on improving the software development process and making it efficient and effective as per the quality standards defined for software products.</a:t>
            </a:r>
          </a:p>
          <a:p>
            <a:pPr marL="355600" indent="-343535" algn="just">
              <a:lnSpc>
                <a:spcPts val="2595"/>
              </a:lnSpc>
              <a:spcBef>
                <a:spcPts val="100"/>
              </a:spcBef>
              <a:buFont typeface="Arial MT"/>
              <a:buChar char="•"/>
              <a:tabLst>
                <a:tab pos="355600" algn="l"/>
                <a:tab pos="356235" algn="l"/>
              </a:tabLst>
            </a:pPr>
            <a:r>
              <a:rPr lang="en-US" sz="2400" dirty="0">
                <a:latin typeface="Calibri"/>
                <a:cs typeface="Calibri"/>
              </a:rPr>
              <a:t>is an</a:t>
            </a:r>
            <a:r>
              <a:rPr lang="en-US" sz="2400" spc="-20" dirty="0">
                <a:latin typeface="Calibri"/>
                <a:cs typeface="Calibri"/>
              </a:rPr>
              <a:t> </a:t>
            </a:r>
            <a:r>
              <a:rPr lang="en-US" sz="2400" spc="-10" dirty="0">
                <a:latin typeface="Calibri"/>
                <a:cs typeface="Calibri"/>
              </a:rPr>
              <a:t>umbrella</a:t>
            </a:r>
            <a:r>
              <a:rPr lang="en-US" sz="2400" spc="5" dirty="0">
                <a:latin typeface="Calibri"/>
                <a:cs typeface="Calibri"/>
              </a:rPr>
              <a:t> </a:t>
            </a:r>
            <a:r>
              <a:rPr lang="en-US" sz="2400" dirty="0">
                <a:latin typeface="Calibri"/>
                <a:cs typeface="Calibri"/>
              </a:rPr>
              <a:t>activity</a:t>
            </a:r>
            <a:r>
              <a:rPr lang="en-US" sz="2400" spc="-25" dirty="0">
                <a:latin typeface="Calibri"/>
                <a:cs typeface="Calibri"/>
              </a:rPr>
              <a:t> </a:t>
            </a:r>
            <a:r>
              <a:rPr lang="en-US" sz="2400" spc="-10" dirty="0">
                <a:latin typeface="Calibri"/>
                <a:cs typeface="Calibri"/>
              </a:rPr>
              <a:t>that</a:t>
            </a:r>
            <a:r>
              <a:rPr lang="en-US" sz="2400" dirty="0">
                <a:latin typeface="Calibri"/>
                <a:cs typeface="Calibri"/>
              </a:rPr>
              <a:t> is</a:t>
            </a:r>
            <a:r>
              <a:rPr lang="en-US" sz="2400" spc="-5" dirty="0">
                <a:latin typeface="Calibri"/>
                <a:cs typeface="Calibri"/>
              </a:rPr>
              <a:t> </a:t>
            </a:r>
            <a:r>
              <a:rPr lang="en-US" sz="2400" dirty="0">
                <a:latin typeface="Calibri"/>
                <a:cs typeface="Calibri"/>
              </a:rPr>
              <a:t>applied</a:t>
            </a:r>
            <a:r>
              <a:rPr lang="en-US" sz="2400" spc="-10" dirty="0">
                <a:latin typeface="Calibri"/>
                <a:cs typeface="Calibri"/>
              </a:rPr>
              <a:t> throughout</a:t>
            </a:r>
            <a:r>
              <a:rPr lang="en-US" sz="2400" spc="-30" dirty="0">
                <a:latin typeface="Calibri"/>
                <a:cs typeface="Calibri"/>
              </a:rPr>
              <a:t> </a:t>
            </a:r>
            <a:r>
              <a:rPr lang="en-US" sz="2400" dirty="0">
                <a:latin typeface="Calibri"/>
                <a:cs typeface="Calibri"/>
              </a:rPr>
              <a:t>the</a:t>
            </a:r>
            <a:r>
              <a:rPr lang="en-US" sz="2400" spc="-5" dirty="0">
                <a:latin typeface="Calibri"/>
                <a:cs typeface="Calibri"/>
              </a:rPr>
              <a:t> </a:t>
            </a:r>
            <a:r>
              <a:rPr lang="en-US" sz="2400" spc="-15" dirty="0">
                <a:latin typeface="Calibri"/>
                <a:cs typeface="Calibri"/>
              </a:rPr>
              <a:t>software</a:t>
            </a:r>
            <a:r>
              <a:rPr lang="en-US" sz="2400" dirty="0">
                <a:latin typeface="Calibri"/>
                <a:cs typeface="Calibri"/>
              </a:rPr>
              <a:t> </a:t>
            </a:r>
            <a:r>
              <a:rPr lang="en-US" sz="2400" spc="-10" dirty="0">
                <a:latin typeface="Calibri"/>
                <a:cs typeface="Calibri"/>
              </a:rPr>
              <a:t>process.</a:t>
            </a:r>
            <a:endParaRPr sz="2400" dirty="0">
              <a:latin typeface="Calibri"/>
              <a:cs typeface="Calibri"/>
            </a:endParaRPr>
          </a:p>
        </p:txBody>
      </p:sp>
    </p:spTree>
    <p:extLst>
      <p:ext uri="{BB962C8B-B14F-4D97-AF65-F5344CB8AC3E}">
        <p14:creationId xmlns:p14="http://schemas.microsoft.com/office/powerpoint/2010/main" val="3231525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Sqa</a:t>
            </a:r>
            <a:r>
              <a:rPr lang="en-US" dirty="0"/>
              <a:t> </a:t>
            </a:r>
          </a:p>
        </p:txBody>
      </p:sp>
      <p:sp>
        <p:nvSpPr>
          <p:cNvPr id="3" name="Content Placeholder 2"/>
          <p:cNvSpPr>
            <a:spLocks noGrp="1"/>
          </p:cNvSpPr>
          <p:nvPr>
            <p:ph sz="quarter" idx="1"/>
          </p:nvPr>
        </p:nvSpPr>
        <p:spPr/>
        <p:txBody>
          <a:bodyPr/>
          <a:lstStyle/>
          <a:p>
            <a:pPr marL="355600" indent="-343535" algn="just">
              <a:lnSpc>
                <a:spcPct val="100000"/>
              </a:lnSpc>
              <a:buFont typeface="Arial MT"/>
              <a:buChar char="•"/>
              <a:tabLst>
                <a:tab pos="355600" algn="l"/>
                <a:tab pos="356235" algn="l"/>
              </a:tabLst>
            </a:pPr>
            <a:r>
              <a:rPr lang="en-US" b="1" u="heavy" dirty="0">
                <a:solidFill>
                  <a:srgbClr val="6F2F9F"/>
                </a:solidFill>
                <a:uFill>
                  <a:solidFill>
                    <a:srgbClr val="6F2F9F"/>
                  </a:solidFill>
                </a:uFill>
                <a:latin typeface="Calibri"/>
                <a:cs typeface="Calibri"/>
              </a:rPr>
              <a:t>SQA</a:t>
            </a:r>
            <a:r>
              <a:rPr lang="en-US" b="1" u="heavy" spc="-25" dirty="0">
                <a:solidFill>
                  <a:srgbClr val="6F2F9F"/>
                </a:solidFill>
                <a:uFill>
                  <a:solidFill>
                    <a:srgbClr val="6F2F9F"/>
                  </a:solidFill>
                </a:uFill>
                <a:latin typeface="Calibri"/>
                <a:cs typeface="Calibri"/>
              </a:rPr>
              <a:t> </a:t>
            </a:r>
            <a:r>
              <a:rPr lang="en-US" b="1" u="heavy" spc="-5" dirty="0">
                <a:solidFill>
                  <a:srgbClr val="6F2F9F"/>
                </a:solidFill>
                <a:uFill>
                  <a:solidFill>
                    <a:srgbClr val="6F2F9F"/>
                  </a:solidFill>
                </a:uFill>
                <a:latin typeface="Calibri"/>
                <a:cs typeface="Calibri"/>
              </a:rPr>
              <a:t>encompasses:</a:t>
            </a:r>
            <a:endParaRPr lang="en-US" dirty="0">
              <a:latin typeface="Calibri"/>
              <a:cs typeface="Calibri"/>
            </a:endParaRPr>
          </a:p>
          <a:p>
            <a:pPr marL="756285" lvl="1" indent="-287020" algn="just">
              <a:lnSpc>
                <a:spcPct val="100000"/>
              </a:lnSpc>
              <a:buFont typeface="Arial MT"/>
              <a:buChar char="–"/>
              <a:tabLst>
                <a:tab pos="756920" algn="l"/>
              </a:tabLst>
            </a:pPr>
            <a:r>
              <a:rPr lang="en-US" sz="2400" dirty="0">
                <a:latin typeface="Calibri"/>
                <a:cs typeface="Calibri"/>
              </a:rPr>
              <a:t>A</a:t>
            </a:r>
            <a:r>
              <a:rPr lang="en-US" sz="2400" spc="-30" dirty="0">
                <a:latin typeface="Calibri"/>
                <a:cs typeface="Calibri"/>
              </a:rPr>
              <a:t> </a:t>
            </a:r>
            <a:r>
              <a:rPr lang="en-US" sz="2400" spc="-5" dirty="0">
                <a:latin typeface="Calibri"/>
                <a:cs typeface="Calibri"/>
              </a:rPr>
              <a:t>quality</a:t>
            </a:r>
            <a:r>
              <a:rPr lang="en-US" sz="2400" spc="-25" dirty="0">
                <a:latin typeface="Calibri"/>
                <a:cs typeface="Calibri"/>
              </a:rPr>
              <a:t> </a:t>
            </a:r>
            <a:r>
              <a:rPr lang="en-US" sz="2400" spc="-5" dirty="0">
                <a:latin typeface="Calibri"/>
                <a:cs typeface="Calibri"/>
              </a:rPr>
              <a:t>management</a:t>
            </a:r>
            <a:r>
              <a:rPr lang="en-US" sz="2400" spc="-30" dirty="0">
                <a:latin typeface="Calibri"/>
                <a:cs typeface="Calibri"/>
              </a:rPr>
              <a:t> </a:t>
            </a:r>
            <a:r>
              <a:rPr lang="en-US" sz="2400" spc="-10" dirty="0">
                <a:latin typeface="Calibri"/>
                <a:cs typeface="Calibri"/>
              </a:rPr>
              <a:t>approach</a:t>
            </a:r>
            <a:endParaRPr lang="en-US" sz="2400" dirty="0">
              <a:latin typeface="Calibri"/>
              <a:cs typeface="Calibri"/>
            </a:endParaRPr>
          </a:p>
          <a:p>
            <a:pPr marL="756285" lvl="1" indent="-287020" algn="just">
              <a:lnSpc>
                <a:spcPct val="100000"/>
              </a:lnSpc>
              <a:buFont typeface="Arial MT"/>
              <a:buChar char="–"/>
              <a:tabLst>
                <a:tab pos="756920" algn="l"/>
              </a:tabLst>
            </a:pPr>
            <a:r>
              <a:rPr lang="en-US" sz="2400" spc="-25" dirty="0">
                <a:latin typeface="Calibri"/>
                <a:cs typeface="Calibri"/>
              </a:rPr>
              <a:t>Effective</a:t>
            </a:r>
            <a:r>
              <a:rPr lang="en-US" sz="2400" spc="10" dirty="0">
                <a:latin typeface="Calibri"/>
                <a:cs typeface="Calibri"/>
              </a:rPr>
              <a:t> </a:t>
            </a:r>
            <a:r>
              <a:rPr lang="en-US" sz="2400" spc="-15" dirty="0">
                <a:latin typeface="Calibri"/>
                <a:cs typeface="Calibri"/>
              </a:rPr>
              <a:t>software</a:t>
            </a:r>
            <a:r>
              <a:rPr lang="en-US" sz="2400" spc="10" dirty="0">
                <a:latin typeface="Calibri"/>
                <a:cs typeface="Calibri"/>
              </a:rPr>
              <a:t> </a:t>
            </a:r>
            <a:r>
              <a:rPr lang="en-US" sz="2400" spc="-5" dirty="0">
                <a:latin typeface="Calibri"/>
                <a:cs typeface="Calibri"/>
              </a:rPr>
              <a:t>engineering</a:t>
            </a:r>
            <a:r>
              <a:rPr lang="en-US" sz="2400" dirty="0">
                <a:latin typeface="Calibri"/>
                <a:cs typeface="Calibri"/>
              </a:rPr>
              <a:t> </a:t>
            </a:r>
            <a:r>
              <a:rPr lang="en-US" sz="2400" spc="-10" dirty="0">
                <a:latin typeface="Calibri"/>
                <a:cs typeface="Calibri"/>
              </a:rPr>
              <a:t>technology</a:t>
            </a:r>
            <a:endParaRPr lang="en-US" sz="2400" dirty="0">
              <a:latin typeface="Calibri"/>
              <a:cs typeface="Calibri"/>
            </a:endParaRPr>
          </a:p>
          <a:p>
            <a:pPr marL="756285" lvl="1" indent="-287020" algn="just">
              <a:lnSpc>
                <a:spcPct val="100000"/>
              </a:lnSpc>
              <a:spcBef>
                <a:spcPts val="5"/>
              </a:spcBef>
              <a:buFont typeface="Arial MT"/>
              <a:buChar char="–"/>
              <a:tabLst>
                <a:tab pos="756920" algn="l"/>
              </a:tabLst>
            </a:pPr>
            <a:r>
              <a:rPr lang="en-US" sz="2400" spc="-10" dirty="0">
                <a:latin typeface="Calibri"/>
                <a:cs typeface="Calibri"/>
              </a:rPr>
              <a:t>Formal</a:t>
            </a:r>
            <a:r>
              <a:rPr lang="en-US" sz="2400" spc="-30" dirty="0">
                <a:latin typeface="Calibri"/>
                <a:cs typeface="Calibri"/>
              </a:rPr>
              <a:t> </a:t>
            </a:r>
            <a:r>
              <a:rPr lang="en-US" sz="2400" spc="-10" dirty="0">
                <a:latin typeface="Calibri"/>
                <a:cs typeface="Calibri"/>
              </a:rPr>
              <a:t>technical</a:t>
            </a:r>
            <a:r>
              <a:rPr lang="en-US" sz="2400" spc="-35" dirty="0">
                <a:latin typeface="Calibri"/>
                <a:cs typeface="Calibri"/>
              </a:rPr>
              <a:t> </a:t>
            </a:r>
            <a:r>
              <a:rPr lang="en-US" sz="2400" spc="-15" dirty="0">
                <a:latin typeface="Calibri"/>
                <a:cs typeface="Calibri"/>
              </a:rPr>
              <a:t>reviews</a:t>
            </a:r>
            <a:endParaRPr lang="en-US" sz="2400" dirty="0">
              <a:latin typeface="Calibri"/>
              <a:cs typeface="Calibri"/>
            </a:endParaRPr>
          </a:p>
          <a:p>
            <a:pPr marL="756285" lvl="1" indent="-287020" algn="just">
              <a:lnSpc>
                <a:spcPct val="100000"/>
              </a:lnSpc>
              <a:buFont typeface="Arial MT"/>
              <a:buChar char="–"/>
              <a:tabLst>
                <a:tab pos="756920" algn="l"/>
              </a:tabLst>
            </a:pPr>
            <a:r>
              <a:rPr lang="en-US" sz="2400" spc="-5" dirty="0">
                <a:latin typeface="Calibri"/>
                <a:cs typeface="Calibri"/>
              </a:rPr>
              <a:t>Multi-tier</a:t>
            </a:r>
            <a:r>
              <a:rPr lang="en-US" sz="2400" spc="-15" dirty="0">
                <a:latin typeface="Calibri"/>
                <a:cs typeface="Calibri"/>
              </a:rPr>
              <a:t> </a:t>
            </a:r>
            <a:r>
              <a:rPr lang="en-US" sz="2400" spc="-10" dirty="0">
                <a:latin typeface="Calibri"/>
                <a:cs typeface="Calibri"/>
              </a:rPr>
              <a:t>testing</a:t>
            </a:r>
            <a:r>
              <a:rPr lang="en-US" sz="2400" spc="-20" dirty="0">
                <a:latin typeface="Calibri"/>
                <a:cs typeface="Calibri"/>
              </a:rPr>
              <a:t> strategy</a:t>
            </a:r>
            <a:endParaRPr lang="en-US" sz="2400" dirty="0">
              <a:latin typeface="Calibri"/>
              <a:cs typeface="Calibri"/>
            </a:endParaRPr>
          </a:p>
          <a:p>
            <a:pPr marL="756285" marR="5080" lvl="1" indent="-287020" algn="just">
              <a:lnSpc>
                <a:spcPts val="2300"/>
              </a:lnSpc>
              <a:spcBef>
                <a:spcPts val="560"/>
              </a:spcBef>
              <a:buFont typeface="Arial MT"/>
              <a:buChar char="–"/>
              <a:tabLst>
                <a:tab pos="756920" algn="l"/>
              </a:tabLst>
            </a:pPr>
            <a:r>
              <a:rPr lang="en-US" sz="2400" spc="-15" dirty="0">
                <a:latin typeface="Calibri"/>
                <a:cs typeface="Calibri"/>
              </a:rPr>
              <a:t>Control </a:t>
            </a:r>
            <a:r>
              <a:rPr lang="en-US" sz="2400" spc="-5" dirty="0">
                <a:latin typeface="Calibri"/>
                <a:cs typeface="Calibri"/>
              </a:rPr>
              <a:t>of </a:t>
            </a:r>
            <a:r>
              <a:rPr lang="en-US" sz="2400" spc="-15" dirty="0">
                <a:latin typeface="Calibri"/>
                <a:cs typeface="Calibri"/>
              </a:rPr>
              <a:t>software </a:t>
            </a:r>
            <a:r>
              <a:rPr lang="en-US" sz="2400" spc="-10" dirty="0">
                <a:latin typeface="Calibri"/>
                <a:cs typeface="Calibri"/>
              </a:rPr>
              <a:t>documentation </a:t>
            </a:r>
            <a:r>
              <a:rPr lang="en-US" sz="2400" dirty="0">
                <a:latin typeface="Calibri"/>
                <a:cs typeface="Calibri"/>
              </a:rPr>
              <a:t>and the </a:t>
            </a:r>
            <a:r>
              <a:rPr lang="en-US" sz="2400" spc="-5" dirty="0">
                <a:latin typeface="Calibri"/>
                <a:cs typeface="Calibri"/>
              </a:rPr>
              <a:t>changes </a:t>
            </a:r>
            <a:r>
              <a:rPr lang="en-US" sz="2400" dirty="0">
                <a:latin typeface="Calibri"/>
                <a:cs typeface="Calibri"/>
              </a:rPr>
              <a:t>made </a:t>
            </a:r>
            <a:r>
              <a:rPr lang="en-US" sz="2400" spc="-530" dirty="0">
                <a:latin typeface="Calibri"/>
                <a:cs typeface="Calibri"/>
              </a:rPr>
              <a:t> </a:t>
            </a:r>
            <a:r>
              <a:rPr lang="en-US" sz="2400" spc="-15" dirty="0">
                <a:latin typeface="Calibri"/>
                <a:cs typeface="Calibri"/>
              </a:rPr>
              <a:t>to </a:t>
            </a:r>
            <a:r>
              <a:rPr lang="en-US" sz="2400" dirty="0">
                <a:latin typeface="Calibri"/>
                <a:cs typeface="Calibri"/>
              </a:rPr>
              <a:t>it</a:t>
            </a:r>
          </a:p>
          <a:p>
            <a:pPr marL="756285" lvl="1" indent="-287020" algn="just">
              <a:lnSpc>
                <a:spcPts val="2595"/>
              </a:lnSpc>
              <a:spcBef>
                <a:spcPts val="20"/>
              </a:spcBef>
              <a:buFont typeface="Arial MT"/>
              <a:buChar char="–"/>
              <a:tabLst>
                <a:tab pos="756920" algn="l"/>
              </a:tabLst>
            </a:pPr>
            <a:r>
              <a:rPr lang="en-US" sz="2400" dirty="0">
                <a:latin typeface="Calibri"/>
                <a:cs typeface="Calibri"/>
              </a:rPr>
              <a:t>A</a:t>
            </a:r>
            <a:r>
              <a:rPr lang="en-US" sz="2400" spc="-15" dirty="0">
                <a:latin typeface="Calibri"/>
                <a:cs typeface="Calibri"/>
              </a:rPr>
              <a:t> procedure</a:t>
            </a:r>
            <a:r>
              <a:rPr lang="en-US" sz="2400" dirty="0">
                <a:latin typeface="Calibri"/>
                <a:cs typeface="Calibri"/>
              </a:rPr>
              <a:t> </a:t>
            </a:r>
            <a:r>
              <a:rPr lang="en-US" sz="2400" spc="-15" dirty="0">
                <a:latin typeface="Calibri"/>
                <a:cs typeface="Calibri"/>
              </a:rPr>
              <a:t>to </a:t>
            </a:r>
            <a:r>
              <a:rPr lang="en-US" sz="2400" spc="-5" dirty="0">
                <a:latin typeface="Calibri"/>
                <a:cs typeface="Calibri"/>
              </a:rPr>
              <a:t>ensure</a:t>
            </a:r>
            <a:r>
              <a:rPr lang="en-US" sz="2400" dirty="0">
                <a:latin typeface="Calibri"/>
                <a:cs typeface="Calibri"/>
              </a:rPr>
              <a:t> </a:t>
            </a:r>
            <a:r>
              <a:rPr lang="en-US" sz="2400" spc="-5" dirty="0">
                <a:latin typeface="Calibri"/>
                <a:cs typeface="Calibri"/>
              </a:rPr>
              <a:t>compliance </a:t>
            </a:r>
            <a:r>
              <a:rPr lang="en-US" sz="2400" dirty="0">
                <a:latin typeface="Calibri"/>
                <a:cs typeface="Calibri"/>
              </a:rPr>
              <a:t>with</a:t>
            </a:r>
            <a:r>
              <a:rPr lang="en-US" sz="2400" spc="-20" dirty="0">
                <a:latin typeface="Calibri"/>
                <a:cs typeface="Calibri"/>
              </a:rPr>
              <a:t> </a:t>
            </a:r>
            <a:r>
              <a:rPr lang="en-US" sz="2400" spc="-15" dirty="0">
                <a:latin typeface="Calibri"/>
                <a:cs typeface="Calibri"/>
              </a:rPr>
              <a:t>software</a:t>
            </a:r>
            <a:endParaRPr lang="en-US" sz="2400" dirty="0">
              <a:latin typeface="Calibri"/>
              <a:cs typeface="Calibri"/>
            </a:endParaRPr>
          </a:p>
          <a:p>
            <a:pPr marL="481965" indent="0" algn="just">
              <a:lnSpc>
                <a:spcPts val="2595"/>
              </a:lnSpc>
              <a:buNone/>
            </a:pPr>
            <a:r>
              <a:rPr lang="en-US" spc="-10" dirty="0">
                <a:latin typeface="Calibri"/>
                <a:cs typeface="Calibri"/>
              </a:rPr>
              <a:t> development </a:t>
            </a:r>
            <a:r>
              <a:rPr lang="en-US" spc="-15" dirty="0">
                <a:latin typeface="Calibri"/>
                <a:cs typeface="Calibri"/>
              </a:rPr>
              <a:t>standards</a:t>
            </a:r>
            <a:endParaRPr lang="en-US" dirty="0">
              <a:latin typeface="Calibri"/>
              <a:cs typeface="Calibri"/>
            </a:endParaRPr>
          </a:p>
          <a:p>
            <a:pPr marL="756285" lvl="1" indent="-287020" algn="just">
              <a:lnSpc>
                <a:spcPct val="100000"/>
              </a:lnSpc>
              <a:buFont typeface="Arial MT"/>
              <a:buChar char="–"/>
              <a:tabLst>
                <a:tab pos="756920" algn="l"/>
              </a:tabLst>
            </a:pPr>
            <a:r>
              <a:rPr lang="en-US" sz="2400" spc="-10" dirty="0">
                <a:latin typeface="Calibri"/>
                <a:cs typeface="Calibri"/>
              </a:rPr>
              <a:t>Measurement</a:t>
            </a:r>
            <a:r>
              <a:rPr lang="en-US" sz="2400" spc="-25" dirty="0">
                <a:latin typeface="Calibri"/>
                <a:cs typeface="Calibri"/>
              </a:rPr>
              <a:t> </a:t>
            </a:r>
            <a:r>
              <a:rPr lang="en-US" sz="2400" dirty="0">
                <a:latin typeface="Calibri"/>
                <a:cs typeface="Calibri"/>
              </a:rPr>
              <a:t>and</a:t>
            </a:r>
            <a:r>
              <a:rPr lang="en-US" sz="2400" spc="-10" dirty="0">
                <a:latin typeface="Calibri"/>
                <a:cs typeface="Calibri"/>
              </a:rPr>
              <a:t> </a:t>
            </a:r>
            <a:r>
              <a:rPr lang="en-US" sz="2400" spc="-5" dirty="0">
                <a:latin typeface="Calibri"/>
                <a:cs typeface="Calibri"/>
              </a:rPr>
              <a:t>reporting mechanism</a:t>
            </a:r>
            <a:endParaRPr lang="en-US" sz="2400" dirty="0">
              <a:latin typeface="Calibri"/>
              <a:cs typeface="Calibri"/>
            </a:endParaRPr>
          </a:p>
          <a:p>
            <a:endParaRPr lang="en-US" dirty="0"/>
          </a:p>
        </p:txBody>
      </p:sp>
    </p:spTree>
    <p:extLst>
      <p:ext uri="{BB962C8B-B14F-4D97-AF65-F5344CB8AC3E}">
        <p14:creationId xmlns:p14="http://schemas.microsoft.com/office/powerpoint/2010/main" val="17578469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to do Quality Assurance:</a:t>
            </a:r>
            <a:br>
              <a:rPr lang="en-US" b="1" dirty="0"/>
            </a:br>
            <a:endParaRPr lang="en-US" dirty="0"/>
          </a:p>
        </p:txBody>
      </p:sp>
      <p:pic>
        <p:nvPicPr>
          <p:cNvPr id="102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267200" y="2590800"/>
            <a:ext cx="4533900" cy="248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685800" y="1600200"/>
            <a:ext cx="7620000" cy="3785652"/>
          </a:xfrm>
          <a:prstGeom prst="rect">
            <a:avLst/>
          </a:prstGeom>
          <a:noFill/>
        </p:spPr>
        <p:txBody>
          <a:bodyPr wrap="square" rtlCol="0">
            <a:spAutoFit/>
          </a:bodyPr>
          <a:lstStyle/>
          <a:p>
            <a:pPr algn="just"/>
            <a:r>
              <a:rPr lang="en-US" sz="2400" dirty="0"/>
              <a:t>Quality Assurance methodology has a defined cycle called PDCA cycle or Deming cycle. The phases of this cycle are:</a:t>
            </a:r>
          </a:p>
          <a:p>
            <a:pPr algn="just"/>
            <a:endParaRPr lang="en-US" sz="2400" dirty="0"/>
          </a:p>
          <a:p>
            <a:pPr marL="457200" indent="-457200" algn="just">
              <a:buAutoNum type="arabicPeriod"/>
            </a:pPr>
            <a:r>
              <a:rPr lang="en-US" sz="2400" dirty="0"/>
              <a:t>Plan</a:t>
            </a:r>
          </a:p>
          <a:p>
            <a:pPr marL="457200" indent="-457200" algn="just">
              <a:buAutoNum type="arabicPeriod"/>
            </a:pPr>
            <a:r>
              <a:rPr lang="en-US" sz="2400" dirty="0"/>
              <a:t>Do</a:t>
            </a:r>
          </a:p>
          <a:p>
            <a:pPr marL="457200" indent="-457200" algn="just">
              <a:buAutoNum type="arabicPeriod"/>
            </a:pPr>
            <a:r>
              <a:rPr lang="en-US" sz="2400" dirty="0"/>
              <a:t>Check</a:t>
            </a:r>
          </a:p>
          <a:p>
            <a:pPr marL="457200" indent="-457200" algn="just">
              <a:buAutoNum type="arabicPeriod"/>
            </a:pPr>
            <a:r>
              <a:rPr lang="en-US" sz="2400" dirty="0"/>
              <a:t>Act</a:t>
            </a:r>
          </a:p>
          <a:p>
            <a:pPr algn="just"/>
            <a:br>
              <a:rPr lang="en-US" sz="2400" dirty="0"/>
            </a:br>
            <a:endParaRPr lang="en-US" sz="2400" dirty="0"/>
          </a:p>
        </p:txBody>
      </p:sp>
    </p:spTree>
    <p:extLst>
      <p:ext uri="{BB962C8B-B14F-4D97-AF65-F5344CB8AC3E}">
        <p14:creationId xmlns:p14="http://schemas.microsoft.com/office/powerpoint/2010/main" val="2985531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B9DD9-03F7-4BD9-B599-ECE3184BD59D}"/>
              </a:ext>
            </a:extLst>
          </p:cNvPr>
          <p:cNvSpPr>
            <a:spLocks noGrp="1"/>
          </p:cNvSpPr>
          <p:nvPr>
            <p:ph type="title"/>
          </p:nvPr>
        </p:nvSpPr>
        <p:spPr/>
        <p:txBody>
          <a:bodyPr/>
          <a:lstStyle/>
          <a:p>
            <a:r>
              <a:rPr lang="en-US" b="0" i="0" dirty="0">
                <a:solidFill>
                  <a:srgbClr val="610B38"/>
                </a:solidFill>
                <a:effectLst/>
              </a:rPr>
              <a:t>Object oriented testing</a:t>
            </a:r>
            <a:br>
              <a:rPr lang="en-US" b="0" i="0" dirty="0">
                <a:solidFill>
                  <a:srgbClr val="610B38"/>
                </a:solidFill>
                <a:effectLst/>
              </a:rPr>
            </a:br>
            <a:endParaRPr lang="en-US" dirty="0"/>
          </a:p>
        </p:txBody>
      </p:sp>
      <p:sp>
        <p:nvSpPr>
          <p:cNvPr id="3" name="Content Placeholder 2">
            <a:extLst>
              <a:ext uri="{FF2B5EF4-FFF2-40B4-BE49-F238E27FC236}">
                <a16:creationId xmlns:a16="http://schemas.microsoft.com/office/drawing/2014/main" id="{A3674EFD-C748-4D25-83C8-C1D12CDE2289}"/>
              </a:ext>
            </a:extLst>
          </p:cNvPr>
          <p:cNvSpPr>
            <a:spLocks noGrp="1"/>
          </p:cNvSpPr>
          <p:nvPr>
            <p:ph sz="quarter" idx="1"/>
          </p:nvPr>
        </p:nvSpPr>
        <p:spPr/>
        <p:txBody>
          <a:bodyPr/>
          <a:lstStyle/>
          <a:p>
            <a:pPr marL="0" indent="0">
              <a:buNone/>
            </a:pPr>
            <a:r>
              <a:rPr lang="en-US" b="0" i="0" dirty="0">
                <a:solidFill>
                  <a:srgbClr val="333333"/>
                </a:solidFill>
                <a:effectLst/>
              </a:rPr>
              <a:t>OOT is a software testing process that is conducted to test the software using object oriented paradigm like:</a:t>
            </a:r>
          </a:p>
          <a:p>
            <a:pPr marL="457200" indent="-457200">
              <a:buAutoNum type="arabicPeriod"/>
            </a:pPr>
            <a:r>
              <a:rPr lang="en-US" dirty="0">
                <a:solidFill>
                  <a:srgbClr val="333333"/>
                </a:solidFill>
              </a:rPr>
              <a:t>Encapsulation</a:t>
            </a:r>
          </a:p>
          <a:p>
            <a:pPr marL="457200" indent="-457200">
              <a:buAutoNum type="arabicPeriod"/>
            </a:pPr>
            <a:r>
              <a:rPr lang="en-US" dirty="0">
                <a:solidFill>
                  <a:srgbClr val="333333"/>
                </a:solidFill>
              </a:rPr>
              <a:t>Inheritance</a:t>
            </a:r>
          </a:p>
          <a:p>
            <a:pPr marL="457200" indent="-457200">
              <a:buAutoNum type="arabicPeriod"/>
            </a:pPr>
            <a:r>
              <a:rPr lang="en-US" dirty="0">
                <a:solidFill>
                  <a:srgbClr val="333333"/>
                </a:solidFill>
              </a:rPr>
              <a:t>Polymorphism</a:t>
            </a:r>
          </a:p>
          <a:p>
            <a:pPr marL="0" indent="0">
              <a:buNone/>
            </a:pPr>
            <a:endParaRPr lang="en-US" dirty="0">
              <a:solidFill>
                <a:srgbClr val="333333"/>
              </a:solidFill>
            </a:endParaRPr>
          </a:p>
          <a:p>
            <a:pPr marL="0" indent="0">
              <a:buNone/>
            </a:pPr>
            <a:r>
              <a:rPr lang="en-US" dirty="0">
                <a:solidFill>
                  <a:srgbClr val="333333"/>
                </a:solidFill>
              </a:rPr>
              <a:t>Note: classes will be tested.</a:t>
            </a:r>
            <a:endParaRPr lang="en-US" dirty="0"/>
          </a:p>
        </p:txBody>
      </p:sp>
      <p:sp>
        <p:nvSpPr>
          <p:cNvPr id="4" name="AutoShape 2" descr="OBJECT ORIENTED TESTING - Page 1">
            <a:extLst>
              <a:ext uri="{FF2B5EF4-FFF2-40B4-BE49-F238E27FC236}">
                <a16:creationId xmlns:a16="http://schemas.microsoft.com/office/drawing/2014/main" id="{46B9132F-27D8-47C6-88F4-45EC657D4E41}"/>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585144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to do Quality Assurance:</a:t>
            </a:r>
            <a:endParaRPr lang="en-US" dirty="0"/>
          </a:p>
        </p:txBody>
      </p:sp>
      <p:sp>
        <p:nvSpPr>
          <p:cNvPr id="3" name="Content Placeholder 2"/>
          <p:cNvSpPr>
            <a:spLocks noGrp="1"/>
          </p:cNvSpPr>
          <p:nvPr>
            <p:ph sz="quarter" idx="1"/>
          </p:nvPr>
        </p:nvSpPr>
        <p:spPr/>
        <p:txBody>
          <a:bodyPr/>
          <a:lstStyle/>
          <a:p>
            <a:pPr algn="just"/>
            <a:r>
              <a:rPr lang="en-US" dirty="0"/>
              <a:t>Plan – Organization should plan and establish the process related objectives and determine the processes that are required to deliver a high-Quality end product.</a:t>
            </a:r>
          </a:p>
          <a:p>
            <a:pPr algn="just"/>
            <a:r>
              <a:rPr lang="en-US" dirty="0"/>
              <a:t>Do – Development and testing of Processes and also “do” changes in the processes</a:t>
            </a:r>
          </a:p>
          <a:p>
            <a:pPr algn="just"/>
            <a:r>
              <a:rPr lang="en-US" dirty="0"/>
              <a:t>Check – Monitoring of processes, modify the processes, and check whether it meets the predetermined objectives</a:t>
            </a:r>
          </a:p>
          <a:p>
            <a:pPr algn="just"/>
            <a:r>
              <a:rPr lang="en-US" dirty="0"/>
              <a:t>Act – A Quality Assurance tester should implement actions that are necessary to achieve improvements in the processes</a:t>
            </a:r>
          </a:p>
          <a:p>
            <a:pPr algn="just"/>
            <a:endParaRPr lang="en-US" dirty="0"/>
          </a:p>
        </p:txBody>
      </p:sp>
    </p:spTree>
    <p:extLst>
      <p:ext uri="{BB962C8B-B14F-4D97-AF65-F5344CB8AC3E}">
        <p14:creationId xmlns:p14="http://schemas.microsoft.com/office/powerpoint/2010/main" val="22384597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1143000"/>
          </a:xfrm>
        </p:spPr>
        <p:txBody>
          <a:bodyPr/>
          <a:lstStyle/>
          <a:p>
            <a:r>
              <a:rPr lang="en-US" dirty="0"/>
              <a:t>Quality Assurance vs. Quality control</a:t>
            </a:r>
          </a:p>
        </p:txBody>
      </p:sp>
      <p:graphicFrame>
        <p:nvGraphicFramePr>
          <p:cNvPr id="4" name="Content Placeholder 3"/>
          <p:cNvGraphicFramePr>
            <a:graphicFrameLocks noGrp="1"/>
          </p:cNvGraphicFramePr>
          <p:nvPr>
            <p:ph sz="quarter" idx="1"/>
          </p:nvPr>
        </p:nvGraphicFramePr>
        <p:xfrm>
          <a:off x="228600" y="1600200"/>
          <a:ext cx="8229600" cy="4873625"/>
        </p:xfrm>
        <a:graphic>
          <a:graphicData uri="http://schemas.openxmlformats.org/drawingml/2006/table">
            <a:tbl>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281663">
                <a:tc>
                  <a:txBody>
                    <a:bodyPr/>
                    <a:lstStyle/>
                    <a:p>
                      <a:pPr algn="l" fontAlgn="t"/>
                      <a:r>
                        <a:rPr lang="en-US" sz="1000">
                          <a:solidFill>
                            <a:srgbClr val="000000"/>
                          </a:solidFill>
                          <a:effectLst/>
                          <a:latin typeface="times new roman"/>
                        </a:rPr>
                        <a:t>Quality Assurance</a:t>
                      </a:r>
                    </a:p>
                  </a:txBody>
                  <a:tcPr marL="64014" marR="64014" marT="64014" marB="64014">
                    <a:lnL w="9525" cap="flat" cmpd="sng" algn="ctr">
                      <a:solidFill>
                        <a:srgbClr val="70761D"/>
                      </a:solidFill>
                      <a:prstDash val="solid"/>
                      <a:round/>
                      <a:headEnd type="none" w="med" len="med"/>
                      <a:tailEnd type="none" w="med" len="med"/>
                    </a:lnL>
                    <a:lnR w="9525" cap="flat" cmpd="sng" algn="ctr">
                      <a:solidFill>
                        <a:srgbClr val="70761D"/>
                      </a:solidFill>
                      <a:prstDash val="solid"/>
                      <a:round/>
                      <a:headEnd type="none" w="med" len="med"/>
                      <a:tailEnd type="none" w="med" len="med"/>
                    </a:lnR>
                    <a:lnT w="9525" cap="flat" cmpd="sng" algn="ctr">
                      <a:solidFill>
                        <a:srgbClr val="70761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000">
                          <a:solidFill>
                            <a:srgbClr val="000000"/>
                          </a:solidFill>
                          <a:effectLst/>
                          <a:latin typeface="times new roman"/>
                        </a:rPr>
                        <a:t>Quality Control</a:t>
                      </a:r>
                    </a:p>
                  </a:txBody>
                  <a:tcPr marL="64014" marR="64014" marT="64014" marB="64014">
                    <a:lnL w="9525" cap="flat" cmpd="sng" algn="ctr">
                      <a:solidFill>
                        <a:srgbClr val="70761D"/>
                      </a:solidFill>
                      <a:prstDash val="solid"/>
                      <a:round/>
                      <a:headEnd type="none" w="med" len="med"/>
                      <a:tailEnd type="none" w="med" len="med"/>
                    </a:lnL>
                    <a:lnR w="9525" cap="flat" cmpd="sng" algn="ctr">
                      <a:solidFill>
                        <a:srgbClr val="70761D"/>
                      </a:solidFill>
                      <a:prstDash val="solid"/>
                      <a:round/>
                      <a:headEnd type="none" w="med" len="med"/>
                      <a:tailEnd type="none" w="med" len="med"/>
                    </a:lnR>
                    <a:lnT w="9525" cap="flat" cmpd="sng" algn="ctr">
                      <a:solidFill>
                        <a:srgbClr val="70761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1621697">
                <a:tc>
                  <a:txBody>
                    <a:bodyPr/>
                    <a:lstStyle/>
                    <a:p>
                      <a:pPr algn="just" fontAlgn="t"/>
                      <a:r>
                        <a:rPr lang="en-US" sz="1000" b="1">
                          <a:solidFill>
                            <a:srgbClr val="333333"/>
                          </a:solidFill>
                          <a:effectLst/>
                          <a:latin typeface="inter-bold"/>
                        </a:rPr>
                        <a:t>Quality Assurance (QA)</a:t>
                      </a:r>
                      <a:r>
                        <a:rPr lang="en-US" sz="1000">
                          <a:solidFill>
                            <a:srgbClr val="333333"/>
                          </a:solidFill>
                          <a:effectLst/>
                          <a:latin typeface="inter-regular"/>
                        </a:rPr>
                        <a:t> is the set of actions including facilitation, training, measurement, and analysis needed to provide adequate confidence that processes are established and continuously improved to produce products or services that conform to specifications and are fit for use.</a:t>
                      </a:r>
                    </a:p>
                  </a:txBody>
                  <a:tcPr marL="42676" marR="42676" marT="42676" marB="426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000" b="1">
                          <a:solidFill>
                            <a:srgbClr val="333333"/>
                          </a:solidFill>
                          <a:effectLst/>
                          <a:latin typeface="inter-bold"/>
                        </a:rPr>
                        <a:t>Quality Control (QC)</a:t>
                      </a:r>
                      <a:r>
                        <a:rPr lang="en-US" sz="1000">
                          <a:solidFill>
                            <a:srgbClr val="333333"/>
                          </a:solidFill>
                          <a:effectLst/>
                          <a:latin typeface="inter-regular"/>
                        </a:rPr>
                        <a:t> is described as the processes and methods used to compare product quality to requirements and applicable standards, and the actions are taken when a nonconformance is detected.</a:t>
                      </a:r>
                    </a:p>
                  </a:txBody>
                  <a:tcPr marL="42676" marR="42676" marT="42676" marB="426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853524">
                <a:tc>
                  <a:txBody>
                    <a:bodyPr/>
                    <a:lstStyle/>
                    <a:p>
                      <a:pPr algn="just" fontAlgn="t"/>
                      <a:r>
                        <a:rPr lang="en-US" sz="1000" b="1">
                          <a:solidFill>
                            <a:srgbClr val="333333"/>
                          </a:solidFill>
                          <a:effectLst/>
                          <a:latin typeface="inter-bold"/>
                        </a:rPr>
                        <a:t>QA</a:t>
                      </a:r>
                      <a:r>
                        <a:rPr lang="en-US" sz="1000">
                          <a:solidFill>
                            <a:srgbClr val="333333"/>
                          </a:solidFill>
                          <a:effectLst/>
                          <a:latin typeface="inter-regular"/>
                        </a:rPr>
                        <a:t> is an activity that establishes and calculates the processes that produce the product. If there is no process, there is no role for QA.</a:t>
                      </a:r>
                    </a:p>
                  </a:txBody>
                  <a:tcPr marL="42676" marR="42676" marT="42676" marB="426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000" b="1">
                          <a:solidFill>
                            <a:srgbClr val="333333"/>
                          </a:solidFill>
                          <a:effectLst/>
                          <a:latin typeface="inter-bold"/>
                        </a:rPr>
                        <a:t>QC</a:t>
                      </a:r>
                      <a:r>
                        <a:rPr lang="en-US" sz="1000">
                          <a:solidFill>
                            <a:srgbClr val="333333"/>
                          </a:solidFill>
                          <a:effectLst/>
                          <a:latin typeface="inter-regular"/>
                        </a:rPr>
                        <a:t> is an activity that demonstrates whether or not the product produced met standards.</a:t>
                      </a:r>
                    </a:p>
                  </a:txBody>
                  <a:tcPr marL="42676" marR="42676" marT="42676" marB="426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392621">
                <a:tc>
                  <a:txBody>
                    <a:bodyPr/>
                    <a:lstStyle/>
                    <a:p>
                      <a:pPr algn="just" fontAlgn="t"/>
                      <a:r>
                        <a:rPr lang="en-US" sz="1000" b="1">
                          <a:solidFill>
                            <a:srgbClr val="333333"/>
                          </a:solidFill>
                          <a:effectLst/>
                          <a:latin typeface="inter-bold"/>
                        </a:rPr>
                        <a:t>QA</a:t>
                      </a:r>
                      <a:r>
                        <a:rPr lang="en-US" sz="1000">
                          <a:solidFill>
                            <a:srgbClr val="333333"/>
                          </a:solidFill>
                          <a:effectLst/>
                          <a:latin typeface="inter-regular"/>
                        </a:rPr>
                        <a:t> helps establish process</a:t>
                      </a:r>
                    </a:p>
                  </a:txBody>
                  <a:tcPr marL="42676" marR="42676" marT="42676" marB="426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000" b="1">
                          <a:solidFill>
                            <a:srgbClr val="333333"/>
                          </a:solidFill>
                          <a:effectLst/>
                          <a:latin typeface="inter-bold"/>
                        </a:rPr>
                        <a:t>QC</a:t>
                      </a:r>
                      <a:r>
                        <a:rPr lang="en-US" sz="1000">
                          <a:solidFill>
                            <a:srgbClr val="333333"/>
                          </a:solidFill>
                          <a:effectLst/>
                          <a:latin typeface="inter-regular"/>
                        </a:rPr>
                        <a:t> relates to a particular product or service</a:t>
                      </a:r>
                    </a:p>
                  </a:txBody>
                  <a:tcPr marL="42676" marR="42676" marT="42676" marB="426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546256">
                <a:tc>
                  <a:txBody>
                    <a:bodyPr/>
                    <a:lstStyle/>
                    <a:p>
                      <a:pPr algn="just" fontAlgn="t"/>
                      <a:r>
                        <a:rPr lang="en-US" sz="1000" b="1">
                          <a:solidFill>
                            <a:srgbClr val="333333"/>
                          </a:solidFill>
                          <a:effectLst/>
                          <a:latin typeface="inter-bold"/>
                        </a:rPr>
                        <a:t>QA</a:t>
                      </a:r>
                      <a:r>
                        <a:rPr lang="en-US" sz="1000">
                          <a:solidFill>
                            <a:srgbClr val="333333"/>
                          </a:solidFill>
                          <a:effectLst/>
                          <a:latin typeface="inter-regular"/>
                        </a:rPr>
                        <a:t> sets up a measurement program to evaluate processes</a:t>
                      </a:r>
                    </a:p>
                  </a:txBody>
                  <a:tcPr marL="42676" marR="42676" marT="42676" marB="426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000" b="1">
                          <a:solidFill>
                            <a:srgbClr val="333333"/>
                          </a:solidFill>
                          <a:effectLst/>
                          <a:latin typeface="inter-bold"/>
                        </a:rPr>
                        <a:t>QC</a:t>
                      </a:r>
                      <a:r>
                        <a:rPr lang="en-US" sz="1000">
                          <a:solidFill>
                            <a:srgbClr val="333333"/>
                          </a:solidFill>
                          <a:effectLst/>
                          <a:latin typeface="inter-regular"/>
                        </a:rPr>
                        <a:t> verified whether particular attributes exist, or do not exist, in a explicit product or service.</a:t>
                      </a:r>
                    </a:p>
                  </a:txBody>
                  <a:tcPr marL="42676" marR="42676" marT="42676" marB="426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546256">
                <a:tc>
                  <a:txBody>
                    <a:bodyPr/>
                    <a:lstStyle/>
                    <a:p>
                      <a:pPr algn="just" fontAlgn="t"/>
                      <a:r>
                        <a:rPr lang="en-US" sz="1000" b="1">
                          <a:solidFill>
                            <a:srgbClr val="333333"/>
                          </a:solidFill>
                          <a:effectLst/>
                          <a:latin typeface="inter-bold"/>
                        </a:rPr>
                        <a:t>QA</a:t>
                      </a:r>
                      <a:r>
                        <a:rPr lang="en-US" sz="1000">
                          <a:solidFill>
                            <a:srgbClr val="333333"/>
                          </a:solidFill>
                          <a:effectLst/>
                          <a:latin typeface="inter-regular"/>
                        </a:rPr>
                        <a:t> identifies weakness in processes and improves them</a:t>
                      </a:r>
                    </a:p>
                  </a:txBody>
                  <a:tcPr marL="42676" marR="42676" marT="42676" marB="426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000" b="1">
                          <a:solidFill>
                            <a:srgbClr val="333333"/>
                          </a:solidFill>
                          <a:effectLst/>
                          <a:latin typeface="inter-bold"/>
                        </a:rPr>
                        <a:t>QC</a:t>
                      </a:r>
                      <a:r>
                        <a:rPr lang="en-US" sz="1000">
                          <a:solidFill>
                            <a:srgbClr val="333333"/>
                          </a:solidFill>
                          <a:effectLst/>
                          <a:latin typeface="inter-regular"/>
                        </a:rPr>
                        <a:t> identifies defects for the primary goals of correcting errors.</a:t>
                      </a:r>
                    </a:p>
                  </a:txBody>
                  <a:tcPr marL="42676" marR="42676" marT="42676" marB="426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392621">
                <a:tc>
                  <a:txBody>
                    <a:bodyPr/>
                    <a:lstStyle/>
                    <a:p>
                      <a:pPr algn="just" fontAlgn="t"/>
                      <a:r>
                        <a:rPr lang="en-US" sz="1000">
                          <a:solidFill>
                            <a:srgbClr val="333333"/>
                          </a:solidFill>
                          <a:effectLst/>
                          <a:latin typeface="inter-regular"/>
                        </a:rPr>
                        <a:t>Quality Assurance is a managerial tool.</a:t>
                      </a:r>
                    </a:p>
                  </a:txBody>
                  <a:tcPr marL="42676" marR="42676" marT="42676" marB="426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000">
                          <a:solidFill>
                            <a:srgbClr val="333333"/>
                          </a:solidFill>
                          <a:effectLst/>
                          <a:latin typeface="inter-regular"/>
                        </a:rPr>
                        <a:t>Quality Control is a corrective tool.</a:t>
                      </a:r>
                    </a:p>
                  </a:txBody>
                  <a:tcPr marL="42676" marR="42676" marT="42676" marB="426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r h="238987">
                <a:tc>
                  <a:txBody>
                    <a:bodyPr/>
                    <a:lstStyle/>
                    <a:p>
                      <a:pPr algn="just" fontAlgn="t"/>
                      <a:r>
                        <a:rPr lang="en-US" sz="1000">
                          <a:solidFill>
                            <a:srgbClr val="333333"/>
                          </a:solidFill>
                          <a:effectLst/>
                          <a:latin typeface="inter-regular"/>
                        </a:rPr>
                        <a:t>Verification is an example of QA.</a:t>
                      </a:r>
                    </a:p>
                  </a:txBody>
                  <a:tcPr marL="42676" marR="42676" marT="42676" marB="426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000" dirty="0">
                          <a:solidFill>
                            <a:srgbClr val="333333"/>
                          </a:solidFill>
                          <a:effectLst/>
                          <a:latin typeface="inter-regular"/>
                        </a:rPr>
                        <a:t>Validation is an example of </a:t>
                      </a:r>
                    </a:p>
                  </a:txBody>
                  <a:tcPr marL="42676" marR="42676" marT="42676" marB="426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5139519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Sqa</a:t>
            </a:r>
            <a:r>
              <a:rPr lang="en-US" dirty="0"/>
              <a:t> approaches</a:t>
            </a:r>
          </a:p>
        </p:txBody>
      </p:sp>
      <p:sp>
        <p:nvSpPr>
          <p:cNvPr id="3" name="Content Placeholder 2"/>
          <p:cNvSpPr>
            <a:spLocks noGrp="1"/>
          </p:cNvSpPr>
          <p:nvPr>
            <p:ph sz="quarter" idx="1"/>
          </p:nvPr>
        </p:nvSpPr>
        <p:spPr/>
        <p:txBody>
          <a:bodyPr/>
          <a:lstStyle/>
          <a:p>
            <a:pPr marL="457200" indent="-457200">
              <a:buAutoNum type="arabicPeriod"/>
            </a:pPr>
            <a:r>
              <a:rPr lang="en-US" dirty="0"/>
              <a:t>Defect management approach</a:t>
            </a:r>
          </a:p>
          <a:p>
            <a:pPr marL="457200" indent="-457200">
              <a:buAutoNum type="arabicPeriod"/>
            </a:pPr>
            <a:r>
              <a:rPr lang="en-US" dirty="0"/>
              <a:t>Quality attribute approach</a:t>
            </a:r>
          </a:p>
        </p:txBody>
      </p:sp>
    </p:spTree>
    <p:extLst>
      <p:ext uri="{BB962C8B-B14F-4D97-AF65-F5344CB8AC3E}">
        <p14:creationId xmlns:p14="http://schemas.microsoft.com/office/powerpoint/2010/main" val="37705163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Software Quality Defect Management Approach</a:t>
            </a:r>
          </a:p>
        </p:txBody>
      </p:sp>
      <p:sp>
        <p:nvSpPr>
          <p:cNvPr id="3" name="Content Placeholder 2"/>
          <p:cNvSpPr>
            <a:spLocks noGrp="1"/>
          </p:cNvSpPr>
          <p:nvPr>
            <p:ph sz="quarter" idx="1"/>
          </p:nvPr>
        </p:nvSpPr>
        <p:spPr/>
        <p:txBody>
          <a:bodyPr>
            <a:normAutofit lnSpcReduction="10000"/>
          </a:bodyPr>
          <a:lstStyle/>
          <a:p>
            <a:pPr algn="just"/>
            <a:r>
              <a:rPr lang="en-US" b="1" dirty="0"/>
              <a:t>The defect management approach works by counting and managing defects.</a:t>
            </a:r>
            <a:r>
              <a:rPr lang="en-US" dirty="0"/>
              <a:t> Defects encompass a large range of errors from poor data handling to bad code.</a:t>
            </a:r>
          </a:p>
          <a:p>
            <a:pPr algn="just"/>
            <a:r>
              <a:rPr lang="en-US" dirty="0"/>
              <a:t>In defect management, once your development team has identified a defect, they assign it a category given the severity of the defect. Then, the team takes specific actions to address the counted defects. </a:t>
            </a:r>
          </a:p>
          <a:p>
            <a:pPr algn="just"/>
            <a:r>
              <a:rPr lang="en-US" dirty="0"/>
              <a:t>Usually, such an approach operates best with clear and concise control charts to measure and improve development process capability. Process capability determines how well processes manage to meet standards. </a:t>
            </a:r>
          </a:p>
          <a:p>
            <a:pPr marL="0" indent="0" algn="just">
              <a:buNone/>
            </a:pPr>
            <a:endParaRPr lang="en-US" dirty="0"/>
          </a:p>
        </p:txBody>
      </p:sp>
    </p:spTree>
    <p:extLst>
      <p:ext uri="{BB962C8B-B14F-4D97-AF65-F5344CB8AC3E}">
        <p14:creationId xmlns:p14="http://schemas.microsoft.com/office/powerpoint/2010/main" val="15488313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762000" y="304800"/>
            <a:ext cx="7391400" cy="616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2946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1143000"/>
          </a:xfrm>
        </p:spPr>
        <p:txBody>
          <a:bodyPr/>
          <a:lstStyle/>
          <a:p>
            <a:r>
              <a:rPr lang="en-US" dirty="0"/>
              <a:t>Software Quality Attributes Approach</a:t>
            </a:r>
          </a:p>
        </p:txBody>
      </p:sp>
      <p:sp>
        <p:nvSpPr>
          <p:cNvPr id="3" name="Content Placeholder 2"/>
          <p:cNvSpPr>
            <a:spLocks noGrp="1"/>
          </p:cNvSpPr>
          <p:nvPr>
            <p:ph sz="quarter" idx="1"/>
          </p:nvPr>
        </p:nvSpPr>
        <p:spPr/>
        <p:txBody>
          <a:bodyPr/>
          <a:lstStyle/>
          <a:p>
            <a:pPr algn="just"/>
            <a:r>
              <a:rPr lang="en-US" b="1" dirty="0"/>
              <a:t>The quality attributes approach directs attention to a number of quality characteristics. </a:t>
            </a:r>
            <a:r>
              <a:rPr lang="en-US" dirty="0"/>
              <a:t>Depending on who you ask, there are between six and a dozen or more of these characteristics. </a:t>
            </a:r>
          </a:p>
          <a:p>
            <a:pPr algn="just"/>
            <a:r>
              <a:rPr lang="en-US" dirty="0"/>
              <a:t>This is likely because some attributes overlap or fall under one another. For instance, suitability is a matter of functionality. And usability extends learnability. </a:t>
            </a:r>
          </a:p>
          <a:p>
            <a:pPr algn="just"/>
            <a:endParaRPr lang="en-US" dirty="0"/>
          </a:p>
        </p:txBody>
      </p:sp>
    </p:spTree>
    <p:extLst>
      <p:ext uri="{BB962C8B-B14F-4D97-AF65-F5344CB8AC3E}">
        <p14:creationId xmlns:p14="http://schemas.microsoft.com/office/powerpoint/2010/main" val="8909789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839200" cy="1143000"/>
          </a:xfrm>
        </p:spPr>
        <p:txBody>
          <a:bodyPr/>
          <a:lstStyle/>
          <a:p>
            <a:r>
              <a:rPr lang="en-US" dirty="0"/>
              <a:t>Software Quality Attributes Approach</a:t>
            </a:r>
          </a:p>
        </p:txBody>
      </p:sp>
      <p:sp>
        <p:nvSpPr>
          <p:cNvPr id="3" name="Content Placeholder 2"/>
          <p:cNvSpPr>
            <a:spLocks noGrp="1"/>
          </p:cNvSpPr>
          <p:nvPr>
            <p:ph sz="quarter" idx="1"/>
          </p:nvPr>
        </p:nvSpPr>
        <p:spPr/>
        <p:txBody>
          <a:bodyPr/>
          <a:lstStyle/>
          <a:p>
            <a:pPr marL="0" indent="0">
              <a:buNone/>
            </a:pPr>
            <a:r>
              <a:rPr lang="en-US" dirty="0"/>
              <a:t>That said,</a:t>
            </a:r>
            <a:r>
              <a:rPr lang="en-US" b="1" dirty="0"/>
              <a:t> just these six basic attributes will cover what you need to know for the moment:</a:t>
            </a:r>
            <a:endParaRPr lang="en-US" dirty="0"/>
          </a:p>
          <a:p>
            <a:r>
              <a:rPr lang="en-US" b="1" dirty="0"/>
              <a:t>Functionality </a:t>
            </a:r>
            <a:endParaRPr lang="en-US" dirty="0"/>
          </a:p>
          <a:p>
            <a:r>
              <a:rPr lang="en-US" b="1" dirty="0"/>
              <a:t>Reliability</a:t>
            </a:r>
            <a:endParaRPr lang="en-US" dirty="0"/>
          </a:p>
          <a:p>
            <a:r>
              <a:rPr lang="en-US" b="1" dirty="0"/>
              <a:t>Usability </a:t>
            </a:r>
            <a:endParaRPr lang="en-US" dirty="0"/>
          </a:p>
          <a:p>
            <a:r>
              <a:rPr lang="en-US" b="1" dirty="0"/>
              <a:t>Efficiency</a:t>
            </a:r>
            <a:endParaRPr lang="en-US" dirty="0"/>
          </a:p>
          <a:p>
            <a:r>
              <a:rPr lang="en-US" b="1" dirty="0"/>
              <a:t>Maintainability</a:t>
            </a:r>
            <a:endParaRPr lang="en-US" dirty="0"/>
          </a:p>
          <a:p>
            <a:r>
              <a:rPr lang="en-US" b="1" dirty="0"/>
              <a:t>Portability</a:t>
            </a:r>
            <a:endParaRPr lang="en-US" dirty="0"/>
          </a:p>
          <a:p>
            <a:endParaRPr lang="en-US" dirty="0"/>
          </a:p>
        </p:txBody>
      </p:sp>
    </p:spTree>
    <p:extLst>
      <p:ext uri="{BB962C8B-B14F-4D97-AF65-F5344CB8AC3E}">
        <p14:creationId xmlns:p14="http://schemas.microsoft.com/office/powerpoint/2010/main" val="24715109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57200" y="914400"/>
            <a:ext cx="7773055" cy="5122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87902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a:t>
            </a:r>
            <a:r>
              <a:rPr lang="en-US" dirty="0" err="1"/>
              <a:t>sqa</a:t>
            </a:r>
            <a:endParaRPr lang="en-US" dirty="0"/>
          </a:p>
        </p:txBody>
      </p:sp>
      <p:sp>
        <p:nvSpPr>
          <p:cNvPr id="3" name="Content Placeholder 2"/>
          <p:cNvSpPr>
            <a:spLocks noGrp="1"/>
          </p:cNvSpPr>
          <p:nvPr>
            <p:ph sz="quarter" idx="1"/>
          </p:nvPr>
        </p:nvSpPr>
        <p:spPr/>
        <p:txBody>
          <a:bodyPr/>
          <a:lstStyle/>
          <a:p>
            <a:r>
              <a:rPr lang="en-US" dirty="0"/>
              <a:t>SQA produce high quality software.</a:t>
            </a:r>
          </a:p>
          <a:p>
            <a:r>
              <a:rPr lang="en-US" dirty="0"/>
              <a:t>High quality application saves time and cost.</a:t>
            </a:r>
          </a:p>
          <a:p>
            <a:r>
              <a:rPr lang="en-US" dirty="0"/>
              <a:t>SQA is beneficial for better reliability.</a:t>
            </a:r>
          </a:p>
          <a:p>
            <a:r>
              <a:rPr lang="en-US" dirty="0"/>
              <a:t>SQA is beneficial in the condition of no maintenance for long time.</a:t>
            </a:r>
          </a:p>
          <a:p>
            <a:r>
              <a:rPr lang="en-US" dirty="0"/>
              <a:t>High quality commercial software increase market share of company.</a:t>
            </a:r>
          </a:p>
          <a:p>
            <a:r>
              <a:rPr lang="en-US" dirty="0"/>
              <a:t>Improving the process of creating software.</a:t>
            </a:r>
          </a:p>
          <a:p>
            <a:r>
              <a:rPr lang="en-US" dirty="0"/>
              <a:t>Improves the quality of the software.</a:t>
            </a:r>
          </a:p>
          <a:p>
            <a:endParaRPr lang="en-US" dirty="0"/>
          </a:p>
        </p:txBody>
      </p:sp>
    </p:spTree>
    <p:extLst>
      <p:ext uri="{BB962C8B-B14F-4D97-AF65-F5344CB8AC3E}">
        <p14:creationId xmlns:p14="http://schemas.microsoft.com/office/powerpoint/2010/main" val="17824104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63316-161C-46D6-A18E-681DE4C38F1B}"/>
              </a:ext>
            </a:extLst>
          </p:cNvPr>
          <p:cNvSpPr>
            <a:spLocks noGrp="1"/>
          </p:cNvSpPr>
          <p:nvPr>
            <p:ph type="title"/>
          </p:nvPr>
        </p:nvSpPr>
        <p:spPr/>
        <p:txBody>
          <a:bodyPr/>
          <a:lstStyle/>
          <a:p>
            <a:r>
              <a:rPr lang="en-US" dirty="0"/>
              <a:t>Reusability in </a:t>
            </a:r>
            <a:r>
              <a:rPr lang="en-US" dirty="0" err="1"/>
              <a:t>ooad</a:t>
            </a:r>
            <a:endParaRPr lang="en-US" dirty="0"/>
          </a:p>
        </p:txBody>
      </p:sp>
      <p:sp>
        <p:nvSpPr>
          <p:cNvPr id="3" name="Content Placeholder 2">
            <a:extLst>
              <a:ext uri="{FF2B5EF4-FFF2-40B4-BE49-F238E27FC236}">
                <a16:creationId xmlns:a16="http://schemas.microsoft.com/office/drawing/2014/main" id="{F36EE137-B327-4AC6-8265-64192F0B7CE1}"/>
              </a:ext>
            </a:extLst>
          </p:cNvPr>
          <p:cNvSpPr>
            <a:spLocks noGrp="1"/>
          </p:cNvSpPr>
          <p:nvPr>
            <p:ph sz="quarter" idx="1"/>
          </p:nvPr>
        </p:nvSpPr>
        <p:spPr/>
        <p:txBody>
          <a:bodyPr/>
          <a:lstStyle/>
          <a:p>
            <a:pPr marL="0" indent="0">
              <a:buNone/>
            </a:pPr>
            <a:r>
              <a:rPr lang="en-US" b="0" i="0" dirty="0">
                <a:solidFill>
                  <a:srgbClr val="444444"/>
                </a:solidFill>
                <a:effectLst/>
                <a:latin typeface="Arial" panose="020B0604020202020204" pitchFamily="34" charset="0"/>
              </a:rPr>
              <a:t>The ability to reuse relies in an essential way on the ability to build larger things from smaller parts, and being able to identify commonalities among those parts. ... Reusability implies </a:t>
            </a:r>
            <a:r>
              <a:rPr lang="en-US" b="1" i="0" dirty="0">
                <a:solidFill>
                  <a:srgbClr val="444444"/>
                </a:solidFill>
                <a:effectLst/>
                <a:latin typeface="Arial" panose="020B0604020202020204" pitchFamily="34" charset="0"/>
              </a:rPr>
              <a:t>some explicit management of build, packaging, distribution, installation, configuration, deployment, maintenance and upgrade issues</a:t>
            </a:r>
            <a:r>
              <a:rPr lang="en-US" b="0" i="0" dirty="0">
                <a:solidFill>
                  <a:srgbClr val="444444"/>
                </a:solidFill>
                <a:effectLst/>
                <a:latin typeface="Arial" panose="020B0604020202020204" pitchFamily="34" charset="0"/>
              </a:rPr>
              <a:t>.</a:t>
            </a:r>
            <a:endParaRPr lang="en-US" dirty="0"/>
          </a:p>
        </p:txBody>
      </p:sp>
    </p:spTree>
    <p:extLst>
      <p:ext uri="{BB962C8B-B14F-4D97-AF65-F5344CB8AC3E}">
        <p14:creationId xmlns:p14="http://schemas.microsoft.com/office/powerpoint/2010/main" val="3691041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9D1B202-18F3-4F96-9D45-B67851AE27EA}"/>
              </a:ext>
            </a:extLst>
          </p:cNvPr>
          <p:cNvPicPr>
            <a:picLocks noChangeAspect="1"/>
          </p:cNvPicPr>
          <p:nvPr/>
        </p:nvPicPr>
        <p:blipFill>
          <a:blip r:embed="rId2"/>
          <a:stretch>
            <a:fillRect/>
          </a:stretch>
        </p:blipFill>
        <p:spPr>
          <a:xfrm>
            <a:off x="152400" y="152400"/>
            <a:ext cx="8239566" cy="5943600"/>
          </a:xfrm>
          <a:prstGeom prst="rect">
            <a:avLst/>
          </a:prstGeom>
        </p:spPr>
      </p:pic>
    </p:spTree>
    <p:extLst>
      <p:ext uri="{BB962C8B-B14F-4D97-AF65-F5344CB8AC3E}">
        <p14:creationId xmlns:p14="http://schemas.microsoft.com/office/powerpoint/2010/main" val="39412891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63316-161C-46D6-A18E-681DE4C38F1B}"/>
              </a:ext>
            </a:extLst>
          </p:cNvPr>
          <p:cNvSpPr>
            <a:spLocks noGrp="1"/>
          </p:cNvSpPr>
          <p:nvPr>
            <p:ph type="title"/>
          </p:nvPr>
        </p:nvSpPr>
        <p:spPr/>
        <p:txBody>
          <a:bodyPr/>
          <a:lstStyle/>
          <a:p>
            <a:r>
              <a:rPr lang="en-US" b="1" i="0" dirty="0">
                <a:solidFill>
                  <a:srgbClr val="444444"/>
                </a:solidFill>
                <a:effectLst/>
                <a:latin typeface="Arial" panose="020B0604020202020204" pitchFamily="34" charset="0"/>
              </a:rPr>
              <a:t>What is the purpose of reusability?</a:t>
            </a:r>
            <a:br>
              <a:rPr lang="en-US" b="1" i="0" dirty="0">
                <a:solidFill>
                  <a:srgbClr val="444444"/>
                </a:solidFill>
                <a:effectLst/>
                <a:latin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F36EE137-B327-4AC6-8265-64192F0B7CE1}"/>
              </a:ext>
            </a:extLst>
          </p:cNvPr>
          <p:cNvSpPr>
            <a:spLocks noGrp="1"/>
          </p:cNvSpPr>
          <p:nvPr>
            <p:ph sz="quarter" idx="1"/>
          </p:nvPr>
        </p:nvSpPr>
        <p:spPr/>
        <p:txBody>
          <a:bodyPr/>
          <a:lstStyle/>
          <a:p>
            <a:pPr algn="l"/>
            <a:r>
              <a:rPr lang="en-US" b="0" i="0" dirty="0">
                <a:solidFill>
                  <a:srgbClr val="444444"/>
                </a:solidFill>
                <a:effectLst/>
                <a:latin typeface="Arial" panose="020B0604020202020204" pitchFamily="34" charset="0"/>
              </a:rPr>
              <a:t> Reusability is a major contributor </a:t>
            </a:r>
            <a:r>
              <a:rPr lang="en-US" b="1" i="0" dirty="0">
                <a:solidFill>
                  <a:srgbClr val="444444"/>
                </a:solidFill>
                <a:effectLst/>
                <a:latin typeface="Arial" panose="020B0604020202020204" pitchFamily="34" charset="0"/>
              </a:rPr>
              <a:t>to the development goal of achieving high speed, low cost and quality</a:t>
            </a:r>
            <a:r>
              <a:rPr lang="en-US" b="0" i="0" dirty="0">
                <a:solidFill>
                  <a:srgbClr val="444444"/>
                </a:solidFill>
                <a:effectLst/>
                <a:latin typeface="Arial" panose="020B0604020202020204" pitchFamily="34" charset="0"/>
              </a:rPr>
              <a:t>. Usually, it is better and faster to employ proven off-the-shelf designs rather than specially-crafted designs that might have problems.</a:t>
            </a:r>
          </a:p>
          <a:p>
            <a:br>
              <a:rPr lang="en-US" b="0" i="0" dirty="0">
                <a:solidFill>
                  <a:srgbClr val="444444"/>
                </a:solidFill>
                <a:effectLst/>
                <a:latin typeface="Arial" panose="020B0604020202020204" pitchFamily="34" charset="0"/>
              </a:rPr>
            </a:br>
            <a:endParaRPr lang="en-US" dirty="0"/>
          </a:p>
        </p:txBody>
      </p:sp>
    </p:spTree>
    <p:extLst>
      <p:ext uri="{BB962C8B-B14F-4D97-AF65-F5344CB8AC3E}">
        <p14:creationId xmlns:p14="http://schemas.microsoft.com/office/powerpoint/2010/main" val="24728210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63316-161C-46D6-A18E-681DE4C38F1B}"/>
              </a:ext>
            </a:extLst>
          </p:cNvPr>
          <p:cNvSpPr>
            <a:spLocks noGrp="1"/>
          </p:cNvSpPr>
          <p:nvPr>
            <p:ph type="title"/>
          </p:nvPr>
        </p:nvSpPr>
        <p:spPr/>
        <p:txBody>
          <a:bodyPr/>
          <a:lstStyle/>
          <a:p>
            <a:r>
              <a:rPr lang="en-US" b="1" i="0" dirty="0">
                <a:solidFill>
                  <a:srgbClr val="444444"/>
                </a:solidFill>
                <a:effectLst/>
                <a:latin typeface="Arial" panose="020B0604020202020204" pitchFamily="34" charset="0"/>
              </a:rPr>
              <a:t>What is reusability in </a:t>
            </a:r>
            <a:r>
              <a:rPr lang="en-US" b="1" i="0" dirty="0" err="1">
                <a:solidFill>
                  <a:srgbClr val="444444"/>
                </a:solidFill>
                <a:effectLst/>
                <a:latin typeface="Arial" panose="020B0604020202020204" pitchFamily="34" charset="0"/>
              </a:rPr>
              <a:t>Ooad</a:t>
            </a:r>
            <a:r>
              <a:rPr lang="en-US" b="1" i="0" dirty="0">
                <a:solidFill>
                  <a:srgbClr val="444444"/>
                </a:solidFill>
                <a:effectLst/>
                <a:latin typeface="Arial" panose="020B0604020202020204" pitchFamily="34" charset="0"/>
              </a:rPr>
              <a:t>?</a:t>
            </a:r>
            <a:br>
              <a:rPr lang="en-US" b="1" i="0" dirty="0">
                <a:solidFill>
                  <a:srgbClr val="444444"/>
                </a:solidFill>
                <a:effectLst/>
                <a:latin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F36EE137-B327-4AC6-8265-64192F0B7CE1}"/>
              </a:ext>
            </a:extLst>
          </p:cNvPr>
          <p:cNvSpPr>
            <a:spLocks noGrp="1"/>
          </p:cNvSpPr>
          <p:nvPr>
            <p:ph sz="quarter" idx="1"/>
          </p:nvPr>
        </p:nvSpPr>
        <p:spPr/>
        <p:txBody>
          <a:bodyPr/>
          <a:lstStyle/>
          <a:p>
            <a:pPr algn="l"/>
            <a:r>
              <a:rPr lang="en-US" b="0" i="0" dirty="0">
                <a:solidFill>
                  <a:srgbClr val="444444"/>
                </a:solidFill>
                <a:effectLst/>
                <a:latin typeface="Arial" panose="020B0604020202020204" pitchFamily="34" charset="0"/>
              </a:rPr>
              <a:t>Reusability is </a:t>
            </a:r>
            <a:r>
              <a:rPr lang="en-US" b="1" i="0" dirty="0">
                <a:solidFill>
                  <a:srgbClr val="444444"/>
                </a:solidFill>
                <a:effectLst/>
                <a:latin typeface="Arial" panose="020B0604020202020204" pitchFamily="34" charset="0"/>
              </a:rPr>
              <a:t>the use of existing assets in some form within the software product development process</a:t>
            </a:r>
            <a:r>
              <a:rPr lang="en-US" b="0" i="0" dirty="0">
                <a:solidFill>
                  <a:srgbClr val="444444"/>
                </a:solidFill>
                <a:effectLst/>
                <a:latin typeface="Arial" panose="020B0604020202020204" pitchFamily="34" charset="0"/>
              </a:rPr>
              <a:t>. Assets are products and by products of the software development life cycle and include code, software components, test suites, designs and documentation.</a:t>
            </a:r>
          </a:p>
          <a:p>
            <a:pPr algn="l"/>
            <a:r>
              <a:rPr lang="en-US" b="1" i="0" dirty="0">
                <a:solidFill>
                  <a:srgbClr val="444444"/>
                </a:solidFill>
                <a:effectLst/>
                <a:latin typeface="Arial" panose="020B0604020202020204" pitchFamily="34" charset="0"/>
              </a:rPr>
              <a:t>Why is reusability important in </a:t>
            </a:r>
            <a:r>
              <a:rPr lang="en-US" b="1" i="0" dirty="0" err="1">
                <a:solidFill>
                  <a:srgbClr val="444444"/>
                </a:solidFill>
                <a:effectLst/>
                <a:latin typeface="Arial" panose="020B0604020202020204" pitchFamily="34" charset="0"/>
              </a:rPr>
              <a:t>Ooad</a:t>
            </a:r>
            <a:r>
              <a:rPr lang="en-US" b="1" i="0" dirty="0">
                <a:solidFill>
                  <a:srgbClr val="444444"/>
                </a:solidFill>
                <a:effectLst/>
                <a:latin typeface="Arial" panose="020B0604020202020204" pitchFamily="34" charset="0"/>
              </a:rPr>
              <a:t>?</a:t>
            </a:r>
          </a:p>
          <a:p>
            <a:endParaRPr lang="en-US" dirty="0"/>
          </a:p>
        </p:txBody>
      </p:sp>
    </p:spTree>
    <p:extLst>
      <p:ext uri="{BB962C8B-B14F-4D97-AF65-F5344CB8AC3E}">
        <p14:creationId xmlns:p14="http://schemas.microsoft.com/office/powerpoint/2010/main" val="22082952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63316-161C-46D6-A18E-681DE4C38F1B}"/>
              </a:ext>
            </a:extLst>
          </p:cNvPr>
          <p:cNvSpPr>
            <a:spLocks noGrp="1"/>
          </p:cNvSpPr>
          <p:nvPr>
            <p:ph type="title"/>
          </p:nvPr>
        </p:nvSpPr>
        <p:spPr/>
        <p:txBody>
          <a:bodyPr/>
          <a:lstStyle/>
          <a:p>
            <a:r>
              <a:rPr lang="en-US" b="1" i="0" dirty="0">
                <a:solidFill>
                  <a:srgbClr val="444444"/>
                </a:solidFill>
                <a:effectLst/>
                <a:latin typeface="Arial" panose="020B0604020202020204" pitchFamily="34" charset="0"/>
              </a:rPr>
              <a:t>Why is reusability important in </a:t>
            </a:r>
            <a:r>
              <a:rPr lang="en-US" b="1" i="0" dirty="0" err="1">
                <a:solidFill>
                  <a:srgbClr val="444444"/>
                </a:solidFill>
                <a:effectLst/>
                <a:latin typeface="Arial" panose="020B0604020202020204" pitchFamily="34" charset="0"/>
              </a:rPr>
              <a:t>Ooad</a:t>
            </a:r>
            <a:r>
              <a:rPr lang="en-US" b="1" i="0" dirty="0">
                <a:solidFill>
                  <a:srgbClr val="444444"/>
                </a:solidFill>
                <a:effectLst/>
                <a:latin typeface="Arial" panose="020B0604020202020204" pitchFamily="34" charset="0"/>
              </a:rPr>
              <a:t>?</a:t>
            </a:r>
            <a:br>
              <a:rPr lang="en-US" b="1" i="0" dirty="0">
                <a:solidFill>
                  <a:srgbClr val="444444"/>
                </a:solidFill>
                <a:effectLst/>
                <a:latin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F36EE137-B327-4AC6-8265-64192F0B7CE1}"/>
              </a:ext>
            </a:extLst>
          </p:cNvPr>
          <p:cNvSpPr>
            <a:spLocks noGrp="1"/>
          </p:cNvSpPr>
          <p:nvPr>
            <p:ph sz="quarter" idx="1"/>
          </p:nvPr>
        </p:nvSpPr>
        <p:spPr/>
        <p:txBody>
          <a:bodyPr/>
          <a:lstStyle/>
          <a:p>
            <a:r>
              <a:rPr lang="en-US" b="0" i="0" dirty="0">
                <a:solidFill>
                  <a:srgbClr val="444444"/>
                </a:solidFill>
                <a:effectLst/>
                <a:latin typeface="Arial" panose="020B0604020202020204" pitchFamily="34" charset="0"/>
              </a:rPr>
              <a:t>In object-oriented systems, assessing reusability plays </a:t>
            </a:r>
            <a:r>
              <a:rPr lang="en-US" b="1" i="0" dirty="0">
                <a:solidFill>
                  <a:srgbClr val="444444"/>
                </a:solidFill>
                <a:effectLst/>
                <a:latin typeface="Arial" panose="020B0604020202020204" pitchFamily="34" charset="0"/>
              </a:rPr>
              <a:t>a key role in reducing a cost and improving the quality of the software</a:t>
            </a:r>
            <a:r>
              <a:rPr lang="en-US" b="0" i="0" dirty="0">
                <a:solidFill>
                  <a:srgbClr val="444444"/>
                </a:solidFill>
                <a:effectLst/>
                <a:latin typeface="Arial" panose="020B0604020202020204" pitchFamily="34" charset="0"/>
              </a:rPr>
              <a:t>. </a:t>
            </a:r>
            <a:r>
              <a:rPr lang="en-US" b="0" i="0" dirty="0" err="1">
                <a:solidFill>
                  <a:srgbClr val="444444"/>
                </a:solidFill>
                <a:effectLst/>
                <a:latin typeface="Arial" panose="020B0604020202020204" pitchFamily="34" charset="0"/>
              </a:rPr>
              <a:t>Objectoriented</a:t>
            </a:r>
            <a:r>
              <a:rPr lang="en-US" b="0" i="0" dirty="0">
                <a:solidFill>
                  <a:srgbClr val="444444"/>
                </a:solidFill>
                <a:effectLst/>
                <a:latin typeface="Arial" panose="020B0604020202020204" pitchFamily="34" charset="0"/>
              </a:rPr>
              <a:t> programming helps in achieving the concept of reusability through different types of inheritance programs, which further help in developing reusable software modules.</a:t>
            </a:r>
            <a:endParaRPr lang="en-US" dirty="0"/>
          </a:p>
        </p:txBody>
      </p:sp>
    </p:spTree>
    <p:extLst>
      <p:ext uri="{BB962C8B-B14F-4D97-AF65-F5344CB8AC3E}">
        <p14:creationId xmlns:p14="http://schemas.microsoft.com/office/powerpoint/2010/main" val="6989029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What is reuse software engineering?</a:t>
            </a:r>
            <a:br>
              <a:rPr lang="en-US"/>
            </a:br>
            <a:endParaRPr lang="en-US"/>
          </a:p>
        </p:txBody>
      </p:sp>
      <p:sp>
        <p:nvSpPr>
          <p:cNvPr id="3" name="Content Placeholder 2"/>
          <p:cNvSpPr>
            <a:spLocks noGrp="1"/>
          </p:cNvSpPr>
          <p:nvPr>
            <p:ph idx="1"/>
          </p:nvPr>
        </p:nvSpPr>
        <p:spPr/>
        <p:txBody>
          <a:bodyPr/>
          <a:lstStyle/>
          <a:p>
            <a:r>
              <a:rPr lang="en-US">
                <a:sym typeface="+mn-ea"/>
              </a:rPr>
              <a:t>Reuse software engineering is based on guidelines and principles for reusing the existing software.</a:t>
            </a:r>
            <a:endParaRPr lang="en-US"/>
          </a:p>
          <a:p>
            <a:pPr marL="0" indent="0">
              <a:buNone/>
            </a:pPr>
            <a:r>
              <a:rPr lang="en-US" b="1"/>
              <a:t>What are stages of reuse-oriented software engineering?</a:t>
            </a:r>
          </a:p>
          <a:p>
            <a:pPr marL="0" indent="0">
              <a:buNone/>
            </a:pPr>
            <a:r>
              <a:rPr lang="en-US" b="1"/>
              <a:t>Requirement specification:</a:t>
            </a:r>
          </a:p>
          <a:p>
            <a:pPr marL="0" indent="0">
              <a:buNone/>
            </a:pPr>
            <a:r>
              <a:rPr lang="en-US"/>
              <a:t>First of all, specify the requirements. This will help to decide that we have some existing software components for the development of software or not.</a:t>
            </a:r>
          </a:p>
          <a:p>
            <a:pPr marL="0" indent="0">
              <a:buNone/>
            </a:pPr>
            <a:r>
              <a:rPr lang="en-US" b="1">
                <a:sym typeface="+mn-ea"/>
              </a:rPr>
              <a:t>Component analysis</a:t>
            </a:r>
          </a:p>
          <a:p>
            <a:pPr marL="0" indent="0">
              <a:buNone/>
            </a:pPr>
            <a:r>
              <a:rPr lang="en-US">
                <a:sym typeface="+mn-ea"/>
              </a:rPr>
              <a:t>Helps to decide that which component can be reused where.</a:t>
            </a:r>
            <a:endParaRPr lang="en-US"/>
          </a:p>
          <a:p>
            <a:pPr marL="0" indent="0">
              <a:buNone/>
            </a:pPr>
            <a:endParaRPr lang="en-US" b="1">
              <a:sym typeface="+mn-ea"/>
            </a:endParaRPr>
          </a:p>
          <a:p>
            <a:pPr marL="0" indent="0">
              <a:buNone/>
            </a:pPr>
            <a:endParaRPr lang="en-US" b="1"/>
          </a:p>
          <a:p>
            <a:pPr marL="0" indent="0">
              <a:buNone/>
            </a:pPr>
            <a:endParaRPr lang="en-US" b="1"/>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a:sym typeface="+mn-ea"/>
              </a:rPr>
              <a:t>Stages of reuse-oriented software engineering</a:t>
            </a:r>
            <a:br>
              <a:rPr lang="en-US"/>
            </a:br>
            <a:endParaRPr lang="en-US"/>
          </a:p>
        </p:txBody>
      </p:sp>
      <p:pic>
        <p:nvPicPr>
          <p:cNvPr id="4" name="Content Placeholder 3"/>
          <p:cNvPicPr>
            <a:picLocks noGrp="1" noChangeAspect="1"/>
          </p:cNvPicPr>
          <p:nvPr>
            <p:ph idx="1"/>
          </p:nvPr>
        </p:nvPicPr>
        <p:blipFill>
          <a:blip r:embed="rId2"/>
          <a:stretch>
            <a:fillRect/>
          </a:stretch>
        </p:blipFill>
        <p:spPr>
          <a:xfrm>
            <a:off x="1923097" y="2753678"/>
            <a:ext cx="5167313" cy="2155031"/>
          </a:xfrm>
          <a:prstGeom prst="rect">
            <a:avLst/>
          </a:prstGeom>
        </p:spPr>
      </p:pic>
    </p:spTree>
    <p:extLst>
      <p:ext uri="{BB962C8B-B14F-4D97-AF65-F5344CB8AC3E}">
        <p14:creationId xmlns:p14="http://schemas.microsoft.com/office/powerpoint/2010/main" val="13780940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sym typeface="+mn-ea"/>
              </a:rPr>
              <a:t>Stages of reuse-oriented software engineering</a:t>
            </a:r>
            <a:endParaRPr lang="en-US"/>
          </a:p>
        </p:txBody>
      </p:sp>
      <p:sp>
        <p:nvSpPr>
          <p:cNvPr id="3" name="Content Placeholder 2"/>
          <p:cNvSpPr>
            <a:spLocks noGrp="1"/>
          </p:cNvSpPr>
          <p:nvPr>
            <p:ph idx="1"/>
          </p:nvPr>
        </p:nvSpPr>
        <p:spPr/>
        <p:txBody>
          <a:bodyPr>
            <a:normAutofit fontScale="97500" lnSpcReduction="10000"/>
          </a:bodyPr>
          <a:lstStyle/>
          <a:p>
            <a:r>
              <a:rPr lang="en-US" b="1">
                <a:sym typeface="+mn-ea"/>
              </a:rPr>
              <a:t>Requirement updations / modifications. -</a:t>
            </a:r>
            <a:r>
              <a:rPr lang="en-US">
                <a:sym typeface="+mn-ea"/>
              </a:rPr>
              <a:t>If the requirements are changed by the customer, then still existing components are helpful for reuse or not.</a:t>
            </a:r>
          </a:p>
          <a:p>
            <a:r>
              <a:rPr lang="en-US" b="1">
                <a:sym typeface="+mn-ea"/>
              </a:rPr>
              <a:t>Reuse System design-</a:t>
            </a:r>
            <a:r>
              <a:rPr lang="en-US">
                <a:sym typeface="+mn-ea"/>
              </a:rPr>
              <a:t>If the requirements are changed by the customer, then still existing system designs are helpful for reuse or not.</a:t>
            </a:r>
            <a:endParaRPr lang="en-US"/>
          </a:p>
          <a:p>
            <a:r>
              <a:rPr lang="en-US" b="1">
                <a:sym typeface="+mn-ea"/>
              </a:rPr>
              <a:t>Development-</a:t>
            </a:r>
            <a:r>
              <a:rPr lang="en-US">
                <a:sym typeface="+mn-ea"/>
              </a:rPr>
              <a:t>Existing components are matching with new software or not.</a:t>
            </a:r>
            <a:endParaRPr lang="en-US"/>
          </a:p>
          <a:p>
            <a:r>
              <a:rPr lang="en-US" b="1">
                <a:sym typeface="+mn-ea"/>
              </a:rPr>
              <a:t>Integration</a:t>
            </a:r>
            <a:r>
              <a:rPr lang="en-US">
                <a:sym typeface="+mn-ea"/>
              </a:rPr>
              <a:t>-Can we integrate the new systems with existing components?</a:t>
            </a:r>
            <a:endParaRPr lang="en-US"/>
          </a:p>
          <a:p>
            <a:r>
              <a:rPr lang="en-US" b="1">
                <a:sym typeface="+mn-ea"/>
              </a:rPr>
              <a:t>System validation</a:t>
            </a:r>
            <a:r>
              <a:rPr lang="en-US">
                <a:sym typeface="+mn-ea"/>
              </a:rPr>
              <a:t>-To validate the system that it can be accepted by the customer or not.</a:t>
            </a:r>
            <a:endParaRPr lang="en-US"/>
          </a:p>
          <a:p>
            <a:endParaRPr lang="en-US"/>
          </a:p>
          <a:p>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Software Reverse Engineering</a:t>
            </a:r>
            <a:endParaRPr lang="en-US"/>
          </a:p>
        </p:txBody>
      </p:sp>
      <p:sp>
        <p:nvSpPr>
          <p:cNvPr id="3" name="Content Placeholder 2"/>
          <p:cNvSpPr>
            <a:spLocks noGrp="1"/>
          </p:cNvSpPr>
          <p:nvPr>
            <p:ph idx="1"/>
          </p:nvPr>
        </p:nvSpPr>
        <p:spPr/>
        <p:txBody>
          <a:bodyPr/>
          <a:lstStyle/>
          <a:p>
            <a:r>
              <a:rPr lang="en-US"/>
              <a:t>Software Reverse Engineering is a process of recovering the design, requirement specifications and functions of a product from an analysis of its code. It builds a program database and generates information from this. </a:t>
            </a:r>
          </a:p>
          <a:p>
            <a:endParaRPr lang="en-US"/>
          </a:p>
          <a:p>
            <a:r>
              <a:rPr lang="en-US"/>
              <a:t>The purpose of reverse engineering is to facilitate the maintenance work by improving the understandability of a system and to produce the necessary documents for a legacy system.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Reverse Engineering Goals: </a:t>
            </a:r>
          </a:p>
        </p:txBody>
      </p:sp>
      <p:sp>
        <p:nvSpPr>
          <p:cNvPr id="3" name="Content Placeholder 2"/>
          <p:cNvSpPr>
            <a:spLocks noGrp="1"/>
          </p:cNvSpPr>
          <p:nvPr>
            <p:ph sz="half" idx="1"/>
          </p:nvPr>
        </p:nvSpPr>
        <p:spPr/>
        <p:txBody>
          <a:bodyPr/>
          <a:lstStyle/>
          <a:p>
            <a:r>
              <a:rPr lang="en-US"/>
              <a:t>Cope with Complexity.</a:t>
            </a:r>
          </a:p>
          <a:p>
            <a:r>
              <a:rPr lang="en-US"/>
              <a:t>Recover lost information.</a:t>
            </a:r>
          </a:p>
          <a:p>
            <a:r>
              <a:rPr lang="en-US"/>
              <a:t>Detect side effects.</a:t>
            </a:r>
          </a:p>
          <a:p>
            <a:r>
              <a:rPr lang="en-US"/>
              <a:t>Synthesise higher abstraction.</a:t>
            </a:r>
          </a:p>
          <a:p>
            <a:r>
              <a:rPr lang="en-US"/>
              <a:t>Facilitate Reuse.</a:t>
            </a:r>
          </a:p>
          <a:p>
            <a:pPr marL="0" indent="0">
              <a:buNone/>
            </a:pPr>
            <a:endParaRPr lang="en-US"/>
          </a:p>
        </p:txBody>
      </p:sp>
      <p:pic>
        <p:nvPicPr>
          <p:cNvPr id="4" name="Content Placeholder 3"/>
          <p:cNvPicPr>
            <a:picLocks noGrp="1" noChangeAspect="1"/>
          </p:cNvPicPr>
          <p:nvPr>
            <p:ph sz="half" idx="2"/>
          </p:nvPr>
        </p:nvPicPr>
        <p:blipFill>
          <a:blip r:embed="rId2"/>
          <a:stretch>
            <a:fillRect/>
          </a:stretch>
        </p:blipFill>
        <p:spPr>
          <a:xfrm>
            <a:off x="4901089" y="2125504"/>
            <a:ext cx="3326606" cy="3364706"/>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Steps of Software Reverse Engineering: </a:t>
            </a:r>
          </a:p>
        </p:txBody>
      </p:sp>
      <p:sp>
        <p:nvSpPr>
          <p:cNvPr id="5" name="Content Placeholder 4"/>
          <p:cNvSpPr>
            <a:spLocks noGrp="1"/>
          </p:cNvSpPr>
          <p:nvPr>
            <p:ph idx="1"/>
          </p:nvPr>
        </p:nvSpPr>
        <p:spPr/>
        <p:txBody>
          <a:bodyPr>
            <a:normAutofit fontScale="87500" lnSpcReduction="10000"/>
          </a:bodyPr>
          <a:lstStyle/>
          <a:p>
            <a:pPr marL="0" indent="0">
              <a:buNone/>
            </a:pPr>
            <a:r>
              <a:rPr lang="en-US" b="1"/>
              <a:t>Collection Information: </a:t>
            </a:r>
          </a:p>
          <a:p>
            <a:r>
              <a:rPr lang="en-US"/>
              <a:t>This step focuses on collecting all possible information (i.e., source design documents etc.) about the software. </a:t>
            </a:r>
          </a:p>
          <a:p>
            <a:pPr marL="0" indent="0">
              <a:buNone/>
            </a:pPr>
            <a:r>
              <a:rPr lang="en-US" b="1"/>
              <a:t>Examining the information</a:t>
            </a:r>
            <a:r>
              <a:rPr lang="en-US"/>
              <a:t>: </a:t>
            </a:r>
          </a:p>
          <a:p>
            <a:r>
              <a:rPr lang="en-US"/>
              <a:t>The information collected in step-1 as studied so as to get familiar with the system. </a:t>
            </a:r>
          </a:p>
          <a:p>
            <a:pPr marL="0" indent="0">
              <a:buNone/>
            </a:pPr>
            <a:r>
              <a:rPr lang="en-US" b="1"/>
              <a:t>Extracting the structure: </a:t>
            </a:r>
          </a:p>
          <a:p>
            <a:r>
              <a:rPr lang="en-US"/>
              <a:t>This step concerns with identification of program structure in the form of structure chart where each node corresponds to some routine. </a:t>
            </a:r>
          </a:p>
          <a:p>
            <a:pPr marL="0" indent="0">
              <a:buNone/>
            </a:pPr>
            <a:r>
              <a:rPr lang="en-US" b="1"/>
              <a:t>Recording the functionality: </a:t>
            </a:r>
          </a:p>
          <a:p>
            <a:r>
              <a:rPr lang="en-US"/>
              <a:t>During this step processing details of each module of the structure, charts are recorded using structured language like decision table, etc. </a:t>
            </a:r>
          </a:p>
          <a:p>
            <a:pPr marL="0" indent="0">
              <a:buNone/>
            </a:pPr>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Steps of Software Reverse Engineering: </a:t>
            </a:r>
            <a:endParaRPr lang="en-US"/>
          </a:p>
        </p:txBody>
      </p:sp>
      <p:sp>
        <p:nvSpPr>
          <p:cNvPr id="3" name="Content Placeholder 2"/>
          <p:cNvSpPr>
            <a:spLocks noGrp="1"/>
          </p:cNvSpPr>
          <p:nvPr>
            <p:ph idx="1"/>
          </p:nvPr>
        </p:nvSpPr>
        <p:spPr/>
        <p:txBody>
          <a:bodyPr>
            <a:normAutofit fontScale="87500" lnSpcReduction="10000"/>
          </a:bodyPr>
          <a:lstStyle/>
          <a:p>
            <a:pPr marL="0" indent="0">
              <a:buNone/>
            </a:pPr>
            <a:r>
              <a:rPr lang="en-US" b="1"/>
              <a:t>Recording data flow: </a:t>
            </a:r>
          </a:p>
          <a:p>
            <a:r>
              <a:rPr lang="en-US"/>
              <a:t>From the information exA tracted in step-3 and step-4, set of data flow diagrams are derived to show the flow of data among the processes. </a:t>
            </a:r>
          </a:p>
          <a:p>
            <a:pPr marL="0" indent="0">
              <a:buNone/>
            </a:pPr>
            <a:r>
              <a:rPr lang="en-US" b="1"/>
              <a:t>Recording control flow: </a:t>
            </a:r>
          </a:p>
          <a:p>
            <a:r>
              <a:rPr lang="en-US"/>
              <a:t>High level control structure of the software is recorded. </a:t>
            </a:r>
          </a:p>
          <a:p>
            <a:pPr marL="0" indent="0">
              <a:buNone/>
            </a:pPr>
            <a:r>
              <a:rPr lang="en-US" b="1"/>
              <a:t>Review extracted design: </a:t>
            </a:r>
            <a:endParaRPr lang="en-US"/>
          </a:p>
          <a:p>
            <a:r>
              <a:rPr lang="en-US"/>
              <a:t>Design document extracted is reviewed several times to ensure consistency and correctness. It also ensures that the design represents the program. </a:t>
            </a:r>
          </a:p>
          <a:p>
            <a:pPr marL="0" indent="0">
              <a:buNone/>
            </a:pPr>
            <a:r>
              <a:rPr lang="en-US"/>
              <a:t> </a:t>
            </a:r>
            <a:r>
              <a:rPr lang="en-US" b="1"/>
              <a:t>Generate documentation:</a:t>
            </a:r>
            <a:r>
              <a:rPr lang="en-US"/>
              <a:t> </a:t>
            </a:r>
          </a:p>
          <a:p>
            <a:r>
              <a:rPr lang="en-US"/>
              <a:t>Finally, in this step, the complete documentation including SRS, design document, history, overview, etc. are recorded for future use.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3A1EA-9C1D-48E1-BF1D-BC6B44AB2ACB}"/>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8263E262-EB96-4D37-AA1B-18683AE1D83B}"/>
              </a:ext>
            </a:extLst>
          </p:cNvPr>
          <p:cNvSpPr>
            <a:spLocks noGrp="1"/>
          </p:cNvSpPr>
          <p:nvPr>
            <p:ph sz="quarter" idx="1"/>
          </p:nvPr>
        </p:nvSpPr>
        <p:spPr/>
        <p:txBody>
          <a:bodyPr/>
          <a:lstStyle/>
          <a:p>
            <a:endParaRPr lang="en-US"/>
          </a:p>
        </p:txBody>
      </p:sp>
      <p:pic>
        <p:nvPicPr>
          <p:cNvPr id="7" name="Picture 6">
            <a:extLst>
              <a:ext uri="{FF2B5EF4-FFF2-40B4-BE49-F238E27FC236}">
                <a16:creationId xmlns:a16="http://schemas.microsoft.com/office/drawing/2014/main" id="{EA03EC29-5D3E-42F1-94AD-C817F51ECCAB}"/>
              </a:ext>
            </a:extLst>
          </p:cNvPr>
          <p:cNvPicPr>
            <a:picLocks noChangeAspect="1"/>
          </p:cNvPicPr>
          <p:nvPr/>
        </p:nvPicPr>
        <p:blipFill>
          <a:blip r:embed="rId2"/>
          <a:stretch>
            <a:fillRect/>
          </a:stretch>
        </p:blipFill>
        <p:spPr>
          <a:xfrm>
            <a:off x="224096" y="274638"/>
            <a:ext cx="8462704" cy="6199314"/>
          </a:xfrm>
          <a:prstGeom prst="rect">
            <a:avLst/>
          </a:prstGeom>
        </p:spPr>
      </p:pic>
    </p:spTree>
    <p:extLst>
      <p:ext uri="{BB962C8B-B14F-4D97-AF65-F5344CB8AC3E}">
        <p14:creationId xmlns:p14="http://schemas.microsoft.com/office/powerpoint/2010/main" val="34084585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621A39-98FC-48FE-877C-66BEE69F4047}"/>
              </a:ext>
            </a:extLst>
          </p:cNvPr>
          <p:cNvSpPr>
            <a:spLocks noGrp="1"/>
          </p:cNvSpPr>
          <p:nvPr>
            <p:ph sz="quarter" idx="1"/>
          </p:nvPr>
        </p:nvSpPr>
        <p:spPr/>
        <p:txBody>
          <a:bodyPr>
            <a:normAutofit/>
          </a:bodyPr>
          <a:lstStyle/>
          <a:p>
            <a:pPr marL="0" indent="0" algn="ctr">
              <a:buNone/>
            </a:pPr>
            <a:endParaRPr lang="en-US" sz="5400" dirty="0">
              <a:solidFill>
                <a:srgbClr val="FF0000"/>
              </a:solidFill>
            </a:endParaRPr>
          </a:p>
          <a:p>
            <a:pPr marL="0" indent="0" algn="ctr">
              <a:buNone/>
            </a:pPr>
            <a:r>
              <a:rPr lang="en-US" sz="5400" dirty="0">
                <a:solidFill>
                  <a:srgbClr val="FF0000"/>
                </a:solidFill>
              </a:rPr>
              <a:t>Thank you</a:t>
            </a:r>
          </a:p>
        </p:txBody>
      </p:sp>
    </p:spTree>
    <p:extLst>
      <p:ext uri="{BB962C8B-B14F-4D97-AF65-F5344CB8AC3E}">
        <p14:creationId xmlns:p14="http://schemas.microsoft.com/office/powerpoint/2010/main" val="813127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AA8EF-57C3-446E-B533-06614CF771E3}"/>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3D4DF58B-03A1-4445-96F2-C9C365EE2E68}"/>
              </a:ext>
            </a:extLst>
          </p:cNvPr>
          <p:cNvPicPr>
            <a:picLocks noGrp="1" noChangeAspect="1"/>
          </p:cNvPicPr>
          <p:nvPr>
            <p:ph sz="quarter" idx="1"/>
          </p:nvPr>
        </p:nvPicPr>
        <p:blipFill rotWithShape="1">
          <a:blip r:embed="rId2"/>
          <a:srcRect l="19388" t="18628" r="20409" b="21767"/>
          <a:stretch/>
        </p:blipFill>
        <p:spPr>
          <a:xfrm>
            <a:off x="457200" y="240641"/>
            <a:ext cx="7848600" cy="6159284"/>
          </a:xfrm>
        </p:spPr>
      </p:pic>
    </p:spTree>
    <p:extLst>
      <p:ext uri="{BB962C8B-B14F-4D97-AF65-F5344CB8AC3E}">
        <p14:creationId xmlns:p14="http://schemas.microsoft.com/office/powerpoint/2010/main" val="1421781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63316-161C-46D6-A18E-681DE4C38F1B}"/>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8511DAA8-1633-402F-ACEA-FFAC024C0E24}"/>
              </a:ext>
            </a:extLst>
          </p:cNvPr>
          <p:cNvPicPr>
            <a:picLocks noGrp="1" noChangeAspect="1"/>
          </p:cNvPicPr>
          <p:nvPr>
            <p:ph sz="quarter" idx="1"/>
          </p:nvPr>
        </p:nvPicPr>
        <p:blipFill rotWithShape="1">
          <a:blip r:embed="rId2"/>
          <a:srcRect l="19387" t="13739" r="20409" b="17293"/>
          <a:stretch/>
        </p:blipFill>
        <p:spPr>
          <a:xfrm>
            <a:off x="481818" y="152400"/>
            <a:ext cx="7571871" cy="6096000"/>
          </a:xfrm>
        </p:spPr>
      </p:pic>
    </p:spTree>
    <p:extLst>
      <p:ext uri="{BB962C8B-B14F-4D97-AF65-F5344CB8AC3E}">
        <p14:creationId xmlns:p14="http://schemas.microsoft.com/office/powerpoint/2010/main" val="3148369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63316-161C-46D6-A18E-681DE4C38F1B}"/>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A03DD1DB-3928-4F50-A049-0E21DFCB20EE}"/>
              </a:ext>
            </a:extLst>
          </p:cNvPr>
          <p:cNvPicPr>
            <a:picLocks noGrp="1" noChangeAspect="1"/>
          </p:cNvPicPr>
          <p:nvPr>
            <p:ph sz="quarter" idx="1"/>
          </p:nvPr>
        </p:nvPicPr>
        <p:blipFill rotWithShape="1">
          <a:blip r:embed="rId2"/>
          <a:srcRect l="18367" t="16211" r="20409" b="6403"/>
          <a:stretch/>
        </p:blipFill>
        <p:spPr>
          <a:xfrm>
            <a:off x="206972" y="274638"/>
            <a:ext cx="8292356" cy="6049962"/>
          </a:xfrm>
        </p:spPr>
      </p:pic>
    </p:spTree>
    <p:extLst>
      <p:ext uri="{BB962C8B-B14F-4D97-AF65-F5344CB8AC3E}">
        <p14:creationId xmlns:p14="http://schemas.microsoft.com/office/powerpoint/2010/main" val="2492022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14370208-A2F8-4FF7-BEE0-DFD2DF6EA638}"/>
              </a:ext>
            </a:extLst>
          </p:cNvPr>
          <p:cNvSpPr>
            <a:spLocks noGrp="1" noChangeArrowheads="1"/>
          </p:cNvSpPr>
          <p:nvPr>
            <p:ph type="title"/>
          </p:nvPr>
        </p:nvSpPr>
        <p:spPr>
          <a:xfrm>
            <a:off x="439445" y="-133276"/>
            <a:ext cx="7467600" cy="1143000"/>
          </a:xfrm>
          <a:noFill/>
        </p:spPr>
        <p:txBody>
          <a:bodyPr/>
          <a:lstStyle/>
          <a:p>
            <a:r>
              <a:rPr lang="en-US" altLang="en-US" sz="4000" dirty="0">
                <a:solidFill>
                  <a:srgbClr val="0404C8"/>
                </a:solidFill>
              </a:rPr>
              <a:t>Testing Activities </a:t>
            </a:r>
          </a:p>
        </p:txBody>
      </p:sp>
      <p:sp>
        <p:nvSpPr>
          <p:cNvPr id="6147" name="Rectangle 3">
            <a:extLst>
              <a:ext uri="{FF2B5EF4-FFF2-40B4-BE49-F238E27FC236}">
                <a16:creationId xmlns:a16="http://schemas.microsoft.com/office/drawing/2014/main" id="{45EF1C2F-117E-4115-A8BD-B91A6DA7A6E3}"/>
              </a:ext>
            </a:extLst>
          </p:cNvPr>
          <p:cNvSpPr>
            <a:spLocks noChangeArrowheads="1"/>
          </p:cNvSpPr>
          <p:nvPr/>
        </p:nvSpPr>
        <p:spPr bwMode="auto">
          <a:xfrm>
            <a:off x="2525713" y="1782763"/>
            <a:ext cx="1114425"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r>
              <a:rPr lang="en-US" altLang="en-US" sz="1600" b="0">
                <a:solidFill>
                  <a:srgbClr val="000000"/>
                </a:solidFill>
              </a:rPr>
              <a:t>Tested </a:t>
            </a:r>
          </a:p>
          <a:p>
            <a:r>
              <a:rPr lang="en-US" altLang="en-US" sz="1600" b="0">
                <a:solidFill>
                  <a:srgbClr val="000000"/>
                </a:solidFill>
              </a:rPr>
              <a:t>Subsystem </a:t>
            </a:r>
          </a:p>
        </p:txBody>
      </p:sp>
      <p:sp>
        <p:nvSpPr>
          <p:cNvPr id="6148" name="Rectangle 4" descr="10%">
            <a:extLst>
              <a:ext uri="{FF2B5EF4-FFF2-40B4-BE49-F238E27FC236}">
                <a16:creationId xmlns:a16="http://schemas.microsoft.com/office/drawing/2014/main" id="{A8B72C1B-95DD-4297-BE97-BEDE2BC8DC0C}"/>
              </a:ext>
            </a:extLst>
          </p:cNvPr>
          <p:cNvSpPr>
            <a:spLocks noChangeArrowheads="1"/>
          </p:cNvSpPr>
          <p:nvPr/>
        </p:nvSpPr>
        <p:spPr bwMode="auto">
          <a:xfrm>
            <a:off x="125413" y="4608513"/>
            <a:ext cx="1109662" cy="814387"/>
          </a:xfrm>
          <a:prstGeom prst="rect">
            <a:avLst/>
          </a:prstGeom>
          <a:pattFill prst="pct10">
            <a:fgClr>
              <a:srgbClr val="000000"/>
            </a:fgClr>
            <a:bgClr>
              <a:srgbClr val="FFFFFF"/>
            </a:bgClr>
          </a:pattFill>
          <a:ln w="12700">
            <a:solidFill>
              <a:srgbClr val="FFFFFF"/>
            </a:solidFill>
            <a:miter lim="800000"/>
            <a:headEnd/>
            <a:tailEnd/>
          </a:ln>
        </p:spPr>
        <p:txBody>
          <a:bodyPr wrap="none" lIns="90487" tIns="44450" rIns="90487" bIns="44450" anchor="ct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pPr algn="ctr"/>
            <a:r>
              <a:rPr lang="en-US" altLang="en-US" sz="2000"/>
              <a:t>Subsystem</a:t>
            </a:r>
          </a:p>
          <a:p>
            <a:pPr algn="ctr"/>
            <a:r>
              <a:rPr lang="en-US" altLang="en-US" sz="2000"/>
              <a:t>Code</a:t>
            </a:r>
          </a:p>
        </p:txBody>
      </p:sp>
      <p:sp>
        <p:nvSpPr>
          <p:cNvPr id="6149" name="Oval 5">
            <a:extLst>
              <a:ext uri="{FF2B5EF4-FFF2-40B4-BE49-F238E27FC236}">
                <a16:creationId xmlns:a16="http://schemas.microsoft.com/office/drawing/2014/main" id="{F36EAFEB-E0FC-434D-9F01-CEC10C996A53}"/>
              </a:ext>
            </a:extLst>
          </p:cNvPr>
          <p:cNvSpPr>
            <a:spLocks noChangeArrowheads="1"/>
          </p:cNvSpPr>
          <p:nvPr/>
        </p:nvSpPr>
        <p:spPr bwMode="auto">
          <a:xfrm>
            <a:off x="5900738" y="2525713"/>
            <a:ext cx="1568450" cy="1270000"/>
          </a:xfrm>
          <a:prstGeom prst="ellipse">
            <a:avLst/>
          </a:prstGeom>
          <a:solidFill>
            <a:srgbClr val="FFFFFF"/>
          </a:solidFill>
          <a:ln w="12700">
            <a:solidFill>
              <a:srgbClr val="000000"/>
            </a:solidFill>
            <a:round/>
            <a:headEnd/>
            <a:tailEnd/>
          </a:ln>
        </p:spPr>
        <p:txBody>
          <a:bodyPr wrap="none" anchor="ct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endParaRPr lang="en-US" altLang="en-US"/>
          </a:p>
        </p:txBody>
      </p:sp>
      <p:sp>
        <p:nvSpPr>
          <p:cNvPr id="6150" name="Rectangle 6">
            <a:extLst>
              <a:ext uri="{FF2B5EF4-FFF2-40B4-BE49-F238E27FC236}">
                <a16:creationId xmlns:a16="http://schemas.microsoft.com/office/drawing/2014/main" id="{E47D54D0-D7BC-4609-9D3D-864C8A5EBCCC}"/>
              </a:ext>
            </a:extLst>
          </p:cNvPr>
          <p:cNvSpPr>
            <a:spLocks noChangeArrowheads="1"/>
          </p:cNvSpPr>
          <p:nvPr/>
        </p:nvSpPr>
        <p:spPr bwMode="auto">
          <a:xfrm>
            <a:off x="5999163" y="2924175"/>
            <a:ext cx="1525587"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r>
              <a:rPr lang="en-US" altLang="en-US" sz="2300">
                <a:solidFill>
                  <a:srgbClr val="000000"/>
                </a:solidFill>
              </a:rPr>
              <a:t>Functional</a:t>
            </a:r>
          </a:p>
        </p:txBody>
      </p:sp>
      <p:sp>
        <p:nvSpPr>
          <p:cNvPr id="6151" name="Oval 7">
            <a:extLst>
              <a:ext uri="{FF2B5EF4-FFF2-40B4-BE49-F238E27FC236}">
                <a16:creationId xmlns:a16="http://schemas.microsoft.com/office/drawing/2014/main" id="{E4C0931C-31AD-4B11-ABAA-B616E4FE831B}"/>
              </a:ext>
            </a:extLst>
          </p:cNvPr>
          <p:cNvSpPr>
            <a:spLocks noChangeArrowheads="1"/>
          </p:cNvSpPr>
          <p:nvPr/>
        </p:nvSpPr>
        <p:spPr bwMode="auto">
          <a:xfrm>
            <a:off x="3476625" y="2525713"/>
            <a:ext cx="1643063" cy="1270000"/>
          </a:xfrm>
          <a:prstGeom prst="ellipse">
            <a:avLst/>
          </a:prstGeom>
          <a:solidFill>
            <a:srgbClr val="FFFFFF"/>
          </a:solidFill>
          <a:ln w="12700">
            <a:solidFill>
              <a:srgbClr val="000000"/>
            </a:solidFill>
            <a:round/>
            <a:headEnd/>
            <a:tailEnd/>
          </a:ln>
        </p:spPr>
        <p:txBody>
          <a:bodyPr wrap="none" anchor="ct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endParaRPr lang="en-US" altLang="en-US"/>
          </a:p>
        </p:txBody>
      </p:sp>
      <p:sp>
        <p:nvSpPr>
          <p:cNvPr id="6152" name="Rectangle 8">
            <a:extLst>
              <a:ext uri="{FF2B5EF4-FFF2-40B4-BE49-F238E27FC236}">
                <a16:creationId xmlns:a16="http://schemas.microsoft.com/office/drawing/2014/main" id="{83A14287-E149-4CB6-8424-A4EC7213757B}"/>
              </a:ext>
            </a:extLst>
          </p:cNvPr>
          <p:cNvSpPr>
            <a:spLocks noChangeArrowheads="1"/>
          </p:cNvSpPr>
          <p:nvPr/>
        </p:nvSpPr>
        <p:spPr bwMode="auto">
          <a:xfrm>
            <a:off x="3556000" y="2816225"/>
            <a:ext cx="1592263"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r>
              <a:rPr lang="en-US" altLang="en-US" sz="2300">
                <a:solidFill>
                  <a:srgbClr val="000000"/>
                </a:solidFill>
              </a:rPr>
              <a:t>Integration</a:t>
            </a:r>
          </a:p>
        </p:txBody>
      </p:sp>
      <p:sp>
        <p:nvSpPr>
          <p:cNvPr id="6153" name="Oval 9">
            <a:extLst>
              <a:ext uri="{FF2B5EF4-FFF2-40B4-BE49-F238E27FC236}">
                <a16:creationId xmlns:a16="http://schemas.microsoft.com/office/drawing/2014/main" id="{175CF07E-E2D7-4763-8D51-A6C890A3C3C9}"/>
              </a:ext>
            </a:extLst>
          </p:cNvPr>
          <p:cNvSpPr>
            <a:spLocks noChangeArrowheads="1"/>
          </p:cNvSpPr>
          <p:nvPr/>
        </p:nvSpPr>
        <p:spPr bwMode="auto">
          <a:xfrm>
            <a:off x="1390650" y="4576763"/>
            <a:ext cx="1090613" cy="838200"/>
          </a:xfrm>
          <a:prstGeom prst="ellipse">
            <a:avLst/>
          </a:prstGeom>
          <a:solidFill>
            <a:srgbClr val="FFFFFF"/>
          </a:solidFill>
          <a:ln w="12700">
            <a:solidFill>
              <a:srgbClr val="000000"/>
            </a:solidFill>
            <a:round/>
            <a:headEnd/>
            <a:tailEnd/>
          </a:ln>
        </p:spPr>
        <p:txBody>
          <a:bodyPr wrap="none" anchor="ct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endParaRPr lang="en-US" altLang="en-US"/>
          </a:p>
        </p:txBody>
      </p:sp>
      <p:sp>
        <p:nvSpPr>
          <p:cNvPr id="6154" name="Rectangle 10">
            <a:extLst>
              <a:ext uri="{FF2B5EF4-FFF2-40B4-BE49-F238E27FC236}">
                <a16:creationId xmlns:a16="http://schemas.microsoft.com/office/drawing/2014/main" id="{B78AB562-8985-4FA5-9732-AF780C2E81BE}"/>
              </a:ext>
            </a:extLst>
          </p:cNvPr>
          <p:cNvSpPr>
            <a:spLocks noChangeArrowheads="1"/>
          </p:cNvSpPr>
          <p:nvPr/>
        </p:nvSpPr>
        <p:spPr bwMode="auto">
          <a:xfrm>
            <a:off x="1582738" y="4686300"/>
            <a:ext cx="804862"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r>
              <a:rPr lang="en-US" altLang="en-US" sz="2300">
                <a:solidFill>
                  <a:srgbClr val="000000"/>
                </a:solidFill>
              </a:rPr>
              <a:t>Unit </a:t>
            </a:r>
          </a:p>
        </p:txBody>
      </p:sp>
      <p:sp>
        <p:nvSpPr>
          <p:cNvPr id="6155" name="Freeform 11">
            <a:extLst>
              <a:ext uri="{FF2B5EF4-FFF2-40B4-BE49-F238E27FC236}">
                <a16:creationId xmlns:a16="http://schemas.microsoft.com/office/drawing/2014/main" id="{D9FFDE69-9599-472E-958C-261E98B30B95}"/>
              </a:ext>
            </a:extLst>
          </p:cNvPr>
          <p:cNvSpPr>
            <a:spLocks/>
          </p:cNvSpPr>
          <p:nvPr/>
        </p:nvSpPr>
        <p:spPr bwMode="auto">
          <a:xfrm>
            <a:off x="3459163" y="2686050"/>
            <a:ext cx="107950" cy="122238"/>
          </a:xfrm>
          <a:custGeom>
            <a:avLst/>
            <a:gdLst>
              <a:gd name="T0" fmla="*/ 27 w 68"/>
              <a:gd name="T1" fmla="*/ 0 h 77"/>
              <a:gd name="T2" fmla="*/ 67 w 68"/>
              <a:gd name="T3" fmla="*/ 76 h 77"/>
              <a:gd name="T4" fmla="*/ 0 w 68"/>
              <a:gd name="T5" fmla="*/ 34 h 77"/>
              <a:gd name="T6" fmla="*/ 13 w 68"/>
              <a:gd name="T7" fmla="*/ 21 h 77"/>
              <a:gd name="T8" fmla="*/ 27 w 68"/>
              <a:gd name="T9" fmla="*/ 0 h 77"/>
              <a:gd name="T10" fmla="*/ 0 60000 65536"/>
              <a:gd name="T11" fmla="*/ 0 60000 65536"/>
              <a:gd name="T12" fmla="*/ 0 60000 65536"/>
              <a:gd name="T13" fmla="*/ 0 60000 65536"/>
              <a:gd name="T14" fmla="*/ 0 60000 65536"/>
              <a:gd name="T15" fmla="*/ 0 w 68"/>
              <a:gd name="T16" fmla="*/ 0 h 77"/>
              <a:gd name="T17" fmla="*/ 68 w 68"/>
              <a:gd name="T18" fmla="*/ 77 h 77"/>
            </a:gdLst>
            <a:ahLst/>
            <a:cxnLst>
              <a:cxn ang="T10">
                <a:pos x="T0" y="T1"/>
              </a:cxn>
              <a:cxn ang="T11">
                <a:pos x="T2" y="T3"/>
              </a:cxn>
              <a:cxn ang="T12">
                <a:pos x="T4" y="T5"/>
              </a:cxn>
              <a:cxn ang="T13">
                <a:pos x="T6" y="T7"/>
              </a:cxn>
              <a:cxn ang="T14">
                <a:pos x="T8" y="T9"/>
              </a:cxn>
            </a:cxnLst>
            <a:rect l="T15" t="T16" r="T17" b="T18"/>
            <a:pathLst>
              <a:path w="68" h="77">
                <a:moveTo>
                  <a:pt x="27" y="0"/>
                </a:moveTo>
                <a:lnTo>
                  <a:pt x="67" y="76"/>
                </a:lnTo>
                <a:lnTo>
                  <a:pt x="0" y="34"/>
                </a:lnTo>
                <a:lnTo>
                  <a:pt x="13" y="21"/>
                </a:lnTo>
                <a:lnTo>
                  <a:pt x="27" y="0"/>
                </a:lnTo>
              </a:path>
            </a:pathLst>
          </a:custGeom>
          <a:solidFill>
            <a:srgbClr val="000000"/>
          </a:solidFill>
          <a:ln>
            <a:noFill/>
          </a:ln>
          <a:extLst>
            <a:ext uri="{91240B29-F687-4F45-9708-019B960494DF}">
              <a14:hiddenLine xmlns:a14="http://schemas.microsoft.com/office/drawing/2010/main" w="127000" cap="rnd">
                <a:solidFill>
                  <a:srgbClr val="000000"/>
                </a:solidFill>
                <a:round/>
                <a:headEnd/>
                <a:tailEnd/>
              </a14:hiddenLine>
            </a:ext>
          </a:extLst>
        </p:spPr>
        <p:txBody>
          <a:bodyP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endParaRPr lang="en-US" altLang="en-US"/>
          </a:p>
        </p:txBody>
      </p:sp>
      <p:sp>
        <p:nvSpPr>
          <p:cNvPr id="6156" name="Line 12">
            <a:extLst>
              <a:ext uri="{FF2B5EF4-FFF2-40B4-BE49-F238E27FC236}">
                <a16:creationId xmlns:a16="http://schemas.microsoft.com/office/drawing/2014/main" id="{EF87A86D-2F45-47F4-83AA-30315EA9944E}"/>
              </a:ext>
            </a:extLst>
          </p:cNvPr>
          <p:cNvSpPr>
            <a:spLocks noChangeShapeType="1"/>
          </p:cNvSpPr>
          <p:nvPr/>
        </p:nvSpPr>
        <p:spPr bwMode="auto">
          <a:xfrm>
            <a:off x="2433638" y="1662113"/>
            <a:ext cx="1055687" cy="10668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57" name="Oval 13">
            <a:extLst>
              <a:ext uri="{FF2B5EF4-FFF2-40B4-BE49-F238E27FC236}">
                <a16:creationId xmlns:a16="http://schemas.microsoft.com/office/drawing/2014/main" id="{DC6B90E8-60C3-4083-953F-F171AF1EA21B}"/>
              </a:ext>
            </a:extLst>
          </p:cNvPr>
          <p:cNvSpPr>
            <a:spLocks noChangeArrowheads="1"/>
          </p:cNvSpPr>
          <p:nvPr/>
        </p:nvSpPr>
        <p:spPr bwMode="auto">
          <a:xfrm>
            <a:off x="1090613" y="3976688"/>
            <a:ext cx="34925" cy="58737"/>
          </a:xfrm>
          <a:prstGeom prst="ellipse">
            <a:avLst/>
          </a:prstGeom>
          <a:solidFill>
            <a:srgbClr val="000000"/>
          </a:solidFill>
          <a:ln w="12700">
            <a:solidFill>
              <a:srgbClr val="000000"/>
            </a:solidFill>
            <a:round/>
            <a:headEnd/>
            <a:tailEnd/>
          </a:ln>
        </p:spPr>
        <p:txBody>
          <a:bodyPr wrap="none" anchor="ct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endParaRPr lang="en-US" altLang="en-US"/>
          </a:p>
        </p:txBody>
      </p:sp>
      <p:sp>
        <p:nvSpPr>
          <p:cNvPr id="6158" name="Oval 14">
            <a:extLst>
              <a:ext uri="{FF2B5EF4-FFF2-40B4-BE49-F238E27FC236}">
                <a16:creationId xmlns:a16="http://schemas.microsoft.com/office/drawing/2014/main" id="{C566AD03-E784-4B21-B4CC-AAA1CB05F34B}"/>
              </a:ext>
            </a:extLst>
          </p:cNvPr>
          <p:cNvSpPr>
            <a:spLocks noChangeArrowheads="1"/>
          </p:cNvSpPr>
          <p:nvPr/>
        </p:nvSpPr>
        <p:spPr bwMode="auto">
          <a:xfrm>
            <a:off x="1090613" y="3652838"/>
            <a:ext cx="34925" cy="58737"/>
          </a:xfrm>
          <a:prstGeom prst="ellipse">
            <a:avLst/>
          </a:prstGeom>
          <a:solidFill>
            <a:srgbClr val="000000"/>
          </a:solidFill>
          <a:ln w="12700">
            <a:solidFill>
              <a:srgbClr val="000000"/>
            </a:solidFill>
            <a:round/>
            <a:headEnd/>
            <a:tailEnd/>
          </a:ln>
        </p:spPr>
        <p:txBody>
          <a:bodyPr wrap="none" anchor="ct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endParaRPr lang="en-US" altLang="en-US"/>
          </a:p>
        </p:txBody>
      </p:sp>
      <p:sp>
        <p:nvSpPr>
          <p:cNvPr id="6159" name="Oval 15">
            <a:extLst>
              <a:ext uri="{FF2B5EF4-FFF2-40B4-BE49-F238E27FC236}">
                <a16:creationId xmlns:a16="http://schemas.microsoft.com/office/drawing/2014/main" id="{F9D85BE4-9568-456D-B2BF-85F76A5E5B3D}"/>
              </a:ext>
            </a:extLst>
          </p:cNvPr>
          <p:cNvSpPr>
            <a:spLocks noChangeArrowheads="1"/>
          </p:cNvSpPr>
          <p:nvPr/>
        </p:nvSpPr>
        <p:spPr bwMode="auto">
          <a:xfrm>
            <a:off x="1090613" y="3400425"/>
            <a:ext cx="34925" cy="47625"/>
          </a:xfrm>
          <a:prstGeom prst="ellipse">
            <a:avLst/>
          </a:prstGeom>
          <a:solidFill>
            <a:srgbClr val="000000"/>
          </a:solidFill>
          <a:ln w="12700">
            <a:solidFill>
              <a:srgbClr val="000000"/>
            </a:solidFill>
            <a:round/>
            <a:headEnd/>
            <a:tailEnd/>
          </a:ln>
        </p:spPr>
        <p:txBody>
          <a:bodyPr wrap="none" anchor="ct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endParaRPr lang="en-US" altLang="en-US"/>
          </a:p>
        </p:txBody>
      </p:sp>
      <p:sp>
        <p:nvSpPr>
          <p:cNvPr id="6160" name="Oval 16">
            <a:extLst>
              <a:ext uri="{FF2B5EF4-FFF2-40B4-BE49-F238E27FC236}">
                <a16:creationId xmlns:a16="http://schemas.microsoft.com/office/drawing/2014/main" id="{B31DD857-78CE-45EF-8D3E-EC965776B37E}"/>
              </a:ext>
            </a:extLst>
          </p:cNvPr>
          <p:cNvSpPr>
            <a:spLocks noChangeArrowheads="1"/>
          </p:cNvSpPr>
          <p:nvPr/>
        </p:nvSpPr>
        <p:spPr bwMode="auto">
          <a:xfrm>
            <a:off x="2446338" y="2957513"/>
            <a:ext cx="838200" cy="261937"/>
          </a:xfrm>
          <a:prstGeom prst="ellipse">
            <a:avLst/>
          </a:prstGeom>
          <a:solidFill>
            <a:srgbClr val="FFFFFF"/>
          </a:solidFill>
          <a:ln w="12700">
            <a:solidFill>
              <a:srgbClr val="FFFFFF"/>
            </a:solidFill>
            <a:round/>
            <a:headEnd/>
            <a:tailEnd/>
          </a:ln>
        </p:spPr>
        <p:txBody>
          <a:bodyPr wrap="none" anchor="ct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endParaRPr lang="en-US" altLang="en-US"/>
          </a:p>
        </p:txBody>
      </p:sp>
      <p:sp>
        <p:nvSpPr>
          <p:cNvPr id="6161" name="Rectangle 17">
            <a:extLst>
              <a:ext uri="{FF2B5EF4-FFF2-40B4-BE49-F238E27FC236}">
                <a16:creationId xmlns:a16="http://schemas.microsoft.com/office/drawing/2014/main" id="{F277679C-591F-4662-8864-465A0B4ACEB7}"/>
              </a:ext>
            </a:extLst>
          </p:cNvPr>
          <p:cNvSpPr>
            <a:spLocks noChangeArrowheads="1"/>
          </p:cNvSpPr>
          <p:nvPr/>
        </p:nvSpPr>
        <p:spPr bwMode="auto">
          <a:xfrm>
            <a:off x="2135188" y="2835275"/>
            <a:ext cx="1063625"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r>
              <a:rPr lang="en-US" altLang="en-US" sz="1600" b="0">
                <a:solidFill>
                  <a:srgbClr val="000000"/>
                </a:solidFill>
              </a:rPr>
              <a:t>Tested</a:t>
            </a:r>
          </a:p>
          <a:p>
            <a:r>
              <a:rPr lang="en-US" altLang="en-US" sz="1600" b="0">
                <a:solidFill>
                  <a:srgbClr val="000000"/>
                </a:solidFill>
              </a:rPr>
              <a:t>Subsystem</a:t>
            </a:r>
          </a:p>
        </p:txBody>
      </p:sp>
      <p:sp>
        <p:nvSpPr>
          <p:cNvPr id="6162" name="Freeform 18">
            <a:extLst>
              <a:ext uri="{FF2B5EF4-FFF2-40B4-BE49-F238E27FC236}">
                <a16:creationId xmlns:a16="http://schemas.microsoft.com/office/drawing/2014/main" id="{61DB6DD6-6CDA-4281-8619-DA43A5B4B8DC}"/>
              </a:ext>
            </a:extLst>
          </p:cNvPr>
          <p:cNvSpPr>
            <a:spLocks/>
          </p:cNvSpPr>
          <p:nvPr/>
        </p:nvSpPr>
        <p:spPr bwMode="auto">
          <a:xfrm>
            <a:off x="3363913" y="2914650"/>
            <a:ext cx="131762" cy="73025"/>
          </a:xfrm>
          <a:custGeom>
            <a:avLst/>
            <a:gdLst>
              <a:gd name="T0" fmla="*/ 14 w 83"/>
              <a:gd name="T1" fmla="*/ 0 h 46"/>
              <a:gd name="T2" fmla="*/ 82 w 83"/>
              <a:gd name="T3" fmla="*/ 45 h 46"/>
              <a:gd name="T4" fmla="*/ 0 w 83"/>
              <a:gd name="T5" fmla="*/ 38 h 46"/>
              <a:gd name="T6" fmla="*/ 6 w 83"/>
              <a:gd name="T7" fmla="*/ 20 h 46"/>
              <a:gd name="T8" fmla="*/ 14 w 83"/>
              <a:gd name="T9" fmla="*/ 0 h 46"/>
              <a:gd name="T10" fmla="*/ 0 60000 65536"/>
              <a:gd name="T11" fmla="*/ 0 60000 65536"/>
              <a:gd name="T12" fmla="*/ 0 60000 65536"/>
              <a:gd name="T13" fmla="*/ 0 60000 65536"/>
              <a:gd name="T14" fmla="*/ 0 60000 65536"/>
              <a:gd name="T15" fmla="*/ 0 w 83"/>
              <a:gd name="T16" fmla="*/ 0 h 46"/>
              <a:gd name="T17" fmla="*/ 83 w 83"/>
              <a:gd name="T18" fmla="*/ 46 h 46"/>
            </a:gdLst>
            <a:ahLst/>
            <a:cxnLst>
              <a:cxn ang="T10">
                <a:pos x="T0" y="T1"/>
              </a:cxn>
              <a:cxn ang="T11">
                <a:pos x="T2" y="T3"/>
              </a:cxn>
              <a:cxn ang="T12">
                <a:pos x="T4" y="T5"/>
              </a:cxn>
              <a:cxn ang="T13">
                <a:pos x="T6" y="T7"/>
              </a:cxn>
              <a:cxn ang="T14">
                <a:pos x="T8" y="T9"/>
              </a:cxn>
            </a:cxnLst>
            <a:rect l="T15" t="T16" r="T17" b="T18"/>
            <a:pathLst>
              <a:path w="83" h="46">
                <a:moveTo>
                  <a:pt x="14" y="0"/>
                </a:moveTo>
                <a:lnTo>
                  <a:pt x="82" y="45"/>
                </a:lnTo>
                <a:lnTo>
                  <a:pt x="0" y="38"/>
                </a:lnTo>
                <a:lnTo>
                  <a:pt x="6" y="20"/>
                </a:lnTo>
                <a:lnTo>
                  <a:pt x="14" y="0"/>
                </a:lnTo>
              </a:path>
            </a:pathLst>
          </a:custGeom>
          <a:solidFill>
            <a:srgbClr val="000000"/>
          </a:solidFill>
          <a:ln>
            <a:noFill/>
          </a:ln>
          <a:extLst>
            <a:ext uri="{91240B29-F687-4F45-9708-019B960494DF}">
              <a14:hiddenLine xmlns:a14="http://schemas.microsoft.com/office/drawing/2010/main" w="127000" cap="rnd">
                <a:solidFill>
                  <a:srgbClr val="000000"/>
                </a:solidFill>
                <a:round/>
                <a:headEnd/>
                <a:tailEnd/>
              </a14:hiddenLine>
            </a:ext>
          </a:extLst>
        </p:spPr>
        <p:txBody>
          <a:bodyP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endParaRPr lang="en-US" altLang="en-US"/>
          </a:p>
        </p:txBody>
      </p:sp>
      <p:sp>
        <p:nvSpPr>
          <p:cNvPr id="6163" name="Line 19">
            <a:extLst>
              <a:ext uri="{FF2B5EF4-FFF2-40B4-BE49-F238E27FC236}">
                <a16:creationId xmlns:a16="http://schemas.microsoft.com/office/drawing/2014/main" id="{F2452A34-8C3B-4626-9AA8-2591784BBBD5}"/>
              </a:ext>
            </a:extLst>
          </p:cNvPr>
          <p:cNvSpPr>
            <a:spLocks noChangeShapeType="1"/>
          </p:cNvSpPr>
          <p:nvPr/>
        </p:nvSpPr>
        <p:spPr bwMode="auto">
          <a:xfrm>
            <a:off x="2506663" y="2640013"/>
            <a:ext cx="862012" cy="3111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64" name="Freeform 20">
            <a:extLst>
              <a:ext uri="{FF2B5EF4-FFF2-40B4-BE49-F238E27FC236}">
                <a16:creationId xmlns:a16="http://schemas.microsoft.com/office/drawing/2014/main" id="{D70A47E3-6404-46EB-8ADB-9352999A30DB}"/>
              </a:ext>
            </a:extLst>
          </p:cNvPr>
          <p:cNvSpPr>
            <a:spLocks/>
          </p:cNvSpPr>
          <p:nvPr/>
        </p:nvSpPr>
        <p:spPr bwMode="auto">
          <a:xfrm>
            <a:off x="3446463" y="3441700"/>
            <a:ext cx="109537" cy="122238"/>
          </a:xfrm>
          <a:custGeom>
            <a:avLst/>
            <a:gdLst>
              <a:gd name="T0" fmla="*/ 0 w 69"/>
              <a:gd name="T1" fmla="*/ 42 h 77"/>
              <a:gd name="T2" fmla="*/ 68 w 69"/>
              <a:gd name="T3" fmla="*/ 0 h 77"/>
              <a:gd name="T4" fmla="*/ 28 w 69"/>
              <a:gd name="T5" fmla="*/ 76 h 77"/>
              <a:gd name="T6" fmla="*/ 13 w 69"/>
              <a:gd name="T7" fmla="*/ 55 h 77"/>
              <a:gd name="T8" fmla="*/ 0 w 69"/>
              <a:gd name="T9" fmla="*/ 42 h 77"/>
              <a:gd name="T10" fmla="*/ 0 60000 65536"/>
              <a:gd name="T11" fmla="*/ 0 60000 65536"/>
              <a:gd name="T12" fmla="*/ 0 60000 65536"/>
              <a:gd name="T13" fmla="*/ 0 60000 65536"/>
              <a:gd name="T14" fmla="*/ 0 60000 65536"/>
              <a:gd name="T15" fmla="*/ 0 w 69"/>
              <a:gd name="T16" fmla="*/ 0 h 77"/>
              <a:gd name="T17" fmla="*/ 69 w 69"/>
              <a:gd name="T18" fmla="*/ 77 h 77"/>
            </a:gdLst>
            <a:ahLst/>
            <a:cxnLst>
              <a:cxn ang="T10">
                <a:pos x="T0" y="T1"/>
              </a:cxn>
              <a:cxn ang="T11">
                <a:pos x="T2" y="T3"/>
              </a:cxn>
              <a:cxn ang="T12">
                <a:pos x="T4" y="T5"/>
              </a:cxn>
              <a:cxn ang="T13">
                <a:pos x="T6" y="T7"/>
              </a:cxn>
              <a:cxn ang="T14">
                <a:pos x="T8" y="T9"/>
              </a:cxn>
            </a:cxnLst>
            <a:rect l="T15" t="T16" r="T17" b="T18"/>
            <a:pathLst>
              <a:path w="69" h="77">
                <a:moveTo>
                  <a:pt x="0" y="42"/>
                </a:moveTo>
                <a:lnTo>
                  <a:pt x="68" y="0"/>
                </a:lnTo>
                <a:lnTo>
                  <a:pt x="28" y="76"/>
                </a:lnTo>
                <a:lnTo>
                  <a:pt x="13" y="55"/>
                </a:lnTo>
                <a:lnTo>
                  <a:pt x="0" y="42"/>
                </a:lnTo>
              </a:path>
            </a:pathLst>
          </a:custGeom>
          <a:solidFill>
            <a:srgbClr val="000000"/>
          </a:solidFill>
          <a:ln>
            <a:noFill/>
          </a:ln>
          <a:extLst>
            <a:ext uri="{91240B29-F687-4F45-9708-019B960494DF}">
              <a14:hiddenLine xmlns:a14="http://schemas.microsoft.com/office/drawing/2010/main" w="127000" cap="rnd">
                <a:solidFill>
                  <a:srgbClr val="000000"/>
                </a:solidFill>
                <a:round/>
                <a:headEnd/>
                <a:tailEnd/>
              </a14:hiddenLine>
            </a:ext>
          </a:extLst>
        </p:spPr>
        <p:txBody>
          <a:bodyP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endParaRPr lang="en-US" altLang="en-US"/>
          </a:p>
        </p:txBody>
      </p:sp>
      <p:sp>
        <p:nvSpPr>
          <p:cNvPr id="6165" name="Line 21">
            <a:extLst>
              <a:ext uri="{FF2B5EF4-FFF2-40B4-BE49-F238E27FC236}">
                <a16:creationId xmlns:a16="http://schemas.microsoft.com/office/drawing/2014/main" id="{A4B5E800-40D1-4005-B2A1-0AE1562E8FD1}"/>
              </a:ext>
            </a:extLst>
          </p:cNvPr>
          <p:cNvSpPr>
            <a:spLocks noChangeShapeType="1"/>
          </p:cNvSpPr>
          <p:nvPr/>
        </p:nvSpPr>
        <p:spPr bwMode="auto">
          <a:xfrm flipV="1">
            <a:off x="2290763" y="3538538"/>
            <a:ext cx="1185862" cy="115252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66" name="Oval 22" descr="10%">
            <a:extLst>
              <a:ext uri="{FF2B5EF4-FFF2-40B4-BE49-F238E27FC236}">
                <a16:creationId xmlns:a16="http://schemas.microsoft.com/office/drawing/2014/main" id="{0E3F97D2-27A8-47E9-86EE-4979EA8AFB55}"/>
              </a:ext>
            </a:extLst>
          </p:cNvPr>
          <p:cNvSpPr>
            <a:spLocks noChangeArrowheads="1"/>
          </p:cNvSpPr>
          <p:nvPr/>
        </p:nvSpPr>
        <p:spPr bwMode="auto">
          <a:xfrm>
            <a:off x="5851525" y="1122363"/>
            <a:ext cx="1546225" cy="838200"/>
          </a:xfrm>
          <a:prstGeom prst="ellipse">
            <a:avLst/>
          </a:prstGeom>
          <a:pattFill prst="pct10">
            <a:fgClr>
              <a:srgbClr val="000000"/>
            </a:fgClr>
            <a:bgClr>
              <a:srgbClr val="FFFFFF"/>
            </a:bgClr>
          </a:pattFill>
          <a:ln w="12700">
            <a:solidFill>
              <a:srgbClr val="FFFFFF"/>
            </a:solidFill>
            <a:round/>
            <a:headEnd/>
            <a:tailEnd/>
          </a:ln>
        </p:spPr>
        <p:txBody>
          <a:bodyPr wrap="none" lIns="90487" tIns="44450" rIns="90487" bIns="44450" anchor="ct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pPr algn="ctr"/>
            <a:r>
              <a:rPr lang="en-US" altLang="en-US" sz="2000"/>
              <a:t>Requirements</a:t>
            </a:r>
          </a:p>
          <a:p>
            <a:pPr algn="ctr"/>
            <a:r>
              <a:rPr lang="en-US" altLang="en-US" sz="2000"/>
              <a:t>Analysis</a:t>
            </a:r>
          </a:p>
          <a:p>
            <a:pPr algn="ctr"/>
            <a:r>
              <a:rPr lang="en-US" altLang="en-US" sz="2000"/>
              <a:t>Document</a:t>
            </a:r>
          </a:p>
        </p:txBody>
      </p:sp>
      <p:sp>
        <p:nvSpPr>
          <p:cNvPr id="6167" name="Rectangle 23" descr="10%">
            <a:extLst>
              <a:ext uri="{FF2B5EF4-FFF2-40B4-BE49-F238E27FC236}">
                <a16:creationId xmlns:a16="http://schemas.microsoft.com/office/drawing/2014/main" id="{36C37B1D-41A6-4E9A-9311-C6D1493C0D80}"/>
              </a:ext>
            </a:extLst>
          </p:cNvPr>
          <p:cNvSpPr>
            <a:spLocks noChangeArrowheads="1"/>
          </p:cNvSpPr>
          <p:nvPr/>
        </p:nvSpPr>
        <p:spPr bwMode="auto">
          <a:xfrm>
            <a:off x="3463925" y="1222375"/>
            <a:ext cx="1597025" cy="962025"/>
          </a:xfrm>
          <a:prstGeom prst="rect">
            <a:avLst/>
          </a:prstGeom>
          <a:pattFill prst="pct10">
            <a:fgClr>
              <a:srgbClr val="000000"/>
            </a:fgClr>
            <a:bgClr>
              <a:srgbClr val="FFFFFF"/>
            </a:bgClr>
          </a:pattFill>
          <a:ln w="12700">
            <a:solidFill>
              <a:srgbClr val="FFFFFF"/>
            </a:solidFill>
            <a:miter lim="800000"/>
            <a:headEnd/>
            <a:tailEnd/>
          </a:ln>
        </p:spPr>
        <p:txBody>
          <a:bodyPr wrap="none" lIns="90487" tIns="44450" rIns="90487" bIns="44450" anchor="ct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pPr algn="ctr"/>
            <a:r>
              <a:rPr lang="en-US" altLang="en-US" sz="2000"/>
              <a:t>System</a:t>
            </a:r>
          </a:p>
          <a:p>
            <a:pPr algn="ctr"/>
            <a:r>
              <a:rPr lang="en-US" altLang="en-US" sz="2000"/>
              <a:t>Design</a:t>
            </a:r>
          </a:p>
          <a:p>
            <a:pPr algn="ctr"/>
            <a:r>
              <a:rPr lang="en-US" altLang="en-US" sz="2000"/>
              <a:t>Document</a:t>
            </a:r>
          </a:p>
        </p:txBody>
      </p:sp>
      <p:sp>
        <p:nvSpPr>
          <p:cNvPr id="6168" name="Oval 24">
            <a:extLst>
              <a:ext uri="{FF2B5EF4-FFF2-40B4-BE49-F238E27FC236}">
                <a16:creationId xmlns:a16="http://schemas.microsoft.com/office/drawing/2014/main" id="{A2970D17-A6E0-4172-8F1D-3F5F063480A7}"/>
              </a:ext>
            </a:extLst>
          </p:cNvPr>
          <p:cNvSpPr>
            <a:spLocks noChangeArrowheads="1"/>
          </p:cNvSpPr>
          <p:nvPr/>
        </p:nvSpPr>
        <p:spPr bwMode="auto">
          <a:xfrm>
            <a:off x="2530475" y="4360863"/>
            <a:ext cx="849313" cy="225425"/>
          </a:xfrm>
          <a:prstGeom prst="ellipse">
            <a:avLst/>
          </a:prstGeom>
          <a:solidFill>
            <a:srgbClr val="FFFFFF"/>
          </a:solidFill>
          <a:ln w="12700">
            <a:solidFill>
              <a:srgbClr val="FFFFFF"/>
            </a:solidFill>
            <a:round/>
            <a:headEnd/>
            <a:tailEnd/>
          </a:ln>
        </p:spPr>
        <p:txBody>
          <a:bodyPr wrap="none" anchor="ct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endParaRPr lang="en-US" altLang="en-US"/>
          </a:p>
        </p:txBody>
      </p:sp>
      <p:sp>
        <p:nvSpPr>
          <p:cNvPr id="6169" name="Rectangle 25">
            <a:extLst>
              <a:ext uri="{FF2B5EF4-FFF2-40B4-BE49-F238E27FC236}">
                <a16:creationId xmlns:a16="http://schemas.microsoft.com/office/drawing/2014/main" id="{7B4F8436-CF70-46E0-B169-EDBDE562B31A}"/>
              </a:ext>
            </a:extLst>
          </p:cNvPr>
          <p:cNvSpPr>
            <a:spLocks noChangeArrowheads="1"/>
          </p:cNvSpPr>
          <p:nvPr/>
        </p:nvSpPr>
        <p:spPr bwMode="auto">
          <a:xfrm>
            <a:off x="2422525" y="4310063"/>
            <a:ext cx="17081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r>
              <a:rPr lang="en-US" altLang="en-US" sz="1600" b="0">
                <a:solidFill>
                  <a:srgbClr val="000000"/>
                </a:solidFill>
              </a:rPr>
              <a:t>Tested Subsystem </a:t>
            </a:r>
          </a:p>
        </p:txBody>
      </p:sp>
      <p:sp>
        <p:nvSpPr>
          <p:cNvPr id="6170" name="Rectangle 26">
            <a:extLst>
              <a:ext uri="{FF2B5EF4-FFF2-40B4-BE49-F238E27FC236}">
                <a16:creationId xmlns:a16="http://schemas.microsoft.com/office/drawing/2014/main" id="{CFDC7A74-A3AD-4FAC-8175-040DB351840F}"/>
              </a:ext>
            </a:extLst>
          </p:cNvPr>
          <p:cNvSpPr>
            <a:spLocks noChangeArrowheads="1"/>
          </p:cNvSpPr>
          <p:nvPr/>
        </p:nvSpPr>
        <p:spPr bwMode="auto">
          <a:xfrm>
            <a:off x="4019550" y="3140075"/>
            <a:ext cx="717550"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r>
              <a:rPr lang="en-US" altLang="en-US" sz="2300">
                <a:solidFill>
                  <a:srgbClr val="000000"/>
                </a:solidFill>
              </a:rPr>
              <a:t>Test</a:t>
            </a:r>
          </a:p>
        </p:txBody>
      </p:sp>
      <p:sp>
        <p:nvSpPr>
          <p:cNvPr id="6171" name="Rectangle 27">
            <a:extLst>
              <a:ext uri="{FF2B5EF4-FFF2-40B4-BE49-F238E27FC236}">
                <a16:creationId xmlns:a16="http://schemas.microsoft.com/office/drawing/2014/main" id="{BCEAF70E-D329-4AF2-B531-092EB0CD4C3E}"/>
              </a:ext>
            </a:extLst>
          </p:cNvPr>
          <p:cNvSpPr>
            <a:spLocks noChangeArrowheads="1"/>
          </p:cNvSpPr>
          <p:nvPr/>
        </p:nvSpPr>
        <p:spPr bwMode="auto">
          <a:xfrm>
            <a:off x="6388100" y="3175000"/>
            <a:ext cx="717550"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r>
              <a:rPr lang="en-US" altLang="en-US" sz="2300">
                <a:solidFill>
                  <a:srgbClr val="000000"/>
                </a:solidFill>
              </a:rPr>
              <a:t>Test</a:t>
            </a:r>
          </a:p>
        </p:txBody>
      </p:sp>
      <p:sp>
        <p:nvSpPr>
          <p:cNvPr id="6172" name="Rectangle 28">
            <a:extLst>
              <a:ext uri="{FF2B5EF4-FFF2-40B4-BE49-F238E27FC236}">
                <a16:creationId xmlns:a16="http://schemas.microsoft.com/office/drawing/2014/main" id="{E8AA67AB-9868-4F2A-8C88-E7862A1AE49D}"/>
              </a:ext>
            </a:extLst>
          </p:cNvPr>
          <p:cNvSpPr>
            <a:spLocks noChangeArrowheads="1"/>
          </p:cNvSpPr>
          <p:nvPr/>
        </p:nvSpPr>
        <p:spPr bwMode="auto">
          <a:xfrm>
            <a:off x="1639888" y="4975225"/>
            <a:ext cx="376237"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r>
              <a:rPr lang="en-US" altLang="en-US" sz="2300">
                <a:solidFill>
                  <a:srgbClr val="000000"/>
                </a:solidFill>
              </a:rPr>
              <a:t>T</a:t>
            </a:r>
          </a:p>
        </p:txBody>
      </p:sp>
      <p:sp>
        <p:nvSpPr>
          <p:cNvPr id="6173" name="Rectangle 29">
            <a:extLst>
              <a:ext uri="{FF2B5EF4-FFF2-40B4-BE49-F238E27FC236}">
                <a16:creationId xmlns:a16="http://schemas.microsoft.com/office/drawing/2014/main" id="{57A268B6-AB11-4384-854A-C904B0AAA347}"/>
              </a:ext>
            </a:extLst>
          </p:cNvPr>
          <p:cNvSpPr>
            <a:spLocks noChangeArrowheads="1"/>
          </p:cNvSpPr>
          <p:nvPr/>
        </p:nvSpPr>
        <p:spPr bwMode="auto">
          <a:xfrm>
            <a:off x="1806575" y="4975225"/>
            <a:ext cx="522288"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r>
              <a:rPr lang="en-US" altLang="en-US" sz="2300">
                <a:solidFill>
                  <a:srgbClr val="000000"/>
                </a:solidFill>
              </a:rPr>
              <a:t>est</a:t>
            </a:r>
          </a:p>
        </p:txBody>
      </p:sp>
      <p:sp>
        <p:nvSpPr>
          <p:cNvPr id="6174" name="Oval 30">
            <a:extLst>
              <a:ext uri="{FF2B5EF4-FFF2-40B4-BE49-F238E27FC236}">
                <a16:creationId xmlns:a16="http://schemas.microsoft.com/office/drawing/2014/main" id="{E062A2C4-164B-42F3-8D03-F33D2D60D94B}"/>
              </a:ext>
            </a:extLst>
          </p:cNvPr>
          <p:cNvSpPr>
            <a:spLocks noChangeArrowheads="1"/>
          </p:cNvSpPr>
          <p:nvPr/>
        </p:nvSpPr>
        <p:spPr bwMode="auto">
          <a:xfrm>
            <a:off x="1390650" y="2093913"/>
            <a:ext cx="1090613" cy="838200"/>
          </a:xfrm>
          <a:prstGeom prst="ellipse">
            <a:avLst/>
          </a:prstGeom>
          <a:solidFill>
            <a:srgbClr val="FFFFFF"/>
          </a:solidFill>
          <a:ln w="12700">
            <a:solidFill>
              <a:srgbClr val="000000"/>
            </a:solidFill>
            <a:round/>
            <a:headEnd/>
            <a:tailEnd/>
          </a:ln>
        </p:spPr>
        <p:txBody>
          <a:bodyPr wrap="none" anchor="ct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endParaRPr lang="en-US" altLang="en-US"/>
          </a:p>
        </p:txBody>
      </p:sp>
      <p:sp>
        <p:nvSpPr>
          <p:cNvPr id="6175" name="Rectangle 31">
            <a:extLst>
              <a:ext uri="{FF2B5EF4-FFF2-40B4-BE49-F238E27FC236}">
                <a16:creationId xmlns:a16="http://schemas.microsoft.com/office/drawing/2014/main" id="{E506655B-E890-495E-B6DA-20DB00BBAB3B}"/>
              </a:ext>
            </a:extLst>
          </p:cNvPr>
          <p:cNvSpPr>
            <a:spLocks noChangeArrowheads="1"/>
          </p:cNvSpPr>
          <p:nvPr/>
        </p:nvSpPr>
        <p:spPr bwMode="auto">
          <a:xfrm>
            <a:off x="1582738" y="2203450"/>
            <a:ext cx="804862"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r>
              <a:rPr lang="en-US" altLang="en-US" sz="2300">
                <a:solidFill>
                  <a:srgbClr val="000000"/>
                </a:solidFill>
              </a:rPr>
              <a:t>Unit </a:t>
            </a:r>
          </a:p>
        </p:txBody>
      </p:sp>
      <p:sp>
        <p:nvSpPr>
          <p:cNvPr id="6176" name="Rectangle 32">
            <a:extLst>
              <a:ext uri="{FF2B5EF4-FFF2-40B4-BE49-F238E27FC236}">
                <a16:creationId xmlns:a16="http://schemas.microsoft.com/office/drawing/2014/main" id="{579DB8B8-2F99-48BF-B03A-935D1C25BBC4}"/>
              </a:ext>
            </a:extLst>
          </p:cNvPr>
          <p:cNvSpPr>
            <a:spLocks noChangeArrowheads="1"/>
          </p:cNvSpPr>
          <p:nvPr/>
        </p:nvSpPr>
        <p:spPr bwMode="auto">
          <a:xfrm>
            <a:off x="1639888" y="2492375"/>
            <a:ext cx="376237"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r>
              <a:rPr lang="en-US" altLang="en-US" sz="2300">
                <a:solidFill>
                  <a:srgbClr val="000000"/>
                </a:solidFill>
              </a:rPr>
              <a:t>T</a:t>
            </a:r>
          </a:p>
        </p:txBody>
      </p:sp>
      <p:sp>
        <p:nvSpPr>
          <p:cNvPr id="6177" name="Rectangle 33">
            <a:extLst>
              <a:ext uri="{FF2B5EF4-FFF2-40B4-BE49-F238E27FC236}">
                <a16:creationId xmlns:a16="http://schemas.microsoft.com/office/drawing/2014/main" id="{2C16BD31-F76A-478B-946A-A6D246557C7F}"/>
              </a:ext>
            </a:extLst>
          </p:cNvPr>
          <p:cNvSpPr>
            <a:spLocks noChangeArrowheads="1"/>
          </p:cNvSpPr>
          <p:nvPr/>
        </p:nvSpPr>
        <p:spPr bwMode="auto">
          <a:xfrm>
            <a:off x="1806575" y="2492375"/>
            <a:ext cx="522288"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r>
              <a:rPr lang="en-US" altLang="en-US" sz="2300">
                <a:solidFill>
                  <a:srgbClr val="000000"/>
                </a:solidFill>
              </a:rPr>
              <a:t>est</a:t>
            </a:r>
          </a:p>
        </p:txBody>
      </p:sp>
      <p:sp>
        <p:nvSpPr>
          <p:cNvPr id="6178" name="Oval 34">
            <a:extLst>
              <a:ext uri="{FF2B5EF4-FFF2-40B4-BE49-F238E27FC236}">
                <a16:creationId xmlns:a16="http://schemas.microsoft.com/office/drawing/2014/main" id="{0EAB3967-F682-4762-80F3-D08108B0CBC2}"/>
              </a:ext>
            </a:extLst>
          </p:cNvPr>
          <p:cNvSpPr>
            <a:spLocks noChangeArrowheads="1"/>
          </p:cNvSpPr>
          <p:nvPr/>
        </p:nvSpPr>
        <p:spPr bwMode="auto">
          <a:xfrm>
            <a:off x="1390650" y="1014413"/>
            <a:ext cx="1090613" cy="838200"/>
          </a:xfrm>
          <a:prstGeom prst="ellipse">
            <a:avLst/>
          </a:prstGeom>
          <a:solidFill>
            <a:srgbClr val="FFFFFF"/>
          </a:solidFill>
          <a:ln w="12700">
            <a:solidFill>
              <a:srgbClr val="000000"/>
            </a:solidFill>
            <a:round/>
            <a:headEnd/>
            <a:tailEnd/>
          </a:ln>
        </p:spPr>
        <p:txBody>
          <a:bodyPr wrap="none" anchor="ct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endParaRPr lang="en-US" altLang="en-US"/>
          </a:p>
        </p:txBody>
      </p:sp>
      <p:sp>
        <p:nvSpPr>
          <p:cNvPr id="6179" name="Rectangle 35">
            <a:extLst>
              <a:ext uri="{FF2B5EF4-FFF2-40B4-BE49-F238E27FC236}">
                <a16:creationId xmlns:a16="http://schemas.microsoft.com/office/drawing/2014/main" id="{1C64EA40-B6D1-4E13-A51E-B9D82A0A8350}"/>
              </a:ext>
            </a:extLst>
          </p:cNvPr>
          <p:cNvSpPr>
            <a:spLocks noChangeArrowheads="1"/>
          </p:cNvSpPr>
          <p:nvPr/>
        </p:nvSpPr>
        <p:spPr bwMode="auto">
          <a:xfrm>
            <a:off x="1582738" y="1123950"/>
            <a:ext cx="804862"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r>
              <a:rPr lang="en-US" altLang="en-US" sz="2300">
                <a:solidFill>
                  <a:srgbClr val="000000"/>
                </a:solidFill>
              </a:rPr>
              <a:t>Unit </a:t>
            </a:r>
          </a:p>
        </p:txBody>
      </p:sp>
      <p:sp>
        <p:nvSpPr>
          <p:cNvPr id="6180" name="Rectangle 36">
            <a:extLst>
              <a:ext uri="{FF2B5EF4-FFF2-40B4-BE49-F238E27FC236}">
                <a16:creationId xmlns:a16="http://schemas.microsoft.com/office/drawing/2014/main" id="{C4DB4E37-4F79-43DB-9B24-E46841FC3335}"/>
              </a:ext>
            </a:extLst>
          </p:cNvPr>
          <p:cNvSpPr>
            <a:spLocks noChangeArrowheads="1"/>
          </p:cNvSpPr>
          <p:nvPr/>
        </p:nvSpPr>
        <p:spPr bwMode="auto">
          <a:xfrm>
            <a:off x="1639888" y="1412875"/>
            <a:ext cx="376237"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r>
              <a:rPr lang="en-US" altLang="en-US" sz="2300">
                <a:solidFill>
                  <a:srgbClr val="000000"/>
                </a:solidFill>
              </a:rPr>
              <a:t>T</a:t>
            </a:r>
          </a:p>
        </p:txBody>
      </p:sp>
      <p:sp>
        <p:nvSpPr>
          <p:cNvPr id="6181" name="Rectangle 37">
            <a:extLst>
              <a:ext uri="{FF2B5EF4-FFF2-40B4-BE49-F238E27FC236}">
                <a16:creationId xmlns:a16="http://schemas.microsoft.com/office/drawing/2014/main" id="{517B1511-8E34-44E2-A86C-C3F5CE3E2E74}"/>
              </a:ext>
            </a:extLst>
          </p:cNvPr>
          <p:cNvSpPr>
            <a:spLocks noChangeArrowheads="1"/>
          </p:cNvSpPr>
          <p:nvPr/>
        </p:nvSpPr>
        <p:spPr bwMode="auto">
          <a:xfrm>
            <a:off x="1806575" y="1412875"/>
            <a:ext cx="522288"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r>
              <a:rPr lang="en-US" altLang="en-US" sz="2300">
                <a:solidFill>
                  <a:srgbClr val="000000"/>
                </a:solidFill>
              </a:rPr>
              <a:t>est</a:t>
            </a:r>
          </a:p>
        </p:txBody>
      </p:sp>
      <p:sp>
        <p:nvSpPr>
          <p:cNvPr id="6182" name="Rectangle 38" descr="10%">
            <a:extLst>
              <a:ext uri="{FF2B5EF4-FFF2-40B4-BE49-F238E27FC236}">
                <a16:creationId xmlns:a16="http://schemas.microsoft.com/office/drawing/2014/main" id="{89B9AD17-09B5-417E-BA9E-E53FA54B3D59}"/>
              </a:ext>
            </a:extLst>
          </p:cNvPr>
          <p:cNvSpPr>
            <a:spLocks noChangeArrowheads="1"/>
          </p:cNvSpPr>
          <p:nvPr/>
        </p:nvSpPr>
        <p:spPr bwMode="auto">
          <a:xfrm>
            <a:off x="7781925" y="1839913"/>
            <a:ext cx="1054100" cy="622300"/>
          </a:xfrm>
          <a:prstGeom prst="rect">
            <a:avLst/>
          </a:prstGeom>
          <a:pattFill prst="pct10">
            <a:fgClr>
              <a:srgbClr val="000000"/>
            </a:fgClr>
            <a:bgClr>
              <a:srgbClr val="FFFFFF"/>
            </a:bgClr>
          </a:pattFill>
          <a:ln w="12700">
            <a:solidFill>
              <a:srgbClr val="FFFFFF"/>
            </a:solidFill>
            <a:miter lim="800000"/>
            <a:headEnd/>
            <a:tailEnd/>
          </a:ln>
        </p:spPr>
        <p:txBody>
          <a:bodyPr wrap="none" lIns="90487" tIns="44450" rIns="90487" bIns="44450" anchor="ct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pPr algn="ctr"/>
            <a:r>
              <a:rPr lang="en-US" altLang="en-US" sz="2000"/>
              <a:t>User </a:t>
            </a:r>
          </a:p>
          <a:p>
            <a:pPr algn="ctr"/>
            <a:r>
              <a:rPr lang="en-US" altLang="en-US" sz="2000"/>
              <a:t>Manual</a:t>
            </a:r>
          </a:p>
        </p:txBody>
      </p:sp>
      <p:sp>
        <p:nvSpPr>
          <p:cNvPr id="6183" name="Rectangle 39" descr="10%">
            <a:extLst>
              <a:ext uri="{FF2B5EF4-FFF2-40B4-BE49-F238E27FC236}">
                <a16:creationId xmlns:a16="http://schemas.microsoft.com/office/drawing/2014/main" id="{DB449B54-D018-4C28-83CE-7475651BE71D}"/>
              </a:ext>
            </a:extLst>
          </p:cNvPr>
          <p:cNvSpPr>
            <a:spLocks noChangeArrowheads="1"/>
          </p:cNvSpPr>
          <p:nvPr/>
        </p:nvSpPr>
        <p:spPr bwMode="auto">
          <a:xfrm>
            <a:off x="5464175" y="920750"/>
            <a:ext cx="2282825" cy="1203325"/>
          </a:xfrm>
          <a:prstGeom prst="rect">
            <a:avLst/>
          </a:prstGeom>
          <a:pattFill prst="pct10">
            <a:fgClr>
              <a:srgbClr val="000000"/>
            </a:fgClr>
            <a:bgClr>
              <a:srgbClr val="FFFFFF"/>
            </a:bgClr>
          </a:pattFill>
          <a:ln w="12700">
            <a:solidFill>
              <a:srgbClr val="FFFFFF"/>
            </a:solidFill>
            <a:miter lim="800000"/>
            <a:headEnd/>
            <a:tailEnd/>
          </a:ln>
        </p:spPr>
        <p:txBody>
          <a:bodyPr wrap="none" lIns="90487" tIns="44450" rIns="90487" bIns="44450" anchor="ct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pPr algn="ctr"/>
            <a:r>
              <a:rPr lang="en-US" altLang="en-US" sz="2000"/>
              <a:t>Requirements</a:t>
            </a:r>
          </a:p>
          <a:p>
            <a:pPr algn="ctr"/>
            <a:r>
              <a:rPr lang="en-US" altLang="en-US" sz="2000"/>
              <a:t>Analysis</a:t>
            </a:r>
          </a:p>
          <a:p>
            <a:pPr algn="ctr"/>
            <a:r>
              <a:rPr lang="en-US" altLang="en-US" sz="2000"/>
              <a:t>Document</a:t>
            </a:r>
          </a:p>
        </p:txBody>
      </p:sp>
      <p:sp>
        <p:nvSpPr>
          <p:cNvPr id="6184" name="Line 40">
            <a:extLst>
              <a:ext uri="{FF2B5EF4-FFF2-40B4-BE49-F238E27FC236}">
                <a16:creationId xmlns:a16="http://schemas.microsoft.com/office/drawing/2014/main" id="{B82D838E-4ECC-4E88-94A9-E8251E61C65E}"/>
              </a:ext>
            </a:extLst>
          </p:cNvPr>
          <p:cNvSpPr>
            <a:spLocks noChangeShapeType="1"/>
          </p:cNvSpPr>
          <p:nvPr/>
        </p:nvSpPr>
        <p:spPr bwMode="auto">
          <a:xfrm flipV="1">
            <a:off x="1111250" y="5010150"/>
            <a:ext cx="292100" cy="1905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185" name="Rectangle 41" descr="10%">
            <a:extLst>
              <a:ext uri="{FF2B5EF4-FFF2-40B4-BE49-F238E27FC236}">
                <a16:creationId xmlns:a16="http://schemas.microsoft.com/office/drawing/2014/main" id="{3497F2BC-1EEE-4AEC-92FF-7429EF671102}"/>
              </a:ext>
            </a:extLst>
          </p:cNvPr>
          <p:cNvSpPr>
            <a:spLocks noChangeArrowheads="1"/>
          </p:cNvSpPr>
          <p:nvPr/>
        </p:nvSpPr>
        <p:spPr bwMode="auto">
          <a:xfrm>
            <a:off x="106363" y="2132013"/>
            <a:ext cx="1109662" cy="814387"/>
          </a:xfrm>
          <a:prstGeom prst="rect">
            <a:avLst/>
          </a:prstGeom>
          <a:pattFill prst="pct10">
            <a:fgClr>
              <a:srgbClr val="000000"/>
            </a:fgClr>
            <a:bgClr>
              <a:srgbClr val="FFFFFF"/>
            </a:bgClr>
          </a:pattFill>
          <a:ln w="12700">
            <a:solidFill>
              <a:srgbClr val="FFFFFF"/>
            </a:solidFill>
            <a:miter lim="800000"/>
            <a:headEnd/>
            <a:tailEnd/>
          </a:ln>
        </p:spPr>
        <p:txBody>
          <a:bodyPr wrap="none" lIns="90487" tIns="44450" rIns="90487" bIns="44450" anchor="ct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pPr algn="ctr"/>
            <a:r>
              <a:rPr lang="en-US" altLang="en-US" sz="2000"/>
              <a:t>Subsystem</a:t>
            </a:r>
          </a:p>
          <a:p>
            <a:pPr algn="ctr"/>
            <a:r>
              <a:rPr lang="en-US" altLang="en-US" sz="2000"/>
              <a:t>Code</a:t>
            </a:r>
          </a:p>
        </p:txBody>
      </p:sp>
      <p:sp>
        <p:nvSpPr>
          <p:cNvPr id="6186" name="Line 42">
            <a:extLst>
              <a:ext uri="{FF2B5EF4-FFF2-40B4-BE49-F238E27FC236}">
                <a16:creationId xmlns:a16="http://schemas.microsoft.com/office/drawing/2014/main" id="{CFA33F49-EBAF-4EBD-B341-F1C0A529EE0C}"/>
              </a:ext>
            </a:extLst>
          </p:cNvPr>
          <p:cNvSpPr>
            <a:spLocks noChangeShapeType="1"/>
          </p:cNvSpPr>
          <p:nvPr/>
        </p:nvSpPr>
        <p:spPr bwMode="auto">
          <a:xfrm flipV="1">
            <a:off x="1092200" y="2533650"/>
            <a:ext cx="292100" cy="1905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187" name="Rectangle 43" descr="10%">
            <a:extLst>
              <a:ext uri="{FF2B5EF4-FFF2-40B4-BE49-F238E27FC236}">
                <a16:creationId xmlns:a16="http://schemas.microsoft.com/office/drawing/2014/main" id="{AF26FB72-F3BD-4CB6-9CAB-89F40C14EEBB}"/>
              </a:ext>
            </a:extLst>
          </p:cNvPr>
          <p:cNvSpPr>
            <a:spLocks noChangeArrowheads="1"/>
          </p:cNvSpPr>
          <p:nvPr/>
        </p:nvSpPr>
        <p:spPr bwMode="auto">
          <a:xfrm>
            <a:off x="68263" y="1065213"/>
            <a:ext cx="1109662" cy="814387"/>
          </a:xfrm>
          <a:prstGeom prst="rect">
            <a:avLst/>
          </a:prstGeom>
          <a:pattFill prst="pct10">
            <a:fgClr>
              <a:srgbClr val="000000"/>
            </a:fgClr>
            <a:bgClr>
              <a:srgbClr val="FFFFFF"/>
            </a:bgClr>
          </a:pattFill>
          <a:ln w="12700">
            <a:solidFill>
              <a:srgbClr val="FFFFFF"/>
            </a:solidFill>
            <a:miter lim="800000"/>
            <a:headEnd/>
            <a:tailEnd/>
          </a:ln>
        </p:spPr>
        <p:txBody>
          <a:bodyPr wrap="none" lIns="90487" tIns="44450" rIns="90487" bIns="44450" anchor="ct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pPr algn="ctr"/>
            <a:r>
              <a:rPr lang="en-US" altLang="en-US" sz="2000"/>
              <a:t>Subsystem</a:t>
            </a:r>
          </a:p>
          <a:p>
            <a:pPr algn="ctr"/>
            <a:r>
              <a:rPr lang="en-US" altLang="en-US" sz="2000"/>
              <a:t>Code</a:t>
            </a:r>
          </a:p>
        </p:txBody>
      </p:sp>
      <p:sp>
        <p:nvSpPr>
          <p:cNvPr id="6188" name="Line 44">
            <a:extLst>
              <a:ext uri="{FF2B5EF4-FFF2-40B4-BE49-F238E27FC236}">
                <a16:creationId xmlns:a16="http://schemas.microsoft.com/office/drawing/2014/main" id="{69DF254B-E8AF-455A-A757-10471B8EA849}"/>
              </a:ext>
            </a:extLst>
          </p:cNvPr>
          <p:cNvSpPr>
            <a:spLocks noChangeShapeType="1"/>
          </p:cNvSpPr>
          <p:nvPr/>
        </p:nvSpPr>
        <p:spPr bwMode="auto">
          <a:xfrm flipV="1">
            <a:off x="1054100" y="1466850"/>
            <a:ext cx="292100" cy="1905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189" name="Line 45">
            <a:extLst>
              <a:ext uri="{FF2B5EF4-FFF2-40B4-BE49-F238E27FC236}">
                <a16:creationId xmlns:a16="http://schemas.microsoft.com/office/drawing/2014/main" id="{DC01571B-BD92-4F63-B019-B7FDF83A403D}"/>
              </a:ext>
            </a:extLst>
          </p:cNvPr>
          <p:cNvSpPr>
            <a:spLocks noChangeShapeType="1"/>
          </p:cNvSpPr>
          <p:nvPr/>
        </p:nvSpPr>
        <p:spPr bwMode="auto">
          <a:xfrm flipH="1">
            <a:off x="7219950" y="2368550"/>
            <a:ext cx="609600" cy="2921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190" name="Line 46">
            <a:extLst>
              <a:ext uri="{FF2B5EF4-FFF2-40B4-BE49-F238E27FC236}">
                <a16:creationId xmlns:a16="http://schemas.microsoft.com/office/drawing/2014/main" id="{ABBA334F-7391-4576-B436-424E179FD5B8}"/>
              </a:ext>
            </a:extLst>
          </p:cNvPr>
          <p:cNvSpPr>
            <a:spLocks noChangeShapeType="1"/>
          </p:cNvSpPr>
          <p:nvPr/>
        </p:nvSpPr>
        <p:spPr bwMode="auto">
          <a:xfrm>
            <a:off x="6686550" y="2120900"/>
            <a:ext cx="0" cy="38735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191" name="Line 47">
            <a:extLst>
              <a:ext uri="{FF2B5EF4-FFF2-40B4-BE49-F238E27FC236}">
                <a16:creationId xmlns:a16="http://schemas.microsoft.com/office/drawing/2014/main" id="{B354F576-7AF9-4A93-AFF8-462AC080329A}"/>
              </a:ext>
            </a:extLst>
          </p:cNvPr>
          <p:cNvSpPr>
            <a:spLocks noChangeShapeType="1"/>
          </p:cNvSpPr>
          <p:nvPr/>
        </p:nvSpPr>
        <p:spPr bwMode="auto">
          <a:xfrm flipH="1">
            <a:off x="4305300" y="2178050"/>
            <a:ext cx="19050" cy="330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192" name="Line 48">
            <a:extLst>
              <a:ext uri="{FF2B5EF4-FFF2-40B4-BE49-F238E27FC236}">
                <a16:creationId xmlns:a16="http://schemas.microsoft.com/office/drawing/2014/main" id="{44A13A69-A2AC-4D16-8A4A-B12314F805A6}"/>
              </a:ext>
            </a:extLst>
          </p:cNvPr>
          <p:cNvSpPr>
            <a:spLocks noChangeShapeType="1"/>
          </p:cNvSpPr>
          <p:nvPr/>
        </p:nvSpPr>
        <p:spPr bwMode="auto">
          <a:xfrm>
            <a:off x="5149850" y="3219450"/>
            <a:ext cx="76835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193" name="Line 49">
            <a:extLst>
              <a:ext uri="{FF2B5EF4-FFF2-40B4-BE49-F238E27FC236}">
                <a16:creationId xmlns:a16="http://schemas.microsoft.com/office/drawing/2014/main" id="{C3E8DA79-8A94-417B-8A4D-E929A4E7CAD2}"/>
              </a:ext>
            </a:extLst>
          </p:cNvPr>
          <p:cNvSpPr>
            <a:spLocks noChangeShapeType="1"/>
          </p:cNvSpPr>
          <p:nvPr/>
        </p:nvSpPr>
        <p:spPr bwMode="auto">
          <a:xfrm>
            <a:off x="7512050" y="3238500"/>
            <a:ext cx="12827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914" name="Rectangle 50">
            <a:extLst>
              <a:ext uri="{FF2B5EF4-FFF2-40B4-BE49-F238E27FC236}">
                <a16:creationId xmlns:a16="http://schemas.microsoft.com/office/drawing/2014/main" id="{95CF8F80-0144-40FA-B412-3D3FD54928E4}"/>
              </a:ext>
            </a:extLst>
          </p:cNvPr>
          <p:cNvSpPr>
            <a:spLocks noChangeArrowheads="1"/>
          </p:cNvSpPr>
          <p:nvPr/>
        </p:nvSpPr>
        <p:spPr bwMode="auto">
          <a:xfrm>
            <a:off x="4824413" y="5321300"/>
            <a:ext cx="2619375" cy="333375"/>
          </a:xfrm>
          <a:prstGeom prst="rect">
            <a:avLst/>
          </a:prstGeom>
          <a:solidFill>
            <a:schemeClr val="bg1"/>
          </a:solidFill>
          <a:ln w="12700">
            <a:solidFill>
              <a:schemeClr val="tx1"/>
            </a:solidFill>
            <a:miter lim="800000"/>
            <a:headEnd/>
            <a:tailEnd/>
          </a:ln>
          <a:effectLst>
            <a:outerShdw dist="107763" dir="2700000" algn="ctr" rotWithShape="0">
              <a:schemeClr val="tx1"/>
            </a:outerShdw>
          </a:effectLst>
        </p:spPr>
        <p:txBody>
          <a:bodyPr wrap="none" lIns="90487" tIns="44450" rIns="90487" bIns="44450" anchor="ctr"/>
          <a:lstStyle/>
          <a:p>
            <a:pPr algn="ctr">
              <a:defRPr/>
            </a:pPr>
            <a:r>
              <a:rPr lang="en-US" sz="2000"/>
              <a:t>All tests by developer</a:t>
            </a:r>
          </a:p>
        </p:txBody>
      </p:sp>
      <p:sp>
        <p:nvSpPr>
          <p:cNvPr id="6195" name="Rectangle 51">
            <a:extLst>
              <a:ext uri="{FF2B5EF4-FFF2-40B4-BE49-F238E27FC236}">
                <a16:creationId xmlns:a16="http://schemas.microsoft.com/office/drawing/2014/main" id="{DBF74FB8-509C-4BE7-B066-F453D5F23A02}"/>
              </a:ext>
            </a:extLst>
          </p:cNvPr>
          <p:cNvSpPr>
            <a:spLocks noChangeArrowheads="1"/>
          </p:cNvSpPr>
          <p:nvPr/>
        </p:nvSpPr>
        <p:spPr bwMode="auto">
          <a:xfrm>
            <a:off x="7672388" y="3402013"/>
            <a:ext cx="12858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pPr algn="ctr"/>
            <a:r>
              <a:rPr lang="en-US" altLang="en-US" b="0">
                <a:solidFill>
                  <a:srgbClr val="000000"/>
                </a:solidFill>
              </a:rPr>
              <a:t>Functioning</a:t>
            </a:r>
          </a:p>
          <a:p>
            <a:pPr algn="ctr"/>
            <a:r>
              <a:rPr lang="en-US" altLang="en-US" b="0">
                <a:solidFill>
                  <a:srgbClr val="000000"/>
                </a:solidFill>
              </a:rPr>
              <a:t>System</a:t>
            </a:r>
          </a:p>
        </p:txBody>
      </p:sp>
      <p:sp>
        <p:nvSpPr>
          <p:cNvPr id="6196" name="Rectangle 52">
            <a:extLst>
              <a:ext uri="{FF2B5EF4-FFF2-40B4-BE49-F238E27FC236}">
                <a16:creationId xmlns:a16="http://schemas.microsoft.com/office/drawing/2014/main" id="{B1DBB419-E6F8-4B82-8731-D5DA7A4986C9}"/>
              </a:ext>
            </a:extLst>
          </p:cNvPr>
          <p:cNvSpPr>
            <a:spLocks noChangeArrowheads="1"/>
          </p:cNvSpPr>
          <p:nvPr/>
        </p:nvSpPr>
        <p:spPr bwMode="auto">
          <a:xfrm>
            <a:off x="4884738" y="3478213"/>
            <a:ext cx="12604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pPr algn="ctr"/>
            <a:r>
              <a:rPr lang="en-US" altLang="en-US" b="0">
                <a:solidFill>
                  <a:srgbClr val="000000"/>
                </a:solidFill>
              </a:rPr>
              <a:t>Integrated</a:t>
            </a:r>
          </a:p>
          <a:p>
            <a:pPr algn="ctr"/>
            <a:r>
              <a:rPr lang="en-US" altLang="en-US" b="0">
                <a:solidFill>
                  <a:srgbClr val="000000"/>
                </a:solidFill>
              </a:rPr>
              <a:t>Subsystems</a:t>
            </a:r>
          </a:p>
        </p:txBody>
      </p:sp>
      <p:sp>
        <p:nvSpPr>
          <p:cNvPr id="6197" name="Rectangle 53">
            <a:extLst>
              <a:ext uri="{FF2B5EF4-FFF2-40B4-BE49-F238E27FC236}">
                <a16:creationId xmlns:a16="http://schemas.microsoft.com/office/drawing/2014/main" id="{82AF61F8-D2C7-420A-A04F-B415FD1216F5}"/>
              </a:ext>
            </a:extLst>
          </p:cNvPr>
          <p:cNvSpPr>
            <a:spLocks noChangeArrowheads="1"/>
          </p:cNvSpPr>
          <p:nvPr/>
        </p:nvSpPr>
        <p:spPr bwMode="auto">
          <a:xfrm>
            <a:off x="647700" y="5768975"/>
            <a:ext cx="2085975" cy="366713"/>
          </a:xfrm>
          <a:prstGeom prst="rect">
            <a:avLst/>
          </a:prstGeom>
          <a:solidFill>
            <a:srgbClr val="FFFF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r>
              <a:rPr lang="en-US" altLang="ko-KR">
                <a:solidFill>
                  <a:srgbClr val="FC0128"/>
                </a:solidFill>
                <a:ea typeface="Gulim" panose="020B0600000101010101" pitchFamily="34" charset="-127"/>
              </a:rPr>
              <a:t>Cf. levels of testing</a:t>
            </a:r>
            <a:r>
              <a:rPr lang="en-US" altLang="en-US">
                <a:solidFill>
                  <a:srgbClr val="FC0128"/>
                </a:solidFill>
              </a:rPr>
              <a:t> </a:t>
            </a:r>
          </a:p>
        </p:txBody>
      </p:sp>
    </p:spTree>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4906</TotalTime>
  <Words>2601</Words>
  <Application>Microsoft Office PowerPoint</Application>
  <PresentationFormat>On-screen Show (4:3)</PresentationFormat>
  <Paragraphs>286</Paragraphs>
  <Slides>50</Slides>
  <Notes>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50</vt:i4>
      </vt:variant>
    </vt:vector>
  </HeadingPairs>
  <TitlesOfParts>
    <vt:vector size="62" baseType="lpstr">
      <vt:lpstr>Arial</vt:lpstr>
      <vt:lpstr>Arial MT</vt:lpstr>
      <vt:lpstr>Calibri</vt:lpstr>
      <vt:lpstr>Century Schoolbook</vt:lpstr>
      <vt:lpstr>inter-bold</vt:lpstr>
      <vt:lpstr>inter-regular</vt:lpstr>
      <vt:lpstr>Times</vt:lpstr>
      <vt:lpstr>times new roman</vt:lpstr>
      <vt:lpstr>times new roman</vt:lpstr>
      <vt:lpstr>Wingdings</vt:lpstr>
      <vt:lpstr>Wingdings 2</vt:lpstr>
      <vt:lpstr>Oriel</vt:lpstr>
      <vt:lpstr>Object oriented analysis &amp; design</vt:lpstr>
      <vt:lpstr>UNIT- 5</vt:lpstr>
      <vt:lpstr>Object oriented testing </vt:lpstr>
      <vt:lpstr>PowerPoint Presentation</vt:lpstr>
      <vt:lpstr>PowerPoint Presentation</vt:lpstr>
      <vt:lpstr>PowerPoint Presentation</vt:lpstr>
      <vt:lpstr>PowerPoint Presentation</vt:lpstr>
      <vt:lpstr>PowerPoint Presentation</vt:lpstr>
      <vt:lpstr>Testing Activities </vt:lpstr>
      <vt:lpstr>Testing Activities continued</vt:lpstr>
      <vt:lpstr>PowerPoint Presentation</vt:lpstr>
      <vt:lpstr>Developing test cases</vt:lpstr>
      <vt:lpstr>Verification and validation</vt:lpstr>
      <vt:lpstr>verification </vt:lpstr>
      <vt:lpstr>validation</vt:lpstr>
      <vt:lpstr>PowerPoint Presentation</vt:lpstr>
      <vt:lpstr>PowerPoint Presentation</vt:lpstr>
      <vt:lpstr>Software quality</vt:lpstr>
      <vt:lpstr>Software quality</vt:lpstr>
      <vt:lpstr>Software quality</vt:lpstr>
      <vt:lpstr>Software quality</vt:lpstr>
      <vt:lpstr>McCall’s Quality Factors(11)</vt:lpstr>
      <vt:lpstr>Product operation</vt:lpstr>
      <vt:lpstr>Product revision</vt:lpstr>
      <vt:lpstr>Product transition</vt:lpstr>
      <vt:lpstr>assurance</vt:lpstr>
      <vt:lpstr>Software Quality Assurance(SQA)</vt:lpstr>
      <vt:lpstr>Sqa </vt:lpstr>
      <vt:lpstr>How to do Quality Assurance: </vt:lpstr>
      <vt:lpstr>How to do Quality Assurance:</vt:lpstr>
      <vt:lpstr>Quality Assurance vs. Quality control</vt:lpstr>
      <vt:lpstr>Sqa approaches</vt:lpstr>
      <vt:lpstr>Software Quality Defect Management Approach</vt:lpstr>
      <vt:lpstr>PowerPoint Presentation</vt:lpstr>
      <vt:lpstr>Software Quality Attributes Approach</vt:lpstr>
      <vt:lpstr>Software Quality Attributes Approach</vt:lpstr>
      <vt:lpstr>PowerPoint Presentation</vt:lpstr>
      <vt:lpstr>Benefits of sqa</vt:lpstr>
      <vt:lpstr>Reusability in ooad</vt:lpstr>
      <vt:lpstr>What is the purpose of reusability? </vt:lpstr>
      <vt:lpstr>What is reusability in Ooad? </vt:lpstr>
      <vt:lpstr>Why is reusability important in Ooad? </vt:lpstr>
      <vt:lpstr>What is reuse software engineering? </vt:lpstr>
      <vt:lpstr>Stages of reuse-oriented software engineering </vt:lpstr>
      <vt:lpstr>Stages of reuse-oriented software engineering</vt:lpstr>
      <vt:lpstr>Software Reverse Engineering</vt:lpstr>
      <vt:lpstr>Reverse Engineering Goals: </vt:lpstr>
      <vt:lpstr>Steps of Software Reverse Engineering: </vt:lpstr>
      <vt:lpstr>Steps of Software Reverse Engineering: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 Computing</dc:title>
  <dc:creator>HP</dc:creator>
  <cp:lastModifiedBy>hemlata patel</cp:lastModifiedBy>
  <cp:revision>207</cp:revision>
  <dcterms:created xsi:type="dcterms:W3CDTF">2022-01-10T04:36:42Z</dcterms:created>
  <dcterms:modified xsi:type="dcterms:W3CDTF">2022-04-26T08:40:38Z</dcterms:modified>
</cp:coreProperties>
</file>