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53"/>
  </p:notesMasterIdLst>
  <p:sldIdLst>
    <p:sldId id="256" r:id="rId2"/>
    <p:sldId id="257" r:id="rId3"/>
    <p:sldId id="386" r:id="rId4"/>
    <p:sldId id="387" r:id="rId5"/>
    <p:sldId id="388" r:id="rId6"/>
    <p:sldId id="258" r:id="rId7"/>
    <p:sldId id="366" r:id="rId8"/>
    <p:sldId id="376" r:id="rId9"/>
    <p:sldId id="367" r:id="rId10"/>
    <p:sldId id="377" r:id="rId11"/>
    <p:sldId id="368" r:id="rId12"/>
    <p:sldId id="369" r:id="rId13"/>
    <p:sldId id="373" r:id="rId14"/>
    <p:sldId id="374" r:id="rId15"/>
    <p:sldId id="378" r:id="rId16"/>
    <p:sldId id="379" r:id="rId17"/>
    <p:sldId id="380" r:id="rId18"/>
    <p:sldId id="381" r:id="rId19"/>
    <p:sldId id="382" r:id="rId20"/>
    <p:sldId id="383" r:id="rId21"/>
    <p:sldId id="384" r:id="rId22"/>
    <p:sldId id="385" r:id="rId23"/>
    <p:sldId id="300" r:id="rId24"/>
    <p:sldId id="398" r:id="rId25"/>
    <p:sldId id="399" r:id="rId26"/>
    <p:sldId id="400" r:id="rId27"/>
    <p:sldId id="390" r:id="rId28"/>
    <p:sldId id="391" r:id="rId29"/>
    <p:sldId id="392" r:id="rId30"/>
    <p:sldId id="393" r:id="rId31"/>
    <p:sldId id="394" r:id="rId32"/>
    <p:sldId id="401" r:id="rId33"/>
    <p:sldId id="395" r:id="rId34"/>
    <p:sldId id="424" r:id="rId35"/>
    <p:sldId id="425" r:id="rId36"/>
    <p:sldId id="426" r:id="rId37"/>
    <p:sldId id="427" r:id="rId38"/>
    <p:sldId id="402" r:id="rId39"/>
    <p:sldId id="414" r:id="rId40"/>
    <p:sldId id="415" r:id="rId41"/>
    <p:sldId id="416" r:id="rId42"/>
    <p:sldId id="417" r:id="rId43"/>
    <p:sldId id="439" r:id="rId44"/>
    <p:sldId id="440" r:id="rId45"/>
    <p:sldId id="441" r:id="rId46"/>
    <p:sldId id="446" r:id="rId47"/>
    <p:sldId id="442" r:id="rId48"/>
    <p:sldId id="443" r:id="rId49"/>
    <p:sldId id="444" r:id="rId50"/>
    <p:sldId id="445" r:id="rId51"/>
    <p:sldId id="30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CAA8E4-A7AA-4982-9E7C-7EAFD5DC3500}" type="datetimeFigureOut">
              <a:rPr lang="en-US" smtClean="0"/>
              <a:t>1/25/2022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8EAC7F-82C6-4B21-9F6A-7B051C431959}" type="slidenum">
              <a:rPr lang="en-US" smtClean="0"/>
              <a:t>‹#›</a:t>
            </a:fld>
            <a:endParaRPr lang="en-US"/>
          </a:p>
        </p:txBody>
      </p:sp>
    </p:spTree>
    <p:extLst>
      <p:ext uri="{BB962C8B-B14F-4D97-AF65-F5344CB8AC3E}">
        <p14:creationId xmlns:p14="http://schemas.microsoft.com/office/powerpoint/2010/main" val="175301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EAC7F-82C6-4B21-9F6A-7B051C431959}" type="slidenum">
              <a:rPr lang="en-US" smtClean="0"/>
              <a:t>7</a:t>
            </a:fld>
            <a:endParaRPr lang="en-US"/>
          </a:p>
        </p:txBody>
      </p:sp>
    </p:spTree>
    <p:extLst>
      <p:ext uri="{BB962C8B-B14F-4D97-AF65-F5344CB8AC3E}">
        <p14:creationId xmlns:p14="http://schemas.microsoft.com/office/powerpoint/2010/main" val="338509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EAC7F-82C6-4B21-9F6A-7B051C431959}" type="slidenum">
              <a:rPr lang="en-US" smtClean="0"/>
              <a:t>33</a:t>
            </a:fld>
            <a:endParaRPr lang="en-US"/>
          </a:p>
        </p:txBody>
      </p:sp>
    </p:spTree>
    <p:extLst>
      <p:ext uri="{BB962C8B-B14F-4D97-AF65-F5344CB8AC3E}">
        <p14:creationId xmlns:p14="http://schemas.microsoft.com/office/powerpoint/2010/main" val="861216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EAC7F-82C6-4B21-9F6A-7B051C431959}" type="slidenum">
              <a:rPr lang="en-US" smtClean="0"/>
              <a:t>34</a:t>
            </a:fld>
            <a:endParaRPr lang="en-US"/>
          </a:p>
        </p:txBody>
      </p:sp>
    </p:spTree>
    <p:extLst>
      <p:ext uri="{BB962C8B-B14F-4D97-AF65-F5344CB8AC3E}">
        <p14:creationId xmlns:p14="http://schemas.microsoft.com/office/powerpoint/2010/main" val="861216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EAC7F-82C6-4B21-9F6A-7B051C431959}" type="slidenum">
              <a:rPr lang="en-US" smtClean="0"/>
              <a:t>35</a:t>
            </a:fld>
            <a:endParaRPr lang="en-US"/>
          </a:p>
        </p:txBody>
      </p:sp>
    </p:spTree>
    <p:extLst>
      <p:ext uri="{BB962C8B-B14F-4D97-AF65-F5344CB8AC3E}">
        <p14:creationId xmlns:p14="http://schemas.microsoft.com/office/powerpoint/2010/main" val="861216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EAC7F-82C6-4B21-9F6A-7B051C431959}" type="slidenum">
              <a:rPr lang="en-US" smtClean="0"/>
              <a:t>36</a:t>
            </a:fld>
            <a:endParaRPr lang="en-US"/>
          </a:p>
        </p:txBody>
      </p:sp>
    </p:spTree>
    <p:extLst>
      <p:ext uri="{BB962C8B-B14F-4D97-AF65-F5344CB8AC3E}">
        <p14:creationId xmlns:p14="http://schemas.microsoft.com/office/powerpoint/2010/main" val="861216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EAC7F-82C6-4B21-9F6A-7B051C431959}" type="slidenum">
              <a:rPr lang="en-US" smtClean="0"/>
              <a:t>37</a:t>
            </a:fld>
            <a:endParaRPr lang="en-US"/>
          </a:p>
        </p:txBody>
      </p:sp>
    </p:spTree>
    <p:extLst>
      <p:ext uri="{BB962C8B-B14F-4D97-AF65-F5344CB8AC3E}">
        <p14:creationId xmlns:p14="http://schemas.microsoft.com/office/powerpoint/2010/main" val="861216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EAC7F-82C6-4B21-9F6A-7B051C431959}" type="slidenum">
              <a:rPr lang="en-US" smtClean="0"/>
              <a:t>38</a:t>
            </a:fld>
            <a:endParaRPr lang="en-US"/>
          </a:p>
        </p:txBody>
      </p:sp>
    </p:spTree>
    <p:extLst>
      <p:ext uri="{BB962C8B-B14F-4D97-AF65-F5344CB8AC3E}">
        <p14:creationId xmlns:p14="http://schemas.microsoft.com/office/powerpoint/2010/main" val="1806386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7470E6A-462C-4F83-A549-62AF73CA3E14}" type="datetimeFigureOut">
              <a:rPr lang="en-US" smtClean="0"/>
              <a:t>1/25/2022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EBCCFA8-C15B-4296-B78E-B481C738F50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470E6A-462C-4F83-A549-62AF73CA3E1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CCFA8-C15B-4296-B78E-B481C738F5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470E6A-462C-4F83-A549-62AF73CA3E1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CCFA8-C15B-4296-B78E-B481C738F5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7470E6A-462C-4F83-A549-62AF73CA3E14}" type="datetimeFigureOut">
              <a:rPr lang="en-US" smtClean="0"/>
              <a:t>1/25/2022</a:t>
            </a:fld>
            <a:endParaRPr lang="en-US"/>
          </a:p>
        </p:txBody>
      </p:sp>
      <p:sp>
        <p:nvSpPr>
          <p:cNvPr id="9" name="Slide Number Placeholder 8"/>
          <p:cNvSpPr>
            <a:spLocks noGrp="1"/>
          </p:cNvSpPr>
          <p:nvPr>
            <p:ph type="sldNum" sz="quarter" idx="15"/>
          </p:nvPr>
        </p:nvSpPr>
        <p:spPr/>
        <p:txBody>
          <a:bodyPr rtlCol="0"/>
          <a:lstStyle/>
          <a:p>
            <a:fld id="{1EBCCFA8-C15B-4296-B78E-B481C738F50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7470E6A-462C-4F83-A549-62AF73CA3E14}" type="datetimeFigureOut">
              <a:rPr lang="en-US" smtClean="0"/>
              <a:t>1/25/2022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EBCCFA8-C15B-4296-B78E-B481C738F50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7470E6A-462C-4F83-A549-62AF73CA3E14}"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CCFA8-C15B-4296-B78E-B481C738F50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7470E6A-462C-4F83-A549-62AF73CA3E14}"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BCCFA8-C15B-4296-B78E-B481C738F50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7470E6A-462C-4F83-A549-62AF73CA3E14}" type="datetimeFigureOut">
              <a:rPr lang="en-US" smtClean="0"/>
              <a:t>1/25/2022</a:t>
            </a:fld>
            <a:endParaRPr lang="en-US"/>
          </a:p>
        </p:txBody>
      </p:sp>
      <p:sp>
        <p:nvSpPr>
          <p:cNvPr id="7" name="Slide Number Placeholder 6"/>
          <p:cNvSpPr>
            <a:spLocks noGrp="1"/>
          </p:cNvSpPr>
          <p:nvPr>
            <p:ph type="sldNum" sz="quarter" idx="11"/>
          </p:nvPr>
        </p:nvSpPr>
        <p:spPr/>
        <p:txBody>
          <a:bodyPr rtlCol="0"/>
          <a:lstStyle/>
          <a:p>
            <a:fld id="{1EBCCFA8-C15B-4296-B78E-B481C738F50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70E6A-462C-4F83-A549-62AF73CA3E14}"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BCCFA8-C15B-4296-B78E-B481C738F5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7470E6A-462C-4F83-A549-62AF73CA3E14}" type="datetimeFigureOut">
              <a:rPr lang="en-US" smtClean="0"/>
              <a:t>1/25/2022</a:t>
            </a:fld>
            <a:endParaRPr lang="en-US"/>
          </a:p>
        </p:txBody>
      </p:sp>
      <p:sp>
        <p:nvSpPr>
          <p:cNvPr id="22" name="Slide Number Placeholder 21"/>
          <p:cNvSpPr>
            <a:spLocks noGrp="1"/>
          </p:cNvSpPr>
          <p:nvPr>
            <p:ph type="sldNum" sz="quarter" idx="15"/>
          </p:nvPr>
        </p:nvSpPr>
        <p:spPr/>
        <p:txBody>
          <a:bodyPr rtlCol="0"/>
          <a:lstStyle/>
          <a:p>
            <a:fld id="{1EBCCFA8-C15B-4296-B78E-B481C738F50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7470E6A-462C-4F83-A549-62AF73CA3E14}" type="datetimeFigureOut">
              <a:rPr lang="en-US" smtClean="0"/>
              <a:t>1/25/2022</a:t>
            </a:fld>
            <a:endParaRPr lang="en-US"/>
          </a:p>
        </p:txBody>
      </p:sp>
      <p:sp>
        <p:nvSpPr>
          <p:cNvPr id="18" name="Slide Number Placeholder 17"/>
          <p:cNvSpPr>
            <a:spLocks noGrp="1"/>
          </p:cNvSpPr>
          <p:nvPr>
            <p:ph type="sldNum" sz="quarter" idx="11"/>
          </p:nvPr>
        </p:nvSpPr>
        <p:spPr/>
        <p:txBody>
          <a:bodyPr rtlCol="0"/>
          <a:lstStyle/>
          <a:p>
            <a:fld id="{1EBCCFA8-C15B-4296-B78E-B481C738F50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7470E6A-462C-4F83-A549-62AF73CA3E14}" type="datetimeFigureOut">
              <a:rPr lang="en-US" smtClean="0"/>
              <a:t>1/25/2022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EBCCFA8-C15B-4296-B78E-B481C738F50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743200"/>
            <a:ext cx="7391400" cy="1894362"/>
          </a:xfrm>
        </p:spPr>
        <p:txBody>
          <a:bodyPr/>
          <a:lstStyle/>
          <a:p>
            <a:r>
              <a:rPr lang="en-US" dirty="0" smtClean="0"/>
              <a:t>Object oriented analysis &amp; design</a:t>
            </a:r>
            <a:endParaRPr lang="en-US" dirty="0"/>
          </a:p>
        </p:txBody>
      </p:sp>
      <p:sp>
        <p:nvSpPr>
          <p:cNvPr id="3" name="Subtitle 2"/>
          <p:cNvSpPr>
            <a:spLocks noGrp="1"/>
          </p:cNvSpPr>
          <p:nvPr>
            <p:ph type="subTitle" idx="1"/>
          </p:nvPr>
        </p:nvSpPr>
        <p:spPr/>
        <p:txBody>
          <a:bodyPr/>
          <a:lstStyle/>
          <a:p>
            <a:r>
              <a:rPr lang="en-US" dirty="0" smtClean="0"/>
              <a:t>CS3C015</a:t>
            </a:r>
            <a:endParaRPr lang="en-US" dirty="0"/>
          </a:p>
        </p:txBody>
      </p:sp>
    </p:spTree>
    <p:extLst>
      <p:ext uri="{BB962C8B-B14F-4D97-AF65-F5344CB8AC3E}">
        <p14:creationId xmlns:p14="http://schemas.microsoft.com/office/powerpoint/2010/main" val="89340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b="1" dirty="0" smtClean="0"/>
              <a:t>software</a:t>
            </a:r>
            <a:endParaRPr dirty="0"/>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1680"/>
              <a:buChar char="🞆"/>
            </a:pPr>
            <a:r>
              <a:rPr lang="en-US" b="1" dirty="0"/>
              <a:t>Software </a:t>
            </a:r>
            <a:r>
              <a:rPr lang="en-US" dirty="0"/>
              <a:t>is more than just a program code. A program is an executable code, which serves some computational purpose. </a:t>
            </a:r>
            <a:endParaRPr dirty="0"/>
          </a:p>
          <a:p>
            <a:pPr marL="274320" lvl="0" indent="-274320" algn="just" rtl="0">
              <a:spcBef>
                <a:spcPts val="600"/>
              </a:spcBef>
              <a:spcAft>
                <a:spcPts val="0"/>
              </a:spcAft>
              <a:buSzPts val="1680"/>
              <a:buChar char="🞆"/>
            </a:pPr>
            <a:r>
              <a:rPr lang="en-US" dirty="0"/>
              <a:t>Software is considered to be collection of executable programming code, associated libraries and documentations. </a:t>
            </a:r>
            <a:endParaRPr dirty="0"/>
          </a:p>
          <a:p>
            <a:pPr marL="274320" lvl="0" indent="-274320" algn="just" rtl="0">
              <a:spcBef>
                <a:spcPts val="600"/>
              </a:spcBef>
              <a:spcAft>
                <a:spcPts val="0"/>
              </a:spcAft>
              <a:buSzPts val="1680"/>
              <a:buChar char="🞆"/>
            </a:pPr>
            <a:r>
              <a:rPr lang="en-US" dirty="0"/>
              <a:t>Software, when made for a specific requirement is called </a:t>
            </a:r>
            <a:r>
              <a:rPr lang="en-US" b="1" dirty="0"/>
              <a:t>software product.</a:t>
            </a:r>
            <a:endParaRPr dirty="0"/>
          </a:p>
          <a:p>
            <a:pPr marL="274320" lvl="0" indent="-167640" algn="l" rtl="0">
              <a:spcBef>
                <a:spcPts val="600"/>
              </a:spcBef>
              <a:spcAft>
                <a:spcPts val="0"/>
              </a:spcAft>
              <a:buSzPts val="1680"/>
              <a:buNone/>
            </a:pPr>
            <a:endParaRPr dirty="0"/>
          </a:p>
        </p:txBody>
      </p:sp>
    </p:spTree>
    <p:extLst>
      <p:ext uri="{BB962C8B-B14F-4D97-AF65-F5344CB8AC3E}">
        <p14:creationId xmlns:p14="http://schemas.microsoft.com/office/powerpoint/2010/main" val="210915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body" idx="1"/>
          </p:nvPr>
        </p:nvSpPr>
        <p:spPr>
          <a:xfrm>
            <a:off x="457200" y="304800"/>
            <a:ext cx="8229600" cy="4525963"/>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1680"/>
              <a:buChar char="🞆"/>
            </a:pPr>
            <a:r>
              <a:rPr lang="en-US" b="1"/>
              <a:t>Engineering</a:t>
            </a:r>
            <a:r>
              <a:rPr lang="en-US"/>
              <a:t> on the other hand, is all about developing products, using well-defined, scientific principles and methods.</a:t>
            </a:r>
            <a:endParaRPr/>
          </a:p>
        </p:txBody>
      </p:sp>
      <p:pic>
        <p:nvPicPr>
          <p:cNvPr id="159" name="Google Shape;159;p16" descr="C:\Users\Tarun\Desktop\software_product.png"/>
          <p:cNvPicPr preferRelativeResize="0"/>
          <p:nvPr/>
        </p:nvPicPr>
        <p:blipFill rotWithShape="1">
          <a:blip r:embed="rId3">
            <a:alphaModFix/>
          </a:blip>
          <a:srcRect/>
          <a:stretch/>
        </p:blipFill>
        <p:spPr>
          <a:xfrm>
            <a:off x="1828800" y="1981200"/>
            <a:ext cx="5943600" cy="4495800"/>
          </a:xfrm>
          <a:prstGeom prst="rect">
            <a:avLst/>
          </a:prstGeom>
          <a:noFill/>
          <a:ln>
            <a:noFill/>
          </a:ln>
        </p:spPr>
      </p:pic>
    </p:spTree>
    <p:extLst>
      <p:ext uri="{BB962C8B-B14F-4D97-AF65-F5344CB8AC3E}">
        <p14:creationId xmlns:p14="http://schemas.microsoft.com/office/powerpoint/2010/main" val="217575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body" idx="1"/>
          </p:nvPr>
        </p:nvSpPr>
        <p:spPr>
          <a:xfrm>
            <a:off x="457200" y="381000"/>
            <a:ext cx="8229600" cy="4525963"/>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1680"/>
              <a:buChar char="🞆"/>
            </a:pPr>
            <a:r>
              <a:rPr lang="en-US" b="1"/>
              <a:t>Software engineering</a:t>
            </a:r>
            <a:r>
              <a:rPr lang="en-US"/>
              <a:t> is an engineering branch associated with development of software product using well-defined scientific principles, methods and procedures. </a:t>
            </a:r>
            <a:endParaRPr/>
          </a:p>
          <a:p>
            <a:pPr marL="274320" lvl="0" indent="-274320" algn="just" rtl="0">
              <a:spcBef>
                <a:spcPts val="600"/>
              </a:spcBef>
              <a:spcAft>
                <a:spcPts val="0"/>
              </a:spcAft>
              <a:buSzPts val="1680"/>
              <a:buChar char="🞆"/>
            </a:pPr>
            <a:r>
              <a:rPr lang="en-US"/>
              <a:t>The outcome of software engineering is an efficient and reliable software product.</a:t>
            </a:r>
            <a:endParaRPr/>
          </a:p>
        </p:txBody>
      </p:sp>
    </p:spTree>
    <p:extLst>
      <p:ext uri="{BB962C8B-B14F-4D97-AF65-F5344CB8AC3E}">
        <p14:creationId xmlns:p14="http://schemas.microsoft.com/office/powerpoint/2010/main" val="216195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Software process model(sdlc)</a:t>
            </a:r>
            <a:endParaRPr/>
          </a:p>
        </p:txBody>
      </p:sp>
      <p:sp>
        <p:nvSpPr>
          <p:cNvPr id="334" name="Google Shape;334;p39"/>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r>
              <a:rPr lang="en-US"/>
              <a:t>Software process model is an abstraction of the software development process. The models specify the stages and order of a process. So, think of this as a representation of the </a:t>
            </a:r>
            <a:r>
              <a:rPr lang="en-US" b="1"/>
              <a:t>order of activities</a:t>
            </a:r>
            <a:r>
              <a:rPr lang="en-US"/>
              <a:t> of the process and the </a:t>
            </a:r>
            <a:r>
              <a:rPr lang="en-US" b="1"/>
              <a:t>sequence</a:t>
            </a:r>
            <a:r>
              <a:rPr lang="en-US"/>
              <a:t> in which they are performed.</a:t>
            </a:r>
            <a:endParaRPr/>
          </a:p>
          <a:p>
            <a:pPr marL="0" lvl="0" indent="0" algn="just" rtl="0">
              <a:spcBef>
                <a:spcPts val="600"/>
              </a:spcBef>
              <a:spcAft>
                <a:spcPts val="0"/>
              </a:spcAft>
              <a:buSzPts val="1680"/>
              <a:buNone/>
            </a:pPr>
            <a:r>
              <a:rPr lang="en-US" b="1"/>
              <a:t>Goal:- </a:t>
            </a:r>
            <a:r>
              <a:rPr lang="en-US"/>
              <a:t>The goal of a software process model is to provide guidance for controlling and coordinating the tasks to achieve the end product and objectives as effectively as possible.</a:t>
            </a:r>
            <a:endParaRPr/>
          </a:p>
        </p:txBody>
      </p:sp>
    </p:spTree>
    <p:extLst>
      <p:ext uri="{BB962C8B-B14F-4D97-AF65-F5344CB8AC3E}">
        <p14:creationId xmlns:p14="http://schemas.microsoft.com/office/powerpoint/2010/main" val="95583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Software process model(sdlc)</a:t>
            </a:r>
            <a:endParaRPr/>
          </a:p>
        </p:txBody>
      </p:sp>
      <p:sp>
        <p:nvSpPr>
          <p:cNvPr id="340" name="Google Shape;340;p4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b="1"/>
              <a:t>Need:- </a:t>
            </a:r>
            <a:endParaRPr/>
          </a:p>
          <a:p>
            <a:pPr marL="274320" lvl="0" indent="-274320" algn="l" rtl="0">
              <a:spcBef>
                <a:spcPts val="600"/>
              </a:spcBef>
              <a:spcAft>
                <a:spcPts val="0"/>
              </a:spcAft>
              <a:buSzPts val="1680"/>
              <a:buChar char="🞆"/>
            </a:pPr>
            <a:r>
              <a:rPr lang="en-US"/>
              <a:t>software product can be developed systematically.</a:t>
            </a:r>
            <a:endParaRPr/>
          </a:p>
          <a:p>
            <a:pPr marL="274320" lvl="0" indent="-274320" algn="l" rtl="0">
              <a:spcBef>
                <a:spcPts val="600"/>
              </a:spcBef>
              <a:spcAft>
                <a:spcPts val="0"/>
              </a:spcAft>
              <a:buSzPts val="1680"/>
              <a:buChar char="🞆"/>
            </a:pPr>
            <a:r>
              <a:rPr lang="en-US"/>
              <a:t>Helps common understanding of activities.</a:t>
            </a:r>
            <a:endParaRPr/>
          </a:p>
          <a:p>
            <a:pPr marL="274320" lvl="0" indent="-274320" algn="l" rtl="0">
              <a:spcBef>
                <a:spcPts val="600"/>
              </a:spcBef>
              <a:spcAft>
                <a:spcPts val="0"/>
              </a:spcAft>
              <a:buSzPts val="1680"/>
              <a:buChar char="🞆"/>
            </a:pPr>
            <a:r>
              <a:rPr lang="en-US"/>
              <a:t>Helps to identify inconsistencies, redundancies and omissions.</a:t>
            </a:r>
            <a:endParaRPr/>
          </a:p>
        </p:txBody>
      </p:sp>
    </p:spTree>
    <p:extLst>
      <p:ext uri="{BB962C8B-B14F-4D97-AF65-F5344CB8AC3E}">
        <p14:creationId xmlns:p14="http://schemas.microsoft.com/office/powerpoint/2010/main" val="1016099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Generic Process Model</a:t>
            </a:r>
            <a:endParaRPr/>
          </a:p>
        </p:txBody>
      </p:sp>
      <p:sp>
        <p:nvSpPr>
          <p:cNvPr id="280" name="Google Shape;280;p33"/>
          <p:cNvSpPr txBox="1">
            <a:spLocks noGrp="1"/>
          </p:cNvSpPr>
          <p:nvPr>
            <p:ph type="body" idx="1"/>
          </p:nvPr>
        </p:nvSpPr>
        <p:spPr>
          <a:xfrm>
            <a:off x="609600" y="1524000"/>
            <a:ext cx="7772400" cy="4873752"/>
          </a:xfrm>
          <a:prstGeom prst="rect">
            <a:avLst/>
          </a:prstGeom>
          <a:noFill/>
          <a:ln>
            <a:noFill/>
          </a:ln>
        </p:spPr>
        <p:txBody>
          <a:bodyPr spcFirstLastPara="1" wrap="square" lIns="91425" tIns="45700" rIns="91425" bIns="45700" anchor="t" anchorCtr="0">
            <a:normAutofit lnSpcReduction="10000"/>
          </a:bodyPr>
          <a:lstStyle/>
          <a:p>
            <a:pPr marL="274320" lvl="0" indent="-274320" algn="just" rtl="0">
              <a:spcBef>
                <a:spcPts val="0"/>
              </a:spcBef>
              <a:spcAft>
                <a:spcPts val="0"/>
              </a:spcAft>
              <a:buSzPts val="1680"/>
              <a:buChar char="🞆"/>
            </a:pPr>
            <a:r>
              <a:rPr lang="en-US" b="1"/>
              <a:t>Process:- </a:t>
            </a:r>
            <a:r>
              <a:rPr lang="en-US"/>
              <a:t>A process is a series of steps involving activities, constraints and resources that produce an intended output of some kind.</a:t>
            </a:r>
            <a:endParaRPr/>
          </a:p>
          <a:p>
            <a:pPr marL="274320" lvl="0" indent="-274320" algn="just" rtl="0">
              <a:spcBef>
                <a:spcPts val="600"/>
              </a:spcBef>
              <a:spcAft>
                <a:spcPts val="0"/>
              </a:spcAft>
              <a:buSzPts val="1680"/>
              <a:buChar char="🞆"/>
            </a:pPr>
            <a:r>
              <a:rPr lang="en-US" b="1"/>
              <a:t>Software Process:- </a:t>
            </a:r>
            <a:r>
              <a:rPr lang="en-US"/>
              <a:t>is the related set of activities and processes that are involved in developing and evolving a software system</a:t>
            </a:r>
            <a:endParaRPr/>
          </a:p>
          <a:p>
            <a:pPr marL="0" lvl="0" indent="0" algn="just" rtl="0">
              <a:spcBef>
                <a:spcPts val="600"/>
              </a:spcBef>
              <a:spcAft>
                <a:spcPts val="0"/>
              </a:spcAft>
              <a:buSzPts val="1680"/>
              <a:buNone/>
            </a:pPr>
            <a:r>
              <a:rPr lang="en-US"/>
              <a:t>    Any software process must include the following four activities:</a:t>
            </a:r>
            <a:endParaRPr/>
          </a:p>
          <a:p>
            <a:pPr marL="457200" lvl="0" indent="-457200" algn="just" rtl="0">
              <a:spcBef>
                <a:spcPts val="600"/>
              </a:spcBef>
              <a:spcAft>
                <a:spcPts val="0"/>
              </a:spcAft>
              <a:buSzPts val="1680"/>
              <a:buFont typeface="Century Schoolbook"/>
              <a:buAutoNum type="arabicPeriod"/>
            </a:pPr>
            <a:r>
              <a:rPr lang="en-US" b="1"/>
              <a:t>Software specification.</a:t>
            </a:r>
            <a:r>
              <a:rPr lang="en-US"/>
              <a:t> </a:t>
            </a:r>
            <a:endParaRPr/>
          </a:p>
          <a:p>
            <a:pPr marL="457200" lvl="0" indent="-457200" algn="just" rtl="0">
              <a:spcBef>
                <a:spcPts val="600"/>
              </a:spcBef>
              <a:spcAft>
                <a:spcPts val="0"/>
              </a:spcAft>
              <a:buSzPts val="1680"/>
              <a:buFont typeface="Century Schoolbook"/>
              <a:buAutoNum type="arabicPeriod"/>
            </a:pPr>
            <a:r>
              <a:rPr lang="en-US"/>
              <a:t>S</a:t>
            </a:r>
            <a:r>
              <a:rPr lang="en-US" b="1"/>
              <a:t>oftware design and implementation</a:t>
            </a:r>
            <a:r>
              <a:rPr lang="en-US"/>
              <a:t>.</a:t>
            </a:r>
            <a:endParaRPr/>
          </a:p>
          <a:p>
            <a:pPr marL="457200" lvl="0" indent="-457200" algn="just" rtl="0">
              <a:spcBef>
                <a:spcPts val="600"/>
              </a:spcBef>
              <a:spcAft>
                <a:spcPts val="0"/>
              </a:spcAft>
              <a:buSzPts val="1680"/>
              <a:buFont typeface="Century Schoolbook"/>
              <a:buAutoNum type="arabicPeriod"/>
            </a:pPr>
            <a:r>
              <a:rPr lang="en-US" b="1"/>
              <a:t>Software verification and validation</a:t>
            </a:r>
            <a:r>
              <a:rPr lang="en-US"/>
              <a:t>.</a:t>
            </a:r>
            <a:endParaRPr/>
          </a:p>
          <a:p>
            <a:pPr marL="457200" lvl="0" indent="-457200" algn="just" rtl="0">
              <a:spcBef>
                <a:spcPts val="600"/>
              </a:spcBef>
              <a:spcAft>
                <a:spcPts val="0"/>
              </a:spcAft>
              <a:buSzPts val="1680"/>
              <a:buFont typeface="Century Schoolbook"/>
              <a:buAutoNum type="arabicPeriod"/>
            </a:pPr>
            <a:r>
              <a:rPr lang="en-US" b="1"/>
              <a:t>Software evolution</a:t>
            </a:r>
            <a:r>
              <a:rPr lang="en-US"/>
              <a:t>.</a:t>
            </a:r>
            <a:endParaRPr/>
          </a:p>
        </p:txBody>
      </p:sp>
    </p:spTree>
    <p:extLst>
      <p:ext uri="{BB962C8B-B14F-4D97-AF65-F5344CB8AC3E}">
        <p14:creationId xmlns:p14="http://schemas.microsoft.com/office/powerpoint/2010/main" val="2051577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4"/>
          <p:cNvSpPr/>
          <p:nvPr/>
        </p:nvSpPr>
        <p:spPr>
          <a:xfrm>
            <a:off x="2944091" y="457200"/>
            <a:ext cx="2743200" cy="533400"/>
          </a:xfrm>
          <a:prstGeom prst="roundRect">
            <a:avLst>
              <a:gd name="adj"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86" name="Google Shape;286;p34"/>
          <p:cNvSpPr/>
          <p:nvPr/>
        </p:nvSpPr>
        <p:spPr>
          <a:xfrm>
            <a:off x="2964873" y="1359932"/>
            <a:ext cx="2743200" cy="533400"/>
          </a:xfrm>
          <a:prstGeom prst="roundRect">
            <a:avLst>
              <a:gd name="adj"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87" name="Google Shape;287;p34"/>
          <p:cNvSpPr/>
          <p:nvPr/>
        </p:nvSpPr>
        <p:spPr>
          <a:xfrm>
            <a:off x="2944091" y="2232585"/>
            <a:ext cx="2743200" cy="533400"/>
          </a:xfrm>
          <a:prstGeom prst="roundRect">
            <a:avLst>
              <a:gd name="adj"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88" name="Google Shape;288;p34"/>
          <p:cNvSpPr/>
          <p:nvPr/>
        </p:nvSpPr>
        <p:spPr>
          <a:xfrm>
            <a:off x="2992582" y="3209330"/>
            <a:ext cx="2743200" cy="533400"/>
          </a:xfrm>
          <a:prstGeom prst="roundRect">
            <a:avLst>
              <a:gd name="adj"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89" name="Google Shape;289;p34"/>
          <p:cNvSpPr/>
          <p:nvPr/>
        </p:nvSpPr>
        <p:spPr>
          <a:xfrm>
            <a:off x="2930237" y="4112062"/>
            <a:ext cx="2743200" cy="533400"/>
          </a:xfrm>
          <a:prstGeom prst="roundRect">
            <a:avLst>
              <a:gd name="adj"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90" name="Google Shape;290;p34"/>
          <p:cNvSpPr txBox="1"/>
          <p:nvPr/>
        </p:nvSpPr>
        <p:spPr>
          <a:xfrm>
            <a:off x="3214254" y="547438"/>
            <a:ext cx="228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Communication</a:t>
            </a:r>
            <a:endParaRPr sz="1800">
              <a:solidFill>
                <a:schemeClr val="dk1"/>
              </a:solidFill>
              <a:latin typeface="Century Schoolbook"/>
              <a:ea typeface="Century Schoolbook"/>
              <a:cs typeface="Century Schoolbook"/>
              <a:sym typeface="Century Schoolbook"/>
            </a:endParaRPr>
          </a:p>
        </p:txBody>
      </p:sp>
      <p:sp>
        <p:nvSpPr>
          <p:cNvPr id="291" name="Google Shape;291;p34"/>
          <p:cNvSpPr txBox="1"/>
          <p:nvPr/>
        </p:nvSpPr>
        <p:spPr>
          <a:xfrm>
            <a:off x="3172691" y="1447800"/>
            <a:ext cx="22860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Century Schoolbook"/>
                <a:ea typeface="Century Schoolbook"/>
                <a:cs typeface="Century Schoolbook"/>
                <a:sym typeface="Century Schoolbook"/>
              </a:rPr>
              <a:t>Planning</a:t>
            </a:r>
            <a:endParaRPr sz="1800" dirty="0">
              <a:solidFill>
                <a:schemeClr val="dk1"/>
              </a:solidFill>
              <a:latin typeface="Century Schoolbook"/>
              <a:ea typeface="Century Schoolbook"/>
              <a:cs typeface="Century Schoolbook"/>
              <a:sym typeface="Century Schoolbook"/>
            </a:endParaRPr>
          </a:p>
        </p:txBody>
      </p:sp>
      <p:sp>
        <p:nvSpPr>
          <p:cNvPr id="292" name="Google Shape;292;p34"/>
          <p:cNvSpPr txBox="1"/>
          <p:nvPr/>
        </p:nvSpPr>
        <p:spPr>
          <a:xfrm>
            <a:off x="3172691" y="2396653"/>
            <a:ext cx="22860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entury Schoolbook"/>
                <a:ea typeface="Century Schoolbook"/>
                <a:cs typeface="Century Schoolbook"/>
                <a:sym typeface="Century Schoolbook"/>
              </a:rPr>
              <a:t>Modeling</a:t>
            </a:r>
            <a:endParaRPr sz="1800">
              <a:solidFill>
                <a:schemeClr val="dk1"/>
              </a:solidFill>
              <a:latin typeface="Century Schoolbook"/>
              <a:ea typeface="Century Schoolbook"/>
              <a:cs typeface="Century Schoolbook"/>
              <a:sym typeface="Century Schoolbook"/>
            </a:endParaRPr>
          </a:p>
        </p:txBody>
      </p:sp>
      <p:sp>
        <p:nvSpPr>
          <p:cNvPr id="293" name="Google Shape;293;p34"/>
          <p:cNvSpPr txBox="1"/>
          <p:nvPr/>
        </p:nvSpPr>
        <p:spPr>
          <a:xfrm>
            <a:off x="3221182" y="3291364"/>
            <a:ext cx="22860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entury Schoolbook"/>
                <a:ea typeface="Century Schoolbook"/>
                <a:cs typeface="Century Schoolbook"/>
                <a:sym typeface="Century Schoolbook"/>
              </a:rPr>
              <a:t>Construction</a:t>
            </a:r>
            <a:endParaRPr sz="1800">
              <a:solidFill>
                <a:schemeClr val="dk1"/>
              </a:solidFill>
              <a:latin typeface="Century Schoolbook"/>
              <a:ea typeface="Century Schoolbook"/>
              <a:cs typeface="Century Schoolbook"/>
              <a:sym typeface="Century Schoolbook"/>
            </a:endParaRPr>
          </a:p>
        </p:txBody>
      </p:sp>
      <p:sp>
        <p:nvSpPr>
          <p:cNvPr id="294" name="Google Shape;294;p34"/>
          <p:cNvSpPr txBox="1"/>
          <p:nvPr/>
        </p:nvSpPr>
        <p:spPr>
          <a:xfrm>
            <a:off x="3127664" y="4194096"/>
            <a:ext cx="22860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entury Schoolbook"/>
                <a:ea typeface="Century Schoolbook"/>
                <a:cs typeface="Century Schoolbook"/>
                <a:sym typeface="Century Schoolbook"/>
              </a:rPr>
              <a:t>Deployment</a:t>
            </a:r>
            <a:endParaRPr sz="1800">
              <a:solidFill>
                <a:schemeClr val="dk1"/>
              </a:solidFill>
              <a:latin typeface="Century Schoolbook"/>
              <a:ea typeface="Century Schoolbook"/>
              <a:cs typeface="Century Schoolbook"/>
              <a:sym typeface="Century Schoolbook"/>
            </a:endParaRPr>
          </a:p>
        </p:txBody>
      </p:sp>
      <p:cxnSp>
        <p:nvCxnSpPr>
          <p:cNvPr id="295" name="Google Shape;295;p34"/>
          <p:cNvCxnSpPr>
            <a:stCxn id="285" idx="2"/>
            <a:endCxn id="286" idx="0"/>
          </p:cNvCxnSpPr>
          <p:nvPr/>
        </p:nvCxnSpPr>
        <p:spPr>
          <a:xfrm>
            <a:off x="4315691" y="990600"/>
            <a:ext cx="20700" cy="369300"/>
          </a:xfrm>
          <a:prstGeom prst="straightConnector1">
            <a:avLst/>
          </a:prstGeom>
          <a:noFill/>
          <a:ln w="12700" cap="flat" cmpd="sng">
            <a:solidFill>
              <a:srgbClr val="FF6803"/>
            </a:solidFill>
            <a:prstDash val="solid"/>
            <a:round/>
            <a:headEnd type="none" w="sm" len="sm"/>
            <a:tailEnd type="stealth" w="med" len="med"/>
          </a:ln>
        </p:spPr>
      </p:cxnSp>
      <p:cxnSp>
        <p:nvCxnSpPr>
          <p:cNvPr id="296" name="Google Shape;296;p34"/>
          <p:cNvCxnSpPr/>
          <p:nvPr/>
        </p:nvCxnSpPr>
        <p:spPr>
          <a:xfrm>
            <a:off x="4315691" y="1842471"/>
            <a:ext cx="20782" cy="369332"/>
          </a:xfrm>
          <a:prstGeom prst="straightConnector1">
            <a:avLst/>
          </a:prstGeom>
          <a:noFill/>
          <a:ln w="12700" cap="flat" cmpd="sng">
            <a:solidFill>
              <a:srgbClr val="FF6803"/>
            </a:solidFill>
            <a:prstDash val="solid"/>
            <a:round/>
            <a:headEnd type="none" w="sm" len="sm"/>
            <a:tailEnd type="stealth" w="med" len="med"/>
          </a:ln>
        </p:spPr>
      </p:cxnSp>
      <p:cxnSp>
        <p:nvCxnSpPr>
          <p:cNvPr id="297" name="Google Shape;297;p34"/>
          <p:cNvCxnSpPr/>
          <p:nvPr/>
        </p:nvCxnSpPr>
        <p:spPr>
          <a:xfrm>
            <a:off x="4281055" y="2765985"/>
            <a:ext cx="20782" cy="369332"/>
          </a:xfrm>
          <a:prstGeom prst="straightConnector1">
            <a:avLst/>
          </a:prstGeom>
          <a:noFill/>
          <a:ln w="12700" cap="flat" cmpd="sng">
            <a:solidFill>
              <a:srgbClr val="FF6803"/>
            </a:solidFill>
            <a:prstDash val="solid"/>
            <a:round/>
            <a:headEnd type="none" w="sm" len="sm"/>
            <a:tailEnd type="stealth" w="med" len="med"/>
          </a:ln>
        </p:spPr>
      </p:cxnSp>
      <p:cxnSp>
        <p:nvCxnSpPr>
          <p:cNvPr id="298" name="Google Shape;298;p34"/>
          <p:cNvCxnSpPr/>
          <p:nvPr/>
        </p:nvCxnSpPr>
        <p:spPr>
          <a:xfrm>
            <a:off x="4270664" y="3742730"/>
            <a:ext cx="20782" cy="369332"/>
          </a:xfrm>
          <a:prstGeom prst="straightConnector1">
            <a:avLst/>
          </a:prstGeom>
          <a:noFill/>
          <a:ln w="12700" cap="flat" cmpd="sng">
            <a:solidFill>
              <a:srgbClr val="FF6803"/>
            </a:solidFill>
            <a:prstDash val="solid"/>
            <a:round/>
            <a:headEnd type="none" w="sm" len="sm"/>
            <a:tailEnd type="stealth" w="med" len="med"/>
          </a:ln>
        </p:spPr>
      </p:cxnSp>
      <p:sp>
        <p:nvSpPr>
          <p:cNvPr id="299" name="Google Shape;299;p34"/>
          <p:cNvSpPr txBox="1"/>
          <p:nvPr/>
        </p:nvSpPr>
        <p:spPr>
          <a:xfrm>
            <a:off x="6477000" y="916770"/>
            <a:ext cx="1828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Phases of software model </a:t>
            </a:r>
            <a:endParaRPr sz="1800">
              <a:solidFill>
                <a:schemeClr val="dk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2380779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body" idx="1"/>
          </p:nvPr>
        </p:nvSpPr>
        <p:spPr>
          <a:xfrm>
            <a:off x="381000" y="457200"/>
            <a:ext cx="5638800" cy="6172200"/>
          </a:xfrm>
          <a:prstGeom prst="rect">
            <a:avLst/>
          </a:prstGeom>
          <a:noFill/>
          <a:ln>
            <a:noFill/>
          </a:ln>
        </p:spPr>
        <p:txBody>
          <a:bodyPr spcFirstLastPara="1" wrap="square" lIns="91425" tIns="45700" rIns="91425" bIns="45700" anchor="t" anchorCtr="0">
            <a:noAutofit/>
          </a:bodyPr>
          <a:lstStyle/>
          <a:p>
            <a:pPr marL="68580" lvl="0" indent="0" algn="l" rtl="0">
              <a:spcBef>
                <a:spcPts val="0"/>
              </a:spcBef>
              <a:spcAft>
                <a:spcPts val="0"/>
              </a:spcAft>
              <a:buSzPts val="1400"/>
              <a:buNone/>
            </a:pPr>
            <a:r>
              <a:rPr lang="en-US" sz="2000" b="1" dirty="0">
                <a:latin typeface="Times New Roman"/>
                <a:ea typeface="Times New Roman"/>
                <a:cs typeface="Times New Roman"/>
                <a:sym typeface="Times New Roman"/>
              </a:rPr>
              <a:t>1.  Communication:</a:t>
            </a:r>
            <a:r>
              <a:rPr lang="en-US" sz="2000" dirty="0">
                <a:latin typeface="Times New Roman"/>
                <a:ea typeface="Times New Roman"/>
                <a:cs typeface="Times New Roman"/>
                <a:sym typeface="Times New Roman"/>
              </a:rPr>
              <a:t> The software development starts with the communication between customer and developer.</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
            </a:r>
            <a:br>
              <a:rPr lang="en-US" sz="2000" dirty="0">
                <a:latin typeface="Times New Roman"/>
                <a:ea typeface="Times New Roman"/>
                <a:cs typeface="Times New Roman"/>
                <a:sym typeface="Times New Roman"/>
              </a:rPr>
            </a:br>
            <a:r>
              <a:rPr lang="en-US" sz="2000" b="1" dirty="0">
                <a:latin typeface="Times New Roman"/>
                <a:ea typeface="Times New Roman"/>
                <a:cs typeface="Times New Roman"/>
                <a:sym typeface="Times New Roman"/>
              </a:rPr>
              <a:t>2. Planning:</a:t>
            </a:r>
            <a:r>
              <a:rPr lang="en-US" sz="2000" dirty="0">
                <a:latin typeface="Times New Roman"/>
                <a:ea typeface="Times New Roman"/>
                <a:cs typeface="Times New Roman"/>
                <a:sym typeface="Times New Roman"/>
              </a:rPr>
              <a:t> It consists of complete estimation, scheduling for project development and tracking.</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
            </a:r>
            <a:br>
              <a:rPr lang="en-US" sz="2000" dirty="0">
                <a:latin typeface="Times New Roman"/>
                <a:ea typeface="Times New Roman"/>
                <a:cs typeface="Times New Roman"/>
                <a:sym typeface="Times New Roman"/>
              </a:rPr>
            </a:br>
            <a:r>
              <a:rPr lang="en-US" sz="2000" b="1" dirty="0">
                <a:latin typeface="Times New Roman"/>
                <a:ea typeface="Times New Roman"/>
                <a:cs typeface="Times New Roman"/>
                <a:sym typeface="Times New Roman"/>
              </a:rPr>
              <a:t>3. Modeling: </a:t>
            </a:r>
            <a:r>
              <a:rPr lang="en-US" sz="2000" dirty="0">
                <a:latin typeface="Times New Roman"/>
                <a:ea typeface="Times New Roman"/>
                <a:cs typeface="Times New Roman"/>
                <a:sym typeface="Times New Roman"/>
              </a:rPr>
              <a:t>Modeling consists of complete requirement analysis and the design of the project like algorithm, flowchart etc. </a:t>
            </a:r>
            <a:endParaRPr sz="2000" dirty="0">
              <a:latin typeface="Times New Roman"/>
              <a:ea typeface="Times New Roman"/>
              <a:cs typeface="Times New Roman"/>
              <a:sym typeface="Times New Roman"/>
            </a:endParaRPr>
          </a:p>
          <a:p>
            <a:pPr marL="0" lvl="0" indent="0" algn="l" rtl="0">
              <a:spcBef>
                <a:spcPts val="600"/>
              </a:spcBef>
              <a:spcAft>
                <a:spcPts val="0"/>
              </a:spcAft>
              <a:buSzPts val="1400"/>
              <a:buNone/>
            </a:pPr>
            <a:r>
              <a:rPr lang="en-US" sz="2000" b="1" dirty="0">
                <a:latin typeface="Times New Roman"/>
                <a:ea typeface="Times New Roman"/>
                <a:cs typeface="Times New Roman"/>
                <a:sym typeface="Times New Roman"/>
              </a:rPr>
              <a:t>4. Construction: </a:t>
            </a:r>
            <a:r>
              <a:rPr lang="en-US" sz="2000" dirty="0">
                <a:latin typeface="Times New Roman"/>
                <a:ea typeface="Times New Roman"/>
                <a:cs typeface="Times New Roman"/>
                <a:sym typeface="Times New Roman"/>
              </a:rPr>
              <a:t>Construction consists of code generation and the testing part..</a:t>
            </a:r>
            <a:endParaRPr sz="2000" dirty="0">
              <a:latin typeface="Times New Roman"/>
              <a:ea typeface="Times New Roman"/>
              <a:cs typeface="Times New Roman"/>
              <a:sym typeface="Times New Roman"/>
            </a:endParaRPr>
          </a:p>
          <a:p>
            <a:pPr marL="0" lvl="0" indent="0" algn="l" rtl="0">
              <a:spcBef>
                <a:spcPts val="600"/>
              </a:spcBef>
              <a:spcAft>
                <a:spcPts val="0"/>
              </a:spcAft>
              <a:buSzPts val="1400"/>
              <a:buNone/>
            </a:pPr>
            <a:r>
              <a:rPr lang="en-US" sz="2000" b="1" dirty="0">
                <a:latin typeface="Times New Roman"/>
                <a:ea typeface="Times New Roman"/>
                <a:cs typeface="Times New Roman"/>
                <a:sym typeface="Times New Roman"/>
              </a:rPr>
              <a:t>5. Deployment : </a:t>
            </a:r>
            <a:r>
              <a:rPr lang="en-US" sz="2000" dirty="0">
                <a:latin typeface="Times New Roman"/>
                <a:ea typeface="Times New Roman"/>
                <a:cs typeface="Times New Roman"/>
                <a:sym typeface="Times New Roman"/>
              </a:rPr>
              <a:t>Deployment step consists of delivering the product to the customer and take feedback from them. </a:t>
            </a:r>
            <a:endParaRPr sz="2000" dirty="0">
              <a:latin typeface="Times New Roman"/>
              <a:ea typeface="Times New Roman"/>
              <a:cs typeface="Times New Roman"/>
              <a:sym typeface="Times New Roman"/>
            </a:endParaRPr>
          </a:p>
        </p:txBody>
      </p:sp>
      <p:pic>
        <p:nvPicPr>
          <p:cNvPr id="306" name="Google Shape;306;p35"/>
          <p:cNvPicPr preferRelativeResize="0"/>
          <p:nvPr/>
        </p:nvPicPr>
        <p:blipFill rotWithShape="1">
          <a:blip r:embed="rId3">
            <a:alphaModFix/>
          </a:blip>
          <a:srcRect/>
          <a:stretch/>
        </p:blipFill>
        <p:spPr>
          <a:xfrm>
            <a:off x="5902470" y="290945"/>
            <a:ext cx="2619375" cy="871537"/>
          </a:xfrm>
          <a:prstGeom prst="rect">
            <a:avLst/>
          </a:prstGeom>
          <a:noFill/>
          <a:ln>
            <a:noFill/>
          </a:ln>
        </p:spPr>
      </p:pic>
      <p:pic>
        <p:nvPicPr>
          <p:cNvPr id="307" name="Google Shape;307;p35"/>
          <p:cNvPicPr preferRelativeResize="0"/>
          <p:nvPr/>
        </p:nvPicPr>
        <p:blipFill rotWithShape="1">
          <a:blip r:embed="rId4">
            <a:alphaModFix/>
          </a:blip>
          <a:srcRect/>
          <a:stretch/>
        </p:blipFill>
        <p:spPr>
          <a:xfrm>
            <a:off x="5759595" y="1619682"/>
            <a:ext cx="2762250" cy="828675"/>
          </a:xfrm>
          <a:prstGeom prst="rect">
            <a:avLst/>
          </a:prstGeom>
          <a:noFill/>
          <a:ln>
            <a:noFill/>
          </a:ln>
        </p:spPr>
      </p:pic>
      <p:pic>
        <p:nvPicPr>
          <p:cNvPr id="308" name="Google Shape;308;p35"/>
          <p:cNvPicPr preferRelativeResize="0"/>
          <p:nvPr/>
        </p:nvPicPr>
        <p:blipFill rotWithShape="1">
          <a:blip r:embed="rId5">
            <a:alphaModFix/>
          </a:blip>
          <a:srcRect/>
          <a:stretch/>
        </p:blipFill>
        <p:spPr>
          <a:xfrm>
            <a:off x="6078682" y="2590800"/>
            <a:ext cx="2124075" cy="1361643"/>
          </a:xfrm>
          <a:prstGeom prst="rect">
            <a:avLst/>
          </a:prstGeom>
          <a:noFill/>
          <a:ln>
            <a:noFill/>
          </a:ln>
        </p:spPr>
      </p:pic>
      <p:pic>
        <p:nvPicPr>
          <p:cNvPr id="309" name="Google Shape;309;p35"/>
          <p:cNvPicPr preferRelativeResize="0"/>
          <p:nvPr/>
        </p:nvPicPr>
        <p:blipFill rotWithShape="1">
          <a:blip r:embed="rId6">
            <a:alphaModFix/>
          </a:blip>
          <a:srcRect/>
          <a:stretch/>
        </p:blipFill>
        <p:spPr>
          <a:xfrm>
            <a:off x="5607195" y="3810000"/>
            <a:ext cx="2914650" cy="1571625"/>
          </a:xfrm>
          <a:prstGeom prst="rect">
            <a:avLst/>
          </a:prstGeom>
          <a:noFill/>
          <a:ln>
            <a:noFill/>
          </a:ln>
        </p:spPr>
      </p:pic>
      <p:pic>
        <p:nvPicPr>
          <p:cNvPr id="310" name="Google Shape;310;p35"/>
          <p:cNvPicPr preferRelativeResize="0"/>
          <p:nvPr/>
        </p:nvPicPr>
        <p:blipFill rotWithShape="1">
          <a:blip r:embed="rId7">
            <a:alphaModFix/>
          </a:blip>
          <a:srcRect/>
          <a:stretch/>
        </p:blipFill>
        <p:spPr>
          <a:xfrm>
            <a:off x="1752600" y="5181600"/>
            <a:ext cx="3343275" cy="1371600"/>
          </a:xfrm>
          <a:prstGeom prst="rect">
            <a:avLst/>
          </a:prstGeom>
          <a:noFill/>
          <a:ln>
            <a:noFill/>
          </a:ln>
        </p:spPr>
      </p:pic>
    </p:spTree>
    <p:extLst>
      <p:ext uri="{BB962C8B-B14F-4D97-AF65-F5344CB8AC3E}">
        <p14:creationId xmlns:p14="http://schemas.microsoft.com/office/powerpoint/2010/main" val="298618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7467600" cy="1143000"/>
          </a:xfrm>
        </p:spPr>
        <p:txBody>
          <a:bodyPr>
            <a:normAutofit fontScale="90000"/>
          </a:bodyPr>
          <a:lstStyle/>
          <a:p>
            <a:r>
              <a:rPr lang="en-US" b="1" dirty="0"/>
              <a:t>OOAD In The SDLC</a:t>
            </a:r>
            <a:br>
              <a:rPr lang="en-US" b="1" dirty="0"/>
            </a:br>
            <a:r>
              <a:rPr lang="en-US" dirty="0"/>
              <a:t/>
            </a:r>
            <a:br>
              <a:rPr lang="en-US" dirty="0"/>
            </a:br>
            <a:endParaRPr lang="en-US" dirty="0"/>
          </a:p>
        </p:txBody>
      </p:sp>
      <p:sp>
        <p:nvSpPr>
          <p:cNvPr id="3" name="Content Placeholder 2"/>
          <p:cNvSpPr>
            <a:spLocks noGrp="1"/>
          </p:cNvSpPr>
          <p:nvPr>
            <p:ph sz="half" idx="1"/>
          </p:nvPr>
        </p:nvSpPr>
        <p:spPr>
          <a:xfrm>
            <a:off x="228600" y="1212850"/>
            <a:ext cx="8458200" cy="1454150"/>
          </a:xfrm>
        </p:spPr>
        <p:txBody>
          <a:bodyPr>
            <a:normAutofit lnSpcReduction="10000"/>
          </a:bodyPr>
          <a:lstStyle/>
          <a:p>
            <a:pPr algn="just"/>
            <a:r>
              <a:rPr lang="en-US" dirty="0" smtClean="0"/>
              <a:t>The </a:t>
            </a:r>
            <a:r>
              <a:rPr lang="en-US" dirty="0"/>
              <a:t>software life cycle is typically divided up into stages going from abstract descriptions of the problem to designs then to code and testing and finally to deployment</a:t>
            </a:r>
            <a:r>
              <a:rPr lang="en-US" dirty="0" smtClean="0"/>
              <a:t>.</a:t>
            </a:r>
            <a:endParaRPr lang="en-US" dirty="0"/>
          </a:p>
        </p:txBody>
      </p:sp>
      <p:pic>
        <p:nvPicPr>
          <p:cNvPr id="6" name="Content Placeholder 5" descr="ooad image 1"/>
          <p:cNvPicPr>
            <a:picLocks noGrp="1" noChangeAspect="1"/>
          </p:cNvPicPr>
          <p:nvPr>
            <p:ph sz="half" idx="2"/>
          </p:nvPr>
        </p:nvPicPr>
        <p:blipFill>
          <a:blip r:embed="rId3"/>
          <a:stretch>
            <a:fillRect/>
          </a:stretch>
        </p:blipFill>
        <p:spPr>
          <a:xfrm>
            <a:off x="2743200" y="2667000"/>
            <a:ext cx="3279458" cy="3962400"/>
          </a:xfrm>
          <a:prstGeom prst="rect">
            <a:avLst/>
          </a:prstGeom>
        </p:spPr>
      </p:pic>
    </p:spTree>
    <p:extLst>
      <p:ext uri="{BB962C8B-B14F-4D97-AF65-F5344CB8AC3E}">
        <p14:creationId xmlns:p14="http://schemas.microsoft.com/office/powerpoint/2010/main" val="1341985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685800"/>
            <a:ext cx="7467600" cy="1143000"/>
          </a:xfrm>
        </p:spPr>
        <p:txBody>
          <a:bodyPr>
            <a:normAutofit fontScale="90000"/>
          </a:bodyPr>
          <a:lstStyle/>
          <a:p>
            <a:r>
              <a:rPr lang="en-US" dirty="0">
                <a:sym typeface="+mn-ea"/>
              </a:rPr>
              <a:t>Object-Oriented Analysis And Design (OOAD)</a:t>
            </a:r>
            <a:br>
              <a:rPr lang="en-US" dirty="0">
                <a:sym typeface="+mn-ea"/>
              </a:rPr>
            </a:br>
            <a:r>
              <a:rPr lang="en-US" dirty="0"/>
              <a:t/>
            </a:r>
            <a:br>
              <a:rPr lang="en-US" dirty="0"/>
            </a:br>
            <a:endParaRPr lang="en-US" dirty="0"/>
          </a:p>
        </p:txBody>
      </p:sp>
      <p:sp>
        <p:nvSpPr>
          <p:cNvPr id="6" name="Content Placeholder 5"/>
          <p:cNvSpPr>
            <a:spLocks noGrp="1"/>
          </p:cNvSpPr>
          <p:nvPr>
            <p:ph idx="1"/>
          </p:nvPr>
        </p:nvSpPr>
        <p:spPr>
          <a:xfrm>
            <a:off x="628650" y="1303020"/>
            <a:ext cx="7886700" cy="4874260"/>
          </a:xfrm>
        </p:spPr>
        <p:txBody>
          <a:bodyPr>
            <a:normAutofit fontScale="80000" lnSpcReduction="10000"/>
          </a:bodyPr>
          <a:lstStyle/>
          <a:p>
            <a:pPr algn="just"/>
            <a:r>
              <a:rPr lang="en-US" dirty="0"/>
              <a:t>In analysis developers work with users and domain experts to define what the system is supposed to do. Implementation details are supposed to be mostly or totally ignored at this phase.</a:t>
            </a:r>
          </a:p>
          <a:p>
            <a:pPr algn="just"/>
            <a:r>
              <a:rPr lang="en-US" dirty="0"/>
              <a:t>The goal of the analysis phase is to create a model of the system regardless of constraints such as appropriate technology. This is typically done via use cases and abstract definition of the most important objects using conceptual model.</a:t>
            </a:r>
          </a:p>
          <a:p>
            <a:pPr algn="just"/>
            <a:r>
              <a:rPr lang="en-US" dirty="0"/>
              <a:t>The design phase refines the analysis model and applies the needed technology and other implementation constrains.</a:t>
            </a:r>
          </a:p>
          <a:p>
            <a:pPr algn="just"/>
            <a:r>
              <a:rPr lang="en-US" dirty="0"/>
              <a:t>It focuses on describing the objects, their attributes, behavior, and interactions. The design model should have all the details required so that programmers can implement the design in code.</a:t>
            </a:r>
          </a:p>
          <a:p>
            <a:pPr algn="just"/>
            <a:r>
              <a:rPr lang="en-US" dirty="0"/>
              <a:t>They’re best conducted in an iterative and incremental software methodologies. So, the activities of OOAD and the developed models aren’t done once, we will revisit and refine these steps continually.</a:t>
            </a:r>
          </a:p>
        </p:txBody>
      </p:sp>
    </p:spTree>
    <p:extLst>
      <p:ext uri="{BB962C8B-B14F-4D97-AF65-F5344CB8AC3E}">
        <p14:creationId xmlns:p14="http://schemas.microsoft.com/office/powerpoint/2010/main" val="299646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UNIT- 1</a:t>
            </a:r>
            <a:endParaRPr lang="en-US" dirty="0"/>
          </a:p>
        </p:txBody>
      </p:sp>
      <p:sp>
        <p:nvSpPr>
          <p:cNvPr id="3" name="Content Placeholder 2"/>
          <p:cNvSpPr>
            <a:spLocks noGrp="1"/>
          </p:cNvSpPr>
          <p:nvPr>
            <p:ph sz="quarter" idx="1"/>
          </p:nvPr>
        </p:nvSpPr>
        <p:spPr>
          <a:xfrm>
            <a:off x="457200" y="1600200"/>
            <a:ext cx="8229600" cy="5105400"/>
          </a:xfrm>
        </p:spPr>
        <p:txBody>
          <a:bodyPr/>
          <a:lstStyle/>
          <a:p>
            <a:pPr marL="0" indent="0" algn="just">
              <a:buNone/>
            </a:pPr>
            <a:r>
              <a:rPr lang="en-US" dirty="0"/>
              <a:t>Structure of Complex Systems, Object Oriented Development Methods, Characteristics of Objects, Fundamental Concepts of Object orientation, UML- Overview, RUP and its Phases </a:t>
            </a:r>
          </a:p>
        </p:txBody>
      </p:sp>
    </p:spTree>
    <p:extLst>
      <p:ext uri="{BB962C8B-B14F-4D97-AF65-F5344CB8AC3E}">
        <p14:creationId xmlns:p14="http://schemas.microsoft.com/office/powerpoint/2010/main" val="2816135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Object-Oriented Analysis</a:t>
            </a:r>
          </a:p>
        </p:txBody>
      </p:sp>
      <p:sp>
        <p:nvSpPr>
          <p:cNvPr id="3" name="Content Placeholder 2"/>
          <p:cNvSpPr>
            <a:spLocks noGrp="1"/>
          </p:cNvSpPr>
          <p:nvPr>
            <p:ph idx="1"/>
          </p:nvPr>
        </p:nvSpPr>
        <p:spPr/>
        <p:txBody>
          <a:bodyPr>
            <a:normAutofit/>
          </a:bodyPr>
          <a:lstStyle/>
          <a:p>
            <a:pPr marL="0" indent="0" algn="just">
              <a:buNone/>
            </a:pPr>
            <a:r>
              <a:rPr lang="en-US" dirty="0"/>
              <a:t>In the object-oriented analysis, we …</a:t>
            </a:r>
          </a:p>
          <a:p>
            <a:pPr algn="just"/>
            <a:r>
              <a:rPr lang="en-US" b="1" dirty="0"/>
              <a:t>Elicit requirements</a:t>
            </a:r>
            <a:r>
              <a:rPr lang="en-US" dirty="0"/>
              <a:t>: Define what does the software need to do, and what’s the problem the software trying to solve.</a:t>
            </a:r>
          </a:p>
          <a:p>
            <a:pPr algn="just"/>
            <a:r>
              <a:rPr lang="en-US" b="1" dirty="0"/>
              <a:t>Specify requirements</a:t>
            </a:r>
            <a:r>
              <a:rPr lang="en-US" dirty="0"/>
              <a:t>: Describe the requirements, usually, using use cases (and scenarios) or user stories.</a:t>
            </a:r>
          </a:p>
          <a:p>
            <a:pPr algn="just"/>
            <a:r>
              <a:rPr lang="en-US" b="1" dirty="0"/>
              <a:t>Conceptual model</a:t>
            </a:r>
            <a:r>
              <a:rPr lang="en-US" dirty="0"/>
              <a:t>: Identify the important objects, refine them, and define their relationships and behavior and draw them in a simple diagram</a:t>
            </a:r>
            <a:r>
              <a:rPr lang="en-US" dirty="0" smtClean="0"/>
              <a:t>.</a:t>
            </a:r>
            <a:endParaRPr lang="en-US" dirty="0"/>
          </a:p>
        </p:txBody>
      </p:sp>
    </p:spTree>
    <p:extLst>
      <p:ext uri="{BB962C8B-B14F-4D97-AF65-F5344CB8AC3E}">
        <p14:creationId xmlns:p14="http://schemas.microsoft.com/office/powerpoint/2010/main" val="3479948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Object-Oriented Design</a:t>
            </a:r>
          </a:p>
        </p:txBody>
      </p:sp>
      <p:sp>
        <p:nvSpPr>
          <p:cNvPr id="3" name="Content Placeholder 2"/>
          <p:cNvSpPr>
            <a:spLocks noGrp="1"/>
          </p:cNvSpPr>
          <p:nvPr>
            <p:ph idx="1"/>
          </p:nvPr>
        </p:nvSpPr>
        <p:spPr>
          <a:xfrm>
            <a:off x="457200" y="1600200"/>
            <a:ext cx="7848600" cy="4873752"/>
          </a:xfrm>
        </p:spPr>
        <p:txBody>
          <a:bodyPr>
            <a:normAutofit/>
          </a:bodyPr>
          <a:lstStyle/>
          <a:p>
            <a:pPr algn="just"/>
            <a:r>
              <a:rPr lang="en-US" dirty="0"/>
              <a:t>The analysis phase identifies the objects, their relationship, and behavior using the conceptual model (an abstract definition for the objects).</a:t>
            </a:r>
          </a:p>
          <a:p>
            <a:pPr algn="just"/>
            <a:r>
              <a:rPr lang="en-US" dirty="0"/>
              <a:t>While in design phase, we describe these objects (by creating class diagram from conceptual diagram — usually mapping conceptual model to class diagram), their attributes, behavior, and interactions.</a:t>
            </a:r>
          </a:p>
          <a:p>
            <a:pPr algn="just"/>
            <a:r>
              <a:rPr lang="en-US" dirty="0" smtClean="0"/>
              <a:t>The </a:t>
            </a:r>
            <a:r>
              <a:rPr lang="en-US" dirty="0"/>
              <a:t>input for object-oriented design is provided by the output of object-oriented analysis. But, analysis and design may occur in parallel, and the results of one activity can be used by the other.</a:t>
            </a:r>
          </a:p>
        </p:txBody>
      </p:sp>
    </p:spTree>
    <p:extLst>
      <p:ext uri="{BB962C8B-B14F-4D97-AF65-F5344CB8AC3E}">
        <p14:creationId xmlns:p14="http://schemas.microsoft.com/office/powerpoint/2010/main" val="876809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 the object-oriented design, we …</a:t>
            </a:r>
          </a:p>
        </p:txBody>
      </p:sp>
      <p:sp>
        <p:nvSpPr>
          <p:cNvPr id="3" name="Content Placeholder 2"/>
          <p:cNvSpPr>
            <a:spLocks noGrp="1"/>
          </p:cNvSpPr>
          <p:nvPr>
            <p:ph idx="1"/>
          </p:nvPr>
        </p:nvSpPr>
        <p:spPr>
          <a:xfrm>
            <a:off x="457200" y="1600200"/>
            <a:ext cx="8077200" cy="4873752"/>
          </a:xfrm>
        </p:spPr>
        <p:txBody>
          <a:bodyPr>
            <a:normAutofit/>
          </a:bodyPr>
          <a:lstStyle/>
          <a:p>
            <a:pPr algn="just"/>
            <a:r>
              <a:rPr lang="en-US" dirty="0"/>
              <a:t>Describe the classes and their relationships using class diagram.</a:t>
            </a:r>
          </a:p>
          <a:p>
            <a:pPr algn="just"/>
            <a:r>
              <a:rPr lang="en-US" dirty="0"/>
              <a:t>Describe the interaction between the objects using sequence diagram.</a:t>
            </a:r>
          </a:p>
          <a:p>
            <a:pPr algn="just"/>
            <a:r>
              <a:rPr lang="en-US" dirty="0"/>
              <a:t>Apply software design principles and design patterns.</a:t>
            </a:r>
          </a:p>
          <a:p>
            <a:pPr algn="just"/>
            <a:r>
              <a:rPr lang="en-US" dirty="0"/>
              <a:t>A class diagram gives a visual representation of the classes you need. And here is where you get to be really specific about object-oriented principles like inheritance and polymorphism.</a:t>
            </a:r>
          </a:p>
          <a:p>
            <a:pPr algn="just"/>
            <a:r>
              <a:rPr lang="en-US" dirty="0"/>
              <a:t>Describing the interactions between those objects lets you better understand the responsibilities of the different objects, the behaviors they need to have.</a:t>
            </a:r>
          </a:p>
        </p:txBody>
      </p:sp>
    </p:spTree>
    <p:extLst>
      <p:ext uri="{BB962C8B-B14F-4D97-AF65-F5344CB8AC3E}">
        <p14:creationId xmlns:p14="http://schemas.microsoft.com/office/powerpoint/2010/main" val="2847436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
            </a:r>
            <a:endParaRPr lang="en-US" dirty="0"/>
          </a:p>
        </p:txBody>
      </p:sp>
      <p:sp>
        <p:nvSpPr>
          <p:cNvPr id="3" name="Content Placeholder 2"/>
          <p:cNvSpPr>
            <a:spLocks noGrp="1"/>
          </p:cNvSpPr>
          <p:nvPr>
            <p:ph sz="quarter" idx="1"/>
          </p:nvPr>
        </p:nvSpPr>
        <p:spPr>
          <a:xfrm>
            <a:off x="457200" y="1600200"/>
            <a:ext cx="4953000" cy="5105400"/>
          </a:xfrm>
        </p:spPr>
        <p:txBody>
          <a:bodyPr>
            <a:normAutofit/>
          </a:bodyPr>
          <a:lstStyle/>
          <a:p>
            <a:pPr marL="342900" lvl="0" indent="-342900" algn="just">
              <a:spcBef>
                <a:spcPts val="0"/>
              </a:spcBef>
              <a:buSzPts val="1040"/>
              <a:buFont typeface="Noto Sans Symbols"/>
              <a:buChar char="■"/>
            </a:pPr>
            <a:r>
              <a:rPr lang="en-US" dirty="0">
                <a:solidFill>
                  <a:schemeClr val="dk1"/>
                </a:solidFill>
                <a:ea typeface="Arial"/>
                <a:cs typeface="Arial"/>
                <a:sym typeface="Arial"/>
              </a:rPr>
              <a:t>A group of things or parts that work together.</a:t>
            </a:r>
            <a:endParaRPr lang="en-US" dirty="0"/>
          </a:p>
          <a:p>
            <a:pPr marL="342900" lvl="0" indent="-342900" algn="just">
              <a:spcBef>
                <a:spcPts val="320"/>
              </a:spcBef>
              <a:buSzPts val="1040"/>
              <a:buFont typeface="Noto Sans Symbols"/>
              <a:buChar char="■"/>
            </a:pPr>
            <a:r>
              <a:rPr lang="en-US" dirty="0">
                <a:solidFill>
                  <a:schemeClr val="dk1"/>
                </a:solidFill>
                <a:ea typeface="Arial"/>
                <a:cs typeface="Arial"/>
                <a:sym typeface="Arial"/>
              </a:rPr>
              <a:t>A </a:t>
            </a:r>
            <a:r>
              <a:rPr lang="en-US" b="1" dirty="0">
                <a:solidFill>
                  <a:schemeClr val="dk1"/>
                </a:solidFill>
                <a:ea typeface="Arial"/>
                <a:cs typeface="Arial"/>
                <a:sym typeface="Arial"/>
              </a:rPr>
              <a:t>system</a:t>
            </a:r>
            <a:r>
              <a:rPr lang="en-US" dirty="0">
                <a:solidFill>
                  <a:schemeClr val="dk1"/>
                </a:solidFill>
                <a:ea typeface="Arial"/>
                <a:cs typeface="Arial"/>
                <a:sym typeface="Arial"/>
              </a:rPr>
              <a:t> is a group of interacting or interrelated elements that act according to a set of rules to form a unified whole.</a:t>
            </a:r>
            <a:endParaRPr lang="en-US" dirty="0"/>
          </a:p>
          <a:p>
            <a:pPr marL="342900" lvl="0" indent="-342900" algn="just">
              <a:spcBef>
                <a:spcPts val="320"/>
              </a:spcBef>
              <a:buSzPts val="1040"/>
              <a:buFont typeface="Noto Sans Symbols"/>
              <a:buChar char="■"/>
            </a:pPr>
            <a:r>
              <a:rPr lang="en-US" dirty="0">
                <a:solidFill>
                  <a:schemeClr val="dk1"/>
                </a:solidFill>
                <a:ea typeface="Arial"/>
                <a:cs typeface="Arial"/>
                <a:sym typeface="Arial"/>
              </a:rPr>
              <a:t>A system is a collection of elements or components that are organized for a common purpose. </a:t>
            </a:r>
          </a:p>
          <a:p>
            <a:pPr marL="342900" lvl="0" indent="-342900" algn="just">
              <a:spcBef>
                <a:spcPts val="320"/>
              </a:spcBef>
              <a:buSzPts val="1040"/>
              <a:buNone/>
            </a:pPr>
            <a:r>
              <a:rPr lang="en-US" dirty="0" smtClean="0">
                <a:solidFill>
                  <a:schemeClr val="dk1"/>
                </a:solidFill>
                <a:ea typeface="Arial"/>
                <a:cs typeface="Arial"/>
                <a:sym typeface="Arial"/>
              </a:rPr>
              <a:t>         </a:t>
            </a:r>
            <a:endParaRPr lang="en-US" dirty="0"/>
          </a:p>
        </p:txBody>
      </p:sp>
      <p:pic>
        <p:nvPicPr>
          <p:cNvPr id="4" name="Google Shape;114;p17"/>
          <p:cNvPicPr preferRelativeResize="0"/>
          <p:nvPr/>
        </p:nvPicPr>
        <p:blipFill rotWithShape="1">
          <a:blip r:embed="rId2">
            <a:alphaModFix/>
          </a:blip>
          <a:srcRect/>
          <a:stretch/>
        </p:blipFill>
        <p:spPr>
          <a:xfrm>
            <a:off x="5638800" y="1600200"/>
            <a:ext cx="2609850" cy="4572000"/>
          </a:xfrm>
          <a:prstGeom prst="rect">
            <a:avLst/>
          </a:prstGeom>
          <a:noFill/>
          <a:ln>
            <a:noFill/>
          </a:ln>
        </p:spPr>
      </p:pic>
    </p:spTree>
    <p:extLst>
      <p:ext uri="{BB962C8B-B14F-4D97-AF65-F5344CB8AC3E}">
        <p14:creationId xmlns:p14="http://schemas.microsoft.com/office/powerpoint/2010/main" val="824288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systems</a:t>
            </a:r>
            <a:endParaRPr lang="en-US" dirty="0"/>
          </a:p>
        </p:txBody>
      </p:sp>
      <p:sp>
        <p:nvSpPr>
          <p:cNvPr id="3" name="Content Placeholder 2"/>
          <p:cNvSpPr>
            <a:spLocks noGrp="1"/>
          </p:cNvSpPr>
          <p:nvPr>
            <p:ph sz="quarter" idx="1"/>
          </p:nvPr>
        </p:nvSpPr>
        <p:spPr/>
        <p:txBody>
          <a:bodyPr/>
          <a:lstStyle/>
          <a:p>
            <a:pPr marL="0" indent="0" algn="just">
              <a:buNone/>
            </a:pPr>
            <a:r>
              <a:rPr lang="en-US" dirty="0" smtClean="0"/>
              <a:t>Software </a:t>
            </a:r>
            <a:r>
              <a:rPr lang="en-US" dirty="0"/>
              <a:t>systems are not any different from other systems with respect to these characteristics. Thus, they are also embedded within some operational environment, and perform operations which are clearly defined and distinguished from the operations of other systems in this </a:t>
            </a:r>
            <a:r>
              <a:rPr lang="en-US" dirty="0" smtClean="0"/>
              <a:t>environment</a:t>
            </a:r>
          </a:p>
          <a:p>
            <a:pPr marL="0" indent="0" algn="just">
              <a:buNone/>
            </a:pPr>
            <a:endParaRPr lang="en-US" dirty="0"/>
          </a:p>
          <a:p>
            <a:pPr marL="342900" lvl="0" indent="-342900" algn="just">
              <a:spcBef>
                <a:spcPts val="320"/>
              </a:spcBef>
              <a:buSzPts val="1040"/>
              <a:buNone/>
            </a:pPr>
            <a:r>
              <a:rPr lang="en-US" dirty="0">
                <a:solidFill>
                  <a:schemeClr val="dk1"/>
                </a:solidFill>
                <a:ea typeface="Arial"/>
                <a:cs typeface="Arial"/>
                <a:sym typeface="Arial"/>
              </a:rPr>
              <a:t>Example. Library management system.</a:t>
            </a:r>
            <a:endParaRPr lang="en-US" dirty="0"/>
          </a:p>
          <a:p>
            <a:pPr marL="342900" lvl="0" indent="-342900" algn="just">
              <a:spcBef>
                <a:spcPts val="320"/>
              </a:spcBef>
              <a:buSzPts val="1040"/>
              <a:buNone/>
            </a:pPr>
            <a:r>
              <a:rPr lang="en-US" dirty="0">
                <a:solidFill>
                  <a:schemeClr val="dk1"/>
                </a:solidFill>
                <a:ea typeface="Arial"/>
                <a:cs typeface="Arial"/>
                <a:sym typeface="Arial"/>
              </a:rPr>
              <a:t>                College information Management System</a:t>
            </a:r>
            <a:endParaRPr lang="en-US" dirty="0"/>
          </a:p>
          <a:p>
            <a:pPr marL="342900" lvl="0" indent="-342900" algn="just">
              <a:spcBef>
                <a:spcPts val="320"/>
              </a:spcBef>
              <a:buSzPts val="1040"/>
              <a:buNone/>
            </a:pPr>
            <a:r>
              <a:rPr lang="en-US" dirty="0">
                <a:solidFill>
                  <a:schemeClr val="dk1"/>
                </a:solidFill>
                <a:ea typeface="Arial"/>
                <a:cs typeface="Arial"/>
                <a:sym typeface="Arial"/>
              </a:rPr>
              <a:t>                 E-Learning Portal</a:t>
            </a:r>
            <a:endParaRPr lang="en-US" dirty="0"/>
          </a:p>
          <a:p>
            <a:pPr marL="0" indent="0" algn="just">
              <a:buNone/>
            </a:pPr>
            <a:endParaRPr lang="en-US" dirty="0"/>
          </a:p>
        </p:txBody>
      </p:sp>
    </p:spTree>
    <p:extLst>
      <p:ext uri="{BB962C8B-B14F-4D97-AF65-F5344CB8AC3E}">
        <p14:creationId xmlns:p14="http://schemas.microsoft.com/office/powerpoint/2010/main" val="4167728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sz="quarter" idx="1"/>
          </p:nvPr>
        </p:nvSpPr>
        <p:spPr/>
        <p:txBody>
          <a:bodyPr/>
          <a:lstStyle/>
          <a:p>
            <a:pPr marL="0" indent="0" algn="just">
              <a:buNone/>
            </a:pPr>
            <a:r>
              <a:rPr lang="en-US" dirty="0"/>
              <a:t>Complexity depends on the number of the components embedded in them as well as the relationships and the interactions between these components which carry; </a:t>
            </a:r>
            <a:endParaRPr lang="en-US" dirty="0" smtClean="0"/>
          </a:p>
          <a:p>
            <a:pPr marL="0" indent="0" algn="just">
              <a:buNone/>
            </a:pPr>
            <a:r>
              <a:rPr lang="en-US" dirty="0" smtClean="0"/>
              <a:t>• </a:t>
            </a:r>
            <a:r>
              <a:rPr lang="en-US" dirty="0"/>
              <a:t>Impossible for humans to comprehend fully </a:t>
            </a:r>
            <a:endParaRPr lang="en-US" dirty="0" smtClean="0"/>
          </a:p>
          <a:p>
            <a:pPr marL="0" indent="0" algn="just">
              <a:buNone/>
            </a:pPr>
            <a:r>
              <a:rPr lang="en-US" dirty="0" smtClean="0"/>
              <a:t>• </a:t>
            </a:r>
            <a:r>
              <a:rPr lang="en-US" dirty="0"/>
              <a:t>Difficult to document and test </a:t>
            </a:r>
            <a:endParaRPr lang="en-US" dirty="0" smtClean="0"/>
          </a:p>
          <a:p>
            <a:pPr marL="0" indent="0" algn="just">
              <a:buNone/>
            </a:pPr>
            <a:r>
              <a:rPr lang="en-US" dirty="0" smtClean="0"/>
              <a:t>• </a:t>
            </a:r>
            <a:r>
              <a:rPr lang="en-US" dirty="0"/>
              <a:t>Potentially inconsistent or incomplete </a:t>
            </a:r>
            <a:endParaRPr lang="en-US" dirty="0" smtClean="0"/>
          </a:p>
          <a:p>
            <a:pPr marL="0" indent="0" algn="just">
              <a:buNone/>
            </a:pPr>
            <a:r>
              <a:rPr lang="en-US" dirty="0" smtClean="0"/>
              <a:t>• </a:t>
            </a:r>
            <a:r>
              <a:rPr lang="en-US" dirty="0"/>
              <a:t>Subject to </a:t>
            </a:r>
            <a:r>
              <a:rPr lang="en-US" dirty="0" smtClean="0"/>
              <a:t>change</a:t>
            </a:r>
          </a:p>
          <a:p>
            <a:pPr marL="0" indent="0" algn="just">
              <a:buNone/>
            </a:pPr>
            <a:r>
              <a:rPr lang="en-US" dirty="0" smtClean="0"/>
              <a:t>• </a:t>
            </a:r>
            <a:r>
              <a:rPr lang="en-US" dirty="0"/>
              <a:t>No fundamental laws to explain phenomena and approaches</a:t>
            </a:r>
          </a:p>
        </p:txBody>
      </p:sp>
    </p:spTree>
    <p:extLst>
      <p:ext uri="{BB962C8B-B14F-4D97-AF65-F5344CB8AC3E}">
        <p14:creationId xmlns:p14="http://schemas.microsoft.com/office/powerpoint/2010/main" val="1069027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Complexity</a:t>
            </a:r>
          </a:p>
        </p:txBody>
      </p:sp>
      <p:sp>
        <p:nvSpPr>
          <p:cNvPr id="3" name="Content Placeholder 2"/>
          <p:cNvSpPr>
            <a:spLocks noGrp="1"/>
          </p:cNvSpPr>
          <p:nvPr>
            <p:ph idx="1"/>
          </p:nvPr>
        </p:nvSpPr>
        <p:spPr/>
        <p:txBody>
          <a:bodyPr>
            <a:normAutofit/>
          </a:bodyPr>
          <a:lstStyle/>
          <a:p>
            <a:pPr marL="0" indent="0" algn="just">
              <a:buNone/>
            </a:pPr>
            <a:r>
              <a:rPr lang="en-IN" altLang="en-US" dirty="0"/>
              <a:t>The larger the number of components and relationships between </a:t>
            </a:r>
            <a:r>
              <a:rPr lang="en-IN" altLang="en-US" dirty="0" smtClean="0"/>
              <a:t>them, higher will </a:t>
            </a:r>
            <a:r>
              <a:rPr lang="en-IN" altLang="en-US" dirty="0"/>
              <a:t>be the complexity of the overall system.</a:t>
            </a:r>
          </a:p>
          <a:p>
            <a:pPr algn="just"/>
            <a:endParaRPr lang="en-IN" altLang="en-US" dirty="0"/>
          </a:p>
          <a:p>
            <a:pPr marL="0" indent="0" algn="just">
              <a:buNone/>
            </a:pPr>
            <a:r>
              <a:rPr lang="en-IN" altLang="en-US" b="1" dirty="0"/>
              <a:t>Grady </a:t>
            </a:r>
            <a:r>
              <a:rPr lang="en-IN" altLang="en-US" b="1" dirty="0" err="1"/>
              <a:t>Booch</a:t>
            </a:r>
            <a:endParaRPr lang="en-IN" altLang="en-US" b="1" dirty="0"/>
          </a:p>
          <a:p>
            <a:pPr marL="0" indent="0" algn="just">
              <a:buNone/>
            </a:pPr>
            <a:r>
              <a:rPr lang="en-IN" altLang="en-US" b="1" dirty="0"/>
              <a:t> </a:t>
            </a:r>
            <a:r>
              <a:rPr lang="en-IN" altLang="en-US" dirty="0"/>
              <a:t> The function of good software is to make the complex </a:t>
            </a:r>
            <a:r>
              <a:rPr lang="en-IN" altLang="en-US" dirty="0" smtClean="0"/>
              <a:t>appear </a:t>
            </a:r>
            <a:r>
              <a:rPr lang="en-IN" altLang="en-US" dirty="0"/>
              <a:t>to be simple.</a:t>
            </a:r>
          </a:p>
          <a:p>
            <a:pPr marL="0" indent="0" algn="just">
              <a:buNone/>
            </a:pPr>
            <a:r>
              <a:rPr lang="en-IN" altLang="en-US" b="1" dirty="0"/>
              <a:t>Simple-</a:t>
            </a:r>
          </a:p>
          <a:p>
            <a:pPr algn="just"/>
            <a:r>
              <a:rPr lang="en-IN" altLang="en-US" dirty="0"/>
              <a:t>Largely forgettable applications</a:t>
            </a:r>
          </a:p>
          <a:p>
            <a:pPr algn="just"/>
            <a:r>
              <a:rPr lang="en-IN" altLang="en-US" dirty="0"/>
              <a:t>Very limited purpose</a:t>
            </a:r>
          </a:p>
          <a:p>
            <a:pPr algn="just"/>
            <a:r>
              <a:rPr lang="en-IN" altLang="en-US" dirty="0"/>
              <a:t>Afford to throw them away</a:t>
            </a:r>
          </a:p>
        </p:txBody>
      </p:sp>
    </p:spTree>
    <p:extLst>
      <p:ext uri="{BB962C8B-B14F-4D97-AF65-F5344CB8AC3E}">
        <p14:creationId xmlns:p14="http://schemas.microsoft.com/office/powerpoint/2010/main" val="3981839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The Structure of Complex systems:</a:t>
            </a:r>
            <a:br>
              <a:rPr lang="en-US">
                <a:sym typeface="+mn-ea"/>
              </a:rPr>
            </a:br>
            <a:r>
              <a:rPr lang="en-US"/>
              <a:t/>
            </a:r>
            <a:br>
              <a:rPr lang="en-US"/>
            </a:br>
            <a:endParaRPr lang="en-US"/>
          </a:p>
        </p:txBody>
      </p:sp>
      <p:sp>
        <p:nvSpPr>
          <p:cNvPr id="3" name="Content Placeholder 2"/>
          <p:cNvSpPr>
            <a:spLocks noGrp="1"/>
          </p:cNvSpPr>
          <p:nvPr>
            <p:ph idx="1"/>
          </p:nvPr>
        </p:nvSpPr>
        <p:spPr/>
        <p:txBody>
          <a:bodyPr/>
          <a:lstStyle/>
          <a:p>
            <a:pPr marL="0" indent="0">
              <a:buNone/>
            </a:pPr>
            <a:r>
              <a:rPr lang="en-IN" altLang="en-US"/>
              <a:t>Examples of Complex Systems:</a:t>
            </a:r>
          </a:p>
          <a:p>
            <a:r>
              <a:rPr lang="en-US">
                <a:sym typeface="+mn-ea"/>
              </a:rPr>
              <a:t>The Structure of a Personal Computer </a:t>
            </a:r>
          </a:p>
          <a:p>
            <a:r>
              <a:rPr lang="en-IN" altLang="en-US"/>
              <a:t> </a:t>
            </a:r>
            <a:r>
              <a:rPr lang="en-US">
                <a:latin typeface="Times New Roman" panose="02020603050405020304" charset="0"/>
                <a:cs typeface="Times New Roman" panose="02020603050405020304" charset="0"/>
                <a:sym typeface="+mn-ea"/>
              </a:rPr>
              <a:t>The Structure of Plants and Animals</a:t>
            </a:r>
            <a:endParaRPr lang="en-IN" altLang="en-US"/>
          </a:p>
          <a:p>
            <a:r>
              <a:rPr lang="en-US">
                <a:sym typeface="+mn-ea"/>
              </a:rPr>
              <a:t>The Structure of Matter</a:t>
            </a:r>
          </a:p>
          <a:p>
            <a:r>
              <a:rPr lang="en-US">
                <a:sym typeface="+mn-ea"/>
              </a:rPr>
              <a:t>The Structure of Social Institutions</a:t>
            </a:r>
            <a:endParaRPr lang="en-US" altLang="en-US">
              <a:sym typeface="+mn-ea"/>
            </a:endParaRPr>
          </a:p>
        </p:txBody>
      </p:sp>
    </p:spTree>
    <p:extLst>
      <p:ext uri="{BB962C8B-B14F-4D97-AF65-F5344CB8AC3E}">
        <p14:creationId xmlns:p14="http://schemas.microsoft.com/office/powerpoint/2010/main" val="257577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467600" cy="1143000"/>
          </a:xfrm>
        </p:spPr>
        <p:txBody>
          <a:bodyPr>
            <a:normAutofit fontScale="90000"/>
          </a:bodyPr>
          <a:lstStyle/>
          <a:p>
            <a:r>
              <a:rPr lang="en-US" dirty="0"/>
              <a:t>Personal Computer</a:t>
            </a:r>
            <a:br>
              <a:rPr lang="en-US" dirty="0"/>
            </a:br>
            <a:r>
              <a:rPr lang="en-US" dirty="0"/>
              <a:t/>
            </a:r>
            <a:br>
              <a:rPr lang="en-US" dirty="0"/>
            </a:br>
            <a:endParaRPr lang="en-US" dirty="0"/>
          </a:p>
        </p:txBody>
      </p:sp>
      <p:pic>
        <p:nvPicPr>
          <p:cNvPr id="4" name="Content Placeholder 3"/>
          <p:cNvPicPr>
            <a:picLocks noGrp="1" noChangeAspect="1"/>
          </p:cNvPicPr>
          <p:nvPr>
            <p:ph sz="half" idx="2"/>
          </p:nvPr>
        </p:nvPicPr>
        <p:blipFill>
          <a:blip/>
          <a:stretch>
            <a:fillRect/>
          </a:stretch>
        </p:blipFill>
        <p:spPr>
          <a:xfrm>
            <a:off x="914400" y="1447800"/>
            <a:ext cx="6858000" cy="4478655"/>
          </a:xfrm>
          <a:prstGeom prst="rect">
            <a:avLst/>
          </a:prstGeom>
        </p:spPr>
      </p:pic>
    </p:spTree>
    <p:extLst>
      <p:ext uri="{BB962C8B-B14F-4D97-AF65-F5344CB8AC3E}">
        <p14:creationId xmlns:p14="http://schemas.microsoft.com/office/powerpoint/2010/main" val="3722364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sz="3200" b="1" dirty="0">
                <a:cs typeface="Times New Roman" panose="02020603050405020304" charset="0"/>
              </a:rPr>
              <a:t>The Structure of Plants and Animals</a:t>
            </a:r>
            <a:r>
              <a:rPr lang="en-IN" altLang="en-US" sz="3200" dirty="0">
                <a:cs typeface="Times New Roman" panose="02020603050405020304" charset="0"/>
              </a:rPr>
              <a:t/>
            </a:r>
            <a:br>
              <a:rPr lang="en-IN" altLang="en-US" sz="3200" dirty="0">
                <a:cs typeface="Times New Roman" panose="02020603050405020304" charset="0"/>
              </a:rPr>
            </a:br>
            <a:r>
              <a:rPr lang="en-US" dirty="0">
                <a:sym typeface="+mn-ea"/>
              </a:rPr>
              <a:t/>
            </a:r>
            <a:br>
              <a:rPr lang="en-US" dirty="0">
                <a:sym typeface="+mn-ea"/>
              </a:rPr>
            </a:br>
            <a:endParaRPr lang="en-US" dirty="0"/>
          </a:p>
        </p:txBody>
      </p:sp>
      <p:pic>
        <p:nvPicPr>
          <p:cNvPr id="4" name="Content Placeholder 3"/>
          <p:cNvPicPr>
            <a:picLocks noGrp="1" noChangeAspect="1"/>
          </p:cNvPicPr>
          <p:nvPr>
            <p:ph sz="half" idx="2"/>
          </p:nvPr>
        </p:nvPicPr>
        <p:blipFill>
          <a:blip r:embed="rId2"/>
          <a:stretch>
            <a:fillRect/>
          </a:stretch>
        </p:blipFill>
        <p:spPr>
          <a:xfrm>
            <a:off x="1066800" y="1752600"/>
            <a:ext cx="7315200" cy="4597083"/>
          </a:xfrm>
          <a:prstGeom prst="rect">
            <a:avLst/>
          </a:prstGeom>
        </p:spPr>
      </p:pic>
    </p:spTree>
    <p:extLst>
      <p:ext uri="{BB962C8B-B14F-4D97-AF65-F5344CB8AC3E}">
        <p14:creationId xmlns:p14="http://schemas.microsoft.com/office/powerpoint/2010/main" val="2976563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6562" y="3399282"/>
            <a:ext cx="7848600" cy="1905"/>
          </a:xfrm>
          <a:custGeom>
            <a:avLst/>
            <a:gdLst/>
            <a:ahLst/>
            <a:cxnLst/>
            <a:rect l="l" t="t" r="r" b="b"/>
            <a:pathLst>
              <a:path w="7848600" h="1904">
                <a:moveTo>
                  <a:pt x="0" y="0"/>
                </a:moveTo>
                <a:lnTo>
                  <a:pt x="7848600" y="1523"/>
                </a:lnTo>
              </a:path>
            </a:pathLst>
          </a:custGeom>
          <a:ln w="19812">
            <a:solidFill>
              <a:srgbClr val="1F487C"/>
            </a:solidFill>
          </a:ln>
        </p:spPr>
        <p:txBody>
          <a:bodyPr wrap="square" lIns="0" tIns="0" rIns="0" bIns="0" rtlCol="0"/>
          <a:lstStyle/>
          <a:p>
            <a:endParaRPr/>
          </a:p>
        </p:txBody>
      </p:sp>
      <p:sp>
        <p:nvSpPr>
          <p:cNvPr id="3" name="object 3"/>
          <p:cNvSpPr txBox="1">
            <a:spLocks noGrp="1"/>
          </p:cNvSpPr>
          <p:nvPr>
            <p:ph type="title"/>
          </p:nvPr>
        </p:nvSpPr>
        <p:spPr>
          <a:xfrm>
            <a:off x="2603754" y="1388429"/>
            <a:ext cx="3947795" cy="473848"/>
          </a:xfrm>
          <a:prstGeom prst="rect">
            <a:avLst/>
          </a:prstGeom>
        </p:spPr>
        <p:txBody>
          <a:bodyPr vert="horz" wrap="square" lIns="0" tIns="12065" rIns="0" bIns="0" rtlCol="0">
            <a:spAutoFit/>
          </a:bodyPr>
          <a:lstStyle/>
          <a:p>
            <a:pPr marL="12700" algn="ctr">
              <a:lnSpc>
                <a:spcPct val="100000"/>
              </a:lnSpc>
              <a:spcBef>
                <a:spcPts val="95"/>
              </a:spcBef>
            </a:pPr>
            <a:r>
              <a:rPr lang="en-US" b="1" spc="-100" dirty="0" smtClean="0">
                <a:solidFill>
                  <a:srgbClr val="000000"/>
                </a:solidFill>
                <a:latin typeface="Times New Roman"/>
                <a:cs typeface="Times New Roman"/>
              </a:rPr>
              <a:t>prerequisites</a:t>
            </a:r>
            <a:endParaRPr b="1" spc="-5" dirty="0">
              <a:solidFill>
                <a:srgbClr val="000000"/>
              </a:solidFill>
              <a:latin typeface="Times New Roman"/>
              <a:cs typeface="Times New Roman"/>
            </a:endParaRPr>
          </a:p>
        </p:txBody>
      </p:sp>
      <p:sp>
        <p:nvSpPr>
          <p:cNvPr id="4" name="object 4"/>
          <p:cNvSpPr txBox="1"/>
          <p:nvPr/>
        </p:nvSpPr>
        <p:spPr>
          <a:xfrm>
            <a:off x="459740" y="3843299"/>
            <a:ext cx="6930390" cy="821379"/>
          </a:xfrm>
          <a:prstGeom prst="rect">
            <a:avLst/>
          </a:prstGeom>
        </p:spPr>
        <p:txBody>
          <a:bodyPr vert="horz" wrap="square" lIns="0" tIns="79375" rIns="0" bIns="0" rtlCol="0">
            <a:spAutoFit/>
          </a:bodyPr>
          <a:lstStyle/>
          <a:p>
            <a:pPr marL="355600" indent="-343535">
              <a:lnSpc>
                <a:spcPct val="100000"/>
              </a:lnSpc>
              <a:spcBef>
                <a:spcPts val="625"/>
              </a:spcBef>
              <a:buClr>
                <a:srgbClr val="4F81BC"/>
              </a:buClr>
              <a:buSzPct val="84090"/>
              <a:buFont typeface="Wingdings"/>
              <a:buChar char=""/>
              <a:tabLst>
                <a:tab pos="355600" algn="l"/>
                <a:tab pos="356235" algn="l"/>
              </a:tabLst>
            </a:pPr>
            <a:r>
              <a:rPr lang="en-US" sz="2200" b="1" spc="-5" dirty="0" smtClean="0">
                <a:latin typeface="Times New Roman"/>
                <a:cs typeface="Times New Roman"/>
              </a:rPr>
              <a:t>Software Engineering(SDLC)</a:t>
            </a:r>
            <a:endParaRPr sz="2200" dirty="0">
              <a:latin typeface="Times New Roman"/>
              <a:cs typeface="Times New Roman"/>
            </a:endParaRPr>
          </a:p>
          <a:p>
            <a:pPr marL="355600" indent="-343535">
              <a:lnSpc>
                <a:spcPct val="100000"/>
              </a:lnSpc>
              <a:spcBef>
                <a:spcPts val="530"/>
              </a:spcBef>
              <a:buClr>
                <a:srgbClr val="4F81BC"/>
              </a:buClr>
              <a:buSzPct val="84090"/>
              <a:buFont typeface="Wingdings"/>
              <a:buChar char=""/>
              <a:tabLst>
                <a:tab pos="355600" algn="l"/>
                <a:tab pos="356235" algn="l"/>
              </a:tabLst>
            </a:pPr>
            <a:r>
              <a:rPr sz="2200" b="1" spc="-5" dirty="0">
                <a:latin typeface="Times New Roman"/>
                <a:cs typeface="Times New Roman"/>
              </a:rPr>
              <a:t>Object</a:t>
            </a:r>
            <a:r>
              <a:rPr sz="2200" b="1" spc="15" dirty="0">
                <a:latin typeface="Times New Roman"/>
                <a:cs typeface="Times New Roman"/>
              </a:rPr>
              <a:t> </a:t>
            </a:r>
            <a:r>
              <a:rPr sz="2200" b="1" spc="-5" dirty="0">
                <a:latin typeface="Times New Roman"/>
                <a:cs typeface="Times New Roman"/>
              </a:rPr>
              <a:t>Oriented</a:t>
            </a:r>
            <a:r>
              <a:rPr sz="2200" b="1" spc="20" dirty="0">
                <a:latin typeface="Times New Roman"/>
                <a:cs typeface="Times New Roman"/>
              </a:rPr>
              <a:t> </a:t>
            </a:r>
            <a:r>
              <a:rPr lang="en-US" sz="2200" b="1" spc="-5" dirty="0" smtClean="0">
                <a:latin typeface="Times New Roman"/>
                <a:cs typeface="Times New Roman"/>
              </a:rPr>
              <a:t>Programming(OOP)</a:t>
            </a:r>
            <a:endParaRPr sz="2200" dirty="0">
              <a:latin typeface="Times New Roman"/>
              <a:cs typeface="Times New Roman"/>
            </a:endParaRPr>
          </a:p>
        </p:txBody>
      </p:sp>
    </p:spTree>
    <p:extLst>
      <p:ext uri="{BB962C8B-B14F-4D97-AF65-F5344CB8AC3E}">
        <p14:creationId xmlns:p14="http://schemas.microsoft.com/office/powerpoint/2010/main" val="266052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The Structure of </a:t>
            </a:r>
            <a:r>
              <a:rPr lang="en-US" dirty="0" smtClean="0">
                <a:sym typeface="+mn-ea"/>
              </a:rPr>
              <a:t>matter :</a:t>
            </a:r>
            <a:r>
              <a:rPr lang="en-US" dirty="0">
                <a:sym typeface="+mn-ea"/>
              </a:rPr>
              <a:t/>
            </a:r>
            <a:br>
              <a:rPr lang="en-US" dirty="0">
                <a:sym typeface="+mn-ea"/>
              </a:rPr>
            </a:br>
            <a:endParaRPr lang="en-US" dirty="0"/>
          </a:p>
        </p:txBody>
      </p:sp>
      <p:pic>
        <p:nvPicPr>
          <p:cNvPr id="5" name="Picture 4"/>
          <p:cNvPicPr>
            <a:picLocks noChangeAspect="1"/>
          </p:cNvPicPr>
          <p:nvPr/>
        </p:nvPicPr>
        <p:blipFill>
          <a:blip r:embed="rId2"/>
          <a:stretch>
            <a:fillRect/>
          </a:stretch>
        </p:blipFill>
        <p:spPr>
          <a:xfrm>
            <a:off x="609600" y="1959610"/>
            <a:ext cx="7775259" cy="3373120"/>
          </a:xfrm>
          <a:prstGeom prst="rect">
            <a:avLst/>
          </a:prstGeom>
        </p:spPr>
      </p:pic>
    </p:spTree>
    <p:extLst>
      <p:ext uri="{BB962C8B-B14F-4D97-AF65-F5344CB8AC3E}">
        <p14:creationId xmlns:p14="http://schemas.microsoft.com/office/powerpoint/2010/main" val="1773939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mn-ea"/>
              </a:rPr>
              <a:t>The Structure of social institutions:</a:t>
            </a:r>
            <a:br>
              <a:rPr lang="en-US" dirty="0" smtClean="0">
                <a:sym typeface="+mn-ea"/>
              </a:rPr>
            </a:br>
            <a:endParaRPr lang="en-US" dirty="0"/>
          </a:p>
        </p:txBody>
      </p:sp>
      <p:pic>
        <p:nvPicPr>
          <p:cNvPr id="4" name="Content Placeholder 3"/>
          <p:cNvPicPr>
            <a:picLocks noGrp="1" noChangeAspect="1"/>
          </p:cNvPicPr>
          <p:nvPr>
            <p:ph sz="half" idx="2"/>
          </p:nvPr>
        </p:nvPicPr>
        <p:blipFill>
          <a:blip r:embed="rId2"/>
          <a:stretch>
            <a:fillRect/>
          </a:stretch>
        </p:blipFill>
        <p:spPr>
          <a:xfrm>
            <a:off x="1295400" y="1825626"/>
            <a:ext cx="5935029" cy="4351655"/>
          </a:xfrm>
          <a:prstGeom prst="rect">
            <a:avLst/>
          </a:prstGeom>
        </p:spPr>
      </p:pic>
    </p:spTree>
    <p:extLst>
      <p:ext uri="{BB962C8B-B14F-4D97-AF65-F5344CB8AC3E}">
        <p14:creationId xmlns:p14="http://schemas.microsoft.com/office/powerpoint/2010/main" val="4186008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mn-ea"/>
              </a:rPr>
              <a:t>Properties' of systems</a:t>
            </a:r>
            <a:endParaRPr lang="en-US" dirty="0"/>
          </a:p>
        </p:txBody>
      </p:sp>
      <p:sp>
        <p:nvSpPr>
          <p:cNvPr id="3" name="Content Placeholder 2"/>
          <p:cNvSpPr>
            <a:spLocks noGrp="1"/>
          </p:cNvSpPr>
          <p:nvPr>
            <p:ph idx="1"/>
          </p:nvPr>
        </p:nvSpPr>
        <p:spPr/>
        <p:txBody>
          <a:bodyPr/>
          <a:lstStyle/>
          <a:p>
            <a:pPr marL="457200" indent="-457200">
              <a:buAutoNum type="arabicPeriod"/>
            </a:pPr>
            <a:r>
              <a:rPr lang="en-IN" altLang="en-US" dirty="0" smtClean="0"/>
              <a:t>Simple Systems</a:t>
            </a:r>
          </a:p>
          <a:p>
            <a:pPr marL="457200" indent="-457200">
              <a:buAutoNum type="arabicPeriod"/>
            </a:pPr>
            <a:r>
              <a:rPr lang="en-IN" altLang="en-US" dirty="0" smtClean="0"/>
              <a:t>Complex Systems</a:t>
            </a:r>
          </a:p>
          <a:p>
            <a:pPr marL="0" indent="0">
              <a:buNone/>
            </a:pPr>
            <a:endParaRPr lang="en-IN" altLang="en-US" dirty="0"/>
          </a:p>
        </p:txBody>
      </p:sp>
    </p:spTree>
    <p:extLst>
      <p:ext uri="{BB962C8B-B14F-4D97-AF65-F5344CB8AC3E}">
        <p14:creationId xmlns:p14="http://schemas.microsoft.com/office/powerpoint/2010/main" val="1497159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Software Is Inherently Complex</a:t>
            </a:r>
            <a:br>
              <a:rPr lang="en-US" b="1" dirty="0"/>
            </a:br>
            <a:endParaRPr lang="en-US" dirty="0"/>
          </a:p>
        </p:txBody>
      </p:sp>
      <p:sp>
        <p:nvSpPr>
          <p:cNvPr id="3" name="Content Placeholder 2"/>
          <p:cNvSpPr>
            <a:spLocks noGrp="1"/>
          </p:cNvSpPr>
          <p:nvPr>
            <p:ph idx="1"/>
          </p:nvPr>
        </p:nvSpPr>
        <p:spPr>
          <a:xfrm>
            <a:off x="152400" y="1600200"/>
            <a:ext cx="8839200" cy="4873752"/>
          </a:xfrm>
        </p:spPr>
        <p:txBody>
          <a:bodyPr>
            <a:normAutofit fontScale="95000"/>
          </a:bodyPr>
          <a:lstStyle/>
          <a:p>
            <a:pPr marL="457200" indent="-457200">
              <a:buAutoNum type="arabicPeriod"/>
            </a:pPr>
            <a:r>
              <a:rPr lang="en-US" sz="2800" dirty="0" smtClean="0">
                <a:solidFill>
                  <a:srgbClr val="FF0000"/>
                </a:solidFill>
              </a:rPr>
              <a:t>The complexity of problem domain</a:t>
            </a:r>
          </a:p>
          <a:p>
            <a:pPr marL="457200" indent="-457200">
              <a:buAutoNum type="arabicPeriod"/>
            </a:pPr>
            <a:r>
              <a:rPr lang="en-US" sz="2800" dirty="0" smtClean="0">
                <a:solidFill>
                  <a:srgbClr val="FF0000"/>
                </a:solidFill>
              </a:rPr>
              <a:t>The difficulty of managing the development process</a:t>
            </a:r>
          </a:p>
          <a:p>
            <a:pPr marL="457200" indent="-457200">
              <a:buAutoNum type="arabicPeriod"/>
            </a:pPr>
            <a:r>
              <a:rPr lang="en-US" sz="2800" dirty="0" smtClean="0">
                <a:solidFill>
                  <a:srgbClr val="FF0000"/>
                </a:solidFill>
              </a:rPr>
              <a:t>The flexibility possible through software</a:t>
            </a:r>
          </a:p>
          <a:p>
            <a:pPr marL="457200" indent="-457200">
              <a:buAutoNum type="arabicPeriod"/>
            </a:pPr>
            <a:r>
              <a:rPr lang="en-US" sz="2800" dirty="0" smtClean="0">
                <a:solidFill>
                  <a:srgbClr val="FF0000"/>
                </a:solidFill>
              </a:rPr>
              <a:t>The problem of characterizing the behavior of systems.</a:t>
            </a:r>
            <a:endParaRPr lang="en-US" sz="2800" dirty="0">
              <a:solidFill>
                <a:srgbClr val="FF0000"/>
              </a:solidFill>
            </a:endParaRPr>
          </a:p>
        </p:txBody>
      </p:sp>
    </p:spTree>
    <p:extLst>
      <p:ext uri="{BB962C8B-B14F-4D97-AF65-F5344CB8AC3E}">
        <p14:creationId xmlns:p14="http://schemas.microsoft.com/office/powerpoint/2010/main" val="3603973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Software Is Inherently Complex</a:t>
            </a:r>
            <a:br>
              <a:rPr lang="en-US" b="1" dirty="0"/>
            </a:br>
            <a:endParaRPr lang="en-US" dirty="0"/>
          </a:p>
        </p:txBody>
      </p:sp>
      <p:sp>
        <p:nvSpPr>
          <p:cNvPr id="3" name="Content Placeholder 2"/>
          <p:cNvSpPr>
            <a:spLocks noGrp="1"/>
          </p:cNvSpPr>
          <p:nvPr>
            <p:ph idx="1"/>
          </p:nvPr>
        </p:nvSpPr>
        <p:spPr/>
        <p:txBody>
          <a:bodyPr>
            <a:normAutofit fontScale="95000"/>
          </a:bodyPr>
          <a:lstStyle/>
          <a:p>
            <a:pPr marL="457200" indent="-457200">
              <a:buAutoNum type="arabicPeriod"/>
            </a:pPr>
            <a:r>
              <a:rPr lang="en-US" dirty="0" smtClean="0">
                <a:solidFill>
                  <a:srgbClr val="FF0000"/>
                </a:solidFill>
              </a:rPr>
              <a:t>The complexity of problem domain</a:t>
            </a:r>
          </a:p>
          <a:p>
            <a:pPr>
              <a:buFont typeface="Arial" pitchFamily="34" charset="0"/>
              <a:buChar char="•"/>
            </a:pPr>
            <a:r>
              <a:rPr lang="en-US" dirty="0" smtClean="0"/>
              <a:t> Complex Requirement</a:t>
            </a:r>
          </a:p>
          <a:p>
            <a:pPr>
              <a:buFont typeface="Arial" pitchFamily="34" charset="0"/>
              <a:buChar char="•"/>
            </a:pPr>
            <a:r>
              <a:rPr lang="en-US" dirty="0" smtClean="0"/>
              <a:t>Decay of System</a:t>
            </a:r>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a:p>
            <a:pPr marL="0" indent="0">
              <a:buNone/>
            </a:pPr>
            <a:r>
              <a:rPr lang="en-US" dirty="0" smtClean="0">
                <a:solidFill>
                  <a:srgbClr val="FF0000"/>
                </a:solidFill>
              </a:rPr>
              <a:t>Example:</a:t>
            </a:r>
          </a:p>
          <a:p>
            <a:pPr marL="457200" indent="-457200">
              <a:buAutoNum type="arabicPeriod"/>
            </a:pPr>
            <a:r>
              <a:rPr lang="en-US" dirty="0" smtClean="0"/>
              <a:t>Multi engine aircraft</a:t>
            </a:r>
          </a:p>
          <a:p>
            <a:pPr marL="457200" indent="-457200">
              <a:buAutoNum type="arabicPeriod"/>
            </a:pPr>
            <a:r>
              <a:rPr lang="en-US" dirty="0" smtClean="0"/>
              <a:t>Cellular Phone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209800"/>
            <a:ext cx="46482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418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Software Is Inherently Complex</a:t>
            </a:r>
            <a:br>
              <a:rPr lang="en-US" b="1" dirty="0"/>
            </a:br>
            <a:endParaRPr lang="en-US" dirty="0"/>
          </a:p>
        </p:txBody>
      </p:sp>
      <p:sp>
        <p:nvSpPr>
          <p:cNvPr id="3" name="Content Placeholder 2"/>
          <p:cNvSpPr>
            <a:spLocks noGrp="1"/>
          </p:cNvSpPr>
          <p:nvPr>
            <p:ph idx="1"/>
          </p:nvPr>
        </p:nvSpPr>
        <p:spPr/>
        <p:txBody>
          <a:bodyPr>
            <a:normAutofit fontScale="95000"/>
          </a:bodyPr>
          <a:lstStyle/>
          <a:p>
            <a:pPr marL="0" indent="0">
              <a:buNone/>
            </a:pPr>
            <a:r>
              <a:rPr lang="en-US" dirty="0" smtClean="0">
                <a:solidFill>
                  <a:srgbClr val="FF0000"/>
                </a:solidFill>
              </a:rPr>
              <a:t>2. The difficulty of managing the development process</a:t>
            </a:r>
          </a:p>
          <a:p>
            <a:pPr>
              <a:buFont typeface="Arial" pitchFamily="34" charset="0"/>
              <a:buChar char="•"/>
            </a:pPr>
            <a:r>
              <a:rPr lang="en-US" dirty="0" smtClean="0"/>
              <a:t>Management Problems</a:t>
            </a:r>
          </a:p>
          <a:p>
            <a:pPr>
              <a:buFont typeface="Arial" pitchFamily="34" charset="0"/>
              <a:buChar char="•"/>
            </a:pPr>
            <a:r>
              <a:rPr lang="en-US" dirty="0" smtClean="0"/>
              <a:t>Need of Simplicity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209800"/>
            <a:ext cx="32797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418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Software Is Inherently Complex</a:t>
            </a:r>
            <a:br>
              <a:rPr lang="en-US" b="1" dirty="0"/>
            </a:br>
            <a:endParaRPr lang="en-US" dirty="0"/>
          </a:p>
        </p:txBody>
      </p:sp>
      <p:sp>
        <p:nvSpPr>
          <p:cNvPr id="3" name="Content Placeholder 2"/>
          <p:cNvSpPr>
            <a:spLocks noGrp="1"/>
          </p:cNvSpPr>
          <p:nvPr>
            <p:ph idx="1"/>
          </p:nvPr>
        </p:nvSpPr>
        <p:spPr>
          <a:xfrm>
            <a:off x="457200" y="1600200"/>
            <a:ext cx="4724400" cy="4873752"/>
          </a:xfrm>
        </p:spPr>
        <p:txBody>
          <a:bodyPr>
            <a:normAutofit fontScale="95000"/>
          </a:bodyPr>
          <a:lstStyle/>
          <a:p>
            <a:pPr marL="0" indent="0">
              <a:buNone/>
            </a:pPr>
            <a:r>
              <a:rPr lang="en-US" dirty="0" smtClean="0">
                <a:solidFill>
                  <a:srgbClr val="FF0000"/>
                </a:solidFill>
              </a:rPr>
              <a:t>3. The flexibility possible through software.</a:t>
            </a:r>
          </a:p>
          <a:p>
            <a:pPr marL="0" indent="0">
              <a:buNone/>
            </a:pPr>
            <a:endParaRPr lang="en-US" dirty="0">
              <a:solidFill>
                <a:srgbClr val="FF0000"/>
              </a:solidFill>
            </a:endParaRPr>
          </a:p>
          <a:p>
            <a:pPr marL="0" indent="0">
              <a:buNone/>
            </a:pPr>
            <a:r>
              <a:rPr lang="en-US" dirty="0" smtClean="0"/>
              <a:t>Developers develop system components  themselves rather than purchasing them from somewhere</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414" y="2001982"/>
            <a:ext cx="3825586"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418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Software Is Inherently Complex</a:t>
            </a:r>
            <a:br>
              <a:rPr lang="en-US" b="1" dirty="0"/>
            </a:br>
            <a:endParaRPr lang="en-US" dirty="0"/>
          </a:p>
        </p:txBody>
      </p:sp>
      <p:sp>
        <p:nvSpPr>
          <p:cNvPr id="3" name="Content Placeholder 2"/>
          <p:cNvSpPr>
            <a:spLocks noGrp="1"/>
          </p:cNvSpPr>
          <p:nvPr>
            <p:ph idx="1"/>
          </p:nvPr>
        </p:nvSpPr>
        <p:spPr/>
        <p:txBody>
          <a:bodyPr>
            <a:normAutofit fontScale="95000"/>
          </a:bodyPr>
          <a:lstStyle/>
          <a:p>
            <a:pPr marL="0" indent="0">
              <a:buNone/>
            </a:pPr>
            <a:r>
              <a:rPr lang="en-US" dirty="0" smtClean="0">
                <a:solidFill>
                  <a:srgbClr val="FF0000"/>
                </a:solidFill>
              </a:rPr>
              <a:t>4. The problem of characterizing the behavior of systems.</a:t>
            </a:r>
          </a:p>
          <a:p>
            <a:pPr marL="457200" indent="-457200">
              <a:buAutoNum type="arabicPeriod"/>
            </a:pPr>
            <a:endParaRPr lang="en-US" dirty="0"/>
          </a:p>
          <a:p>
            <a:pPr>
              <a:buFont typeface="Arial" pitchFamily="34" charset="0"/>
              <a:buChar char="•"/>
            </a:pPr>
            <a:r>
              <a:rPr lang="en-US" dirty="0" smtClean="0"/>
              <a:t>Numerous possible states</a:t>
            </a:r>
          </a:p>
          <a:p>
            <a:pPr>
              <a:buFont typeface="Arial" pitchFamily="34" charset="0"/>
              <a:buChar char="•"/>
            </a:pPr>
            <a:r>
              <a:rPr lang="en-US" dirty="0" smtClean="0"/>
              <a:t>Difficult to express all states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33863"/>
            <a:ext cx="7467600" cy="209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418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Attributes of Complex system</a:t>
            </a:r>
            <a:r>
              <a:rPr lang="en-US" b="1" dirty="0"/>
              <a:t/>
            </a:r>
            <a:br>
              <a:rPr lang="en-US" b="1" dirty="0"/>
            </a:br>
            <a:endParaRPr lang="en-US" dirty="0"/>
          </a:p>
        </p:txBody>
      </p:sp>
      <p:sp>
        <p:nvSpPr>
          <p:cNvPr id="3" name="Content Placeholder 2"/>
          <p:cNvSpPr>
            <a:spLocks noGrp="1"/>
          </p:cNvSpPr>
          <p:nvPr>
            <p:ph idx="1"/>
          </p:nvPr>
        </p:nvSpPr>
        <p:spPr/>
        <p:txBody>
          <a:bodyPr>
            <a:normAutofit fontScale="95000"/>
          </a:bodyPr>
          <a:lstStyle/>
          <a:p>
            <a:pPr marL="457200" indent="-457200">
              <a:buAutoNum type="arabicPeriod"/>
            </a:pPr>
            <a:r>
              <a:rPr lang="en-US" dirty="0" smtClean="0">
                <a:solidFill>
                  <a:srgbClr val="FF0000"/>
                </a:solidFill>
              </a:rPr>
              <a:t>Hierarchical and interacting subsystems.</a:t>
            </a:r>
          </a:p>
          <a:p>
            <a:pPr marL="0" indent="0" algn="just">
              <a:buNone/>
            </a:pPr>
            <a:r>
              <a:rPr lang="en-US" dirty="0"/>
              <a:t> </a:t>
            </a:r>
            <a:r>
              <a:rPr lang="en-US" dirty="0" smtClean="0"/>
              <a:t>     A complex system is composed of interrelated subsystems that have in turn their own subsystems and so on until some lowest level of elementary components is reached.</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343400"/>
            <a:ext cx="5067300" cy="2147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722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Attributes of Complex system</a:t>
            </a:r>
            <a:br>
              <a:rPr lang="en-US" b="1" dirty="0" smtClean="0"/>
            </a:br>
            <a:endParaRPr lang="en-US" dirty="0"/>
          </a:p>
        </p:txBody>
      </p:sp>
      <p:sp>
        <p:nvSpPr>
          <p:cNvPr id="3" name="Content Placeholder 2"/>
          <p:cNvSpPr>
            <a:spLocks noGrp="1"/>
          </p:cNvSpPr>
          <p:nvPr>
            <p:ph idx="1"/>
          </p:nvPr>
        </p:nvSpPr>
        <p:spPr/>
        <p:txBody>
          <a:bodyPr>
            <a:normAutofit fontScale="95000"/>
          </a:bodyPr>
          <a:lstStyle/>
          <a:p>
            <a:pPr marL="457200" indent="-457200">
              <a:buAutoNum type="arabicPeriod"/>
            </a:pPr>
            <a:endParaRPr lang="en-US" dirty="0" smtClean="0">
              <a:solidFill>
                <a:srgbClr val="FF0000"/>
              </a:solidFill>
            </a:endParaRPr>
          </a:p>
          <a:p>
            <a:pPr marL="0" indent="0" algn="just">
              <a:buNone/>
            </a:pPr>
            <a:r>
              <a:rPr lang="en-US" dirty="0" smtClean="0">
                <a:solidFill>
                  <a:srgbClr val="FF0000"/>
                </a:solidFill>
              </a:rPr>
              <a:t>2. Arbitrary determination of primitive components.</a:t>
            </a:r>
            <a:r>
              <a:rPr lang="en-US" dirty="0"/>
              <a:t> The choice of what components in a system are primitive is relatively arbitrary and is largely up to the discretion of the observer of the system.</a:t>
            </a:r>
            <a:endParaRPr lang="en-US" dirty="0" smtClean="0">
              <a:solidFill>
                <a:srgbClr val="FF0000"/>
              </a:solidFill>
            </a:endParaRPr>
          </a:p>
        </p:txBody>
      </p:sp>
    </p:spTree>
    <p:extLst>
      <p:ext uri="{BB962C8B-B14F-4D97-AF65-F5344CB8AC3E}">
        <p14:creationId xmlns:p14="http://schemas.microsoft.com/office/powerpoint/2010/main" val="2771986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60577"/>
            <a:ext cx="7543800" cy="467995"/>
          </a:xfrm>
          <a:prstGeom prst="rect">
            <a:avLst/>
          </a:prstGeom>
        </p:spPr>
        <p:txBody>
          <a:bodyPr vert="horz" wrap="square" lIns="0" tIns="13335" rIns="0" bIns="0" rtlCol="0">
            <a:spAutoFit/>
          </a:bodyPr>
          <a:lstStyle/>
          <a:p>
            <a:pPr marL="12700">
              <a:lnSpc>
                <a:spcPct val="100000"/>
              </a:lnSpc>
              <a:spcBef>
                <a:spcPts val="105"/>
              </a:spcBef>
            </a:pPr>
            <a:r>
              <a:rPr sz="2900" b="1" spc="-100" dirty="0">
                <a:latin typeface="Times New Roman"/>
                <a:cs typeface="Times New Roman"/>
              </a:rPr>
              <a:t>O</a:t>
            </a:r>
            <a:r>
              <a:rPr sz="2900" b="1" spc="-90" dirty="0">
                <a:latin typeface="Times New Roman"/>
                <a:cs typeface="Times New Roman"/>
              </a:rPr>
              <a:t>bj</a:t>
            </a:r>
            <a:r>
              <a:rPr sz="2900" b="1" spc="-105" dirty="0">
                <a:latin typeface="Times New Roman"/>
                <a:cs typeface="Times New Roman"/>
              </a:rPr>
              <a:t>ect-</a:t>
            </a:r>
            <a:r>
              <a:rPr sz="2900" b="1" spc="-110" dirty="0">
                <a:latin typeface="Times New Roman"/>
                <a:cs typeface="Times New Roman"/>
              </a:rPr>
              <a:t>o</a:t>
            </a:r>
            <a:r>
              <a:rPr sz="2900" b="1" spc="-105" dirty="0">
                <a:latin typeface="Times New Roman"/>
                <a:cs typeface="Times New Roman"/>
              </a:rPr>
              <a:t>r</a:t>
            </a:r>
            <a:r>
              <a:rPr sz="2900" b="1" spc="-100" dirty="0">
                <a:latin typeface="Times New Roman"/>
                <a:cs typeface="Times New Roman"/>
              </a:rPr>
              <a:t>i</a:t>
            </a:r>
            <a:r>
              <a:rPr sz="2900" b="1" spc="-105" dirty="0">
                <a:latin typeface="Times New Roman"/>
                <a:cs typeface="Times New Roman"/>
              </a:rPr>
              <a:t>en</a:t>
            </a:r>
            <a:r>
              <a:rPr sz="2900" b="1" spc="-120" dirty="0">
                <a:latin typeface="Times New Roman"/>
                <a:cs typeface="Times New Roman"/>
              </a:rPr>
              <a:t>t</a:t>
            </a:r>
            <a:r>
              <a:rPr sz="2900" b="1" spc="-105" dirty="0">
                <a:latin typeface="Times New Roman"/>
                <a:cs typeface="Times New Roman"/>
              </a:rPr>
              <a:t>e</a:t>
            </a:r>
            <a:r>
              <a:rPr sz="2900" b="1" dirty="0">
                <a:latin typeface="Times New Roman"/>
                <a:cs typeface="Times New Roman"/>
              </a:rPr>
              <a:t>d</a:t>
            </a:r>
            <a:r>
              <a:rPr sz="2900" b="1" spc="-229" dirty="0">
                <a:latin typeface="Times New Roman"/>
                <a:cs typeface="Times New Roman"/>
              </a:rPr>
              <a:t> </a:t>
            </a:r>
            <a:r>
              <a:rPr sz="2900" b="1" spc="-100" dirty="0">
                <a:latin typeface="Times New Roman"/>
                <a:cs typeface="Times New Roman"/>
              </a:rPr>
              <a:t>a</a:t>
            </a:r>
            <a:r>
              <a:rPr sz="2900" b="1" spc="-90" dirty="0">
                <a:latin typeface="Times New Roman"/>
                <a:cs typeface="Times New Roman"/>
              </a:rPr>
              <a:t>n</a:t>
            </a:r>
            <a:r>
              <a:rPr sz="2900" b="1" spc="-100" dirty="0">
                <a:latin typeface="Times New Roman"/>
                <a:cs typeface="Times New Roman"/>
              </a:rPr>
              <a:t>al</a:t>
            </a:r>
            <a:r>
              <a:rPr sz="2900" b="1" spc="-110" dirty="0">
                <a:latin typeface="Times New Roman"/>
                <a:cs typeface="Times New Roman"/>
              </a:rPr>
              <a:t>y</a:t>
            </a:r>
            <a:r>
              <a:rPr sz="2900" b="1" spc="-100" dirty="0">
                <a:latin typeface="Times New Roman"/>
                <a:cs typeface="Times New Roman"/>
              </a:rPr>
              <a:t>s</a:t>
            </a:r>
            <a:r>
              <a:rPr sz="2900" b="1" spc="-114" dirty="0">
                <a:latin typeface="Times New Roman"/>
                <a:cs typeface="Times New Roman"/>
              </a:rPr>
              <a:t>i</a:t>
            </a:r>
            <a:r>
              <a:rPr sz="2900" b="1" dirty="0">
                <a:latin typeface="Times New Roman"/>
                <a:cs typeface="Times New Roman"/>
              </a:rPr>
              <a:t>s</a:t>
            </a:r>
            <a:r>
              <a:rPr sz="2900" b="1" spc="-240" dirty="0">
                <a:latin typeface="Times New Roman"/>
                <a:cs typeface="Times New Roman"/>
              </a:rPr>
              <a:t> </a:t>
            </a:r>
            <a:r>
              <a:rPr sz="2900" b="1" spc="-100" dirty="0">
                <a:latin typeface="Times New Roman"/>
                <a:cs typeface="Times New Roman"/>
              </a:rPr>
              <a:t>a</a:t>
            </a:r>
            <a:r>
              <a:rPr sz="2900" b="1" spc="-90" dirty="0">
                <a:latin typeface="Times New Roman"/>
                <a:cs typeface="Times New Roman"/>
              </a:rPr>
              <a:t>n</a:t>
            </a:r>
            <a:r>
              <a:rPr sz="2900" b="1" dirty="0">
                <a:latin typeface="Times New Roman"/>
                <a:cs typeface="Times New Roman"/>
              </a:rPr>
              <a:t>d</a:t>
            </a:r>
            <a:r>
              <a:rPr sz="2900" b="1" spc="-229" dirty="0">
                <a:latin typeface="Times New Roman"/>
                <a:cs typeface="Times New Roman"/>
              </a:rPr>
              <a:t> </a:t>
            </a:r>
            <a:r>
              <a:rPr sz="2900" b="1" spc="-90" dirty="0">
                <a:latin typeface="Times New Roman"/>
                <a:cs typeface="Times New Roman"/>
              </a:rPr>
              <a:t>d</a:t>
            </a:r>
            <a:r>
              <a:rPr sz="2900" b="1" spc="-105" dirty="0">
                <a:latin typeface="Times New Roman"/>
                <a:cs typeface="Times New Roman"/>
              </a:rPr>
              <a:t>e</a:t>
            </a:r>
            <a:r>
              <a:rPr sz="2900" b="1" spc="-100" dirty="0">
                <a:latin typeface="Times New Roman"/>
                <a:cs typeface="Times New Roman"/>
              </a:rPr>
              <a:t>sig</a:t>
            </a:r>
            <a:r>
              <a:rPr sz="2900" b="1" dirty="0">
                <a:latin typeface="Times New Roman"/>
                <a:cs typeface="Times New Roman"/>
              </a:rPr>
              <a:t>n</a:t>
            </a:r>
            <a:endParaRPr sz="2900" dirty="0">
              <a:latin typeface="Times New Roman"/>
              <a:cs typeface="Times New Roman"/>
            </a:endParaRPr>
          </a:p>
        </p:txBody>
      </p:sp>
      <p:sp>
        <p:nvSpPr>
          <p:cNvPr id="3" name="object 3"/>
          <p:cNvSpPr txBox="1"/>
          <p:nvPr/>
        </p:nvSpPr>
        <p:spPr>
          <a:xfrm>
            <a:off x="535940" y="1624024"/>
            <a:ext cx="8073390" cy="4667885"/>
          </a:xfrm>
          <a:prstGeom prst="rect">
            <a:avLst/>
          </a:prstGeom>
        </p:spPr>
        <p:txBody>
          <a:bodyPr vert="horz" wrap="square" lIns="0" tIns="12065" rIns="0" bIns="0" rtlCol="0">
            <a:spAutoFit/>
          </a:bodyPr>
          <a:lstStyle/>
          <a:p>
            <a:pPr marL="195580" indent="-182880">
              <a:lnSpc>
                <a:spcPct val="100000"/>
              </a:lnSpc>
              <a:spcBef>
                <a:spcPts val="95"/>
              </a:spcBef>
              <a:buClr>
                <a:srgbClr val="4F81BC"/>
              </a:buClr>
              <a:buSzPct val="84090"/>
              <a:buFont typeface="Arial MT"/>
              <a:buChar char="•"/>
              <a:tabLst>
                <a:tab pos="195580" algn="l"/>
              </a:tabLst>
            </a:pPr>
            <a:r>
              <a:rPr sz="2200" spc="-5" dirty="0">
                <a:latin typeface="Times New Roman"/>
                <a:cs typeface="Times New Roman"/>
              </a:rPr>
              <a:t>Object-oriented</a:t>
            </a:r>
            <a:r>
              <a:rPr sz="2200" spc="365" dirty="0">
                <a:latin typeface="Times New Roman"/>
                <a:cs typeface="Times New Roman"/>
              </a:rPr>
              <a:t> </a:t>
            </a:r>
            <a:r>
              <a:rPr sz="2200" spc="-5" dirty="0">
                <a:latin typeface="Times New Roman"/>
                <a:cs typeface="Times New Roman"/>
              </a:rPr>
              <a:t>analysis</a:t>
            </a:r>
            <a:r>
              <a:rPr sz="2200" spc="355" dirty="0">
                <a:latin typeface="Times New Roman"/>
                <a:cs typeface="Times New Roman"/>
              </a:rPr>
              <a:t> </a:t>
            </a:r>
            <a:r>
              <a:rPr sz="2200" spc="-10" dirty="0">
                <a:latin typeface="Times New Roman"/>
                <a:cs typeface="Times New Roman"/>
              </a:rPr>
              <a:t>and</a:t>
            </a:r>
            <a:r>
              <a:rPr sz="2200" spc="365" dirty="0">
                <a:latin typeface="Times New Roman"/>
                <a:cs typeface="Times New Roman"/>
              </a:rPr>
              <a:t> </a:t>
            </a:r>
            <a:r>
              <a:rPr sz="2200" spc="-5" dirty="0">
                <a:latin typeface="Times New Roman"/>
                <a:cs typeface="Times New Roman"/>
              </a:rPr>
              <a:t>design</a:t>
            </a:r>
            <a:r>
              <a:rPr sz="2200" spc="365" dirty="0">
                <a:latin typeface="Times New Roman"/>
                <a:cs typeface="Times New Roman"/>
              </a:rPr>
              <a:t> </a:t>
            </a:r>
            <a:r>
              <a:rPr sz="2200" spc="-5" dirty="0">
                <a:latin typeface="Times New Roman"/>
                <a:cs typeface="Times New Roman"/>
              </a:rPr>
              <a:t>(OOAD)</a:t>
            </a:r>
            <a:r>
              <a:rPr sz="2200" spc="360" dirty="0">
                <a:latin typeface="Times New Roman"/>
                <a:cs typeface="Times New Roman"/>
              </a:rPr>
              <a:t> </a:t>
            </a:r>
            <a:r>
              <a:rPr sz="2200" spc="-5" dirty="0">
                <a:latin typeface="Times New Roman"/>
                <a:cs typeface="Times New Roman"/>
              </a:rPr>
              <a:t>is</a:t>
            </a:r>
            <a:r>
              <a:rPr sz="2200" spc="355" dirty="0">
                <a:latin typeface="Times New Roman"/>
                <a:cs typeface="Times New Roman"/>
              </a:rPr>
              <a:t> </a:t>
            </a:r>
            <a:r>
              <a:rPr sz="2200" spc="-5" dirty="0">
                <a:latin typeface="Times New Roman"/>
                <a:cs typeface="Times New Roman"/>
              </a:rPr>
              <a:t>a</a:t>
            </a:r>
            <a:r>
              <a:rPr sz="2200" spc="355" dirty="0">
                <a:latin typeface="Times New Roman"/>
                <a:cs typeface="Times New Roman"/>
              </a:rPr>
              <a:t> </a:t>
            </a:r>
            <a:r>
              <a:rPr sz="2200" dirty="0">
                <a:latin typeface="Times New Roman"/>
                <a:cs typeface="Times New Roman"/>
              </a:rPr>
              <a:t>popular</a:t>
            </a:r>
            <a:r>
              <a:rPr sz="2200" spc="365" dirty="0">
                <a:latin typeface="Times New Roman"/>
                <a:cs typeface="Times New Roman"/>
              </a:rPr>
              <a:t> </a:t>
            </a:r>
            <a:r>
              <a:rPr sz="2200" spc="-5" dirty="0">
                <a:latin typeface="Times New Roman"/>
                <a:cs typeface="Times New Roman"/>
              </a:rPr>
              <a:t>technical</a:t>
            </a:r>
            <a:endParaRPr sz="2200" dirty="0">
              <a:latin typeface="Times New Roman"/>
              <a:cs typeface="Times New Roman"/>
            </a:endParaRPr>
          </a:p>
          <a:p>
            <a:pPr marL="194945">
              <a:lnSpc>
                <a:spcPct val="100000"/>
              </a:lnSpc>
              <a:spcBef>
                <a:spcPts val="5"/>
              </a:spcBef>
            </a:pPr>
            <a:r>
              <a:rPr sz="2200" dirty="0">
                <a:latin typeface="Times New Roman"/>
                <a:cs typeface="Times New Roman"/>
              </a:rPr>
              <a:t>approach</a:t>
            </a:r>
            <a:r>
              <a:rPr sz="2200" spc="-45" dirty="0">
                <a:latin typeface="Times New Roman"/>
                <a:cs typeface="Times New Roman"/>
              </a:rPr>
              <a:t> </a:t>
            </a:r>
            <a:r>
              <a:rPr sz="2200" spc="-5" dirty="0">
                <a:latin typeface="Times New Roman"/>
                <a:cs typeface="Times New Roman"/>
              </a:rPr>
              <a:t>for</a:t>
            </a:r>
            <a:endParaRPr sz="2200" dirty="0">
              <a:latin typeface="Times New Roman"/>
              <a:cs typeface="Times New Roman"/>
            </a:endParaRPr>
          </a:p>
          <a:p>
            <a:pPr marL="469900" lvl="1" indent="-183515">
              <a:lnSpc>
                <a:spcPct val="100000"/>
              </a:lnSpc>
              <a:spcBef>
                <a:spcPts val="450"/>
              </a:spcBef>
              <a:buClr>
                <a:srgbClr val="4F81BC"/>
              </a:buClr>
              <a:buSzPct val="83333"/>
              <a:buFont typeface="Arial MT"/>
              <a:buChar char="•"/>
              <a:tabLst>
                <a:tab pos="470534" algn="l"/>
              </a:tabLst>
            </a:pPr>
            <a:r>
              <a:rPr sz="1800" dirty="0">
                <a:latin typeface="Times New Roman"/>
                <a:cs typeface="Times New Roman"/>
              </a:rPr>
              <a:t>analyzing,</a:t>
            </a:r>
          </a:p>
          <a:p>
            <a:pPr marL="469900" lvl="1" indent="-183515">
              <a:lnSpc>
                <a:spcPct val="100000"/>
              </a:lnSpc>
              <a:spcBef>
                <a:spcPts val="430"/>
              </a:spcBef>
              <a:buClr>
                <a:srgbClr val="4F81BC"/>
              </a:buClr>
              <a:buSzPct val="83333"/>
              <a:buFont typeface="Arial MT"/>
              <a:buChar char="•"/>
              <a:tabLst>
                <a:tab pos="470534" algn="l"/>
              </a:tabLst>
            </a:pPr>
            <a:r>
              <a:rPr sz="1800" dirty="0">
                <a:latin typeface="Times New Roman"/>
                <a:cs typeface="Times New Roman"/>
              </a:rPr>
              <a:t>designing</a:t>
            </a:r>
            <a:r>
              <a:rPr sz="1800" spc="-10" dirty="0">
                <a:latin typeface="Times New Roman"/>
                <a:cs typeface="Times New Roman"/>
              </a:rPr>
              <a:t> </a:t>
            </a:r>
            <a:r>
              <a:rPr sz="1800" dirty="0">
                <a:latin typeface="Times New Roman"/>
                <a:cs typeface="Times New Roman"/>
              </a:rPr>
              <a:t>an</a:t>
            </a:r>
            <a:r>
              <a:rPr sz="1800" spc="-15" dirty="0">
                <a:latin typeface="Times New Roman"/>
                <a:cs typeface="Times New Roman"/>
              </a:rPr>
              <a:t> </a:t>
            </a:r>
            <a:r>
              <a:rPr sz="1800" dirty="0">
                <a:latin typeface="Times New Roman"/>
                <a:cs typeface="Times New Roman"/>
              </a:rPr>
              <a:t>application,</a:t>
            </a:r>
            <a:r>
              <a:rPr sz="1800" spc="-15" dirty="0">
                <a:latin typeface="Times New Roman"/>
                <a:cs typeface="Times New Roman"/>
              </a:rPr>
              <a:t> </a:t>
            </a:r>
            <a:r>
              <a:rPr sz="1800" dirty="0">
                <a:latin typeface="Times New Roman"/>
                <a:cs typeface="Times New Roman"/>
              </a:rPr>
              <a:t>system,</a:t>
            </a:r>
            <a:r>
              <a:rPr sz="1800" spc="-30" dirty="0">
                <a:latin typeface="Times New Roman"/>
                <a:cs typeface="Times New Roman"/>
              </a:rPr>
              <a:t> </a:t>
            </a:r>
            <a:r>
              <a:rPr sz="1800" spc="-5" dirty="0">
                <a:latin typeface="Times New Roman"/>
                <a:cs typeface="Times New Roman"/>
              </a:rPr>
              <a:t>or</a:t>
            </a:r>
            <a:r>
              <a:rPr sz="1800" dirty="0">
                <a:latin typeface="Times New Roman"/>
                <a:cs typeface="Times New Roman"/>
              </a:rPr>
              <a:t> </a:t>
            </a:r>
            <a:r>
              <a:rPr sz="1800" spc="-5" dirty="0">
                <a:latin typeface="Times New Roman"/>
                <a:cs typeface="Times New Roman"/>
              </a:rPr>
              <a:t>business</a:t>
            </a:r>
            <a:endParaRPr sz="1800" dirty="0">
              <a:latin typeface="Times New Roman"/>
              <a:cs typeface="Times New Roman"/>
            </a:endParaRPr>
          </a:p>
          <a:p>
            <a:pPr marL="469900" lvl="1" indent="-183515">
              <a:lnSpc>
                <a:spcPct val="100000"/>
              </a:lnSpc>
              <a:spcBef>
                <a:spcPts val="430"/>
              </a:spcBef>
              <a:buClr>
                <a:srgbClr val="4F81BC"/>
              </a:buClr>
              <a:buSzPct val="83333"/>
              <a:buFont typeface="Arial MT"/>
              <a:buChar char="•"/>
              <a:tabLst>
                <a:tab pos="470534" algn="l"/>
              </a:tabLst>
            </a:pPr>
            <a:r>
              <a:rPr sz="1800" dirty="0">
                <a:latin typeface="Times New Roman"/>
                <a:cs typeface="Times New Roman"/>
              </a:rPr>
              <a:t>by</a:t>
            </a:r>
            <a:r>
              <a:rPr sz="1800" spc="-20" dirty="0">
                <a:latin typeface="Times New Roman"/>
                <a:cs typeface="Times New Roman"/>
              </a:rPr>
              <a:t> </a:t>
            </a:r>
            <a:r>
              <a:rPr sz="1800" dirty="0">
                <a:latin typeface="Times New Roman"/>
                <a:cs typeface="Times New Roman"/>
              </a:rPr>
              <a:t>applying</a:t>
            </a:r>
            <a:r>
              <a:rPr sz="1800" spc="-3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object</a:t>
            </a:r>
            <a:r>
              <a:rPr sz="1800" spc="-25" dirty="0">
                <a:latin typeface="Times New Roman"/>
                <a:cs typeface="Times New Roman"/>
              </a:rPr>
              <a:t> </a:t>
            </a:r>
            <a:r>
              <a:rPr sz="1800" dirty="0">
                <a:latin typeface="Times New Roman"/>
                <a:cs typeface="Times New Roman"/>
              </a:rPr>
              <a:t>oriented</a:t>
            </a:r>
            <a:r>
              <a:rPr sz="1800" spc="-25" dirty="0">
                <a:latin typeface="Times New Roman"/>
                <a:cs typeface="Times New Roman"/>
              </a:rPr>
              <a:t> </a:t>
            </a:r>
            <a:r>
              <a:rPr sz="1800" dirty="0">
                <a:latin typeface="Times New Roman"/>
                <a:cs typeface="Times New Roman"/>
              </a:rPr>
              <a:t>paradigm</a:t>
            </a:r>
            <a:r>
              <a:rPr sz="1800" spc="-15" dirty="0">
                <a:latin typeface="Times New Roman"/>
                <a:cs typeface="Times New Roman"/>
              </a:rPr>
              <a:t> </a:t>
            </a:r>
            <a:r>
              <a:rPr sz="1800" dirty="0">
                <a:latin typeface="Times New Roman"/>
                <a:cs typeface="Times New Roman"/>
              </a:rPr>
              <a:t>and</a:t>
            </a:r>
          </a:p>
          <a:p>
            <a:pPr marL="469900" lvl="1" indent="-183515">
              <a:lnSpc>
                <a:spcPct val="100000"/>
              </a:lnSpc>
              <a:spcBef>
                <a:spcPts val="434"/>
              </a:spcBef>
              <a:buClr>
                <a:srgbClr val="4F81BC"/>
              </a:buClr>
              <a:buSzPct val="83333"/>
              <a:buFont typeface="Arial MT"/>
              <a:buChar char="•"/>
              <a:tabLst>
                <a:tab pos="470534" algn="l"/>
              </a:tabLst>
            </a:pPr>
            <a:r>
              <a:rPr sz="1800" dirty="0">
                <a:latin typeface="Times New Roman"/>
                <a:cs typeface="Times New Roman"/>
              </a:rPr>
              <a:t>visual</a:t>
            </a:r>
            <a:r>
              <a:rPr sz="1800" spc="105" dirty="0">
                <a:latin typeface="Times New Roman"/>
                <a:cs typeface="Times New Roman"/>
              </a:rPr>
              <a:t> </a:t>
            </a:r>
            <a:r>
              <a:rPr sz="1800" spc="-5" dirty="0">
                <a:latin typeface="Times New Roman"/>
                <a:cs typeface="Times New Roman"/>
              </a:rPr>
              <a:t>modeling</a:t>
            </a:r>
            <a:r>
              <a:rPr sz="1800" spc="100" dirty="0">
                <a:latin typeface="Times New Roman"/>
                <a:cs typeface="Times New Roman"/>
              </a:rPr>
              <a:t> </a:t>
            </a:r>
            <a:r>
              <a:rPr sz="1800" dirty="0">
                <a:latin typeface="Times New Roman"/>
                <a:cs typeface="Times New Roman"/>
              </a:rPr>
              <a:t>throughout</a:t>
            </a:r>
            <a:r>
              <a:rPr sz="1800" spc="105" dirty="0">
                <a:latin typeface="Times New Roman"/>
                <a:cs typeface="Times New Roman"/>
              </a:rPr>
              <a:t> </a:t>
            </a:r>
            <a:r>
              <a:rPr sz="1800" spc="-5" dirty="0">
                <a:latin typeface="Times New Roman"/>
                <a:cs typeface="Times New Roman"/>
              </a:rPr>
              <a:t>the</a:t>
            </a:r>
            <a:r>
              <a:rPr sz="1800" spc="114" dirty="0">
                <a:latin typeface="Times New Roman"/>
                <a:cs typeface="Times New Roman"/>
              </a:rPr>
              <a:t> </a:t>
            </a:r>
            <a:r>
              <a:rPr sz="1800" spc="-5" dirty="0">
                <a:latin typeface="Times New Roman"/>
                <a:cs typeface="Times New Roman"/>
              </a:rPr>
              <a:t>development</a:t>
            </a:r>
            <a:r>
              <a:rPr sz="1800" spc="105" dirty="0">
                <a:latin typeface="Times New Roman"/>
                <a:cs typeface="Times New Roman"/>
              </a:rPr>
              <a:t> </a:t>
            </a:r>
            <a:r>
              <a:rPr sz="1800" dirty="0">
                <a:latin typeface="Times New Roman"/>
                <a:cs typeface="Times New Roman"/>
              </a:rPr>
              <a:t>life</a:t>
            </a:r>
            <a:r>
              <a:rPr sz="1800" spc="100" dirty="0">
                <a:latin typeface="Times New Roman"/>
                <a:cs typeface="Times New Roman"/>
              </a:rPr>
              <a:t> </a:t>
            </a:r>
            <a:r>
              <a:rPr sz="1800" dirty="0">
                <a:latin typeface="Times New Roman"/>
                <a:cs typeface="Times New Roman"/>
              </a:rPr>
              <a:t>cycles</a:t>
            </a:r>
            <a:r>
              <a:rPr sz="1800" spc="114" dirty="0">
                <a:latin typeface="Times New Roman"/>
                <a:cs typeface="Times New Roman"/>
              </a:rPr>
              <a:t> </a:t>
            </a:r>
            <a:r>
              <a:rPr sz="1800" dirty="0">
                <a:latin typeface="Times New Roman"/>
                <a:cs typeface="Times New Roman"/>
              </a:rPr>
              <a:t>for</a:t>
            </a:r>
            <a:r>
              <a:rPr sz="1800" spc="110" dirty="0">
                <a:latin typeface="Times New Roman"/>
                <a:cs typeface="Times New Roman"/>
              </a:rPr>
              <a:t> </a:t>
            </a:r>
            <a:r>
              <a:rPr sz="1800" spc="-5" dirty="0">
                <a:latin typeface="Times New Roman"/>
                <a:cs typeface="Times New Roman"/>
              </a:rPr>
              <a:t>better</a:t>
            </a:r>
            <a:r>
              <a:rPr sz="1800" spc="95" dirty="0">
                <a:latin typeface="Times New Roman"/>
                <a:cs typeface="Times New Roman"/>
              </a:rPr>
              <a:t> </a:t>
            </a:r>
            <a:r>
              <a:rPr sz="1800" spc="-5" dirty="0">
                <a:latin typeface="Times New Roman"/>
                <a:cs typeface="Times New Roman"/>
              </a:rPr>
              <a:t>communication</a:t>
            </a:r>
            <a:endParaRPr sz="1800" dirty="0">
              <a:latin typeface="Times New Roman"/>
              <a:cs typeface="Times New Roman"/>
            </a:endParaRPr>
          </a:p>
          <a:p>
            <a:pPr marL="469900">
              <a:lnSpc>
                <a:spcPct val="100000"/>
              </a:lnSpc>
            </a:pPr>
            <a:r>
              <a:rPr sz="1800" dirty="0">
                <a:latin typeface="Times New Roman"/>
                <a:cs typeface="Times New Roman"/>
              </a:rPr>
              <a:t>and</a:t>
            </a:r>
            <a:r>
              <a:rPr sz="1800" spc="-35" dirty="0">
                <a:latin typeface="Times New Roman"/>
                <a:cs typeface="Times New Roman"/>
              </a:rPr>
              <a:t> </a:t>
            </a:r>
            <a:r>
              <a:rPr sz="1800" dirty="0">
                <a:latin typeface="Times New Roman"/>
                <a:cs typeface="Times New Roman"/>
              </a:rPr>
              <a:t>product</a:t>
            </a:r>
            <a:r>
              <a:rPr sz="1800" spc="-30" dirty="0">
                <a:latin typeface="Times New Roman"/>
                <a:cs typeface="Times New Roman"/>
              </a:rPr>
              <a:t> </a:t>
            </a:r>
            <a:r>
              <a:rPr sz="1800" spc="-10" dirty="0">
                <a:latin typeface="Times New Roman"/>
                <a:cs typeface="Times New Roman"/>
              </a:rPr>
              <a:t>quality.</a:t>
            </a:r>
            <a:endParaRPr sz="1800" dirty="0">
              <a:latin typeface="Times New Roman"/>
              <a:cs typeface="Times New Roman"/>
            </a:endParaRPr>
          </a:p>
          <a:p>
            <a:pPr marL="195580" indent="-182880">
              <a:lnSpc>
                <a:spcPct val="100000"/>
              </a:lnSpc>
              <a:spcBef>
                <a:spcPts val="515"/>
              </a:spcBef>
              <a:buClr>
                <a:srgbClr val="4F81BC"/>
              </a:buClr>
              <a:buSzPct val="84090"/>
              <a:buFont typeface="Arial MT"/>
              <a:buChar char="•"/>
              <a:tabLst>
                <a:tab pos="195580" algn="l"/>
              </a:tabLst>
            </a:pPr>
            <a:r>
              <a:rPr sz="2200" spc="-5" dirty="0">
                <a:latin typeface="Times New Roman"/>
                <a:cs typeface="Times New Roman"/>
              </a:rPr>
              <a:t>Object-oriented</a:t>
            </a:r>
            <a:r>
              <a:rPr sz="2200" spc="25" dirty="0">
                <a:latin typeface="Times New Roman"/>
                <a:cs typeface="Times New Roman"/>
              </a:rPr>
              <a:t> </a:t>
            </a:r>
            <a:r>
              <a:rPr sz="2200" spc="-10" dirty="0">
                <a:latin typeface="Times New Roman"/>
                <a:cs typeface="Times New Roman"/>
              </a:rPr>
              <a:t>programming</a:t>
            </a:r>
            <a:r>
              <a:rPr sz="2200" spc="60" dirty="0">
                <a:latin typeface="Times New Roman"/>
                <a:cs typeface="Times New Roman"/>
              </a:rPr>
              <a:t> </a:t>
            </a:r>
            <a:r>
              <a:rPr sz="2200" spc="-5" dirty="0">
                <a:latin typeface="Times New Roman"/>
                <a:cs typeface="Times New Roman"/>
              </a:rPr>
              <a:t>(OOP)</a:t>
            </a:r>
            <a:r>
              <a:rPr sz="2200" spc="20" dirty="0">
                <a:latin typeface="Times New Roman"/>
                <a:cs typeface="Times New Roman"/>
              </a:rPr>
              <a:t> </a:t>
            </a:r>
            <a:r>
              <a:rPr sz="2200" spc="-5" dirty="0">
                <a:latin typeface="Times New Roman"/>
                <a:cs typeface="Times New Roman"/>
              </a:rPr>
              <a:t>is</a:t>
            </a:r>
            <a:r>
              <a:rPr sz="2200" dirty="0">
                <a:latin typeface="Times New Roman"/>
                <a:cs typeface="Times New Roman"/>
              </a:rPr>
              <a:t> </a:t>
            </a:r>
            <a:r>
              <a:rPr sz="2200" spc="-5" dirty="0">
                <a:latin typeface="Times New Roman"/>
                <a:cs typeface="Times New Roman"/>
              </a:rPr>
              <a:t>a</a:t>
            </a:r>
            <a:r>
              <a:rPr sz="2200" dirty="0">
                <a:latin typeface="Times New Roman"/>
                <a:cs typeface="Times New Roman"/>
              </a:rPr>
              <a:t> </a:t>
            </a:r>
            <a:r>
              <a:rPr sz="2200" spc="-5" dirty="0">
                <a:latin typeface="Times New Roman"/>
                <a:cs typeface="Times New Roman"/>
              </a:rPr>
              <a:t>method</a:t>
            </a:r>
            <a:endParaRPr sz="2200" dirty="0">
              <a:latin typeface="Times New Roman"/>
              <a:cs typeface="Times New Roman"/>
            </a:endParaRPr>
          </a:p>
          <a:p>
            <a:pPr marL="469900" lvl="1" indent="-183515">
              <a:lnSpc>
                <a:spcPct val="100000"/>
              </a:lnSpc>
              <a:spcBef>
                <a:spcPts val="445"/>
              </a:spcBef>
              <a:buClr>
                <a:srgbClr val="4F81BC"/>
              </a:buClr>
              <a:buSzPct val="83333"/>
              <a:buFont typeface="Arial MT"/>
              <a:buChar char="•"/>
              <a:tabLst>
                <a:tab pos="470534" algn="l"/>
              </a:tabLst>
            </a:pPr>
            <a:r>
              <a:rPr sz="1800" dirty="0">
                <a:latin typeface="Times New Roman"/>
                <a:cs typeface="Times New Roman"/>
              </a:rPr>
              <a:t>based</a:t>
            </a:r>
            <a:r>
              <a:rPr sz="1800" spc="-15" dirty="0">
                <a:latin typeface="Times New Roman"/>
                <a:cs typeface="Times New Roman"/>
              </a:rPr>
              <a:t> </a:t>
            </a:r>
            <a:r>
              <a:rPr sz="1800" dirty="0">
                <a:latin typeface="Times New Roman"/>
                <a:cs typeface="Times New Roman"/>
              </a:rPr>
              <a:t>on</a:t>
            </a:r>
            <a:r>
              <a:rPr sz="1800" spc="-5"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concept</a:t>
            </a:r>
            <a:r>
              <a:rPr sz="1800" spc="-5" dirty="0">
                <a:latin typeface="Times New Roman"/>
                <a:cs typeface="Times New Roman"/>
              </a:rPr>
              <a:t> </a:t>
            </a:r>
            <a:r>
              <a:rPr sz="1800" dirty="0">
                <a:latin typeface="Times New Roman"/>
                <a:cs typeface="Times New Roman"/>
              </a:rPr>
              <a:t>of</a:t>
            </a:r>
            <a:r>
              <a:rPr sz="1800" spc="-20" dirty="0">
                <a:latin typeface="Times New Roman"/>
                <a:cs typeface="Times New Roman"/>
              </a:rPr>
              <a:t> </a:t>
            </a:r>
            <a:r>
              <a:rPr sz="1800" spc="-5" dirty="0">
                <a:latin typeface="Times New Roman"/>
                <a:cs typeface="Times New Roman"/>
              </a:rPr>
              <a:t>“objects",</a:t>
            </a:r>
            <a:endParaRPr sz="1800" dirty="0">
              <a:latin typeface="Times New Roman"/>
              <a:cs typeface="Times New Roman"/>
            </a:endParaRPr>
          </a:p>
          <a:p>
            <a:pPr marL="469900" lvl="1" indent="-183515">
              <a:lnSpc>
                <a:spcPct val="100000"/>
              </a:lnSpc>
              <a:spcBef>
                <a:spcPts val="434"/>
              </a:spcBef>
              <a:buClr>
                <a:srgbClr val="4F81BC"/>
              </a:buClr>
              <a:buSzPct val="83333"/>
              <a:buFont typeface="Arial MT"/>
              <a:buChar char="•"/>
              <a:tabLst>
                <a:tab pos="470534" algn="l"/>
              </a:tabLst>
            </a:pPr>
            <a:r>
              <a:rPr sz="1800" dirty="0">
                <a:latin typeface="Times New Roman"/>
                <a:cs typeface="Times New Roman"/>
              </a:rPr>
              <a:t>which</a:t>
            </a:r>
            <a:r>
              <a:rPr sz="1800" spc="-20" dirty="0">
                <a:latin typeface="Times New Roman"/>
                <a:cs typeface="Times New Roman"/>
              </a:rPr>
              <a:t> </a:t>
            </a:r>
            <a:r>
              <a:rPr sz="1800" dirty="0">
                <a:latin typeface="Times New Roman"/>
                <a:cs typeface="Times New Roman"/>
              </a:rPr>
              <a:t>are</a:t>
            </a:r>
            <a:r>
              <a:rPr sz="1800" spc="-10" dirty="0">
                <a:latin typeface="Times New Roman"/>
                <a:cs typeface="Times New Roman"/>
              </a:rPr>
              <a:t> </a:t>
            </a:r>
            <a:r>
              <a:rPr sz="1800" dirty="0">
                <a:latin typeface="Times New Roman"/>
                <a:cs typeface="Times New Roman"/>
              </a:rPr>
              <a:t>data</a:t>
            </a:r>
            <a:r>
              <a:rPr sz="1800" spc="-25" dirty="0">
                <a:latin typeface="Times New Roman"/>
                <a:cs typeface="Times New Roman"/>
              </a:rPr>
              <a:t> </a:t>
            </a:r>
            <a:r>
              <a:rPr sz="1800" dirty="0">
                <a:latin typeface="Times New Roman"/>
                <a:cs typeface="Times New Roman"/>
              </a:rPr>
              <a:t>structures</a:t>
            </a:r>
            <a:r>
              <a:rPr sz="1800" spc="-10" dirty="0">
                <a:latin typeface="Times New Roman"/>
                <a:cs typeface="Times New Roman"/>
              </a:rPr>
              <a:t> </a:t>
            </a:r>
            <a:r>
              <a:rPr sz="1800" dirty="0">
                <a:latin typeface="Times New Roman"/>
                <a:cs typeface="Times New Roman"/>
              </a:rPr>
              <a:t>that</a:t>
            </a:r>
            <a:r>
              <a:rPr sz="1800" spc="-15" dirty="0">
                <a:latin typeface="Times New Roman"/>
                <a:cs typeface="Times New Roman"/>
              </a:rPr>
              <a:t> </a:t>
            </a:r>
            <a:r>
              <a:rPr sz="1800" dirty="0">
                <a:latin typeface="Times New Roman"/>
                <a:cs typeface="Times New Roman"/>
              </a:rPr>
              <a:t>contain</a:t>
            </a:r>
            <a:r>
              <a:rPr sz="1800" spc="-25" dirty="0">
                <a:latin typeface="Times New Roman"/>
                <a:cs typeface="Times New Roman"/>
              </a:rPr>
              <a:t> </a:t>
            </a:r>
            <a:r>
              <a:rPr sz="1800" dirty="0">
                <a:latin typeface="Times New Roman"/>
                <a:cs typeface="Times New Roman"/>
              </a:rPr>
              <a:t>data,</a:t>
            </a:r>
          </a:p>
          <a:p>
            <a:pPr marL="469900" lvl="1" indent="-183515">
              <a:lnSpc>
                <a:spcPct val="100000"/>
              </a:lnSpc>
              <a:spcBef>
                <a:spcPts val="434"/>
              </a:spcBef>
              <a:buClr>
                <a:srgbClr val="4F81BC"/>
              </a:buClr>
              <a:buSzPct val="83333"/>
              <a:buFont typeface="Arial MT"/>
              <a:buChar char="•"/>
              <a:tabLst>
                <a:tab pos="470534" algn="l"/>
              </a:tabLst>
            </a:pPr>
            <a:r>
              <a:rPr sz="1800" dirty="0">
                <a:latin typeface="Times New Roman"/>
                <a:cs typeface="Times New Roman"/>
              </a:rPr>
              <a:t>in</a:t>
            </a:r>
            <a:r>
              <a:rPr sz="1800" spc="-30"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form</a:t>
            </a:r>
            <a:r>
              <a:rPr sz="1800" spc="-20"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dirty="0">
                <a:latin typeface="Times New Roman"/>
                <a:cs typeface="Times New Roman"/>
              </a:rPr>
              <a:t>fields,</a:t>
            </a:r>
          </a:p>
          <a:p>
            <a:pPr marL="469900" lvl="1" indent="-183515">
              <a:lnSpc>
                <a:spcPct val="100000"/>
              </a:lnSpc>
              <a:spcBef>
                <a:spcPts val="430"/>
              </a:spcBef>
              <a:buClr>
                <a:srgbClr val="4F81BC"/>
              </a:buClr>
              <a:buSzPct val="83333"/>
              <a:buFont typeface="Arial MT"/>
              <a:buChar char="•"/>
              <a:tabLst>
                <a:tab pos="470534" algn="l"/>
              </a:tabLst>
            </a:pPr>
            <a:r>
              <a:rPr sz="1800" dirty="0">
                <a:latin typeface="Times New Roman"/>
                <a:cs typeface="Times New Roman"/>
              </a:rPr>
              <a:t>often</a:t>
            </a:r>
            <a:r>
              <a:rPr sz="1800" spc="-25" dirty="0">
                <a:latin typeface="Times New Roman"/>
                <a:cs typeface="Times New Roman"/>
              </a:rPr>
              <a:t> </a:t>
            </a:r>
            <a:r>
              <a:rPr sz="1800" dirty="0">
                <a:latin typeface="Times New Roman"/>
                <a:cs typeface="Times New Roman"/>
              </a:rPr>
              <a:t>known</a:t>
            </a:r>
            <a:r>
              <a:rPr sz="1800" spc="-15" dirty="0">
                <a:latin typeface="Times New Roman"/>
                <a:cs typeface="Times New Roman"/>
              </a:rPr>
              <a:t> </a:t>
            </a:r>
            <a:r>
              <a:rPr sz="1800" spc="-5" dirty="0">
                <a:latin typeface="Times New Roman"/>
                <a:cs typeface="Times New Roman"/>
              </a:rPr>
              <a:t>as</a:t>
            </a:r>
            <a:r>
              <a:rPr sz="1800" spc="-35" dirty="0">
                <a:latin typeface="Times New Roman"/>
                <a:cs typeface="Times New Roman"/>
              </a:rPr>
              <a:t> </a:t>
            </a:r>
            <a:r>
              <a:rPr sz="1800" dirty="0">
                <a:latin typeface="Times New Roman"/>
                <a:cs typeface="Times New Roman"/>
              </a:rPr>
              <a:t>attributes;</a:t>
            </a:r>
          </a:p>
          <a:p>
            <a:pPr marL="469900" lvl="1" indent="-183515">
              <a:lnSpc>
                <a:spcPct val="100000"/>
              </a:lnSpc>
              <a:spcBef>
                <a:spcPts val="430"/>
              </a:spcBef>
              <a:buClr>
                <a:srgbClr val="4F81BC"/>
              </a:buClr>
              <a:buSzPct val="83333"/>
              <a:buFont typeface="Arial MT"/>
              <a:buChar char="•"/>
              <a:tabLst>
                <a:tab pos="470534" algn="l"/>
              </a:tabLst>
            </a:pPr>
            <a:r>
              <a:rPr sz="1800" dirty="0">
                <a:latin typeface="Times New Roman"/>
                <a:cs typeface="Times New Roman"/>
              </a:rPr>
              <a:t>and</a:t>
            </a:r>
            <a:r>
              <a:rPr sz="1800" spc="-20" dirty="0">
                <a:latin typeface="Times New Roman"/>
                <a:cs typeface="Times New Roman"/>
              </a:rPr>
              <a:t> </a:t>
            </a:r>
            <a:r>
              <a:rPr sz="1800" dirty="0">
                <a:latin typeface="Times New Roman"/>
                <a:cs typeface="Times New Roman"/>
              </a:rPr>
              <a:t>code,</a:t>
            </a:r>
            <a:r>
              <a:rPr sz="1800" spc="-25"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dirty="0">
                <a:latin typeface="Times New Roman"/>
                <a:cs typeface="Times New Roman"/>
              </a:rPr>
              <a:t>form</a:t>
            </a:r>
            <a:r>
              <a:rPr sz="1800" spc="-5" dirty="0">
                <a:latin typeface="Times New Roman"/>
                <a:cs typeface="Times New Roman"/>
              </a:rPr>
              <a:t> </a:t>
            </a:r>
            <a:r>
              <a:rPr sz="1800" dirty="0">
                <a:latin typeface="Times New Roman"/>
                <a:cs typeface="Times New Roman"/>
              </a:rPr>
              <a:t>of</a:t>
            </a:r>
            <a:r>
              <a:rPr sz="1800" spc="-25" dirty="0">
                <a:latin typeface="Times New Roman"/>
                <a:cs typeface="Times New Roman"/>
              </a:rPr>
              <a:t> </a:t>
            </a:r>
            <a:r>
              <a:rPr sz="1800" dirty="0">
                <a:latin typeface="Times New Roman"/>
                <a:cs typeface="Times New Roman"/>
              </a:rPr>
              <a:t>procedures,</a:t>
            </a:r>
          </a:p>
          <a:p>
            <a:pPr marL="469900" lvl="1" indent="-183515">
              <a:lnSpc>
                <a:spcPct val="100000"/>
              </a:lnSpc>
              <a:spcBef>
                <a:spcPts val="434"/>
              </a:spcBef>
              <a:buClr>
                <a:srgbClr val="4F81BC"/>
              </a:buClr>
              <a:buSzPct val="83333"/>
              <a:buFont typeface="Arial MT"/>
              <a:buChar char="•"/>
              <a:tabLst>
                <a:tab pos="470534" algn="l"/>
              </a:tabLst>
            </a:pPr>
            <a:r>
              <a:rPr sz="1800" dirty="0">
                <a:latin typeface="Times New Roman"/>
                <a:cs typeface="Times New Roman"/>
              </a:rPr>
              <a:t>often</a:t>
            </a:r>
            <a:r>
              <a:rPr sz="1800" spc="-20" dirty="0">
                <a:latin typeface="Times New Roman"/>
                <a:cs typeface="Times New Roman"/>
              </a:rPr>
              <a:t> </a:t>
            </a:r>
            <a:r>
              <a:rPr sz="1800" spc="-5" dirty="0">
                <a:latin typeface="Times New Roman"/>
                <a:cs typeface="Times New Roman"/>
              </a:rPr>
              <a:t>known</a:t>
            </a:r>
            <a:r>
              <a:rPr sz="1800" spc="-10" dirty="0">
                <a:latin typeface="Times New Roman"/>
                <a:cs typeface="Times New Roman"/>
              </a:rPr>
              <a:t> </a:t>
            </a:r>
            <a:r>
              <a:rPr sz="1800" dirty="0">
                <a:latin typeface="Times New Roman"/>
                <a:cs typeface="Times New Roman"/>
              </a:rPr>
              <a:t>as</a:t>
            </a:r>
            <a:r>
              <a:rPr sz="1800" spc="-25" dirty="0">
                <a:latin typeface="Times New Roman"/>
                <a:cs typeface="Times New Roman"/>
              </a:rPr>
              <a:t> </a:t>
            </a:r>
            <a:r>
              <a:rPr sz="1800" spc="-5" dirty="0">
                <a:latin typeface="Times New Roman"/>
                <a:cs typeface="Times New Roman"/>
              </a:rPr>
              <a:t>methods.</a:t>
            </a:r>
            <a:endParaRPr sz="1800" dirty="0">
              <a:latin typeface="Times New Roman"/>
              <a:cs typeface="Times New Roman"/>
            </a:endParaRPr>
          </a:p>
        </p:txBody>
      </p:sp>
    </p:spTree>
    <p:extLst>
      <p:ext uri="{BB962C8B-B14F-4D97-AF65-F5344CB8AC3E}">
        <p14:creationId xmlns:p14="http://schemas.microsoft.com/office/powerpoint/2010/main" val="505242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Attributes of Complex system</a:t>
            </a:r>
            <a:r>
              <a:rPr lang="en-US" b="1" dirty="0"/>
              <a:t/>
            </a:r>
            <a:br>
              <a:rPr lang="en-US" b="1" dirty="0"/>
            </a:br>
            <a:endParaRPr lang="en-US" dirty="0"/>
          </a:p>
        </p:txBody>
      </p:sp>
      <p:sp>
        <p:nvSpPr>
          <p:cNvPr id="3" name="Content Placeholder 2"/>
          <p:cNvSpPr>
            <a:spLocks noGrp="1"/>
          </p:cNvSpPr>
          <p:nvPr>
            <p:ph idx="1"/>
          </p:nvPr>
        </p:nvSpPr>
        <p:spPr>
          <a:xfrm>
            <a:off x="457200" y="1600200"/>
            <a:ext cx="4343400" cy="4873752"/>
          </a:xfrm>
        </p:spPr>
        <p:txBody>
          <a:bodyPr>
            <a:normAutofit fontScale="95000"/>
          </a:bodyPr>
          <a:lstStyle/>
          <a:p>
            <a:pPr marL="0" indent="0">
              <a:buNone/>
            </a:pPr>
            <a:r>
              <a:rPr lang="en-US" dirty="0" smtClean="0">
                <a:solidFill>
                  <a:srgbClr val="FF0000"/>
                </a:solidFill>
              </a:rPr>
              <a:t>3. Stronger intra-component than inter components: </a:t>
            </a:r>
            <a:r>
              <a:rPr lang="en-US" dirty="0" smtClean="0"/>
              <a:t>Intra component </a:t>
            </a:r>
            <a:r>
              <a:rPr lang="en-US" dirty="0"/>
              <a:t>linkages are generally stronger than </a:t>
            </a:r>
            <a:r>
              <a:rPr lang="en-US" dirty="0" smtClean="0"/>
              <a:t>inter component </a:t>
            </a:r>
            <a:r>
              <a:rPr lang="en-US" dirty="0"/>
              <a:t>linkages. This fact has the effect of separating the high-frequency dynamics of the components—involving the internal structure of </a:t>
            </a:r>
            <a:r>
              <a:rPr lang="en-US" dirty="0" smtClean="0"/>
              <a:t>the components.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981200"/>
            <a:ext cx="3716711"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9863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Attributes of Complex system</a:t>
            </a:r>
            <a:r>
              <a:rPr lang="en-US" b="1" dirty="0"/>
              <a:t/>
            </a:r>
            <a:br>
              <a:rPr lang="en-US" b="1" dirty="0"/>
            </a:br>
            <a:endParaRPr lang="en-US" dirty="0"/>
          </a:p>
        </p:txBody>
      </p:sp>
      <p:sp>
        <p:nvSpPr>
          <p:cNvPr id="3" name="Content Placeholder 2"/>
          <p:cNvSpPr>
            <a:spLocks noGrp="1"/>
          </p:cNvSpPr>
          <p:nvPr>
            <p:ph idx="1"/>
          </p:nvPr>
        </p:nvSpPr>
        <p:spPr>
          <a:xfrm>
            <a:off x="457200" y="1600200"/>
            <a:ext cx="4038600" cy="4873752"/>
          </a:xfrm>
        </p:spPr>
        <p:txBody>
          <a:bodyPr>
            <a:normAutofit fontScale="95000"/>
          </a:bodyPr>
          <a:lstStyle/>
          <a:p>
            <a:pPr marL="0" indent="0">
              <a:buNone/>
            </a:pPr>
            <a:r>
              <a:rPr lang="en-US" dirty="0" smtClean="0">
                <a:solidFill>
                  <a:srgbClr val="FF0000"/>
                </a:solidFill>
              </a:rPr>
              <a:t>4. Combine and arrange common rearranging subsystems</a:t>
            </a:r>
          </a:p>
          <a:p>
            <a:pPr marL="0" indent="0" algn="just">
              <a:buNone/>
            </a:pPr>
            <a:r>
              <a:rPr lang="en-US" dirty="0"/>
              <a:t>Hierarchic systems are usually composed of only a few different kinds of subsystems in various combinations and arrangements.</a:t>
            </a:r>
            <a:endParaRPr lang="en-US"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828800"/>
            <a:ext cx="4038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986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Attributes of Complex system</a:t>
            </a:r>
            <a:r>
              <a:rPr lang="en-US" b="1" dirty="0"/>
              <a:t/>
            </a:r>
            <a:br>
              <a:rPr lang="en-US" b="1" dirty="0"/>
            </a:br>
            <a:endParaRPr lang="en-US" dirty="0"/>
          </a:p>
        </p:txBody>
      </p:sp>
      <p:sp>
        <p:nvSpPr>
          <p:cNvPr id="3" name="Content Placeholder 2"/>
          <p:cNvSpPr>
            <a:spLocks noGrp="1"/>
          </p:cNvSpPr>
          <p:nvPr>
            <p:ph idx="1"/>
          </p:nvPr>
        </p:nvSpPr>
        <p:spPr>
          <a:xfrm>
            <a:off x="457200" y="1600200"/>
            <a:ext cx="3657600" cy="4873752"/>
          </a:xfrm>
        </p:spPr>
        <p:txBody>
          <a:bodyPr>
            <a:normAutofit fontScale="95000"/>
          </a:bodyPr>
          <a:lstStyle/>
          <a:p>
            <a:pPr marL="0" indent="0" algn="just">
              <a:buNone/>
            </a:pPr>
            <a:r>
              <a:rPr lang="en-US" dirty="0" smtClean="0">
                <a:solidFill>
                  <a:srgbClr val="FF0000"/>
                </a:solidFill>
              </a:rPr>
              <a:t>5. Evolution from simple to complex system.</a:t>
            </a:r>
          </a:p>
          <a:p>
            <a:pPr marL="0" indent="0" algn="just">
              <a:buNone/>
            </a:pPr>
            <a:r>
              <a:rPr lang="en-US" dirty="0"/>
              <a:t>A complex system that works is invariably found to have evolved from a simple system that worked.... A complex system designed from scratch never works and cannot be patched up to make it work</a:t>
            </a:r>
            <a:r>
              <a:rPr lang="en-US" dirty="0" smtClean="0"/>
              <a:t>., </a:t>
            </a:r>
            <a:r>
              <a:rPr lang="en-US" dirty="0"/>
              <a:t>beginning with a working simple system.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286000"/>
            <a:ext cx="4191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986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of oops</a:t>
            </a:r>
            <a:endParaRPr lang="en-US" dirty="0"/>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827212"/>
            <a:ext cx="7467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385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of </a:t>
            </a:r>
            <a:r>
              <a:rPr lang="en-US" dirty="0" err="1" smtClean="0"/>
              <a:t>oop</a:t>
            </a:r>
            <a:endParaRPr lang="en-US" dirty="0"/>
          </a:p>
        </p:txBody>
      </p:sp>
      <p:sp>
        <p:nvSpPr>
          <p:cNvPr id="3" name="Content Placeholder 2"/>
          <p:cNvSpPr>
            <a:spLocks noGrp="1"/>
          </p:cNvSpPr>
          <p:nvPr>
            <p:ph sz="quarter" idx="1"/>
          </p:nvPr>
        </p:nvSpPr>
        <p:spPr/>
        <p:txBody>
          <a:bodyPr/>
          <a:lstStyle/>
          <a:p>
            <a:pPr marL="3175" indent="0">
              <a:spcBef>
                <a:spcPts val="575"/>
              </a:spcBef>
              <a:spcAft>
                <a:spcPts val="575"/>
              </a:spcAft>
              <a:buSzPct val="45000"/>
              <a:buNone/>
              <a:tabLst>
                <a:tab pos="215900" algn="l"/>
                <a:tab pos="320675"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Lst>
              <a:defRPr/>
            </a:pPr>
            <a:r>
              <a:rPr lang="en-US" b="1" dirty="0" smtClean="0">
                <a:latin typeface="+mj-lt"/>
              </a:rPr>
              <a:t>1. Class- </a:t>
            </a:r>
            <a:r>
              <a:rPr lang="en-IN" dirty="0" smtClean="0">
                <a:latin typeface="+mj-lt"/>
              </a:rPr>
              <a:t>Combination </a:t>
            </a:r>
            <a:r>
              <a:rPr lang="en-IN" dirty="0">
                <a:latin typeface="+mj-lt"/>
              </a:rPr>
              <a:t>of data &amp; function.</a:t>
            </a:r>
          </a:p>
          <a:p>
            <a:pPr marL="215900" indent="-212725">
              <a:spcBef>
                <a:spcPts val="575"/>
              </a:spcBef>
              <a:spcAft>
                <a:spcPts val="575"/>
              </a:spcAft>
              <a:buClrTx/>
              <a:buSzPct val="45000"/>
              <a:buNone/>
              <a:tabLst>
                <a:tab pos="215900" algn="l"/>
                <a:tab pos="320675"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Lst>
              <a:defRPr/>
            </a:pPr>
            <a:r>
              <a:rPr lang="en-IN" dirty="0">
                <a:latin typeface="+mj-lt"/>
              </a:rPr>
              <a:t>          </a:t>
            </a:r>
            <a:r>
              <a:rPr lang="en-IN" dirty="0" err="1">
                <a:latin typeface="+mj-lt"/>
              </a:rPr>
              <a:t>Eg</a:t>
            </a:r>
            <a:r>
              <a:rPr lang="en-IN" dirty="0">
                <a:latin typeface="+mj-lt"/>
              </a:rPr>
              <a:t>- Fruit, Animal and Employee etc.</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2072"/>
            <a:ext cx="6553200" cy="2292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863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of </a:t>
            </a:r>
            <a:r>
              <a:rPr lang="en-US" dirty="0" err="1" smtClean="0"/>
              <a:t>oop</a:t>
            </a:r>
            <a:endParaRPr lang="en-US" dirty="0"/>
          </a:p>
        </p:txBody>
      </p:sp>
      <p:sp>
        <p:nvSpPr>
          <p:cNvPr id="3" name="Content Placeholder 2"/>
          <p:cNvSpPr>
            <a:spLocks noGrp="1"/>
          </p:cNvSpPr>
          <p:nvPr>
            <p:ph sz="quarter" idx="1"/>
          </p:nvPr>
        </p:nvSpPr>
        <p:spPr/>
        <p:txBody>
          <a:bodyPr/>
          <a:lstStyle/>
          <a:p>
            <a:pPr marL="3175" indent="0">
              <a:spcBef>
                <a:spcPts val="575"/>
              </a:spcBef>
              <a:spcAft>
                <a:spcPts val="575"/>
              </a:spcAft>
              <a:buSzPct val="45000"/>
              <a:buNone/>
              <a:tabLst>
                <a:tab pos="215900" algn="l"/>
                <a:tab pos="320675"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Lst>
              <a:defRPr/>
            </a:pPr>
            <a:r>
              <a:rPr lang="en-US" b="1" dirty="0" smtClean="0">
                <a:latin typeface="+mj-lt"/>
              </a:rPr>
              <a:t>2. . Object:- </a:t>
            </a:r>
            <a:r>
              <a:rPr lang="en-IN" dirty="0">
                <a:latin typeface="+mj-lt"/>
              </a:rPr>
              <a:t>Run time entity of class.</a:t>
            </a:r>
          </a:p>
          <a:p>
            <a:pPr marL="215900" indent="-212725">
              <a:spcBef>
                <a:spcPts val="575"/>
              </a:spcBef>
              <a:spcAft>
                <a:spcPts val="575"/>
              </a:spcAft>
              <a:buClrTx/>
              <a:buSzPct val="45000"/>
              <a:buNone/>
              <a:tabLst>
                <a:tab pos="215900" algn="l"/>
                <a:tab pos="320675"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Lst>
              <a:defRPr/>
            </a:pPr>
            <a:r>
              <a:rPr lang="en-IN" dirty="0">
                <a:latin typeface="+mj-lt"/>
              </a:rPr>
              <a:t>          </a:t>
            </a:r>
            <a:r>
              <a:rPr lang="en-IN" dirty="0" err="1">
                <a:latin typeface="+mj-lt"/>
              </a:rPr>
              <a:t>Eg</a:t>
            </a:r>
            <a:r>
              <a:rPr lang="en-IN" dirty="0">
                <a:latin typeface="+mj-lt"/>
              </a:rPr>
              <a:t>- Mango, </a:t>
            </a:r>
            <a:r>
              <a:rPr lang="en-IN" dirty="0" smtClean="0">
                <a:latin typeface="+mj-lt"/>
              </a:rPr>
              <a:t>Dog </a:t>
            </a:r>
            <a:r>
              <a:rPr lang="en-IN" dirty="0">
                <a:latin typeface="+mj-lt"/>
              </a:rPr>
              <a:t>and Manager </a:t>
            </a:r>
            <a:r>
              <a:rPr lang="en-IN" dirty="0" err="1">
                <a:latin typeface="+mj-lt"/>
              </a:rPr>
              <a:t>etc</a:t>
            </a:r>
            <a:endParaRPr lang="en-US" dirty="0">
              <a:latin typeface="+mj-lt"/>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67000"/>
            <a:ext cx="4899747" cy="3699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009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and object</a:t>
            </a:r>
            <a:endParaRPr lang="en-US" dirty="0"/>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6857999"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818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of </a:t>
            </a:r>
            <a:r>
              <a:rPr lang="en-US" dirty="0" err="1" smtClean="0"/>
              <a:t>oop</a:t>
            </a:r>
            <a:endParaRPr lang="en-US" dirty="0"/>
          </a:p>
        </p:txBody>
      </p:sp>
      <p:sp>
        <p:nvSpPr>
          <p:cNvPr id="3" name="Content Placeholder 2"/>
          <p:cNvSpPr>
            <a:spLocks noGrp="1"/>
          </p:cNvSpPr>
          <p:nvPr>
            <p:ph sz="quarter" idx="1"/>
          </p:nvPr>
        </p:nvSpPr>
        <p:spPr>
          <a:xfrm>
            <a:off x="457200" y="1600200"/>
            <a:ext cx="4419600" cy="4873752"/>
          </a:xfrm>
        </p:spPr>
        <p:txBody>
          <a:bodyPr/>
          <a:lstStyle/>
          <a:p>
            <a:pPr marL="0" indent="0">
              <a:spcBef>
                <a:spcPct val="0"/>
              </a:spcBef>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defRPr/>
            </a:pPr>
            <a:r>
              <a:rPr lang="en-US" b="1" dirty="0" smtClean="0">
                <a:latin typeface="+mj-lt"/>
              </a:rPr>
              <a:t>3. Inheritance :- </a:t>
            </a:r>
            <a:r>
              <a:rPr lang="en-IN" dirty="0">
                <a:latin typeface="+mj-lt"/>
              </a:rPr>
              <a:t>Acquires the properties of parent. </a:t>
            </a:r>
          </a:p>
          <a:p>
            <a:pPr marL="215900" indent="-212725" algn="just">
              <a:spcBef>
                <a:spcPct val="0"/>
              </a:spcBef>
              <a:buClrTx/>
              <a:buSz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defRPr/>
            </a:pPr>
            <a:r>
              <a:rPr lang="en-IN" dirty="0">
                <a:latin typeface="+mj-lt"/>
              </a:rPr>
              <a:t>               </a:t>
            </a:r>
            <a:r>
              <a:rPr lang="en-IN" dirty="0" err="1">
                <a:latin typeface="+mj-lt"/>
              </a:rPr>
              <a:t>Eg</a:t>
            </a:r>
            <a:r>
              <a:rPr lang="en-IN" dirty="0">
                <a:latin typeface="+mj-lt"/>
              </a:rPr>
              <a:t>- Passing of physical or mental                                    characteristics from one    		                                   generation to another.</a:t>
            </a:r>
          </a:p>
          <a:p>
            <a:pPr marL="0" indent="0">
              <a:buNone/>
            </a:pPr>
            <a:endParaRPr lang="en-US" dirty="0">
              <a:latin typeface="+mj-lt"/>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133600"/>
            <a:ext cx="3233737" cy="378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0093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of </a:t>
            </a:r>
            <a:r>
              <a:rPr lang="en-US" dirty="0" err="1" smtClean="0"/>
              <a:t>oop</a:t>
            </a:r>
            <a:endParaRPr lang="en-US" dirty="0"/>
          </a:p>
        </p:txBody>
      </p:sp>
      <p:sp>
        <p:nvSpPr>
          <p:cNvPr id="3" name="Content Placeholder 2"/>
          <p:cNvSpPr>
            <a:spLocks noGrp="1"/>
          </p:cNvSpPr>
          <p:nvPr>
            <p:ph sz="quarter" idx="1"/>
          </p:nvPr>
        </p:nvSpPr>
        <p:spPr/>
        <p:txBody>
          <a:bodyPr/>
          <a:lstStyle/>
          <a:p>
            <a:pPr marL="0" indent="0">
              <a:spcBef>
                <a:spcPts val="13"/>
              </a:spcBef>
              <a:spcAft>
                <a:spcPts val="13"/>
              </a:spcAft>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defRPr/>
            </a:pPr>
            <a:r>
              <a:rPr lang="en-US" b="1" dirty="0" smtClean="0">
                <a:latin typeface="+mj-lt"/>
              </a:rPr>
              <a:t>4. </a:t>
            </a:r>
            <a:r>
              <a:rPr lang="en-IN" b="1" dirty="0">
                <a:latin typeface="+mj-lt"/>
              </a:rPr>
              <a:t>Polymorphism: </a:t>
            </a:r>
            <a:r>
              <a:rPr lang="en-IN" dirty="0">
                <a:latin typeface="+mj-lt"/>
              </a:rPr>
              <a:t>one name many form.</a:t>
            </a:r>
          </a:p>
          <a:p>
            <a:pPr marL="215900" indent="-212725">
              <a:spcBef>
                <a:spcPts val="13"/>
              </a:spcBef>
              <a:spcAft>
                <a:spcPts val="13"/>
              </a:spcAft>
              <a:buClrTx/>
              <a:buSz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defRPr/>
            </a:pPr>
            <a:r>
              <a:rPr lang="en-IN" dirty="0">
                <a:latin typeface="+mj-lt"/>
              </a:rPr>
              <a:t>               </a:t>
            </a:r>
            <a:r>
              <a:rPr lang="en-IN" dirty="0" err="1">
                <a:latin typeface="+mj-lt"/>
              </a:rPr>
              <a:t>Eg</a:t>
            </a:r>
            <a:r>
              <a:rPr lang="en-IN" dirty="0">
                <a:latin typeface="+mj-lt"/>
              </a:rPr>
              <a:t>- addition (two,three or five values)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95600"/>
            <a:ext cx="5715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009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of </a:t>
            </a:r>
            <a:r>
              <a:rPr lang="en-US" dirty="0" err="1" smtClean="0"/>
              <a:t>oop</a:t>
            </a:r>
            <a:endParaRPr lang="en-US" dirty="0"/>
          </a:p>
        </p:txBody>
      </p:sp>
      <p:sp>
        <p:nvSpPr>
          <p:cNvPr id="3" name="Content Placeholder 2"/>
          <p:cNvSpPr>
            <a:spLocks noGrp="1"/>
          </p:cNvSpPr>
          <p:nvPr>
            <p:ph sz="quarter" idx="1"/>
          </p:nvPr>
        </p:nvSpPr>
        <p:spPr>
          <a:xfrm>
            <a:off x="457200" y="1600200"/>
            <a:ext cx="8382000" cy="4873752"/>
          </a:xfrm>
        </p:spPr>
        <p:txBody>
          <a:bodyPr/>
          <a:lstStyle/>
          <a:p>
            <a:pPr marL="0" indent="0">
              <a:spcBef>
                <a:spcPct val="0"/>
              </a:spcBef>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defRPr/>
            </a:pPr>
            <a:r>
              <a:rPr lang="en-US" b="1" dirty="0">
                <a:latin typeface="+mj-lt"/>
              </a:rPr>
              <a:t>5</a:t>
            </a:r>
            <a:r>
              <a:rPr lang="en-US" b="1" dirty="0" smtClean="0">
                <a:latin typeface="+mj-lt"/>
              </a:rPr>
              <a:t>. </a:t>
            </a:r>
            <a:r>
              <a:rPr lang="en-IN" b="1" dirty="0">
                <a:latin typeface="+mj-lt"/>
              </a:rPr>
              <a:t>Data </a:t>
            </a:r>
            <a:r>
              <a:rPr lang="en-IN" b="1" dirty="0" smtClean="0">
                <a:latin typeface="+mj-lt"/>
              </a:rPr>
              <a:t>Encapsulation: </a:t>
            </a:r>
            <a:r>
              <a:rPr lang="en-IN" dirty="0">
                <a:latin typeface="+mj-lt"/>
              </a:rPr>
              <a:t>Putting together.</a:t>
            </a:r>
          </a:p>
          <a:p>
            <a:pPr marL="215900" indent="-212725">
              <a:spcBef>
                <a:spcPct val="0"/>
              </a:spcBef>
              <a:buClrTx/>
              <a:buSzTx/>
              <a:buNone/>
              <a:tabLst>
                <a:tab pos="212725" algn="l"/>
                <a:tab pos="317500"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Lst>
              <a:defRPr/>
            </a:pPr>
            <a:r>
              <a:rPr lang="en-IN" dirty="0">
                <a:latin typeface="+mj-lt"/>
              </a:rPr>
              <a:t>               </a:t>
            </a:r>
            <a:r>
              <a:rPr lang="en-IN" dirty="0" err="1">
                <a:latin typeface="+mj-lt"/>
              </a:rPr>
              <a:t>Eg</a:t>
            </a:r>
            <a:r>
              <a:rPr lang="en-IN" dirty="0">
                <a:latin typeface="+mj-lt"/>
              </a:rPr>
              <a:t>- company, college and Bus etc.</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19400"/>
            <a:ext cx="5324475"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00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09409" y="103124"/>
            <a:ext cx="107632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Continued…</a:t>
            </a:r>
            <a:endParaRPr sz="1600">
              <a:latin typeface="Times New Roman"/>
              <a:cs typeface="Times New Roman"/>
            </a:endParaRPr>
          </a:p>
        </p:txBody>
      </p:sp>
      <p:sp>
        <p:nvSpPr>
          <p:cNvPr id="3" name="object 3"/>
          <p:cNvSpPr txBox="1"/>
          <p:nvPr/>
        </p:nvSpPr>
        <p:spPr>
          <a:xfrm>
            <a:off x="307340" y="415797"/>
            <a:ext cx="8286115" cy="5220335"/>
          </a:xfrm>
          <a:prstGeom prst="rect">
            <a:avLst/>
          </a:prstGeom>
        </p:spPr>
        <p:txBody>
          <a:bodyPr vert="horz" wrap="square" lIns="0" tIns="12700" rIns="0" bIns="0" rtlCol="0">
            <a:spAutoFit/>
          </a:bodyPr>
          <a:lstStyle/>
          <a:p>
            <a:pPr marL="195580" marR="242570" indent="-182880">
              <a:lnSpc>
                <a:spcPct val="100000"/>
              </a:lnSpc>
              <a:spcBef>
                <a:spcPts val="100"/>
              </a:spcBef>
              <a:buClr>
                <a:srgbClr val="4F81BC"/>
              </a:buClr>
              <a:buSzPct val="85416"/>
              <a:buFont typeface="Arial MT"/>
              <a:buChar char="•"/>
              <a:tabLst>
                <a:tab pos="195580" algn="l"/>
              </a:tabLst>
            </a:pPr>
            <a:r>
              <a:rPr sz="2400" b="1" dirty="0">
                <a:latin typeface="Times New Roman"/>
                <a:cs typeface="Times New Roman"/>
              </a:rPr>
              <a:t>What</a:t>
            </a:r>
            <a:r>
              <a:rPr sz="2400" b="1" spc="-10" dirty="0">
                <a:latin typeface="Times New Roman"/>
                <a:cs typeface="Times New Roman"/>
              </a:rPr>
              <a:t> </a:t>
            </a:r>
            <a:r>
              <a:rPr sz="2400" b="1" spc="-5" dirty="0">
                <a:latin typeface="Times New Roman"/>
                <a:cs typeface="Times New Roman"/>
              </a:rPr>
              <a:t>is OOAD?- </a:t>
            </a:r>
            <a:r>
              <a:rPr sz="2400" dirty="0">
                <a:latin typeface="Times New Roman"/>
                <a:cs typeface="Times New Roman"/>
              </a:rPr>
              <a:t>Object-oriented</a:t>
            </a:r>
            <a:r>
              <a:rPr sz="2400" spc="-45" dirty="0">
                <a:latin typeface="Times New Roman"/>
                <a:cs typeface="Times New Roman"/>
              </a:rPr>
              <a:t> </a:t>
            </a:r>
            <a:r>
              <a:rPr sz="2400" dirty="0">
                <a:latin typeface="Times New Roman"/>
                <a:cs typeface="Times New Roman"/>
              </a:rPr>
              <a:t>analysis</a:t>
            </a:r>
            <a:r>
              <a:rPr sz="2400" spc="-2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design</a:t>
            </a:r>
            <a:r>
              <a:rPr sz="2400" spc="-30" dirty="0">
                <a:latin typeface="Times New Roman"/>
                <a:cs typeface="Times New Roman"/>
              </a:rPr>
              <a:t> </a:t>
            </a:r>
            <a:r>
              <a:rPr sz="2400" spc="-5" dirty="0">
                <a:latin typeface="Times New Roman"/>
                <a:cs typeface="Times New Roman"/>
              </a:rPr>
              <a:t>(OOAD) </a:t>
            </a:r>
            <a:r>
              <a:rPr sz="2400" spc="-585" dirty="0">
                <a:latin typeface="Times New Roman"/>
                <a:cs typeface="Times New Roman"/>
              </a:rPr>
              <a:t> </a:t>
            </a:r>
            <a:r>
              <a:rPr sz="2400" spc="-5" dirty="0">
                <a:latin typeface="Times New Roman"/>
                <a:cs typeface="Times New Roman"/>
              </a:rPr>
              <a:t>is </a:t>
            </a:r>
            <a:r>
              <a:rPr sz="2400" dirty="0">
                <a:latin typeface="Times New Roman"/>
                <a:cs typeface="Times New Roman"/>
              </a:rPr>
              <a:t>a </a:t>
            </a:r>
            <a:r>
              <a:rPr sz="2400" spc="-5" dirty="0">
                <a:latin typeface="Times New Roman"/>
                <a:cs typeface="Times New Roman"/>
              </a:rPr>
              <a:t>software </a:t>
            </a:r>
            <a:r>
              <a:rPr sz="2400" dirty="0">
                <a:latin typeface="Times New Roman"/>
                <a:cs typeface="Times New Roman"/>
              </a:rPr>
              <a:t>engineering approach that </a:t>
            </a:r>
            <a:r>
              <a:rPr sz="2400" spc="-5" dirty="0">
                <a:latin typeface="Times New Roman"/>
                <a:cs typeface="Times New Roman"/>
              </a:rPr>
              <a:t>models </a:t>
            </a:r>
            <a:r>
              <a:rPr sz="2400" dirty="0">
                <a:latin typeface="Times New Roman"/>
                <a:cs typeface="Times New Roman"/>
              </a:rPr>
              <a:t>a </a:t>
            </a:r>
            <a:r>
              <a:rPr sz="2400" spc="-5" dirty="0">
                <a:latin typeface="Times New Roman"/>
                <a:cs typeface="Times New Roman"/>
              </a:rPr>
              <a:t>system as </a:t>
            </a:r>
            <a:r>
              <a:rPr sz="2400" dirty="0">
                <a:latin typeface="Times New Roman"/>
                <a:cs typeface="Times New Roman"/>
              </a:rPr>
              <a:t>a </a:t>
            </a:r>
            <a:r>
              <a:rPr sz="2400" spc="5" dirty="0">
                <a:latin typeface="Times New Roman"/>
                <a:cs typeface="Times New Roman"/>
              </a:rPr>
              <a:t> </a:t>
            </a:r>
            <a:r>
              <a:rPr sz="2400" dirty="0">
                <a:latin typeface="Times New Roman"/>
                <a:cs typeface="Times New Roman"/>
              </a:rPr>
              <a:t>group</a:t>
            </a:r>
            <a:r>
              <a:rPr sz="2400" spc="-5" dirty="0">
                <a:latin typeface="Times New Roman"/>
                <a:cs typeface="Times New Roman"/>
              </a:rPr>
              <a:t> </a:t>
            </a:r>
            <a:r>
              <a:rPr sz="2400" dirty="0">
                <a:latin typeface="Times New Roman"/>
                <a:cs typeface="Times New Roman"/>
              </a:rPr>
              <a:t>of </a:t>
            </a:r>
            <a:r>
              <a:rPr sz="2400" spc="-5" dirty="0">
                <a:latin typeface="Times New Roman"/>
                <a:cs typeface="Times New Roman"/>
              </a:rPr>
              <a:t>interacting</a:t>
            </a:r>
            <a:r>
              <a:rPr sz="2400" spc="-40" dirty="0">
                <a:latin typeface="Times New Roman"/>
                <a:cs typeface="Times New Roman"/>
              </a:rPr>
              <a:t> </a:t>
            </a:r>
            <a:r>
              <a:rPr sz="2400" dirty="0">
                <a:latin typeface="Times New Roman"/>
                <a:cs typeface="Times New Roman"/>
              </a:rPr>
              <a:t>objects</a:t>
            </a:r>
            <a:r>
              <a:rPr sz="2400" spc="-20" dirty="0">
                <a:latin typeface="Times New Roman"/>
                <a:cs typeface="Times New Roman"/>
              </a:rPr>
              <a:t> </a:t>
            </a:r>
            <a:r>
              <a:rPr sz="2400" dirty="0">
                <a:latin typeface="Times New Roman"/>
                <a:cs typeface="Times New Roman"/>
              </a:rPr>
              <a:t>.</a:t>
            </a:r>
            <a:endParaRPr sz="2400">
              <a:latin typeface="Times New Roman"/>
              <a:cs typeface="Times New Roman"/>
            </a:endParaRPr>
          </a:p>
          <a:p>
            <a:pPr>
              <a:lnSpc>
                <a:spcPct val="100000"/>
              </a:lnSpc>
              <a:spcBef>
                <a:spcPts val="10"/>
              </a:spcBef>
              <a:buClr>
                <a:srgbClr val="4F81BC"/>
              </a:buClr>
              <a:buFont typeface="Arial MT"/>
              <a:buChar char="•"/>
            </a:pPr>
            <a:endParaRPr sz="3500">
              <a:latin typeface="Times New Roman"/>
              <a:cs typeface="Times New Roman"/>
            </a:endParaRPr>
          </a:p>
          <a:p>
            <a:pPr marL="195580" marR="5080" indent="-182880">
              <a:lnSpc>
                <a:spcPct val="100000"/>
              </a:lnSpc>
              <a:buClr>
                <a:srgbClr val="4F81BC"/>
              </a:buClr>
              <a:buSzPct val="85416"/>
              <a:buFont typeface="Arial MT"/>
              <a:buChar char="•"/>
              <a:tabLst>
                <a:tab pos="195580" algn="l"/>
              </a:tabLst>
            </a:pPr>
            <a:r>
              <a:rPr sz="2400" b="1" spc="-5" dirty="0">
                <a:latin typeface="Times New Roman"/>
                <a:cs typeface="Times New Roman"/>
              </a:rPr>
              <a:t>Analysis </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understanding,</a:t>
            </a:r>
            <a:r>
              <a:rPr sz="2400" spc="-40" dirty="0">
                <a:latin typeface="Times New Roman"/>
                <a:cs typeface="Times New Roman"/>
              </a:rPr>
              <a:t> </a:t>
            </a:r>
            <a:r>
              <a:rPr sz="2400" dirty="0">
                <a:latin typeface="Times New Roman"/>
                <a:cs typeface="Times New Roman"/>
              </a:rPr>
              <a:t>finding</a:t>
            </a:r>
            <a:r>
              <a:rPr sz="2400" spc="-1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describing</a:t>
            </a:r>
            <a:r>
              <a:rPr sz="2400" spc="-45" dirty="0">
                <a:latin typeface="Times New Roman"/>
                <a:cs typeface="Times New Roman"/>
              </a:rPr>
              <a:t> </a:t>
            </a:r>
            <a:r>
              <a:rPr sz="2400" dirty="0">
                <a:latin typeface="Times New Roman"/>
                <a:cs typeface="Times New Roman"/>
              </a:rPr>
              <a:t>concepts</a:t>
            </a:r>
            <a:r>
              <a:rPr sz="2400" spc="-30"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the </a:t>
            </a:r>
            <a:r>
              <a:rPr sz="2400" spc="-585" dirty="0">
                <a:latin typeface="Times New Roman"/>
                <a:cs typeface="Times New Roman"/>
              </a:rPr>
              <a:t> </a:t>
            </a:r>
            <a:r>
              <a:rPr sz="2400" dirty="0">
                <a:latin typeface="Times New Roman"/>
                <a:cs typeface="Times New Roman"/>
              </a:rPr>
              <a:t>problem</a:t>
            </a:r>
            <a:r>
              <a:rPr sz="2400" spc="-25" dirty="0">
                <a:latin typeface="Times New Roman"/>
                <a:cs typeface="Times New Roman"/>
              </a:rPr>
              <a:t> </a:t>
            </a:r>
            <a:r>
              <a:rPr sz="2400" spc="-5" dirty="0">
                <a:latin typeface="Times New Roman"/>
                <a:cs typeface="Times New Roman"/>
              </a:rPr>
              <a:t>domain.</a:t>
            </a:r>
            <a:endParaRPr sz="2400">
              <a:latin typeface="Times New Roman"/>
              <a:cs typeface="Times New Roman"/>
            </a:endParaRPr>
          </a:p>
          <a:p>
            <a:pPr>
              <a:lnSpc>
                <a:spcPct val="100000"/>
              </a:lnSpc>
              <a:spcBef>
                <a:spcPts val="5"/>
              </a:spcBef>
              <a:buClr>
                <a:srgbClr val="4F81BC"/>
              </a:buClr>
              <a:buFont typeface="Arial MT"/>
              <a:buChar char="•"/>
            </a:pPr>
            <a:endParaRPr sz="3500">
              <a:latin typeface="Times New Roman"/>
              <a:cs typeface="Times New Roman"/>
            </a:endParaRPr>
          </a:p>
          <a:p>
            <a:pPr marL="195580" marR="278765" indent="-182880">
              <a:lnSpc>
                <a:spcPct val="100000"/>
              </a:lnSpc>
              <a:buClr>
                <a:srgbClr val="4F81BC"/>
              </a:buClr>
              <a:buSzPct val="85416"/>
              <a:buFont typeface="Arial MT"/>
              <a:buChar char="•"/>
              <a:tabLst>
                <a:tab pos="195580" algn="l"/>
              </a:tabLst>
            </a:pPr>
            <a:r>
              <a:rPr sz="2400" b="1" dirty="0">
                <a:latin typeface="Times New Roman"/>
                <a:cs typeface="Times New Roman"/>
              </a:rPr>
              <a:t>Design</a:t>
            </a:r>
            <a:r>
              <a:rPr sz="2400" b="1" spc="5" dirty="0">
                <a:latin typeface="Times New Roman"/>
                <a:cs typeface="Times New Roman"/>
              </a:rPr>
              <a:t> </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understanding</a:t>
            </a:r>
            <a:r>
              <a:rPr sz="2400" spc="-30"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spc="-5" dirty="0">
                <a:latin typeface="Times New Roman"/>
                <a:cs typeface="Times New Roman"/>
              </a:rPr>
              <a:t>defining</a:t>
            </a:r>
            <a:r>
              <a:rPr sz="2400" dirty="0">
                <a:latin typeface="Times New Roman"/>
                <a:cs typeface="Times New Roman"/>
              </a:rPr>
              <a:t> </a:t>
            </a:r>
            <a:r>
              <a:rPr sz="2400" spc="-5" dirty="0">
                <a:latin typeface="Times New Roman"/>
                <a:cs typeface="Times New Roman"/>
              </a:rPr>
              <a:t>software</a:t>
            </a:r>
            <a:r>
              <a:rPr sz="2400" spc="5" dirty="0">
                <a:latin typeface="Times New Roman"/>
                <a:cs typeface="Times New Roman"/>
              </a:rPr>
              <a:t> </a:t>
            </a:r>
            <a:r>
              <a:rPr sz="2400" spc="-5" dirty="0">
                <a:latin typeface="Times New Roman"/>
                <a:cs typeface="Times New Roman"/>
              </a:rPr>
              <a:t>solution/objects </a:t>
            </a:r>
            <a:r>
              <a:rPr sz="2400" spc="-585" dirty="0">
                <a:latin typeface="Times New Roman"/>
                <a:cs typeface="Times New Roman"/>
              </a:rPr>
              <a:t> </a:t>
            </a:r>
            <a:r>
              <a:rPr sz="2400" dirty="0">
                <a:latin typeface="Times New Roman"/>
                <a:cs typeface="Times New Roman"/>
              </a:rPr>
              <a:t>that represent the analysis concepts and </a:t>
            </a:r>
            <a:r>
              <a:rPr sz="2400" spc="-5" dirty="0">
                <a:latin typeface="Times New Roman"/>
                <a:cs typeface="Times New Roman"/>
              </a:rPr>
              <a:t>will </a:t>
            </a:r>
            <a:r>
              <a:rPr sz="2400" dirty="0">
                <a:latin typeface="Times New Roman"/>
                <a:cs typeface="Times New Roman"/>
              </a:rPr>
              <a:t>eventually be </a:t>
            </a:r>
            <a:r>
              <a:rPr sz="2400" spc="5" dirty="0">
                <a:latin typeface="Times New Roman"/>
                <a:cs typeface="Times New Roman"/>
              </a:rPr>
              <a:t> </a:t>
            </a:r>
            <a:r>
              <a:rPr sz="2400" spc="-5" dirty="0">
                <a:latin typeface="Times New Roman"/>
                <a:cs typeface="Times New Roman"/>
              </a:rPr>
              <a:t>implemented</a:t>
            </a:r>
            <a:r>
              <a:rPr sz="2400" spc="-20" dirty="0">
                <a:latin typeface="Times New Roman"/>
                <a:cs typeface="Times New Roman"/>
              </a:rPr>
              <a:t> </a:t>
            </a:r>
            <a:r>
              <a:rPr sz="2400" dirty="0">
                <a:latin typeface="Times New Roman"/>
                <a:cs typeface="Times New Roman"/>
              </a:rPr>
              <a:t>in</a:t>
            </a:r>
            <a:r>
              <a:rPr sz="2400" spc="-10" dirty="0">
                <a:latin typeface="Times New Roman"/>
                <a:cs typeface="Times New Roman"/>
              </a:rPr>
              <a:t> </a:t>
            </a:r>
            <a:r>
              <a:rPr sz="2400" dirty="0">
                <a:latin typeface="Times New Roman"/>
                <a:cs typeface="Times New Roman"/>
              </a:rPr>
              <a:t>code.</a:t>
            </a:r>
            <a:endParaRPr sz="2400">
              <a:latin typeface="Times New Roman"/>
              <a:cs typeface="Times New Roman"/>
            </a:endParaRPr>
          </a:p>
          <a:p>
            <a:pPr>
              <a:lnSpc>
                <a:spcPct val="100000"/>
              </a:lnSpc>
              <a:spcBef>
                <a:spcPts val="15"/>
              </a:spcBef>
              <a:buClr>
                <a:srgbClr val="4F81BC"/>
              </a:buClr>
              <a:buFont typeface="Arial MT"/>
              <a:buChar char="•"/>
            </a:pPr>
            <a:endParaRPr sz="3500">
              <a:latin typeface="Times New Roman"/>
              <a:cs typeface="Times New Roman"/>
            </a:endParaRPr>
          </a:p>
          <a:p>
            <a:pPr marL="195580" marR="464820" indent="-182880">
              <a:lnSpc>
                <a:spcPct val="100000"/>
              </a:lnSpc>
              <a:buClr>
                <a:srgbClr val="4F81BC"/>
              </a:buClr>
              <a:buSzPct val="85416"/>
              <a:buFont typeface="Arial MT"/>
              <a:buChar char="•"/>
              <a:tabLst>
                <a:tab pos="195580" algn="l"/>
                <a:tab pos="1423670" algn="l"/>
              </a:tabLst>
            </a:pPr>
            <a:r>
              <a:rPr sz="2400" b="1" dirty="0">
                <a:latin typeface="Times New Roman"/>
                <a:cs typeface="Times New Roman"/>
              </a:rPr>
              <a:t>OOAD</a:t>
            </a:r>
            <a:r>
              <a:rPr sz="2400" b="1" spc="-5" dirty="0">
                <a:latin typeface="Times New Roman"/>
                <a:cs typeface="Times New Roman"/>
              </a:rPr>
              <a:t> </a:t>
            </a:r>
            <a:r>
              <a:rPr sz="2400" dirty="0">
                <a:latin typeface="Times New Roman"/>
                <a:cs typeface="Times New Roman"/>
              </a:rPr>
              <a:t>-	</a:t>
            </a:r>
            <a:r>
              <a:rPr sz="2400" spc="-5" dirty="0">
                <a:latin typeface="Times New Roman"/>
                <a:cs typeface="Times New Roman"/>
              </a:rPr>
              <a:t>A</a:t>
            </a:r>
            <a:r>
              <a:rPr sz="2400" spc="-140" dirty="0">
                <a:latin typeface="Times New Roman"/>
                <a:cs typeface="Times New Roman"/>
              </a:rPr>
              <a:t> </a:t>
            </a:r>
            <a:r>
              <a:rPr sz="2400" dirty="0">
                <a:latin typeface="Times New Roman"/>
                <a:cs typeface="Times New Roman"/>
              </a:rPr>
              <a:t>software</a:t>
            </a:r>
            <a:r>
              <a:rPr sz="2400" spc="-5" dirty="0">
                <a:latin typeface="Times New Roman"/>
                <a:cs typeface="Times New Roman"/>
              </a:rPr>
              <a:t> development</a:t>
            </a:r>
            <a:r>
              <a:rPr sz="2400" spc="-20" dirty="0">
                <a:latin typeface="Times New Roman"/>
                <a:cs typeface="Times New Roman"/>
              </a:rPr>
              <a:t> </a:t>
            </a:r>
            <a:r>
              <a:rPr sz="2400" dirty="0">
                <a:latin typeface="Times New Roman"/>
                <a:cs typeface="Times New Roman"/>
              </a:rPr>
              <a:t>approach</a:t>
            </a:r>
            <a:r>
              <a:rPr sz="2400" spc="-25" dirty="0">
                <a:latin typeface="Times New Roman"/>
                <a:cs typeface="Times New Roman"/>
              </a:rPr>
              <a:t> </a:t>
            </a:r>
            <a:r>
              <a:rPr sz="2400" dirty="0">
                <a:latin typeface="Times New Roman"/>
                <a:cs typeface="Times New Roman"/>
              </a:rPr>
              <a:t>that</a:t>
            </a:r>
            <a:r>
              <a:rPr sz="2400" spc="-15" dirty="0">
                <a:latin typeface="Times New Roman"/>
                <a:cs typeface="Times New Roman"/>
              </a:rPr>
              <a:t> </a:t>
            </a:r>
            <a:r>
              <a:rPr sz="2400" spc="-5" dirty="0">
                <a:latin typeface="Times New Roman"/>
                <a:cs typeface="Times New Roman"/>
              </a:rPr>
              <a:t>emphasizes</a:t>
            </a:r>
            <a:r>
              <a:rPr sz="2400" spc="-10" dirty="0">
                <a:latin typeface="Times New Roman"/>
                <a:cs typeface="Times New Roman"/>
              </a:rPr>
              <a:t> </a:t>
            </a:r>
            <a:r>
              <a:rPr sz="2400" dirty="0">
                <a:latin typeface="Times New Roman"/>
                <a:cs typeface="Times New Roman"/>
              </a:rPr>
              <a:t>a </a:t>
            </a:r>
            <a:r>
              <a:rPr sz="2400" spc="-585" dirty="0">
                <a:latin typeface="Times New Roman"/>
                <a:cs typeface="Times New Roman"/>
              </a:rPr>
              <a:t> </a:t>
            </a:r>
            <a:r>
              <a:rPr sz="2400" dirty="0">
                <a:latin typeface="Times New Roman"/>
                <a:cs typeface="Times New Roman"/>
              </a:rPr>
              <a:t>logical</a:t>
            </a:r>
            <a:r>
              <a:rPr sz="2400" spc="-35" dirty="0">
                <a:latin typeface="Times New Roman"/>
                <a:cs typeface="Times New Roman"/>
              </a:rPr>
              <a:t> </a:t>
            </a:r>
            <a:r>
              <a:rPr sz="2400" dirty="0">
                <a:latin typeface="Times New Roman"/>
                <a:cs typeface="Times New Roman"/>
              </a:rPr>
              <a:t>solution</a:t>
            </a:r>
            <a:r>
              <a:rPr sz="2400" spc="-35" dirty="0">
                <a:latin typeface="Times New Roman"/>
                <a:cs typeface="Times New Roman"/>
              </a:rPr>
              <a:t> </a:t>
            </a:r>
            <a:r>
              <a:rPr sz="2400" dirty="0">
                <a:latin typeface="Times New Roman"/>
                <a:cs typeface="Times New Roman"/>
              </a:rPr>
              <a:t>based on</a:t>
            </a:r>
            <a:r>
              <a:rPr sz="2400" spc="-5" dirty="0">
                <a:latin typeface="Times New Roman"/>
                <a:cs typeface="Times New Roman"/>
              </a:rPr>
              <a:t> </a:t>
            </a:r>
            <a:r>
              <a:rPr sz="2400" dirty="0">
                <a:latin typeface="Times New Roman"/>
                <a:cs typeface="Times New Roman"/>
              </a:rPr>
              <a:t>objects.</a:t>
            </a:r>
            <a:endParaRPr sz="2400">
              <a:latin typeface="Times New Roman"/>
              <a:cs typeface="Times New Roman"/>
            </a:endParaRPr>
          </a:p>
        </p:txBody>
      </p:sp>
    </p:spTree>
    <p:extLst>
      <p:ext uri="{BB962C8B-B14F-4D97-AF65-F5344CB8AC3E}">
        <p14:creationId xmlns:p14="http://schemas.microsoft.com/office/powerpoint/2010/main" val="40243730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of </a:t>
            </a:r>
            <a:r>
              <a:rPr lang="en-US" dirty="0" err="1" smtClean="0"/>
              <a:t>oop</a:t>
            </a:r>
            <a:endParaRPr lang="en-US" dirty="0"/>
          </a:p>
        </p:txBody>
      </p:sp>
      <p:sp>
        <p:nvSpPr>
          <p:cNvPr id="3" name="Content Placeholder 2"/>
          <p:cNvSpPr>
            <a:spLocks noGrp="1"/>
          </p:cNvSpPr>
          <p:nvPr>
            <p:ph sz="quarter" idx="1"/>
          </p:nvPr>
        </p:nvSpPr>
        <p:spPr/>
        <p:txBody>
          <a:bodyPr/>
          <a:lstStyle/>
          <a:p>
            <a:pPr marL="3175" indent="0">
              <a:spcBef>
                <a:spcPts val="575"/>
              </a:spcBef>
              <a:spcAft>
                <a:spcPts val="575"/>
              </a:spcAft>
              <a:buSzPct val="45000"/>
              <a:buNone/>
              <a:tabLst>
                <a:tab pos="215900" algn="l"/>
                <a:tab pos="320675"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Lst>
              <a:defRPr/>
            </a:pPr>
            <a:r>
              <a:rPr lang="en-US" b="1" dirty="0">
                <a:latin typeface="+mj-lt"/>
              </a:rPr>
              <a:t>6</a:t>
            </a:r>
            <a:r>
              <a:rPr lang="en-US" b="1" dirty="0" smtClean="0">
                <a:latin typeface="+mj-lt"/>
              </a:rPr>
              <a:t>. </a:t>
            </a:r>
            <a:r>
              <a:rPr lang="en-IN" b="1" dirty="0">
                <a:latin typeface="+mj-lt"/>
              </a:rPr>
              <a:t>Data </a:t>
            </a:r>
            <a:r>
              <a:rPr lang="en-IN" b="1" dirty="0" smtClean="0">
                <a:latin typeface="+mj-lt"/>
              </a:rPr>
              <a:t>Abstraction: </a:t>
            </a:r>
            <a:r>
              <a:rPr lang="en-IN" dirty="0" smtClean="0">
                <a:latin typeface="+mj-lt"/>
              </a:rPr>
              <a:t>Process </a:t>
            </a:r>
            <a:r>
              <a:rPr lang="en-IN" dirty="0">
                <a:latin typeface="+mj-lt"/>
              </a:rPr>
              <a:t>of hiding details from </a:t>
            </a:r>
            <a:r>
              <a:rPr lang="en-IN" dirty="0" smtClean="0">
                <a:latin typeface="+mj-lt"/>
              </a:rPr>
              <a:t> </a:t>
            </a:r>
            <a:r>
              <a:rPr lang="en-IN" dirty="0">
                <a:latin typeface="+mj-lt"/>
              </a:rPr>
              <a:t>user.</a:t>
            </a:r>
          </a:p>
          <a:p>
            <a:pPr marL="212725" indent="-209550">
              <a:spcBef>
                <a:spcPts val="575"/>
              </a:spcBef>
              <a:spcAft>
                <a:spcPts val="575"/>
              </a:spcAft>
              <a:buSzPct val="45000"/>
              <a:buNone/>
              <a:tabLst>
                <a:tab pos="215900" algn="l"/>
                <a:tab pos="320675"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Lst>
              <a:defRPr/>
            </a:pPr>
            <a:r>
              <a:rPr lang="en-IN" dirty="0">
                <a:latin typeface="+mj-lt"/>
              </a:rPr>
              <a:t>         </a:t>
            </a:r>
            <a:r>
              <a:rPr lang="en-IN" dirty="0" err="1">
                <a:latin typeface="+mj-lt"/>
              </a:rPr>
              <a:t>Eg</a:t>
            </a:r>
            <a:r>
              <a:rPr lang="en-IN" dirty="0">
                <a:latin typeface="+mj-lt"/>
              </a:rPr>
              <a:t>- sending SMS.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124200"/>
            <a:ext cx="65532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009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56446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analysis &amp; design</a:t>
            </a:r>
            <a:endParaRPr lang="en-US" dirty="0"/>
          </a:p>
        </p:txBody>
      </p:sp>
      <p:sp>
        <p:nvSpPr>
          <p:cNvPr id="3" name="Content Placeholder 2"/>
          <p:cNvSpPr>
            <a:spLocks noGrp="1"/>
          </p:cNvSpPr>
          <p:nvPr>
            <p:ph sz="quarter" idx="1"/>
          </p:nvPr>
        </p:nvSpPr>
        <p:spPr/>
        <p:txBody>
          <a:bodyPr/>
          <a:lstStyle/>
          <a:p>
            <a:pPr marL="0" indent="0" algn="just">
              <a:buNone/>
            </a:pPr>
            <a:r>
              <a:rPr lang="en-US" dirty="0"/>
              <a:t>Object-oriented analysis and design (OOAD) is a technical approach used in the analysis and design of an application or system through the application of the object-oriented paradigm and concepts including visual modeling</a:t>
            </a:r>
            <a:r>
              <a:rPr lang="en-US" dirty="0" smtClean="0"/>
              <a:t>.</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324869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analysis &amp; design</a:t>
            </a:r>
            <a:endParaRPr lang="en-US" dirty="0"/>
          </a:p>
        </p:txBody>
      </p:sp>
      <p:sp>
        <p:nvSpPr>
          <p:cNvPr id="3" name="Content Placeholder 2"/>
          <p:cNvSpPr>
            <a:spLocks noGrp="1"/>
          </p:cNvSpPr>
          <p:nvPr>
            <p:ph sz="quarter" idx="1"/>
          </p:nvPr>
        </p:nvSpPr>
        <p:spPr/>
        <p:txBody>
          <a:bodyPr/>
          <a:lstStyle/>
          <a:p>
            <a:pPr marL="0" indent="0" algn="just">
              <a:buNone/>
            </a:pPr>
            <a:r>
              <a:rPr lang="en-US" dirty="0" smtClean="0"/>
              <a:t>Is a way of thinking of problems using models organized around real world concepts.</a:t>
            </a:r>
            <a:endParaRPr lang="en-US" dirty="0"/>
          </a:p>
        </p:txBody>
      </p:sp>
    </p:spTree>
    <p:extLst>
      <p:ext uri="{BB962C8B-B14F-4D97-AF65-F5344CB8AC3E}">
        <p14:creationId xmlns:p14="http://schemas.microsoft.com/office/powerpoint/2010/main" val="239937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analysis &amp; design</a:t>
            </a:r>
            <a:endParaRPr lang="en-US" dirty="0"/>
          </a:p>
        </p:txBody>
      </p:sp>
      <p:sp>
        <p:nvSpPr>
          <p:cNvPr id="3" name="Content Placeholder 2"/>
          <p:cNvSpPr>
            <a:spLocks noGrp="1"/>
          </p:cNvSpPr>
          <p:nvPr>
            <p:ph sz="quarter" idx="1"/>
          </p:nvPr>
        </p:nvSpPr>
        <p:spPr/>
        <p:txBody>
          <a:bodyPr/>
          <a:lstStyle/>
          <a:p>
            <a:pPr marL="0" indent="0" algn="just">
              <a:buNone/>
            </a:pPr>
            <a:endParaRPr lang="en-US" dirty="0"/>
          </a:p>
          <a:p>
            <a:pPr marL="0" indent="0" algn="just">
              <a:buNone/>
            </a:pPr>
            <a:r>
              <a:rPr lang="en-US" dirty="0"/>
              <a:t>Object-oriented analysis and design (OOAD) is a software engineering approach that models a system as a group of interacting objects and by defining a rules of objects.</a:t>
            </a:r>
          </a:p>
          <a:p>
            <a:pPr marL="0" indent="0" algn="just">
              <a:buNone/>
            </a:pPr>
            <a:endParaRPr lang="en-US" dirty="0"/>
          </a:p>
        </p:txBody>
      </p:sp>
    </p:spTree>
    <p:extLst>
      <p:ext uri="{BB962C8B-B14F-4D97-AF65-F5344CB8AC3E}">
        <p14:creationId xmlns:p14="http://schemas.microsoft.com/office/powerpoint/2010/main" val="82634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b="1" dirty="0" smtClean="0"/>
              <a:t>Software engineering</a:t>
            </a:r>
            <a:endParaRPr dirty="0"/>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endParaRPr lang="en-US" b="1" dirty="0" smtClean="0"/>
          </a:p>
          <a:p>
            <a:pPr marL="0" lvl="0" indent="0" algn="just" rtl="0">
              <a:spcBef>
                <a:spcPts val="0"/>
              </a:spcBef>
              <a:spcAft>
                <a:spcPts val="0"/>
              </a:spcAft>
              <a:buSzPts val="1680"/>
              <a:buNone/>
            </a:pPr>
            <a:r>
              <a:rPr lang="en-US" sz="4800" b="1" dirty="0" smtClean="0">
                <a:solidFill>
                  <a:srgbClr val="FF0000"/>
                </a:solidFill>
              </a:rPr>
              <a:t>   SOFTWARE</a:t>
            </a:r>
          </a:p>
          <a:p>
            <a:pPr marL="0" lvl="0" indent="0" algn="just" rtl="0">
              <a:spcBef>
                <a:spcPts val="0"/>
              </a:spcBef>
              <a:spcAft>
                <a:spcPts val="0"/>
              </a:spcAft>
              <a:buSzPts val="1680"/>
              <a:buNone/>
            </a:pPr>
            <a:endParaRPr lang="en-US" sz="4800" b="1" dirty="0">
              <a:solidFill>
                <a:srgbClr val="FF0000"/>
              </a:solidFill>
            </a:endParaRPr>
          </a:p>
          <a:p>
            <a:pPr marL="0" lvl="0" indent="0" algn="just" rtl="0">
              <a:spcBef>
                <a:spcPts val="0"/>
              </a:spcBef>
              <a:spcAft>
                <a:spcPts val="0"/>
              </a:spcAft>
              <a:buSzPts val="1680"/>
              <a:buNone/>
            </a:pPr>
            <a:r>
              <a:rPr lang="en-US" sz="4800" b="1" dirty="0" smtClean="0">
                <a:solidFill>
                  <a:srgbClr val="FF0000"/>
                </a:solidFill>
              </a:rPr>
              <a:t>          + </a:t>
            </a:r>
          </a:p>
          <a:p>
            <a:pPr marL="0" lvl="0" indent="0" algn="just" rtl="0">
              <a:spcBef>
                <a:spcPts val="0"/>
              </a:spcBef>
              <a:spcAft>
                <a:spcPts val="0"/>
              </a:spcAft>
              <a:buSzPts val="1680"/>
              <a:buNone/>
            </a:pPr>
            <a:r>
              <a:rPr lang="en-US" sz="4800" b="1" dirty="0">
                <a:solidFill>
                  <a:srgbClr val="FF0000"/>
                </a:solidFill>
              </a:rPr>
              <a:t> </a:t>
            </a:r>
            <a:r>
              <a:rPr lang="en-US" sz="4800" b="1" dirty="0" smtClean="0">
                <a:solidFill>
                  <a:srgbClr val="FF0000"/>
                </a:solidFill>
              </a:rPr>
              <a:t> </a:t>
            </a:r>
          </a:p>
          <a:p>
            <a:pPr marL="0" lvl="0" indent="0" algn="just" rtl="0">
              <a:spcBef>
                <a:spcPts val="0"/>
              </a:spcBef>
              <a:spcAft>
                <a:spcPts val="0"/>
              </a:spcAft>
              <a:buSzPts val="1680"/>
              <a:buNone/>
            </a:pPr>
            <a:r>
              <a:rPr lang="en-US" sz="4800" b="1" dirty="0">
                <a:solidFill>
                  <a:srgbClr val="FF0000"/>
                </a:solidFill>
              </a:rPr>
              <a:t> </a:t>
            </a:r>
            <a:r>
              <a:rPr lang="en-US" sz="4800" b="1" dirty="0" smtClean="0">
                <a:solidFill>
                  <a:srgbClr val="FF0000"/>
                </a:solidFill>
              </a:rPr>
              <a:t>           ENGIEERING</a:t>
            </a:r>
            <a:endParaRPr sz="4800" dirty="0">
              <a:solidFill>
                <a:srgbClr val="FF0000"/>
              </a:solidFill>
            </a:endParaRPr>
          </a:p>
          <a:p>
            <a:pPr marL="274320" lvl="0" indent="-167640" algn="l" rtl="0">
              <a:spcBef>
                <a:spcPts val="600"/>
              </a:spcBef>
              <a:spcAft>
                <a:spcPts val="0"/>
              </a:spcAft>
              <a:buSzPts val="1680"/>
              <a:buNone/>
            </a:pPr>
            <a:endParaRPr dirty="0">
              <a:solidFill>
                <a:srgbClr val="FF0000"/>
              </a:solidFill>
            </a:endParaRPr>
          </a:p>
        </p:txBody>
      </p:sp>
    </p:spTree>
    <p:extLst>
      <p:ext uri="{BB962C8B-B14F-4D97-AF65-F5344CB8AC3E}">
        <p14:creationId xmlns:p14="http://schemas.microsoft.com/office/powerpoint/2010/main" val="578512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1706</TotalTime>
  <Words>1744</Words>
  <Application>Microsoft Office PowerPoint</Application>
  <PresentationFormat>On-screen Show (4:3)</PresentationFormat>
  <Paragraphs>210</Paragraphs>
  <Slides>51</Slides>
  <Notes>17</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Oriel</vt:lpstr>
      <vt:lpstr>Object oriented analysis &amp; design</vt:lpstr>
      <vt:lpstr>UNIT- 1</vt:lpstr>
      <vt:lpstr>prerequisites</vt:lpstr>
      <vt:lpstr>Object-oriented analysis and design</vt:lpstr>
      <vt:lpstr>PowerPoint Presentation</vt:lpstr>
      <vt:lpstr>Object oriented analysis &amp; design</vt:lpstr>
      <vt:lpstr>Object oriented analysis &amp; design</vt:lpstr>
      <vt:lpstr>Object oriented analysis &amp; design</vt:lpstr>
      <vt:lpstr>Software engineering</vt:lpstr>
      <vt:lpstr>software</vt:lpstr>
      <vt:lpstr>PowerPoint Presentation</vt:lpstr>
      <vt:lpstr>PowerPoint Presentation</vt:lpstr>
      <vt:lpstr>Software process model(sdlc)</vt:lpstr>
      <vt:lpstr>Software process model(sdlc)</vt:lpstr>
      <vt:lpstr>Generic Process Model</vt:lpstr>
      <vt:lpstr>PowerPoint Presentation</vt:lpstr>
      <vt:lpstr>PowerPoint Presentation</vt:lpstr>
      <vt:lpstr>OOAD In The SDLC  </vt:lpstr>
      <vt:lpstr>Object-Oriented Analysis And Design (OOAD)  </vt:lpstr>
      <vt:lpstr>Object-Oriented Analysis</vt:lpstr>
      <vt:lpstr>Object-Oriented Design</vt:lpstr>
      <vt:lpstr>In the object-oriented design, we …</vt:lpstr>
      <vt:lpstr>system</vt:lpstr>
      <vt:lpstr>Software systems</vt:lpstr>
      <vt:lpstr>complexity</vt:lpstr>
      <vt:lpstr>Complexity</vt:lpstr>
      <vt:lpstr>The Structure of Complex systems:  </vt:lpstr>
      <vt:lpstr>Personal Computer  </vt:lpstr>
      <vt:lpstr>The Structure of Plants and Animals  </vt:lpstr>
      <vt:lpstr>The Structure of matter : </vt:lpstr>
      <vt:lpstr>The Structure of social institutions: </vt:lpstr>
      <vt:lpstr>Properties' of systems</vt:lpstr>
      <vt:lpstr>Why Software Is Inherently Complex </vt:lpstr>
      <vt:lpstr>Why Software Is Inherently Complex </vt:lpstr>
      <vt:lpstr>Why Software Is Inherently Complex </vt:lpstr>
      <vt:lpstr>Why Software Is Inherently Complex </vt:lpstr>
      <vt:lpstr>Why Software Is Inherently Complex </vt:lpstr>
      <vt:lpstr>Attributes of Complex system </vt:lpstr>
      <vt:lpstr>Attributes of Complex system </vt:lpstr>
      <vt:lpstr>Attributes of Complex system </vt:lpstr>
      <vt:lpstr>Attributes of Complex system </vt:lpstr>
      <vt:lpstr>Attributes of Complex system </vt:lpstr>
      <vt:lpstr>Basic concepts of oops</vt:lpstr>
      <vt:lpstr>Basic concepts of oop</vt:lpstr>
      <vt:lpstr>Basic concepts of oop</vt:lpstr>
      <vt:lpstr>Class and object</vt:lpstr>
      <vt:lpstr>Basic concepts of oop</vt:lpstr>
      <vt:lpstr>Basic concepts of oop</vt:lpstr>
      <vt:lpstr>Basic concepts of oop</vt:lpstr>
      <vt:lpstr>Basic concepts of oop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Computing</dc:title>
  <dc:creator>HP</dc:creator>
  <cp:lastModifiedBy>HP</cp:lastModifiedBy>
  <cp:revision>73</cp:revision>
  <dcterms:created xsi:type="dcterms:W3CDTF">2022-01-10T04:36:42Z</dcterms:created>
  <dcterms:modified xsi:type="dcterms:W3CDTF">2022-01-25T03:23:03Z</dcterms:modified>
</cp:coreProperties>
</file>