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58" r:id="rId4"/>
    <p:sldId id="286" r:id="rId5"/>
    <p:sldId id="259" r:id="rId6"/>
    <p:sldId id="288" r:id="rId7"/>
    <p:sldId id="287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6DCD-8A36-480B-BF51-C23E4F4E31D3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0231-FCE6-4221-94F5-FBD7E2E78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8C94A5-7BCC-4985-82D5-520E81DC2F16}" type="slidenum">
              <a:rPr lang="en-IN" smtClean="0"/>
              <a:pPr/>
              <a:t>1</a:t>
            </a:fld>
            <a:endParaRPr lang="en-IN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 between Classes</a:t>
            </a:r>
            <a:endParaRPr lang="en-IN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924800" cy="3962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Association</a:t>
            </a:r>
          </a:p>
          <a:p>
            <a:pPr algn="just">
              <a:lnSpc>
                <a:spcPct val="8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Aggregation</a:t>
            </a:r>
          </a:p>
          <a:p>
            <a:pPr algn="just">
              <a:lnSpc>
                <a:spcPct val="8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Generalization-sharing commonality</a:t>
            </a:r>
          </a:p>
          <a:p>
            <a:pPr algn="just">
              <a:lnSpc>
                <a:spcPct val="80000"/>
              </a:lnSpc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Specialization-extending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1C8D7A-171E-44B7-9F46-BBF05864994B}" type="slidenum">
              <a:rPr lang="en-IN" smtClean="0"/>
              <a:pPr/>
              <a:t>10</a:t>
            </a:fld>
            <a:endParaRPr lang="en-IN" dirty="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58813" y="1635125"/>
            <a:ext cx="19843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Project</a:t>
            </a:r>
            <a:endParaRPr lang="en-IN" dirty="0"/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6059488" y="1635125"/>
            <a:ext cx="144145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Language</a:t>
            </a:r>
            <a:endParaRPr lang="en-IN" dirty="0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3106738" y="2282825"/>
            <a:ext cx="22320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Person</a:t>
            </a:r>
            <a:endParaRPr lang="en-IN" dirty="0"/>
          </a:p>
        </p:txBody>
      </p:sp>
      <p:sp>
        <p:nvSpPr>
          <p:cNvPr id="44039" name="AutoShape 9"/>
          <p:cNvSpPr>
            <a:spLocks noChangeArrowheads="1"/>
          </p:cNvSpPr>
          <p:nvPr/>
        </p:nvSpPr>
        <p:spPr bwMode="auto">
          <a:xfrm>
            <a:off x="3251200" y="1635125"/>
            <a:ext cx="1944688" cy="3587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44040" name="AutoShape 14"/>
          <p:cNvCxnSpPr>
            <a:cxnSpLocks noChangeShapeType="1"/>
            <a:stCxn id="44036" idx="3"/>
            <a:endCxn id="44039" idx="1"/>
          </p:cNvCxnSpPr>
          <p:nvPr/>
        </p:nvCxnSpPr>
        <p:spPr bwMode="auto">
          <a:xfrm flipV="1">
            <a:off x="2643188" y="1814513"/>
            <a:ext cx="608012" cy="36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1" name="AutoShape 15"/>
          <p:cNvCxnSpPr>
            <a:cxnSpLocks noChangeShapeType="1"/>
            <a:stCxn id="44039" idx="3"/>
            <a:endCxn id="44037" idx="1"/>
          </p:cNvCxnSpPr>
          <p:nvPr/>
        </p:nvCxnSpPr>
        <p:spPr bwMode="auto">
          <a:xfrm>
            <a:off x="5195888" y="1814513"/>
            <a:ext cx="863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2" name="AutoShape 17"/>
          <p:cNvCxnSpPr>
            <a:cxnSpLocks noChangeShapeType="1"/>
            <a:stCxn id="44039" idx="2"/>
            <a:endCxn id="44038" idx="0"/>
          </p:cNvCxnSpPr>
          <p:nvPr/>
        </p:nvCxnSpPr>
        <p:spPr bwMode="auto">
          <a:xfrm flipH="1">
            <a:off x="4222750" y="1993900"/>
            <a:ext cx="1588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043" name="AutoShape 18"/>
          <p:cNvSpPr>
            <a:spLocks noChangeArrowheads="1"/>
          </p:cNvSpPr>
          <p:nvPr/>
        </p:nvSpPr>
        <p:spPr bwMode="auto">
          <a:xfrm>
            <a:off x="428625" y="3625850"/>
            <a:ext cx="2303463" cy="50323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(Project)</a:t>
            </a:r>
          </a:p>
          <a:p>
            <a:pPr algn="ctr"/>
            <a:r>
              <a:rPr lang="en-US" dirty="0"/>
              <a:t>MIS</a:t>
            </a:r>
            <a:endParaRPr lang="en-IN" dirty="0"/>
          </a:p>
        </p:txBody>
      </p:sp>
      <p:sp>
        <p:nvSpPr>
          <p:cNvPr id="44044" name="AutoShape 19"/>
          <p:cNvSpPr>
            <a:spLocks noChangeArrowheads="1"/>
          </p:cNvSpPr>
          <p:nvPr/>
        </p:nvSpPr>
        <p:spPr bwMode="auto">
          <a:xfrm>
            <a:off x="5468938" y="3625850"/>
            <a:ext cx="1960562" cy="50323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(Language)</a:t>
            </a:r>
          </a:p>
          <a:p>
            <a:pPr algn="ctr"/>
            <a:r>
              <a:rPr lang="en-US" dirty="0" err="1"/>
              <a:t>.Net</a:t>
            </a:r>
            <a:endParaRPr lang="en-IN" dirty="0"/>
          </a:p>
        </p:txBody>
      </p:sp>
      <p:sp>
        <p:nvSpPr>
          <p:cNvPr id="44045" name="AutoShape 20"/>
          <p:cNvSpPr>
            <a:spLocks noChangeArrowheads="1"/>
          </p:cNvSpPr>
          <p:nvPr/>
        </p:nvSpPr>
        <p:spPr bwMode="auto">
          <a:xfrm>
            <a:off x="323850" y="5211763"/>
            <a:ext cx="2303463" cy="503237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(Project)</a:t>
            </a:r>
          </a:p>
          <a:p>
            <a:pPr algn="ctr"/>
            <a:r>
              <a:rPr lang="en-US"/>
              <a:t>CAD</a:t>
            </a:r>
            <a:endParaRPr lang="en-IN"/>
          </a:p>
        </p:txBody>
      </p:sp>
      <p:sp>
        <p:nvSpPr>
          <p:cNvPr id="44046" name="AutoShape 21"/>
          <p:cNvSpPr>
            <a:spLocks noChangeArrowheads="1"/>
          </p:cNvSpPr>
          <p:nvPr/>
        </p:nvSpPr>
        <p:spPr bwMode="auto">
          <a:xfrm>
            <a:off x="5364163" y="5211763"/>
            <a:ext cx="2065337" cy="503237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(Language)</a:t>
            </a:r>
          </a:p>
          <a:p>
            <a:pPr algn="ctr"/>
            <a:r>
              <a:rPr lang="en-US"/>
              <a:t>C</a:t>
            </a:r>
            <a:endParaRPr lang="en-IN"/>
          </a:p>
        </p:txBody>
      </p:sp>
      <p:sp>
        <p:nvSpPr>
          <p:cNvPr id="44047" name="AutoShape 22"/>
          <p:cNvSpPr>
            <a:spLocks noChangeArrowheads="1"/>
          </p:cNvSpPr>
          <p:nvPr/>
        </p:nvSpPr>
        <p:spPr bwMode="auto">
          <a:xfrm>
            <a:off x="3163888" y="3697288"/>
            <a:ext cx="1800225" cy="3603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AutoShape 23"/>
          <p:cNvSpPr>
            <a:spLocks noChangeArrowheads="1"/>
          </p:cNvSpPr>
          <p:nvPr/>
        </p:nvSpPr>
        <p:spPr bwMode="auto">
          <a:xfrm>
            <a:off x="3059113" y="5283200"/>
            <a:ext cx="1800225" cy="3603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AutoShape 24"/>
          <p:cNvSpPr>
            <a:spLocks noChangeArrowheads="1"/>
          </p:cNvSpPr>
          <p:nvPr/>
        </p:nvSpPr>
        <p:spPr bwMode="auto">
          <a:xfrm>
            <a:off x="2844800" y="4340225"/>
            <a:ext cx="2303463" cy="50323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(Person)</a:t>
            </a:r>
          </a:p>
          <a:p>
            <a:pPr algn="ctr"/>
            <a:r>
              <a:rPr lang="en-US"/>
              <a:t>Jai</a:t>
            </a:r>
            <a:endParaRPr lang="en-IN"/>
          </a:p>
        </p:txBody>
      </p:sp>
      <p:cxnSp>
        <p:nvCxnSpPr>
          <p:cNvPr id="44050" name="AutoShape 25"/>
          <p:cNvCxnSpPr>
            <a:cxnSpLocks noChangeShapeType="1"/>
            <a:stCxn id="44043" idx="3"/>
            <a:endCxn id="44047" idx="1"/>
          </p:cNvCxnSpPr>
          <p:nvPr/>
        </p:nvCxnSpPr>
        <p:spPr bwMode="auto">
          <a:xfrm>
            <a:off x="2732088" y="3878263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26"/>
          <p:cNvCxnSpPr>
            <a:cxnSpLocks noChangeShapeType="1"/>
            <a:stCxn id="44047" idx="3"/>
            <a:endCxn id="44044" idx="1"/>
          </p:cNvCxnSpPr>
          <p:nvPr/>
        </p:nvCxnSpPr>
        <p:spPr bwMode="auto">
          <a:xfrm>
            <a:off x="4964113" y="3878263"/>
            <a:ext cx="5048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27"/>
          <p:cNvCxnSpPr>
            <a:cxnSpLocks noChangeShapeType="1"/>
            <a:endCxn id="44049" idx="0"/>
          </p:cNvCxnSpPr>
          <p:nvPr/>
        </p:nvCxnSpPr>
        <p:spPr bwMode="auto">
          <a:xfrm rot="5400000">
            <a:off x="3827462" y="4151313"/>
            <a:ext cx="358775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8"/>
          <p:cNvCxnSpPr>
            <a:cxnSpLocks noChangeShapeType="1"/>
            <a:stCxn id="44045" idx="3"/>
            <a:endCxn id="44048" idx="1"/>
          </p:cNvCxnSpPr>
          <p:nvPr/>
        </p:nvCxnSpPr>
        <p:spPr bwMode="auto">
          <a:xfrm>
            <a:off x="2627313" y="5464175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4" name="AutoShape 29"/>
          <p:cNvCxnSpPr>
            <a:cxnSpLocks noChangeShapeType="1"/>
            <a:stCxn id="44048" idx="3"/>
            <a:endCxn id="44046" idx="1"/>
          </p:cNvCxnSpPr>
          <p:nvPr/>
        </p:nvCxnSpPr>
        <p:spPr bwMode="auto">
          <a:xfrm>
            <a:off x="4859338" y="5464175"/>
            <a:ext cx="5048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5" name="AutoShape 30"/>
          <p:cNvCxnSpPr>
            <a:cxnSpLocks noChangeShapeType="1"/>
          </p:cNvCxnSpPr>
          <p:nvPr/>
        </p:nvCxnSpPr>
        <p:spPr bwMode="auto">
          <a:xfrm rot="16200000" flipH="1">
            <a:off x="3794919" y="5049044"/>
            <a:ext cx="439737" cy="28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056" name="Text Box 36"/>
          <p:cNvSpPr txBox="1">
            <a:spLocks noChangeArrowheads="1"/>
          </p:cNvSpPr>
          <p:nvPr/>
        </p:nvSpPr>
        <p:spPr bwMode="auto">
          <a:xfrm>
            <a:off x="2051050" y="5805488"/>
            <a:ext cx="446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Ternary Association and Links</a:t>
            </a:r>
            <a:endParaRPr lang="en-IN"/>
          </a:p>
        </p:txBody>
      </p:sp>
      <p:sp>
        <p:nvSpPr>
          <p:cNvPr id="44057" name="Text Box 38"/>
          <p:cNvSpPr txBox="1">
            <a:spLocks noChangeArrowheads="1"/>
          </p:cNvSpPr>
          <p:nvPr/>
        </p:nvSpPr>
        <p:spPr bwMode="auto">
          <a:xfrm>
            <a:off x="7786688" y="1785938"/>
            <a:ext cx="10572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Class </a:t>
            </a:r>
          </a:p>
          <a:p>
            <a:r>
              <a:rPr lang="en-US"/>
              <a:t>Diagram</a:t>
            </a:r>
            <a:endParaRPr lang="en-IN"/>
          </a:p>
        </p:txBody>
      </p:sp>
      <p:sp>
        <p:nvSpPr>
          <p:cNvPr id="44058" name="Text Box 39"/>
          <p:cNvSpPr txBox="1">
            <a:spLocks noChangeArrowheads="1"/>
          </p:cNvSpPr>
          <p:nvPr/>
        </p:nvSpPr>
        <p:spPr bwMode="auto">
          <a:xfrm>
            <a:off x="7643813" y="4214813"/>
            <a:ext cx="11207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Instance </a:t>
            </a:r>
          </a:p>
          <a:p>
            <a:r>
              <a:rPr lang="en-US"/>
              <a:t>Diagram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975B5-F736-4BA4-948D-D12A20A0159C}" type="slidenum">
              <a:rPr lang="en-IN" smtClean="0"/>
              <a:pPr/>
              <a:t>11</a:t>
            </a:fld>
            <a:endParaRPr lang="en-IN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 attributes</a:t>
            </a:r>
            <a:endParaRPr lang="en-IN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3063"/>
            <a:ext cx="7924800" cy="4419600"/>
          </a:xfrm>
        </p:spPr>
        <p:txBody>
          <a:bodyPr/>
          <a:lstStyle/>
          <a:p>
            <a:pPr eaLnBrk="1" hangingPunct="1"/>
            <a:r>
              <a:rPr lang="en-US" smtClean="0"/>
              <a:t>An link attribute is a property of the links in an association.</a:t>
            </a:r>
          </a:p>
          <a:p>
            <a:pPr eaLnBrk="1" hangingPunct="1"/>
            <a:endParaRPr lang="en-IN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85813" y="2857500"/>
            <a:ext cx="7500937" cy="1504950"/>
            <a:chOff x="785785" y="2857496"/>
            <a:chExt cx="7500991" cy="1504956"/>
          </a:xfrm>
        </p:grpSpPr>
        <p:sp>
          <p:nvSpPr>
            <p:cNvPr id="46089" name="Rectangle 4"/>
            <p:cNvSpPr>
              <a:spLocks noChangeArrowheads="1"/>
            </p:cNvSpPr>
            <p:nvPr/>
          </p:nvSpPr>
          <p:spPr bwMode="auto">
            <a:xfrm>
              <a:off x="785785" y="2930521"/>
              <a:ext cx="1625627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File</a:t>
              </a:r>
              <a:endParaRPr lang="en-IN"/>
            </a:p>
          </p:txBody>
        </p:sp>
        <p:sp>
          <p:nvSpPr>
            <p:cNvPr id="46090" name="Rectangle 6"/>
            <p:cNvSpPr>
              <a:spLocks noChangeArrowheads="1"/>
            </p:cNvSpPr>
            <p:nvPr/>
          </p:nvSpPr>
          <p:spPr bwMode="auto">
            <a:xfrm>
              <a:off x="6659563" y="2930521"/>
              <a:ext cx="1627213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User</a:t>
              </a:r>
              <a:endParaRPr lang="en-IN"/>
            </a:p>
          </p:txBody>
        </p:sp>
        <p:cxnSp>
          <p:nvCxnSpPr>
            <p:cNvPr id="46091" name="AutoShape 7"/>
            <p:cNvCxnSpPr>
              <a:cxnSpLocks noChangeShapeType="1"/>
              <a:stCxn id="46089" idx="3"/>
              <a:endCxn id="46090" idx="1"/>
            </p:cNvCxnSpPr>
            <p:nvPr/>
          </p:nvCxnSpPr>
          <p:spPr bwMode="auto">
            <a:xfrm>
              <a:off x="2411412" y="3182140"/>
              <a:ext cx="424815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46092" name="Text Box 8"/>
            <p:cNvSpPr txBox="1">
              <a:spLocks noChangeArrowheads="1"/>
            </p:cNvSpPr>
            <p:nvPr/>
          </p:nvSpPr>
          <p:spPr bwMode="auto">
            <a:xfrm>
              <a:off x="3203575" y="2857496"/>
              <a:ext cx="1606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Accessible By</a:t>
              </a:r>
              <a:endParaRPr lang="en-IN"/>
            </a:p>
          </p:txBody>
        </p:sp>
        <p:sp>
          <p:nvSpPr>
            <p:cNvPr id="46093" name="Freeform 9"/>
            <p:cNvSpPr>
              <a:spLocks/>
            </p:cNvSpPr>
            <p:nvPr/>
          </p:nvSpPr>
          <p:spPr bwMode="auto">
            <a:xfrm rot="6537156">
              <a:off x="3695700" y="3087683"/>
              <a:ext cx="533400" cy="508000"/>
            </a:xfrm>
            <a:custGeom>
              <a:avLst/>
              <a:gdLst>
                <a:gd name="T0" fmla="*/ 0 w 809"/>
                <a:gd name="T1" fmla="*/ 2147483647 h 431"/>
                <a:gd name="T2" fmla="*/ 2147483647 w 809"/>
                <a:gd name="T3" fmla="*/ 2147483647 h 431"/>
                <a:gd name="T4" fmla="*/ 2147483647 w 809"/>
                <a:gd name="T5" fmla="*/ 2147483647 h 431"/>
                <a:gd name="T6" fmla="*/ 0 60000 65536"/>
                <a:gd name="T7" fmla="*/ 0 60000 65536"/>
                <a:gd name="T8" fmla="*/ 0 60000 65536"/>
                <a:gd name="T9" fmla="*/ 0 w 809"/>
                <a:gd name="T10" fmla="*/ 0 h 431"/>
                <a:gd name="T11" fmla="*/ 809 w 809"/>
                <a:gd name="T12" fmla="*/ 431 h 4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9" h="431">
                  <a:moveTo>
                    <a:pt x="0" y="23"/>
                  </a:moveTo>
                  <a:cubicBezTo>
                    <a:pt x="366" y="11"/>
                    <a:pt x="733" y="0"/>
                    <a:pt x="771" y="68"/>
                  </a:cubicBezTo>
                  <a:cubicBezTo>
                    <a:pt x="809" y="136"/>
                    <a:pt x="517" y="283"/>
                    <a:pt x="226" y="4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Rectangle 10"/>
            <p:cNvSpPr>
              <a:spLocks noChangeArrowheads="1"/>
            </p:cNvSpPr>
            <p:nvPr/>
          </p:nvSpPr>
          <p:spPr bwMode="auto">
            <a:xfrm>
              <a:off x="2786050" y="3643314"/>
              <a:ext cx="2584456" cy="719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Access permission</a:t>
              </a:r>
              <a:endParaRPr lang="en-IN"/>
            </a:p>
          </p:txBody>
        </p:sp>
        <p:sp>
          <p:nvSpPr>
            <p:cNvPr id="46095" name="Line 12"/>
            <p:cNvSpPr>
              <a:spLocks noChangeShapeType="1"/>
            </p:cNvSpPr>
            <p:nvPr/>
          </p:nvSpPr>
          <p:spPr bwMode="auto">
            <a:xfrm>
              <a:off x="2786050" y="3929066"/>
              <a:ext cx="2643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7" name="Text Box 16"/>
          <p:cNvSpPr txBox="1">
            <a:spLocks noChangeArrowheads="1"/>
          </p:cNvSpPr>
          <p:nvPr/>
        </p:nvSpPr>
        <p:spPr bwMode="auto">
          <a:xfrm>
            <a:off x="571500" y="4643438"/>
            <a:ext cx="7359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/etc/temp                       read                                                         Ram</a:t>
            </a:r>
          </a:p>
          <a:p>
            <a:r>
              <a:rPr lang="en-US"/>
              <a:t>/etc/temp                       read-write                                                Mohan</a:t>
            </a:r>
          </a:p>
          <a:p>
            <a:r>
              <a:rPr lang="en-US"/>
              <a:t>/usr/lgn                          read-write                                                Shyam</a:t>
            </a:r>
            <a:endParaRPr lang="en-IN"/>
          </a:p>
        </p:txBody>
      </p:sp>
      <p:sp>
        <p:nvSpPr>
          <p:cNvPr id="46088" name="Text Box 17"/>
          <p:cNvSpPr txBox="1">
            <a:spLocks noChangeArrowheads="1"/>
          </p:cNvSpPr>
          <p:nvPr/>
        </p:nvSpPr>
        <p:spPr bwMode="auto">
          <a:xfrm>
            <a:off x="2143125" y="5643563"/>
            <a:ext cx="488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 Attributes for a many-to-many association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E5E226-E173-4A74-AB31-28BE1E327FAD}" type="slidenum">
              <a:rPr lang="en-IN" smtClean="0"/>
              <a:pPr/>
              <a:t>12</a:t>
            </a:fld>
            <a:endParaRPr lang="en-IN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 Names</a:t>
            </a:r>
            <a:endParaRPr lang="en-IN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7313"/>
            <a:ext cx="7924800" cy="4662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A role is one end of an association.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A binary association has 2 roles, each of which may have a role name.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A role name is a name that uniquely identifies one end of an association.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Roles often appear as nouns in problem descriptions.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Use of role name is optional.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Role names are necessary for associations between two objects of the same class.</a:t>
            </a:r>
            <a:endParaRPr lang="en-I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96B4FD-A71F-4F60-9AEA-1757627698DA}" type="slidenum">
              <a:rPr lang="en-IN" smtClean="0"/>
              <a:pPr/>
              <a:t>13</a:t>
            </a:fld>
            <a:endParaRPr lang="en-IN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14375" y="1755775"/>
            <a:ext cx="1839913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person</a:t>
            </a:r>
            <a:endParaRPr lang="en-IN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442075" y="1755775"/>
            <a:ext cx="1773238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company</a:t>
            </a:r>
            <a:endParaRPr lang="en-IN"/>
          </a:p>
        </p:txBody>
      </p:sp>
      <p:cxnSp>
        <p:nvCxnSpPr>
          <p:cNvPr id="48134" name="AutoShape 6"/>
          <p:cNvCxnSpPr>
            <a:cxnSpLocks noChangeShapeType="1"/>
            <a:stCxn id="48132" idx="3"/>
            <a:endCxn id="48133" idx="1"/>
          </p:cNvCxnSpPr>
          <p:nvPr/>
        </p:nvCxnSpPr>
        <p:spPr bwMode="auto">
          <a:xfrm>
            <a:off x="2554288" y="2006600"/>
            <a:ext cx="38877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533650" y="16303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employee</a:t>
            </a:r>
            <a:endParaRPr lang="en-IN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291138" y="1611313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employer</a:t>
            </a:r>
            <a:endParaRPr lang="en-IN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757613" y="191928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Works-for</a:t>
            </a:r>
            <a:endParaRPr lang="en-IN"/>
          </a:p>
        </p:txBody>
      </p:sp>
      <p:sp>
        <p:nvSpPr>
          <p:cNvPr id="48138" name="Text Box 13"/>
          <p:cNvSpPr txBox="1">
            <a:spLocks noChangeArrowheads="1"/>
          </p:cNvSpPr>
          <p:nvPr/>
        </p:nvSpPr>
        <p:spPr bwMode="auto">
          <a:xfrm>
            <a:off x="2643188" y="3071813"/>
            <a:ext cx="3311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Employee	Employer</a:t>
            </a:r>
          </a:p>
          <a:p>
            <a:r>
              <a:rPr lang="en-US"/>
              <a:t>Ram		TCS</a:t>
            </a:r>
          </a:p>
          <a:p>
            <a:r>
              <a:rPr lang="en-US"/>
              <a:t>Mohan		Wipro</a:t>
            </a:r>
            <a:endParaRPr lang="en-IN"/>
          </a:p>
        </p:txBody>
      </p:sp>
      <p:sp>
        <p:nvSpPr>
          <p:cNvPr id="48139" name="Text Box 14"/>
          <p:cNvSpPr txBox="1">
            <a:spLocks noChangeArrowheads="1"/>
          </p:cNvSpPr>
          <p:nvPr/>
        </p:nvSpPr>
        <p:spPr bwMode="auto">
          <a:xfrm>
            <a:off x="2608263" y="5032375"/>
            <a:ext cx="325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Role names for an association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EED2A-CCD6-48B7-B6EE-304D36EF4708}" type="slidenum">
              <a:rPr lang="en-IN" smtClean="0"/>
              <a:pPr/>
              <a:t>14</a:t>
            </a:fld>
            <a:endParaRPr lang="en-IN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ordering</a:t>
            </a:r>
            <a:endParaRPr lang="en-IN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order of objects required</a:t>
            </a:r>
          </a:p>
          <a:p>
            <a:pPr eaLnBrk="1" hangingPunct="1"/>
            <a:r>
              <a:rPr lang="en-US" smtClean="0"/>
              <a:t>Indicated by writing “{ordered}” next to multiplicity dot for the role.</a:t>
            </a:r>
          </a:p>
          <a:p>
            <a:pPr eaLnBrk="1" hangingPunct="1">
              <a:buFont typeface="Wingdings" pitchFamily="2" charset="2"/>
              <a:buNone/>
            </a:pPr>
            <a:endParaRPr lang="en-IN" smtClean="0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539750" y="3860800"/>
            <a:ext cx="16557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window</a:t>
            </a:r>
            <a:endParaRPr lang="en-IN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732588" y="3860800"/>
            <a:ext cx="16557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screen</a:t>
            </a:r>
            <a:endParaRPr lang="en-IN"/>
          </a:p>
        </p:txBody>
      </p:sp>
      <p:cxnSp>
        <p:nvCxnSpPr>
          <p:cNvPr id="49160" name="AutoShape 8"/>
          <p:cNvCxnSpPr>
            <a:cxnSpLocks noChangeShapeType="1"/>
            <a:stCxn id="49158" idx="3"/>
            <a:endCxn id="49159" idx="1"/>
          </p:cNvCxnSpPr>
          <p:nvPr/>
        </p:nvCxnSpPr>
        <p:spPr bwMode="auto">
          <a:xfrm>
            <a:off x="2195513" y="4113213"/>
            <a:ext cx="4537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</p:spPr>
      </p:cxn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2176463" y="3736975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{ordered}</a:t>
            </a:r>
            <a:endParaRPr lang="en-IN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832225" y="409733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Visible-on</a:t>
            </a:r>
            <a:endParaRPr lang="en-IN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771775" y="5876925"/>
            <a:ext cx="327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Ordered sets in an association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DB69DE-FFF9-4288-AF0A-504481E7BDE1}" type="slidenum">
              <a:rPr lang="en-IN" smtClean="0"/>
              <a:pPr/>
              <a:t>15</a:t>
            </a:fld>
            <a:endParaRPr lang="en-IN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Qualification</a:t>
            </a:r>
            <a:endParaRPr lang="en-IN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 relates two classes and a qualifier.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Qualifier is a special attribute that reduces the effective multiplicity of an association.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One-to-many or many-to-many may be qualified that can be reduced to one-to-one. ( but not always)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 distinguishes among the set of objects at the many end of an association.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A qualified association can also be considered a form of ternary association.</a:t>
            </a:r>
          </a:p>
          <a:p>
            <a:pPr eaLnBrk="1" hangingPunct="1">
              <a:lnSpc>
                <a:spcPct val="90000"/>
              </a:lnSpc>
            </a:pPr>
            <a:endParaRPr lang="en-IN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6FF142-6DEA-47F1-A1D6-DC0A6FCAD808}" type="slidenum">
              <a:rPr lang="en-IN" smtClean="0"/>
              <a:pPr/>
              <a:t>16</a:t>
            </a:fld>
            <a:endParaRPr lang="en-IN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Qualifier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900113" y="2781300"/>
            <a:ext cx="15113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Directory</a:t>
            </a:r>
            <a:endParaRPr lang="en-IN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5867400" y="2708275"/>
            <a:ext cx="15113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File</a:t>
            </a:r>
            <a:endParaRPr lang="en-IN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2411413" y="2924175"/>
            <a:ext cx="15113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File name</a:t>
            </a:r>
            <a:endParaRPr lang="en-IN"/>
          </a:p>
        </p:txBody>
      </p:sp>
      <p:cxnSp>
        <p:nvCxnSpPr>
          <p:cNvPr id="51208" name="AutoShape 11"/>
          <p:cNvCxnSpPr>
            <a:cxnSpLocks noChangeShapeType="1"/>
            <a:stCxn id="51207" idx="3"/>
            <a:endCxn id="51206" idx="1"/>
          </p:cNvCxnSpPr>
          <p:nvPr/>
        </p:nvCxnSpPr>
        <p:spPr bwMode="auto">
          <a:xfrm flipV="1">
            <a:off x="3922713" y="3032125"/>
            <a:ext cx="1944687" cy="36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209" name="Text Box 12"/>
          <p:cNvSpPr txBox="1">
            <a:spLocks noChangeArrowheads="1"/>
          </p:cNvSpPr>
          <p:nvPr/>
        </p:nvSpPr>
        <p:spPr bwMode="auto">
          <a:xfrm>
            <a:off x="3327400" y="539273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qualified association</a:t>
            </a:r>
            <a:endParaRPr lang="en-IN"/>
          </a:p>
        </p:txBody>
      </p:sp>
      <p:sp>
        <p:nvSpPr>
          <p:cNvPr id="51210" name="Text Box 13"/>
          <p:cNvSpPr txBox="1">
            <a:spLocks noChangeArrowheads="1"/>
          </p:cNvSpPr>
          <p:nvPr/>
        </p:nvSpPr>
        <p:spPr bwMode="auto">
          <a:xfrm>
            <a:off x="2555875" y="4149725"/>
            <a:ext cx="413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directory plus a file name yields a file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3B94A5-F3BE-4BA7-8CAE-C609CA78391F}" type="slidenum">
              <a:rPr lang="en-IN" smtClean="0"/>
              <a:pPr/>
              <a:t>17</a:t>
            </a:fld>
            <a:endParaRPr lang="en-IN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Qualifier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900113" y="2852738"/>
            <a:ext cx="15843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Company </a:t>
            </a:r>
            <a:endParaRPr lang="en-IN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484438" y="2997200"/>
            <a:ext cx="12954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office</a:t>
            </a:r>
            <a:endParaRPr lang="en-IN"/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6011863" y="2852738"/>
            <a:ext cx="18732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Person </a:t>
            </a:r>
            <a:endParaRPr lang="en-IN"/>
          </a:p>
        </p:txBody>
      </p:sp>
      <p:cxnSp>
        <p:nvCxnSpPr>
          <p:cNvPr id="52232" name="AutoShape 10"/>
          <p:cNvCxnSpPr>
            <a:cxnSpLocks noChangeShapeType="1"/>
            <a:stCxn id="52230" idx="3"/>
            <a:endCxn id="52231" idx="1"/>
          </p:cNvCxnSpPr>
          <p:nvPr/>
        </p:nvCxnSpPr>
        <p:spPr bwMode="auto">
          <a:xfrm flipV="1">
            <a:off x="3779838" y="3176588"/>
            <a:ext cx="22320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</p:cxn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3759200" y="2728913"/>
            <a:ext cx="142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organization</a:t>
            </a:r>
            <a:endParaRPr lang="en-IN"/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5292725" y="314166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officer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DB69DE-FFF9-4288-AF0A-504481E7BDE1}" type="slidenum">
              <a:rPr lang="en-IN" smtClean="0"/>
              <a:pPr/>
              <a:t>18</a:t>
            </a:fld>
            <a:endParaRPr lang="en-IN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Association</a:t>
            </a:r>
            <a:endParaRPr lang="en-IN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IN" sz="2800" dirty="0"/>
              <a:t>When a binary association relates a class to itself then it is called recursive association </a:t>
            </a:r>
          </a:p>
          <a:p>
            <a:pPr>
              <a:lnSpc>
                <a:spcPct val="90000"/>
              </a:lnSpc>
              <a:buNone/>
            </a:pPr>
            <a:r>
              <a:rPr lang="en-IN" sz="2800" dirty="0"/>
              <a:t>Two objects of same class associates with each other or they uses each other to perform a particular </a:t>
            </a:r>
            <a:r>
              <a:rPr lang="en-IN" sz="2800" dirty="0" smtClean="0"/>
              <a:t>task</a:t>
            </a:r>
          </a:p>
          <a:p>
            <a:pPr>
              <a:lnSpc>
                <a:spcPct val="90000"/>
              </a:lnSpc>
              <a:buNone/>
            </a:pPr>
            <a:r>
              <a:rPr lang="en-IN" sz="2800" dirty="0" smtClean="0"/>
              <a:t>Example </a:t>
            </a:r>
          </a:p>
          <a:p>
            <a:pPr>
              <a:lnSpc>
                <a:spcPct val="90000"/>
              </a:lnSpc>
              <a:buNone/>
            </a:pPr>
            <a:r>
              <a:rPr lang="en-IN" sz="2800" dirty="0" smtClean="0"/>
              <a:t>Person married to person</a:t>
            </a:r>
          </a:p>
          <a:p>
            <a:pPr>
              <a:lnSpc>
                <a:spcPct val="90000"/>
              </a:lnSpc>
              <a:buNone/>
            </a:pPr>
            <a:r>
              <a:rPr lang="en-IN" sz="2800" dirty="0" smtClean="0"/>
              <a:t>                                            </a:t>
            </a:r>
            <a:r>
              <a:rPr lang="en-IN" sz="2000" dirty="0" smtClean="0"/>
              <a:t>1 Husband(Role name)</a:t>
            </a:r>
          </a:p>
          <a:p>
            <a:pPr>
              <a:lnSpc>
                <a:spcPct val="90000"/>
              </a:lnSpc>
              <a:buNone/>
            </a:pPr>
            <a:endParaRPr lang="en-IN" sz="2000" dirty="0"/>
          </a:p>
          <a:p>
            <a:pPr>
              <a:lnSpc>
                <a:spcPct val="90000"/>
              </a:lnSpc>
              <a:buNone/>
            </a:pPr>
            <a:r>
              <a:rPr lang="en-IN" sz="2000" dirty="0" smtClean="0"/>
              <a:t>                                     1 wife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2514600" y="43434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V="1">
            <a:off x="4038600" y="4648200"/>
            <a:ext cx="838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162300" y="52959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9000" y="55626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419600" y="5105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1C8D9-6FED-495E-9FCD-831ACAAFAC55}" type="slidenum">
              <a:rPr lang="en-IN" smtClean="0"/>
              <a:pPr/>
              <a:t>19</a:t>
            </a:fld>
            <a:endParaRPr lang="en-IN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  <a:endParaRPr lang="en-IN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It is a </a:t>
            </a:r>
            <a:r>
              <a:rPr lang="en-US" smtClean="0">
                <a:solidFill>
                  <a:srgbClr val="FF0000"/>
                </a:solidFill>
              </a:rPr>
              <a:t>part-of</a:t>
            </a:r>
            <a:r>
              <a:rPr lang="en-US" smtClean="0"/>
              <a:t> relationship </a:t>
            </a:r>
          </a:p>
          <a:p>
            <a:pPr algn="just" eaLnBrk="1" hangingPunct="1"/>
            <a:r>
              <a:rPr lang="en-US" smtClean="0"/>
              <a:t>It has transitivity property i.e. A is part of B and B is part of C then A is part of C.</a:t>
            </a:r>
          </a:p>
          <a:p>
            <a:pPr algn="just" eaLnBrk="1" hangingPunct="1"/>
            <a:r>
              <a:rPr lang="en-US" smtClean="0"/>
              <a:t>It is anti symmetric i.e. if A is a part of B then B is not a part of A.</a:t>
            </a:r>
          </a:p>
          <a:p>
            <a:pPr algn="just" eaLnBrk="1" hangingPunct="1"/>
            <a:r>
              <a:rPr lang="en-US" smtClean="0"/>
              <a:t>Aggregation is a special form of association.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8C94A5-7BCC-4985-82D5-520E81DC2F16}" type="slidenum">
              <a:rPr lang="en-IN" smtClean="0"/>
              <a:pPr/>
              <a:t>2</a:t>
            </a:fld>
            <a:endParaRPr lang="en-IN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Links and Association</a:t>
            </a:r>
            <a:endParaRPr lang="en-IN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7313"/>
            <a:ext cx="7924800" cy="46624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u="sng" dirty="0" smtClean="0"/>
              <a:t>LINKS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smtClean="0"/>
              <a:t>Links and associations are the means for establishing relationships among objects and classes.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smtClean="0"/>
              <a:t>A link is a physical or conceptual connection between objects.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smtClean="0"/>
              <a:t>A link is an instance of an association.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smtClean="0"/>
              <a:t>A link shows a relationship between two or more objects.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u="sng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u="sng" dirty="0" smtClean="0"/>
              <a:t>ASSOCIATION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smtClean="0"/>
              <a:t>An association describes a group of links with common structure and semantics.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smtClean="0"/>
              <a:t>All the links in an association connect objects from the same classes.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Association and links often appear as verbs in a problem statement.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i="1" dirty="0" smtClean="0"/>
              <a:t>An association describes a set of potential links in the same way that a class describes a set of potential objects.</a:t>
            </a:r>
            <a:endParaRPr lang="en-IN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AA122-131C-4CC8-BE4D-A7C075E30C6E}" type="slidenum">
              <a:rPr lang="en-IN" smtClean="0"/>
              <a:pPr/>
              <a:t>20</a:t>
            </a:fld>
            <a:endParaRPr lang="en-IN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algn="just" eaLnBrk="1" hangingPunct="1"/>
            <a:r>
              <a:rPr lang="en-US" dirty="0" smtClean="0"/>
              <a:t>Aggregation is drawn like Association except that a small diamond indicates the assembly end of the relationship.</a:t>
            </a: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755650" y="2214563"/>
            <a:ext cx="14398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document</a:t>
            </a:r>
            <a:endParaRPr lang="en-IN" dirty="0"/>
          </a:p>
        </p:txBody>
      </p:sp>
      <p:sp>
        <p:nvSpPr>
          <p:cNvPr id="55303" name="Rectangle 5"/>
          <p:cNvSpPr>
            <a:spLocks noChangeArrowheads="1"/>
          </p:cNvSpPr>
          <p:nvPr/>
        </p:nvSpPr>
        <p:spPr bwMode="auto">
          <a:xfrm>
            <a:off x="3779838" y="2214563"/>
            <a:ext cx="14398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paragraph</a:t>
            </a:r>
            <a:endParaRPr lang="en-IN"/>
          </a:p>
        </p:txBody>
      </p:sp>
      <p:sp>
        <p:nvSpPr>
          <p:cNvPr id="55304" name="Rectangle 6"/>
          <p:cNvSpPr>
            <a:spLocks noChangeArrowheads="1"/>
          </p:cNvSpPr>
          <p:nvPr/>
        </p:nvSpPr>
        <p:spPr bwMode="auto">
          <a:xfrm>
            <a:off x="7092950" y="2214563"/>
            <a:ext cx="14398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sentence</a:t>
            </a:r>
            <a:endParaRPr lang="en-IN"/>
          </a:p>
        </p:txBody>
      </p:sp>
      <p:sp>
        <p:nvSpPr>
          <p:cNvPr id="55305" name="AutoShape 7"/>
          <p:cNvSpPr>
            <a:spLocks noChangeArrowheads="1"/>
          </p:cNvSpPr>
          <p:nvPr/>
        </p:nvSpPr>
        <p:spPr bwMode="auto">
          <a:xfrm>
            <a:off x="2195513" y="2287588"/>
            <a:ext cx="287337" cy="2159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AutoShape 8"/>
          <p:cNvSpPr>
            <a:spLocks noChangeArrowheads="1"/>
          </p:cNvSpPr>
          <p:nvPr/>
        </p:nvSpPr>
        <p:spPr bwMode="auto">
          <a:xfrm>
            <a:off x="5221288" y="2287588"/>
            <a:ext cx="287337" cy="2159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07" name="AutoShape 9"/>
          <p:cNvCxnSpPr>
            <a:cxnSpLocks noChangeShapeType="1"/>
            <a:stCxn id="55305" idx="3"/>
            <a:endCxn id="55303" idx="1"/>
          </p:cNvCxnSpPr>
          <p:nvPr/>
        </p:nvCxnSpPr>
        <p:spPr bwMode="auto">
          <a:xfrm>
            <a:off x="2482850" y="2395538"/>
            <a:ext cx="12969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</p:cxnSp>
      <p:cxnSp>
        <p:nvCxnSpPr>
          <p:cNvPr id="55308" name="AutoShape 10"/>
          <p:cNvCxnSpPr>
            <a:cxnSpLocks noChangeShapeType="1"/>
            <a:stCxn id="55306" idx="3"/>
            <a:endCxn id="55304" idx="1"/>
          </p:cNvCxnSpPr>
          <p:nvPr/>
        </p:nvCxnSpPr>
        <p:spPr bwMode="auto">
          <a:xfrm>
            <a:off x="5508625" y="2395538"/>
            <a:ext cx="1584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</p:cxnSp>
      <p:sp>
        <p:nvSpPr>
          <p:cNvPr id="55309" name="Text Box 16"/>
          <p:cNvSpPr txBox="1">
            <a:spLocks noChangeArrowheads="1"/>
          </p:cNvSpPr>
          <p:nvPr/>
        </p:nvSpPr>
        <p:spPr bwMode="auto">
          <a:xfrm>
            <a:off x="3500438" y="2865438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Aggregation</a:t>
            </a:r>
            <a:endParaRPr lang="en-IN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62000" y="3505200"/>
            <a:ext cx="14398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Whole class</a:t>
            </a:r>
            <a:endParaRPr lang="en-IN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886200" y="3581400"/>
            <a:ext cx="14398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Part class</a:t>
            </a:r>
            <a:endParaRPr lang="en-IN" dirty="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209800" y="3581400"/>
            <a:ext cx="287337" cy="2159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AutoShape 9"/>
          <p:cNvCxnSpPr>
            <a:cxnSpLocks noChangeShapeType="1"/>
          </p:cNvCxnSpPr>
          <p:nvPr/>
        </p:nvCxnSpPr>
        <p:spPr bwMode="auto">
          <a:xfrm>
            <a:off x="2438400" y="37338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2CAE24-1186-4E6C-B8DD-5444F2BDEA6B}" type="slidenum">
              <a:rPr lang="en-IN" smtClean="0"/>
              <a:pPr/>
              <a:t>21</a:t>
            </a:fld>
            <a:endParaRPr lang="en-IN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  <a:endParaRPr lang="en-IN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It is a form of association in which an aggregate object is </a:t>
            </a:r>
            <a:r>
              <a:rPr lang="en-US" smtClean="0">
                <a:solidFill>
                  <a:srgbClr val="FF0000"/>
                </a:solidFill>
              </a:rPr>
              <a:t>made of components</a:t>
            </a:r>
            <a:r>
              <a:rPr lang="en-US" smtClean="0"/>
              <a:t>.</a:t>
            </a:r>
          </a:p>
          <a:p>
            <a:pPr algn="just" eaLnBrk="1" hangingPunct="1"/>
            <a:r>
              <a:rPr lang="en-US" smtClean="0"/>
              <a:t>Components are part of aggregate.</a:t>
            </a:r>
          </a:p>
          <a:p>
            <a:pPr algn="just" eaLnBrk="1" hangingPunct="1"/>
            <a:r>
              <a:rPr lang="en-US" smtClean="0"/>
              <a:t>Aggregate is inherently transitive i.e. an aggregate has parts which may in turn have parts.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E1C096-E5E5-4237-9451-A371DB9B6B93}" type="slidenum">
              <a:rPr lang="en-IN" smtClean="0"/>
              <a:pPr/>
              <a:t>22</a:t>
            </a:fld>
            <a:endParaRPr lang="en-IN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vs. Association</a:t>
            </a:r>
            <a:endParaRPr lang="en-IN" smtClean="0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Aggregation is a special form of association.</a:t>
            </a:r>
          </a:p>
          <a:p>
            <a:pPr algn="just" eaLnBrk="1" hangingPunct="1"/>
            <a:r>
              <a:rPr lang="en-US" smtClean="0"/>
              <a:t>If two objects are tightly bound by a part-whole relationship, it is an aggregation.</a:t>
            </a:r>
          </a:p>
          <a:p>
            <a:pPr algn="just" eaLnBrk="1" hangingPunct="1"/>
            <a:r>
              <a:rPr lang="en-US" smtClean="0"/>
              <a:t>If two objects are usually considered as independent even though they may often be linked, it is an association.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67CF1-CD00-438D-9B72-BB96956D9647}" type="slidenum">
              <a:rPr lang="en-IN" smtClean="0"/>
              <a:pPr/>
              <a:t>23</a:t>
            </a:fld>
            <a:endParaRPr lang="en-IN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A company is an aggregation of its divisions which are in turn aggregations of their departments; a company is indirectly an aggregation of departments.</a:t>
            </a:r>
          </a:p>
          <a:p>
            <a:pPr algn="just" eaLnBrk="1" hangingPunct="1"/>
            <a:r>
              <a:rPr lang="en-US" smtClean="0"/>
              <a:t>A company is not an aggregation of its employees since the company and person are independent objects of equal structure and status.</a:t>
            </a:r>
            <a:endParaRPr lang="en-IN" smtClean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vs. Association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64AD9-B3E0-4ED0-AE09-C07624CC7CE1}" type="slidenum">
              <a:rPr lang="en-IN" smtClean="0"/>
              <a:pPr/>
              <a:t>24</a:t>
            </a:fld>
            <a:endParaRPr lang="en-IN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and Association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755650" y="2133600"/>
            <a:ext cx="13684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company</a:t>
            </a:r>
            <a:endParaRPr lang="en-IN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3563938" y="2133600"/>
            <a:ext cx="13684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division</a:t>
            </a:r>
            <a:endParaRPr lang="en-IN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6372225" y="2133600"/>
            <a:ext cx="13684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department</a:t>
            </a:r>
            <a:endParaRPr lang="en-IN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755650" y="4437063"/>
            <a:ext cx="13684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person</a:t>
            </a:r>
            <a:endParaRPr lang="en-IN"/>
          </a:p>
        </p:txBody>
      </p:sp>
      <p:cxnSp>
        <p:nvCxnSpPr>
          <p:cNvPr id="59401" name="AutoShape 9"/>
          <p:cNvCxnSpPr>
            <a:cxnSpLocks noChangeShapeType="1"/>
            <a:stCxn id="59397" idx="3"/>
            <a:endCxn id="59398" idx="1"/>
          </p:cNvCxnSpPr>
          <p:nvPr/>
        </p:nvCxnSpPr>
        <p:spPr bwMode="auto">
          <a:xfrm>
            <a:off x="2124075" y="2349500"/>
            <a:ext cx="1439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</p:cxnSp>
      <p:cxnSp>
        <p:nvCxnSpPr>
          <p:cNvPr id="59402" name="AutoShape 10"/>
          <p:cNvCxnSpPr>
            <a:cxnSpLocks noChangeShapeType="1"/>
          </p:cNvCxnSpPr>
          <p:nvPr/>
        </p:nvCxnSpPr>
        <p:spPr bwMode="auto">
          <a:xfrm>
            <a:off x="4932363" y="2349500"/>
            <a:ext cx="1439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</p:cxnSp>
      <p:cxnSp>
        <p:nvCxnSpPr>
          <p:cNvPr id="59403" name="AutoShape 11"/>
          <p:cNvCxnSpPr>
            <a:cxnSpLocks noChangeShapeType="1"/>
            <a:stCxn id="59397" idx="2"/>
            <a:endCxn id="59400" idx="0"/>
          </p:cNvCxnSpPr>
          <p:nvPr/>
        </p:nvCxnSpPr>
        <p:spPr bwMode="auto">
          <a:xfrm>
            <a:off x="1439863" y="2565400"/>
            <a:ext cx="0" cy="1871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</p:cxnSp>
      <p:sp>
        <p:nvSpPr>
          <p:cNvPr id="59404" name="AutoShape 12"/>
          <p:cNvSpPr>
            <a:spLocks noChangeArrowheads="1"/>
          </p:cNvSpPr>
          <p:nvPr/>
        </p:nvSpPr>
        <p:spPr bwMode="auto">
          <a:xfrm>
            <a:off x="2124075" y="2276475"/>
            <a:ext cx="288925" cy="1444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4930775" y="2276475"/>
            <a:ext cx="288925" cy="1444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8"/>
          <p:cNvSpPr txBox="1">
            <a:spLocks noChangeArrowheads="1"/>
          </p:cNvSpPr>
          <p:nvPr/>
        </p:nvSpPr>
        <p:spPr bwMode="auto">
          <a:xfrm>
            <a:off x="1527175" y="344805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Work for</a:t>
            </a:r>
            <a:endParaRPr lang="en-IN"/>
          </a:p>
        </p:txBody>
      </p:sp>
      <p:sp>
        <p:nvSpPr>
          <p:cNvPr id="59407" name="Text Box 19"/>
          <p:cNvSpPr txBox="1">
            <a:spLocks noChangeArrowheads="1"/>
          </p:cNvSpPr>
          <p:nvPr/>
        </p:nvSpPr>
        <p:spPr bwMode="auto">
          <a:xfrm>
            <a:off x="2967038" y="5608638"/>
            <a:ext cx="309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Aggregation and Association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F21629-0BA4-41F7-8BC4-85ACE9EF8F07}" type="slidenum">
              <a:rPr lang="en-IN" smtClean="0"/>
              <a:pPr/>
              <a:t>25</a:t>
            </a:fld>
            <a:endParaRPr lang="en-IN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</a:t>
            </a:r>
            <a:endParaRPr lang="en-IN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It is a relationship between base class and sub class.</a:t>
            </a:r>
          </a:p>
          <a:p>
            <a:pPr algn="just" eaLnBrk="1" hangingPunct="1"/>
            <a:r>
              <a:rPr lang="en-US" smtClean="0"/>
              <a:t>It is “</a:t>
            </a:r>
            <a:r>
              <a:rPr lang="en-US" smtClean="0">
                <a:solidFill>
                  <a:srgbClr val="FF0000"/>
                </a:solidFill>
              </a:rPr>
              <a:t>is-a</a:t>
            </a:r>
            <a:r>
              <a:rPr lang="en-US" smtClean="0"/>
              <a:t>” relationship because each instance of a sub class is an instance of super class as well.</a:t>
            </a:r>
          </a:p>
          <a:p>
            <a:pPr algn="just"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6F550-63D6-45AD-A0B9-5C3196FECA26}" type="slidenum">
              <a:rPr lang="en-IN" smtClean="0"/>
              <a:pPr/>
              <a:t>26</a:t>
            </a:fld>
            <a:endParaRPr lang="en-IN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vs. Generalization</a:t>
            </a:r>
            <a:endParaRPr lang="en-IN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Aggregation relates instances</a:t>
            </a:r>
            <a:r>
              <a:rPr lang="en-US" sz="2800" smtClean="0"/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Two distinct objects are involved; one of them is a part of the other.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Generalization relates classes.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Aggregation is often called “a part of” relationship; generalization is often called “a kind-of” or “is-a” relationship.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Aggregation is sometimes called an “</a:t>
            </a:r>
            <a:r>
              <a:rPr lang="en-US" sz="2800" smtClean="0">
                <a:solidFill>
                  <a:srgbClr val="FF0000"/>
                </a:solidFill>
              </a:rPr>
              <a:t>and relationship</a:t>
            </a:r>
            <a:r>
              <a:rPr lang="en-US" sz="2800" smtClean="0"/>
              <a:t>” and generalization refers to “</a:t>
            </a:r>
            <a:r>
              <a:rPr lang="en-US" sz="2800" smtClean="0">
                <a:solidFill>
                  <a:srgbClr val="FF0000"/>
                </a:solidFill>
              </a:rPr>
              <a:t>or relationship</a:t>
            </a:r>
            <a:r>
              <a:rPr lang="en-US" sz="2800" smtClean="0"/>
              <a:t>”</a:t>
            </a:r>
            <a:endParaRPr lang="en-I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02250-D873-454A-A723-6E86470F629E}" type="slidenum">
              <a:rPr lang="en-IN" smtClean="0"/>
              <a:pPr/>
              <a:t>27</a:t>
            </a:fld>
            <a:endParaRPr lang="en-IN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and generalization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3276600" y="1628775"/>
            <a:ext cx="10080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lamp</a:t>
            </a:r>
            <a:endParaRPr lang="en-IN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4284663" y="2708275"/>
            <a:ext cx="10080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base</a:t>
            </a:r>
            <a:endParaRPr lang="en-IN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5364163" y="2709863"/>
            <a:ext cx="100806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cover</a:t>
            </a:r>
            <a:endParaRPr lang="en-IN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6443663" y="2708275"/>
            <a:ext cx="10080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switch</a:t>
            </a:r>
            <a:endParaRPr lang="en-IN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>
            <a:off x="7524750" y="2708275"/>
            <a:ext cx="10080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wiring</a:t>
            </a:r>
            <a:endParaRPr lang="en-IN"/>
          </a:p>
        </p:txBody>
      </p:sp>
      <p:sp>
        <p:nvSpPr>
          <p:cNvPr id="62474" name="Rectangle 9"/>
          <p:cNvSpPr>
            <a:spLocks noChangeArrowheads="1"/>
          </p:cNvSpPr>
          <p:nvPr/>
        </p:nvSpPr>
        <p:spPr bwMode="auto">
          <a:xfrm>
            <a:off x="3779838" y="3429000"/>
            <a:ext cx="15843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incandescent</a:t>
            </a:r>
            <a:endParaRPr lang="en-IN"/>
          </a:p>
        </p:txBody>
      </p:sp>
      <p:sp>
        <p:nvSpPr>
          <p:cNvPr id="62475" name="Rectangle 10"/>
          <p:cNvSpPr>
            <a:spLocks noChangeArrowheads="1"/>
          </p:cNvSpPr>
          <p:nvPr/>
        </p:nvSpPr>
        <p:spPr bwMode="auto">
          <a:xfrm>
            <a:off x="611188" y="3429000"/>
            <a:ext cx="11525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fluorescent</a:t>
            </a:r>
            <a:endParaRPr lang="en-IN"/>
          </a:p>
        </p:txBody>
      </p:sp>
      <p:sp>
        <p:nvSpPr>
          <p:cNvPr id="62476" name="Rectangle 11"/>
          <p:cNvSpPr>
            <a:spLocks noChangeArrowheads="1"/>
          </p:cNvSpPr>
          <p:nvPr/>
        </p:nvSpPr>
        <p:spPr bwMode="auto">
          <a:xfrm>
            <a:off x="4067175" y="4508500"/>
            <a:ext cx="10080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part4</a:t>
            </a:r>
            <a:endParaRPr lang="en-IN"/>
          </a:p>
        </p:txBody>
      </p:sp>
      <p:sp>
        <p:nvSpPr>
          <p:cNvPr id="62477" name="Rectangle 12"/>
          <p:cNvSpPr>
            <a:spLocks noChangeArrowheads="1"/>
          </p:cNvSpPr>
          <p:nvPr/>
        </p:nvSpPr>
        <p:spPr bwMode="auto">
          <a:xfrm>
            <a:off x="2987675" y="4508500"/>
            <a:ext cx="10080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part3</a:t>
            </a:r>
            <a:endParaRPr lang="en-IN"/>
          </a:p>
        </p:txBody>
      </p:sp>
      <p:sp>
        <p:nvSpPr>
          <p:cNvPr id="62478" name="Rectangle 13"/>
          <p:cNvSpPr>
            <a:spLocks noChangeArrowheads="1"/>
          </p:cNvSpPr>
          <p:nvPr/>
        </p:nvSpPr>
        <p:spPr bwMode="auto">
          <a:xfrm>
            <a:off x="1835150" y="4508500"/>
            <a:ext cx="1008063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part2</a:t>
            </a:r>
            <a:endParaRPr lang="en-IN"/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684213" y="4508500"/>
            <a:ext cx="1008062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part1</a:t>
            </a:r>
            <a:endParaRPr lang="en-IN"/>
          </a:p>
        </p:txBody>
      </p:sp>
      <p:cxnSp>
        <p:nvCxnSpPr>
          <p:cNvPr id="62480" name="AutoShape 18"/>
          <p:cNvCxnSpPr>
            <a:cxnSpLocks noChangeShapeType="1"/>
            <a:endCxn id="62470" idx="0"/>
          </p:cNvCxnSpPr>
          <p:nvPr/>
        </p:nvCxnSpPr>
        <p:spPr bwMode="auto">
          <a:xfrm rot="16200000" flipH="1">
            <a:off x="4177507" y="2096294"/>
            <a:ext cx="935037" cy="28892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2481" name="AutoShape 20"/>
          <p:cNvCxnSpPr>
            <a:cxnSpLocks noChangeShapeType="1"/>
            <a:stCxn id="62469" idx="3"/>
            <a:endCxn id="62471" idx="0"/>
          </p:cNvCxnSpPr>
          <p:nvPr/>
        </p:nvCxnSpPr>
        <p:spPr bwMode="auto">
          <a:xfrm>
            <a:off x="4284663" y="1773238"/>
            <a:ext cx="1584325" cy="9366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2482" name="AutoShape 21"/>
          <p:cNvCxnSpPr>
            <a:cxnSpLocks noChangeShapeType="1"/>
            <a:stCxn id="62469" idx="3"/>
            <a:endCxn id="62472" idx="0"/>
          </p:cNvCxnSpPr>
          <p:nvPr/>
        </p:nvCxnSpPr>
        <p:spPr bwMode="auto">
          <a:xfrm>
            <a:off x="4284663" y="1773238"/>
            <a:ext cx="2663825" cy="935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2483" name="AutoShape 22"/>
          <p:cNvCxnSpPr>
            <a:cxnSpLocks noChangeShapeType="1"/>
            <a:stCxn id="62469" idx="3"/>
            <a:endCxn id="62473" idx="0"/>
          </p:cNvCxnSpPr>
          <p:nvPr/>
        </p:nvCxnSpPr>
        <p:spPr bwMode="auto">
          <a:xfrm>
            <a:off x="4284663" y="1773238"/>
            <a:ext cx="3744912" cy="935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2484" name="AutoShape 23"/>
          <p:cNvCxnSpPr>
            <a:cxnSpLocks noChangeShapeType="1"/>
            <a:stCxn id="62475" idx="2"/>
            <a:endCxn id="62479" idx="0"/>
          </p:cNvCxnSpPr>
          <p:nvPr/>
        </p:nvCxnSpPr>
        <p:spPr bwMode="auto">
          <a:xfrm rot="16200000" flipH="1">
            <a:off x="792163" y="4111625"/>
            <a:ext cx="792162" cy="1588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2485" name="AutoShape 24"/>
          <p:cNvCxnSpPr>
            <a:cxnSpLocks noChangeShapeType="1"/>
            <a:endCxn id="62478" idx="0"/>
          </p:cNvCxnSpPr>
          <p:nvPr/>
        </p:nvCxnSpPr>
        <p:spPr bwMode="auto">
          <a:xfrm>
            <a:off x="1187450" y="4149725"/>
            <a:ext cx="1152525" cy="358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2486" name="AutoShape 25"/>
          <p:cNvCxnSpPr>
            <a:cxnSpLocks noChangeShapeType="1"/>
            <a:endCxn id="62477" idx="0"/>
          </p:cNvCxnSpPr>
          <p:nvPr/>
        </p:nvCxnSpPr>
        <p:spPr bwMode="auto">
          <a:xfrm>
            <a:off x="1476375" y="4149725"/>
            <a:ext cx="2016125" cy="358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2487" name="AutoShape 26"/>
          <p:cNvCxnSpPr>
            <a:cxnSpLocks noChangeShapeType="1"/>
            <a:stCxn id="62474" idx="2"/>
            <a:endCxn id="62476" idx="0"/>
          </p:cNvCxnSpPr>
          <p:nvPr/>
        </p:nvCxnSpPr>
        <p:spPr bwMode="auto">
          <a:xfrm>
            <a:off x="4572000" y="3716338"/>
            <a:ext cx="0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488" name="AutoShape 27"/>
          <p:cNvSpPr>
            <a:spLocks noChangeArrowheads="1"/>
          </p:cNvSpPr>
          <p:nvPr/>
        </p:nvSpPr>
        <p:spPr bwMode="auto">
          <a:xfrm>
            <a:off x="4284663" y="1700213"/>
            <a:ext cx="288925" cy="1444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AutoShape 28"/>
          <p:cNvSpPr>
            <a:spLocks noChangeArrowheads="1"/>
          </p:cNvSpPr>
          <p:nvPr/>
        </p:nvSpPr>
        <p:spPr bwMode="auto">
          <a:xfrm rot="-5400000">
            <a:off x="4428331" y="3790157"/>
            <a:ext cx="288925" cy="1444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AutoShape 29"/>
          <p:cNvSpPr>
            <a:spLocks noChangeArrowheads="1"/>
          </p:cNvSpPr>
          <p:nvPr/>
        </p:nvSpPr>
        <p:spPr bwMode="auto">
          <a:xfrm rot="-5400000">
            <a:off x="1043781" y="3788570"/>
            <a:ext cx="288925" cy="1444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Line 32"/>
          <p:cNvSpPr>
            <a:spLocks noChangeShapeType="1"/>
          </p:cNvSpPr>
          <p:nvPr/>
        </p:nvSpPr>
        <p:spPr bwMode="auto">
          <a:xfrm>
            <a:off x="1116013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2" name="Line 33"/>
          <p:cNvSpPr>
            <a:spLocks noChangeShapeType="1"/>
          </p:cNvSpPr>
          <p:nvPr/>
        </p:nvSpPr>
        <p:spPr bwMode="auto">
          <a:xfrm>
            <a:off x="4572000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3" name="Line 34"/>
          <p:cNvSpPr>
            <a:spLocks noChangeShapeType="1"/>
          </p:cNvSpPr>
          <p:nvPr/>
        </p:nvSpPr>
        <p:spPr bwMode="auto">
          <a:xfrm>
            <a:off x="1116013" y="30686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4" name="Line 35"/>
          <p:cNvSpPr>
            <a:spLocks noChangeShapeType="1"/>
          </p:cNvSpPr>
          <p:nvPr/>
        </p:nvSpPr>
        <p:spPr bwMode="auto">
          <a:xfrm>
            <a:off x="1979613" y="177323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5" name="Line 36"/>
          <p:cNvSpPr>
            <a:spLocks noChangeShapeType="1"/>
          </p:cNvSpPr>
          <p:nvPr/>
        </p:nvSpPr>
        <p:spPr bwMode="auto">
          <a:xfrm>
            <a:off x="1979613" y="17732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6" name="AutoShape 37"/>
          <p:cNvSpPr>
            <a:spLocks noChangeArrowheads="1"/>
          </p:cNvSpPr>
          <p:nvPr/>
        </p:nvSpPr>
        <p:spPr bwMode="auto">
          <a:xfrm>
            <a:off x="1763713" y="2781300"/>
            <a:ext cx="431800" cy="2873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7" name="Text Box 51"/>
          <p:cNvSpPr txBox="1">
            <a:spLocks noChangeArrowheads="1"/>
          </p:cNvSpPr>
          <p:nvPr/>
        </p:nvSpPr>
        <p:spPr bwMode="auto">
          <a:xfrm>
            <a:off x="2463800" y="5392738"/>
            <a:ext cx="334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Aggregation and generalization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979B7-466A-4FF5-8E65-B46501078B2D}" type="slidenum">
              <a:rPr lang="en-IN" smtClean="0"/>
              <a:pPr/>
              <a:t>28</a:t>
            </a:fld>
            <a:endParaRPr lang="en-IN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aggregation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105775" cy="4662487"/>
          </a:xfrm>
        </p:spPr>
        <p:txBody>
          <a:bodyPr/>
          <a:lstStyle/>
          <a:p>
            <a:pPr algn="just" eaLnBrk="1" hangingPunct="1"/>
            <a:r>
              <a:rPr lang="en-US" sz="2600" smtClean="0"/>
              <a:t>Aggregation can be fixed, variable or recursive.</a:t>
            </a:r>
          </a:p>
          <a:p>
            <a:pPr algn="just" eaLnBrk="1" hangingPunct="1"/>
            <a:r>
              <a:rPr lang="en-US" sz="2600" smtClean="0"/>
              <a:t>A fixed aggregate has a fixed structure; the number and types of sub parts are predefined e.g. lamp.</a:t>
            </a:r>
          </a:p>
          <a:p>
            <a:pPr algn="just" eaLnBrk="1" hangingPunct="1"/>
            <a:r>
              <a:rPr lang="en-US" sz="2600" smtClean="0"/>
              <a:t>A variable aggregation has a finite number of levels but number of parts may vary e.g. company.</a:t>
            </a:r>
          </a:p>
          <a:p>
            <a:pPr algn="just" eaLnBrk="1" hangingPunct="1"/>
            <a:r>
              <a:rPr lang="en-US" sz="2600" smtClean="0"/>
              <a:t>A recursive aggregation contains directly or indirectly an instance of the same kind of aggregate; the number of potential levels is unlimited e.g. computer program.</a:t>
            </a:r>
          </a:p>
          <a:p>
            <a:pPr algn="just" eaLnBrk="1" hangingPunct="1"/>
            <a:endParaRPr lang="en-IN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2BAF7-EBAC-425C-8255-3F6517ACD270}" type="slidenum">
              <a:rPr lang="en-IN" smtClean="0"/>
              <a:pPr/>
              <a:t>3</a:t>
            </a:fld>
            <a:endParaRPr lang="en-IN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40042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600" dirty="0"/>
              <a:t>One object uses another object to carry out a particular task, but these two objects are not dependent on each other</a:t>
            </a:r>
          </a:p>
          <a:p>
            <a:pPr algn="just">
              <a:lnSpc>
                <a:spcPct val="80000"/>
              </a:lnSpc>
            </a:pPr>
            <a:r>
              <a:rPr lang="en-US" sz="2600" dirty="0"/>
              <a:t>Example  Uses, send to  ,gets from, depends on, request, tells.</a:t>
            </a:r>
          </a:p>
          <a:p>
            <a:pPr algn="just">
              <a:lnSpc>
                <a:spcPct val="80000"/>
              </a:lnSpc>
            </a:pPr>
            <a:r>
              <a:rPr lang="en-US" sz="2600" dirty="0"/>
              <a:t>Student uses library card to issue books from library</a:t>
            </a:r>
          </a:p>
          <a:p>
            <a:pPr algn="just">
              <a:lnSpc>
                <a:spcPct val="80000"/>
              </a:lnSpc>
            </a:pPr>
            <a:r>
              <a:rPr lang="en-US" sz="2600" dirty="0"/>
              <a:t>Scientist uses permit-card to enter into laboratory.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2BAF7-EBAC-425C-8255-3F6517ACD270}" type="slidenum">
              <a:rPr lang="en-IN" smtClean="0"/>
              <a:pPr/>
              <a:t>4</a:t>
            </a:fld>
            <a:endParaRPr lang="en-IN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810000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Associations are bidirectional.</a:t>
            </a:r>
          </a:p>
          <a:p>
            <a:pPr algn="just" eaLnBrk="1" hangingPunct="1"/>
            <a:r>
              <a:rPr lang="en-US" sz="2400" dirty="0" smtClean="0"/>
              <a:t>In real, both directions of traversal are equally meaningful and refer to same association.</a:t>
            </a:r>
          </a:p>
          <a:p>
            <a:pPr algn="just" eaLnBrk="1" hangingPunct="1"/>
            <a:r>
              <a:rPr lang="en-US" sz="2400" dirty="0" smtClean="0"/>
              <a:t>Associations are often implemented in programming languages as pointers from one object to another.</a:t>
            </a:r>
          </a:p>
          <a:p>
            <a:pPr algn="just" eaLnBrk="1" hangingPunct="1"/>
            <a:r>
              <a:rPr lang="en-US" sz="2400" dirty="0" smtClean="0"/>
              <a:t>They are not dependent</a:t>
            </a:r>
          </a:p>
          <a:p>
            <a:pPr algn="just" eaLnBrk="1" hangingPunct="1">
              <a:buNone/>
            </a:pPr>
            <a:r>
              <a:rPr lang="en-US" sz="2400" dirty="0" smtClean="0"/>
              <a:t>  </a:t>
            </a:r>
          </a:p>
          <a:p>
            <a:pPr algn="just" eaLnBrk="1" hangingPunct="1">
              <a:buNone/>
            </a:pPr>
            <a:r>
              <a:rPr lang="en-US" sz="2400" dirty="0" smtClean="0"/>
              <a:t>                              Is issued to            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800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4800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Library_card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>
            <a:off x="2667000" y="50292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6C965-DD3E-4330-B195-82F6352B4973}" type="slidenum">
              <a:rPr lang="en-IN" smtClean="0"/>
              <a:pPr/>
              <a:t>5</a:t>
            </a:fld>
            <a:endParaRPr lang="en-IN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Navigability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The direction of association is called as Navigability</a:t>
            </a:r>
          </a:p>
          <a:p>
            <a:pPr eaLnBrk="1" hangingPunct="1"/>
            <a:r>
              <a:rPr lang="en-IN" dirty="0" smtClean="0"/>
              <a:t>Bidirectional</a:t>
            </a:r>
          </a:p>
          <a:p>
            <a:pPr eaLnBrk="1" hangingPunct="1">
              <a:buNone/>
            </a:pPr>
            <a:r>
              <a:rPr lang="en-IN" dirty="0" smtClean="0"/>
              <a:t>                         </a:t>
            </a:r>
            <a:r>
              <a:rPr lang="en-IN" sz="2000" dirty="0" smtClean="0"/>
              <a:t>Is issued to                    use</a:t>
            </a:r>
            <a:endParaRPr lang="en-IN" dirty="0"/>
          </a:p>
          <a:p>
            <a:pPr eaLnBrk="1" hangingPunct="1">
              <a:buNone/>
            </a:pPr>
            <a:endParaRPr lang="en-IN" dirty="0" smtClean="0"/>
          </a:p>
          <a:p>
            <a:pPr eaLnBrk="1" hangingPunct="1"/>
            <a:r>
              <a:rPr lang="en-IN" dirty="0" smtClean="0"/>
              <a:t>Unidirectional</a:t>
            </a:r>
          </a:p>
          <a:p>
            <a:pPr eaLnBrk="1" hangingPunct="1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</a:t>
            </a:r>
            <a:r>
              <a:rPr lang="en-IN" sz="2000" dirty="0" smtClean="0"/>
              <a:t>Has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3657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3657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Library_card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743200" y="38862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47800" y="5257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62600" y="5257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743200" y="54864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9D95BF-9ADE-4C98-B21F-527407ABA136}" type="slidenum">
              <a:rPr lang="en-IN" smtClean="0"/>
              <a:pPr/>
              <a:t>6</a:t>
            </a:fld>
            <a:endParaRPr lang="en-IN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Multiplicity </a:t>
            </a:r>
            <a:endParaRPr lang="en-IN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10550" cy="441960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Represents the number of objects of a class that are connected to an object of another class</a:t>
            </a:r>
          </a:p>
          <a:p>
            <a:pPr algn="just" eaLnBrk="1" hangingPunct="1"/>
            <a:r>
              <a:rPr lang="en-US" sz="2800" dirty="0" smtClean="0"/>
              <a:t>Four type of multiplicity</a:t>
            </a:r>
          </a:p>
          <a:p>
            <a:pPr algn="just" eaLnBrk="1" hangingPunct="1"/>
            <a:r>
              <a:rPr lang="en-US" sz="2800" dirty="0" smtClean="0"/>
              <a:t>Exactly one  (1)</a:t>
            </a:r>
          </a:p>
          <a:p>
            <a:pPr algn="just" eaLnBrk="1" hangingPunct="1"/>
            <a:r>
              <a:rPr lang="en-US" sz="2800" dirty="0" smtClean="0"/>
              <a:t>One or zero (0…1)</a:t>
            </a:r>
          </a:p>
          <a:p>
            <a:pPr algn="just" eaLnBrk="1" hangingPunct="1"/>
            <a:r>
              <a:rPr lang="en-US" sz="2800" dirty="0" smtClean="0"/>
              <a:t>Many  (0…..*)</a:t>
            </a:r>
          </a:p>
          <a:p>
            <a:pPr algn="just" eaLnBrk="1" hangingPunct="1"/>
            <a:r>
              <a:rPr lang="en-US" sz="2800" dirty="0" smtClean="0"/>
              <a:t>One or more (1….*)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6C965-DD3E-4330-B195-82F6352B4973}" type="slidenum">
              <a:rPr lang="en-IN" smtClean="0"/>
              <a:pPr/>
              <a:t>7</a:t>
            </a:fld>
            <a:endParaRPr lang="en-IN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of association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All connections among classes should be modeled as association.</a:t>
            </a:r>
          </a:p>
          <a:p>
            <a:pPr eaLnBrk="1" hangingPunct="1"/>
            <a:r>
              <a:rPr lang="en-US" dirty="0" smtClean="0"/>
              <a:t>One-to-one association</a:t>
            </a:r>
          </a:p>
          <a:p>
            <a:pPr eaLnBrk="1" hangingPunct="1"/>
            <a:r>
              <a:rPr lang="en-US" dirty="0" smtClean="0"/>
              <a:t>Many-to-many association</a:t>
            </a:r>
          </a:p>
          <a:p>
            <a:pPr eaLnBrk="1" hangingPunct="1"/>
            <a:r>
              <a:rPr lang="en-US" dirty="0" smtClean="0"/>
              <a:t>Ternary association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22CD5-76A2-4305-89C0-5B4A45FE4FCD}" type="slidenum">
              <a:rPr lang="en-IN" smtClean="0"/>
              <a:pPr/>
              <a:t>8</a:t>
            </a:fld>
            <a:endParaRPr lang="en-IN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42938" y="1785938"/>
            <a:ext cx="21605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Country</a:t>
            </a:r>
          </a:p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642938" y="214630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4675188" y="1785938"/>
            <a:ext cx="21605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>
            <a:off x="4675188" y="2146300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992" name="Line 9"/>
          <p:cNvSpPr>
            <a:spLocks noChangeShapeType="1"/>
          </p:cNvSpPr>
          <p:nvPr/>
        </p:nvSpPr>
        <p:spPr bwMode="auto">
          <a:xfrm>
            <a:off x="2803525" y="2001838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>
            <a:off x="3019425" y="1714500"/>
            <a:ext cx="1512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Has-capital</a:t>
            </a:r>
            <a:endParaRPr lang="en-IN" dirty="0"/>
          </a:p>
        </p:txBody>
      </p:sp>
      <p:sp>
        <p:nvSpPr>
          <p:cNvPr id="41994" name="Line 14"/>
          <p:cNvSpPr>
            <a:spLocks noChangeShapeType="1"/>
          </p:cNvSpPr>
          <p:nvPr/>
        </p:nvSpPr>
        <p:spPr bwMode="auto">
          <a:xfrm>
            <a:off x="2803525" y="2001838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3019425" y="1714500"/>
            <a:ext cx="1512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Has-capital</a:t>
            </a:r>
            <a:endParaRPr lang="en-IN" dirty="0"/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6764338" y="2001838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41997" name="AutoShape 11"/>
          <p:cNvSpPr>
            <a:spLocks noChangeArrowheads="1"/>
          </p:cNvSpPr>
          <p:nvPr/>
        </p:nvSpPr>
        <p:spPr bwMode="auto">
          <a:xfrm>
            <a:off x="539750" y="3214688"/>
            <a:ext cx="2160588" cy="79216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(Country)</a:t>
            </a:r>
          </a:p>
          <a:p>
            <a:pPr algn="ctr"/>
            <a:r>
              <a:rPr lang="en-US" dirty="0"/>
              <a:t>India</a:t>
            </a:r>
            <a:endParaRPr lang="en-IN" dirty="0"/>
          </a:p>
        </p:txBody>
      </p:sp>
      <p:sp>
        <p:nvSpPr>
          <p:cNvPr id="41998" name="AutoShape 13"/>
          <p:cNvSpPr>
            <a:spLocks noChangeArrowheads="1"/>
          </p:cNvSpPr>
          <p:nvPr/>
        </p:nvSpPr>
        <p:spPr bwMode="auto">
          <a:xfrm>
            <a:off x="4572000" y="3214688"/>
            <a:ext cx="2160588" cy="79216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(City)</a:t>
            </a:r>
          </a:p>
          <a:p>
            <a:pPr algn="ctr"/>
            <a:r>
              <a:rPr lang="en-US" dirty="0"/>
              <a:t>Delhi</a:t>
            </a:r>
            <a:endParaRPr lang="en-IN" dirty="0"/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>
            <a:off x="2700338" y="3568700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000" name="Text Box 17"/>
          <p:cNvSpPr txBox="1">
            <a:spLocks noChangeArrowheads="1"/>
          </p:cNvSpPr>
          <p:nvPr/>
        </p:nvSpPr>
        <p:spPr bwMode="auto">
          <a:xfrm>
            <a:off x="2916238" y="3281363"/>
            <a:ext cx="1512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Has-capital</a:t>
            </a:r>
            <a:endParaRPr lang="en-IN" dirty="0"/>
          </a:p>
        </p:txBody>
      </p:sp>
      <p:sp>
        <p:nvSpPr>
          <p:cNvPr id="42001" name="Text Box 19"/>
          <p:cNvSpPr txBox="1">
            <a:spLocks noChangeArrowheads="1"/>
          </p:cNvSpPr>
          <p:nvPr/>
        </p:nvSpPr>
        <p:spPr bwMode="auto">
          <a:xfrm>
            <a:off x="7429500" y="3857625"/>
            <a:ext cx="10525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Instance </a:t>
            </a:r>
          </a:p>
          <a:p>
            <a:pPr>
              <a:spcBef>
                <a:spcPct val="50000"/>
              </a:spcBef>
            </a:pPr>
            <a:r>
              <a:rPr lang="en-US" dirty="0"/>
              <a:t>Diagram</a:t>
            </a:r>
            <a:endParaRPr lang="en-IN" dirty="0"/>
          </a:p>
        </p:txBody>
      </p:sp>
      <p:sp>
        <p:nvSpPr>
          <p:cNvPr id="42002" name="Text Box 20"/>
          <p:cNvSpPr txBox="1">
            <a:spLocks noChangeArrowheads="1"/>
          </p:cNvSpPr>
          <p:nvPr/>
        </p:nvSpPr>
        <p:spPr bwMode="auto">
          <a:xfrm>
            <a:off x="2786063" y="5643563"/>
            <a:ext cx="3744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One-to-One Association and links</a:t>
            </a:r>
            <a:endParaRPr lang="en-IN" dirty="0"/>
          </a:p>
        </p:txBody>
      </p:sp>
      <p:sp>
        <p:nvSpPr>
          <p:cNvPr id="42003" name="AutoShape 11"/>
          <p:cNvSpPr>
            <a:spLocks noChangeArrowheads="1"/>
          </p:cNvSpPr>
          <p:nvPr/>
        </p:nvSpPr>
        <p:spPr bwMode="auto">
          <a:xfrm>
            <a:off x="500063" y="4286250"/>
            <a:ext cx="2160587" cy="79216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(Country)</a:t>
            </a:r>
          </a:p>
          <a:p>
            <a:pPr algn="ctr"/>
            <a:r>
              <a:rPr lang="en-US" dirty="0"/>
              <a:t>France</a:t>
            </a:r>
            <a:endParaRPr lang="en-IN" dirty="0"/>
          </a:p>
        </p:txBody>
      </p:sp>
      <p:sp>
        <p:nvSpPr>
          <p:cNvPr id="42004" name="AutoShape 13"/>
          <p:cNvSpPr>
            <a:spLocks noChangeArrowheads="1"/>
          </p:cNvSpPr>
          <p:nvPr/>
        </p:nvSpPr>
        <p:spPr bwMode="auto">
          <a:xfrm>
            <a:off x="4532313" y="4286250"/>
            <a:ext cx="2160587" cy="79216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(City)</a:t>
            </a:r>
          </a:p>
          <a:p>
            <a:pPr algn="ctr"/>
            <a:r>
              <a:rPr lang="en-IN" dirty="0"/>
              <a:t>Paris</a:t>
            </a:r>
          </a:p>
        </p:txBody>
      </p:sp>
      <p:sp>
        <p:nvSpPr>
          <p:cNvPr id="42005" name="Line 16"/>
          <p:cNvSpPr>
            <a:spLocks noChangeShapeType="1"/>
          </p:cNvSpPr>
          <p:nvPr/>
        </p:nvSpPr>
        <p:spPr bwMode="auto">
          <a:xfrm>
            <a:off x="2660650" y="46402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006" name="Text Box 17"/>
          <p:cNvSpPr txBox="1">
            <a:spLocks noChangeArrowheads="1"/>
          </p:cNvSpPr>
          <p:nvPr/>
        </p:nvSpPr>
        <p:spPr bwMode="auto">
          <a:xfrm>
            <a:off x="2876550" y="4352925"/>
            <a:ext cx="1512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Has-capital</a:t>
            </a:r>
            <a:endParaRPr lang="en-IN" dirty="0"/>
          </a:p>
        </p:txBody>
      </p:sp>
      <p:sp>
        <p:nvSpPr>
          <p:cNvPr id="26" name="Right Brace 25"/>
          <p:cNvSpPr/>
          <p:nvPr/>
        </p:nvSpPr>
        <p:spPr>
          <a:xfrm>
            <a:off x="6754813" y="3214688"/>
            <a:ext cx="531812" cy="2000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584D60-25B1-4591-9397-D28FB59B1DA6}" type="slidenum">
              <a:rPr lang="en-IN" smtClean="0"/>
              <a:pPr/>
              <a:t>9</a:t>
            </a:fld>
            <a:endParaRPr lang="en-IN" dirty="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61988" y="1493838"/>
            <a:ext cx="2232025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Line</a:t>
            </a:r>
          </a:p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5054600" y="1493838"/>
            <a:ext cx="2232025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623888" y="18573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24450" y="1857375"/>
            <a:ext cx="2143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43016" name="AutoShape 11"/>
          <p:cNvCxnSpPr>
            <a:cxnSpLocks noChangeShapeType="1"/>
          </p:cNvCxnSpPr>
          <p:nvPr/>
        </p:nvCxnSpPr>
        <p:spPr bwMode="auto">
          <a:xfrm>
            <a:off x="2909888" y="1857375"/>
            <a:ext cx="21605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</p:cxn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2965450" y="156527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intersects</a:t>
            </a:r>
            <a:endParaRPr lang="en-IN" dirty="0"/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2822575" y="1852613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2+</a:t>
            </a:r>
            <a:endParaRPr lang="en-IN" dirty="0"/>
          </a:p>
        </p:txBody>
      </p:sp>
      <p:sp>
        <p:nvSpPr>
          <p:cNvPr id="43019" name="AutoShape 14"/>
          <p:cNvSpPr>
            <a:spLocks noChangeArrowheads="1"/>
          </p:cNvSpPr>
          <p:nvPr/>
        </p:nvSpPr>
        <p:spPr bwMode="auto">
          <a:xfrm>
            <a:off x="698500" y="2543175"/>
            <a:ext cx="2016125" cy="57626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(Line)</a:t>
            </a:r>
          </a:p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43020" name="AutoShape 15"/>
          <p:cNvSpPr>
            <a:spLocks noChangeArrowheads="1"/>
          </p:cNvSpPr>
          <p:nvPr/>
        </p:nvSpPr>
        <p:spPr bwMode="auto">
          <a:xfrm>
            <a:off x="714375" y="3195638"/>
            <a:ext cx="2016125" cy="57626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(Line)</a:t>
            </a:r>
          </a:p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43021" name="AutoShape 16"/>
          <p:cNvSpPr>
            <a:spLocks noChangeArrowheads="1"/>
          </p:cNvSpPr>
          <p:nvPr/>
        </p:nvSpPr>
        <p:spPr bwMode="auto">
          <a:xfrm>
            <a:off x="714375" y="3843338"/>
            <a:ext cx="2016125" cy="57626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(Line)</a:t>
            </a:r>
          </a:p>
          <a:p>
            <a:pPr algn="ctr"/>
            <a:r>
              <a:rPr lang="en-US" dirty="0"/>
              <a:t>L3</a:t>
            </a:r>
            <a:endParaRPr lang="en-IN" dirty="0"/>
          </a:p>
        </p:txBody>
      </p:sp>
      <p:sp>
        <p:nvSpPr>
          <p:cNvPr id="43022" name="AutoShape 17"/>
          <p:cNvSpPr>
            <a:spLocks noChangeArrowheads="1"/>
          </p:cNvSpPr>
          <p:nvPr/>
        </p:nvSpPr>
        <p:spPr bwMode="auto">
          <a:xfrm>
            <a:off x="5053013" y="2978150"/>
            <a:ext cx="2016125" cy="57626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(Point)</a:t>
            </a:r>
          </a:p>
          <a:p>
            <a:pPr algn="ctr"/>
            <a:r>
              <a:rPr lang="en-US" dirty="0"/>
              <a:t>P1</a:t>
            </a:r>
            <a:endParaRPr lang="en-IN" dirty="0"/>
          </a:p>
        </p:txBody>
      </p:sp>
      <p:sp>
        <p:nvSpPr>
          <p:cNvPr id="43023" name="AutoShape 18"/>
          <p:cNvSpPr>
            <a:spLocks noChangeArrowheads="1"/>
          </p:cNvSpPr>
          <p:nvPr/>
        </p:nvSpPr>
        <p:spPr bwMode="auto">
          <a:xfrm>
            <a:off x="714375" y="4491038"/>
            <a:ext cx="2016125" cy="57626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(Line)</a:t>
            </a:r>
          </a:p>
          <a:p>
            <a:pPr algn="ctr"/>
            <a:r>
              <a:rPr lang="en-US" dirty="0"/>
              <a:t>L4</a:t>
            </a:r>
            <a:endParaRPr lang="en-IN" dirty="0"/>
          </a:p>
        </p:txBody>
      </p:sp>
      <p:sp>
        <p:nvSpPr>
          <p:cNvPr id="43024" name="AutoShape 19"/>
          <p:cNvSpPr>
            <a:spLocks noChangeArrowheads="1"/>
          </p:cNvSpPr>
          <p:nvPr/>
        </p:nvSpPr>
        <p:spPr bwMode="auto">
          <a:xfrm>
            <a:off x="714375" y="5138738"/>
            <a:ext cx="2016125" cy="57626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(Line)</a:t>
            </a:r>
          </a:p>
          <a:p>
            <a:pPr algn="ctr"/>
            <a:r>
              <a:rPr lang="en-US" dirty="0"/>
              <a:t>L5</a:t>
            </a:r>
            <a:endParaRPr lang="en-IN" dirty="0"/>
          </a:p>
        </p:txBody>
      </p:sp>
      <p:sp>
        <p:nvSpPr>
          <p:cNvPr id="43025" name="AutoShape 20"/>
          <p:cNvSpPr>
            <a:spLocks noChangeArrowheads="1"/>
          </p:cNvSpPr>
          <p:nvPr/>
        </p:nvSpPr>
        <p:spPr bwMode="auto">
          <a:xfrm>
            <a:off x="5053013" y="4059238"/>
            <a:ext cx="2016125" cy="576262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(Point)</a:t>
            </a:r>
          </a:p>
          <a:p>
            <a:pPr algn="ctr"/>
            <a:r>
              <a:rPr lang="en-US" dirty="0"/>
              <a:t>P2</a:t>
            </a:r>
            <a:endParaRPr lang="en-IN" dirty="0"/>
          </a:p>
        </p:txBody>
      </p:sp>
      <p:cxnSp>
        <p:nvCxnSpPr>
          <p:cNvPr id="43026" name="AutoShape 21"/>
          <p:cNvCxnSpPr>
            <a:cxnSpLocks noChangeShapeType="1"/>
          </p:cNvCxnSpPr>
          <p:nvPr/>
        </p:nvCxnSpPr>
        <p:spPr bwMode="auto">
          <a:xfrm>
            <a:off x="2714625" y="2711450"/>
            <a:ext cx="2305050" cy="431800"/>
          </a:xfrm>
          <a:prstGeom prst="bentConnector3">
            <a:avLst>
              <a:gd name="adj1" fmla="val 13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3027" name="AutoShape 25"/>
          <p:cNvCxnSpPr>
            <a:cxnSpLocks noChangeShapeType="1"/>
          </p:cNvCxnSpPr>
          <p:nvPr/>
        </p:nvCxnSpPr>
        <p:spPr bwMode="auto">
          <a:xfrm flipV="1">
            <a:off x="2747963" y="4491038"/>
            <a:ext cx="2305050" cy="43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3028" name="AutoShape 26"/>
          <p:cNvCxnSpPr>
            <a:cxnSpLocks noChangeShapeType="1"/>
            <a:endCxn id="43022" idx="1"/>
          </p:cNvCxnSpPr>
          <p:nvPr/>
        </p:nvCxnSpPr>
        <p:spPr bwMode="auto">
          <a:xfrm flipV="1">
            <a:off x="2747963" y="3267075"/>
            <a:ext cx="2305050" cy="217488"/>
          </a:xfrm>
          <a:prstGeom prst="bentConnector3">
            <a:avLst>
              <a:gd name="adj1" fmla="val 137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3029" name="AutoShape 28"/>
          <p:cNvCxnSpPr>
            <a:cxnSpLocks noChangeShapeType="1"/>
          </p:cNvCxnSpPr>
          <p:nvPr/>
        </p:nvCxnSpPr>
        <p:spPr bwMode="auto">
          <a:xfrm flipV="1">
            <a:off x="2747963" y="3411538"/>
            <a:ext cx="2305050" cy="720725"/>
          </a:xfrm>
          <a:prstGeom prst="bentConnector3">
            <a:avLst>
              <a:gd name="adj1" fmla="val 186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3030" name="AutoShape 29"/>
          <p:cNvCxnSpPr>
            <a:cxnSpLocks noChangeShapeType="1"/>
          </p:cNvCxnSpPr>
          <p:nvPr/>
        </p:nvCxnSpPr>
        <p:spPr bwMode="auto">
          <a:xfrm>
            <a:off x="2747963" y="4203700"/>
            <a:ext cx="2305050" cy="215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3031" name="Text Box 37"/>
          <p:cNvSpPr txBox="1">
            <a:spLocks noChangeArrowheads="1"/>
          </p:cNvSpPr>
          <p:nvPr/>
        </p:nvSpPr>
        <p:spPr bwMode="auto">
          <a:xfrm>
            <a:off x="1979613" y="5776913"/>
            <a:ext cx="5832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Many-to-many Association and links</a:t>
            </a:r>
            <a:endParaRPr lang="en-IN" dirty="0"/>
          </a:p>
        </p:txBody>
      </p:sp>
      <p:sp>
        <p:nvSpPr>
          <p:cNvPr id="43032" name="Text Box 38"/>
          <p:cNvSpPr txBox="1">
            <a:spLocks noChangeArrowheads="1"/>
          </p:cNvSpPr>
          <p:nvPr/>
        </p:nvSpPr>
        <p:spPr bwMode="auto">
          <a:xfrm>
            <a:off x="7372350" y="1636713"/>
            <a:ext cx="10572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Class </a:t>
            </a:r>
          </a:p>
          <a:p>
            <a:r>
              <a:rPr lang="en-US" dirty="0"/>
              <a:t>Diagram</a:t>
            </a:r>
            <a:endParaRPr lang="en-IN" dirty="0"/>
          </a:p>
        </p:txBody>
      </p:sp>
      <p:sp>
        <p:nvSpPr>
          <p:cNvPr id="43033" name="Text Box 39"/>
          <p:cNvSpPr txBox="1">
            <a:spLocks noChangeArrowheads="1"/>
          </p:cNvSpPr>
          <p:nvPr/>
        </p:nvSpPr>
        <p:spPr bwMode="auto">
          <a:xfrm>
            <a:off x="7215188" y="3500438"/>
            <a:ext cx="11207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Instance </a:t>
            </a:r>
          </a:p>
          <a:p>
            <a:r>
              <a:rPr lang="en-US" dirty="0"/>
              <a:t>Diagram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1176</Words>
  <Application>Microsoft Office PowerPoint</Application>
  <PresentationFormat>On-screen Show (4:3)</PresentationFormat>
  <Paragraphs>266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Relationships between Classes</vt:lpstr>
      <vt:lpstr>Links and Association</vt:lpstr>
      <vt:lpstr>Slide 3</vt:lpstr>
      <vt:lpstr>Slide 4</vt:lpstr>
      <vt:lpstr>Navigability</vt:lpstr>
      <vt:lpstr>Multiplicity </vt:lpstr>
      <vt:lpstr>Type of association</vt:lpstr>
      <vt:lpstr>Slide 8</vt:lpstr>
      <vt:lpstr>Slide 9</vt:lpstr>
      <vt:lpstr>Slide 10</vt:lpstr>
      <vt:lpstr>Link attributes</vt:lpstr>
      <vt:lpstr>Role Names</vt:lpstr>
      <vt:lpstr>Slide 13</vt:lpstr>
      <vt:lpstr>ordering</vt:lpstr>
      <vt:lpstr>Qualification</vt:lpstr>
      <vt:lpstr>Qualifier</vt:lpstr>
      <vt:lpstr>Qualifier</vt:lpstr>
      <vt:lpstr>Recursive Association</vt:lpstr>
      <vt:lpstr>Aggregation</vt:lpstr>
      <vt:lpstr>Aggregation</vt:lpstr>
      <vt:lpstr>Aggregation</vt:lpstr>
      <vt:lpstr>Aggregation vs. Association</vt:lpstr>
      <vt:lpstr>Aggregation vs. Association</vt:lpstr>
      <vt:lpstr>Aggregation and Association</vt:lpstr>
      <vt:lpstr>Generalization</vt:lpstr>
      <vt:lpstr>Aggregation vs. Generalization</vt:lpstr>
      <vt:lpstr>Aggregation and generalization</vt:lpstr>
      <vt:lpstr>Recursive aggregation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 and Association</dc:title>
  <dc:creator>MITM</dc:creator>
  <cp:lastModifiedBy>Administrator</cp:lastModifiedBy>
  <cp:revision>15</cp:revision>
  <dcterms:created xsi:type="dcterms:W3CDTF">2017-09-25T16:18:54Z</dcterms:created>
  <dcterms:modified xsi:type="dcterms:W3CDTF">2017-09-25T05:18:41Z</dcterms:modified>
</cp:coreProperties>
</file>