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90120" y="201744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120" y="2017440"/>
            <a:ext cx="5156640" cy="411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182600" y="2017800"/>
            <a:ext cx="7772040" cy="411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143000" y="-380880"/>
            <a:ext cx="7792560" cy="52981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182600" y="41670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411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65280" y="41670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30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82600" y="20178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65280" y="2017800"/>
            <a:ext cx="379260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82600" y="4167000"/>
            <a:ext cx="7772040" cy="19623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55680" y="108000"/>
            <a:ext cx="437760" cy="474480"/>
          </a:xfrm>
          <a:prstGeom prst="rect">
            <a:avLst/>
          </a:prstGeom>
          <a:solidFill>
            <a:srgbClr val="ffcf01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738360" y="108000"/>
            <a:ext cx="328320" cy="474480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479520" y="530280"/>
            <a:ext cx="421920" cy="474480"/>
          </a:xfrm>
          <a:prstGeom prst="rect">
            <a:avLst/>
          </a:prstGeom>
          <a:solidFill>
            <a:srgbClr val="3333cc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849240" y="530280"/>
            <a:ext cx="367920" cy="47448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152280" y="457200"/>
            <a:ext cx="560160" cy="4219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700200" y="0"/>
            <a:ext cx="31320" cy="1052280"/>
          </a:xfrm>
          <a:prstGeom prst="rect">
            <a:avLst/>
          </a:prstGeom>
          <a:solidFill>
            <a:srgbClr val="1c1c1c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380880" y="790560"/>
            <a:ext cx="8226000" cy="3132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Click to edit the title text formatClick to edit Master title style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Fifth level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dt"/>
          </p:nvPr>
        </p:nvSpPr>
        <p:spPr>
          <a:xfrm>
            <a:off x="914400" y="6324480"/>
            <a:ext cx="190476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ftr"/>
          </p:nvPr>
        </p:nvSpPr>
        <p:spPr>
          <a:xfrm>
            <a:off x="3352680" y="6324480"/>
            <a:ext cx="2895120" cy="4568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6781680" y="6324480"/>
            <a:ext cx="190476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FF59D071-9C28-44B1-A0BF-8E0352FDF61F}" type="slidenum">
              <a:rPr lang="en-IN" sz="1400">
                <a:solidFill>
                  <a:srgbClr val="000000"/>
                </a:solidFill>
                <a:latin typeface="Tahom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Standard Template Library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304920" y="1143000"/>
            <a:ext cx="883872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standard template library (STL) contains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Containers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Algorithms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Iterators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</a:t>
            </a:r>
            <a:r>
              <a:rPr i="1" lang="en-US" sz="2400">
                <a:solidFill>
                  <a:srgbClr val="000000"/>
                </a:solidFill>
                <a:latin typeface="Tahoma"/>
              </a:rPr>
              <a:t>container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is a way that stored data is organized in memory, for example an array of elements.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i="1" lang="en-US" sz="2400">
                <a:solidFill>
                  <a:srgbClr val="000000"/>
                </a:solidFill>
                <a:latin typeface="Tahoma"/>
              </a:rPr>
              <a:t>Algorithms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in the STL are procedures that are applied to containers to process their data, for example search for an element in an array, or sort an array.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i="1" lang="en-US" sz="2400">
                <a:solidFill>
                  <a:srgbClr val="000000"/>
                </a:solidFill>
                <a:latin typeface="Tahoma"/>
              </a:rPr>
              <a:t>Iterators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are a generalization of the concept of pointers, they point to elements in a container, for example you can increment an iterator to point to the next element in an array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Vector Container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152280" y="1371600"/>
            <a:ext cx="8802360" cy="4760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arr[] = { 12, 3, 17, 8 };  // standard C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v(arr, arr+4);  // initialize vector with C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while ( ! v.empty()) // until vector is empty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v.back() &lt;&lt; ” ”;   // output last element of vector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v.pop_back();                 // delete the last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cout &lt;&lt; endl;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Constructors for Vector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228600" y="1143000"/>
            <a:ext cx="8915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vector can be initialized by specifying its size and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 prototype element or by another vector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vector&lt;Date&gt; x(1000); // creates vector of size 1000,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                   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requires default constructor for Date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vector&lt;Date&gt; dates(10,Date(17,12,1999)); // initializes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all elements with 17.12.1999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vector&lt;Date&gt; y(x); // initializes vector y with  vector 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447920" y="3124080"/>
            <a:ext cx="2666520" cy="37335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vector&lt;int&gt;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676520" y="3657600"/>
            <a:ext cx="2209320" cy="2285640"/>
          </a:xfrm>
          <a:prstGeom prst="rect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array_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TextShape 3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Iterators</a:t>
            </a:r>
            <a:endParaRPr/>
          </a:p>
        </p:txBody>
      </p:sp>
      <p:sp>
        <p:nvSpPr>
          <p:cNvPr id="129" name="TextShape 4"/>
          <p:cNvSpPr txBox="1"/>
          <p:nvPr/>
        </p:nvSpPr>
        <p:spPr>
          <a:xfrm>
            <a:off x="304920" y="1371600"/>
            <a:ext cx="8650080" cy="4760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Iterators are pointer-like entities that are used to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access individual elements in a container.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Often they are used to move sequentially from element to element, a process called </a:t>
            </a:r>
            <a:r>
              <a:rPr i="1" lang="en-US" sz="2400">
                <a:solidFill>
                  <a:srgbClr val="000000"/>
                </a:solidFill>
                <a:latin typeface="Tahoma"/>
              </a:rPr>
              <a:t>iterating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through a container.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2895480" y="380988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17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2895480" y="434340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2895480" y="487692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23</a:t>
            </a:r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2895480" y="541008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134" name="CustomShape 9"/>
          <p:cNvSpPr/>
          <p:nvPr/>
        </p:nvSpPr>
        <p:spPr>
          <a:xfrm>
            <a:off x="1676520" y="6019920"/>
            <a:ext cx="2133360" cy="609120"/>
          </a:xfrm>
          <a:prstGeom prst="rect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size_</a:t>
            </a:r>
            <a:endParaRPr/>
          </a:p>
        </p:txBody>
      </p:sp>
      <p:sp>
        <p:nvSpPr>
          <p:cNvPr id="135" name="CustomShape 10"/>
          <p:cNvSpPr/>
          <p:nvPr/>
        </p:nvSpPr>
        <p:spPr>
          <a:xfrm>
            <a:off x="2743200" y="617220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36" name="CustomShape 11"/>
          <p:cNvSpPr/>
          <p:nvPr/>
        </p:nvSpPr>
        <p:spPr>
          <a:xfrm>
            <a:off x="5334120" y="3886200"/>
            <a:ext cx="3047760" cy="9140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vector&lt;int&gt;::iterator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37" name="CustomShape 12"/>
          <p:cNvSpPr/>
          <p:nvPr/>
        </p:nvSpPr>
        <p:spPr>
          <a:xfrm>
            <a:off x="5638680" y="4343400"/>
            <a:ext cx="121896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38" name="Line 13"/>
          <p:cNvSpPr/>
          <p:nvPr/>
        </p:nvSpPr>
        <p:spPr>
          <a:xfrm flipH="1">
            <a:off x="3809880" y="4495680"/>
            <a:ext cx="1905120" cy="0"/>
          </a:xfrm>
          <a:prstGeom prst="line">
            <a:avLst/>
          </a:prstGeom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39" name="CustomShape 14"/>
          <p:cNvSpPr/>
          <p:nvPr/>
        </p:nvSpPr>
        <p:spPr>
          <a:xfrm>
            <a:off x="4423320" y="4986360"/>
            <a:ext cx="4864320" cy="1186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The iterator corresponding to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the class vector&lt;int&gt; is of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the type vector&lt;int&gt;::iterator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Iterators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685800" y="121932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member functions begin() and end() return an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iterator to the first and past the last element of a container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1143000" y="2514600"/>
            <a:ext cx="2666520" cy="37335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vector&lt;int&gt; v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1371600" y="3048120"/>
            <a:ext cx="2209320" cy="2285640"/>
          </a:xfrm>
          <a:prstGeom prst="rect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array_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2590920" y="320040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17</a:t>
            </a:r>
            <a:endParaRPr/>
          </a:p>
        </p:txBody>
      </p:sp>
      <p:sp>
        <p:nvSpPr>
          <p:cNvPr id="145" name="CustomShape 6"/>
          <p:cNvSpPr/>
          <p:nvPr/>
        </p:nvSpPr>
        <p:spPr>
          <a:xfrm>
            <a:off x="2590920" y="373392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46" name="CustomShape 7"/>
          <p:cNvSpPr/>
          <p:nvPr/>
        </p:nvSpPr>
        <p:spPr>
          <a:xfrm>
            <a:off x="2590920" y="426708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23</a:t>
            </a:r>
            <a:endParaRPr/>
          </a:p>
        </p:txBody>
      </p:sp>
      <p:sp>
        <p:nvSpPr>
          <p:cNvPr id="147" name="CustomShape 8"/>
          <p:cNvSpPr/>
          <p:nvPr/>
        </p:nvSpPr>
        <p:spPr>
          <a:xfrm>
            <a:off x="2590920" y="480060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148" name="CustomShape 9"/>
          <p:cNvSpPr/>
          <p:nvPr/>
        </p:nvSpPr>
        <p:spPr>
          <a:xfrm>
            <a:off x="1371600" y="5410080"/>
            <a:ext cx="2133360" cy="609120"/>
          </a:xfrm>
          <a:prstGeom prst="rect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size_</a:t>
            </a:r>
            <a:endParaRPr/>
          </a:p>
        </p:txBody>
      </p:sp>
      <p:sp>
        <p:nvSpPr>
          <p:cNvPr id="149" name="CustomShape 10"/>
          <p:cNvSpPr/>
          <p:nvPr/>
        </p:nvSpPr>
        <p:spPr>
          <a:xfrm>
            <a:off x="2438280" y="556272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50" name="CustomShape 11"/>
          <p:cNvSpPr/>
          <p:nvPr/>
        </p:nvSpPr>
        <p:spPr>
          <a:xfrm>
            <a:off x="4952880" y="4724280"/>
            <a:ext cx="1752120" cy="9140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v.end()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1" name="CustomShape 12"/>
          <p:cNvSpPr/>
          <p:nvPr/>
        </p:nvSpPr>
        <p:spPr>
          <a:xfrm>
            <a:off x="5257800" y="5181480"/>
            <a:ext cx="121896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52" name="Line 13"/>
          <p:cNvSpPr/>
          <p:nvPr/>
        </p:nvSpPr>
        <p:spPr>
          <a:xfrm flipH="1" flipV="1">
            <a:off x="3428640" y="5112000"/>
            <a:ext cx="1905120" cy="221760"/>
          </a:xfrm>
          <a:prstGeom prst="line">
            <a:avLst/>
          </a:prstGeom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3" name="CustomShape 14"/>
          <p:cNvSpPr/>
          <p:nvPr/>
        </p:nvSpPr>
        <p:spPr>
          <a:xfrm>
            <a:off x="4952880" y="2819520"/>
            <a:ext cx="1752120" cy="9140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v.begin()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4" name="CustomShape 15"/>
          <p:cNvSpPr/>
          <p:nvPr/>
        </p:nvSpPr>
        <p:spPr>
          <a:xfrm>
            <a:off x="5257800" y="3276720"/>
            <a:ext cx="121896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55" name="Line 16"/>
          <p:cNvSpPr/>
          <p:nvPr/>
        </p:nvSpPr>
        <p:spPr>
          <a:xfrm flipH="1">
            <a:off x="3429000" y="3429000"/>
            <a:ext cx="1904760" cy="0"/>
          </a:xfrm>
          <a:prstGeom prst="line">
            <a:avLst/>
          </a:prstGeom>
          <a:ln w="572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33520" y="1371600"/>
            <a:ext cx="8421480" cy="4760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One can have multiple iterators pointing to different or identical elements in the container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1600200" y="2590920"/>
            <a:ext cx="2666520" cy="37335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vector&lt;int&gt; v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9" name="CustomShape 4"/>
          <p:cNvSpPr/>
          <p:nvPr/>
        </p:nvSpPr>
        <p:spPr>
          <a:xfrm>
            <a:off x="1752480" y="3200400"/>
            <a:ext cx="2209320" cy="2285640"/>
          </a:xfrm>
          <a:prstGeom prst="rect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array_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0" name="CustomShape 5"/>
          <p:cNvSpPr/>
          <p:nvPr/>
        </p:nvSpPr>
        <p:spPr>
          <a:xfrm>
            <a:off x="2971800" y="335268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17</a:t>
            </a:r>
            <a:endParaRPr/>
          </a:p>
        </p:txBody>
      </p:sp>
      <p:sp>
        <p:nvSpPr>
          <p:cNvPr id="161" name="CustomShape 6"/>
          <p:cNvSpPr/>
          <p:nvPr/>
        </p:nvSpPr>
        <p:spPr>
          <a:xfrm>
            <a:off x="2971800" y="388620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62" name="CustomShape 7"/>
          <p:cNvSpPr/>
          <p:nvPr/>
        </p:nvSpPr>
        <p:spPr>
          <a:xfrm>
            <a:off x="2971800" y="441972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23</a:t>
            </a:r>
            <a:endParaRPr/>
          </a:p>
        </p:txBody>
      </p:sp>
      <p:sp>
        <p:nvSpPr>
          <p:cNvPr id="163" name="CustomShape 8"/>
          <p:cNvSpPr/>
          <p:nvPr/>
        </p:nvSpPr>
        <p:spPr>
          <a:xfrm>
            <a:off x="2971800" y="495288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164" name="CustomShape 9"/>
          <p:cNvSpPr/>
          <p:nvPr/>
        </p:nvSpPr>
        <p:spPr>
          <a:xfrm>
            <a:off x="1752480" y="5562720"/>
            <a:ext cx="2133360" cy="609120"/>
          </a:xfrm>
          <a:prstGeom prst="rect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size_</a:t>
            </a:r>
            <a:endParaRPr/>
          </a:p>
        </p:txBody>
      </p:sp>
      <p:sp>
        <p:nvSpPr>
          <p:cNvPr id="165" name="CustomShape 10"/>
          <p:cNvSpPr/>
          <p:nvPr/>
        </p:nvSpPr>
        <p:spPr>
          <a:xfrm>
            <a:off x="2819520" y="5715000"/>
            <a:ext cx="83772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4</a:t>
            </a:r>
            <a:endParaRPr/>
          </a:p>
        </p:txBody>
      </p:sp>
      <p:sp>
        <p:nvSpPr>
          <p:cNvPr id="166" name="CustomShape 11"/>
          <p:cNvSpPr/>
          <p:nvPr/>
        </p:nvSpPr>
        <p:spPr>
          <a:xfrm>
            <a:off x="5410080" y="5334120"/>
            <a:ext cx="1752120" cy="9140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67" name="CustomShape 12"/>
          <p:cNvSpPr/>
          <p:nvPr/>
        </p:nvSpPr>
        <p:spPr>
          <a:xfrm>
            <a:off x="5715000" y="5791320"/>
            <a:ext cx="121896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68" name="Line 13"/>
          <p:cNvSpPr/>
          <p:nvPr/>
        </p:nvSpPr>
        <p:spPr>
          <a:xfrm flipH="1" flipV="1">
            <a:off x="3886200" y="4724280"/>
            <a:ext cx="1828800" cy="1295280"/>
          </a:xfrm>
          <a:prstGeom prst="line">
            <a:avLst/>
          </a:prstGeom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69" name="CustomShape 14"/>
          <p:cNvSpPr/>
          <p:nvPr/>
        </p:nvSpPr>
        <p:spPr>
          <a:xfrm>
            <a:off x="5334120" y="2971800"/>
            <a:ext cx="1752120" cy="9140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i1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0" name="CustomShape 15"/>
          <p:cNvSpPr/>
          <p:nvPr/>
        </p:nvSpPr>
        <p:spPr>
          <a:xfrm>
            <a:off x="5638680" y="3429000"/>
            <a:ext cx="121896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71" name="Line 16"/>
          <p:cNvSpPr/>
          <p:nvPr/>
        </p:nvSpPr>
        <p:spPr>
          <a:xfrm flipH="1">
            <a:off x="3809880" y="3581280"/>
            <a:ext cx="1828800" cy="0"/>
          </a:xfrm>
          <a:prstGeom prst="line">
            <a:avLst/>
          </a:prstGeom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72" name="CustomShape 17"/>
          <p:cNvSpPr/>
          <p:nvPr/>
        </p:nvSpPr>
        <p:spPr>
          <a:xfrm>
            <a:off x="5334120" y="4038480"/>
            <a:ext cx="1752120" cy="9140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73" name="CustomShape 18"/>
          <p:cNvSpPr/>
          <p:nvPr/>
        </p:nvSpPr>
        <p:spPr>
          <a:xfrm>
            <a:off x="5638680" y="4495680"/>
            <a:ext cx="1218960" cy="3805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</p:sp>
      <p:sp>
        <p:nvSpPr>
          <p:cNvPr id="174" name="Line 19"/>
          <p:cNvSpPr/>
          <p:nvPr/>
        </p:nvSpPr>
        <p:spPr>
          <a:xfrm flipH="1">
            <a:off x="3809880" y="4647960"/>
            <a:ext cx="1752480" cy="0"/>
          </a:xfrm>
          <a:prstGeom prst="line">
            <a:avLst/>
          </a:prstGeom>
          <a:ln w="572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Iterators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0" y="1371600"/>
            <a:ext cx="8954640" cy="4760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arr[] = { 12, 3, 17, 8 };  // standard C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v(arr, arr+4);  // initialize vector with C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vector&lt;int&gt;::iterator iter=v.begin();  // iterator for class vector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// define iterator for vector and point it to first element of v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cout &lt;&lt; ”first element of v=” &lt;&lt; *iter; // de-reference iter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iter++;  // move iterator to next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iter=v.end()-1;  // move iterator to last element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228600" y="1371600"/>
            <a:ext cx="87260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max(vector&lt;int&gt;::iterator start, vector&lt;int&gt;::iterator end)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int m=*start;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while(start != stop)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if (*start &gt; m)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m=*start;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++start;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return m;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cout &lt;&lt; ”max of v = ” &lt;&lt; max(v.begin(),v.end());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04920" y="1066680"/>
            <a:ext cx="842148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arr[] = { 12, 3, 17, 8 };  // standard C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v(arr, arr+4);  // initialize vector with C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 (vector&lt;int&gt;::iterator i=v.begin(); i!=v.end(); i++)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initialize i with pointer to first element of v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i++ increment iterator, move iterator to next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*i &lt;&lt; ” ”;   // de-referencing iterator returns the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value of the element the iterator points at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cout &lt;&lt; endl;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Iterator Categories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609480" y="1143000"/>
            <a:ext cx="7772040" cy="4266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Not every iterator can be used with every container for example the list class provides no random access iterator</a:t>
            </a:r>
            <a:endParaRPr/>
          </a:p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Every algorithm requires an iterator with a certain level of capability for example to use the [] operator you need a random access iterator</a:t>
            </a:r>
            <a:endParaRPr/>
          </a:p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Iterators are divided into five categories in which a higher (more specific) category always subsumes a lower (more general) category, e.g. An algorithm that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accepts a forward iterator will also work with a bidirectional iterator and a random access iterator  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685800" y="5257800"/>
            <a:ext cx="1371240" cy="60912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input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685800" y="6248520"/>
            <a:ext cx="1371240" cy="60912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output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2590920" y="5791320"/>
            <a:ext cx="1371240" cy="60912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forward</a:t>
            </a:r>
            <a:endParaRPr/>
          </a:p>
        </p:txBody>
      </p:sp>
      <p:sp>
        <p:nvSpPr>
          <p:cNvPr id="186" name="CustomShape 6"/>
          <p:cNvSpPr/>
          <p:nvPr/>
        </p:nvSpPr>
        <p:spPr>
          <a:xfrm>
            <a:off x="4495680" y="5791320"/>
            <a:ext cx="1752120" cy="60912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bidirectional</a:t>
            </a:r>
            <a:endParaRPr/>
          </a:p>
        </p:txBody>
      </p:sp>
      <p:sp>
        <p:nvSpPr>
          <p:cNvPr id="187" name="CustomShape 7"/>
          <p:cNvSpPr/>
          <p:nvPr/>
        </p:nvSpPr>
        <p:spPr>
          <a:xfrm>
            <a:off x="6781680" y="5791320"/>
            <a:ext cx="1752120" cy="60912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random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access</a:t>
            </a:r>
            <a:endParaRPr/>
          </a:p>
        </p:txBody>
      </p:sp>
      <p:sp>
        <p:nvSpPr>
          <p:cNvPr id="188" name="Line 8"/>
          <p:cNvSpPr/>
          <p:nvPr/>
        </p:nvSpPr>
        <p:spPr>
          <a:xfrm>
            <a:off x="2057400" y="5562360"/>
            <a:ext cx="533160" cy="45720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89" name="Line 9"/>
          <p:cNvSpPr/>
          <p:nvPr/>
        </p:nvSpPr>
        <p:spPr>
          <a:xfrm flipV="1">
            <a:off x="2057400" y="6172200"/>
            <a:ext cx="533160" cy="38088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90" name="Line 10"/>
          <p:cNvSpPr/>
          <p:nvPr/>
        </p:nvSpPr>
        <p:spPr>
          <a:xfrm>
            <a:off x="3962160" y="6095880"/>
            <a:ext cx="53352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91" name="Line 11"/>
          <p:cNvSpPr/>
          <p:nvPr/>
        </p:nvSpPr>
        <p:spPr>
          <a:xfrm>
            <a:off x="6248160" y="6095880"/>
            <a:ext cx="533520" cy="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For_Each() Algorithm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533520" y="1371600"/>
            <a:ext cx="842148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&lt;algorithm&gt;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void show(int n)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{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n &lt;&lt; ” ”;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int arr[] = { 12, 3, 17, 8 };  // standard C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v(arr, arr+4);  // initialize vector with C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for_each (v.begin(), v.end(), show); // apply function show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   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to each element of vector 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914400" y="-304920"/>
            <a:ext cx="861012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Containers, Iterators, Algorithms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1371600" y="3200400"/>
            <a:ext cx="1752120" cy="358092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</p:sp>
      <p:sp>
        <p:nvSpPr>
          <p:cNvPr id="50" name="CustomShape 3"/>
          <p:cNvSpPr/>
          <p:nvPr/>
        </p:nvSpPr>
        <p:spPr>
          <a:xfrm>
            <a:off x="1828800" y="365760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51" name="CustomShape 4"/>
          <p:cNvSpPr/>
          <p:nvPr/>
        </p:nvSpPr>
        <p:spPr>
          <a:xfrm>
            <a:off x="2133720" y="434340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52" name="CustomShape 5"/>
          <p:cNvSpPr/>
          <p:nvPr/>
        </p:nvSpPr>
        <p:spPr>
          <a:xfrm>
            <a:off x="1676520" y="533412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53" name="CustomShape 6"/>
          <p:cNvSpPr/>
          <p:nvPr/>
        </p:nvSpPr>
        <p:spPr>
          <a:xfrm>
            <a:off x="2133720" y="609588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54" name="CustomShape 7"/>
          <p:cNvSpPr/>
          <p:nvPr/>
        </p:nvSpPr>
        <p:spPr>
          <a:xfrm>
            <a:off x="1349280" y="2743200"/>
            <a:ext cx="16700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Container</a:t>
            </a:r>
            <a:endParaRPr/>
          </a:p>
        </p:txBody>
      </p:sp>
      <p:sp>
        <p:nvSpPr>
          <p:cNvPr id="55" name="CustomShape 8"/>
          <p:cNvSpPr/>
          <p:nvPr/>
        </p:nvSpPr>
        <p:spPr>
          <a:xfrm>
            <a:off x="3809880" y="3429000"/>
            <a:ext cx="2057040" cy="71568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Algorithm</a:t>
            </a:r>
            <a:endParaRPr/>
          </a:p>
        </p:txBody>
      </p:sp>
      <p:sp>
        <p:nvSpPr>
          <p:cNvPr id="56" name="Line 9"/>
          <p:cNvSpPr/>
          <p:nvPr/>
        </p:nvSpPr>
        <p:spPr>
          <a:xfrm flipH="1">
            <a:off x="2514600" y="3809880"/>
            <a:ext cx="1295280" cy="144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7" name="CustomShape 10"/>
          <p:cNvSpPr/>
          <p:nvPr/>
        </p:nvSpPr>
        <p:spPr>
          <a:xfrm>
            <a:off x="2895480" y="4038480"/>
            <a:ext cx="1142640" cy="4298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58" name="CustomShape 11"/>
          <p:cNvSpPr/>
          <p:nvPr/>
        </p:nvSpPr>
        <p:spPr>
          <a:xfrm>
            <a:off x="2611080" y="3276720"/>
            <a:ext cx="1317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Iterator</a:t>
            </a:r>
            <a:endParaRPr/>
          </a:p>
        </p:txBody>
      </p:sp>
      <p:sp>
        <p:nvSpPr>
          <p:cNvPr id="59" name="CustomShape 12"/>
          <p:cNvSpPr/>
          <p:nvPr/>
        </p:nvSpPr>
        <p:spPr>
          <a:xfrm>
            <a:off x="6553080" y="3276720"/>
            <a:ext cx="1752120" cy="342864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</p:sp>
      <p:sp>
        <p:nvSpPr>
          <p:cNvPr id="60" name="CustomShape 13"/>
          <p:cNvSpPr/>
          <p:nvPr/>
        </p:nvSpPr>
        <p:spPr>
          <a:xfrm>
            <a:off x="7010280" y="373392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61" name="CustomShape 14"/>
          <p:cNvSpPr/>
          <p:nvPr/>
        </p:nvSpPr>
        <p:spPr>
          <a:xfrm>
            <a:off x="7315200" y="441972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62" name="CustomShape 15"/>
          <p:cNvSpPr/>
          <p:nvPr/>
        </p:nvSpPr>
        <p:spPr>
          <a:xfrm>
            <a:off x="6858000" y="541008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63" name="CustomShape 16"/>
          <p:cNvSpPr/>
          <p:nvPr/>
        </p:nvSpPr>
        <p:spPr>
          <a:xfrm>
            <a:off x="7315200" y="6172200"/>
            <a:ext cx="685440" cy="358560"/>
          </a:xfrm>
          <a:prstGeom prst="ellipse">
            <a:avLst/>
          </a:prstGeom>
          <a:solidFill>
            <a:srgbClr val="ffcf01"/>
          </a:solidFill>
          <a:ln w="9360">
            <a:solidFill>
              <a:srgbClr val="000000"/>
            </a:solidFill>
            <a:miter/>
          </a:ln>
        </p:spPr>
      </p:sp>
      <p:sp>
        <p:nvSpPr>
          <p:cNvPr id="64" name="CustomShape 17"/>
          <p:cNvSpPr/>
          <p:nvPr/>
        </p:nvSpPr>
        <p:spPr>
          <a:xfrm>
            <a:off x="6514920" y="2700360"/>
            <a:ext cx="16700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Container</a:t>
            </a:r>
            <a:endParaRPr/>
          </a:p>
        </p:txBody>
      </p:sp>
      <p:sp>
        <p:nvSpPr>
          <p:cNvPr id="65" name="CustomShape 18"/>
          <p:cNvSpPr/>
          <p:nvPr/>
        </p:nvSpPr>
        <p:spPr>
          <a:xfrm>
            <a:off x="5811480" y="5181480"/>
            <a:ext cx="1317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Iterator</a:t>
            </a:r>
            <a:endParaRPr/>
          </a:p>
        </p:txBody>
      </p:sp>
      <p:sp>
        <p:nvSpPr>
          <p:cNvPr id="66" name="CustomShape 19"/>
          <p:cNvSpPr/>
          <p:nvPr/>
        </p:nvSpPr>
        <p:spPr>
          <a:xfrm flipH="1">
            <a:off x="5562000" y="4114800"/>
            <a:ext cx="1752120" cy="50112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67" name="CustomShape 20"/>
          <p:cNvSpPr/>
          <p:nvPr/>
        </p:nvSpPr>
        <p:spPr>
          <a:xfrm>
            <a:off x="3886200" y="5867280"/>
            <a:ext cx="2057040" cy="71568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Algorithm</a:t>
            </a:r>
            <a:endParaRPr/>
          </a:p>
        </p:txBody>
      </p:sp>
      <p:sp>
        <p:nvSpPr>
          <p:cNvPr id="68" name="CustomShape 21"/>
          <p:cNvSpPr/>
          <p:nvPr/>
        </p:nvSpPr>
        <p:spPr>
          <a:xfrm>
            <a:off x="465120" y="4267080"/>
            <a:ext cx="13302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Objects</a:t>
            </a:r>
            <a:endParaRPr/>
          </a:p>
        </p:txBody>
      </p:sp>
      <p:sp>
        <p:nvSpPr>
          <p:cNvPr id="69" name="Line 22"/>
          <p:cNvSpPr/>
          <p:nvPr/>
        </p:nvSpPr>
        <p:spPr>
          <a:xfrm>
            <a:off x="1676160" y="4419360"/>
            <a:ext cx="457200" cy="180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0" name="Line 23"/>
          <p:cNvSpPr/>
          <p:nvPr/>
        </p:nvSpPr>
        <p:spPr>
          <a:xfrm>
            <a:off x="1447560" y="4800600"/>
            <a:ext cx="304920" cy="50148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1" name="Line 24"/>
          <p:cNvSpPr/>
          <p:nvPr/>
        </p:nvSpPr>
        <p:spPr>
          <a:xfrm flipV="1">
            <a:off x="1218960" y="3886200"/>
            <a:ext cx="609840" cy="35856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2" name="CustomShape 25"/>
          <p:cNvSpPr/>
          <p:nvPr/>
        </p:nvSpPr>
        <p:spPr>
          <a:xfrm flipV="1">
            <a:off x="2362320" y="5486040"/>
            <a:ext cx="1752120" cy="50112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3" name="CustomShape 26"/>
          <p:cNvSpPr/>
          <p:nvPr/>
        </p:nvSpPr>
        <p:spPr>
          <a:xfrm>
            <a:off x="2839680" y="5029200"/>
            <a:ext cx="1317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Iterator</a:t>
            </a:r>
            <a:endParaRPr/>
          </a:p>
        </p:txBody>
      </p:sp>
      <p:sp>
        <p:nvSpPr>
          <p:cNvPr id="74" name="CustomShape 27"/>
          <p:cNvSpPr/>
          <p:nvPr/>
        </p:nvSpPr>
        <p:spPr>
          <a:xfrm>
            <a:off x="5735520" y="4191120"/>
            <a:ext cx="13179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Iterator</a:t>
            </a:r>
            <a:endParaRPr/>
          </a:p>
        </p:txBody>
      </p:sp>
      <p:sp>
        <p:nvSpPr>
          <p:cNvPr id="75" name="CustomShape 28"/>
          <p:cNvSpPr/>
          <p:nvPr/>
        </p:nvSpPr>
        <p:spPr>
          <a:xfrm>
            <a:off x="3962520" y="4724280"/>
            <a:ext cx="2057040" cy="71568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Algorithm</a:t>
            </a:r>
            <a:endParaRPr/>
          </a:p>
        </p:txBody>
      </p:sp>
      <p:sp>
        <p:nvSpPr>
          <p:cNvPr id="76" name="CustomShape 29"/>
          <p:cNvSpPr/>
          <p:nvPr/>
        </p:nvSpPr>
        <p:spPr>
          <a:xfrm flipH="1">
            <a:off x="5715000" y="5410080"/>
            <a:ext cx="1142640" cy="2138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77" name="CustomShape 30"/>
          <p:cNvSpPr/>
          <p:nvPr/>
        </p:nvSpPr>
        <p:spPr>
          <a:xfrm>
            <a:off x="291960" y="1481040"/>
            <a:ext cx="748260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Algorithms use iterators to interact with objects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stored in containers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Find() Algorithm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685800" y="1143000"/>
            <a:ext cx="8268840" cy="5486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#include &lt;algorithm&gt;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int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int arr[] = { 12, 3, 17, 8, 34, 56, 9  };  // standard C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vector&lt;int&gt; v(arr, arr+7);  // initialize vector with C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vector&lt;int&gt;::iterator iter;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cout &lt;&lt; ”enter value :”;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cin &gt;&gt; key;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iter=find(v.begin(),v.end(),key); // finds integer key in v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if (iter != v.end()) // found the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cout &lt;&lt; ”Element ” &lt;&lt; key &lt;&lt; ” found” &lt;&lt; endl;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cout &lt;&lt; ”Element ” &lt;&lt; key &lt;&lt; ” not in vector v” &lt;&lt; endl;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Find_If() Algorithm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80880" y="1371600"/>
            <a:ext cx="8573760" cy="5257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&lt;algorithm&gt;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Bool mytest(int n) { return (n&gt;21) &amp;&amp; (n &lt;36); };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arr[] = { 12, 3, 17, 8, 34, 56, 9  };  // standard C array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v(arr, arr+7);  // initialize vector with C array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vector&lt;int&gt;::iterator iter;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iter=find_if(v.begin(),v.end(),mytest);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finds element in v  for which mytest is true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if (iter != v.end()) // found the element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”found ” &lt;&lt; *iter &lt;&lt; endl;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else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”not found” &lt;&lt; endl;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Count_If() Algorithm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80880" y="1371600"/>
            <a:ext cx="8573760" cy="5257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&lt;algorithm&gt;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Bool mytest(int n) { return (n&gt;14) &amp;&amp; (n &lt;36);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arr[] = { 12, 3, 17, 8, 34, 56, 9  };  // standard C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v(arr, arr+7);  // initialize vector with C array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n=count_if(v.begin(),v.end(),mytest);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counts element in v  for which mytest is true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cout &lt;&lt; ”found ” &lt;&lt; n &lt;&lt; ” elements” &lt;&lt; endl;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List Container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09480" y="1295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STL list container is a double linked list, in which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each element contains a pointer to its successor and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predecessor.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 is possible to add and remove elements from both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ends of the list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Lists do not allow random access but are efficient to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insert new elements and to sort and merge lists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List Container</a:t>
            </a:r>
            <a:endParaRPr/>
          </a:p>
        </p:txBody>
      </p:sp>
      <p:sp>
        <p:nvSpPr>
          <p:cNvPr id="203" name="CustomShape 2"/>
          <p:cNvSpPr/>
          <p:nvPr/>
        </p:nvSpPr>
        <p:spPr>
          <a:xfrm>
            <a:off x="5638680" y="1295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6248520" y="1295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6858000" y="1295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7467480" y="1295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207" name="CustomShape 6"/>
          <p:cNvSpPr/>
          <p:nvPr/>
        </p:nvSpPr>
        <p:spPr>
          <a:xfrm>
            <a:off x="8077320" y="1295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13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1199520" y="954000"/>
            <a:ext cx="438120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int array[5] = {12, 7, 9, 21, 13 };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list&lt;int&gt; li(array,array+5);</a:t>
            </a:r>
            <a:endParaRPr/>
          </a:p>
        </p:txBody>
      </p:sp>
      <p:sp>
        <p:nvSpPr>
          <p:cNvPr id="209" name="CustomShape 8"/>
          <p:cNvSpPr/>
          <p:nvPr/>
        </p:nvSpPr>
        <p:spPr>
          <a:xfrm>
            <a:off x="1676520" y="43434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210" name="CustomShape 9"/>
          <p:cNvSpPr/>
          <p:nvPr/>
        </p:nvSpPr>
        <p:spPr>
          <a:xfrm>
            <a:off x="2286000" y="43434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211" name="CustomShape 10"/>
          <p:cNvSpPr/>
          <p:nvPr/>
        </p:nvSpPr>
        <p:spPr>
          <a:xfrm>
            <a:off x="2895480" y="43434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212" name="CustomShape 11"/>
          <p:cNvSpPr/>
          <p:nvPr/>
        </p:nvSpPr>
        <p:spPr>
          <a:xfrm rot="1831800">
            <a:off x="228600" y="373356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213" name="CustomShape 12"/>
          <p:cNvSpPr/>
          <p:nvPr/>
        </p:nvSpPr>
        <p:spPr>
          <a:xfrm flipH="1">
            <a:off x="685080" y="434340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14" name="CustomShape 13"/>
          <p:cNvSpPr/>
          <p:nvPr/>
        </p:nvSpPr>
        <p:spPr>
          <a:xfrm>
            <a:off x="5716800" y="3581280"/>
            <a:ext cx="22993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li.push_front(8);</a:t>
            </a:r>
            <a:endParaRPr/>
          </a:p>
        </p:txBody>
      </p:sp>
      <p:sp>
        <p:nvSpPr>
          <p:cNvPr id="215" name="CustomShape 14"/>
          <p:cNvSpPr/>
          <p:nvPr/>
        </p:nvSpPr>
        <p:spPr>
          <a:xfrm>
            <a:off x="5867280" y="4267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216" name="CustomShape 15"/>
          <p:cNvSpPr/>
          <p:nvPr/>
        </p:nvSpPr>
        <p:spPr>
          <a:xfrm>
            <a:off x="6477120" y="4267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217" name="CustomShape 16"/>
          <p:cNvSpPr/>
          <p:nvPr/>
        </p:nvSpPr>
        <p:spPr>
          <a:xfrm>
            <a:off x="7086600" y="4267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218" name="CustomShape 17"/>
          <p:cNvSpPr/>
          <p:nvPr/>
        </p:nvSpPr>
        <p:spPr>
          <a:xfrm>
            <a:off x="7696080" y="4267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219" name="CustomShape 18"/>
          <p:cNvSpPr/>
          <p:nvPr/>
        </p:nvSpPr>
        <p:spPr>
          <a:xfrm rot="2177400">
            <a:off x="3886200" y="3809880"/>
            <a:ext cx="609120" cy="533160"/>
          </a:xfrm>
          <a:prstGeom prst="rect">
            <a:avLst/>
          </a:prstGeom>
          <a:solidFill>
            <a:srgbClr val="00e4a8"/>
          </a:solidFill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220" name="CustomShape 19"/>
          <p:cNvSpPr/>
          <p:nvPr/>
        </p:nvSpPr>
        <p:spPr>
          <a:xfrm>
            <a:off x="8305920" y="4267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15</a:t>
            </a:r>
            <a:endParaRPr/>
          </a:p>
        </p:txBody>
      </p:sp>
      <p:sp>
        <p:nvSpPr>
          <p:cNvPr id="221" name="CustomShape 20"/>
          <p:cNvSpPr/>
          <p:nvPr/>
        </p:nvSpPr>
        <p:spPr>
          <a:xfrm>
            <a:off x="1677960" y="3581280"/>
            <a:ext cx="19778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li.pop_front();</a:t>
            </a:r>
            <a:endParaRPr/>
          </a:p>
        </p:txBody>
      </p:sp>
      <p:sp>
        <p:nvSpPr>
          <p:cNvPr id="222" name="CustomShape 21"/>
          <p:cNvSpPr/>
          <p:nvPr/>
        </p:nvSpPr>
        <p:spPr>
          <a:xfrm>
            <a:off x="38088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223" name="CustomShape 22"/>
          <p:cNvSpPr/>
          <p:nvPr/>
        </p:nvSpPr>
        <p:spPr>
          <a:xfrm>
            <a:off x="99072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224" name="CustomShape 23"/>
          <p:cNvSpPr/>
          <p:nvPr/>
        </p:nvSpPr>
        <p:spPr>
          <a:xfrm>
            <a:off x="160020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225" name="CustomShape 24"/>
          <p:cNvSpPr/>
          <p:nvPr/>
        </p:nvSpPr>
        <p:spPr>
          <a:xfrm>
            <a:off x="220968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226" name="CustomShape 25"/>
          <p:cNvSpPr/>
          <p:nvPr/>
        </p:nvSpPr>
        <p:spPr>
          <a:xfrm rot="19363200">
            <a:off x="3885840" y="221004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13</a:t>
            </a:r>
            <a:endParaRPr/>
          </a:p>
        </p:txBody>
      </p:sp>
      <p:sp>
        <p:nvSpPr>
          <p:cNvPr id="227" name="CustomShape 26"/>
          <p:cNvSpPr/>
          <p:nvPr/>
        </p:nvSpPr>
        <p:spPr>
          <a:xfrm>
            <a:off x="3048120" y="274320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228" name="CustomShape 27"/>
          <p:cNvSpPr/>
          <p:nvPr/>
        </p:nvSpPr>
        <p:spPr>
          <a:xfrm>
            <a:off x="4880520" y="1981080"/>
            <a:ext cx="250056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li.push_back(15);</a:t>
            </a:r>
            <a:endParaRPr/>
          </a:p>
        </p:txBody>
      </p:sp>
      <p:sp>
        <p:nvSpPr>
          <p:cNvPr id="229" name="CustomShape 28"/>
          <p:cNvSpPr/>
          <p:nvPr/>
        </p:nvSpPr>
        <p:spPr>
          <a:xfrm>
            <a:off x="472428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230" name="CustomShape 29"/>
          <p:cNvSpPr/>
          <p:nvPr/>
        </p:nvSpPr>
        <p:spPr>
          <a:xfrm>
            <a:off x="533412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231" name="CustomShape 30"/>
          <p:cNvSpPr/>
          <p:nvPr/>
        </p:nvSpPr>
        <p:spPr>
          <a:xfrm>
            <a:off x="594360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232" name="CustomShape 31"/>
          <p:cNvSpPr/>
          <p:nvPr/>
        </p:nvSpPr>
        <p:spPr>
          <a:xfrm>
            <a:off x="655308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233" name="CustomShape 32"/>
          <p:cNvSpPr/>
          <p:nvPr/>
        </p:nvSpPr>
        <p:spPr>
          <a:xfrm rot="19363200">
            <a:off x="8534160" y="2286000"/>
            <a:ext cx="609120" cy="533160"/>
          </a:xfrm>
          <a:prstGeom prst="rect">
            <a:avLst/>
          </a:prstGeom>
          <a:solidFill>
            <a:srgbClr val="00e4a8"/>
          </a:solidFill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234" name="CustomShape 33"/>
          <p:cNvSpPr/>
          <p:nvPr/>
        </p:nvSpPr>
        <p:spPr>
          <a:xfrm>
            <a:off x="7772400" y="281952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headEnd len="med" type="triangle" w="med"/>
          </a:ln>
        </p:spPr>
      </p:sp>
      <p:sp>
        <p:nvSpPr>
          <p:cNvPr id="235" name="CustomShape 34"/>
          <p:cNvSpPr/>
          <p:nvPr/>
        </p:nvSpPr>
        <p:spPr>
          <a:xfrm>
            <a:off x="7162920" y="274320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15</a:t>
            </a:r>
            <a:endParaRPr/>
          </a:p>
        </p:txBody>
      </p:sp>
      <p:sp>
        <p:nvSpPr>
          <p:cNvPr id="236" name="CustomShape 35"/>
          <p:cNvSpPr/>
          <p:nvPr/>
        </p:nvSpPr>
        <p:spPr>
          <a:xfrm>
            <a:off x="383760" y="2057400"/>
            <a:ext cx="20098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li.pop_back();</a:t>
            </a:r>
            <a:endParaRPr/>
          </a:p>
        </p:txBody>
      </p:sp>
      <p:sp>
        <p:nvSpPr>
          <p:cNvPr id="237" name="CustomShape 36"/>
          <p:cNvSpPr/>
          <p:nvPr/>
        </p:nvSpPr>
        <p:spPr>
          <a:xfrm flipH="1">
            <a:off x="4419000" y="441972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headEnd len="med" type="triangle" w="med"/>
          </a:ln>
        </p:spPr>
      </p:sp>
      <p:sp>
        <p:nvSpPr>
          <p:cNvPr id="238" name="CustomShape 37"/>
          <p:cNvSpPr/>
          <p:nvPr/>
        </p:nvSpPr>
        <p:spPr>
          <a:xfrm>
            <a:off x="5257800" y="4267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8</a:t>
            </a:r>
            <a:endParaRPr/>
          </a:p>
        </p:txBody>
      </p:sp>
      <p:sp>
        <p:nvSpPr>
          <p:cNvPr id="239" name="CustomShape 38"/>
          <p:cNvSpPr/>
          <p:nvPr/>
        </p:nvSpPr>
        <p:spPr>
          <a:xfrm>
            <a:off x="2209680" y="5867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240" name="CustomShape 39"/>
          <p:cNvSpPr/>
          <p:nvPr/>
        </p:nvSpPr>
        <p:spPr>
          <a:xfrm>
            <a:off x="2819520" y="5867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241" name="CustomShape 40"/>
          <p:cNvSpPr/>
          <p:nvPr/>
        </p:nvSpPr>
        <p:spPr>
          <a:xfrm>
            <a:off x="3429000" y="5867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17</a:t>
            </a:r>
            <a:endParaRPr/>
          </a:p>
        </p:txBody>
      </p:sp>
      <p:sp>
        <p:nvSpPr>
          <p:cNvPr id="242" name="CustomShape 41"/>
          <p:cNvSpPr/>
          <p:nvPr/>
        </p:nvSpPr>
        <p:spPr>
          <a:xfrm>
            <a:off x="5029200" y="5867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243" name="CustomShape 42"/>
          <p:cNvSpPr/>
          <p:nvPr/>
        </p:nvSpPr>
        <p:spPr>
          <a:xfrm>
            <a:off x="5638680" y="58672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23</a:t>
            </a:r>
            <a:endParaRPr/>
          </a:p>
        </p:txBody>
      </p:sp>
      <p:sp>
        <p:nvSpPr>
          <p:cNvPr id="244" name="CustomShape 43"/>
          <p:cNvSpPr/>
          <p:nvPr/>
        </p:nvSpPr>
        <p:spPr>
          <a:xfrm>
            <a:off x="5713560" y="5181480"/>
            <a:ext cx="15541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li.insert()</a:t>
            </a:r>
            <a:endParaRPr/>
          </a:p>
        </p:txBody>
      </p:sp>
      <p:sp>
        <p:nvSpPr>
          <p:cNvPr id="245" name="CustomShape 44"/>
          <p:cNvSpPr/>
          <p:nvPr/>
        </p:nvSpPr>
        <p:spPr>
          <a:xfrm rot="1256400">
            <a:off x="4267080" y="5638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19</a:t>
            </a:r>
            <a:endParaRPr/>
          </a:p>
        </p:txBody>
      </p:sp>
      <p:sp>
        <p:nvSpPr>
          <p:cNvPr id="246" name="CustomShape 45"/>
          <p:cNvSpPr/>
          <p:nvPr/>
        </p:nvSpPr>
        <p:spPr>
          <a:xfrm flipH="1" flipV="1">
            <a:off x="4799520" y="525780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tailEnd len="med" type="triangle" w="med"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Insert Iterators</a:t>
            </a:r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685800" y="1295280"/>
            <a:ext cx="8152920" cy="4114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If you normally copy elements using the copy algorithm you overwrite the existing contents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&lt;list&gt;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arr1[]= { 1, 3, 5, 7, 9 };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arr2[]= { 2, 4, 6, 8, 10 };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list&lt;int&gt;  l1(arr1, arr1+5); // initialize l1 with arr1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list&lt;int&gt;  l2(arr2, arr2+5); // initialize l2 with arr2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copy(l1.begin(), l1.end(), l2.begin());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copy contents of l1 to l2 overwriting the elements in l2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// l2 = { 1, 3, 5, 7, 9 }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Insert Iterators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0" y="914400"/>
            <a:ext cx="914364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With insert operators you can modify the behavior of the copy algorithm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back_inserter  : inserts new elements at the end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front_inserter : inserts new elements at the beginning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000">
                <a:solidFill>
                  <a:srgbClr val="000000"/>
                </a:solidFill>
                <a:latin typeface="Tahoma"/>
              </a:rPr>
              <a:t>inserter : inserts new elements at a specified location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#include &lt;list&gt;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int arr1[]= { 1, 3, 5, 7, 9 };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int arr2[]= { 2, 4, 6, 8, 10 };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list&lt;int&gt;  l1(arr1, arr1+5); // initialize l1 with arr1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list&lt;int&gt;  l2(arr2, arr2+5); // initialize l2 with arr2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copy(l1.begin(), l1.end(), back_inserter(l2));  // use back_inserter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// adds contents of l1 to the end of l2 = { 2, 4, 6, 8, 10, 1, 3, 5, 7, 9  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copy(l1.begin(), l1.end(), front_inserter(l2));  // use front_inserter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// adds contents of l1 to the front of l2 = { 9, 7, 5, 3, 1, 2, 4, 6, 8, 10 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copy(l1.begin(), l1.end, inserter(l2,l2.begin());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// adds contents of l1 at the ”old” beginning of l2 = { 1, 3, 5, 7, 9, 2, 4, 6, 8, 10 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Sort &amp; Merge</a:t>
            </a:r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609480" y="1219320"/>
            <a:ext cx="77720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Sort and merge allow you to sort and merge elements in a container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&lt;list&gt;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arr1[]= { 6, 4, 9, 1, 7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arr2[]= { 4, 2, 1, 3, 8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list&lt;int&gt;  l1(arr1, arr1+5); // initialize l1 with arr1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list&lt;int&gt;  l2(arr2, arr2+5); // initialize l2 with arr2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l1.sort();  // l1 = {1, 4, 6, 7, 9}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l2.sort(); // l2= {1, 2, 3, 4, 8 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l1.merge(l2);  // merges l2 into l1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l1 = { 1, 1, 2, 3, 4, 4, 6, 7, 8, 9},  l2= {}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Functions Objects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609480" y="1219320"/>
            <a:ext cx="8534160" cy="56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Some algorithms like sort, merge, accumulate can take a function object as argument.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function object is an object of a template class that has a single member function : the overloaded operator ()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It is also possible to use user-written functions in place of pre-defined function objects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&lt;list&gt;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&lt;functional&gt;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arr1[]= { 6, 4, 9, 1, 7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list&lt;int&gt;  l1(arr1, arr1+5); // initialize l1 with arr1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l1.sort(greater&lt;int&gt;());  // uses function object greater&lt;int&gt;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for sorting in reverse order l1 = { 9, 7, 6, 4, 1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Function Objects</a:t>
            </a:r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57200" y="990720"/>
            <a:ext cx="8457840" cy="640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accumulate algorithm accumulates data over the elements of the containing, for example computing the sum of elements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&lt;list&gt;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&lt;functional&gt;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&lt;numeric&gt;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arr1[]= { 6, 4, 9, 1, 7 };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list&lt;int&gt;  l1(arr1, arr1+5); // initialize l1 with arr1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sum = accumulate(l1.begin(), l1.end() , 0, plus&lt;int&gt;());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sum = accumulate(l1.begin(), l1.end(),0);  // equivalent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fac = accumulate(l1.begin(), l1.end() , 0, times&lt;int&gt;());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Containers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container is a way to store data, either built-in data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types like int and float, or class objects</a:t>
            </a:r>
            <a:endParaRPr/>
          </a:p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STL provides several basic kinds of containers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&lt;vector&gt; : one-dimensional array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&lt;list&gt; : double linked list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&lt;deque&gt; : double-ended queue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&lt;queue&gt; : queue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&lt;stack&gt; : stack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&lt;set&gt; : set</a:t>
            </a:r>
            <a:endParaRPr/>
          </a:p>
          <a:p>
            <a:pPr lvl="1"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&lt;map&gt; : associative array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User Defined Function Objects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304920" y="1371600"/>
            <a:ext cx="861012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class squared _sum  // user-defined function object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int operator()(int n1, int n2) { return n1+n2*n2; }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};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sq = accumulate(l1.begin(), l1.end() , 0, squared_sum() 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computes the sum of squares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User Defined Function Objects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228600" y="914400"/>
            <a:ext cx="8915040" cy="45716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template &lt;class T&gt;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class squared _sum  // user-defined function object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public: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T operator()(T n1, T n2) { return n1+n2*n2; }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};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vector&lt;complex&gt; vc;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complex sum_vc;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vc.push_back(complex(2,3));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vc.push_back(complex(1,5));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vc.push_back(complex(-2,4));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sum_vc = accumulate(vc.begin(), vc.end() ,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           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complex(0,0) , squared_sum&lt;complex&gt;() 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// computes the sum of squares of a vector of complex numbers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Associative Containers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685800" y="1295280"/>
            <a:ext cx="7772040" cy="4952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 an associative container the items are not arranged in sequence, but usually as a tree structure or a hash table. 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main advantage of associative containers is the speed of searching (binary search like in a dictionary)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Searching is done using a </a:t>
            </a:r>
            <a:r>
              <a:rPr i="1" lang="en-US" sz="2400">
                <a:solidFill>
                  <a:srgbClr val="000000"/>
                </a:solidFill>
                <a:latin typeface="Tahoma"/>
              </a:rPr>
              <a:t>key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which is usually a single value like a number or string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</a:t>
            </a:r>
            <a:r>
              <a:rPr i="1" lang="en-US" sz="2400">
                <a:solidFill>
                  <a:srgbClr val="000000"/>
                </a:solidFill>
                <a:latin typeface="Tahoma"/>
              </a:rPr>
              <a:t>value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is an attribute of the objects in the container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STL contains two basic associative containers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sets and multisets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maps and multimaps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Sets and Multisets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380880" y="990720"/>
            <a:ext cx="8534160" cy="58669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#include &lt;set&gt;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string names[] = {”Ole”, ”Hedvig”, ”Juan”, ”Lars”, ”Guido”};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set&lt;string, less&lt;string&gt; &gt; nameSet(names,names+5);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// create a set of names in which elements are alphabetically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// ordered string is the key and the object itself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nameSet.insert(”Patric”); // inserts more names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nameSet.insert(”Maria”);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nameSet.erase(”Juan”); // removes an element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set&lt;string, less&lt;string&gt; &gt;::iterator iter; // set iterator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string searchname; 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cin &gt;&gt; searchname;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iter=nameSet.find(searchname);  // find matching name in set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if (iter == nameSet.end())    // check if iterator points to end of set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cout &lt;&lt; searchname &lt;&lt; ” not in set!” &lt;&lt;endl;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else</a:t>
            </a:r>
            <a:endParaRPr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cout &lt;&lt; searchname &lt;&lt; ” is in set!” &lt;&lt;endl;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Set and Multisets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09480" y="15238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string names[] = {”Ole”, ”Hedvig”, ”Juan”, ”Lars”, ”Guido”, ”Patric”, ”Maria”, ”Ann”};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set&lt;string, less&lt;string&gt; &gt; nameSet(names,names+7);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set&lt;string, less&lt;string&gt; &gt;::iterator iter; // set iterator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iter=nameSet.lower_bound(”K”); 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set iterator to lower start value ”K”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while (iter != nameSet.upper_bound(”Q”))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*iter++ &lt;&lt; endl;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// displays Lars, Maria, Ole, Patric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Maps and Multimaps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762120" y="15238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map stores pairs &lt;key, value&gt; of a key object and associated value object.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key object contains a key that will be searched for and the value object contains additional data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The key could be a string, for example the name of a person and the value could be a number, for example the telephone number of a person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Maps and Multimaps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228600" y="1523880"/>
            <a:ext cx="8915040" cy="50288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&lt;map&gt;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string names[]= {”Ole”, ”Hedvig”, ”Juan”, ”Lars”, ”Guido”, ”Patric”, ”Maria”, ”Ann”};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int numbers[]= {75643, 83268, 97353, 87353, 19988, 76455, 77443,12221};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map&lt;string, int, less&lt;string&gt; &gt; phonebook;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map&lt;string, int, less&lt;string&gt; &gt;::iterator iter;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 (int j=0; j&lt;8; j++)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phonebook[names[j]]=numbers[j];  // initialize map phonebook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 (iter = phonebook.begin(); iter !=phonebook.end(); iter++)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(*iter).first &lt;&lt; ” : ” &lt;&lt; (*iter).second &lt;&lt; endl;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cout &lt;&lt; ”Lars phone number is ” &lt;&lt; phonebook[”Lars”] &lt;&lt; endl;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Person Class</a:t>
            </a:r>
            <a:endParaRPr/>
          </a:p>
        </p:txBody>
      </p:sp>
      <p:sp>
        <p:nvSpPr>
          <p:cNvPr id="272" name="TextShape 2"/>
          <p:cNvSpPr txBox="1"/>
          <p:nvPr/>
        </p:nvSpPr>
        <p:spPr>
          <a:xfrm>
            <a:off x="228600" y="1295280"/>
            <a:ext cx="8305560" cy="5562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class person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private: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string lastName;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string firstName;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long phoneNumber;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public: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person(string lana, string fina, long pho) : lastName(lana), firstName(fina), phonenumber(pho) {}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bool operator&lt;(const person&amp; p);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bool operator==(const person&amp; p);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Maps &amp; Multimaps</a:t>
            </a:r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685800" y="129528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person p1(”Neuville”, ”Oliver”, 5103452348);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person p2(”Kirsten”, ”Ulf”, 5102782837);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person p3(”Larssen”, ”Henrik”, 8904892921);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multiset&lt;person, less&lt;person&gt;&gt; persSet;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multiset&lt;person, less&lt;person&gt;&gt;::iterator iter;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persSet.insert(p1);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persSet.insert(p2);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persSet.insert(p3);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Sequence Containers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1182600" y="1371600"/>
            <a:ext cx="7772040" cy="5257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sequence container stores a set of elements in sequence, in other words each element (except    for the first and last one) is preceded by one  specific element and followed by another, &lt;vector&gt;,&lt;list&gt; and &lt;deque&gt; are sequential containers</a:t>
            </a:r>
            <a:endParaRPr/>
          </a:p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In an ordinary C++ array the size is fixed and can not change during run-time, it is also tedious to insert or delete elements. Advantage: quick random access </a:t>
            </a:r>
            <a:endParaRPr/>
          </a:p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&lt;vector&gt; is an expandable array that can shrink or grow in size, but still has the disadvantage of inserting or deleting elements in the middle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Sequence Containers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&lt;list&gt; is a double linked list (each element has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points to its successor and predecessor), it is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quick to insert or delete elements but has slow</a:t>
            </a:r>
            <a:endParaRPr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random access</a:t>
            </a:r>
            <a:endParaRPr/>
          </a:p>
          <a:p>
            <a:pPr>
              <a:lnSpc>
                <a:spcPct val="9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&lt;deque&gt; is a double-ended queue, that means one can insert and delete elements from both ends, it  is a kind of combination between a stack (last in first out) and a queue (first in first out) and constitutes a compromise between a &lt;vector&gt; and   a &lt;list&gt;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Associative Containers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182600" y="2017800"/>
            <a:ext cx="7772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An associative container is non-sequential but uses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 </a:t>
            </a:r>
            <a:r>
              <a:rPr i="1" lang="en-US" sz="2400">
                <a:solidFill>
                  <a:srgbClr val="000000"/>
                </a:solidFill>
                <a:latin typeface="Tahoma"/>
              </a:rPr>
              <a:t>key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 to access elements. The keys, typically a number or a string, are used by the container to arrange the stored elements in a specific order,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for example in a dictionary the entries are ordered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alphabetically.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Associative Containers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89000" y="1371600"/>
            <a:ext cx="8954640" cy="6476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&lt;set&gt; stores a number of items which contain keys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The keys are the attributes used to order the items,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for example a set might store objects of the class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Person which are ordered alphabetically using their name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A  &lt;map&gt; stores pairs of objects: a key object and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an associated value object. A &lt;map&gt; is somehow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similar to an array except instead of accessing its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elements with index numbers, you access them with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indices of an arbitrary type.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"/>
            </a:pPr>
            <a:r>
              <a:rPr lang="en-US" sz="2400">
                <a:solidFill>
                  <a:srgbClr val="000000"/>
                </a:solidFill>
                <a:latin typeface="Tahoma"/>
              </a:rPr>
              <a:t>&lt;set&gt; and &lt;map&gt; only allow one key of each value,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whereas &lt;multiset&gt; and &lt;multimap&gt; allow multiple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  </a:t>
            </a:r>
            <a:r>
              <a:rPr lang="en-US" sz="2400">
                <a:solidFill>
                  <a:srgbClr val="000000"/>
                </a:solidFill>
                <a:latin typeface="Tahoma"/>
              </a:rPr>
              <a:t>identical key values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ahoma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Vector Container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828800" y="1981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2438280" y="1981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048120" y="1981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3657600" y="1981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4267080" y="19810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13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1199520" y="954000"/>
            <a:ext cx="4381200" cy="821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int array[5] = {12, 7, 9, 21, 13 };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vector&lt;int&gt; v(array,array+5);</a:t>
            </a:r>
            <a:endParaRPr/>
          </a:p>
        </p:txBody>
      </p:sp>
      <p:sp>
        <p:nvSpPr>
          <p:cNvPr id="95" name="CustomShape 8"/>
          <p:cNvSpPr/>
          <p:nvPr/>
        </p:nvSpPr>
        <p:spPr>
          <a:xfrm>
            <a:off x="2451240" y="6172200"/>
            <a:ext cx="14292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v.begin();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15228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97" name="CustomShape 10"/>
          <p:cNvSpPr/>
          <p:nvPr/>
        </p:nvSpPr>
        <p:spPr>
          <a:xfrm>
            <a:off x="76212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98" name="CustomShape 11"/>
          <p:cNvSpPr/>
          <p:nvPr/>
        </p:nvSpPr>
        <p:spPr>
          <a:xfrm>
            <a:off x="137160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99" name="CustomShape 12"/>
          <p:cNvSpPr/>
          <p:nvPr/>
        </p:nvSpPr>
        <p:spPr>
          <a:xfrm>
            <a:off x="198108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100" name="CustomShape 13"/>
          <p:cNvSpPr/>
          <p:nvPr/>
        </p:nvSpPr>
        <p:spPr>
          <a:xfrm rot="19363200">
            <a:off x="3733560" y="281952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13</a:t>
            </a:r>
            <a:endParaRPr/>
          </a:p>
        </p:txBody>
      </p:sp>
      <p:sp>
        <p:nvSpPr>
          <p:cNvPr id="101" name="CustomShape 14"/>
          <p:cNvSpPr/>
          <p:nvPr/>
        </p:nvSpPr>
        <p:spPr>
          <a:xfrm>
            <a:off x="2819520" y="342900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02" name="CustomShape 15"/>
          <p:cNvSpPr/>
          <p:nvPr/>
        </p:nvSpPr>
        <p:spPr>
          <a:xfrm>
            <a:off x="4737960" y="2590920"/>
            <a:ext cx="24958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v.push_back(15);</a:t>
            </a:r>
            <a:endParaRPr/>
          </a:p>
        </p:txBody>
      </p:sp>
      <p:sp>
        <p:nvSpPr>
          <p:cNvPr id="103" name="CustomShape 16"/>
          <p:cNvSpPr/>
          <p:nvPr/>
        </p:nvSpPr>
        <p:spPr>
          <a:xfrm>
            <a:off x="457200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104" name="CustomShape 17"/>
          <p:cNvSpPr/>
          <p:nvPr/>
        </p:nvSpPr>
        <p:spPr>
          <a:xfrm>
            <a:off x="518148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105" name="CustomShape 18"/>
          <p:cNvSpPr/>
          <p:nvPr/>
        </p:nvSpPr>
        <p:spPr>
          <a:xfrm>
            <a:off x="579132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106" name="CustomShape 19"/>
          <p:cNvSpPr/>
          <p:nvPr/>
        </p:nvSpPr>
        <p:spPr>
          <a:xfrm>
            <a:off x="640080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107" name="CustomShape 20"/>
          <p:cNvSpPr/>
          <p:nvPr/>
        </p:nvSpPr>
        <p:spPr>
          <a:xfrm rot="19363200">
            <a:off x="8381880" y="2895840"/>
            <a:ext cx="609120" cy="533160"/>
          </a:xfrm>
          <a:prstGeom prst="rect">
            <a:avLst/>
          </a:prstGeom>
          <a:solidFill>
            <a:srgbClr val="00e4a8"/>
          </a:solidFill>
          <a:ln cap="rnd" w="9360">
            <a:solidFill>
              <a:srgbClr val="000000"/>
            </a:solidFill>
            <a:custDash>
              <a:ds d="140000" sp="105000"/>
            </a:custDash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…</a:t>
            </a:r>
            <a:endParaRPr/>
          </a:p>
        </p:txBody>
      </p:sp>
      <p:sp>
        <p:nvSpPr>
          <p:cNvPr id="108" name="CustomShape 21"/>
          <p:cNvSpPr/>
          <p:nvPr/>
        </p:nvSpPr>
        <p:spPr>
          <a:xfrm>
            <a:off x="7620120" y="3429000"/>
            <a:ext cx="837720" cy="26640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  <a:headEnd len="med" type="triangle" w="med"/>
          </a:ln>
        </p:spPr>
      </p:sp>
      <p:sp>
        <p:nvSpPr>
          <p:cNvPr id="109" name="CustomShape 22"/>
          <p:cNvSpPr/>
          <p:nvPr/>
        </p:nvSpPr>
        <p:spPr>
          <a:xfrm>
            <a:off x="7010280" y="335268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15</a:t>
            </a:r>
            <a:endParaRPr/>
          </a:p>
        </p:txBody>
      </p:sp>
      <p:sp>
        <p:nvSpPr>
          <p:cNvPr id="110" name="CustomShape 23"/>
          <p:cNvSpPr/>
          <p:nvPr/>
        </p:nvSpPr>
        <p:spPr>
          <a:xfrm>
            <a:off x="2743200" y="487692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12</a:t>
            </a:r>
            <a:endParaRPr/>
          </a:p>
        </p:txBody>
      </p:sp>
      <p:sp>
        <p:nvSpPr>
          <p:cNvPr id="111" name="CustomShape 24"/>
          <p:cNvSpPr/>
          <p:nvPr/>
        </p:nvSpPr>
        <p:spPr>
          <a:xfrm>
            <a:off x="3352680" y="487692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7</a:t>
            </a:r>
            <a:endParaRPr/>
          </a:p>
        </p:txBody>
      </p:sp>
      <p:sp>
        <p:nvSpPr>
          <p:cNvPr id="112" name="CustomShape 25"/>
          <p:cNvSpPr/>
          <p:nvPr/>
        </p:nvSpPr>
        <p:spPr>
          <a:xfrm>
            <a:off x="3962520" y="487692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9</a:t>
            </a:r>
            <a:endParaRPr/>
          </a:p>
        </p:txBody>
      </p:sp>
      <p:sp>
        <p:nvSpPr>
          <p:cNvPr id="113" name="CustomShape 26"/>
          <p:cNvSpPr/>
          <p:nvPr/>
        </p:nvSpPr>
        <p:spPr>
          <a:xfrm>
            <a:off x="4572000" y="487692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21</a:t>
            </a:r>
            <a:endParaRPr/>
          </a:p>
        </p:txBody>
      </p:sp>
      <p:sp>
        <p:nvSpPr>
          <p:cNvPr id="114" name="CustomShape 27"/>
          <p:cNvSpPr/>
          <p:nvPr/>
        </p:nvSpPr>
        <p:spPr>
          <a:xfrm>
            <a:off x="5181480" y="4876920"/>
            <a:ext cx="609120" cy="533160"/>
          </a:xfrm>
          <a:prstGeom prst="rect">
            <a:avLst/>
          </a:prstGeom>
          <a:solidFill>
            <a:srgbClr val="00e4a8"/>
          </a:solidFill>
          <a:ln w="9360">
            <a:solidFill>
              <a:srgbClr val="000000"/>
            </a:solidFill>
            <a:miter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15</a:t>
            </a:r>
            <a:endParaRPr/>
          </a:p>
        </p:txBody>
      </p:sp>
      <p:sp>
        <p:nvSpPr>
          <p:cNvPr id="115" name="Line 28"/>
          <p:cNvSpPr/>
          <p:nvPr/>
        </p:nvSpPr>
        <p:spPr>
          <a:xfrm flipV="1">
            <a:off x="3047760" y="556236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16" name="CustomShape 29"/>
          <p:cNvSpPr/>
          <p:nvPr/>
        </p:nvSpPr>
        <p:spPr>
          <a:xfrm>
            <a:off x="4648680" y="6172200"/>
            <a:ext cx="6732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v[3]</a:t>
            </a:r>
            <a:endParaRPr/>
          </a:p>
        </p:txBody>
      </p:sp>
      <p:sp>
        <p:nvSpPr>
          <p:cNvPr id="117" name="Line 30"/>
          <p:cNvSpPr/>
          <p:nvPr/>
        </p:nvSpPr>
        <p:spPr>
          <a:xfrm flipV="1">
            <a:off x="4952880" y="5562360"/>
            <a:ext cx="0" cy="457200"/>
          </a:xfrm>
          <a:prstGeom prst="line">
            <a:avLst/>
          </a:prstGeom>
          <a:ln w="3816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18" name="CustomShape 31"/>
          <p:cNvSpPr/>
          <p:nvPr/>
        </p:nvSpPr>
        <p:spPr>
          <a:xfrm>
            <a:off x="2793960" y="4300560"/>
            <a:ext cx="290304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Tahoma"/>
              </a:rPr>
              <a:t>0    1     2    3     4</a:t>
            </a:r>
            <a:endParaRPr/>
          </a:p>
        </p:txBody>
      </p:sp>
      <p:sp>
        <p:nvSpPr>
          <p:cNvPr id="119" name="CustomShape 32"/>
          <p:cNvSpPr/>
          <p:nvPr/>
        </p:nvSpPr>
        <p:spPr>
          <a:xfrm>
            <a:off x="241560" y="2666880"/>
            <a:ext cx="200520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Arial"/>
              </a:rPr>
              <a:t>v.pop_back();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143000" y="-380880"/>
            <a:ext cx="7792560" cy="11426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333399"/>
                </a:solidFill>
                <a:latin typeface="Tahoma"/>
              </a:rPr>
              <a:t>Vector Container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152280" y="1371600"/>
            <a:ext cx="8802360" cy="4760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&lt;vector&gt;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#include &lt;iostream&gt;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vector&lt;int&gt; v(3);  // create a vector of ints of size 3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v[0]=23;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v[1]=12;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v[2]=9;    // vector full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v.push_back(17);   // put a new value at the end of array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for (int i=0; i&lt;v.size(); i++)   // member function size() of vector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cout &lt;&lt; v[i] &lt;&lt; ” ”;   // random access to i-th element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</a:rPr>
              <a:t>cout &lt;&lt; endl;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