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58" r:id="rId17"/>
    <p:sldId id="285" r:id="rId18"/>
    <p:sldId id="259" r:id="rId19"/>
    <p:sldId id="260" r:id="rId20"/>
    <p:sldId id="261" r:id="rId21"/>
    <p:sldId id="262" r:id="rId22"/>
    <p:sldId id="263" r:id="rId23"/>
    <p:sldId id="264" r:id="rId24"/>
    <p:sldId id="265" r:id="rId25"/>
    <p:sldId id="266" r:id="rId26"/>
    <p:sldId id="267" r:id="rId27"/>
    <p:sldId id="268" r:id="rId28"/>
    <p:sldId id="26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F5791C-5E14-43E6-873A-77774E5A6A52}"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FF286-BAC0-4B0B-B8FF-8EB4D866C61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F5791C-5E14-43E6-873A-77774E5A6A52}"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FF286-BAC0-4B0B-B8FF-8EB4D866C6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F5791C-5E14-43E6-873A-77774E5A6A52}"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FF286-BAC0-4B0B-B8FF-8EB4D866C61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F5791C-5E14-43E6-873A-77774E5A6A52}"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FF286-BAC0-4B0B-B8FF-8EB4D866C61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F5791C-5E14-43E6-873A-77774E5A6A52}"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FF286-BAC0-4B0B-B8FF-8EB4D866C61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F5791C-5E14-43E6-873A-77774E5A6A52}" type="datetimeFigureOut">
              <a:rPr lang="en-US" smtClean="0"/>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FF286-BAC0-4B0B-B8FF-8EB4D866C61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F5791C-5E14-43E6-873A-77774E5A6A52}" type="datetimeFigureOut">
              <a:rPr lang="en-US" smtClean="0"/>
              <a:t>9/11/2017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1FF286-BAC0-4B0B-B8FF-8EB4D866C61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F5791C-5E14-43E6-873A-77774E5A6A52}" type="datetimeFigureOut">
              <a:rPr lang="en-US" smtClean="0"/>
              <a:t>9/11/2017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1FF286-BAC0-4B0B-B8FF-8EB4D866C61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F5791C-5E14-43E6-873A-77774E5A6A52}" type="datetimeFigureOut">
              <a:rPr lang="en-US" smtClean="0"/>
              <a:t>9/11/2017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1FF286-BAC0-4B0B-B8FF-8EB4D866C61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F5791C-5E14-43E6-873A-77774E5A6A52}" type="datetimeFigureOut">
              <a:rPr lang="en-US" smtClean="0"/>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FF286-BAC0-4B0B-B8FF-8EB4D866C61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F5791C-5E14-43E6-873A-77774E5A6A52}" type="datetimeFigureOut">
              <a:rPr lang="en-US" smtClean="0"/>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FF286-BAC0-4B0B-B8FF-8EB4D866C61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F5791C-5E14-43E6-873A-77774E5A6A52}" type="datetimeFigureOut">
              <a:rPr lang="en-US" smtClean="0"/>
              <a:t>9/11/2017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F286-BAC0-4B0B-B8FF-8EB4D866C61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62674"/>
          </a:xfrm>
        </p:spPr>
        <p:txBody>
          <a:bodyPr>
            <a:normAutofit/>
          </a:bodyPr>
          <a:lstStyle/>
          <a:p>
            <a:r>
              <a:rPr lang="en-US" sz="3600" b="1" dirty="0"/>
              <a:t>In C++, two or more functions can share</a:t>
            </a:r>
            <a:br>
              <a:rPr lang="en-US" sz="3600" b="1" dirty="0"/>
            </a:br>
            <a:r>
              <a:rPr lang="en-US" sz="3600" b="1" dirty="0"/>
              <a:t>the same name as long as their parameter</a:t>
            </a:r>
            <a:br>
              <a:rPr lang="en-US" sz="3600" b="1" dirty="0"/>
            </a:br>
            <a:r>
              <a:rPr lang="en-US" sz="3600" b="1" dirty="0"/>
              <a:t>declarations are different</a:t>
            </a:r>
            <a:r>
              <a:rPr lang="en-US" sz="3600" b="1" dirty="0" smtClean="0"/>
              <a:t>.</a:t>
            </a:r>
            <a:br>
              <a:rPr lang="en-US" sz="3600" b="1" dirty="0" smtClean="0"/>
            </a:br>
            <a:r>
              <a:rPr lang="en-US" sz="3600" b="1" dirty="0"/>
              <a:t/>
            </a:r>
            <a:br>
              <a:rPr lang="en-US" sz="3600" b="1" dirty="0"/>
            </a:br>
            <a:r>
              <a:rPr lang="en-US" sz="3600" b="1" dirty="0" smtClean="0"/>
              <a:t>In </a:t>
            </a:r>
            <a:r>
              <a:rPr lang="en-US" sz="3600" b="1" dirty="0"/>
              <a:t>this situation, the functions that share</a:t>
            </a:r>
            <a:br>
              <a:rPr lang="en-US" sz="3600" b="1" dirty="0"/>
            </a:br>
            <a:r>
              <a:rPr lang="en-US" sz="3600" b="1" dirty="0"/>
              <a:t>the same name are said to be overloaded,</a:t>
            </a:r>
            <a:br>
              <a:rPr lang="en-US" sz="3600" b="1" dirty="0"/>
            </a:br>
            <a:r>
              <a:rPr lang="en-US" sz="3600" b="1" dirty="0"/>
              <a:t>and the process is referred to as function</a:t>
            </a:r>
            <a:br>
              <a:rPr lang="en-US" sz="3600" b="1" dirty="0"/>
            </a:br>
            <a:r>
              <a:rPr lang="en-US" sz="3600" b="1" dirty="0"/>
              <a:t>overloading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496944" cy="5962674"/>
          </a:xfrm>
        </p:spPr>
        <p:txBody>
          <a:bodyPr>
            <a:noAutofit/>
          </a:bodyPr>
          <a:lstStyle/>
          <a:p>
            <a:r>
              <a:rPr lang="en-US" sz="3600" b="1" dirty="0" smtClean="0">
                <a:solidFill>
                  <a:srgbClr val="C00000"/>
                </a:solidFill>
              </a:rPr>
              <a:t>      STEPS - 2 : </a:t>
            </a:r>
            <a:r>
              <a:rPr lang="en-US" sz="3600" b="1" dirty="0" smtClean="0">
                <a:solidFill>
                  <a:srgbClr val="FF0000"/>
                </a:solidFill>
              </a:rPr>
              <a:t>A match through promotion</a:t>
            </a:r>
            <a:r>
              <a:rPr lang="en-US" sz="3600" dirty="0" smtClean="0"/>
              <a:t/>
            </a:r>
            <a:br>
              <a:rPr lang="en-US" sz="3600" dirty="0" smtClean="0"/>
            </a:br>
            <a:r>
              <a:rPr lang="en-US" sz="3600" dirty="0"/>
              <a:t/>
            </a:r>
            <a:br>
              <a:rPr lang="en-US" sz="3600" dirty="0"/>
            </a:br>
            <a:r>
              <a:rPr lang="en-US" sz="3600" b="1" dirty="0" smtClean="0">
                <a:solidFill>
                  <a:srgbClr val="0070C0"/>
                </a:solidFill>
              </a:rPr>
              <a:t>If no exact match is found, an attempt is made to achieve a match through promotion.</a:t>
            </a:r>
            <a:br>
              <a:rPr lang="en-US" sz="3600" b="1" dirty="0" smtClean="0">
                <a:solidFill>
                  <a:srgbClr val="0070C0"/>
                </a:solidFill>
              </a:rPr>
            </a:br>
            <a:r>
              <a:rPr lang="en-US" sz="3600" b="1" dirty="0" smtClean="0">
                <a:solidFill>
                  <a:srgbClr val="00B050"/>
                </a:solidFill>
              </a:rPr>
              <a:t>void print(</a:t>
            </a:r>
            <a:r>
              <a:rPr lang="en-US" sz="3600" b="1" dirty="0" err="1" smtClean="0">
                <a:solidFill>
                  <a:srgbClr val="C00000"/>
                </a:solidFill>
              </a:rPr>
              <a:t>int</a:t>
            </a:r>
            <a:r>
              <a:rPr lang="en-US" sz="3600" b="1" dirty="0" smtClean="0">
                <a:solidFill>
                  <a:srgbClr val="C00000"/>
                </a:solidFill>
              </a:rPr>
              <a:t> x</a:t>
            </a:r>
            <a:r>
              <a:rPr lang="en-US" sz="3600" b="1" dirty="0" smtClean="0">
                <a:solidFill>
                  <a:srgbClr val="00B050"/>
                </a:solidFill>
              </a:rPr>
              <a:t>);     </a:t>
            </a:r>
            <a:r>
              <a:rPr lang="en-US" sz="3600" b="1" dirty="0" smtClean="0">
                <a:solidFill>
                  <a:srgbClr val="00B0F0"/>
                </a:solidFill>
              </a:rPr>
              <a:t>// function #1</a:t>
            </a:r>
            <a:r>
              <a:rPr lang="en-US" sz="3600" b="1" dirty="0" smtClean="0">
                <a:solidFill>
                  <a:srgbClr val="00B050"/>
                </a:solidFill>
              </a:rPr>
              <a:t/>
            </a:r>
            <a:br>
              <a:rPr lang="en-US" sz="3600" b="1" dirty="0" smtClean="0">
                <a:solidFill>
                  <a:srgbClr val="00B050"/>
                </a:solidFill>
              </a:rPr>
            </a:br>
            <a:r>
              <a:rPr lang="en-US" sz="3600" b="1" dirty="0" smtClean="0">
                <a:solidFill>
                  <a:srgbClr val="00B050"/>
                </a:solidFill>
              </a:rPr>
              <a:t>void print(</a:t>
            </a:r>
            <a:r>
              <a:rPr lang="en-US" sz="3600" b="1" dirty="0" smtClean="0">
                <a:solidFill>
                  <a:srgbClr val="C00000"/>
                </a:solidFill>
              </a:rPr>
              <a:t>float p</a:t>
            </a:r>
            <a:r>
              <a:rPr lang="en-US" sz="3600" b="1" dirty="0" smtClean="0">
                <a:solidFill>
                  <a:srgbClr val="00B050"/>
                </a:solidFill>
              </a:rPr>
              <a:t>); </a:t>
            </a:r>
            <a:r>
              <a:rPr lang="en-US" sz="3600" b="1" dirty="0" smtClean="0">
                <a:solidFill>
                  <a:srgbClr val="00B0F0"/>
                </a:solidFill>
              </a:rPr>
              <a:t>// function #2 </a:t>
            </a:r>
            <a:r>
              <a:rPr lang="en-US" sz="3600" b="1" dirty="0" smtClean="0">
                <a:solidFill>
                  <a:srgbClr val="00B050"/>
                </a:solidFill>
              </a:rPr>
              <a:t/>
            </a:r>
            <a:br>
              <a:rPr lang="en-US" sz="3600" b="1" dirty="0" smtClean="0">
                <a:solidFill>
                  <a:srgbClr val="00B050"/>
                </a:solidFill>
              </a:rPr>
            </a:br>
            <a:r>
              <a:rPr lang="en-US" sz="3600" b="1" dirty="0" smtClean="0">
                <a:solidFill>
                  <a:srgbClr val="00B050"/>
                </a:solidFill>
              </a:rPr>
              <a:t>void print(</a:t>
            </a:r>
            <a:r>
              <a:rPr lang="en-US" sz="3600" b="1" dirty="0" smtClean="0">
                <a:solidFill>
                  <a:srgbClr val="C00000"/>
                </a:solidFill>
              </a:rPr>
              <a:t>double f</a:t>
            </a:r>
            <a:r>
              <a:rPr lang="en-US" sz="3600" b="1" dirty="0" smtClean="0">
                <a:solidFill>
                  <a:srgbClr val="00B050"/>
                </a:solidFill>
              </a:rPr>
              <a:t>); </a:t>
            </a:r>
            <a:r>
              <a:rPr lang="en-US" sz="3600" b="1" dirty="0" smtClean="0">
                <a:solidFill>
                  <a:srgbClr val="00B0F0"/>
                </a:solidFill>
              </a:rPr>
              <a:t>// function #3</a:t>
            </a:r>
            <a:r>
              <a:rPr lang="en-US" sz="3600" b="1" dirty="0" smtClean="0">
                <a:solidFill>
                  <a:srgbClr val="00B050"/>
                </a:solidFill>
              </a:rPr>
              <a:t/>
            </a:r>
            <a:br>
              <a:rPr lang="en-US" sz="3600" b="1" dirty="0" smtClean="0">
                <a:solidFill>
                  <a:srgbClr val="00B050"/>
                </a:solidFill>
              </a:rPr>
            </a:br>
            <a:r>
              <a:rPr lang="en-US" sz="3600" b="1" dirty="0" smtClean="0">
                <a:solidFill>
                  <a:srgbClr val="00B050"/>
                </a:solidFill>
              </a:rPr>
              <a:t>------------</a:t>
            </a:r>
            <a:br>
              <a:rPr lang="en-US" sz="3600" b="1" dirty="0" smtClean="0">
                <a:solidFill>
                  <a:srgbClr val="00B050"/>
                </a:solidFill>
              </a:rPr>
            </a:br>
            <a:r>
              <a:rPr lang="en-US" sz="3600" b="1" dirty="0" smtClean="0">
                <a:solidFill>
                  <a:srgbClr val="00B050"/>
                </a:solidFill>
              </a:rPr>
              <a:t>-------------</a:t>
            </a:r>
            <a:br>
              <a:rPr lang="en-US" sz="3600" b="1" dirty="0" smtClean="0">
                <a:solidFill>
                  <a:srgbClr val="00B050"/>
                </a:solidFill>
              </a:rPr>
            </a:br>
            <a:r>
              <a:rPr lang="en-US" sz="3600" b="1" dirty="0" smtClean="0">
                <a:solidFill>
                  <a:srgbClr val="C00000"/>
                </a:solidFill>
              </a:rPr>
              <a:t>print(</a:t>
            </a:r>
            <a:r>
              <a:rPr lang="en-US" sz="3600" b="1" dirty="0" smtClean="0">
                <a:solidFill>
                  <a:srgbClr val="FF0000"/>
                </a:solidFill>
              </a:rPr>
              <a:t>‘c’</a:t>
            </a:r>
            <a:r>
              <a:rPr lang="en-US" sz="3600" b="1" dirty="0" smtClean="0">
                <a:solidFill>
                  <a:srgbClr val="C00000"/>
                </a:solidFill>
              </a:rPr>
              <a:t>)</a:t>
            </a:r>
            <a:r>
              <a:rPr lang="en-US" sz="3600" b="1" dirty="0" smtClean="0">
                <a:solidFill>
                  <a:srgbClr val="00B050"/>
                </a:solidFill>
              </a:rPr>
              <a:t>;  </a:t>
            </a:r>
            <a:r>
              <a:rPr lang="en-US" sz="3600" b="1" dirty="0" smtClean="0">
                <a:solidFill>
                  <a:srgbClr val="00B0F0"/>
                </a:solidFill>
              </a:rPr>
              <a:t>//matches the function #1 through promotion</a:t>
            </a:r>
            <a:endParaRPr lang="en-US" sz="3600" b="1" dirty="0">
              <a:solidFill>
                <a:srgbClr val="00B0F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8496944" cy="6192688"/>
          </a:xfrm>
        </p:spPr>
        <p:txBody>
          <a:bodyPr>
            <a:noAutofit/>
          </a:bodyPr>
          <a:lstStyle/>
          <a:p>
            <a:r>
              <a:rPr lang="en-US" sz="3600" b="1" dirty="0" smtClean="0">
                <a:solidFill>
                  <a:srgbClr val="C00000"/>
                </a:solidFill>
              </a:rPr>
              <a:t>      STEPS - 3 : </a:t>
            </a:r>
            <a:r>
              <a:rPr lang="en-US" sz="3600" b="1" dirty="0" smtClean="0">
                <a:solidFill>
                  <a:srgbClr val="FF0000"/>
                </a:solidFill>
              </a:rPr>
              <a:t>A match through standard    </a:t>
            </a:r>
            <a:br>
              <a:rPr lang="en-US" sz="3600" b="1" dirty="0" smtClean="0">
                <a:solidFill>
                  <a:srgbClr val="FF0000"/>
                </a:solidFill>
              </a:rPr>
            </a:br>
            <a:r>
              <a:rPr lang="en-US" sz="3600" b="1" dirty="0" smtClean="0">
                <a:solidFill>
                  <a:srgbClr val="FF0000"/>
                </a:solidFill>
              </a:rPr>
              <a:t>               C++ conversion rules</a:t>
            </a:r>
            <a:r>
              <a:rPr lang="en-US" sz="3600" dirty="0" smtClean="0"/>
              <a:t/>
            </a:r>
            <a:br>
              <a:rPr lang="en-US" sz="3600" dirty="0" smtClean="0"/>
            </a:br>
            <a:r>
              <a:rPr lang="en-US" sz="3600" dirty="0"/>
              <a:t/>
            </a:r>
            <a:br>
              <a:rPr lang="en-US" sz="3600" dirty="0"/>
            </a:br>
            <a:r>
              <a:rPr lang="en-US" sz="3600" b="1" dirty="0" smtClean="0">
                <a:solidFill>
                  <a:srgbClr val="0070C0"/>
                </a:solidFill>
              </a:rPr>
              <a:t>If the first and second steps fail, then an attempt is made to find a best match through conversion rule.</a:t>
            </a:r>
            <a:br>
              <a:rPr lang="en-US" sz="3600" b="1" dirty="0" smtClean="0">
                <a:solidFill>
                  <a:srgbClr val="0070C0"/>
                </a:solidFill>
              </a:rPr>
            </a:br>
            <a:r>
              <a:rPr lang="en-US" sz="3600" b="1" dirty="0" smtClean="0">
                <a:solidFill>
                  <a:srgbClr val="00B050"/>
                </a:solidFill>
              </a:rPr>
              <a:t>void print(</a:t>
            </a:r>
            <a:r>
              <a:rPr lang="en-US" sz="3600" b="1" dirty="0" smtClean="0">
                <a:solidFill>
                  <a:srgbClr val="C00000"/>
                </a:solidFill>
              </a:rPr>
              <a:t>char x</a:t>
            </a:r>
            <a:r>
              <a:rPr lang="en-US" sz="3600" b="1" dirty="0" smtClean="0">
                <a:solidFill>
                  <a:srgbClr val="00B050"/>
                </a:solidFill>
              </a:rPr>
              <a:t>);     </a:t>
            </a:r>
            <a:r>
              <a:rPr lang="en-US" sz="3600" b="1" dirty="0" smtClean="0">
                <a:solidFill>
                  <a:srgbClr val="00B0F0"/>
                </a:solidFill>
              </a:rPr>
              <a:t>// function #1</a:t>
            </a:r>
            <a:r>
              <a:rPr lang="en-US" sz="3600" b="1" dirty="0" smtClean="0">
                <a:solidFill>
                  <a:srgbClr val="00B050"/>
                </a:solidFill>
              </a:rPr>
              <a:t/>
            </a:r>
            <a:br>
              <a:rPr lang="en-US" sz="3600" b="1" dirty="0" smtClean="0">
                <a:solidFill>
                  <a:srgbClr val="00B050"/>
                </a:solidFill>
              </a:rPr>
            </a:br>
            <a:r>
              <a:rPr lang="en-US" sz="3600" b="1" dirty="0" smtClean="0">
                <a:solidFill>
                  <a:srgbClr val="00B050"/>
                </a:solidFill>
              </a:rPr>
              <a:t>void print(</a:t>
            </a:r>
            <a:r>
              <a:rPr lang="en-US" sz="3600" b="1" dirty="0" smtClean="0">
                <a:solidFill>
                  <a:srgbClr val="C00000"/>
                </a:solidFill>
              </a:rPr>
              <a:t>float p</a:t>
            </a:r>
            <a:r>
              <a:rPr lang="en-US" sz="3600" b="1" dirty="0" smtClean="0">
                <a:solidFill>
                  <a:srgbClr val="00B050"/>
                </a:solidFill>
              </a:rPr>
              <a:t>); </a:t>
            </a:r>
            <a:r>
              <a:rPr lang="en-US" sz="3600" b="1" dirty="0" smtClean="0">
                <a:solidFill>
                  <a:srgbClr val="00B0F0"/>
                </a:solidFill>
              </a:rPr>
              <a:t>// function #2 </a:t>
            </a:r>
            <a:r>
              <a:rPr lang="en-US" sz="3600" b="1" dirty="0" smtClean="0">
                <a:solidFill>
                  <a:srgbClr val="00B050"/>
                </a:solidFill>
              </a:rPr>
              <a:t/>
            </a:r>
            <a:br>
              <a:rPr lang="en-US" sz="3600" b="1" dirty="0" smtClean="0">
                <a:solidFill>
                  <a:srgbClr val="00B050"/>
                </a:solidFill>
              </a:rPr>
            </a:br>
            <a:r>
              <a:rPr lang="en-US" sz="3600" b="1" dirty="0" smtClean="0">
                <a:solidFill>
                  <a:srgbClr val="00B050"/>
                </a:solidFill>
              </a:rPr>
              <a:t>------------</a:t>
            </a:r>
            <a:br>
              <a:rPr lang="en-US" sz="3600" b="1" dirty="0" smtClean="0">
                <a:solidFill>
                  <a:srgbClr val="00B050"/>
                </a:solidFill>
              </a:rPr>
            </a:br>
            <a:r>
              <a:rPr lang="en-US" sz="3600" b="1" dirty="0" smtClean="0">
                <a:solidFill>
                  <a:srgbClr val="00B050"/>
                </a:solidFill>
              </a:rPr>
              <a:t>-------------</a:t>
            </a:r>
            <a:br>
              <a:rPr lang="en-US" sz="3600" b="1" dirty="0" smtClean="0">
                <a:solidFill>
                  <a:srgbClr val="00B050"/>
                </a:solidFill>
              </a:rPr>
            </a:br>
            <a:r>
              <a:rPr lang="en-US" sz="3600" b="1" dirty="0" smtClean="0">
                <a:solidFill>
                  <a:srgbClr val="C00000"/>
                </a:solidFill>
              </a:rPr>
              <a:t>print(</a:t>
            </a:r>
            <a:r>
              <a:rPr lang="en-US" sz="3600" b="1" dirty="0" smtClean="0">
                <a:solidFill>
                  <a:srgbClr val="FF0000"/>
                </a:solidFill>
              </a:rPr>
              <a:t>342</a:t>
            </a:r>
            <a:r>
              <a:rPr lang="en-US" sz="3600" b="1" dirty="0" smtClean="0">
                <a:solidFill>
                  <a:srgbClr val="C00000"/>
                </a:solidFill>
              </a:rPr>
              <a:t>)</a:t>
            </a:r>
            <a:r>
              <a:rPr lang="en-US" sz="3600" b="1" dirty="0" smtClean="0">
                <a:solidFill>
                  <a:srgbClr val="00B050"/>
                </a:solidFill>
              </a:rPr>
              <a:t>;  </a:t>
            </a:r>
            <a:r>
              <a:rPr lang="en-US" sz="3600" b="1" dirty="0" smtClean="0">
                <a:solidFill>
                  <a:srgbClr val="00B0F0"/>
                </a:solidFill>
              </a:rPr>
              <a:t>//matches the function #2       </a:t>
            </a:r>
            <a:r>
              <a:rPr lang="en-US" sz="3600" b="1" dirty="0" err="1" smtClean="0">
                <a:solidFill>
                  <a:srgbClr val="00B0F0"/>
                </a:solidFill>
              </a:rPr>
              <a:t>int</a:t>
            </a:r>
            <a:r>
              <a:rPr lang="en-US" sz="3600" b="1" dirty="0" smtClean="0">
                <a:solidFill>
                  <a:srgbClr val="00B0F0"/>
                </a:solidFill>
              </a:rPr>
              <a:t> 342 is converted to float</a:t>
            </a:r>
            <a:endParaRPr lang="en-US" sz="3600" b="1" dirty="0">
              <a:solidFill>
                <a:srgbClr val="00B0F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32656"/>
            <a:ext cx="8208912" cy="6192688"/>
          </a:xfrm>
        </p:spPr>
        <p:txBody>
          <a:bodyPr>
            <a:noAutofit/>
          </a:bodyPr>
          <a:lstStyle/>
          <a:p>
            <a:r>
              <a:rPr lang="en-US" sz="3600" b="1" dirty="0" smtClean="0">
                <a:solidFill>
                  <a:srgbClr val="C00000"/>
                </a:solidFill>
              </a:rPr>
              <a:t>      STEPS - 4 : </a:t>
            </a:r>
            <a:r>
              <a:rPr lang="en-US" sz="3600" b="1" dirty="0" smtClean="0">
                <a:solidFill>
                  <a:srgbClr val="FF0000"/>
                </a:solidFill>
              </a:rPr>
              <a:t>A match through user defined conversion</a:t>
            </a:r>
            <a:r>
              <a:rPr lang="en-US" sz="3600" dirty="0" smtClean="0"/>
              <a:t/>
            </a:r>
            <a:br>
              <a:rPr lang="en-US" sz="3600" dirty="0" smtClean="0"/>
            </a:br>
            <a:r>
              <a:rPr lang="en-US" sz="3600" dirty="0"/>
              <a:t/>
            </a:r>
            <a:br>
              <a:rPr lang="en-US" sz="3600" dirty="0"/>
            </a:br>
            <a:r>
              <a:rPr lang="en-US" sz="3600" b="1" dirty="0" smtClean="0">
                <a:solidFill>
                  <a:srgbClr val="0070C0"/>
                </a:solidFill>
              </a:rPr>
              <a:t>If all the above three steps fail to find a match, then an attempt is made to find a match by applying user defined conversion rules.</a:t>
            </a:r>
            <a:br>
              <a:rPr lang="en-US" sz="3600" b="1" dirty="0" smtClean="0">
                <a:solidFill>
                  <a:srgbClr val="0070C0"/>
                </a:solidFill>
              </a:rPr>
            </a:br>
            <a:endParaRPr lang="en-US" sz="3600" b="1" dirty="0">
              <a:solidFill>
                <a:srgbClr val="00B0F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496944" cy="5962674"/>
          </a:xfrm>
        </p:spPr>
        <p:txBody>
          <a:bodyPr>
            <a:noAutofit/>
          </a:bodyPr>
          <a:lstStyle/>
          <a:p>
            <a:r>
              <a:rPr lang="en-US" sz="3600" b="1" dirty="0" smtClean="0">
                <a:solidFill>
                  <a:srgbClr val="C00000"/>
                </a:solidFill>
              </a:rPr>
              <a:t>     Constructor Overloading </a:t>
            </a:r>
            <a:r>
              <a:rPr lang="en-US" sz="3600" dirty="0" smtClean="0"/>
              <a:t/>
            </a:r>
            <a:br>
              <a:rPr lang="en-US" sz="3600" dirty="0" smtClean="0"/>
            </a:br>
            <a:r>
              <a:rPr lang="en-US" sz="3600" dirty="0"/>
              <a:t/>
            </a:r>
            <a:br>
              <a:rPr lang="en-US" sz="3600" dirty="0"/>
            </a:br>
            <a:r>
              <a:rPr lang="en-US" sz="3600" b="1" dirty="0" smtClean="0">
                <a:solidFill>
                  <a:srgbClr val="0070C0"/>
                </a:solidFill>
              </a:rPr>
              <a:t>Just like any other function, constructors can also be overloaded.</a:t>
            </a:r>
            <a:r>
              <a:rPr lang="en-US" sz="3600" b="1" dirty="0">
                <a:solidFill>
                  <a:srgbClr val="0070C0"/>
                </a:solidFill>
              </a:rPr>
              <a:t/>
            </a:r>
            <a:br>
              <a:rPr lang="en-US" sz="3600" b="1" dirty="0">
                <a:solidFill>
                  <a:srgbClr val="0070C0"/>
                </a:solidFill>
              </a:rPr>
            </a:br>
            <a:r>
              <a:rPr lang="en-US" sz="3600" b="1" dirty="0" smtClean="0">
                <a:solidFill>
                  <a:srgbClr val="0070C0"/>
                </a:solidFill>
              </a:rPr>
              <a:t/>
            </a:r>
            <a:br>
              <a:rPr lang="en-US" sz="3600" b="1" dirty="0" smtClean="0">
                <a:solidFill>
                  <a:srgbClr val="0070C0"/>
                </a:solidFill>
              </a:rPr>
            </a:br>
            <a:r>
              <a:rPr lang="en-US" sz="3600" b="1" dirty="0" smtClean="0">
                <a:solidFill>
                  <a:srgbClr val="0070C0"/>
                </a:solidFill>
              </a:rPr>
              <a:t>We can use constructor overloading for initializing the objects based on different conditions. </a:t>
            </a:r>
            <a:endParaRPr lang="en-US" sz="3600" b="1" dirty="0">
              <a:solidFill>
                <a:srgbClr val="0070C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496944" cy="5962674"/>
          </a:xfrm>
        </p:spPr>
        <p:txBody>
          <a:bodyPr>
            <a:noAutofit/>
          </a:bodyPr>
          <a:lstStyle/>
          <a:p>
            <a:r>
              <a:rPr lang="en-US" sz="3600" b="1" dirty="0" smtClean="0">
                <a:solidFill>
                  <a:srgbClr val="C00000"/>
                </a:solidFill>
              </a:rPr>
              <a:t>     In Constructor Overloading,</a:t>
            </a:r>
            <a:r>
              <a:rPr lang="en-US" sz="3600" b="1" dirty="0" smtClean="0">
                <a:solidFill>
                  <a:srgbClr val="00B050"/>
                </a:solidFill>
              </a:rPr>
              <a:t> we need not call the constructor separately because they are invoked automatically.</a:t>
            </a:r>
            <a:r>
              <a:rPr lang="en-US" sz="3600" b="1" dirty="0" smtClean="0">
                <a:solidFill>
                  <a:srgbClr val="0070C0"/>
                </a:solidFill>
              </a:rPr>
              <a:t/>
            </a:r>
            <a:br>
              <a:rPr lang="en-US" sz="3600" b="1" dirty="0" smtClean="0">
                <a:solidFill>
                  <a:srgbClr val="0070C0"/>
                </a:solidFill>
              </a:rPr>
            </a:br>
            <a:r>
              <a:rPr lang="en-US" sz="3600" b="1" dirty="0" smtClean="0">
                <a:solidFill>
                  <a:srgbClr val="0070C0"/>
                </a:solidFill>
              </a:rPr>
              <a:t>  </a:t>
            </a:r>
            <a:br>
              <a:rPr lang="en-US" sz="3600" b="1" dirty="0" smtClean="0">
                <a:solidFill>
                  <a:srgbClr val="0070C0"/>
                </a:solidFill>
              </a:rPr>
            </a:br>
            <a:r>
              <a:rPr lang="en-US" sz="3600" b="1" dirty="0" smtClean="0">
                <a:solidFill>
                  <a:srgbClr val="FF0000"/>
                </a:solidFill>
              </a:rPr>
              <a:t>But</a:t>
            </a:r>
            <a:r>
              <a:rPr lang="en-US" sz="3600" b="1" dirty="0" smtClean="0">
                <a:solidFill>
                  <a:srgbClr val="0070C0"/>
                </a:solidFill>
              </a:rPr>
              <a:t>       </a:t>
            </a:r>
            <a:br>
              <a:rPr lang="en-US" sz="3600" b="1" dirty="0" smtClean="0">
                <a:solidFill>
                  <a:srgbClr val="0070C0"/>
                </a:solidFill>
              </a:rPr>
            </a:br>
            <a:r>
              <a:rPr lang="en-US" sz="3600" b="1" dirty="0" smtClean="0">
                <a:solidFill>
                  <a:srgbClr val="0070C0"/>
                </a:solidFill>
              </a:rPr>
              <a:t/>
            </a:r>
            <a:br>
              <a:rPr lang="en-US" sz="3600" b="1" dirty="0" smtClean="0">
                <a:solidFill>
                  <a:srgbClr val="0070C0"/>
                </a:solidFill>
              </a:rPr>
            </a:br>
            <a:r>
              <a:rPr lang="en-US" sz="3600" b="1" dirty="0" smtClean="0">
                <a:solidFill>
                  <a:srgbClr val="C00000"/>
                </a:solidFill>
              </a:rPr>
              <a:t> In Function Overloading,</a:t>
            </a:r>
            <a:r>
              <a:rPr lang="en-US" sz="3600" b="1" dirty="0" smtClean="0">
                <a:solidFill>
                  <a:srgbClr val="00B050"/>
                </a:solidFill>
              </a:rPr>
              <a:t> we have to invoke them separately</a:t>
            </a:r>
            <a:r>
              <a:rPr lang="en-US" sz="3600" b="1" dirty="0" smtClean="0">
                <a:solidFill>
                  <a:srgbClr val="0070C0"/>
                </a:solidFill>
              </a:rPr>
              <a:t>.</a:t>
            </a:r>
            <a:endParaRPr lang="en-US" sz="3600" b="1" dirty="0">
              <a:solidFill>
                <a:srgbClr val="0070C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496944" cy="6597352"/>
          </a:xfrm>
        </p:spPr>
        <p:txBody>
          <a:bodyPr>
            <a:noAutofit/>
          </a:bodyPr>
          <a:lstStyle/>
          <a:p>
            <a:r>
              <a:rPr lang="en-US" sz="3600" b="1" dirty="0" smtClean="0">
                <a:solidFill>
                  <a:srgbClr val="C00000"/>
                </a:solidFill>
              </a:rPr>
              <a:t>     Functions with Default Arguments  </a:t>
            </a:r>
            <a:br>
              <a:rPr lang="en-US" sz="3600" b="1" dirty="0" smtClean="0">
                <a:solidFill>
                  <a:srgbClr val="C00000"/>
                </a:solidFill>
              </a:rPr>
            </a:br>
            <a:r>
              <a:rPr lang="en-US" sz="3600" b="1" dirty="0" smtClean="0">
                <a:solidFill>
                  <a:srgbClr val="FF0000"/>
                </a:solidFill>
              </a:rPr>
              <a:t>Vs</a:t>
            </a:r>
            <a:r>
              <a:rPr lang="en-US" sz="3600" b="1" dirty="0" smtClean="0">
                <a:solidFill>
                  <a:srgbClr val="C00000"/>
                </a:solidFill>
              </a:rPr>
              <a:t> </a:t>
            </a:r>
            <a:br>
              <a:rPr lang="en-US" sz="3600" b="1" dirty="0" smtClean="0">
                <a:solidFill>
                  <a:srgbClr val="C00000"/>
                </a:solidFill>
              </a:rPr>
            </a:br>
            <a:r>
              <a:rPr lang="en-US" sz="3600" b="1" dirty="0" smtClean="0">
                <a:solidFill>
                  <a:srgbClr val="C00000"/>
                </a:solidFill>
              </a:rPr>
              <a:t>Overloading </a:t>
            </a:r>
            <a:r>
              <a:rPr lang="en-US" sz="3600" dirty="0" smtClean="0"/>
              <a:t/>
            </a:r>
            <a:br>
              <a:rPr lang="en-US" sz="3600" dirty="0" smtClean="0"/>
            </a:br>
            <a:r>
              <a:rPr lang="en-US" sz="3600" dirty="0"/>
              <a:t/>
            </a:r>
            <a:br>
              <a:rPr lang="en-US" sz="3600" dirty="0"/>
            </a:br>
            <a:r>
              <a:rPr lang="en-US" sz="3600" b="1" dirty="0" smtClean="0">
                <a:solidFill>
                  <a:srgbClr val="0070C0"/>
                </a:solidFill>
              </a:rPr>
              <a:t>Functions with default arguments can be called with optional number of arguments and hence it gives an appearance of function overloading.</a:t>
            </a:r>
            <a:r>
              <a:rPr lang="en-US" sz="3600" b="1" dirty="0">
                <a:solidFill>
                  <a:srgbClr val="0070C0"/>
                </a:solidFill>
              </a:rPr>
              <a:t/>
            </a:r>
            <a:br>
              <a:rPr lang="en-US" sz="3600" b="1" dirty="0">
                <a:solidFill>
                  <a:srgbClr val="0070C0"/>
                </a:solidFill>
              </a:rPr>
            </a:br>
            <a:r>
              <a:rPr lang="en-US" sz="3600" b="1" dirty="0" smtClean="0">
                <a:solidFill>
                  <a:srgbClr val="FF0000"/>
                </a:solidFill>
              </a:rPr>
              <a:t>float calc(float p, </a:t>
            </a:r>
            <a:r>
              <a:rPr lang="en-US" sz="3600" b="1" dirty="0" err="1" smtClean="0">
                <a:solidFill>
                  <a:srgbClr val="FF0000"/>
                </a:solidFill>
              </a:rPr>
              <a:t>int</a:t>
            </a:r>
            <a:r>
              <a:rPr lang="en-US" sz="3600" b="1" dirty="0" smtClean="0">
                <a:solidFill>
                  <a:srgbClr val="FF0000"/>
                </a:solidFill>
              </a:rPr>
              <a:t> q=8, float r=18.3);</a:t>
            </a:r>
            <a:br>
              <a:rPr lang="en-US" sz="3600" b="1" dirty="0" smtClean="0">
                <a:solidFill>
                  <a:srgbClr val="FF0000"/>
                </a:solidFill>
              </a:rPr>
            </a:br>
            <a:r>
              <a:rPr lang="en-US" sz="3600" b="1" dirty="0" smtClean="0">
                <a:solidFill>
                  <a:srgbClr val="FF0000"/>
                </a:solidFill>
              </a:rPr>
              <a:t>-------------------</a:t>
            </a:r>
            <a:br>
              <a:rPr lang="en-US" sz="3600" b="1" dirty="0" smtClean="0">
                <a:solidFill>
                  <a:srgbClr val="FF0000"/>
                </a:solidFill>
              </a:rPr>
            </a:br>
            <a:r>
              <a:rPr lang="en-US" sz="3600" b="1" dirty="0" smtClean="0">
                <a:solidFill>
                  <a:srgbClr val="00B050"/>
                </a:solidFill>
              </a:rPr>
              <a:t>float f = calc(3.5);</a:t>
            </a:r>
            <a:br>
              <a:rPr lang="en-US" sz="3600" b="1" dirty="0" smtClean="0">
                <a:solidFill>
                  <a:srgbClr val="00B050"/>
                </a:solidFill>
              </a:rPr>
            </a:br>
            <a:r>
              <a:rPr lang="en-US" sz="3600" b="1" dirty="0" smtClean="0">
                <a:solidFill>
                  <a:srgbClr val="00B050"/>
                </a:solidFill>
              </a:rPr>
              <a:t>float f = calc(3.5, 10);</a:t>
            </a:r>
            <a:endParaRPr lang="en-US" sz="3600" b="1" dirty="0">
              <a:solidFill>
                <a:srgbClr val="00B05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05933" y="193648"/>
            <a:ext cx="7413590" cy="826230"/>
          </a:xfrm>
        </p:spPr>
        <p:txBody>
          <a:bodyPr/>
          <a:lstStyle/>
          <a:p>
            <a:pPr algn="r" eaLnBrk="1" hangingPunct="1"/>
            <a:r>
              <a:rPr lang="en-US" smtClean="0"/>
              <a:t>Type Conversions</a:t>
            </a:r>
          </a:p>
        </p:txBody>
      </p:sp>
      <p:sp>
        <p:nvSpPr>
          <p:cNvPr id="49155" name="Rectangle 3"/>
          <p:cNvSpPr>
            <a:spLocks noGrp="1" noChangeArrowheads="1"/>
          </p:cNvSpPr>
          <p:nvPr>
            <p:ph type="body" idx="1"/>
          </p:nvPr>
        </p:nvSpPr>
        <p:spPr>
          <a:xfrm>
            <a:off x="205933" y="1157584"/>
            <a:ext cx="8717833" cy="5439350"/>
          </a:xfrm>
        </p:spPr>
        <p:txBody>
          <a:bodyPr/>
          <a:lstStyle/>
          <a:p>
            <a:pPr marL="824789" lvl="1" indent="-379461">
              <a:lnSpc>
                <a:spcPct val="125000"/>
              </a:lnSpc>
              <a:buNone/>
              <a:tabLst>
                <a:tab pos="201902" algn="l"/>
              </a:tabLst>
            </a:pPr>
            <a:r>
              <a:rPr lang="en-US" sz="2900" dirty="0"/>
              <a:t>Different situations of data conversion between incompatible types.</a:t>
            </a:r>
          </a:p>
          <a:p>
            <a:pPr marL="824789" lvl="1" indent="-379461">
              <a:lnSpc>
                <a:spcPct val="125000"/>
              </a:lnSpc>
              <a:tabLst>
                <a:tab pos="201902" algn="l"/>
              </a:tabLst>
            </a:pPr>
            <a:r>
              <a:rPr lang="en-US" sz="2900" dirty="0">
                <a:solidFill>
                  <a:srgbClr val="0099CC"/>
                </a:solidFill>
              </a:rPr>
              <a:t>Conversion from basic type to class type.</a:t>
            </a:r>
          </a:p>
          <a:p>
            <a:pPr marL="824789" lvl="1" indent="-379461">
              <a:lnSpc>
                <a:spcPct val="125000"/>
              </a:lnSpc>
              <a:tabLst>
                <a:tab pos="201902" algn="l"/>
              </a:tabLst>
            </a:pPr>
            <a:r>
              <a:rPr lang="en-US" sz="2900" dirty="0">
                <a:solidFill>
                  <a:srgbClr val="0099CC"/>
                </a:solidFill>
              </a:rPr>
              <a:t>Conversion from class type to basic type.</a:t>
            </a:r>
          </a:p>
          <a:p>
            <a:pPr marL="824789" lvl="1" indent="-379461">
              <a:lnSpc>
                <a:spcPct val="125000"/>
              </a:lnSpc>
              <a:tabLst>
                <a:tab pos="201902" algn="l"/>
              </a:tabLst>
            </a:pPr>
            <a:r>
              <a:rPr lang="en-US" sz="2900" dirty="0">
                <a:solidFill>
                  <a:srgbClr val="0099CC"/>
                </a:solidFill>
              </a:rPr>
              <a:t>Conversion from one class type to another class type.</a:t>
            </a:r>
          </a:p>
        </p:txBody>
      </p:sp>
      <p:sp>
        <p:nvSpPr>
          <p:cNvPr id="23556" name="Text Box 4"/>
          <p:cNvSpPr txBox="1">
            <a:spLocks noChangeArrowheads="1"/>
          </p:cNvSpPr>
          <p:nvPr/>
        </p:nvSpPr>
        <p:spPr bwMode="auto">
          <a:xfrm>
            <a:off x="6273809" y="688526"/>
            <a:ext cx="1181255" cy="358607"/>
          </a:xfrm>
          <a:prstGeom prst="rect">
            <a:avLst/>
          </a:prstGeom>
          <a:noFill/>
          <a:ln w="9525">
            <a:noFill/>
            <a:miter lim="800000"/>
            <a:headEnd/>
            <a:tailEnd/>
          </a:ln>
        </p:spPr>
        <p:txBody>
          <a:bodyPr wrap="none" lIns="82479" tIns="41239" rIns="82479" bIns="41239">
            <a:spAutoFit/>
          </a:bodyPr>
          <a:lstStyle/>
          <a:p>
            <a:r>
              <a:rPr lang="en-US" dirty="0"/>
              <a:t>continue…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animEffect transition="in" filter="dissolve">
                                      <p:cBhvr>
                                        <p:cTn id="7" dur="500"/>
                                        <p:tgtEl>
                                          <p:spTgt spid="491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9155">
                                            <p:txEl>
                                              <p:pRg st="2" end="2"/>
                                            </p:txEl>
                                          </p:spTgt>
                                        </p:tgtEl>
                                        <p:attrNameLst>
                                          <p:attrName>style.visibility</p:attrName>
                                        </p:attrNameLst>
                                      </p:cBhvr>
                                      <p:to>
                                        <p:strVal val="visible"/>
                                      </p:to>
                                    </p:set>
                                    <p:animEffect transition="in" filter="dissolve">
                                      <p:cBhvr>
                                        <p:cTn id="12" dur="500"/>
                                        <p:tgtEl>
                                          <p:spTgt spid="491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9155">
                                            <p:txEl>
                                              <p:pRg st="3" end="3"/>
                                            </p:txEl>
                                          </p:spTgt>
                                        </p:tgtEl>
                                        <p:attrNameLst>
                                          <p:attrName>style.visibility</p:attrName>
                                        </p:attrNameLst>
                                      </p:cBhvr>
                                      <p:to>
                                        <p:strVal val="visible"/>
                                      </p:to>
                                    </p:set>
                                    <p:animEffect transition="in" filter="dissolve">
                                      <p:cBhvr>
                                        <p:cTn id="17" dur="500"/>
                                        <p:tgtEl>
                                          <p:spTgt spid="491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05933" y="193648"/>
            <a:ext cx="7413590" cy="826230"/>
          </a:xfrm>
        </p:spPr>
        <p:txBody>
          <a:bodyPr/>
          <a:lstStyle/>
          <a:p>
            <a:pPr algn="r" eaLnBrk="1" hangingPunct="1"/>
            <a:r>
              <a:rPr lang="en-US" smtClean="0"/>
              <a:t>Type Conversions</a:t>
            </a:r>
          </a:p>
        </p:txBody>
      </p:sp>
      <p:sp>
        <p:nvSpPr>
          <p:cNvPr id="48131" name="Rectangle 3"/>
          <p:cNvSpPr>
            <a:spLocks noGrp="1" noChangeArrowheads="1"/>
          </p:cNvSpPr>
          <p:nvPr>
            <p:ph type="body" idx="1"/>
          </p:nvPr>
        </p:nvSpPr>
        <p:spPr>
          <a:xfrm>
            <a:off x="205933" y="1157584"/>
            <a:ext cx="8717833" cy="5439350"/>
          </a:xfrm>
        </p:spPr>
        <p:txBody>
          <a:bodyPr/>
          <a:lstStyle/>
          <a:p>
            <a:pPr marL="824789" lvl="1" indent="-379461">
              <a:lnSpc>
                <a:spcPct val="125000"/>
              </a:lnSpc>
              <a:tabLst>
                <a:tab pos="201902" algn="l"/>
              </a:tabLst>
            </a:pPr>
            <a:r>
              <a:rPr lang="en-US" sz="2500" dirty="0"/>
              <a:t>The type conversions are automatic only when the data types involved are built-in types.</a:t>
            </a:r>
          </a:p>
          <a:p>
            <a:pPr marL="1211409" lvl="2">
              <a:lnSpc>
                <a:spcPct val="75000"/>
              </a:lnSpc>
              <a:buNone/>
              <a:tabLst>
                <a:tab pos="201902" algn="l"/>
              </a:tabLst>
            </a:pPr>
            <a:r>
              <a:rPr lang="en-US" sz="2300" dirty="0" err="1">
                <a:solidFill>
                  <a:srgbClr val="0099CC"/>
                </a:solidFill>
              </a:rPr>
              <a:t>int</a:t>
            </a:r>
            <a:r>
              <a:rPr lang="en-US" sz="2300" dirty="0">
                <a:solidFill>
                  <a:srgbClr val="0099CC"/>
                </a:solidFill>
              </a:rPr>
              <a:t> m;</a:t>
            </a:r>
          </a:p>
          <a:p>
            <a:pPr marL="1211409" lvl="2">
              <a:lnSpc>
                <a:spcPct val="75000"/>
              </a:lnSpc>
              <a:buNone/>
              <a:tabLst>
                <a:tab pos="201902" algn="l"/>
              </a:tabLst>
            </a:pPr>
            <a:r>
              <a:rPr lang="en-US" sz="2300" dirty="0">
                <a:solidFill>
                  <a:srgbClr val="0099CC"/>
                </a:solidFill>
              </a:rPr>
              <a:t>float x = 3.14159;</a:t>
            </a:r>
          </a:p>
          <a:p>
            <a:pPr marL="1211409" lvl="2">
              <a:lnSpc>
                <a:spcPct val="75000"/>
              </a:lnSpc>
              <a:buNone/>
              <a:tabLst>
                <a:tab pos="201902" algn="l"/>
              </a:tabLst>
            </a:pPr>
            <a:r>
              <a:rPr lang="en-US" sz="2300" dirty="0">
                <a:solidFill>
                  <a:srgbClr val="0099CC"/>
                </a:solidFill>
              </a:rPr>
              <a:t>m = x; //  convert x to integer before its value is assigned</a:t>
            </a:r>
          </a:p>
          <a:p>
            <a:pPr marL="1211409" lvl="2">
              <a:lnSpc>
                <a:spcPct val="75000"/>
              </a:lnSpc>
              <a:buNone/>
              <a:tabLst>
                <a:tab pos="201902" algn="l"/>
              </a:tabLst>
            </a:pPr>
            <a:r>
              <a:rPr lang="en-US" sz="2300" dirty="0">
                <a:solidFill>
                  <a:srgbClr val="0099CC"/>
                </a:solidFill>
              </a:rPr>
              <a:t>           //  to m.</a:t>
            </a:r>
          </a:p>
          <a:p>
            <a:pPr marL="824789" lvl="1" indent="-379461">
              <a:lnSpc>
                <a:spcPct val="125000"/>
              </a:lnSpc>
              <a:tabLst>
                <a:tab pos="201902" algn="l"/>
              </a:tabLst>
            </a:pPr>
            <a:r>
              <a:rPr lang="en-US" sz="2600" dirty="0"/>
              <a:t>For user defined data types, the compiler does not support automatic type conversions.</a:t>
            </a:r>
          </a:p>
          <a:p>
            <a:pPr marL="824789" lvl="1" indent="-379461">
              <a:lnSpc>
                <a:spcPct val="125000"/>
              </a:lnSpc>
              <a:tabLst>
                <a:tab pos="201902" algn="l"/>
              </a:tabLst>
            </a:pPr>
            <a:r>
              <a:rPr lang="en-US" sz="2600" dirty="0"/>
              <a:t>We must design the conversion routines by ourselves.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8131">
                                            <p:txEl>
                                              <p:pRg st="1" end="1"/>
                                            </p:txEl>
                                          </p:spTgt>
                                        </p:tgtEl>
                                        <p:attrNameLst>
                                          <p:attrName>style.visibility</p:attrName>
                                        </p:attrNameLst>
                                      </p:cBhvr>
                                      <p:to>
                                        <p:strVal val="visible"/>
                                      </p:to>
                                    </p:set>
                                    <p:animEffect transition="in" filter="dissolve">
                                      <p:cBhvr>
                                        <p:cTn id="7" dur="500"/>
                                        <p:tgtEl>
                                          <p:spTgt spid="48131">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8131">
                                            <p:txEl>
                                              <p:pRg st="2" end="2"/>
                                            </p:txEl>
                                          </p:spTgt>
                                        </p:tgtEl>
                                        <p:attrNameLst>
                                          <p:attrName>style.visibility</p:attrName>
                                        </p:attrNameLst>
                                      </p:cBhvr>
                                      <p:to>
                                        <p:strVal val="visible"/>
                                      </p:to>
                                    </p:set>
                                    <p:animEffect transition="in" filter="dissolve">
                                      <p:cBhvr>
                                        <p:cTn id="10" dur="500"/>
                                        <p:tgtEl>
                                          <p:spTgt spid="48131">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8131">
                                            <p:txEl>
                                              <p:pRg st="3" end="3"/>
                                            </p:txEl>
                                          </p:spTgt>
                                        </p:tgtEl>
                                        <p:attrNameLst>
                                          <p:attrName>style.visibility</p:attrName>
                                        </p:attrNameLst>
                                      </p:cBhvr>
                                      <p:to>
                                        <p:strVal val="visible"/>
                                      </p:to>
                                    </p:set>
                                    <p:animEffect transition="in" filter="dissolve">
                                      <p:cBhvr>
                                        <p:cTn id="13" dur="500"/>
                                        <p:tgtEl>
                                          <p:spTgt spid="48131">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8131">
                                            <p:txEl>
                                              <p:pRg st="4" end="4"/>
                                            </p:txEl>
                                          </p:spTgt>
                                        </p:tgtEl>
                                        <p:attrNameLst>
                                          <p:attrName>style.visibility</p:attrName>
                                        </p:attrNameLst>
                                      </p:cBhvr>
                                      <p:to>
                                        <p:strVal val="visible"/>
                                      </p:to>
                                    </p:set>
                                    <p:animEffect transition="in" filter="dissolve">
                                      <p:cBhvr>
                                        <p:cTn id="16" dur="500"/>
                                        <p:tgtEl>
                                          <p:spTgt spid="48131">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48131">
                                            <p:txEl>
                                              <p:pRg st="5" end="5"/>
                                            </p:txEl>
                                          </p:spTgt>
                                        </p:tgtEl>
                                        <p:attrNameLst>
                                          <p:attrName>style.visibility</p:attrName>
                                        </p:attrNameLst>
                                      </p:cBhvr>
                                      <p:to>
                                        <p:strVal val="visible"/>
                                      </p:to>
                                    </p:set>
                                    <p:animEffect transition="in" filter="dissolve">
                                      <p:cBhvr>
                                        <p:cTn id="21" dur="500"/>
                                        <p:tgtEl>
                                          <p:spTgt spid="48131">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48131">
                                            <p:txEl>
                                              <p:pRg st="6" end="6"/>
                                            </p:txEl>
                                          </p:spTgt>
                                        </p:tgtEl>
                                        <p:attrNameLst>
                                          <p:attrName>style.visibility</p:attrName>
                                        </p:attrNameLst>
                                      </p:cBhvr>
                                      <p:to>
                                        <p:strVal val="visible"/>
                                      </p:to>
                                    </p:set>
                                    <p:animEffect transition="in" filter="dissolve">
                                      <p:cBhvr>
                                        <p:cTn id="26" dur="500"/>
                                        <p:tgtEl>
                                          <p:spTgt spid="481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05933" y="193648"/>
            <a:ext cx="7413590" cy="826230"/>
          </a:xfrm>
        </p:spPr>
        <p:txBody>
          <a:bodyPr/>
          <a:lstStyle/>
          <a:p>
            <a:pPr algn="r" eaLnBrk="1" hangingPunct="1"/>
            <a:r>
              <a:rPr lang="en-US" smtClean="0"/>
              <a:t>Basic to Class Type</a:t>
            </a:r>
          </a:p>
        </p:txBody>
      </p:sp>
      <p:sp>
        <p:nvSpPr>
          <p:cNvPr id="50179" name="Rectangle 3"/>
          <p:cNvSpPr>
            <a:spLocks noGrp="1" noChangeArrowheads="1"/>
          </p:cNvSpPr>
          <p:nvPr>
            <p:ph type="body" idx="1"/>
          </p:nvPr>
        </p:nvSpPr>
        <p:spPr>
          <a:xfrm>
            <a:off x="205933" y="1157584"/>
            <a:ext cx="8717833" cy="5439350"/>
          </a:xfrm>
        </p:spPr>
        <p:txBody>
          <a:bodyPr/>
          <a:lstStyle/>
          <a:p>
            <a:pPr marL="824789" lvl="1" indent="-379461">
              <a:lnSpc>
                <a:spcPct val="125000"/>
              </a:lnSpc>
              <a:buNone/>
              <a:tabLst>
                <a:tab pos="201902" algn="l"/>
              </a:tabLst>
            </a:pPr>
            <a:r>
              <a:rPr lang="en-US" sz="2900" dirty="0"/>
              <a:t>A constructor to build a string type object from a char * type variable.</a:t>
            </a:r>
          </a:p>
          <a:p>
            <a:pPr marL="824789" lvl="1" indent="-379461">
              <a:lnSpc>
                <a:spcPct val="75000"/>
              </a:lnSpc>
              <a:buNone/>
              <a:tabLst>
                <a:tab pos="201902" algn="l"/>
              </a:tabLst>
            </a:pPr>
            <a:r>
              <a:rPr lang="en-US" sz="2900" dirty="0">
                <a:solidFill>
                  <a:srgbClr val="0099CC"/>
                </a:solidFill>
              </a:rPr>
              <a:t>string : : string(char *a)</a:t>
            </a:r>
          </a:p>
          <a:p>
            <a:pPr marL="824789" lvl="1" indent="-379461">
              <a:lnSpc>
                <a:spcPct val="75000"/>
              </a:lnSpc>
              <a:buNone/>
              <a:tabLst>
                <a:tab pos="201902" algn="l"/>
              </a:tabLst>
            </a:pPr>
            <a:r>
              <a:rPr lang="en-US" sz="2900" dirty="0">
                <a:solidFill>
                  <a:srgbClr val="0099CC"/>
                </a:solidFill>
              </a:rPr>
              <a:t>{</a:t>
            </a:r>
          </a:p>
          <a:p>
            <a:pPr marL="824789" lvl="1" indent="-379461">
              <a:lnSpc>
                <a:spcPct val="75000"/>
              </a:lnSpc>
              <a:buNone/>
              <a:tabLst>
                <a:tab pos="201902" algn="l"/>
              </a:tabLst>
            </a:pPr>
            <a:r>
              <a:rPr lang="en-US" sz="2900" dirty="0">
                <a:solidFill>
                  <a:srgbClr val="0099CC"/>
                </a:solidFill>
              </a:rPr>
              <a:t>   length = </a:t>
            </a:r>
            <a:r>
              <a:rPr lang="en-US" sz="2900" dirty="0" err="1">
                <a:solidFill>
                  <a:srgbClr val="0099CC"/>
                </a:solidFill>
              </a:rPr>
              <a:t>strlen</a:t>
            </a:r>
            <a:r>
              <a:rPr lang="en-US" sz="2900" dirty="0">
                <a:solidFill>
                  <a:srgbClr val="0099CC"/>
                </a:solidFill>
              </a:rPr>
              <a:t>(a);</a:t>
            </a:r>
          </a:p>
          <a:p>
            <a:pPr marL="824789" lvl="1" indent="-379461">
              <a:lnSpc>
                <a:spcPct val="75000"/>
              </a:lnSpc>
              <a:buNone/>
              <a:tabLst>
                <a:tab pos="201902" algn="l"/>
              </a:tabLst>
            </a:pPr>
            <a:r>
              <a:rPr lang="en-US" sz="2900" dirty="0">
                <a:solidFill>
                  <a:srgbClr val="0099CC"/>
                </a:solidFill>
              </a:rPr>
              <a:t>   P = new char[length+1];</a:t>
            </a:r>
          </a:p>
          <a:p>
            <a:pPr marL="824789" lvl="1" indent="-379461">
              <a:lnSpc>
                <a:spcPct val="75000"/>
              </a:lnSpc>
              <a:buNone/>
              <a:tabLst>
                <a:tab pos="201902" algn="l"/>
              </a:tabLst>
            </a:pPr>
            <a:r>
              <a:rPr lang="en-US" sz="2900" dirty="0">
                <a:solidFill>
                  <a:srgbClr val="0099CC"/>
                </a:solidFill>
              </a:rPr>
              <a:t>   </a:t>
            </a:r>
            <a:r>
              <a:rPr lang="en-US" sz="2900" dirty="0" err="1">
                <a:solidFill>
                  <a:srgbClr val="0099CC"/>
                </a:solidFill>
              </a:rPr>
              <a:t>strcpy</a:t>
            </a:r>
            <a:r>
              <a:rPr lang="en-US" sz="2900" dirty="0">
                <a:solidFill>
                  <a:srgbClr val="0099CC"/>
                </a:solidFill>
              </a:rPr>
              <a:t>(</a:t>
            </a:r>
            <a:r>
              <a:rPr lang="en-US" sz="2900" dirty="0" err="1">
                <a:solidFill>
                  <a:srgbClr val="0099CC"/>
                </a:solidFill>
              </a:rPr>
              <a:t>P,a</a:t>
            </a:r>
            <a:r>
              <a:rPr lang="en-US" sz="2900" dirty="0">
                <a:solidFill>
                  <a:srgbClr val="0099CC"/>
                </a:solidFill>
              </a:rPr>
              <a:t>);</a:t>
            </a:r>
          </a:p>
          <a:p>
            <a:pPr marL="824789" lvl="1" indent="-379461">
              <a:lnSpc>
                <a:spcPct val="75000"/>
              </a:lnSpc>
              <a:buNone/>
              <a:tabLst>
                <a:tab pos="201902" algn="l"/>
              </a:tabLst>
            </a:pPr>
            <a:r>
              <a:rPr lang="en-US" sz="2900" dirty="0">
                <a:solidFill>
                  <a:srgbClr val="0099CC"/>
                </a:solidFill>
              </a:rPr>
              <a:t>}</a:t>
            </a:r>
          </a:p>
          <a:p>
            <a:pPr marL="824789" lvl="1" indent="-379461">
              <a:lnSpc>
                <a:spcPct val="125000"/>
              </a:lnSpc>
              <a:buNone/>
              <a:tabLst>
                <a:tab pos="201902" algn="l"/>
              </a:tabLst>
            </a:pPr>
            <a:r>
              <a:rPr lang="en-US" sz="2900" dirty="0"/>
              <a:t>The variables length and p are data members of the class string.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0179">
                                            <p:txEl>
                                              <p:pRg st="1" end="1"/>
                                            </p:txEl>
                                          </p:spTgt>
                                        </p:tgtEl>
                                        <p:attrNameLst>
                                          <p:attrName>style.visibility</p:attrName>
                                        </p:attrNameLst>
                                      </p:cBhvr>
                                      <p:to>
                                        <p:strVal val="visible"/>
                                      </p:to>
                                    </p:set>
                                    <p:animEffect transition="in" filter="dissolve">
                                      <p:cBhvr>
                                        <p:cTn id="7" dur="500"/>
                                        <p:tgtEl>
                                          <p:spTgt spid="50179">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0179">
                                            <p:txEl>
                                              <p:pRg st="2" end="2"/>
                                            </p:txEl>
                                          </p:spTgt>
                                        </p:tgtEl>
                                        <p:attrNameLst>
                                          <p:attrName>style.visibility</p:attrName>
                                        </p:attrNameLst>
                                      </p:cBhvr>
                                      <p:to>
                                        <p:strVal val="visible"/>
                                      </p:to>
                                    </p:set>
                                    <p:animEffect transition="in" filter="dissolve">
                                      <p:cBhvr>
                                        <p:cTn id="10" dur="500"/>
                                        <p:tgtEl>
                                          <p:spTgt spid="50179">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0179">
                                            <p:txEl>
                                              <p:pRg st="3" end="3"/>
                                            </p:txEl>
                                          </p:spTgt>
                                        </p:tgtEl>
                                        <p:attrNameLst>
                                          <p:attrName>style.visibility</p:attrName>
                                        </p:attrNameLst>
                                      </p:cBhvr>
                                      <p:to>
                                        <p:strVal val="visible"/>
                                      </p:to>
                                    </p:set>
                                    <p:animEffect transition="in" filter="dissolve">
                                      <p:cBhvr>
                                        <p:cTn id="13" dur="500"/>
                                        <p:tgtEl>
                                          <p:spTgt spid="50179">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0179">
                                            <p:txEl>
                                              <p:pRg st="4" end="4"/>
                                            </p:txEl>
                                          </p:spTgt>
                                        </p:tgtEl>
                                        <p:attrNameLst>
                                          <p:attrName>style.visibility</p:attrName>
                                        </p:attrNameLst>
                                      </p:cBhvr>
                                      <p:to>
                                        <p:strVal val="visible"/>
                                      </p:to>
                                    </p:set>
                                    <p:animEffect transition="in" filter="dissolve">
                                      <p:cBhvr>
                                        <p:cTn id="16" dur="500"/>
                                        <p:tgtEl>
                                          <p:spTgt spid="50179">
                                            <p:txEl>
                                              <p:pRg st="4" end="4"/>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0179">
                                            <p:txEl>
                                              <p:pRg st="5" end="5"/>
                                            </p:txEl>
                                          </p:spTgt>
                                        </p:tgtEl>
                                        <p:attrNameLst>
                                          <p:attrName>style.visibility</p:attrName>
                                        </p:attrNameLst>
                                      </p:cBhvr>
                                      <p:to>
                                        <p:strVal val="visible"/>
                                      </p:to>
                                    </p:set>
                                    <p:animEffect transition="in" filter="dissolve">
                                      <p:cBhvr>
                                        <p:cTn id="19" dur="500"/>
                                        <p:tgtEl>
                                          <p:spTgt spid="50179">
                                            <p:txEl>
                                              <p:pRg st="5" end="5"/>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50179">
                                            <p:txEl>
                                              <p:pRg st="6" end="6"/>
                                            </p:txEl>
                                          </p:spTgt>
                                        </p:tgtEl>
                                        <p:attrNameLst>
                                          <p:attrName>style.visibility</p:attrName>
                                        </p:attrNameLst>
                                      </p:cBhvr>
                                      <p:to>
                                        <p:strVal val="visible"/>
                                      </p:to>
                                    </p:set>
                                    <p:animEffect transition="in" filter="dissolve">
                                      <p:cBhvr>
                                        <p:cTn id="22" dur="500"/>
                                        <p:tgtEl>
                                          <p:spTgt spid="5017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0179">
                                            <p:txEl>
                                              <p:pRg st="7" end="7"/>
                                            </p:txEl>
                                          </p:spTgt>
                                        </p:tgtEl>
                                        <p:attrNameLst>
                                          <p:attrName>style.visibility</p:attrName>
                                        </p:attrNameLst>
                                      </p:cBhvr>
                                      <p:to>
                                        <p:strVal val="visible"/>
                                      </p:to>
                                    </p:set>
                                    <p:animEffect transition="in" filter="dissolve">
                                      <p:cBhvr>
                                        <p:cTn id="27" dur="500"/>
                                        <p:tgtEl>
                                          <p:spTgt spid="501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05933" y="193648"/>
            <a:ext cx="7413590" cy="826230"/>
          </a:xfrm>
        </p:spPr>
        <p:txBody>
          <a:bodyPr/>
          <a:lstStyle/>
          <a:p>
            <a:pPr algn="r" eaLnBrk="1" hangingPunct="1"/>
            <a:r>
              <a:rPr lang="en-US" smtClean="0"/>
              <a:t>Basic to Class Type</a:t>
            </a:r>
          </a:p>
        </p:txBody>
      </p:sp>
      <p:sp>
        <p:nvSpPr>
          <p:cNvPr id="25603" name="Rectangle 3"/>
          <p:cNvSpPr>
            <a:spLocks noGrp="1" noChangeArrowheads="1"/>
          </p:cNvSpPr>
          <p:nvPr>
            <p:ph type="body" idx="1"/>
          </p:nvPr>
        </p:nvSpPr>
        <p:spPr>
          <a:xfrm>
            <a:off x="205933" y="1157584"/>
            <a:ext cx="8717833" cy="5439350"/>
          </a:xfrm>
        </p:spPr>
        <p:txBody>
          <a:bodyPr/>
          <a:lstStyle/>
          <a:p>
            <a:pPr marL="824789" lvl="1" indent="-379461">
              <a:lnSpc>
                <a:spcPct val="125000"/>
              </a:lnSpc>
              <a:buNone/>
              <a:tabLst>
                <a:tab pos="201902" algn="l"/>
              </a:tabLst>
            </a:pPr>
            <a:r>
              <a:rPr lang="en-US" sz="2900" dirty="0"/>
              <a:t>string s1, s2;</a:t>
            </a:r>
          </a:p>
          <a:p>
            <a:pPr marL="824789" lvl="1" indent="-379461">
              <a:lnSpc>
                <a:spcPct val="125000"/>
              </a:lnSpc>
              <a:buNone/>
              <a:tabLst>
                <a:tab pos="201902" algn="l"/>
              </a:tabLst>
            </a:pPr>
            <a:r>
              <a:rPr lang="en-US" sz="2900" dirty="0"/>
              <a:t>string name1 = “IBM PC”;</a:t>
            </a:r>
          </a:p>
          <a:p>
            <a:pPr marL="824789" lvl="1" indent="-379461">
              <a:lnSpc>
                <a:spcPct val="125000"/>
              </a:lnSpc>
              <a:buNone/>
              <a:tabLst>
                <a:tab pos="201902" algn="l"/>
              </a:tabLst>
            </a:pPr>
            <a:r>
              <a:rPr lang="en-US" sz="2900" dirty="0"/>
              <a:t>string name2 = “Apple Computers”;</a:t>
            </a:r>
          </a:p>
          <a:p>
            <a:pPr marL="824789" lvl="1" indent="-379461">
              <a:lnSpc>
                <a:spcPct val="125000"/>
              </a:lnSpc>
              <a:buNone/>
              <a:tabLst>
                <a:tab pos="201902" algn="l"/>
              </a:tabLst>
            </a:pPr>
            <a:r>
              <a:rPr lang="en-US" sz="2900" dirty="0"/>
              <a:t>s1 = string(name1);</a:t>
            </a:r>
          </a:p>
          <a:p>
            <a:pPr marL="824789" lvl="1" indent="-379461">
              <a:lnSpc>
                <a:spcPct val="125000"/>
              </a:lnSpc>
              <a:buNone/>
              <a:tabLst>
                <a:tab pos="201902" algn="l"/>
              </a:tabLst>
            </a:pPr>
            <a:r>
              <a:rPr lang="en-US" sz="2900" dirty="0"/>
              <a:t>s2 = name2;</a:t>
            </a:r>
          </a:p>
        </p:txBody>
      </p:sp>
      <p:sp>
        <p:nvSpPr>
          <p:cNvPr id="25604" name="Text Box 4"/>
          <p:cNvSpPr txBox="1">
            <a:spLocks noChangeArrowheads="1"/>
          </p:cNvSpPr>
          <p:nvPr/>
        </p:nvSpPr>
        <p:spPr bwMode="auto">
          <a:xfrm>
            <a:off x="6273809" y="688526"/>
            <a:ext cx="1181255" cy="358607"/>
          </a:xfrm>
          <a:prstGeom prst="rect">
            <a:avLst/>
          </a:prstGeom>
          <a:noFill/>
          <a:ln w="9525">
            <a:noFill/>
            <a:miter lim="800000"/>
            <a:headEnd/>
            <a:tailEnd/>
          </a:ln>
        </p:spPr>
        <p:txBody>
          <a:bodyPr wrap="none" lIns="82479" tIns="41239" rIns="82479" bIns="41239">
            <a:spAutoFit/>
          </a:bodyPr>
          <a:lstStyle/>
          <a:p>
            <a:r>
              <a:rPr lang="en-US" dirty="0"/>
              <a:t>continue…</a:t>
            </a:r>
          </a:p>
        </p:txBody>
      </p:sp>
      <p:sp>
        <p:nvSpPr>
          <p:cNvPr id="51205" name="AutoShape 5"/>
          <p:cNvSpPr>
            <a:spLocks noChangeArrowheads="1"/>
          </p:cNvSpPr>
          <p:nvPr/>
        </p:nvSpPr>
        <p:spPr bwMode="auto">
          <a:xfrm>
            <a:off x="4640645" y="3842833"/>
            <a:ext cx="3638151" cy="1445903"/>
          </a:xfrm>
          <a:prstGeom prst="wedgeRoundRectCallout">
            <a:avLst>
              <a:gd name="adj1" fmla="val -70833"/>
              <a:gd name="adj2" fmla="val -72319"/>
              <a:gd name="adj3" fmla="val 16667"/>
            </a:avLst>
          </a:prstGeom>
          <a:solidFill>
            <a:schemeClr val="accent1"/>
          </a:solidFill>
          <a:ln w="9525">
            <a:solidFill>
              <a:schemeClr val="tx1"/>
            </a:solidFill>
            <a:miter lim="800000"/>
            <a:headEnd/>
            <a:tailEnd/>
          </a:ln>
        </p:spPr>
        <p:txBody>
          <a:bodyPr lIns="82479" tIns="41239" rIns="82479" bIns="41239"/>
          <a:lstStyle/>
          <a:p>
            <a:pPr algn="ctr"/>
            <a:r>
              <a:rPr lang="en-US" b="0"/>
              <a:t>First converts name1 from char* type to string type and then assigns the string type value to the object s1.</a:t>
            </a:r>
          </a:p>
        </p:txBody>
      </p:sp>
      <p:sp>
        <p:nvSpPr>
          <p:cNvPr id="51208" name="AutoShape 8"/>
          <p:cNvSpPr>
            <a:spLocks noChangeArrowheads="1"/>
          </p:cNvSpPr>
          <p:nvPr/>
        </p:nvSpPr>
        <p:spPr bwMode="auto">
          <a:xfrm>
            <a:off x="316050" y="5013326"/>
            <a:ext cx="3638151" cy="1445903"/>
          </a:xfrm>
          <a:prstGeom prst="wedgeRoundRectCallout">
            <a:avLst>
              <a:gd name="adj1" fmla="val -315"/>
              <a:gd name="adj2" fmla="val -104662"/>
              <a:gd name="adj3" fmla="val 16667"/>
            </a:avLst>
          </a:prstGeom>
          <a:solidFill>
            <a:srgbClr val="FFCC00"/>
          </a:solidFill>
          <a:ln w="9525">
            <a:solidFill>
              <a:schemeClr val="tx1"/>
            </a:solidFill>
            <a:miter lim="800000"/>
            <a:headEnd/>
            <a:tailEnd/>
          </a:ln>
        </p:spPr>
        <p:txBody>
          <a:bodyPr lIns="82479" tIns="41239" rIns="82479" bIns="41239"/>
          <a:lstStyle/>
          <a:p>
            <a:pPr algn="ctr"/>
            <a:r>
              <a:rPr lang="en-US" b="0"/>
              <a:t>First converts name2 from char* type to string type and then assigns the string type value to the object s2.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05"/>
                                        </p:tgtEl>
                                        <p:attrNameLst>
                                          <p:attrName>style.visibility</p:attrName>
                                        </p:attrNameLst>
                                      </p:cBhvr>
                                      <p:to>
                                        <p:strVal val="visible"/>
                                      </p:to>
                                    </p:set>
                                    <p:animEffect transition="in" filter="dissolve">
                                      <p:cBhvr>
                                        <p:cTn id="7" dur="500"/>
                                        <p:tgtEl>
                                          <p:spTgt spid="5120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208"/>
                                        </p:tgtEl>
                                        <p:attrNameLst>
                                          <p:attrName>style.visibility</p:attrName>
                                        </p:attrNameLst>
                                      </p:cBhvr>
                                      <p:to>
                                        <p:strVal val="visible"/>
                                      </p:to>
                                    </p:set>
                                    <p:animEffect transition="in" filter="dissolve">
                                      <p:cBhvr>
                                        <p:cTn id="12" dur="500"/>
                                        <p:tgtEl>
                                          <p:spTgt spid="51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5" grpId="0" animBg="1"/>
      <p:bldP spid="5120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712968" cy="6394722"/>
          </a:xfrm>
        </p:spPr>
        <p:txBody>
          <a:bodyPr>
            <a:normAutofit/>
          </a:bodyPr>
          <a:lstStyle/>
          <a:p>
            <a:pPr algn="l"/>
            <a:r>
              <a:rPr lang="en-US" sz="3600" dirty="0" smtClean="0"/>
              <a:t>To </a:t>
            </a:r>
            <a:r>
              <a:rPr lang="en-US" sz="3600" dirty="0"/>
              <a:t>see why function overloading is important,</a:t>
            </a:r>
            <a:br>
              <a:rPr lang="en-US" sz="3600" dirty="0"/>
            </a:br>
            <a:r>
              <a:rPr lang="en-US" sz="3600" dirty="0"/>
              <a:t>first consider three functions defined by </a:t>
            </a:r>
            <a:r>
              <a:rPr lang="en-US" sz="3600" dirty="0" smtClean="0"/>
              <a:t>the  C subset</a:t>
            </a:r>
            <a:r>
              <a:rPr lang="en-US" sz="3600" dirty="0"/>
              <a:t>: </a:t>
            </a:r>
            <a:r>
              <a:rPr lang="en-US" sz="3600" dirty="0" smtClean="0"/>
              <a:t> </a:t>
            </a:r>
            <a:r>
              <a:rPr lang="en-US" sz="3600" b="1" dirty="0" smtClean="0">
                <a:solidFill>
                  <a:srgbClr val="FF0000"/>
                </a:solidFill>
              </a:rPr>
              <a:t>abs</a:t>
            </a:r>
            <a:r>
              <a:rPr lang="en-US" sz="3600" b="1" dirty="0">
                <a:solidFill>
                  <a:srgbClr val="FF0000"/>
                </a:solidFill>
              </a:rPr>
              <a:t>(), labs(), and </a:t>
            </a:r>
            <a:r>
              <a:rPr lang="en-US" sz="3600" b="1" dirty="0" err="1">
                <a:solidFill>
                  <a:srgbClr val="FF0000"/>
                </a:solidFill>
              </a:rPr>
              <a:t>fabs</a:t>
            </a:r>
            <a:r>
              <a:rPr lang="en-US" sz="3600" b="1" dirty="0">
                <a:solidFill>
                  <a:srgbClr val="FF0000"/>
                </a:solidFill>
              </a:rPr>
              <a:t>(). </a:t>
            </a:r>
            <a:r>
              <a:rPr lang="en-US" sz="3600" dirty="0" smtClean="0"/>
              <a:t/>
            </a:r>
            <a:br>
              <a:rPr lang="en-US" sz="3600" dirty="0" smtClean="0"/>
            </a:br>
            <a:r>
              <a:rPr lang="en-US" sz="3600" dirty="0" smtClean="0"/>
              <a:t/>
            </a:r>
            <a:br>
              <a:rPr lang="en-US" sz="3600" dirty="0" smtClean="0"/>
            </a:br>
            <a:r>
              <a:rPr lang="en-US" sz="3600" b="1" dirty="0" smtClean="0">
                <a:solidFill>
                  <a:srgbClr val="FF0000"/>
                </a:solidFill>
              </a:rPr>
              <a:t>abs() </a:t>
            </a:r>
            <a:r>
              <a:rPr lang="en-US" sz="3600" dirty="0" smtClean="0"/>
              <a:t>returns </a:t>
            </a:r>
            <a:r>
              <a:rPr lang="en-US" sz="3600" dirty="0"/>
              <a:t>the absolute value of </a:t>
            </a:r>
            <a:r>
              <a:rPr lang="en-US" sz="3600" dirty="0" smtClean="0"/>
              <a:t>an integer</a:t>
            </a:r>
            <a:r>
              <a:rPr lang="en-US" sz="3600" dirty="0"/>
              <a:t>, </a:t>
            </a:r>
            <a:r>
              <a:rPr lang="en-US" sz="3600" dirty="0" smtClean="0"/>
              <a:t/>
            </a:r>
            <a:br>
              <a:rPr lang="en-US" sz="3600" dirty="0" smtClean="0"/>
            </a:br>
            <a:r>
              <a:rPr lang="en-US" sz="3600" dirty="0" smtClean="0"/>
              <a:t/>
            </a:r>
            <a:br>
              <a:rPr lang="en-US" sz="3600" dirty="0" smtClean="0"/>
            </a:br>
            <a:r>
              <a:rPr lang="en-US" sz="3600" b="1" dirty="0" smtClean="0">
                <a:solidFill>
                  <a:srgbClr val="FF0000"/>
                </a:solidFill>
              </a:rPr>
              <a:t>labs</a:t>
            </a:r>
            <a:r>
              <a:rPr lang="en-US" sz="3600" b="1" dirty="0">
                <a:solidFill>
                  <a:srgbClr val="FF0000"/>
                </a:solidFill>
              </a:rPr>
              <a:t>() </a:t>
            </a:r>
            <a:r>
              <a:rPr lang="en-US" sz="3600" dirty="0"/>
              <a:t>returns the absolute value of </a:t>
            </a:r>
            <a:r>
              <a:rPr lang="en-US" sz="3600" dirty="0" smtClean="0"/>
              <a:t>a long, and </a:t>
            </a:r>
            <a:br>
              <a:rPr lang="en-US" sz="3600" dirty="0" smtClean="0"/>
            </a:br>
            <a:r>
              <a:rPr lang="en-US" sz="3600" dirty="0" smtClean="0"/>
              <a:t/>
            </a:r>
            <a:br>
              <a:rPr lang="en-US" sz="3600" dirty="0" smtClean="0"/>
            </a:br>
            <a:r>
              <a:rPr lang="en-US" sz="3600" b="1" dirty="0" err="1" smtClean="0">
                <a:solidFill>
                  <a:srgbClr val="FF0000"/>
                </a:solidFill>
              </a:rPr>
              <a:t>fabs</a:t>
            </a:r>
            <a:r>
              <a:rPr lang="en-US" sz="3600" b="1" dirty="0">
                <a:solidFill>
                  <a:srgbClr val="FF0000"/>
                </a:solidFill>
              </a:rPr>
              <a:t>()</a:t>
            </a:r>
            <a:r>
              <a:rPr lang="en-US" sz="3600" dirty="0"/>
              <a:t> returns the absolute value of </a:t>
            </a:r>
            <a:r>
              <a:rPr lang="en-US" sz="3600" dirty="0" smtClean="0"/>
              <a:t>a double</a:t>
            </a:r>
            <a:r>
              <a:rPr lang="en-US" sz="3600" dirty="0"/>
              <a:t>.</a:t>
            </a:r>
            <a:br>
              <a:rPr lang="en-US" sz="3600" dirty="0"/>
            </a:br>
            <a:endParaRPr lang="en-US" sz="3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05933" y="193648"/>
            <a:ext cx="7413590" cy="826230"/>
          </a:xfrm>
        </p:spPr>
        <p:txBody>
          <a:bodyPr/>
          <a:lstStyle/>
          <a:p>
            <a:pPr algn="r" eaLnBrk="1" hangingPunct="1"/>
            <a:r>
              <a:rPr lang="en-US" smtClean="0"/>
              <a:t>Basic to Class Type</a:t>
            </a:r>
          </a:p>
        </p:txBody>
      </p:sp>
      <p:sp>
        <p:nvSpPr>
          <p:cNvPr id="26627" name="Rectangle 3"/>
          <p:cNvSpPr>
            <a:spLocks noGrp="1" noChangeArrowheads="1"/>
          </p:cNvSpPr>
          <p:nvPr>
            <p:ph type="body" idx="1"/>
          </p:nvPr>
        </p:nvSpPr>
        <p:spPr>
          <a:xfrm>
            <a:off x="205933" y="1157584"/>
            <a:ext cx="8717833" cy="5439350"/>
          </a:xfrm>
        </p:spPr>
        <p:txBody>
          <a:bodyPr/>
          <a:lstStyle/>
          <a:p>
            <a:pPr marL="824789" lvl="1" indent="-379461">
              <a:lnSpc>
                <a:spcPct val="75000"/>
              </a:lnSpc>
              <a:buNone/>
              <a:tabLst>
                <a:tab pos="201902" algn="l"/>
              </a:tabLst>
            </a:pPr>
            <a:r>
              <a:rPr lang="en-US" sz="2200" dirty="0"/>
              <a:t>class time</a:t>
            </a:r>
          </a:p>
          <a:p>
            <a:pPr marL="824789" lvl="1" indent="-379461">
              <a:lnSpc>
                <a:spcPct val="75000"/>
              </a:lnSpc>
              <a:buNone/>
              <a:tabLst>
                <a:tab pos="201902" algn="l"/>
              </a:tabLst>
            </a:pPr>
            <a:r>
              <a:rPr lang="en-US" sz="2200" dirty="0"/>
              <a:t>{      </a:t>
            </a:r>
            <a:r>
              <a:rPr lang="en-US" sz="2200" dirty="0" err="1"/>
              <a:t>int</a:t>
            </a:r>
            <a:r>
              <a:rPr lang="en-US" sz="2200" dirty="0"/>
              <a:t> hrs ;</a:t>
            </a:r>
          </a:p>
          <a:p>
            <a:pPr marL="824789" lvl="1" indent="-379461">
              <a:lnSpc>
                <a:spcPct val="75000"/>
              </a:lnSpc>
              <a:buNone/>
              <a:tabLst>
                <a:tab pos="201902" algn="l"/>
              </a:tabLst>
            </a:pPr>
            <a:r>
              <a:rPr lang="en-US" sz="2200" dirty="0"/>
              <a:t>       </a:t>
            </a:r>
            <a:r>
              <a:rPr lang="en-US" sz="2200" dirty="0" err="1"/>
              <a:t>int</a:t>
            </a:r>
            <a:r>
              <a:rPr lang="en-US" sz="2200" dirty="0"/>
              <a:t> </a:t>
            </a:r>
            <a:r>
              <a:rPr lang="en-US" sz="2200" dirty="0" err="1"/>
              <a:t>mins</a:t>
            </a:r>
            <a:r>
              <a:rPr lang="en-US" sz="2200" dirty="0"/>
              <a:t> ;</a:t>
            </a:r>
          </a:p>
          <a:p>
            <a:pPr marL="824789" lvl="1" indent="-379461">
              <a:lnSpc>
                <a:spcPct val="75000"/>
              </a:lnSpc>
              <a:buNone/>
              <a:tabLst>
                <a:tab pos="201902" algn="l"/>
              </a:tabLst>
            </a:pPr>
            <a:r>
              <a:rPr lang="en-US" sz="2200" dirty="0"/>
              <a:t>   public :</a:t>
            </a:r>
          </a:p>
          <a:p>
            <a:pPr marL="824789" lvl="1" indent="-379461">
              <a:lnSpc>
                <a:spcPct val="75000"/>
              </a:lnSpc>
              <a:buNone/>
              <a:tabLst>
                <a:tab pos="201902" algn="l"/>
              </a:tabLst>
            </a:pPr>
            <a:r>
              <a:rPr lang="en-US" sz="2200" dirty="0"/>
              <a:t>      …</a:t>
            </a:r>
          </a:p>
          <a:p>
            <a:pPr marL="824789" lvl="1" indent="-379461">
              <a:lnSpc>
                <a:spcPct val="75000"/>
              </a:lnSpc>
              <a:buNone/>
              <a:tabLst>
                <a:tab pos="201902" algn="l"/>
              </a:tabLst>
            </a:pPr>
            <a:r>
              <a:rPr lang="en-US" sz="2200" dirty="0"/>
              <a:t>   time (</a:t>
            </a:r>
            <a:r>
              <a:rPr lang="en-US" sz="2200" dirty="0" err="1"/>
              <a:t>int</a:t>
            </a:r>
            <a:r>
              <a:rPr lang="en-US" sz="2200" dirty="0"/>
              <a:t> t)</a:t>
            </a:r>
          </a:p>
          <a:p>
            <a:pPr marL="824789" lvl="1" indent="-379461">
              <a:lnSpc>
                <a:spcPct val="75000"/>
              </a:lnSpc>
              <a:buNone/>
              <a:tabLst>
                <a:tab pos="201902" algn="l"/>
              </a:tabLst>
            </a:pPr>
            <a:r>
              <a:rPr lang="en-US" sz="2200" dirty="0"/>
              <a:t>   {</a:t>
            </a:r>
          </a:p>
          <a:p>
            <a:pPr marL="824789" lvl="1" indent="-379461">
              <a:lnSpc>
                <a:spcPct val="75000"/>
              </a:lnSpc>
              <a:buNone/>
              <a:tabLst>
                <a:tab pos="201902" algn="l"/>
              </a:tabLst>
            </a:pPr>
            <a:r>
              <a:rPr lang="en-US" sz="2200" dirty="0"/>
              <a:t>       hrs = t / 60 ;</a:t>
            </a:r>
          </a:p>
          <a:p>
            <a:pPr marL="824789" lvl="1" indent="-379461">
              <a:lnSpc>
                <a:spcPct val="75000"/>
              </a:lnSpc>
              <a:buNone/>
              <a:tabLst>
                <a:tab pos="201902" algn="l"/>
              </a:tabLst>
            </a:pPr>
            <a:r>
              <a:rPr lang="en-US" sz="2200" dirty="0"/>
              <a:t>       </a:t>
            </a:r>
            <a:r>
              <a:rPr lang="en-US" sz="2200" dirty="0" err="1"/>
              <a:t>mins</a:t>
            </a:r>
            <a:r>
              <a:rPr lang="en-US" sz="2200" dirty="0"/>
              <a:t> = t % 60;</a:t>
            </a:r>
          </a:p>
          <a:p>
            <a:pPr marL="824789" lvl="1" indent="-379461">
              <a:lnSpc>
                <a:spcPct val="75000"/>
              </a:lnSpc>
              <a:buNone/>
              <a:tabLst>
                <a:tab pos="201902" algn="l"/>
              </a:tabLst>
            </a:pPr>
            <a:r>
              <a:rPr lang="en-US" sz="2200" dirty="0"/>
              <a:t>   }</a:t>
            </a:r>
          </a:p>
          <a:p>
            <a:pPr marL="824789" lvl="1" indent="-379461">
              <a:lnSpc>
                <a:spcPct val="75000"/>
              </a:lnSpc>
              <a:buNone/>
              <a:tabLst>
                <a:tab pos="201902" algn="l"/>
              </a:tabLst>
            </a:pPr>
            <a:r>
              <a:rPr lang="en-US" sz="2200" dirty="0"/>
              <a:t>} ;</a:t>
            </a:r>
          </a:p>
          <a:p>
            <a:pPr marL="824789" lvl="1" indent="-379461">
              <a:lnSpc>
                <a:spcPct val="75000"/>
              </a:lnSpc>
              <a:buNone/>
              <a:tabLst>
                <a:tab pos="201902" algn="l"/>
              </a:tabLst>
            </a:pPr>
            <a:endParaRPr lang="en-US" sz="2200" dirty="0"/>
          </a:p>
          <a:p>
            <a:pPr marL="824789" lvl="1" indent="-379461">
              <a:lnSpc>
                <a:spcPct val="75000"/>
              </a:lnSpc>
              <a:buNone/>
              <a:tabLst>
                <a:tab pos="201902" algn="l"/>
              </a:tabLst>
            </a:pPr>
            <a:r>
              <a:rPr lang="en-US" sz="2200" dirty="0"/>
              <a:t>time T1;</a:t>
            </a:r>
          </a:p>
          <a:p>
            <a:pPr marL="824789" lvl="1" indent="-379461">
              <a:lnSpc>
                <a:spcPct val="75000"/>
              </a:lnSpc>
              <a:buNone/>
              <a:tabLst>
                <a:tab pos="201902" algn="l"/>
              </a:tabLst>
            </a:pPr>
            <a:r>
              <a:rPr lang="en-US" sz="2200" dirty="0" err="1"/>
              <a:t>int</a:t>
            </a:r>
            <a:r>
              <a:rPr lang="en-US" sz="2200" dirty="0"/>
              <a:t> duration = 85;</a:t>
            </a:r>
          </a:p>
          <a:p>
            <a:pPr marL="824789" lvl="1" indent="-379461">
              <a:lnSpc>
                <a:spcPct val="75000"/>
              </a:lnSpc>
              <a:buNone/>
              <a:tabLst>
                <a:tab pos="201902" algn="l"/>
              </a:tabLst>
            </a:pPr>
            <a:r>
              <a:rPr lang="en-US" sz="2200" dirty="0"/>
              <a:t>T1 = duration;</a:t>
            </a:r>
          </a:p>
          <a:p>
            <a:pPr marL="824789" lvl="1" indent="-379461">
              <a:lnSpc>
                <a:spcPct val="75000"/>
              </a:lnSpc>
              <a:buNone/>
              <a:tabLst>
                <a:tab pos="201902" algn="l"/>
              </a:tabLst>
            </a:pPr>
            <a:endParaRPr lang="en-US" sz="2200" dirty="0"/>
          </a:p>
        </p:txBody>
      </p:sp>
      <p:sp>
        <p:nvSpPr>
          <p:cNvPr id="26628" name="Text Box 4"/>
          <p:cNvSpPr txBox="1">
            <a:spLocks noChangeArrowheads="1"/>
          </p:cNvSpPr>
          <p:nvPr/>
        </p:nvSpPr>
        <p:spPr bwMode="auto">
          <a:xfrm>
            <a:off x="6273809" y="688526"/>
            <a:ext cx="1181255" cy="358607"/>
          </a:xfrm>
          <a:prstGeom prst="rect">
            <a:avLst/>
          </a:prstGeom>
          <a:noFill/>
          <a:ln w="9525">
            <a:noFill/>
            <a:miter lim="800000"/>
            <a:headEnd/>
            <a:tailEnd/>
          </a:ln>
        </p:spPr>
        <p:txBody>
          <a:bodyPr wrap="none" lIns="82479" tIns="41239" rIns="82479" bIns="41239">
            <a:spAutoFit/>
          </a:bodyPr>
          <a:lstStyle/>
          <a:p>
            <a:r>
              <a:rPr lang="en-US" dirty="0"/>
              <a:t>continue…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05933" y="124796"/>
            <a:ext cx="7413590" cy="826230"/>
          </a:xfrm>
        </p:spPr>
        <p:txBody>
          <a:bodyPr/>
          <a:lstStyle/>
          <a:p>
            <a:pPr algn="r" eaLnBrk="1" hangingPunct="1"/>
            <a:r>
              <a:rPr lang="en-US" smtClean="0"/>
              <a:t>Class To Basic Type</a:t>
            </a:r>
          </a:p>
        </p:txBody>
      </p:sp>
      <p:sp>
        <p:nvSpPr>
          <p:cNvPr id="53251" name="Rectangle 3"/>
          <p:cNvSpPr>
            <a:spLocks noGrp="1" noChangeArrowheads="1"/>
          </p:cNvSpPr>
          <p:nvPr>
            <p:ph type="body" idx="1"/>
          </p:nvPr>
        </p:nvSpPr>
        <p:spPr>
          <a:xfrm>
            <a:off x="205933" y="1157584"/>
            <a:ext cx="8717833" cy="5439350"/>
          </a:xfrm>
        </p:spPr>
        <p:txBody>
          <a:bodyPr/>
          <a:lstStyle/>
          <a:p>
            <a:pPr marL="824789" lvl="1" indent="-379461">
              <a:lnSpc>
                <a:spcPct val="125000"/>
              </a:lnSpc>
              <a:buNone/>
              <a:tabLst>
                <a:tab pos="201902" algn="l"/>
              </a:tabLst>
            </a:pPr>
            <a:r>
              <a:rPr lang="en-US" sz="2500" dirty="0"/>
              <a:t>A constructor function do not support type conversion from a class type to a basic type.</a:t>
            </a:r>
          </a:p>
          <a:p>
            <a:pPr marL="824789" lvl="1" indent="-379461">
              <a:lnSpc>
                <a:spcPct val="125000"/>
              </a:lnSpc>
              <a:buNone/>
              <a:tabLst>
                <a:tab pos="201902" algn="l"/>
              </a:tabLst>
            </a:pPr>
            <a:r>
              <a:rPr lang="en-US" sz="2500" dirty="0"/>
              <a:t>An overloaded </a:t>
            </a:r>
            <a:r>
              <a:rPr lang="en-US" sz="2500" b="1" i="1" dirty="0"/>
              <a:t>casting operator</a:t>
            </a:r>
            <a:r>
              <a:rPr lang="en-US" sz="2500" dirty="0"/>
              <a:t> is used to convert a class type data to a basic type.</a:t>
            </a:r>
          </a:p>
          <a:p>
            <a:pPr marL="824789" lvl="1" indent="-379461">
              <a:lnSpc>
                <a:spcPct val="125000"/>
              </a:lnSpc>
              <a:buNone/>
              <a:tabLst>
                <a:tab pos="201902" algn="l"/>
              </a:tabLst>
            </a:pPr>
            <a:r>
              <a:rPr lang="en-US" sz="2500" dirty="0"/>
              <a:t>It is also referred to as </a:t>
            </a:r>
            <a:r>
              <a:rPr lang="en-US" sz="2500" b="1" i="1" dirty="0"/>
              <a:t>conversion function</a:t>
            </a:r>
            <a:r>
              <a:rPr lang="en-US" sz="2500" dirty="0"/>
              <a:t>.</a:t>
            </a:r>
          </a:p>
          <a:p>
            <a:pPr marL="824789" lvl="1" indent="-379461">
              <a:lnSpc>
                <a:spcPct val="75000"/>
              </a:lnSpc>
              <a:buNone/>
              <a:tabLst>
                <a:tab pos="201902" algn="l"/>
              </a:tabLst>
            </a:pPr>
            <a:r>
              <a:rPr lang="en-US" sz="2500" dirty="0">
                <a:solidFill>
                  <a:srgbClr val="0099CC"/>
                </a:solidFill>
              </a:rPr>
              <a:t>operator </a:t>
            </a:r>
            <a:r>
              <a:rPr lang="en-US" sz="2500" dirty="0" err="1">
                <a:solidFill>
                  <a:srgbClr val="0099CC"/>
                </a:solidFill>
              </a:rPr>
              <a:t>typename</a:t>
            </a:r>
            <a:r>
              <a:rPr lang="en-US" sz="2500" dirty="0">
                <a:solidFill>
                  <a:srgbClr val="0099CC"/>
                </a:solidFill>
              </a:rPr>
              <a:t>( )</a:t>
            </a:r>
          </a:p>
          <a:p>
            <a:pPr marL="824789" lvl="1" indent="-379461">
              <a:lnSpc>
                <a:spcPct val="75000"/>
              </a:lnSpc>
              <a:buNone/>
              <a:tabLst>
                <a:tab pos="201902" algn="l"/>
              </a:tabLst>
            </a:pPr>
            <a:r>
              <a:rPr lang="en-US" sz="2500" dirty="0">
                <a:solidFill>
                  <a:srgbClr val="0099CC"/>
                </a:solidFill>
              </a:rPr>
              <a:t>{</a:t>
            </a:r>
          </a:p>
          <a:p>
            <a:pPr marL="824789" lvl="1" indent="-379461">
              <a:lnSpc>
                <a:spcPct val="75000"/>
              </a:lnSpc>
              <a:buNone/>
              <a:tabLst>
                <a:tab pos="201902" algn="l"/>
              </a:tabLst>
            </a:pPr>
            <a:r>
              <a:rPr lang="en-US" sz="2500" dirty="0">
                <a:solidFill>
                  <a:srgbClr val="0099CC"/>
                </a:solidFill>
              </a:rPr>
              <a:t>   …</a:t>
            </a:r>
          </a:p>
          <a:p>
            <a:pPr marL="824789" lvl="1" indent="-379461">
              <a:lnSpc>
                <a:spcPct val="75000"/>
              </a:lnSpc>
              <a:buNone/>
              <a:tabLst>
                <a:tab pos="201902" algn="l"/>
              </a:tabLst>
            </a:pPr>
            <a:r>
              <a:rPr lang="en-US" sz="2500" dirty="0">
                <a:solidFill>
                  <a:srgbClr val="0099CC"/>
                </a:solidFill>
              </a:rPr>
              <a:t>   …  ( function statements )</a:t>
            </a:r>
          </a:p>
          <a:p>
            <a:pPr marL="824789" lvl="1" indent="-379461">
              <a:lnSpc>
                <a:spcPct val="75000"/>
              </a:lnSpc>
              <a:buNone/>
              <a:tabLst>
                <a:tab pos="201902" algn="l"/>
              </a:tabLst>
            </a:pPr>
            <a:r>
              <a:rPr lang="en-US" sz="2500" dirty="0">
                <a:solidFill>
                  <a:srgbClr val="0099CC"/>
                </a:solidFill>
              </a:rPr>
              <a:t>   …</a:t>
            </a:r>
          </a:p>
          <a:p>
            <a:pPr marL="824789" lvl="1" indent="-379461">
              <a:lnSpc>
                <a:spcPct val="75000"/>
              </a:lnSpc>
              <a:buNone/>
              <a:tabLst>
                <a:tab pos="201902" algn="l"/>
              </a:tabLst>
            </a:pPr>
            <a:r>
              <a:rPr lang="en-US" sz="2500" dirty="0">
                <a:solidFill>
                  <a:srgbClr val="0099CC"/>
                </a:solidFill>
              </a:rPr>
              <a:t>}</a:t>
            </a:r>
          </a:p>
          <a:p>
            <a:pPr marL="824789" lvl="1" indent="-379461">
              <a:lnSpc>
                <a:spcPct val="125000"/>
              </a:lnSpc>
              <a:buNone/>
              <a:tabLst>
                <a:tab pos="201902" algn="l"/>
              </a:tabLst>
            </a:pPr>
            <a:r>
              <a:rPr lang="en-US" sz="2500" dirty="0"/>
              <a:t>This function converts a </a:t>
            </a:r>
            <a:r>
              <a:rPr lang="en-US" sz="2500" b="1" i="1" dirty="0" err="1"/>
              <a:t>calss</a:t>
            </a:r>
            <a:r>
              <a:rPr lang="en-US" sz="2500" b="1" i="1" dirty="0"/>
              <a:t> type</a:t>
            </a:r>
            <a:r>
              <a:rPr lang="en-US" sz="2500" dirty="0"/>
              <a:t> data to </a:t>
            </a:r>
            <a:r>
              <a:rPr lang="en-US" sz="2500" b="1" i="1" dirty="0" err="1"/>
              <a:t>typename</a:t>
            </a:r>
            <a:r>
              <a:rPr lang="en-US" sz="2500" dirty="0"/>
              <a:t>.</a:t>
            </a:r>
          </a:p>
          <a:p>
            <a:pPr marL="824789" lvl="1" indent="-379461">
              <a:lnSpc>
                <a:spcPct val="75000"/>
              </a:lnSpc>
              <a:buNone/>
              <a:tabLst>
                <a:tab pos="201902" algn="l"/>
              </a:tabLst>
            </a:pPr>
            <a:endParaRPr lang="en-US" sz="2500" dirty="0">
              <a:solidFill>
                <a:srgbClr val="0099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animEffect transition="in" filter="dissolve">
                                      <p:cBhvr>
                                        <p:cTn id="7" dur="500"/>
                                        <p:tgtEl>
                                          <p:spTgt spid="53251">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3251">
                                            <p:txEl>
                                              <p:pRg st="2" end="2"/>
                                            </p:txEl>
                                          </p:spTgt>
                                        </p:tgtEl>
                                        <p:attrNameLst>
                                          <p:attrName>style.visibility</p:attrName>
                                        </p:attrNameLst>
                                      </p:cBhvr>
                                      <p:to>
                                        <p:strVal val="visible"/>
                                      </p:to>
                                    </p:set>
                                    <p:animEffect transition="in" filter="dissolve">
                                      <p:cBhvr>
                                        <p:cTn id="10" dur="500"/>
                                        <p:tgtEl>
                                          <p:spTgt spid="5325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3251">
                                            <p:txEl>
                                              <p:pRg st="3" end="3"/>
                                            </p:txEl>
                                          </p:spTgt>
                                        </p:tgtEl>
                                        <p:attrNameLst>
                                          <p:attrName>style.visibility</p:attrName>
                                        </p:attrNameLst>
                                      </p:cBhvr>
                                      <p:to>
                                        <p:strVal val="visible"/>
                                      </p:to>
                                    </p:set>
                                    <p:animEffect transition="in" filter="dissolve">
                                      <p:cBhvr>
                                        <p:cTn id="15" dur="500"/>
                                        <p:tgtEl>
                                          <p:spTgt spid="53251">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3251">
                                            <p:txEl>
                                              <p:pRg st="4" end="4"/>
                                            </p:txEl>
                                          </p:spTgt>
                                        </p:tgtEl>
                                        <p:attrNameLst>
                                          <p:attrName>style.visibility</p:attrName>
                                        </p:attrNameLst>
                                      </p:cBhvr>
                                      <p:to>
                                        <p:strVal val="visible"/>
                                      </p:to>
                                    </p:set>
                                    <p:animEffect transition="in" filter="dissolve">
                                      <p:cBhvr>
                                        <p:cTn id="18" dur="500"/>
                                        <p:tgtEl>
                                          <p:spTgt spid="53251">
                                            <p:txEl>
                                              <p:pRg st="4" end="4"/>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3251">
                                            <p:txEl>
                                              <p:pRg st="5" end="5"/>
                                            </p:txEl>
                                          </p:spTgt>
                                        </p:tgtEl>
                                        <p:attrNameLst>
                                          <p:attrName>style.visibility</p:attrName>
                                        </p:attrNameLst>
                                      </p:cBhvr>
                                      <p:to>
                                        <p:strVal val="visible"/>
                                      </p:to>
                                    </p:set>
                                    <p:animEffect transition="in" filter="dissolve">
                                      <p:cBhvr>
                                        <p:cTn id="21" dur="500"/>
                                        <p:tgtEl>
                                          <p:spTgt spid="53251">
                                            <p:txEl>
                                              <p:pRg st="5" end="5"/>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53251">
                                            <p:txEl>
                                              <p:pRg st="6" end="6"/>
                                            </p:txEl>
                                          </p:spTgt>
                                        </p:tgtEl>
                                        <p:attrNameLst>
                                          <p:attrName>style.visibility</p:attrName>
                                        </p:attrNameLst>
                                      </p:cBhvr>
                                      <p:to>
                                        <p:strVal val="visible"/>
                                      </p:to>
                                    </p:set>
                                    <p:animEffect transition="in" filter="dissolve">
                                      <p:cBhvr>
                                        <p:cTn id="24" dur="500"/>
                                        <p:tgtEl>
                                          <p:spTgt spid="53251">
                                            <p:txEl>
                                              <p:pRg st="6" end="6"/>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53251">
                                            <p:txEl>
                                              <p:pRg st="7" end="7"/>
                                            </p:txEl>
                                          </p:spTgt>
                                        </p:tgtEl>
                                        <p:attrNameLst>
                                          <p:attrName>style.visibility</p:attrName>
                                        </p:attrNameLst>
                                      </p:cBhvr>
                                      <p:to>
                                        <p:strVal val="visible"/>
                                      </p:to>
                                    </p:set>
                                    <p:animEffect transition="in" filter="dissolve">
                                      <p:cBhvr>
                                        <p:cTn id="27" dur="500"/>
                                        <p:tgtEl>
                                          <p:spTgt spid="53251">
                                            <p:txEl>
                                              <p:pRg st="7" end="7"/>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53251">
                                            <p:txEl>
                                              <p:pRg st="8" end="8"/>
                                            </p:txEl>
                                          </p:spTgt>
                                        </p:tgtEl>
                                        <p:attrNameLst>
                                          <p:attrName>style.visibility</p:attrName>
                                        </p:attrNameLst>
                                      </p:cBhvr>
                                      <p:to>
                                        <p:strVal val="visible"/>
                                      </p:to>
                                    </p:set>
                                    <p:animEffect transition="in" filter="dissolve">
                                      <p:cBhvr>
                                        <p:cTn id="30" dur="500"/>
                                        <p:tgtEl>
                                          <p:spTgt spid="53251">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53251">
                                            <p:txEl>
                                              <p:pRg st="9" end="9"/>
                                            </p:txEl>
                                          </p:spTgt>
                                        </p:tgtEl>
                                        <p:attrNameLst>
                                          <p:attrName>style.visibility</p:attrName>
                                        </p:attrNameLst>
                                      </p:cBhvr>
                                      <p:to>
                                        <p:strVal val="visible"/>
                                      </p:to>
                                    </p:set>
                                    <p:animEffect transition="in" filter="dissolve">
                                      <p:cBhvr>
                                        <p:cTn id="35" dur="500"/>
                                        <p:tgtEl>
                                          <p:spTgt spid="532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05933" y="124796"/>
            <a:ext cx="7413590" cy="826230"/>
          </a:xfrm>
        </p:spPr>
        <p:txBody>
          <a:bodyPr/>
          <a:lstStyle/>
          <a:p>
            <a:pPr algn="r" eaLnBrk="1" hangingPunct="1"/>
            <a:r>
              <a:rPr lang="en-US" smtClean="0"/>
              <a:t>Class To Basic Type</a:t>
            </a:r>
          </a:p>
        </p:txBody>
      </p:sp>
      <p:sp>
        <p:nvSpPr>
          <p:cNvPr id="28675" name="Rectangle 3"/>
          <p:cNvSpPr>
            <a:spLocks noGrp="1" noChangeArrowheads="1"/>
          </p:cNvSpPr>
          <p:nvPr>
            <p:ph type="body" idx="1"/>
          </p:nvPr>
        </p:nvSpPr>
        <p:spPr>
          <a:xfrm>
            <a:off x="205933" y="1157584"/>
            <a:ext cx="8717833" cy="5439350"/>
          </a:xfrm>
        </p:spPr>
        <p:txBody>
          <a:bodyPr/>
          <a:lstStyle/>
          <a:p>
            <a:pPr marL="824789" lvl="1" indent="-379461">
              <a:lnSpc>
                <a:spcPct val="75000"/>
              </a:lnSpc>
              <a:buNone/>
              <a:tabLst>
                <a:tab pos="201902" algn="l"/>
              </a:tabLst>
            </a:pPr>
            <a:r>
              <a:rPr lang="en-US" sz="2500" dirty="0"/>
              <a:t>vector : : operator double( )</a:t>
            </a:r>
          </a:p>
          <a:p>
            <a:pPr marL="824789" lvl="1" indent="-379461">
              <a:lnSpc>
                <a:spcPct val="75000"/>
              </a:lnSpc>
              <a:buNone/>
              <a:tabLst>
                <a:tab pos="201902" algn="l"/>
              </a:tabLst>
            </a:pPr>
            <a:r>
              <a:rPr lang="en-US" sz="2500" dirty="0"/>
              <a:t>{</a:t>
            </a:r>
          </a:p>
          <a:p>
            <a:pPr marL="824789" lvl="1" indent="-379461">
              <a:lnSpc>
                <a:spcPct val="75000"/>
              </a:lnSpc>
              <a:buNone/>
              <a:tabLst>
                <a:tab pos="201902" algn="l"/>
              </a:tabLst>
            </a:pPr>
            <a:r>
              <a:rPr lang="en-US" sz="2500" dirty="0"/>
              <a:t>   double sum = 0;</a:t>
            </a:r>
          </a:p>
          <a:p>
            <a:pPr marL="824789" lvl="1" indent="-379461">
              <a:lnSpc>
                <a:spcPct val="75000"/>
              </a:lnSpc>
              <a:buNone/>
              <a:tabLst>
                <a:tab pos="201902" algn="l"/>
              </a:tabLst>
            </a:pPr>
            <a:r>
              <a:rPr lang="en-US" sz="2500" dirty="0"/>
              <a:t>   for (</a:t>
            </a:r>
            <a:r>
              <a:rPr lang="en-US" sz="2500" dirty="0" err="1"/>
              <a:t>int</a:t>
            </a:r>
            <a:r>
              <a:rPr lang="en-US" sz="2500" dirty="0"/>
              <a:t> </a:t>
            </a:r>
            <a:r>
              <a:rPr lang="en-US" sz="2500" dirty="0" err="1"/>
              <a:t>i</a:t>
            </a:r>
            <a:r>
              <a:rPr lang="en-US" sz="2500" dirty="0"/>
              <a:t>=0; </a:t>
            </a:r>
            <a:r>
              <a:rPr lang="en-US" sz="2500" dirty="0" err="1"/>
              <a:t>i</a:t>
            </a:r>
            <a:r>
              <a:rPr lang="en-US" sz="2500" dirty="0"/>
              <a:t> &lt; size ; </a:t>
            </a:r>
            <a:r>
              <a:rPr lang="en-US" sz="2500" dirty="0" err="1"/>
              <a:t>i</a:t>
            </a:r>
            <a:r>
              <a:rPr lang="en-US" sz="2500" dirty="0"/>
              <a:t>++)</a:t>
            </a:r>
          </a:p>
          <a:p>
            <a:pPr marL="824789" lvl="1" indent="-379461">
              <a:lnSpc>
                <a:spcPct val="75000"/>
              </a:lnSpc>
              <a:buNone/>
              <a:tabLst>
                <a:tab pos="201902" algn="l"/>
              </a:tabLst>
            </a:pPr>
            <a:r>
              <a:rPr lang="en-US" sz="2500" dirty="0"/>
              <a:t>      sum = sum + v[</a:t>
            </a:r>
            <a:r>
              <a:rPr lang="en-US" sz="2500" dirty="0" err="1"/>
              <a:t>i</a:t>
            </a:r>
            <a:r>
              <a:rPr lang="en-US" sz="2500" dirty="0"/>
              <a:t>] * v[</a:t>
            </a:r>
            <a:r>
              <a:rPr lang="en-US" sz="2500" dirty="0" err="1"/>
              <a:t>i</a:t>
            </a:r>
            <a:r>
              <a:rPr lang="en-US" sz="2500" dirty="0"/>
              <a:t>];</a:t>
            </a:r>
          </a:p>
          <a:p>
            <a:pPr marL="824789" lvl="1" indent="-379461">
              <a:lnSpc>
                <a:spcPct val="75000"/>
              </a:lnSpc>
              <a:buNone/>
              <a:tabLst>
                <a:tab pos="201902" algn="l"/>
              </a:tabLst>
            </a:pPr>
            <a:r>
              <a:rPr lang="en-US" sz="2500" dirty="0"/>
              <a:t>   return </a:t>
            </a:r>
            <a:r>
              <a:rPr lang="en-US" sz="2500" dirty="0" err="1"/>
              <a:t>sqrt</a:t>
            </a:r>
            <a:r>
              <a:rPr lang="en-US" sz="2500" dirty="0"/>
              <a:t> (sum);</a:t>
            </a:r>
          </a:p>
          <a:p>
            <a:pPr marL="824789" lvl="1" indent="-379461">
              <a:lnSpc>
                <a:spcPct val="75000"/>
              </a:lnSpc>
              <a:buNone/>
              <a:tabLst>
                <a:tab pos="201902" algn="l"/>
              </a:tabLst>
            </a:pPr>
            <a:r>
              <a:rPr lang="en-US" sz="2500" dirty="0"/>
              <a:t>}</a:t>
            </a:r>
          </a:p>
          <a:p>
            <a:pPr marL="824789" lvl="1" indent="-379461">
              <a:lnSpc>
                <a:spcPct val="125000"/>
              </a:lnSpc>
              <a:buNone/>
              <a:tabLst>
                <a:tab pos="201902" algn="l"/>
              </a:tabLst>
            </a:pPr>
            <a:r>
              <a:rPr lang="en-US" sz="2500" dirty="0"/>
              <a:t>This function converts a vector to the square root of the sum of squares of its components.</a:t>
            </a:r>
          </a:p>
        </p:txBody>
      </p:sp>
      <p:sp>
        <p:nvSpPr>
          <p:cNvPr id="28676" name="Text Box 4"/>
          <p:cNvSpPr txBox="1">
            <a:spLocks noChangeArrowheads="1"/>
          </p:cNvSpPr>
          <p:nvPr/>
        </p:nvSpPr>
        <p:spPr bwMode="auto">
          <a:xfrm>
            <a:off x="6273809" y="688526"/>
            <a:ext cx="1181255" cy="358607"/>
          </a:xfrm>
          <a:prstGeom prst="rect">
            <a:avLst/>
          </a:prstGeom>
          <a:noFill/>
          <a:ln w="9525">
            <a:noFill/>
            <a:miter lim="800000"/>
            <a:headEnd/>
            <a:tailEnd/>
          </a:ln>
        </p:spPr>
        <p:txBody>
          <a:bodyPr wrap="none" lIns="82479" tIns="41239" rIns="82479" bIns="41239">
            <a:spAutoFit/>
          </a:bodyPr>
          <a:lstStyle/>
          <a:p>
            <a:r>
              <a:rPr lang="en-US" dirty="0"/>
              <a:t>continue…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05933" y="124796"/>
            <a:ext cx="7413590" cy="826230"/>
          </a:xfrm>
        </p:spPr>
        <p:txBody>
          <a:bodyPr/>
          <a:lstStyle/>
          <a:p>
            <a:pPr algn="r" eaLnBrk="1" hangingPunct="1"/>
            <a:r>
              <a:rPr lang="en-US" smtClean="0"/>
              <a:t>Class To Basic Type</a:t>
            </a:r>
          </a:p>
        </p:txBody>
      </p:sp>
      <p:sp>
        <p:nvSpPr>
          <p:cNvPr id="55299" name="Rectangle 3"/>
          <p:cNvSpPr>
            <a:spLocks noGrp="1" noChangeArrowheads="1"/>
          </p:cNvSpPr>
          <p:nvPr>
            <p:ph type="body" idx="1"/>
          </p:nvPr>
        </p:nvSpPr>
        <p:spPr/>
        <p:txBody>
          <a:bodyPr>
            <a:normAutofit lnSpcReduction="10000"/>
          </a:bodyPr>
          <a:lstStyle/>
          <a:p>
            <a:pPr marL="824789" lvl="1" indent="-379461">
              <a:lnSpc>
                <a:spcPct val="125000"/>
              </a:lnSpc>
              <a:buNone/>
              <a:tabLst>
                <a:tab pos="201902" algn="l"/>
              </a:tabLst>
            </a:pPr>
            <a:r>
              <a:rPr lang="en-US" sz="2200" dirty="0"/>
              <a:t>The casting operator function should satisfy the following conditions:</a:t>
            </a:r>
          </a:p>
          <a:p>
            <a:pPr marL="824789" lvl="1" indent="-379461">
              <a:lnSpc>
                <a:spcPct val="90000"/>
              </a:lnSpc>
              <a:tabLst>
                <a:tab pos="201902" algn="l"/>
              </a:tabLst>
            </a:pPr>
            <a:r>
              <a:rPr lang="en-US" sz="2200" dirty="0"/>
              <a:t>It must be a class member.</a:t>
            </a:r>
          </a:p>
          <a:p>
            <a:pPr marL="824789" lvl="1" indent="-379461">
              <a:lnSpc>
                <a:spcPct val="90000"/>
              </a:lnSpc>
              <a:tabLst>
                <a:tab pos="201902" algn="l"/>
              </a:tabLst>
            </a:pPr>
            <a:r>
              <a:rPr lang="en-US" sz="2200" dirty="0"/>
              <a:t>It must not specify a return type.</a:t>
            </a:r>
          </a:p>
          <a:p>
            <a:pPr marL="824789" lvl="1" indent="-379461">
              <a:lnSpc>
                <a:spcPct val="90000"/>
              </a:lnSpc>
              <a:tabLst>
                <a:tab pos="201902" algn="l"/>
              </a:tabLst>
            </a:pPr>
            <a:r>
              <a:rPr lang="en-US" sz="2200" dirty="0"/>
              <a:t>It must not have any arguments.</a:t>
            </a:r>
          </a:p>
          <a:p>
            <a:pPr marL="824789" lvl="1" indent="-379461">
              <a:lnSpc>
                <a:spcPct val="75000"/>
              </a:lnSpc>
              <a:buNone/>
              <a:tabLst>
                <a:tab pos="201902" algn="l"/>
              </a:tabLst>
            </a:pPr>
            <a:endParaRPr lang="en-US" sz="2200" dirty="0"/>
          </a:p>
          <a:p>
            <a:pPr marL="824789" lvl="1" indent="-379461">
              <a:lnSpc>
                <a:spcPct val="75000"/>
              </a:lnSpc>
              <a:buNone/>
              <a:tabLst>
                <a:tab pos="201902" algn="l"/>
              </a:tabLst>
            </a:pPr>
            <a:r>
              <a:rPr lang="en-US" sz="2200" dirty="0"/>
              <a:t>vector : : operator double( )</a:t>
            </a:r>
          </a:p>
          <a:p>
            <a:pPr marL="824789" lvl="1" indent="-379461">
              <a:lnSpc>
                <a:spcPct val="75000"/>
              </a:lnSpc>
              <a:buNone/>
              <a:tabLst>
                <a:tab pos="201902" algn="l"/>
              </a:tabLst>
            </a:pPr>
            <a:r>
              <a:rPr lang="en-US" sz="2200" dirty="0"/>
              <a:t>{</a:t>
            </a:r>
          </a:p>
          <a:p>
            <a:pPr marL="824789" lvl="1" indent="-379461">
              <a:lnSpc>
                <a:spcPct val="75000"/>
              </a:lnSpc>
              <a:buNone/>
              <a:tabLst>
                <a:tab pos="201902" algn="l"/>
              </a:tabLst>
            </a:pPr>
            <a:r>
              <a:rPr lang="en-US" sz="2200" dirty="0"/>
              <a:t>   double sum = 0;</a:t>
            </a:r>
          </a:p>
          <a:p>
            <a:pPr marL="824789" lvl="1" indent="-379461">
              <a:lnSpc>
                <a:spcPct val="75000"/>
              </a:lnSpc>
              <a:buNone/>
              <a:tabLst>
                <a:tab pos="201902" algn="l"/>
              </a:tabLst>
            </a:pPr>
            <a:r>
              <a:rPr lang="en-US" sz="2200" dirty="0"/>
              <a:t>   for (</a:t>
            </a:r>
            <a:r>
              <a:rPr lang="en-US" sz="2200" dirty="0" err="1"/>
              <a:t>int</a:t>
            </a:r>
            <a:r>
              <a:rPr lang="en-US" sz="2200" dirty="0"/>
              <a:t> </a:t>
            </a:r>
            <a:r>
              <a:rPr lang="en-US" sz="2200" dirty="0" err="1"/>
              <a:t>i</a:t>
            </a:r>
            <a:r>
              <a:rPr lang="en-US" sz="2200" dirty="0"/>
              <a:t>=0; </a:t>
            </a:r>
            <a:r>
              <a:rPr lang="en-US" sz="2200" dirty="0" err="1"/>
              <a:t>i</a:t>
            </a:r>
            <a:r>
              <a:rPr lang="en-US" sz="2200" dirty="0"/>
              <a:t> &lt; size ; </a:t>
            </a:r>
            <a:r>
              <a:rPr lang="en-US" sz="2200" dirty="0" err="1"/>
              <a:t>i</a:t>
            </a:r>
            <a:r>
              <a:rPr lang="en-US" sz="2200" dirty="0"/>
              <a:t>++)</a:t>
            </a:r>
          </a:p>
          <a:p>
            <a:pPr marL="824789" lvl="1" indent="-379461">
              <a:lnSpc>
                <a:spcPct val="75000"/>
              </a:lnSpc>
              <a:buNone/>
              <a:tabLst>
                <a:tab pos="201902" algn="l"/>
              </a:tabLst>
            </a:pPr>
            <a:r>
              <a:rPr lang="en-US" sz="2200" dirty="0"/>
              <a:t>      sum = sum + v[</a:t>
            </a:r>
            <a:r>
              <a:rPr lang="en-US" sz="2200" dirty="0" err="1"/>
              <a:t>i</a:t>
            </a:r>
            <a:r>
              <a:rPr lang="en-US" sz="2200" dirty="0"/>
              <a:t>] * v[</a:t>
            </a:r>
            <a:r>
              <a:rPr lang="en-US" sz="2200" dirty="0" err="1"/>
              <a:t>i</a:t>
            </a:r>
            <a:r>
              <a:rPr lang="en-US" sz="2200" dirty="0"/>
              <a:t>];</a:t>
            </a:r>
          </a:p>
          <a:p>
            <a:pPr marL="824789" lvl="1" indent="-379461">
              <a:lnSpc>
                <a:spcPct val="75000"/>
              </a:lnSpc>
              <a:buNone/>
              <a:tabLst>
                <a:tab pos="201902" algn="l"/>
              </a:tabLst>
            </a:pPr>
            <a:r>
              <a:rPr lang="en-US" sz="2200" dirty="0"/>
              <a:t>   return </a:t>
            </a:r>
            <a:r>
              <a:rPr lang="en-US" sz="2200" dirty="0" err="1"/>
              <a:t>sqrt</a:t>
            </a:r>
            <a:r>
              <a:rPr lang="en-US" sz="2200" dirty="0"/>
              <a:t> (sum);</a:t>
            </a:r>
          </a:p>
          <a:p>
            <a:pPr marL="824789" lvl="1" indent="-379461">
              <a:lnSpc>
                <a:spcPct val="75000"/>
              </a:lnSpc>
              <a:buNone/>
              <a:tabLst>
                <a:tab pos="201902" algn="l"/>
              </a:tabLst>
            </a:pPr>
            <a:r>
              <a:rPr lang="en-US" sz="2200" dirty="0"/>
              <a:t>}</a:t>
            </a:r>
          </a:p>
          <a:p>
            <a:pPr marL="824789" lvl="1" indent="-379461">
              <a:lnSpc>
                <a:spcPct val="75000"/>
              </a:lnSpc>
              <a:buNone/>
              <a:tabLst>
                <a:tab pos="201902" algn="l"/>
              </a:tabLst>
            </a:pPr>
            <a:endParaRPr lang="en-US" sz="2200" dirty="0"/>
          </a:p>
        </p:txBody>
      </p:sp>
      <p:sp>
        <p:nvSpPr>
          <p:cNvPr id="29700" name="Text Box 4"/>
          <p:cNvSpPr txBox="1">
            <a:spLocks noChangeArrowheads="1"/>
          </p:cNvSpPr>
          <p:nvPr/>
        </p:nvSpPr>
        <p:spPr bwMode="auto">
          <a:xfrm>
            <a:off x="6273809" y="688526"/>
            <a:ext cx="1181255" cy="358607"/>
          </a:xfrm>
          <a:prstGeom prst="rect">
            <a:avLst/>
          </a:prstGeom>
          <a:noFill/>
          <a:ln w="9525">
            <a:noFill/>
            <a:miter lim="800000"/>
            <a:headEnd/>
            <a:tailEnd/>
          </a:ln>
        </p:spPr>
        <p:txBody>
          <a:bodyPr wrap="none" lIns="82479" tIns="41239" rIns="82479" bIns="41239">
            <a:spAutoFit/>
          </a:bodyPr>
          <a:lstStyle/>
          <a:p>
            <a:r>
              <a:rPr lang="en-US" dirty="0"/>
              <a:t>continue…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5299">
                                            <p:txEl>
                                              <p:pRg st="1" end="1"/>
                                            </p:txEl>
                                          </p:spTgt>
                                        </p:tgtEl>
                                        <p:attrNameLst>
                                          <p:attrName>style.visibility</p:attrName>
                                        </p:attrNameLst>
                                      </p:cBhvr>
                                      <p:to>
                                        <p:strVal val="visible"/>
                                      </p:to>
                                    </p:set>
                                    <p:animEffect transition="in" filter="dissolve">
                                      <p:cBhvr>
                                        <p:cTn id="7" dur="500"/>
                                        <p:tgtEl>
                                          <p:spTgt spid="552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5299">
                                            <p:txEl>
                                              <p:pRg st="2" end="2"/>
                                            </p:txEl>
                                          </p:spTgt>
                                        </p:tgtEl>
                                        <p:attrNameLst>
                                          <p:attrName>style.visibility</p:attrName>
                                        </p:attrNameLst>
                                      </p:cBhvr>
                                      <p:to>
                                        <p:strVal val="visible"/>
                                      </p:to>
                                    </p:set>
                                    <p:animEffect transition="in" filter="dissolve">
                                      <p:cBhvr>
                                        <p:cTn id="12" dur="500"/>
                                        <p:tgtEl>
                                          <p:spTgt spid="5529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5299">
                                            <p:txEl>
                                              <p:pRg st="3" end="3"/>
                                            </p:txEl>
                                          </p:spTgt>
                                        </p:tgtEl>
                                        <p:attrNameLst>
                                          <p:attrName>style.visibility</p:attrName>
                                        </p:attrNameLst>
                                      </p:cBhvr>
                                      <p:to>
                                        <p:strVal val="visible"/>
                                      </p:to>
                                    </p:set>
                                    <p:animEffect transition="in" filter="dissolve">
                                      <p:cBhvr>
                                        <p:cTn id="17" dur="500"/>
                                        <p:tgtEl>
                                          <p:spTgt spid="552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05933" y="124796"/>
            <a:ext cx="7413590" cy="826230"/>
          </a:xfrm>
        </p:spPr>
        <p:txBody>
          <a:bodyPr/>
          <a:lstStyle/>
          <a:p>
            <a:pPr algn="r" eaLnBrk="1" hangingPunct="1"/>
            <a:r>
              <a:rPr lang="en-US" smtClean="0"/>
              <a:t>Class To Basic Type</a:t>
            </a:r>
          </a:p>
        </p:txBody>
      </p:sp>
      <p:sp>
        <p:nvSpPr>
          <p:cNvPr id="58371" name="Rectangle 3"/>
          <p:cNvSpPr>
            <a:spLocks noGrp="1" noChangeArrowheads="1"/>
          </p:cNvSpPr>
          <p:nvPr>
            <p:ph type="body" idx="1"/>
          </p:nvPr>
        </p:nvSpPr>
        <p:spPr/>
        <p:txBody>
          <a:bodyPr/>
          <a:lstStyle/>
          <a:p>
            <a:pPr marL="824789" lvl="1" indent="-405235">
              <a:lnSpc>
                <a:spcPct val="125000"/>
              </a:lnSpc>
              <a:tabLst>
                <a:tab pos="201902" algn="l"/>
              </a:tabLst>
            </a:pPr>
            <a:r>
              <a:rPr lang="en-US" sz="2500" dirty="0"/>
              <a:t>Conversion functions are member functions and it is invoked with objects. </a:t>
            </a:r>
          </a:p>
          <a:p>
            <a:pPr marL="824789" lvl="1" indent="-405235">
              <a:lnSpc>
                <a:spcPct val="125000"/>
              </a:lnSpc>
              <a:tabLst>
                <a:tab pos="201902" algn="l"/>
              </a:tabLst>
            </a:pPr>
            <a:r>
              <a:rPr lang="en-US" sz="2500" dirty="0"/>
              <a:t>Therefore the  values used for conversion inside the function belong to the object that invoked the function.</a:t>
            </a:r>
          </a:p>
          <a:p>
            <a:pPr marL="824789" lvl="1" indent="-405235">
              <a:lnSpc>
                <a:spcPct val="125000"/>
              </a:lnSpc>
              <a:tabLst>
                <a:tab pos="201902" algn="l"/>
              </a:tabLst>
            </a:pPr>
            <a:r>
              <a:rPr lang="en-US" sz="2500" dirty="0"/>
              <a:t>This means that the function does not need an argument.</a:t>
            </a:r>
          </a:p>
        </p:txBody>
      </p:sp>
      <p:sp>
        <p:nvSpPr>
          <p:cNvPr id="30724" name="Text Box 4"/>
          <p:cNvSpPr txBox="1">
            <a:spLocks noChangeArrowheads="1"/>
          </p:cNvSpPr>
          <p:nvPr/>
        </p:nvSpPr>
        <p:spPr bwMode="auto">
          <a:xfrm>
            <a:off x="6273809" y="688526"/>
            <a:ext cx="1181255" cy="358607"/>
          </a:xfrm>
          <a:prstGeom prst="rect">
            <a:avLst/>
          </a:prstGeom>
          <a:noFill/>
          <a:ln w="9525">
            <a:noFill/>
            <a:miter lim="800000"/>
            <a:headEnd/>
            <a:tailEnd/>
          </a:ln>
        </p:spPr>
        <p:txBody>
          <a:bodyPr wrap="none" lIns="82479" tIns="41239" rIns="82479" bIns="41239">
            <a:spAutoFit/>
          </a:bodyPr>
          <a:lstStyle/>
          <a:p>
            <a:r>
              <a:rPr lang="en-US" dirty="0"/>
              <a:t>continue…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8371">
                                            <p:txEl>
                                              <p:pRg st="1" end="1"/>
                                            </p:txEl>
                                          </p:spTgt>
                                        </p:tgtEl>
                                        <p:attrNameLst>
                                          <p:attrName>style.visibility</p:attrName>
                                        </p:attrNameLst>
                                      </p:cBhvr>
                                      <p:to>
                                        <p:strVal val="visible"/>
                                      </p:to>
                                    </p:set>
                                    <p:animEffect transition="in" filter="dissolve">
                                      <p:cBhvr>
                                        <p:cTn id="7" dur="500"/>
                                        <p:tgtEl>
                                          <p:spTgt spid="583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8371">
                                            <p:txEl>
                                              <p:pRg st="2" end="2"/>
                                            </p:txEl>
                                          </p:spTgt>
                                        </p:tgtEl>
                                        <p:attrNameLst>
                                          <p:attrName>style.visibility</p:attrName>
                                        </p:attrNameLst>
                                      </p:cBhvr>
                                      <p:to>
                                        <p:strVal val="visible"/>
                                      </p:to>
                                    </p:set>
                                    <p:animEffect transition="in" filter="dissolve">
                                      <p:cBhvr>
                                        <p:cTn id="12" dur="500"/>
                                        <p:tgtEl>
                                          <p:spTgt spid="583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05933" y="124796"/>
            <a:ext cx="7413590" cy="826230"/>
          </a:xfrm>
        </p:spPr>
        <p:txBody>
          <a:bodyPr>
            <a:normAutofit fontScale="90000"/>
          </a:bodyPr>
          <a:lstStyle/>
          <a:p>
            <a:pPr algn="r" eaLnBrk="1" hangingPunct="1"/>
            <a:r>
              <a:rPr lang="en-US" smtClean="0"/>
              <a:t>One Class To Another Class Type</a:t>
            </a:r>
          </a:p>
        </p:txBody>
      </p:sp>
      <p:sp>
        <p:nvSpPr>
          <p:cNvPr id="59395" name="Rectangle 3"/>
          <p:cNvSpPr>
            <a:spLocks noGrp="1" noChangeArrowheads="1"/>
          </p:cNvSpPr>
          <p:nvPr>
            <p:ph type="body" idx="1"/>
          </p:nvPr>
        </p:nvSpPr>
        <p:spPr>
          <a:xfrm>
            <a:off x="205933" y="1157584"/>
            <a:ext cx="8717833" cy="5508203"/>
          </a:xfrm>
        </p:spPr>
        <p:txBody>
          <a:bodyPr/>
          <a:lstStyle/>
          <a:p>
            <a:pPr marL="824789" lvl="1" indent="-405235">
              <a:lnSpc>
                <a:spcPct val="125000"/>
              </a:lnSpc>
              <a:buNone/>
              <a:tabLst>
                <a:tab pos="201902" algn="l"/>
              </a:tabLst>
            </a:pPr>
            <a:r>
              <a:rPr lang="en-US" sz="2500" dirty="0" err="1"/>
              <a:t>objX</a:t>
            </a:r>
            <a:r>
              <a:rPr lang="en-US" sz="2500" dirty="0"/>
              <a:t> = </a:t>
            </a:r>
            <a:r>
              <a:rPr lang="en-US" sz="2500" dirty="0" err="1"/>
              <a:t>objY</a:t>
            </a:r>
            <a:r>
              <a:rPr lang="en-US" sz="2500" dirty="0"/>
              <a:t> ; // objects of different types</a:t>
            </a:r>
          </a:p>
          <a:p>
            <a:pPr marL="824789" lvl="1" indent="-405235">
              <a:lnSpc>
                <a:spcPct val="125000"/>
              </a:lnSpc>
              <a:buNone/>
              <a:tabLst>
                <a:tab pos="201902" algn="l"/>
              </a:tabLst>
            </a:pPr>
            <a:endParaRPr lang="en-US" sz="2500" dirty="0"/>
          </a:p>
          <a:p>
            <a:pPr marL="824789" lvl="1" indent="-405235">
              <a:lnSpc>
                <a:spcPct val="125000"/>
              </a:lnSpc>
              <a:tabLst>
                <a:tab pos="201902" algn="l"/>
              </a:tabLst>
            </a:pPr>
            <a:r>
              <a:rPr lang="en-US" sz="2500" b="1" dirty="0" err="1"/>
              <a:t>objX</a:t>
            </a:r>
            <a:r>
              <a:rPr lang="en-US" sz="2500" dirty="0"/>
              <a:t> is an object of class </a:t>
            </a:r>
            <a:r>
              <a:rPr lang="en-US" sz="2500" b="1" dirty="0"/>
              <a:t>X</a:t>
            </a:r>
            <a:r>
              <a:rPr lang="en-US" sz="2500" dirty="0"/>
              <a:t> and </a:t>
            </a:r>
            <a:r>
              <a:rPr lang="en-US" sz="2500" b="1" dirty="0" err="1"/>
              <a:t>objY</a:t>
            </a:r>
            <a:r>
              <a:rPr lang="en-US" sz="2500" dirty="0"/>
              <a:t> is an object of class </a:t>
            </a:r>
            <a:r>
              <a:rPr lang="en-US" sz="2500" b="1" dirty="0"/>
              <a:t>Y</a:t>
            </a:r>
            <a:r>
              <a:rPr lang="en-US" sz="2500" dirty="0"/>
              <a:t>.</a:t>
            </a:r>
          </a:p>
          <a:p>
            <a:pPr marL="824789" lvl="1" indent="-405235">
              <a:lnSpc>
                <a:spcPct val="125000"/>
              </a:lnSpc>
              <a:tabLst>
                <a:tab pos="201902" algn="l"/>
              </a:tabLst>
            </a:pPr>
            <a:r>
              <a:rPr lang="en-US" sz="2500" dirty="0"/>
              <a:t>The </a:t>
            </a:r>
            <a:r>
              <a:rPr lang="en-US" sz="2500" b="1" dirty="0"/>
              <a:t>class Y</a:t>
            </a:r>
            <a:r>
              <a:rPr lang="en-US" sz="2500" dirty="0"/>
              <a:t> type data is converted to the </a:t>
            </a:r>
            <a:r>
              <a:rPr lang="en-US" sz="2500" b="1" dirty="0"/>
              <a:t>class X</a:t>
            </a:r>
            <a:r>
              <a:rPr lang="en-US" sz="2500" dirty="0"/>
              <a:t> type data and the converted value is assigned to the </a:t>
            </a:r>
            <a:r>
              <a:rPr lang="en-US" sz="2500" b="1" dirty="0" err="1"/>
              <a:t>objX</a:t>
            </a:r>
            <a:r>
              <a:rPr lang="en-US" sz="2500" dirty="0"/>
              <a:t>.</a:t>
            </a:r>
          </a:p>
          <a:p>
            <a:pPr marL="824789" lvl="1" indent="-405235">
              <a:lnSpc>
                <a:spcPct val="125000"/>
              </a:lnSpc>
              <a:tabLst>
                <a:tab pos="201902" algn="l"/>
              </a:tabLst>
            </a:pPr>
            <a:r>
              <a:rPr lang="en-US" sz="2500" dirty="0"/>
              <a:t>Conversion is takes place from </a:t>
            </a:r>
            <a:r>
              <a:rPr lang="en-US" sz="2500" b="1" dirty="0"/>
              <a:t>class Y</a:t>
            </a:r>
            <a:r>
              <a:rPr lang="en-US" sz="2500" dirty="0"/>
              <a:t> to </a:t>
            </a:r>
            <a:r>
              <a:rPr lang="en-US" sz="2500" b="1" dirty="0"/>
              <a:t>class X</a:t>
            </a:r>
            <a:r>
              <a:rPr lang="en-US" sz="2500" dirty="0"/>
              <a:t>.</a:t>
            </a:r>
          </a:p>
          <a:p>
            <a:pPr marL="824789" lvl="1" indent="-405235">
              <a:lnSpc>
                <a:spcPct val="125000"/>
              </a:lnSpc>
              <a:tabLst>
                <a:tab pos="201902" algn="l"/>
              </a:tabLst>
            </a:pPr>
            <a:r>
              <a:rPr lang="en-US" sz="2500" b="1" dirty="0"/>
              <a:t>Y</a:t>
            </a:r>
            <a:r>
              <a:rPr lang="en-US" sz="2500" dirty="0"/>
              <a:t> is known as </a:t>
            </a:r>
            <a:r>
              <a:rPr lang="en-US" sz="2500" b="1" i="1" dirty="0"/>
              <a:t>source class</a:t>
            </a:r>
            <a:r>
              <a:rPr lang="en-US" sz="2500" dirty="0"/>
              <a:t>.</a:t>
            </a:r>
          </a:p>
          <a:p>
            <a:pPr marL="824789" lvl="1" indent="-405235">
              <a:lnSpc>
                <a:spcPct val="125000"/>
              </a:lnSpc>
              <a:tabLst>
                <a:tab pos="201902" algn="l"/>
              </a:tabLst>
            </a:pPr>
            <a:r>
              <a:rPr lang="en-US" sz="2500" b="1" dirty="0"/>
              <a:t>X</a:t>
            </a:r>
            <a:r>
              <a:rPr lang="en-US" sz="2500" dirty="0"/>
              <a:t> is known as </a:t>
            </a:r>
            <a:r>
              <a:rPr lang="en-US" sz="2500" b="1" i="1" dirty="0"/>
              <a:t>destination class</a:t>
            </a:r>
            <a:r>
              <a:rPr lang="en-US" sz="2500" dirty="0"/>
              <a:t>.</a:t>
            </a:r>
            <a:endParaRPr lang="en-US" sz="25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9395">
                                            <p:txEl>
                                              <p:pRg st="2" end="2"/>
                                            </p:txEl>
                                          </p:spTgt>
                                        </p:tgtEl>
                                        <p:attrNameLst>
                                          <p:attrName>style.visibility</p:attrName>
                                        </p:attrNameLst>
                                      </p:cBhvr>
                                      <p:to>
                                        <p:strVal val="visible"/>
                                      </p:to>
                                    </p:set>
                                    <p:animEffect transition="in" filter="dissolve">
                                      <p:cBhvr>
                                        <p:cTn id="7" dur="500"/>
                                        <p:tgtEl>
                                          <p:spTgt spid="5939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9395">
                                            <p:txEl>
                                              <p:pRg st="3" end="3"/>
                                            </p:txEl>
                                          </p:spTgt>
                                        </p:tgtEl>
                                        <p:attrNameLst>
                                          <p:attrName>style.visibility</p:attrName>
                                        </p:attrNameLst>
                                      </p:cBhvr>
                                      <p:to>
                                        <p:strVal val="visible"/>
                                      </p:to>
                                    </p:set>
                                    <p:animEffect transition="in" filter="dissolve">
                                      <p:cBhvr>
                                        <p:cTn id="12" dur="500"/>
                                        <p:tgtEl>
                                          <p:spTgt spid="5939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9395">
                                            <p:txEl>
                                              <p:pRg st="4" end="4"/>
                                            </p:txEl>
                                          </p:spTgt>
                                        </p:tgtEl>
                                        <p:attrNameLst>
                                          <p:attrName>style.visibility</p:attrName>
                                        </p:attrNameLst>
                                      </p:cBhvr>
                                      <p:to>
                                        <p:strVal val="visible"/>
                                      </p:to>
                                    </p:set>
                                    <p:animEffect transition="in" filter="dissolve">
                                      <p:cBhvr>
                                        <p:cTn id="17" dur="500"/>
                                        <p:tgtEl>
                                          <p:spTgt spid="5939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9395">
                                            <p:txEl>
                                              <p:pRg st="5" end="5"/>
                                            </p:txEl>
                                          </p:spTgt>
                                        </p:tgtEl>
                                        <p:attrNameLst>
                                          <p:attrName>style.visibility</p:attrName>
                                        </p:attrNameLst>
                                      </p:cBhvr>
                                      <p:to>
                                        <p:strVal val="visible"/>
                                      </p:to>
                                    </p:set>
                                    <p:animEffect transition="in" filter="dissolve">
                                      <p:cBhvr>
                                        <p:cTn id="22" dur="500"/>
                                        <p:tgtEl>
                                          <p:spTgt spid="5939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9395">
                                            <p:txEl>
                                              <p:pRg st="6" end="6"/>
                                            </p:txEl>
                                          </p:spTgt>
                                        </p:tgtEl>
                                        <p:attrNameLst>
                                          <p:attrName>style.visibility</p:attrName>
                                        </p:attrNameLst>
                                      </p:cBhvr>
                                      <p:to>
                                        <p:strVal val="visible"/>
                                      </p:to>
                                    </p:set>
                                    <p:animEffect transition="in" filter="dissolve">
                                      <p:cBhvr>
                                        <p:cTn id="27" dur="500"/>
                                        <p:tgtEl>
                                          <p:spTgt spid="593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05933" y="124796"/>
            <a:ext cx="7413590" cy="826230"/>
          </a:xfrm>
        </p:spPr>
        <p:txBody>
          <a:bodyPr>
            <a:normAutofit fontScale="90000"/>
          </a:bodyPr>
          <a:lstStyle/>
          <a:p>
            <a:pPr algn="r" eaLnBrk="1" hangingPunct="1"/>
            <a:r>
              <a:rPr lang="en-US" smtClean="0"/>
              <a:t>One Class To Another Class Type</a:t>
            </a:r>
          </a:p>
        </p:txBody>
      </p:sp>
      <p:sp>
        <p:nvSpPr>
          <p:cNvPr id="60419" name="Rectangle 3"/>
          <p:cNvSpPr>
            <a:spLocks noGrp="1" noChangeArrowheads="1"/>
          </p:cNvSpPr>
          <p:nvPr>
            <p:ph type="body" idx="1"/>
          </p:nvPr>
        </p:nvSpPr>
        <p:spPr>
          <a:xfrm>
            <a:off x="205933" y="1157584"/>
            <a:ext cx="8717833" cy="5508203"/>
          </a:xfrm>
        </p:spPr>
        <p:txBody>
          <a:bodyPr/>
          <a:lstStyle/>
          <a:p>
            <a:pPr marL="419554" lvl="1" indent="0">
              <a:lnSpc>
                <a:spcPct val="125000"/>
              </a:lnSpc>
              <a:buNone/>
              <a:tabLst>
                <a:tab pos="201902" algn="l"/>
              </a:tabLst>
            </a:pPr>
            <a:r>
              <a:rPr lang="en-US" sz="2500" dirty="0">
                <a:solidFill>
                  <a:srgbClr val="0099CC"/>
                </a:solidFill>
              </a:rPr>
              <a:t>Conversion between objects of different classes can be carried out by either a constructor or a conversion function.</a:t>
            </a:r>
          </a:p>
          <a:p>
            <a:pPr marL="419554" lvl="1" indent="0">
              <a:lnSpc>
                <a:spcPct val="125000"/>
              </a:lnSpc>
              <a:buNone/>
              <a:tabLst>
                <a:tab pos="201902" algn="l"/>
              </a:tabLst>
            </a:pPr>
            <a:endParaRPr lang="en-US" sz="2500" dirty="0">
              <a:solidFill>
                <a:srgbClr val="0099CC"/>
              </a:solidFill>
            </a:endParaRPr>
          </a:p>
          <a:p>
            <a:pPr marL="419554" lvl="1" indent="0">
              <a:lnSpc>
                <a:spcPct val="125000"/>
              </a:lnSpc>
              <a:buNone/>
              <a:tabLst>
                <a:tab pos="201902" algn="l"/>
              </a:tabLst>
            </a:pPr>
            <a:r>
              <a:rPr lang="en-US" sz="2500" dirty="0"/>
              <a:t>Choosing of constructor or the conversion function depends upon where we want the type-conversion function to be located in the source class or in the destination class.</a:t>
            </a:r>
          </a:p>
          <a:p>
            <a:pPr marL="419554" lvl="1" indent="0">
              <a:lnSpc>
                <a:spcPct val="125000"/>
              </a:lnSpc>
              <a:buNone/>
              <a:tabLst>
                <a:tab pos="201902" algn="l"/>
              </a:tabLst>
            </a:pPr>
            <a:endParaRPr lang="en-US" sz="2500" dirty="0"/>
          </a:p>
        </p:txBody>
      </p:sp>
      <p:sp>
        <p:nvSpPr>
          <p:cNvPr id="32772" name="Text Box 4"/>
          <p:cNvSpPr txBox="1">
            <a:spLocks noChangeArrowheads="1"/>
          </p:cNvSpPr>
          <p:nvPr/>
        </p:nvSpPr>
        <p:spPr bwMode="auto">
          <a:xfrm>
            <a:off x="6273809" y="688526"/>
            <a:ext cx="1181255" cy="358607"/>
          </a:xfrm>
          <a:prstGeom prst="rect">
            <a:avLst/>
          </a:prstGeom>
          <a:noFill/>
          <a:ln w="9525">
            <a:noFill/>
            <a:miter lim="800000"/>
            <a:headEnd/>
            <a:tailEnd/>
          </a:ln>
        </p:spPr>
        <p:txBody>
          <a:bodyPr wrap="none" lIns="82479" tIns="41239" rIns="82479" bIns="41239">
            <a:spAutoFit/>
          </a:bodyPr>
          <a:lstStyle/>
          <a:p>
            <a:r>
              <a:rPr lang="en-US" dirty="0"/>
              <a:t>continue…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0419">
                                            <p:txEl>
                                              <p:pRg st="2" end="2"/>
                                            </p:txEl>
                                          </p:spTgt>
                                        </p:tgtEl>
                                        <p:attrNameLst>
                                          <p:attrName>style.visibility</p:attrName>
                                        </p:attrNameLst>
                                      </p:cBhvr>
                                      <p:to>
                                        <p:strVal val="visible"/>
                                      </p:to>
                                    </p:set>
                                    <p:animEffect transition="in" filter="dissolve">
                                      <p:cBhvr>
                                        <p:cTn id="7" dur="500"/>
                                        <p:tgtEl>
                                          <p:spTgt spid="604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05933" y="124796"/>
            <a:ext cx="7413590" cy="826230"/>
          </a:xfrm>
        </p:spPr>
        <p:txBody>
          <a:bodyPr>
            <a:normAutofit fontScale="90000"/>
          </a:bodyPr>
          <a:lstStyle/>
          <a:p>
            <a:pPr algn="r" eaLnBrk="1" hangingPunct="1"/>
            <a:r>
              <a:rPr lang="en-US" smtClean="0"/>
              <a:t>One Class To Another Class Type</a:t>
            </a:r>
          </a:p>
        </p:txBody>
      </p:sp>
      <p:sp>
        <p:nvSpPr>
          <p:cNvPr id="61443" name="Rectangle 3"/>
          <p:cNvSpPr>
            <a:spLocks noGrp="1" noChangeArrowheads="1"/>
          </p:cNvSpPr>
          <p:nvPr>
            <p:ph type="body" idx="1"/>
          </p:nvPr>
        </p:nvSpPr>
        <p:spPr>
          <a:xfrm>
            <a:off x="205933" y="1157584"/>
            <a:ext cx="8717833" cy="5508203"/>
          </a:xfrm>
        </p:spPr>
        <p:txBody>
          <a:bodyPr/>
          <a:lstStyle/>
          <a:p>
            <a:pPr marL="824789" lvl="1" indent="-405235">
              <a:lnSpc>
                <a:spcPct val="125000"/>
              </a:lnSpc>
              <a:buNone/>
              <a:tabLst>
                <a:tab pos="201902" algn="l"/>
              </a:tabLst>
            </a:pPr>
            <a:r>
              <a:rPr lang="en-US" sz="2900" dirty="0">
                <a:solidFill>
                  <a:srgbClr val="66FF33"/>
                </a:solidFill>
              </a:rPr>
              <a:t>operator </a:t>
            </a:r>
            <a:r>
              <a:rPr lang="en-US" sz="2900" dirty="0" err="1">
                <a:solidFill>
                  <a:srgbClr val="66FF33"/>
                </a:solidFill>
              </a:rPr>
              <a:t>typename</a:t>
            </a:r>
            <a:r>
              <a:rPr lang="en-US" sz="2900" dirty="0">
                <a:solidFill>
                  <a:srgbClr val="66FF33"/>
                </a:solidFill>
              </a:rPr>
              <a:t>( )</a:t>
            </a:r>
          </a:p>
          <a:p>
            <a:pPr marL="824789" lvl="1" indent="-405235">
              <a:tabLst>
                <a:tab pos="201902" algn="l"/>
              </a:tabLst>
            </a:pPr>
            <a:r>
              <a:rPr lang="en-US" sz="2500" dirty="0"/>
              <a:t>Converts the class object of which it is a member to </a:t>
            </a:r>
            <a:r>
              <a:rPr lang="en-US" sz="2500" dirty="0" err="1"/>
              <a:t>typename</a:t>
            </a:r>
            <a:r>
              <a:rPr lang="en-US" sz="2500" dirty="0"/>
              <a:t>.</a:t>
            </a:r>
          </a:p>
          <a:p>
            <a:pPr marL="824789" lvl="1" indent="-405235">
              <a:tabLst>
                <a:tab pos="201902" algn="l"/>
              </a:tabLst>
            </a:pPr>
            <a:r>
              <a:rPr lang="en-US" sz="2500" dirty="0">
                <a:solidFill>
                  <a:srgbClr val="0099CC"/>
                </a:solidFill>
              </a:rPr>
              <a:t>The </a:t>
            </a:r>
            <a:r>
              <a:rPr lang="en-US" sz="2500" dirty="0" err="1">
                <a:solidFill>
                  <a:srgbClr val="0099CC"/>
                </a:solidFill>
              </a:rPr>
              <a:t>typename</a:t>
            </a:r>
            <a:r>
              <a:rPr lang="en-US" sz="2500" dirty="0">
                <a:solidFill>
                  <a:srgbClr val="0099CC"/>
                </a:solidFill>
              </a:rPr>
              <a:t> may be a built-in type or a user-defined one.</a:t>
            </a:r>
          </a:p>
          <a:p>
            <a:pPr marL="824789" lvl="1" indent="-405235">
              <a:tabLst>
                <a:tab pos="201902" algn="l"/>
              </a:tabLst>
            </a:pPr>
            <a:r>
              <a:rPr lang="en-US" sz="2500" dirty="0"/>
              <a:t>In the case of conversions between objects, </a:t>
            </a:r>
            <a:r>
              <a:rPr lang="en-US" sz="2500" dirty="0" err="1"/>
              <a:t>typename</a:t>
            </a:r>
            <a:r>
              <a:rPr lang="en-US" sz="2500" dirty="0"/>
              <a:t> refers to the destination class.</a:t>
            </a:r>
          </a:p>
          <a:p>
            <a:pPr marL="824789" lvl="1" indent="-405235">
              <a:tabLst>
                <a:tab pos="201902" algn="l"/>
              </a:tabLst>
            </a:pPr>
            <a:r>
              <a:rPr lang="en-US" sz="2500" dirty="0">
                <a:solidFill>
                  <a:srgbClr val="0099CC"/>
                </a:solidFill>
              </a:rPr>
              <a:t>When a class needs to be converted, a casting operator function can be used at the source class.</a:t>
            </a:r>
          </a:p>
          <a:p>
            <a:pPr marL="824789" lvl="1" indent="-405235">
              <a:tabLst>
                <a:tab pos="201902" algn="l"/>
              </a:tabLst>
            </a:pPr>
            <a:r>
              <a:rPr lang="en-US" sz="2500" dirty="0"/>
              <a:t>The conversion takes place in the source class and the result is given to the destination class object.</a:t>
            </a:r>
          </a:p>
        </p:txBody>
      </p:sp>
      <p:sp>
        <p:nvSpPr>
          <p:cNvPr id="33796" name="Text Box 4"/>
          <p:cNvSpPr txBox="1">
            <a:spLocks noChangeArrowheads="1"/>
          </p:cNvSpPr>
          <p:nvPr/>
        </p:nvSpPr>
        <p:spPr bwMode="auto">
          <a:xfrm>
            <a:off x="6273809" y="688526"/>
            <a:ext cx="1181255" cy="358607"/>
          </a:xfrm>
          <a:prstGeom prst="rect">
            <a:avLst/>
          </a:prstGeom>
          <a:noFill/>
          <a:ln w="9525">
            <a:noFill/>
            <a:miter lim="800000"/>
            <a:headEnd/>
            <a:tailEnd/>
          </a:ln>
        </p:spPr>
        <p:txBody>
          <a:bodyPr wrap="none" lIns="82479" tIns="41239" rIns="82479" bIns="41239">
            <a:spAutoFit/>
          </a:bodyPr>
          <a:lstStyle/>
          <a:p>
            <a:r>
              <a:rPr lang="en-US" dirty="0"/>
              <a:t>continue…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1443">
                                            <p:txEl>
                                              <p:pRg st="1" end="1"/>
                                            </p:txEl>
                                          </p:spTgt>
                                        </p:tgtEl>
                                        <p:attrNameLst>
                                          <p:attrName>style.visibility</p:attrName>
                                        </p:attrNameLst>
                                      </p:cBhvr>
                                      <p:to>
                                        <p:strVal val="visible"/>
                                      </p:to>
                                    </p:set>
                                    <p:animEffect transition="in" filter="dissolve">
                                      <p:cBhvr>
                                        <p:cTn id="7" dur="500"/>
                                        <p:tgtEl>
                                          <p:spTgt spid="614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1443">
                                            <p:txEl>
                                              <p:pRg st="2" end="2"/>
                                            </p:txEl>
                                          </p:spTgt>
                                        </p:tgtEl>
                                        <p:attrNameLst>
                                          <p:attrName>style.visibility</p:attrName>
                                        </p:attrNameLst>
                                      </p:cBhvr>
                                      <p:to>
                                        <p:strVal val="visible"/>
                                      </p:to>
                                    </p:set>
                                    <p:animEffect transition="in" filter="dissolve">
                                      <p:cBhvr>
                                        <p:cTn id="12" dur="500"/>
                                        <p:tgtEl>
                                          <p:spTgt spid="614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1443">
                                            <p:txEl>
                                              <p:pRg st="3" end="3"/>
                                            </p:txEl>
                                          </p:spTgt>
                                        </p:tgtEl>
                                        <p:attrNameLst>
                                          <p:attrName>style.visibility</p:attrName>
                                        </p:attrNameLst>
                                      </p:cBhvr>
                                      <p:to>
                                        <p:strVal val="visible"/>
                                      </p:to>
                                    </p:set>
                                    <p:animEffect transition="in" filter="dissolve">
                                      <p:cBhvr>
                                        <p:cTn id="17" dur="500"/>
                                        <p:tgtEl>
                                          <p:spTgt spid="6144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1443">
                                            <p:txEl>
                                              <p:pRg st="4" end="4"/>
                                            </p:txEl>
                                          </p:spTgt>
                                        </p:tgtEl>
                                        <p:attrNameLst>
                                          <p:attrName>style.visibility</p:attrName>
                                        </p:attrNameLst>
                                      </p:cBhvr>
                                      <p:to>
                                        <p:strVal val="visible"/>
                                      </p:to>
                                    </p:set>
                                    <p:animEffect transition="in" filter="dissolve">
                                      <p:cBhvr>
                                        <p:cTn id="22" dur="500"/>
                                        <p:tgtEl>
                                          <p:spTgt spid="6144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1443">
                                            <p:txEl>
                                              <p:pRg st="5" end="5"/>
                                            </p:txEl>
                                          </p:spTgt>
                                        </p:tgtEl>
                                        <p:attrNameLst>
                                          <p:attrName>style.visibility</p:attrName>
                                        </p:attrNameLst>
                                      </p:cBhvr>
                                      <p:to>
                                        <p:strVal val="visible"/>
                                      </p:to>
                                    </p:set>
                                    <p:animEffect transition="in" filter="dissolve">
                                      <p:cBhvr>
                                        <p:cTn id="27" dur="500"/>
                                        <p:tgtEl>
                                          <p:spTgt spid="614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05933" y="124796"/>
            <a:ext cx="7413590" cy="826230"/>
          </a:xfrm>
        </p:spPr>
        <p:txBody>
          <a:bodyPr>
            <a:normAutofit fontScale="90000"/>
          </a:bodyPr>
          <a:lstStyle/>
          <a:p>
            <a:pPr algn="r" eaLnBrk="1" hangingPunct="1"/>
            <a:r>
              <a:rPr lang="en-US" smtClean="0"/>
              <a:t>One Class To Another Class Type</a:t>
            </a:r>
          </a:p>
        </p:txBody>
      </p:sp>
      <p:sp>
        <p:nvSpPr>
          <p:cNvPr id="62467" name="Rectangle 3"/>
          <p:cNvSpPr>
            <a:spLocks noGrp="1" noChangeArrowheads="1"/>
          </p:cNvSpPr>
          <p:nvPr>
            <p:ph type="body" idx="1"/>
          </p:nvPr>
        </p:nvSpPr>
        <p:spPr>
          <a:xfrm>
            <a:off x="205933" y="1157584"/>
            <a:ext cx="8717833" cy="5508203"/>
          </a:xfrm>
        </p:spPr>
        <p:txBody>
          <a:bodyPr/>
          <a:lstStyle/>
          <a:p>
            <a:pPr marL="824789" lvl="1" indent="-405235">
              <a:lnSpc>
                <a:spcPct val="125000"/>
              </a:lnSpc>
              <a:buNone/>
              <a:tabLst>
                <a:tab pos="201902" algn="l"/>
              </a:tabLst>
            </a:pPr>
            <a:r>
              <a:rPr lang="en-US" sz="3200" dirty="0">
                <a:solidFill>
                  <a:srgbClr val="66FF33"/>
                </a:solidFill>
              </a:rPr>
              <a:t>Consider a constructor function with a single argument</a:t>
            </a:r>
          </a:p>
          <a:p>
            <a:pPr marL="824789" lvl="1" indent="-405235">
              <a:tabLst>
                <a:tab pos="201902" algn="l"/>
              </a:tabLst>
            </a:pPr>
            <a:r>
              <a:rPr lang="en-US" sz="2500" dirty="0"/>
              <a:t>Construction function will be a member of the destination class.</a:t>
            </a:r>
          </a:p>
          <a:p>
            <a:pPr marL="824789" lvl="1" indent="-405235">
              <a:buNone/>
              <a:tabLst>
                <a:tab pos="201902" algn="l"/>
              </a:tabLst>
            </a:pPr>
            <a:endParaRPr lang="en-US" sz="2500" dirty="0"/>
          </a:p>
          <a:p>
            <a:pPr marL="824789" lvl="1" indent="-405235">
              <a:tabLst>
                <a:tab pos="201902" algn="l"/>
              </a:tabLst>
            </a:pPr>
            <a:r>
              <a:rPr lang="en-US" sz="2500" dirty="0">
                <a:solidFill>
                  <a:srgbClr val="0099CC"/>
                </a:solidFill>
              </a:rPr>
              <a:t>The argument belongs to the source class and is passed to the destination class for conversion.</a:t>
            </a:r>
          </a:p>
          <a:p>
            <a:pPr marL="824789" lvl="1" indent="-405235">
              <a:buNone/>
              <a:tabLst>
                <a:tab pos="201902" algn="l"/>
              </a:tabLst>
            </a:pPr>
            <a:endParaRPr lang="en-US" sz="2500" dirty="0">
              <a:solidFill>
                <a:srgbClr val="0099CC"/>
              </a:solidFill>
            </a:endParaRPr>
          </a:p>
          <a:p>
            <a:pPr marL="824789" lvl="1" indent="-405235">
              <a:tabLst>
                <a:tab pos="201902" algn="l"/>
              </a:tabLst>
            </a:pPr>
            <a:r>
              <a:rPr lang="en-US" sz="2500" dirty="0"/>
              <a:t>The conversion constructor be placed in the destination class.</a:t>
            </a:r>
          </a:p>
        </p:txBody>
      </p:sp>
      <p:sp>
        <p:nvSpPr>
          <p:cNvPr id="34820" name="Text Box 4"/>
          <p:cNvSpPr txBox="1">
            <a:spLocks noChangeArrowheads="1"/>
          </p:cNvSpPr>
          <p:nvPr/>
        </p:nvSpPr>
        <p:spPr bwMode="auto">
          <a:xfrm>
            <a:off x="6273809" y="688526"/>
            <a:ext cx="1181255" cy="358607"/>
          </a:xfrm>
          <a:prstGeom prst="rect">
            <a:avLst/>
          </a:prstGeom>
          <a:noFill/>
          <a:ln w="9525">
            <a:noFill/>
            <a:miter lim="800000"/>
            <a:headEnd/>
            <a:tailEnd/>
          </a:ln>
        </p:spPr>
        <p:txBody>
          <a:bodyPr wrap="none" lIns="82479" tIns="41239" rIns="82479" bIns="41239">
            <a:spAutoFit/>
          </a:bodyPr>
          <a:lstStyle/>
          <a:p>
            <a:r>
              <a:rPr lang="en-US" dirty="0"/>
              <a:t>continue…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animEffect transition="in" filter="dissolve">
                                      <p:cBhvr>
                                        <p:cTn id="7" dur="500"/>
                                        <p:tgtEl>
                                          <p:spTgt spid="624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2467">
                                            <p:txEl>
                                              <p:pRg st="3" end="3"/>
                                            </p:txEl>
                                          </p:spTgt>
                                        </p:tgtEl>
                                        <p:attrNameLst>
                                          <p:attrName>style.visibility</p:attrName>
                                        </p:attrNameLst>
                                      </p:cBhvr>
                                      <p:to>
                                        <p:strVal val="visible"/>
                                      </p:to>
                                    </p:set>
                                    <p:animEffect transition="in" filter="dissolve">
                                      <p:cBhvr>
                                        <p:cTn id="12" dur="500"/>
                                        <p:tgtEl>
                                          <p:spTgt spid="6246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2467">
                                            <p:txEl>
                                              <p:pRg st="5" end="5"/>
                                            </p:txEl>
                                          </p:spTgt>
                                        </p:tgtEl>
                                        <p:attrNameLst>
                                          <p:attrName>style.visibility</p:attrName>
                                        </p:attrNameLst>
                                      </p:cBhvr>
                                      <p:to>
                                        <p:strVal val="visible"/>
                                      </p:to>
                                    </p:set>
                                    <p:animEffect transition="in" filter="dissolve">
                                      <p:cBhvr>
                                        <p:cTn id="17" dur="500"/>
                                        <p:tgtEl>
                                          <p:spTgt spid="624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62674"/>
          </a:xfrm>
        </p:spPr>
        <p:txBody>
          <a:bodyPr>
            <a:normAutofit/>
          </a:bodyPr>
          <a:lstStyle/>
          <a:p>
            <a:pPr algn="l"/>
            <a:r>
              <a:rPr lang="en-US" sz="3600" dirty="0" smtClean="0"/>
              <a:t>Although these functions perform almost</a:t>
            </a:r>
            <a:br>
              <a:rPr lang="en-US" sz="3600" dirty="0" smtClean="0"/>
            </a:br>
            <a:r>
              <a:rPr lang="en-US" sz="3600" dirty="0" smtClean="0"/>
              <a:t>identical actions, in C three slightly different names must be used to represent these essentially similar tasks.</a:t>
            </a:r>
            <a:br>
              <a:rPr lang="en-US" sz="3600" dirty="0" smtClean="0"/>
            </a:br>
            <a:r>
              <a:rPr lang="en-US" sz="3600" dirty="0" smtClean="0"/>
              <a:t/>
            </a:r>
            <a:br>
              <a:rPr lang="en-US" sz="3600" dirty="0" smtClean="0"/>
            </a:br>
            <a:r>
              <a:rPr lang="en-US" sz="3600" dirty="0" smtClean="0"/>
              <a:t>Example: </a:t>
            </a:r>
            <a:r>
              <a:rPr lang="en-US" sz="3600" b="1" dirty="0" smtClean="0">
                <a:solidFill>
                  <a:srgbClr val="00B050"/>
                </a:solidFill>
              </a:rPr>
              <a:t>Function Overloading</a:t>
            </a:r>
            <a:endParaRPr lang="en-US" sz="3600" b="1" dirty="0">
              <a:solidFill>
                <a:srgbClr val="00B05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496944" cy="5962674"/>
          </a:xfrm>
        </p:spPr>
        <p:txBody>
          <a:bodyPr>
            <a:noAutofit/>
          </a:bodyPr>
          <a:lstStyle/>
          <a:p>
            <a:pPr algn="l"/>
            <a:r>
              <a:rPr lang="en-US" sz="3600" b="1" dirty="0" smtClean="0">
                <a:solidFill>
                  <a:srgbClr val="C00000"/>
                </a:solidFill>
              </a:rPr>
              <a:t>      Function Overloading – DEFINITION</a:t>
            </a:r>
            <a:r>
              <a:rPr lang="en-US" sz="3600" dirty="0" smtClean="0"/>
              <a:t/>
            </a:r>
            <a:br>
              <a:rPr lang="en-US" sz="3600" dirty="0" smtClean="0"/>
            </a:br>
            <a:r>
              <a:rPr lang="en-US" sz="3600" dirty="0"/>
              <a:t/>
            </a:r>
            <a:br>
              <a:rPr lang="en-US" sz="3600" dirty="0"/>
            </a:br>
            <a:r>
              <a:rPr lang="en-US" sz="3600" b="1" dirty="0" smtClean="0">
                <a:solidFill>
                  <a:srgbClr val="0070C0"/>
                </a:solidFill>
              </a:rPr>
              <a:t>It is </a:t>
            </a:r>
            <a:r>
              <a:rPr lang="en-US" sz="3600" b="1" dirty="0">
                <a:solidFill>
                  <a:srgbClr val="0070C0"/>
                </a:solidFill>
              </a:rPr>
              <a:t>the process </a:t>
            </a:r>
            <a:r>
              <a:rPr lang="en-US" sz="3600" b="1" dirty="0" smtClean="0">
                <a:solidFill>
                  <a:srgbClr val="0070C0"/>
                </a:solidFill>
              </a:rPr>
              <a:t>of using </a:t>
            </a:r>
            <a:r>
              <a:rPr lang="en-US" sz="3600" b="1" dirty="0">
                <a:solidFill>
                  <a:srgbClr val="0070C0"/>
                </a:solidFill>
              </a:rPr>
              <a:t>the same name for two or </a:t>
            </a:r>
            <a:r>
              <a:rPr lang="en-US" sz="3600" b="1" dirty="0" smtClean="0">
                <a:solidFill>
                  <a:srgbClr val="0070C0"/>
                </a:solidFill>
              </a:rPr>
              <a:t>more functions</a:t>
            </a:r>
            <a:r>
              <a:rPr lang="en-US" sz="3600" b="1" dirty="0">
                <a:solidFill>
                  <a:srgbClr val="0070C0"/>
                </a:solidFill>
              </a:rPr>
              <a:t>.</a:t>
            </a:r>
            <a:br>
              <a:rPr lang="en-US" sz="3600" b="1" dirty="0">
                <a:solidFill>
                  <a:srgbClr val="0070C0"/>
                </a:solidFill>
              </a:rPr>
            </a:br>
            <a:r>
              <a:rPr lang="en-US" sz="3600" b="1" dirty="0" smtClean="0">
                <a:solidFill>
                  <a:srgbClr val="0070C0"/>
                </a:solidFill>
              </a:rPr>
              <a:t/>
            </a:r>
            <a:br>
              <a:rPr lang="en-US" sz="3600" b="1" dirty="0" smtClean="0">
                <a:solidFill>
                  <a:srgbClr val="0070C0"/>
                </a:solidFill>
              </a:rPr>
            </a:br>
            <a:r>
              <a:rPr lang="en-US" sz="3600" b="1" dirty="0" smtClean="0">
                <a:solidFill>
                  <a:srgbClr val="0070C0"/>
                </a:solidFill>
              </a:rPr>
              <a:t>The </a:t>
            </a:r>
            <a:r>
              <a:rPr lang="en-US" sz="3600" b="1" dirty="0">
                <a:solidFill>
                  <a:srgbClr val="0070C0"/>
                </a:solidFill>
              </a:rPr>
              <a:t>secret to overloading is that </a:t>
            </a:r>
            <a:r>
              <a:rPr lang="en-US" sz="3600" b="1" dirty="0" smtClean="0">
                <a:solidFill>
                  <a:srgbClr val="0070C0"/>
                </a:solidFill>
              </a:rPr>
              <a:t>each redefinition </a:t>
            </a:r>
            <a:r>
              <a:rPr lang="en-US" sz="3600" b="1" dirty="0">
                <a:solidFill>
                  <a:srgbClr val="0070C0"/>
                </a:solidFill>
              </a:rPr>
              <a:t>of the function must use</a:t>
            </a:r>
            <a:br>
              <a:rPr lang="en-US" sz="3600" b="1" dirty="0">
                <a:solidFill>
                  <a:srgbClr val="0070C0"/>
                </a:solidFill>
              </a:rPr>
            </a:br>
            <a:r>
              <a:rPr lang="en-US" sz="3600" b="1" dirty="0">
                <a:solidFill>
                  <a:srgbClr val="0070C0"/>
                </a:solidFill>
              </a:rPr>
              <a:t>either-</a:t>
            </a:r>
            <a:br>
              <a:rPr lang="en-US" sz="3600" b="1" dirty="0">
                <a:solidFill>
                  <a:srgbClr val="0070C0"/>
                </a:solidFill>
              </a:rPr>
            </a:br>
            <a:r>
              <a:rPr lang="en-US" sz="3600" b="1" dirty="0" smtClean="0">
                <a:solidFill>
                  <a:srgbClr val="0070C0"/>
                </a:solidFill>
              </a:rPr>
              <a:t>         • </a:t>
            </a:r>
            <a:r>
              <a:rPr lang="en-US" sz="3600" b="1" dirty="0" smtClean="0">
                <a:solidFill>
                  <a:srgbClr val="00B050"/>
                </a:solidFill>
              </a:rPr>
              <a:t>different types of parameters</a:t>
            </a:r>
            <a:r>
              <a:rPr lang="en-US" sz="3600" b="1" dirty="0" smtClean="0">
                <a:solidFill>
                  <a:srgbClr val="0070C0"/>
                </a:solidFill>
              </a:rPr>
              <a:t/>
            </a:r>
            <a:br>
              <a:rPr lang="en-US" sz="3600" b="1" dirty="0" smtClean="0">
                <a:solidFill>
                  <a:srgbClr val="0070C0"/>
                </a:solidFill>
              </a:rPr>
            </a:br>
            <a:r>
              <a:rPr lang="en-US" sz="3600" b="1" dirty="0" smtClean="0">
                <a:solidFill>
                  <a:srgbClr val="0070C0"/>
                </a:solidFill>
              </a:rPr>
              <a:t>         • </a:t>
            </a:r>
            <a:r>
              <a:rPr lang="en-US" sz="3600" b="1" dirty="0" smtClean="0">
                <a:solidFill>
                  <a:srgbClr val="00B050"/>
                </a:solidFill>
              </a:rPr>
              <a:t>different number of parameters</a:t>
            </a:r>
            <a:r>
              <a:rPr lang="en-US" sz="3600" b="1" dirty="0" smtClean="0">
                <a:solidFill>
                  <a:srgbClr val="0070C0"/>
                </a:solidFill>
              </a:rPr>
              <a:t>.</a:t>
            </a:r>
            <a:endParaRPr lang="en-US" sz="3600" b="1" dirty="0">
              <a:solidFill>
                <a:srgbClr val="0070C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3298378"/>
          </a:xfrm>
        </p:spPr>
        <p:txBody>
          <a:bodyPr>
            <a:normAutofit fontScale="90000"/>
          </a:bodyPr>
          <a:lstStyle/>
          <a:p>
            <a:r>
              <a:rPr lang="en-US" sz="3600" dirty="0" smtClean="0"/>
              <a:t>   </a:t>
            </a:r>
            <a:r>
              <a:rPr lang="en-US" sz="3600" b="1" dirty="0" smtClean="0">
                <a:solidFill>
                  <a:srgbClr val="00B050"/>
                </a:solidFill>
              </a:rPr>
              <a:t>The key to function overloading is a function’s argument list. </a:t>
            </a:r>
            <a:r>
              <a:rPr lang="en-US" sz="3600" dirty="0" smtClean="0"/>
              <a:t/>
            </a:r>
            <a:br>
              <a:rPr lang="en-US" sz="3600" dirty="0" smtClean="0"/>
            </a:br>
            <a:r>
              <a:rPr lang="en-US" sz="3600" dirty="0" smtClean="0"/>
              <a:t/>
            </a:r>
            <a:br>
              <a:rPr lang="en-US" sz="3600" dirty="0" smtClean="0"/>
            </a:br>
            <a:r>
              <a:rPr lang="en-US" sz="3600" b="1" dirty="0" smtClean="0">
                <a:solidFill>
                  <a:schemeClr val="accent6">
                    <a:lumMod val="75000"/>
                  </a:schemeClr>
                </a:solidFill>
              </a:rPr>
              <a:t>A function’s argument list is known as its </a:t>
            </a:r>
            <a:r>
              <a:rPr lang="en-US" sz="3600" b="1" dirty="0" smtClean="0">
                <a:solidFill>
                  <a:srgbClr val="00B0F0"/>
                </a:solidFill>
              </a:rPr>
              <a:t>signature</a:t>
            </a:r>
            <a:r>
              <a:rPr lang="en-US" sz="3600" b="1" dirty="0" smtClean="0">
                <a:solidFill>
                  <a:schemeClr val="accent6">
                    <a:lumMod val="75000"/>
                  </a:schemeClr>
                </a:solidFill>
              </a:rPr>
              <a:t>.</a:t>
            </a:r>
            <a:r>
              <a:rPr lang="en-US" sz="3600" dirty="0" smtClean="0"/>
              <a:t/>
            </a:r>
            <a:br>
              <a:rPr lang="en-US" sz="3600" dirty="0" smtClean="0"/>
            </a:br>
            <a:r>
              <a:rPr lang="en-US" sz="3600" dirty="0" smtClean="0"/>
              <a:t/>
            </a:r>
            <a:br>
              <a:rPr lang="en-US" sz="3600" dirty="0" smtClean="0"/>
            </a:br>
            <a:r>
              <a:rPr lang="en-US" sz="3600" dirty="0" smtClean="0">
                <a:solidFill>
                  <a:srgbClr val="FF0000"/>
                </a:solidFill>
              </a:rPr>
              <a:t>Example :</a:t>
            </a:r>
            <a:r>
              <a:rPr lang="en-US" sz="3600" dirty="0" smtClean="0"/>
              <a:t> </a:t>
            </a:r>
            <a:endParaRPr lang="en-US" sz="3600" dirty="0"/>
          </a:p>
        </p:txBody>
      </p:sp>
      <p:graphicFrame>
        <p:nvGraphicFramePr>
          <p:cNvPr id="3" name="Table 2"/>
          <p:cNvGraphicFramePr>
            <a:graphicFrameLocks noGrp="1"/>
          </p:cNvGraphicFramePr>
          <p:nvPr/>
        </p:nvGraphicFramePr>
        <p:xfrm>
          <a:off x="0" y="3789040"/>
          <a:ext cx="9144000" cy="2499360"/>
        </p:xfrm>
        <a:graphic>
          <a:graphicData uri="http://schemas.openxmlformats.org/drawingml/2006/table">
            <a:tbl>
              <a:tblPr firstRow="1" bandRow="1">
                <a:tableStyleId>{5940675A-B579-460E-94D1-54222C63F5DA}</a:tableStyleId>
              </a:tblPr>
              <a:tblGrid>
                <a:gridCol w="3779912"/>
                <a:gridCol w="5364088"/>
              </a:tblGrid>
              <a:tr h="370840">
                <a:tc>
                  <a:txBody>
                    <a:bodyPr/>
                    <a:lstStyle/>
                    <a:p>
                      <a:r>
                        <a:rPr lang="en-US" sz="2800" b="1" dirty="0" smtClean="0">
                          <a:solidFill>
                            <a:srgbClr val="C00000"/>
                          </a:solidFill>
                        </a:rPr>
                        <a:t>Different types</a:t>
                      </a:r>
                      <a:r>
                        <a:rPr lang="en-US" sz="2800" b="1" baseline="0" dirty="0" smtClean="0">
                          <a:solidFill>
                            <a:srgbClr val="C00000"/>
                          </a:solidFill>
                        </a:rPr>
                        <a:t> of arguments</a:t>
                      </a:r>
                      <a:endParaRPr lang="en-US" sz="2800" b="1" dirty="0">
                        <a:solidFill>
                          <a:srgbClr val="C00000"/>
                        </a:solidFill>
                      </a:endParaRPr>
                    </a:p>
                  </a:txBody>
                  <a:tcPr/>
                </a:tc>
                <a:tc>
                  <a:txBody>
                    <a:bodyPr/>
                    <a:lstStyle/>
                    <a:p>
                      <a:r>
                        <a:rPr lang="en-US" sz="2800" b="1" dirty="0" smtClean="0">
                          <a:solidFill>
                            <a:srgbClr val="C00000"/>
                          </a:solidFill>
                        </a:rPr>
                        <a:t>Different</a:t>
                      </a:r>
                      <a:r>
                        <a:rPr lang="en-US" sz="2800" b="1" baseline="0" dirty="0" smtClean="0">
                          <a:solidFill>
                            <a:srgbClr val="C00000"/>
                          </a:solidFill>
                        </a:rPr>
                        <a:t> number of parameters</a:t>
                      </a:r>
                      <a:endParaRPr lang="en-US" sz="2800" b="1" dirty="0">
                        <a:solidFill>
                          <a:srgbClr val="C00000"/>
                        </a:solidFill>
                      </a:endParaRPr>
                    </a:p>
                  </a:txBody>
                  <a:tcPr/>
                </a:tc>
              </a:tr>
              <a:tr h="370840">
                <a:tc>
                  <a:txBody>
                    <a:bodyPr/>
                    <a:lstStyle/>
                    <a:p>
                      <a:r>
                        <a:rPr lang="en-US" sz="3200" b="1" dirty="0" smtClean="0">
                          <a:solidFill>
                            <a:srgbClr val="00B0F0"/>
                          </a:solidFill>
                        </a:rPr>
                        <a:t>void</a:t>
                      </a:r>
                      <a:r>
                        <a:rPr lang="en-US" sz="3200" b="1" dirty="0" smtClean="0"/>
                        <a:t> print(</a:t>
                      </a:r>
                      <a:r>
                        <a:rPr lang="en-US" sz="3200" b="1" dirty="0" err="1" smtClean="0">
                          <a:solidFill>
                            <a:srgbClr val="FF0000"/>
                          </a:solidFill>
                        </a:rPr>
                        <a:t>int</a:t>
                      </a:r>
                      <a:r>
                        <a:rPr lang="en-US" sz="3200" b="1" dirty="0" smtClean="0">
                          <a:solidFill>
                            <a:srgbClr val="FF0000"/>
                          </a:solidFill>
                        </a:rPr>
                        <a:t> </a:t>
                      </a:r>
                      <a:r>
                        <a:rPr lang="en-US" sz="3200" b="1" dirty="0" smtClean="0">
                          <a:solidFill>
                            <a:srgbClr val="FFFF00"/>
                          </a:solidFill>
                        </a:rPr>
                        <a:t>a</a:t>
                      </a:r>
                      <a:r>
                        <a:rPr lang="en-US" sz="3200" b="1" dirty="0" smtClean="0"/>
                        <a:t>);</a:t>
                      </a:r>
                      <a:br>
                        <a:rPr lang="en-US" sz="3200" b="1" dirty="0" smtClean="0"/>
                      </a:br>
                      <a:r>
                        <a:rPr lang="en-US" sz="3200" b="1" dirty="0" smtClean="0">
                          <a:solidFill>
                            <a:srgbClr val="00B0F0"/>
                          </a:solidFill>
                        </a:rPr>
                        <a:t>void</a:t>
                      </a:r>
                      <a:r>
                        <a:rPr lang="en-US" sz="3200" b="1" dirty="0" smtClean="0"/>
                        <a:t> print (</a:t>
                      </a:r>
                      <a:r>
                        <a:rPr lang="en-US" sz="3200" b="1" dirty="0" smtClean="0">
                          <a:solidFill>
                            <a:srgbClr val="FF0000"/>
                          </a:solidFill>
                        </a:rPr>
                        <a:t>double </a:t>
                      </a:r>
                      <a:r>
                        <a:rPr lang="en-US" sz="3200" b="1" dirty="0" smtClean="0">
                          <a:solidFill>
                            <a:srgbClr val="FFFF00"/>
                          </a:solidFill>
                        </a:rPr>
                        <a:t>b</a:t>
                      </a:r>
                      <a:r>
                        <a:rPr lang="en-US" sz="3200" b="1" dirty="0" smtClean="0"/>
                        <a:t>);</a:t>
                      </a:r>
                      <a:br>
                        <a:rPr lang="en-US" sz="3200" b="1" dirty="0" smtClean="0"/>
                      </a:br>
                      <a:r>
                        <a:rPr lang="en-US" sz="3200" b="1" dirty="0" smtClean="0">
                          <a:solidFill>
                            <a:srgbClr val="00B0F0"/>
                          </a:solidFill>
                        </a:rPr>
                        <a:t>void</a:t>
                      </a:r>
                      <a:r>
                        <a:rPr lang="en-US" sz="3200" b="1" dirty="0" smtClean="0"/>
                        <a:t> print(</a:t>
                      </a:r>
                      <a:r>
                        <a:rPr lang="en-US" sz="3200" b="1" dirty="0" smtClean="0">
                          <a:solidFill>
                            <a:srgbClr val="FF0000"/>
                          </a:solidFill>
                        </a:rPr>
                        <a:t>char </a:t>
                      </a:r>
                      <a:r>
                        <a:rPr lang="en-US" sz="3200" b="1" dirty="0" smtClean="0">
                          <a:solidFill>
                            <a:srgbClr val="FFFF00"/>
                          </a:solidFill>
                        </a:rPr>
                        <a:t>c</a:t>
                      </a:r>
                      <a:r>
                        <a:rPr lang="en-US" sz="3200" b="1" dirty="0" smtClean="0"/>
                        <a:t>);</a:t>
                      </a:r>
                      <a:endParaRPr lang="en-US" sz="3200" b="1" dirty="0"/>
                    </a:p>
                  </a:txBody>
                  <a:tcPr/>
                </a:tc>
                <a:tc>
                  <a:txBody>
                    <a:bodyPr/>
                    <a:lstStyle/>
                    <a:p>
                      <a:r>
                        <a:rPr lang="en-US" sz="3200" b="1" dirty="0" smtClean="0">
                          <a:solidFill>
                            <a:srgbClr val="00B0F0"/>
                          </a:solidFill>
                        </a:rPr>
                        <a:t>void</a:t>
                      </a:r>
                      <a:r>
                        <a:rPr lang="en-US" sz="3200" b="1" dirty="0" smtClean="0"/>
                        <a:t> area(</a:t>
                      </a:r>
                      <a:r>
                        <a:rPr lang="en-US" sz="3200" b="1" dirty="0" smtClean="0">
                          <a:solidFill>
                            <a:srgbClr val="FF0000"/>
                          </a:solidFill>
                        </a:rPr>
                        <a:t>float</a:t>
                      </a:r>
                      <a:r>
                        <a:rPr lang="en-US" sz="3200" b="1" baseline="0" dirty="0" smtClean="0">
                          <a:solidFill>
                            <a:srgbClr val="FF0000"/>
                          </a:solidFill>
                        </a:rPr>
                        <a:t> </a:t>
                      </a:r>
                      <a:r>
                        <a:rPr lang="en-US" sz="3200" b="1" baseline="0" dirty="0" smtClean="0">
                          <a:solidFill>
                            <a:srgbClr val="FFFF00"/>
                          </a:solidFill>
                        </a:rPr>
                        <a:t>r</a:t>
                      </a:r>
                      <a:r>
                        <a:rPr lang="en-US" sz="3200" b="1" baseline="0" dirty="0" smtClean="0"/>
                        <a:t>);</a:t>
                      </a:r>
                    </a:p>
                    <a:p>
                      <a:r>
                        <a:rPr lang="en-US" sz="3200" b="1" baseline="0" dirty="0" smtClean="0">
                          <a:solidFill>
                            <a:srgbClr val="00B0F0"/>
                          </a:solidFill>
                        </a:rPr>
                        <a:t>void</a:t>
                      </a:r>
                      <a:r>
                        <a:rPr lang="en-US" sz="3200" b="1" baseline="0" dirty="0" smtClean="0"/>
                        <a:t> area(</a:t>
                      </a:r>
                      <a:r>
                        <a:rPr lang="en-US" sz="3200" b="1" baseline="0" dirty="0" smtClean="0">
                          <a:solidFill>
                            <a:srgbClr val="FF0000"/>
                          </a:solidFill>
                        </a:rPr>
                        <a:t>float </a:t>
                      </a:r>
                      <a:r>
                        <a:rPr lang="en-US" sz="3200" b="1" baseline="0" dirty="0" smtClean="0">
                          <a:solidFill>
                            <a:srgbClr val="FFFF00"/>
                          </a:solidFill>
                        </a:rPr>
                        <a:t>l</a:t>
                      </a:r>
                      <a:r>
                        <a:rPr lang="en-US" sz="3200" b="1" baseline="0" dirty="0" smtClean="0">
                          <a:solidFill>
                            <a:srgbClr val="FF0000"/>
                          </a:solidFill>
                        </a:rPr>
                        <a:t>, float </a:t>
                      </a:r>
                      <a:r>
                        <a:rPr lang="en-US" sz="3200" b="1" baseline="0" dirty="0" smtClean="0">
                          <a:solidFill>
                            <a:srgbClr val="FFFF00"/>
                          </a:solidFill>
                        </a:rPr>
                        <a:t>b</a:t>
                      </a:r>
                      <a:r>
                        <a:rPr lang="en-US" sz="3200" b="1" baseline="0" dirty="0" smtClean="0"/>
                        <a:t>);</a:t>
                      </a:r>
                    </a:p>
                    <a:p>
                      <a:r>
                        <a:rPr lang="en-US" sz="3200" b="1" baseline="0" dirty="0" smtClean="0">
                          <a:solidFill>
                            <a:srgbClr val="00B0F0"/>
                          </a:solidFill>
                        </a:rPr>
                        <a:t>void</a:t>
                      </a:r>
                      <a:r>
                        <a:rPr lang="en-US" sz="3200" b="1" baseline="0" dirty="0" smtClean="0"/>
                        <a:t> area(</a:t>
                      </a:r>
                      <a:r>
                        <a:rPr lang="en-US" sz="2800" b="1" baseline="0" dirty="0" smtClean="0">
                          <a:solidFill>
                            <a:srgbClr val="FF0000"/>
                          </a:solidFill>
                        </a:rPr>
                        <a:t>float </a:t>
                      </a:r>
                      <a:r>
                        <a:rPr lang="en-US" sz="2800" b="1" baseline="0" dirty="0" smtClean="0">
                          <a:solidFill>
                            <a:srgbClr val="FFFF00"/>
                          </a:solidFill>
                        </a:rPr>
                        <a:t>a</a:t>
                      </a:r>
                      <a:r>
                        <a:rPr lang="en-US" sz="2800" b="1" baseline="0" dirty="0" smtClean="0">
                          <a:solidFill>
                            <a:srgbClr val="FF0000"/>
                          </a:solidFill>
                        </a:rPr>
                        <a:t>, float </a:t>
                      </a:r>
                      <a:r>
                        <a:rPr lang="en-US" sz="2800" b="1" baseline="0" dirty="0" smtClean="0">
                          <a:solidFill>
                            <a:srgbClr val="FFFF00"/>
                          </a:solidFill>
                        </a:rPr>
                        <a:t>b</a:t>
                      </a:r>
                      <a:r>
                        <a:rPr lang="en-US" sz="2800" b="1" baseline="0" dirty="0" smtClean="0">
                          <a:solidFill>
                            <a:srgbClr val="FF0000"/>
                          </a:solidFill>
                        </a:rPr>
                        <a:t>, float </a:t>
                      </a:r>
                      <a:r>
                        <a:rPr lang="en-US" sz="2800" b="1" baseline="0" dirty="0" smtClean="0">
                          <a:solidFill>
                            <a:srgbClr val="FFFF00"/>
                          </a:solidFill>
                        </a:rPr>
                        <a:t>c</a:t>
                      </a:r>
                      <a:r>
                        <a:rPr lang="en-US" sz="3200" b="1" baseline="0" dirty="0" smtClean="0"/>
                        <a:t>);</a:t>
                      </a:r>
                      <a:endParaRPr lang="en-US" sz="3200" b="1" dirty="0"/>
                    </a:p>
                  </a:txBody>
                  <a:tcPr/>
                </a:tc>
              </a:tr>
            </a:tbl>
          </a:graphicData>
        </a:graphic>
      </p:graphicFrame>
      <p:cxnSp>
        <p:nvCxnSpPr>
          <p:cNvPr id="5" name="Straight Arrow Connector 4"/>
          <p:cNvCxnSpPr/>
          <p:nvPr/>
        </p:nvCxnSpPr>
        <p:spPr>
          <a:xfrm flipH="1">
            <a:off x="6732240" y="2492896"/>
            <a:ext cx="1080120" cy="23762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496944" cy="5962674"/>
          </a:xfrm>
        </p:spPr>
        <p:txBody>
          <a:bodyPr>
            <a:noAutofit/>
          </a:bodyPr>
          <a:lstStyle/>
          <a:p>
            <a:pPr algn="l"/>
            <a:r>
              <a:rPr lang="en-US" sz="3600" b="1" dirty="0" smtClean="0">
                <a:solidFill>
                  <a:srgbClr val="0070C0"/>
                </a:solidFill>
              </a:rPr>
              <a:t>If two function have same number and types of arguments in the same order, they are said to have the </a:t>
            </a:r>
            <a:r>
              <a:rPr lang="en-US" sz="3600" b="1" dirty="0" smtClean="0">
                <a:solidFill>
                  <a:srgbClr val="FF0000"/>
                </a:solidFill>
              </a:rPr>
              <a:t>same signature</a:t>
            </a:r>
            <a:r>
              <a:rPr lang="en-US" sz="3600" b="1" dirty="0" smtClean="0">
                <a:solidFill>
                  <a:srgbClr val="0070C0"/>
                </a:solidFill>
              </a:rPr>
              <a:t>.</a:t>
            </a:r>
            <a:r>
              <a:rPr lang="en-US" sz="3600" b="1" dirty="0">
                <a:solidFill>
                  <a:srgbClr val="0070C0"/>
                </a:solidFill>
              </a:rPr>
              <a:t/>
            </a:r>
            <a:br>
              <a:rPr lang="en-US" sz="3600" b="1" dirty="0">
                <a:solidFill>
                  <a:srgbClr val="0070C0"/>
                </a:solidFill>
              </a:rPr>
            </a:br>
            <a:r>
              <a:rPr lang="en-US" sz="3600" b="1" dirty="0" smtClean="0">
                <a:solidFill>
                  <a:srgbClr val="0070C0"/>
                </a:solidFill>
              </a:rPr>
              <a:t/>
            </a:r>
            <a:br>
              <a:rPr lang="en-US" sz="3600" b="1" dirty="0" smtClean="0">
                <a:solidFill>
                  <a:srgbClr val="0070C0"/>
                </a:solidFill>
              </a:rPr>
            </a:br>
            <a:r>
              <a:rPr lang="en-US" sz="3600" b="1" dirty="0" smtClean="0">
                <a:solidFill>
                  <a:srgbClr val="0070C0"/>
                </a:solidFill>
              </a:rPr>
              <a:t>There is no importance to their variable names.</a:t>
            </a:r>
            <a:r>
              <a:rPr lang="en-US" sz="3600" b="1" dirty="0">
                <a:solidFill>
                  <a:srgbClr val="0070C0"/>
                </a:solidFill>
              </a:rPr>
              <a:t/>
            </a:r>
            <a:br>
              <a:rPr lang="en-US" sz="3600" b="1" dirty="0">
                <a:solidFill>
                  <a:srgbClr val="0070C0"/>
                </a:solidFill>
              </a:rPr>
            </a:br>
            <a:r>
              <a:rPr lang="en-US" sz="3600" b="1" dirty="0" smtClean="0">
                <a:solidFill>
                  <a:srgbClr val="0070C0"/>
                </a:solidFill>
              </a:rPr>
              <a:t>         • </a:t>
            </a:r>
            <a:r>
              <a:rPr lang="en-US" sz="3600" b="1" dirty="0" smtClean="0">
                <a:solidFill>
                  <a:srgbClr val="00B050"/>
                </a:solidFill>
              </a:rPr>
              <a:t>void print(</a:t>
            </a:r>
            <a:r>
              <a:rPr lang="en-US" sz="3600" b="1" dirty="0" err="1" smtClean="0">
                <a:solidFill>
                  <a:srgbClr val="00B050"/>
                </a:solidFill>
              </a:rPr>
              <a:t>int</a:t>
            </a:r>
            <a:r>
              <a:rPr lang="en-US" sz="3600" b="1" dirty="0" smtClean="0">
                <a:solidFill>
                  <a:srgbClr val="00B050"/>
                </a:solidFill>
              </a:rPr>
              <a:t> </a:t>
            </a:r>
            <a:r>
              <a:rPr lang="en-US" sz="3600" b="1" dirty="0" smtClean="0">
                <a:solidFill>
                  <a:srgbClr val="C00000"/>
                </a:solidFill>
              </a:rPr>
              <a:t>x</a:t>
            </a:r>
            <a:r>
              <a:rPr lang="en-US" sz="3600" b="1" dirty="0" smtClean="0">
                <a:solidFill>
                  <a:srgbClr val="00B050"/>
                </a:solidFill>
              </a:rPr>
              <a:t>, float </a:t>
            </a:r>
            <a:r>
              <a:rPr lang="en-US" sz="3600" b="1" dirty="0" smtClean="0">
                <a:solidFill>
                  <a:srgbClr val="C00000"/>
                </a:solidFill>
              </a:rPr>
              <a:t>y</a:t>
            </a:r>
            <a:r>
              <a:rPr lang="en-US" sz="3600" b="1" dirty="0" smtClean="0">
                <a:solidFill>
                  <a:srgbClr val="00B050"/>
                </a:solidFill>
              </a:rPr>
              <a:t>);</a:t>
            </a:r>
            <a:r>
              <a:rPr lang="en-US" sz="3600" b="1" dirty="0" smtClean="0">
                <a:solidFill>
                  <a:srgbClr val="0070C0"/>
                </a:solidFill>
              </a:rPr>
              <a:t/>
            </a:r>
            <a:br>
              <a:rPr lang="en-US" sz="3600" b="1" dirty="0" smtClean="0">
                <a:solidFill>
                  <a:srgbClr val="0070C0"/>
                </a:solidFill>
              </a:rPr>
            </a:br>
            <a:r>
              <a:rPr lang="en-US" sz="3600" b="1" dirty="0" smtClean="0">
                <a:solidFill>
                  <a:srgbClr val="0070C0"/>
                </a:solidFill>
              </a:rPr>
              <a:t>         • </a:t>
            </a:r>
            <a:r>
              <a:rPr lang="en-US" sz="3600" b="1" dirty="0" smtClean="0">
                <a:solidFill>
                  <a:srgbClr val="00B050"/>
                </a:solidFill>
              </a:rPr>
              <a:t>void print(</a:t>
            </a:r>
            <a:r>
              <a:rPr lang="en-US" sz="3600" b="1" dirty="0" err="1" smtClean="0">
                <a:solidFill>
                  <a:srgbClr val="00B050"/>
                </a:solidFill>
              </a:rPr>
              <a:t>int</a:t>
            </a:r>
            <a:r>
              <a:rPr lang="en-US" sz="3600" b="1" dirty="0" smtClean="0">
                <a:solidFill>
                  <a:srgbClr val="00B050"/>
                </a:solidFill>
              </a:rPr>
              <a:t> </a:t>
            </a:r>
            <a:r>
              <a:rPr lang="en-US" sz="3600" b="1" dirty="0" smtClean="0">
                <a:solidFill>
                  <a:srgbClr val="FF0000"/>
                </a:solidFill>
              </a:rPr>
              <a:t>p</a:t>
            </a:r>
            <a:r>
              <a:rPr lang="en-US" sz="3600" b="1" dirty="0" smtClean="0">
                <a:solidFill>
                  <a:srgbClr val="00B050"/>
                </a:solidFill>
              </a:rPr>
              <a:t>, float </a:t>
            </a:r>
            <a:r>
              <a:rPr lang="en-US" sz="3600" b="1" dirty="0" smtClean="0">
                <a:solidFill>
                  <a:srgbClr val="FF0000"/>
                </a:solidFill>
              </a:rPr>
              <a:t>q</a:t>
            </a:r>
            <a:r>
              <a:rPr lang="en-US" sz="3600" b="1" dirty="0" smtClean="0">
                <a:solidFill>
                  <a:srgbClr val="00B050"/>
                </a:solidFill>
              </a:rPr>
              <a:t>); </a:t>
            </a:r>
            <a:r>
              <a:rPr lang="en-US" sz="3600" b="1" dirty="0" smtClean="0">
                <a:solidFill>
                  <a:srgbClr val="00B0F0"/>
                </a:solidFill>
              </a:rPr>
              <a:t>are said to have same signature</a:t>
            </a:r>
            <a:r>
              <a:rPr lang="en-US" sz="3600" b="1" dirty="0" smtClean="0">
                <a:solidFill>
                  <a:srgbClr val="0070C0"/>
                </a:solidFill>
              </a:rPr>
              <a:t>.</a:t>
            </a:r>
            <a:endParaRPr lang="en-US" sz="3600" b="1" dirty="0">
              <a:solidFill>
                <a:srgbClr val="0070C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496944" cy="5962674"/>
          </a:xfrm>
        </p:spPr>
        <p:txBody>
          <a:bodyPr>
            <a:noAutofit/>
          </a:bodyPr>
          <a:lstStyle/>
          <a:p>
            <a:r>
              <a:rPr lang="en-US" sz="3600" b="1" dirty="0" smtClean="0">
                <a:solidFill>
                  <a:srgbClr val="C00000"/>
                </a:solidFill>
              </a:rPr>
              <a:t>      Calling Overloaded Function </a:t>
            </a:r>
            <a:r>
              <a:rPr lang="en-US" sz="3600" dirty="0" smtClean="0"/>
              <a:t/>
            </a:r>
            <a:br>
              <a:rPr lang="en-US" sz="3600" dirty="0" smtClean="0"/>
            </a:br>
            <a:r>
              <a:rPr lang="en-US" sz="3600" dirty="0"/>
              <a:t/>
            </a:r>
            <a:br>
              <a:rPr lang="en-US" sz="3600" dirty="0"/>
            </a:br>
            <a:r>
              <a:rPr lang="en-US" sz="3600" b="1" dirty="0" smtClean="0">
                <a:solidFill>
                  <a:srgbClr val="0070C0"/>
                </a:solidFill>
              </a:rPr>
              <a:t>Overloaded functions are called just like ordinary functions.</a:t>
            </a:r>
            <a:r>
              <a:rPr lang="en-US" sz="3600" b="1" dirty="0">
                <a:solidFill>
                  <a:srgbClr val="0070C0"/>
                </a:solidFill>
              </a:rPr>
              <a:t/>
            </a:r>
            <a:br>
              <a:rPr lang="en-US" sz="3600" b="1" dirty="0">
                <a:solidFill>
                  <a:srgbClr val="0070C0"/>
                </a:solidFill>
              </a:rPr>
            </a:br>
            <a:r>
              <a:rPr lang="en-US" sz="3600" b="1" dirty="0" smtClean="0">
                <a:solidFill>
                  <a:srgbClr val="0070C0"/>
                </a:solidFill>
              </a:rPr>
              <a:t/>
            </a:r>
            <a:br>
              <a:rPr lang="en-US" sz="3600" b="1" dirty="0" smtClean="0">
                <a:solidFill>
                  <a:srgbClr val="0070C0"/>
                </a:solidFill>
              </a:rPr>
            </a:br>
            <a:r>
              <a:rPr lang="en-US" sz="3600" b="1" dirty="0" smtClean="0">
                <a:solidFill>
                  <a:srgbClr val="0070C0"/>
                </a:solidFill>
              </a:rPr>
              <a:t>The signature determines which function among the overloaded functions should be executed.</a:t>
            </a:r>
            <a:r>
              <a:rPr lang="en-US" sz="3600" b="1" dirty="0">
                <a:solidFill>
                  <a:srgbClr val="0070C0"/>
                </a:solidFill>
              </a:rPr>
              <a:t/>
            </a:r>
            <a:br>
              <a:rPr lang="en-US" sz="3600" b="1" dirty="0">
                <a:solidFill>
                  <a:srgbClr val="0070C0"/>
                </a:solidFill>
              </a:rPr>
            </a:br>
            <a:r>
              <a:rPr lang="en-US" sz="3600" b="1" dirty="0" smtClean="0">
                <a:solidFill>
                  <a:srgbClr val="00B050"/>
                </a:solidFill>
              </a:rPr>
              <a:t>print(3);</a:t>
            </a:r>
            <a:br>
              <a:rPr lang="en-US" sz="3600" b="1" dirty="0" smtClean="0">
                <a:solidFill>
                  <a:srgbClr val="00B050"/>
                </a:solidFill>
              </a:rPr>
            </a:br>
            <a:r>
              <a:rPr lang="en-US" sz="3600" b="1" dirty="0" smtClean="0">
                <a:solidFill>
                  <a:srgbClr val="0070C0"/>
                </a:solidFill>
              </a:rPr>
              <a:t>   </a:t>
            </a:r>
            <a:r>
              <a:rPr lang="en-US" sz="3600" b="1" dirty="0" smtClean="0">
                <a:solidFill>
                  <a:srgbClr val="00B050"/>
                </a:solidFill>
              </a:rPr>
              <a:t>print(‘B’);</a:t>
            </a:r>
            <a:endParaRPr lang="en-US" sz="3600" b="1" dirty="0">
              <a:solidFill>
                <a:srgbClr val="0070C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496944" cy="5962674"/>
          </a:xfrm>
        </p:spPr>
        <p:txBody>
          <a:bodyPr>
            <a:noAutofit/>
          </a:bodyPr>
          <a:lstStyle/>
          <a:p>
            <a:r>
              <a:rPr lang="en-US" sz="3600" b="1" dirty="0" smtClean="0">
                <a:solidFill>
                  <a:srgbClr val="C00000"/>
                </a:solidFill>
              </a:rPr>
              <a:t>      STEPS FOR FINDING BEST MATCH</a:t>
            </a:r>
            <a:r>
              <a:rPr lang="en-US" sz="3600" dirty="0" smtClean="0"/>
              <a:t/>
            </a:r>
            <a:br>
              <a:rPr lang="en-US" sz="3600" dirty="0" smtClean="0"/>
            </a:br>
            <a:r>
              <a:rPr lang="en-US" sz="3600" dirty="0"/>
              <a:t/>
            </a:r>
            <a:br>
              <a:rPr lang="en-US" sz="3600" dirty="0"/>
            </a:br>
            <a:r>
              <a:rPr lang="en-US" sz="3600" b="1" dirty="0" smtClean="0">
                <a:solidFill>
                  <a:srgbClr val="0070C0"/>
                </a:solidFill>
              </a:rPr>
              <a:t>The actual arguments are compared with formal arguments of the overloaded functions and the best match is found through a number of steps.</a:t>
            </a:r>
            <a:r>
              <a:rPr lang="en-US" sz="3600" b="1" dirty="0">
                <a:solidFill>
                  <a:srgbClr val="0070C0"/>
                </a:solidFill>
              </a:rPr>
              <a:t/>
            </a:r>
            <a:br>
              <a:rPr lang="en-US" sz="3600" b="1" dirty="0">
                <a:solidFill>
                  <a:srgbClr val="0070C0"/>
                </a:solidFill>
              </a:rPr>
            </a:br>
            <a:r>
              <a:rPr lang="en-US" sz="3600" b="1" dirty="0" smtClean="0">
                <a:solidFill>
                  <a:srgbClr val="0070C0"/>
                </a:solidFill>
              </a:rPr>
              <a:t/>
            </a:r>
            <a:br>
              <a:rPr lang="en-US" sz="3600" b="1" dirty="0" smtClean="0">
                <a:solidFill>
                  <a:srgbClr val="0070C0"/>
                </a:solidFill>
              </a:rPr>
            </a:br>
            <a:r>
              <a:rPr lang="en-US" sz="3600" b="1" dirty="0" smtClean="0">
                <a:solidFill>
                  <a:srgbClr val="0070C0"/>
                </a:solidFill>
              </a:rPr>
              <a:t>In order to find the best match, the compiler follows the steps given below:</a:t>
            </a:r>
            <a:endParaRPr lang="en-US" sz="3600" b="1" dirty="0">
              <a:solidFill>
                <a:srgbClr val="0070C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496944" cy="5962674"/>
          </a:xfrm>
        </p:spPr>
        <p:txBody>
          <a:bodyPr>
            <a:noAutofit/>
          </a:bodyPr>
          <a:lstStyle/>
          <a:p>
            <a:r>
              <a:rPr lang="en-US" sz="3600" b="1" dirty="0" smtClean="0">
                <a:solidFill>
                  <a:srgbClr val="C00000"/>
                </a:solidFill>
              </a:rPr>
              <a:t>      STEPS - 1 : </a:t>
            </a:r>
            <a:r>
              <a:rPr lang="en-US" sz="3600" b="1" dirty="0" smtClean="0">
                <a:solidFill>
                  <a:srgbClr val="FF0000"/>
                </a:solidFill>
              </a:rPr>
              <a:t>Search for an exact match</a:t>
            </a:r>
            <a:r>
              <a:rPr lang="en-US" sz="3600" dirty="0" smtClean="0"/>
              <a:t/>
            </a:r>
            <a:br>
              <a:rPr lang="en-US" sz="3600" dirty="0" smtClean="0"/>
            </a:br>
            <a:r>
              <a:rPr lang="en-US" sz="3600" dirty="0"/>
              <a:t/>
            </a:r>
            <a:br>
              <a:rPr lang="en-US" sz="3600" dirty="0"/>
            </a:br>
            <a:r>
              <a:rPr lang="en-US" sz="3600" b="1" dirty="0" smtClean="0">
                <a:solidFill>
                  <a:srgbClr val="0070C0"/>
                </a:solidFill>
              </a:rPr>
              <a:t>If the type of the actual and formal argument is exactly the same, the compiler invokes that function.</a:t>
            </a:r>
            <a:br>
              <a:rPr lang="en-US" sz="3600" b="1" dirty="0" smtClean="0">
                <a:solidFill>
                  <a:srgbClr val="0070C0"/>
                </a:solidFill>
              </a:rPr>
            </a:br>
            <a:r>
              <a:rPr lang="en-US" sz="3600" b="1" dirty="0" smtClean="0">
                <a:solidFill>
                  <a:srgbClr val="00B050"/>
                </a:solidFill>
              </a:rPr>
              <a:t>void print(</a:t>
            </a:r>
            <a:r>
              <a:rPr lang="en-US" sz="3600" b="1" dirty="0" err="1" smtClean="0">
                <a:solidFill>
                  <a:srgbClr val="C00000"/>
                </a:solidFill>
              </a:rPr>
              <a:t>int</a:t>
            </a:r>
            <a:r>
              <a:rPr lang="en-US" sz="3600" b="1" dirty="0" smtClean="0">
                <a:solidFill>
                  <a:srgbClr val="C00000"/>
                </a:solidFill>
              </a:rPr>
              <a:t> x</a:t>
            </a:r>
            <a:r>
              <a:rPr lang="en-US" sz="3600" b="1" dirty="0" smtClean="0">
                <a:solidFill>
                  <a:srgbClr val="00B050"/>
                </a:solidFill>
              </a:rPr>
              <a:t>);     </a:t>
            </a:r>
            <a:r>
              <a:rPr lang="en-US" sz="3600" b="1" dirty="0" smtClean="0">
                <a:solidFill>
                  <a:srgbClr val="00B0F0"/>
                </a:solidFill>
              </a:rPr>
              <a:t>// function #1</a:t>
            </a:r>
            <a:r>
              <a:rPr lang="en-US" sz="3600" b="1" dirty="0" smtClean="0">
                <a:solidFill>
                  <a:srgbClr val="00B050"/>
                </a:solidFill>
              </a:rPr>
              <a:t/>
            </a:r>
            <a:br>
              <a:rPr lang="en-US" sz="3600" b="1" dirty="0" smtClean="0">
                <a:solidFill>
                  <a:srgbClr val="00B050"/>
                </a:solidFill>
              </a:rPr>
            </a:br>
            <a:r>
              <a:rPr lang="en-US" sz="3600" b="1" dirty="0" smtClean="0">
                <a:solidFill>
                  <a:srgbClr val="00B050"/>
                </a:solidFill>
              </a:rPr>
              <a:t>void print(</a:t>
            </a:r>
            <a:r>
              <a:rPr lang="en-US" sz="3600" b="1" dirty="0" smtClean="0">
                <a:solidFill>
                  <a:srgbClr val="C00000"/>
                </a:solidFill>
              </a:rPr>
              <a:t>float p</a:t>
            </a:r>
            <a:r>
              <a:rPr lang="en-US" sz="3600" b="1" dirty="0" smtClean="0">
                <a:solidFill>
                  <a:srgbClr val="00B050"/>
                </a:solidFill>
              </a:rPr>
              <a:t>); </a:t>
            </a:r>
            <a:r>
              <a:rPr lang="en-US" sz="3600" b="1" dirty="0" smtClean="0">
                <a:solidFill>
                  <a:srgbClr val="00B0F0"/>
                </a:solidFill>
              </a:rPr>
              <a:t>// function #2 </a:t>
            </a:r>
            <a:r>
              <a:rPr lang="en-US" sz="3600" b="1" dirty="0" smtClean="0">
                <a:solidFill>
                  <a:srgbClr val="00B050"/>
                </a:solidFill>
              </a:rPr>
              <a:t/>
            </a:r>
            <a:br>
              <a:rPr lang="en-US" sz="3600" b="1" dirty="0" smtClean="0">
                <a:solidFill>
                  <a:srgbClr val="00B050"/>
                </a:solidFill>
              </a:rPr>
            </a:br>
            <a:r>
              <a:rPr lang="en-US" sz="3600" b="1" dirty="0" smtClean="0">
                <a:solidFill>
                  <a:srgbClr val="00B050"/>
                </a:solidFill>
              </a:rPr>
              <a:t>void print(</a:t>
            </a:r>
            <a:r>
              <a:rPr lang="en-US" sz="3600" b="1" dirty="0" smtClean="0">
                <a:solidFill>
                  <a:srgbClr val="C00000"/>
                </a:solidFill>
              </a:rPr>
              <a:t>char c</a:t>
            </a:r>
            <a:r>
              <a:rPr lang="en-US" sz="3600" b="1" dirty="0" smtClean="0">
                <a:solidFill>
                  <a:srgbClr val="00B050"/>
                </a:solidFill>
              </a:rPr>
              <a:t>); </a:t>
            </a:r>
            <a:r>
              <a:rPr lang="en-US" sz="3600" b="1" dirty="0" smtClean="0">
                <a:solidFill>
                  <a:srgbClr val="00B0F0"/>
                </a:solidFill>
              </a:rPr>
              <a:t>// function #3</a:t>
            </a:r>
            <a:r>
              <a:rPr lang="en-US" sz="3600" b="1" dirty="0" smtClean="0">
                <a:solidFill>
                  <a:srgbClr val="00B050"/>
                </a:solidFill>
              </a:rPr>
              <a:t/>
            </a:r>
            <a:br>
              <a:rPr lang="en-US" sz="3600" b="1" dirty="0" smtClean="0">
                <a:solidFill>
                  <a:srgbClr val="00B050"/>
                </a:solidFill>
              </a:rPr>
            </a:br>
            <a:r>
              <a:rPr lang="en-US" sz="3600" b="1" dirty="0" smtClean="0">
                <a:solidFill>
                  <a:srgbClr val="00B050"/>
                </a:solidFill>
              </a:rPr>
              <a:t>------------</a:t>
            </a:r>
            <a:br>
              <a:rPr lang="en-US" sz="3600" b="1" dirty="0" smtClean="0">
                <a:solidFill>
                  <a:srgbClr val="00B050"/>
                </a:solidFill>
              </a:rPr>
            </a:br>
            <a:r>
              <a:rPr lang="en-US" sz="3600" b="1" dirty="0" smtClean="0">
                <a:solidFill>
                  <a:srgbClr val="00B050"/>
                </a:solidFill>
              </a:rPr>
              <a:t>-------------</a:t>
            </a:r>
            <a:br>
              <a:rPr lang="en-US" sz="3600" b="1" dirty="0" smtClean="0">
                <a:solidFill>
                  <a:srgbClr val="00B050"/>
                </a:solidFill>
              </a:rPr>
            </a:br>
            <a:r>
              <a:rPr lang="en-US" sz="3600" b="1" dirty="0" smtClean="0">
                <a:solidFill>
                  <a:srgbClr val="C00000"/>
                </a:solidFill>
              </a:rPr>
              <a:t>print(</a:t>
            </a:r>
            <a:r>
              <a:rPr lang="en-US" sz="3600" b="1" dirty="0" smtClean="0">
                <a:solidFill>
                  <a:srgbClr val="FF0000"/>
                </a:solidFill>
              </a:rPr>
              <a:t>5.3</a:t>
            </a:r>
            <a:r>
              <a:rPr lang="en-US" sz="3600" b="1" dirty="0" smtClean="0">
                <a:solidFill>
                  <a:srgbClr val="C00000"/>
                </a:solidFill>
              </a:rPr>
              <a:t>)</a:t>
            </a:r>
            <a:r>
              <a:rPr lang="en-US" sz="3600" b="1" dirty="0" smtClean="0">
                <a:solidFill>
                  <a:srgbClr val="00B050"/>
                </a:solidFill>
              </a:rPr>
              <a:t>;  </a:t>
            </a:r>
            <a:r>
              <a:rPr lang="en-US" sz="3600" b="1" dirty="0" smtClean="0">
                <a:solidFill>
                  <a:srgbClr val="00B0F0"/>
                </a:solidFill>
              </a:rPr>
              <a:t>//invokes the function #2</a:t>
            </a:r>
            <a:endParaRPr lang="en-US" sz="3600" b="1" dirty="0">
              <a:solidFill>
                <a:srgbClr val="00B0F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1016</Words>
  <Application>Microsoft Office PowerPoint</Application>
  <PresentationFormat>On-screen Show (4:3)</PresentationFormat>
  <Paragraphs>139</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In C++, two or more functions can share the same name as long as their parameter declarations are different.  In this situation, the functions that share the same name are said to be overloaded, and the process is referred to as function overloading</vt:lpstr>
      <vt:lpstr>To see why function overloading is important, first consider three functions defined by the  C subset:  abs(), labs(), and fabs().   abs() returns the absolute value of an integer,   labs() returns the absolute value of a long, and   fabs() returns the absolute value of a double. </vt:lpstr>
      <vt:lpstr>Although these functions perform almost identical actions, in C three slightly different names must be used to represent these essentially similar tasks.  Example: Function Overloading</vt:lpstr>
      <vt:lpstr>      Function Overloading – DEFINITION  It is the process of using the same name for two or more functions.  The secret to overloading is that each redefinition of the function must use either-          • different types of parameters          • different number of parameters.</vt:lpstr>
      <vt:lpstr>   The key to function overloading is a function’s argument list.   A function’s argument list is known as its signature.  Example : </vt:lpstr>
      <vt:lpstr>If two function have same number and types of arguments in the same order, they are said to have the same signature.  There is no importance to their variable names.          • void print(int x, float y);          • void print(int p, float q); are said to have same signature.</vt:lpstr>
      <vt:lpstr>      Calling Overloaded Function   Overloaded functions are called just like ordinary functions.  The signature determines which function among the overloaded functions should be executed. print(3);    print(‘B’);</vt:lpstr>
      <vt:lpstr>      STEPS FOR FINDING BEST MATCH  The actual arguments are compared with formal arguments of the overloaded functions and the best match is found through a number of steps.  In order to find the best match, the compiler follows the steps given below:</vt:lpstr>
      <vt:lpstr>      STEPS - 1 : Search for an exact match  If the type of the actual and formal argument is exactly the same, the compiler invokes that function. void print(int x);     // function #1 void print(float p); // function #2  void print(char c); // function #3 ------------ ------------- print(5.3);  //invokes the function #2</vt:lpstr>
      <vt:lpstr>      STEPS - 2 : A match through promotion  If no exact match is found, an attempt is made to achieve a match through promotion. void print(int x);     // function #1 void print(float p); // function #2  void print(double f); // function #3 ------------ ------------- print(‘c’);  //matches the function #1 through promotion</vt:lpstr>
      <vt:lpstr>      STEPS - 3 : A match through standard                    C++ conversion rules  If the first and second steps fail, then an attempt is made to find a best match through conversion rule. void print(char x);     // function #1 void print(float p); // function #2  ------------ ------------- print(342);  //matches the function #2       int 342 is converted to float</vt:lpstr>
      <vt:lpstr>      STEPS - 4 : A match through user defined conversion  If all the above three steps fail to find a match, then an attempt is made to find a match by applying user defined conversion rules. </vt:lpstr>
      <vt:lpstr>     Constructor Overloading   Just like any other function, constructors can also be overloaded.  We can use constructor overloading for initializing the objects based on different conditions. </vt:lpstr>
      <vt:lpstr>     In Constructor Overloading, we need not call the constructor separately because they are invoked automatically.    But          In Function Overloading, we have to invoke them separately.</vt:lpstr>
      <vt:lpstr>     Functions with Default Arguments   Vs  Overloading   Functions with default arguments can be called with optional number of arguments and hence it gives an appearance of function overloading. float calc(float p, int q=8, float r=18.3); ------------------- float f = calc(3.5); float f = calc(3.5, 10);</vt:lpstr>
      <vt:lpstr>Type Conversions</vt:lpstr>
      <vt:lpstr>Type Conversions</vt:lpstr>
      <vt:lpstr>Basic to Class Type</vt:lpstr>
      <vt:lpstr>Basic to Class Type</vt:lpstr>
      <vt:lpstr>Basic to Class Type</vt:lpstr>
      <vt:lpstr>Class To Basic Type</vt:lpstr>
      <vt:lpstr>Class To Basic Type</vt:lpstr>
      <vt:lpstr>Class To Basic Type</vt:lpstr>
      <vt:lpstr>Class To Basic Type</vt:lpstr>
      <vt:lpstr>One Class To Another Class Type</vt:lpstr>
      <vt:lpstr>One Class To Another Class Type</vt:lpstr>
      <vt:lpstr>One Class To Another Class Type</vt:lpstr>
      <vt:lpstr>One Class To Another Class Type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Conversions</dc:title>
  <dc:creator>MITM</dc:creator>
  <cp:lastModifiedBy>MITM</cp:lastModifiedBy>
  <cp:revision>2</cp:revision>
  <dcterms:created xsi:type="dcterms:W3CDTF">2017-09-11T16:01:49Z</dcterms:created>
  <dcterms:modified xsi:type="dcterms:W3CDTF">2017-09-11T16:06:14Z</dcterms:modified>
</cp:coreProperties>
</file>