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91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B67A2B-97F5-48A4-BB0F-A31F8A191B3D}" type="datetimeFigureOut">
              <a:rPr lang="en-US" smtClean="0"/>
              <a:t>8/28/2022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2ED3F17-F8DA-4D5A-9D31-C711CABB6EE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B67A2B-97F5-48A4-BB0F-A31F8A191B3D}"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D3F17-F8DA-4D5A-9D31-C711CABB6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B67A2B-97F5-48A4-BB0F-A31F8A191B3D}"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D3F17-F8DA-4D5A-9D31-C711CABB6EE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B67A2B-97F5-48A4-BB0F-A31F8A191B3D}"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D3F17-F8DA-4D5A-9D31-C711CABB6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B67A2B-97F5-48A4-BB0F-A31F8A191B3D}"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D3F17-F8DA-4D5A-9D31-C711CABB6EE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B67A2B-97F5-48A4-BB0F-A31F8A191B3D}"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D3F17-F8DA-4D5A-9D31-C711CABB6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B67A2B-97F5-48A4-BB0F-A31F8A191B3D}" type="datetimeFigureOut">
              <a:rPr lang="en-US" smtClean="0"/>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D3F17-F8DA-4D5A-9D31-C711CABB6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B67A2B-97F5-48A4-BB0F-A31F8A191B3D}" type="datetimeFigureOut">
              <a:rPr lang="en-US" smtClean="0"/>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D3F17-F8DA-4D5A-9D31-C711CABB6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67A2B-97F5-48A4-BB0F-A31F8A191B3D}" type="datetimeFigureOut">
              <a:rPr lang="en-US" smtClean="0"/>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D3F17-F8DA-4D5A-9D31-C711CABB6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B67A2B-97F5-48A4-BB0F-A31F8A191B3D}"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D3F17-F8DA-4D5A-9D31-C711CABB6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B67A2B-97F5-48A4-BB0F-A31F8A191B3D}"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2ED3F17-F8DA-4D5A-9D31-C711CABB6EE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BB67A2B-97F5-48A4-BB0F-A31F8A191B3D}" type="datetimeFigureOut">
              <a:rPr lang="en-US" smtClean="0"/>
              <a:t>8/28/2022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2ED3F17-F8DA-4D5A-9D31-C711CABB6EE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Medicaps</a:t>
            </a:r>
            <a:r>
              <a:rPr lang="en-IN" dirty="0" smtClean="0"/>
              <a:t> University</a:t>
            </a:r>
            <a:endParaRPr lang="en-US" dirty="0"/>
          </a:p>
        </p:txBody>
      </p:sp>
      <p:sp>
        <p:nvSpPr>
          <p:cNvPr id="3" name="Subtitle 2"/>
          <p:cNvSpPr>
            <a:spLocks noGrp="1"/>
          </p:cNvSpPr>
          <p:nvPr>
            <p:ph type="subTitle" idx="1"/>
          </p:nvPr>
        </p:nvSpPr>
        <p:spPr/>
        <p:txBody>
          <a:bodyPr/>
          <a:lstStyle/>
          <a:p>
            <a:r>
              <a:rPr lang="en-IN" dirty="0" smtClean="0"/>
              <a:t>Overview of Pattern Recognition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04088"/>
            <a:ext cx="8186766" cy="867524"/>
          </a:xfrm>
        </p:spPr>
        <p:txBody>
          <a:bodyPr/>
          <a:lstStyle/>
          <a:p>
            <a:r>
              <a:rPr lang="en-US" b="1" dirty="0" smtClean="0"/>
              <a:t>Training set:</a:t>
            </a:r>
            <a:r>
              <a:rPr lang="en-US" dirty="0" smtClean="0"/>
              <a:t> </a:t>
            </a:r>
            <a:endParaRPr lang="en-US" dirty="0"/>
          </a:p>
        </p:txBody>
      </p:sp>
      <p:sp>
        <p:nvSpPr>
          <p:cNvPr id="3" name="Content Placeholder 2"/>
          <p:cNvSpPr>
            <a:spLocks noGrp="1"/>
          </p:cNvSpPr>
          <p:nvPr>
            <p:ph idx="1"/>
          </p:nvPr>
        </p:nvSpPr>
        <p:spPr>
          <a:xfrm>
            <a:off x="428596" y="1500174"/>
            <a:ext cx="8258204" cy="4824426"/>
          </a:xfrm>
        </p:spPr>
        <p:txBody>
          <a:bodyPr>
            <a:normAutofit/>
          </a:bodyPr>
          <a:lstStyle/>
          <a:p>
            <a:r>
              <a:rPr lang="en-US" dirty="0" smtClean="0"/>
              <a:t>The training set is used to build a model. </a:t>
            </a:r>
            <a:endParaRPr lang="en-US" dirty="0" smtClean="0"/>
          </a:p>
          <a:p>
            <a:r>
              <a:rPr lang="en-US" dirty="0" smtClean="0"/>
              <a:t>It </a:t>
            </a:r>
            <a:r>
              <a:rPr lang="en-US" dirty="0" smtClean="0"/>
              <a:t>consists of the set of images that are used to train the system. </a:t>
            </a:r>
            <a:endParaRPr lang="en-US" dirty="0" smtClean="0"/>
          </a:p>
          <a:p>
            <a:r>
              <a:rPr lang="en-US" dirty="0" smtClean="0"/>
              <a:t>Training </a:t>
            </a:r>
            <a:r>
              <a:rPr lang="en-US" dirty="0" smtClean="0"/>
              <a:t>rules and algorithms are used to give relevant information on how to associate input data with output decisions. </a:t>
            </a:r>
            <a:endParaRPr lang="en-US" dirty="0" smtClean="0"/>
          </a:p>
          <a:p>
            <a:r>
              <a:rPr lang="en-US" dirty="0" smtClean="0"/>
              <a:t>The </a:t>
            </a:r>
            <a:r>
              <a:rPr lang="en-US" dirty="0" smtClean="0"/>
              <a:t>system is trained by applying these algorithms to the dataset, all the relevant information is extracted from the data, and results are obtained. </a:t>
            </a:r>
            <a:endParaRPr lang="en-US" dirty="0" smtClean="0"/>
          </a:p>
          <a:p>
            <a:r>
              <a:rPr lang="en-US" dirty="0" smtClean="0"/>
              <a:t>Generally</a:t>
            </a:r>
            <a:r>
              <a:rPr lang="en-US" dirty="0" smtClean="0"/>
              <a:t>, 80% of the data of the dataset is taken for training data.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04088"/>
            <a:ext cx="7972452" cy="796086"/>
          </a:xfrm>
        </p:spPr>
        <p:txBody>
          <a:bodyPr>
            <a:normAutofit fontScale="90000"/>
          </a:bodyPr>
          <a:lstStyle/>
          <a:p>
            <a:r>
              <a:rPr lang="en-US" b="1" dirty="0" smtClean="0"/>
              <a:t>Testing set:</a:t>
            </a:r>
            <a:r>
              <a:rPr lang="en-US" dirty="0" smtClean="0"/>
              <a:t> </a:t>
            </a:r>
            <a:endParaRPr lang="en-US" dirty="0"/>
          </a:p>
        </p:txBody>
      </p:sp>
      <p:sp>
        <p:nvSpPr>
          <p:cNvPr id="3" name="Content Placeholder 2"/>
          <p:cNvSpPr>
            <a:spLocks noGrp="1"/>
          </p:cNvSpPr>
          <p:nvPr>
            <p:ph idx="1"/>
          </p:nvPr>
        </p:nvSpPr>
        <p:spPr>
          <a:xfrm>
            <a:off x="428596" y="1785926"/>
            <a:ext cx="8258204" cy="4714908"/>
          </a:xfrm>
        </p:spPr>
        <p:txBody>
          <a:bodyPr>
            <a:normAutofit lnSpcReduction="10000"/>
          </a:bodyPr>
          <a:lstStyle/>
          <a:p>
            <a:pPr lvl="0"/>
            <a:r>
              <a:rPr lang="en-US" dirty="0" smtClean="0"/>
              <a:t>Testing </a:t>
            </a:r>
            <a:r>
              <a:rPr lang="en-US" dirty="0" smtClean="0"/>
              <a:t>data is used to test the system. </a:t>
            </a:r>
            <a:endParaRPr lang="en-US" dirty="0" smtClean="0"/>
          </a:p>
          <a:p>
            <a:pPr lvl="0"/>
            <a:r>
              <a:rPr lang="en-US" dirty="0" smtClean="0"/>
              <a:t>It </a:t>
            </a:r>
            <a:r>
              <a:rPr lang="en-US" dirty="0" smtClean="0"/>
              <a:t>is the set of data that is used to verify whether the system is producing the correct output after being trained or not. </a:t>
            </a:r>
            <a:endParaRPr lang="en-US" dirty="0" smtClean="0"/>
          </a:p>
          <a:p>
            <a:pPr lvl="0"/>
            <a:r>
              <a:rPr lang="en-US" dirty="0" smtClean="0"/>
              <a:t>Generally</a:t>
            </a:r>
            <a:r>
              <a:rPr lang="en-US" dirty="0" smtClean="0"/>
              <a:t>, 20% of the data of the dataset is used for testing. </a:t>
            </a:r>
            <a:endParaRPr lang="en-US" dirty="0" smtClean="0"/>
          </a:p>
          <a:p>
            <a:pPr lvl="0"/>
            <a:r>
              <a:rPr lang="en-US" dirty="0" smtClean="0"/>
              <a:t>Testing </a:t>
            </a:r>
            <a:r>
              <a:rPr lang="en-US" dirty="0" smtClean="0"/>
              <a:t>data is used to measure the accuracy of the system. </a:t>
            </a:r>
            <a:endParaRPr lang="en-US" dirty="0" smtClean="0"/>
          </a:p>
          <a:p>
            <a:pPr lvl="0"/>
            <a:r>
              <a:rPr lang="en-US" dirty="0" smtClean="0"/>
              <a:t>For </a:t>
            </a:r>
            <a:r>
              <a:rPr lang="en-US" dirty="0" smtClean="0"/>
              <a:t>example, a system that identifies which category a particular flower belongs to is able to identify seven categories of flowers correctly out of ten and the rest of others wrong, then the accuracy is 70 %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4348" y="1285860"/>
            <a:ext cx="7786742" cy="42862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Real-time Examples and Explanations:</a:t>
            </a:r>
            <a:endParaRPr lang="en-US" dirty="0"/>
          </a:p>
        </p:txBody>
      </p:sp>
      <p:sp>
        <p:nvSpPr>
          <p:cNvPr id="3" name="Content Placeholder 2"/>
          <p:cNvSpPr>
            <a:spLocks noGrp="1"/>
          </p:cNvSpPr>
          <p:nvPr>
            <p:ph idx="1"/>
          </p:nvPr>
        </p:nvSpPr>
        <p:spPr/>
        <p:txBody>
          <a:bodyPr>
            <a:normAutofit/>
          </a:bodyPr>
          <a:lstStyle/>
          <a:p>
            <a:r>
              <a:rPr lang="en-US" dirty="0" smtClean="0"/>
              <a:t>A pattern is a physical object or an abstract notion. </a:t>
            </a:r>
            <a:endParaRPr lang="en-US" dirty="0" smtClean="0"/>
          </a:p>
          <a:p>
            <a:r>
              <a:rPr lang="en-US" dirty="0" smtClean="0"/>
              <a:t>While </a:t>
            </a:r>
            <a:r>
              <a:rPr lang="en-US" dirty="0" smtClean="0"/>
              <a:t>talking about the classes of animals, a description of an animal would be a pattern. </a:t>
            </a:r>
            <a:endParaRPr lang="en-US" dirty="0" smtClean="0"/>
          </a:p>
          <a:p>
            <a:r>
              <a:rPr lang="en-US" dirty="0" smtClean="0"/>
              <a:t>While </a:t>
            </a:r>
            <a:r>
              <a:rPr lang="en-US" dirty="0" smtClean="0"/>
              <a:t>talking about various types of balls, then a description of a ball is a pattern. </a:t>
            </a:r>
            <a:endParaRPr lang="en-US" dirty="0" smtClean="0"/>
          </a:p>
          <a:p>
            <a:r>
              <a:rPr lang="en-US" dirty="0" smtClean="0"/>
              <a:t>In </a:t>
            </a:r>
            <a:r>
              <a:rPr lang="en-US" dirty="0" smtClean="0"/>
              <a:t>the case balls considered as pattern, the classes could be football, cricket ball, table tennis ball, etc. Given a new pattern, the class of the pattern is to be determined.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choice of attributes and representation of patterns is a very important step in pattern classification. </a:t>
            </a:r>
            <a:endParaRPr lang="en-US" dirty="0" smtClean="0"/>
          </a:p>
          <a:p>
            <a:r>
              <a:rPr lang="en-US" dirty="0" smtClean="0"/>
              <a:t>A </a:t>
            </a:r>
            <a:r>
              <a:rPr lang="en-US" dirty="0" smtClean="0"/>
              <a:t>good representation is one that makes use of discriminating attributes and also reduces the computational burden in pattern classification. </a:t>
            </a:r>
          </a:p>
          <a:p>
            <a:pPr>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04088"/>
            <a:ext cx="8115328" cy="796086"/>
          </a:xfrm>
        </p:spPr>
        <p:txBody>
          <a:bodyPr>
            <a:normAutofit fontScale="90000"/>
          </a:bodyPr>
          <a:lstStyle/>
          <a:p>
            <a:r>
              <a:rPr lang="en-IN" dirty="0" smtClean="0"/>
              <a:t>Vector</a:t>
            </a:r>
            <a:endParaRPr lang="en-US" dirty="0"/>
          </a:p>
        </p:txBody>
      </p:sp>
      <p:sp>
        <p:nvSpPr>
          <p:cNvPr id="3" name="Content Placeholder 2"/>
          <p:cNvSpPr>
            <a:spLocks noGrp="1"/>
          </p:cNvSpPr>
          <p:nvPr>
            <p:ph idx="1"/>
          </p:nvPr>
        </p:nvSpPr>
        <p:spPr/>
        <p:txBody>
          <a:bodyPr>
            <a:normAutofit/>
          </a:bodyPr>
          <a:lstStyle/>
          <a:p>
            <a:r>
              <a:rPr lang="en-US" dirty="0" smtClean="0"/>
              <a:t>An obvious representation of a pattern will be a </a:t>
            </a:r>
            <a:r>
              <a:rPr lang="en-US" b="1" dirty="0" smtClean="0"/>
              <a:t>vector</a:t>
            </a:r>
            <a:r>
              <a:rPr lang="en-US" dirty="0" smtClean="0"/>
              <a:t>.</a:t>
            </a:r>
          </a:p>
          <a:p>
            <a:r>
              <a:rPr lang="en-US" dirty="0" smtClean="0"/>
              <a:t>Each </a:t>
            </a:r>
            <a:r>
              <a:rPr lang="en-US" dirty="0" smtClean="0"/>
              <a:t>element of the vector can represent one attribute of the pattern. </a:t>
            </a:r>
            <a:endParaRPr lang="en-US" dirty="0" smtClean="0"/>
          </a:p>
          <a:p>
            <a:r>
              <a:rPr lang="en-US" dirty="0" smtClean="0"/>
              <a:t>The </a:t>
            </a:r>
            <a:r>
              <a:rPr lang="en-US" dirty="0" smtClean="0"/>
              <a:t>first element of the vector will contain the value of the first attribute for the pattern being considered.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Example:</a:t>
            </a:r>
            <a:r>
              <a:rPr lang="en-US" dirty="0" smtClean="0"/>
              <a:t> While representing spherical objects, (25, 1) may be represented as a spherical object with 25 units of weight and 1 unit diameter. </a:t>
            </a:r>
            <a:endParaRPr lang="en-US" dirty="0" smtClean="0"/>
          </a:p>
          <a:p>
            <a:r>
              <a:rPr lang="en-US" dirty="0" smtClean="0"/>
              <a:t>The </a:t>
            </a:r>
            <a:r>
              <a:rPr lang="en-US" dirty="0" smtClean="0"/>
              <a:t>class label can form a part of the vector. </a:t>
            </a:r>
            <a:endParaRPr lang="en-US" dirty="0" smtClean="0"/>
          </a:p>
          <a:p>
            <a:r>
              <a:rPr lang="en-US" dirty="0" smtClean="0"/>
              <a:t>If </a:t>
            </a:r>
            <a:r>
              <a:rPr lang="en-US" dirty="0" smtClean="0"/>
              <a:t>spherical objects belong to class 1, the vector would be (25, 1, 1), where the first element represents the weight of the object, the second element, the diameter of the object and the third element represents the class of the object.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US" dirty="0"/>
          </a:p>
        </p:txBody>
      </p:sp>
      <p:sp>
        <p:nvSpPr>
          <p:cNvPr id="3" name="Content Placeholder 2"/>
          <p:cNvSpPr>
            <a:spLocks noGrp="1"/>
          </p:cNvSpPr>
          <p:nvPr>
            <p:ph idx="1"/>
          </p:nvPr>
        </p:nvSpPr>
        <p:spPr/>
        <p:txBody>
          <a:bodyPr/>
          <a:lstStyle/>
          <a:p>
            <a:pPr lvl="0"/>
            <a:r>
              <a:rPr lang="en-US" dirty="0" smtClean="0"/>
              <a:t>Pattern recognition solves classification problems</a:t>
            </a:r>
          </a:p>
          <a:p>
            <a:pPr lvl="0"/>
            <a:r>
              <a:rPr lang="en-US" dirty="0" smtClean="0"/>
              <a:t>Pattern recognition solves the problem of fake biometric detection.</a:t>
            </a:r>
          </a:p>
          <a:p>
            <a:pPr lvl="0"/>
            <a:r>
              <a:rPr lang="en-US" dirty="0" smtClean="0"/>
              <a:t>It is useful for cloth pattern recognition for visually impaired blind people.</a:t>
            </a:r>
          </a:p>
          <a:p>
            <a:pPr lvl="0"/>
            <a:r>
              <a:rPr lang="en-US" dirty="0" smtClean="0"/>
              <a:t>It helps in speaker </a:t>
            </a:r>
            <a:r>
              <a:rPr lang="en-US" dirty="0" err="1" smtClean="0"/>
              <a:t>diarization</a:t>
            </a:r>
            <a:r>
              <a:rPr lang="en-US" dirty="0" smtClean="0"/>
              <a:t>.</a:t>
            </a:r>
          </a:p>
          <a:p>
            <a:pPr lvl="0"/>
            <a:r>
              <a:rPr lang="en-US" dirty="0" smtClean="0"/>
              <a:t>We can recognize particular objects from different angles.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US" dirty="0"/>
          </a:p>
        </p:txBody>
      </p:sp>
      <p:sp>
        <p:nvSpPr>
          <p:cNvPr id="3" name="Content Placeholder 2"/>
          <p:cNvSpPr>
            <a:spLocks noGrp="1"/>
          </p:cNvSpPr>
          <p:nvPr>
            <p:ph idx="1"/>
          </p:nvPr>
        </p:nvSpPr>
        <p:spPr/>
        <p:txBody>
          <a:bodyPr/>
          <a:lstStyle/>
          <a:p>
            <a:pPr lvl="0"/>
            <a:r>
              <a:rPr lang="en-US" dirty="0" smtClean="0"/>
              <a:t>The syntactic pattern recognition approach is complex to implement and it is a very slow process.</a:t>
            </a:r>
          </a:p>
          <a:p>
            <a:pPr lvl="0"/>
            <a:r>
              <a:rPr lang="en-US" dirty="0" smtClean="0"/>
              <a:t>Sometimes to get better accuracy, a larger dataset is required.</a:t>
            </a:r>
          </a:p>
          <a:p>
            <a:pPr lvl="0"/>
            <a:r>
              <a:rPr lang="en-US" dirty="0" smtClean="0"/>
              <a:t>It cannot explain why a particular object is recognized. </a:t>
            </a:r>
            <a:br>
              <a:rPr lang="en-US" dirty="0" smtClean="0"/>
            </a:br>
            <a:r>
              <a:rPr lang="en-US" dirty="0" smtClean="0"/>
              <a:t>Example: my face </a:t>
            </a:r>
            <a:r>
              <a:rPr lang="en-US" dirty="0" err="1" smtClean="0"/>
              <a:t>vs</a:t>
            </a:r>
            <a:r>
              <a:rPr lang="en-US" dirty="0" smtClean="0"/>
              <a:t> my friend’s face.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Applications:</a:t>
            </a:r>
            <a:r>
              <a:rPr lang="en-US" dirty="0" smtClean="0"/>
              <a:t>  </a:t>
            </a:r>
            <a:endParaRPr lang="en-US" dirty="0"/>
          </a:p>
        </p:txBody>
      </p:sp>
      <p:sp>
        <p:nvSpPr>
          <p:cNvPr id="3" name="Content Placeholder 2"/>
          <p:cNvSpPr>
            <a:spLocks noGrp="1"/>
          </p:cNvSpPr>
          <p:nvPr>
            <p:ph idx="1"/>
          </p:nvPr>
        </p:nvSpPr>
        <p:spPr/>
        <p:txBody>
          <a:bodyPr/>
          <a:lstStyle/>
          <a:p>
            <a:r>
              <a:rPr lang="en-US" b="1" dirty="0" smtClean="0"/>
              <a:t>Image processing, segmentation, and analysis</a:t>
            </a:r>
            <a:r>
              <a:rPr lang="en-US" dirty="0" smtClean="0"/>
              <a:t> </a:t>
            </a:r>
            <a:endParaRPr lang="en-US" dirty="0" smtClean="0"/>
          </a:p>
          <a:p>
            <a:r>
              <a:rPr lang="en-IN" b="1" dirty="0" smtClean="0"/>
              <a:t>Computer Vision</a:t>
            </a:r>
          </a:p>
          <a:p>
            <a:r>
              <a:rPr lang="en-US" b="1" dirty="0" smtClean="0"/>
              <a:t>Seismic analysis</a:t>
            </a:r>
            <a:r>
              <a:rPr lang="en-US" dirty="0" smtClean="0"/>
              <a:t> </a:t>
            </a:r>
            <a:endParaRPr lang="en-US" dirty="0" smtClean="0"/>
          </a:p>
          <a:p>
            <a:r>
              <a:rPr lang="en-US" b="1" dirty="0" smtClean="0"/>
              <a:t>Radar signal classification/analysis</a:t>
            </a:r>
            <a:r>
              <a:rPr lang="en-US" dirty="0" smtClean="0"/>
              <a:t> </a:t>
            </a:r>
            <a:endParaRPr lang="en-US" dirty="0" smtClean="0"/>
          </a:p>
          <a:p>
            <a:r>
              <a:rPr lang="en-US" b="1" dirty="0" smtClean="0"/>
              <a:t>Speech recognition</a:t>
            </a:r>
            <a:r>
              <a:rPr lang="en-US" dirty="0" smtClean="0"/>
              <a:t> </a:t>
            </a:r>
            <a:endParaRPr lang="en-US" dirty="0" smtClean="0"/>
          </a:p>
          <a:p>
            <a:r>
              <a:rPr lang="en-US" b="1" dirty="0" smtClean="0"/>
              <a:t>Fingerprint identification</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b="1" dirty="0" smtClean="0"/>
              <a:t>Pattern</a:t>
            </a:r>
            <a:r>
              <a:rPr lang="en-US" dirty="0" smtClean="0"/>
              <a:t> is everything around in this digital world. A pattern can either be seen physically or it can be observed mathematically by applying algorithms. </a:t>
            </a:r>
            <a:endParaRPr lang="en-US" dirty="0" smtClean="0"/>
          </a:p>
          <a:p>
            <a:pPr>
              <a:buNone/>
            </a:pPr>
            <a:endParaRPr lang="en-US" dirty="0" smtClean="0"/>
          </a:p>
          <a:p>
            <a:r>
              <a:rPr lang="en-US" b="1" dirty="0" smtClean="0"/>
              <a:t>Example:</a:t>
            </a:r>
            <a:r>
              <a:rPr lang="en-US" dirty="0" smtClean="0"/>
              <a:t> The colors on the clothes, speech pattern, etc. </a:t>
            </a:r>
            <a:endParaRPr lang="en-US" dirty="0" smtClean="0"/>
          </a:p>
          <a:p>
            <a:endParaRPr lang="en-US" dirty="0" smtClean="0"/>
          </a:p>
          <a:p>
            <a:r>
              <a:rPr lang="en-US" dirty="0" smtClean="0"/>
              <a:t>In </a:t>
            </a:r>
            <a:r>
              <a:rPr lang="en-US" dirty="0" smtClean="0"/>
              <a:t>computer science, a pattern is represented using vector feature values. </a:t>
            </a:r>
          </a:p>
          <a:p>
            <a:pPr>
              <a:buNone/>
            </a:pPr>
            <a:r>
              <a:rPr lang="en-US" dirty="0" smtClean="0"/>
              <a:t/>
            </a:r>
            <a:br>
              <a:rPr lang="en-US" dirty="0" smtClean="0"/>
            </a:b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186766" cy="148992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What </a:t>
            </a:r>
            <a:r>
              <a:rPr lang="en-US" b="1" dirty="0" smtClean="0"/>
              <a:t>is Pattern Recognition?</a:t>
            </a:r>
            <a:r>
              <a:rPr lang="en-US" dirty="0" smtClean="0"/>
              <a:t> </a:t>
            </a:r>
            <a:br>
              <a:rPr lang="en-US" dirty="0" smtClean="0"/>
            </a:br>
            <a:endParaRPr lang="en-US" dirty="0"/>
          </a:p>
        </p:txBody>
      </p:sp>
      <p:sp>
        <p:nvSpPr>
          <p:cNvPr id="3" name="Content Placeholder 2"/>
          <p:cNvSpPr>
            <a:spLocks noGrp="1"/>
          </p:cNvSpPr>
          <p:nvPr>
            <p:ph idx="1"/>
          </p:nvPr>
        </p:nvSpPr>
        <p:spPr>
          <a:xfrm>
            <a:off x="357158" y="1428736"/>
            <a:ext cx="8329642" cy="4895864"/>
          </a:xfrm>
        </p:spPr>
        <p:txBody>
          <a:bodyPr>
            <a:normAutofit/>
          </a:bodyPr>
          <a:lstStyle/>
          <a:p>
            <a:r>
              <a:rPr lang="en-US" b="1" dirty="0" smtClean="0"/>
              <a:t>Pattern recognition</a:t>
            </a:r>
            <a:r>
              <a:rPr lang="en-US" dirty="0" smtClean="0"/>
              <a:t> is the process of recognizing patterns by using a machine learning algorithm. </a:t>
            </a:r>
            <a:endParaRPr lang="en-US" dirty="0" smtClean="0"/>
          </a:p>
          <a:p>
            <a:r>
              <a:rPr lang="en-US" dirty="0" smtClean="0"/>
              <a:t>Pattern </a:t>
            </a:r>
            <a:r>
              <a:rPr lang="en-US" dirty="0" smtClean="0"/>
              <a:t>recognition can be defined as the classification of data based on knowledge already gained or on statistical information extracted from patterns and/or their representation. </a:t>
            </a:r>
            <a:endParaRPr lang="en-US" dirty="0" smtClean="0"/>
          </a:p>
          <a:p>
            <a:r>
              <a:rPr lang="en-US" dirty="0" smtClean="0"/>
              <a:t>One </a:t>
            </a:r>
            <a:r>
              <a:rPr lang="en-US" dirty="0" smtClean="0"/>
              <a:t>of the important aspects of pattern recognition is its application potential</a:t>
            </a:r>
            <a:r>
              <a:rPr lang="en-US" dirty="0" smtClean="0"/>
              <a:t>.</a:t>
            </a:r>
          </a:p>
          <a:p>
            <a:r>
              <a:rPr lang="en-US" b="1" dirty="0" smtClean="0"/>
              <a:t>Examples:</a:t>
            </a:r>
            <a:r>
              <a:rPr lang="en-US" dirty="0" smtClean="0"/>
              <a:t> Speech recognition, speaker identification, multimedia document recognition (MDR), automatic medical diagnosis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In a typical pattern recognition application, the raw data is processed and converted into a form that is amenable for a machine to use. </a:t>
            </a:r>
            <a:endParaRPr lang="en-US" dirty="0" smtClean="0"/>
          </a:p>
          <a:p>
            <a:r>
              <a:rPr lang="en-US" dirty="0" smtClean="0"/>
              <a:t>Pattern </a:t>
            </a:r>
            <a:r>
              <a:rPr lang="en-US" dirty="0" smtClean="0"/>
              <a:t>recognition involves the classification and cluster of patterns.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In </a:t>
            </a:r>
            <a:r>
              <a:rPr lang="en-US" dirty="0" smtClean="0"/>
              <a:t>classification, an appropriate class label is assigned to a pattern based on an abstraction that is generated using a set of training patterns or domain knowledge. Classification is used in supervised learning</a:t>
            </a:r>
            <a:r>
              <a:rPr lang="en-US" dirty="0" smtClean="0"/>
              <a:t>.</a:t>
            </a:r>
          </a:p>
          <a:p>
            <a:pPr lvl="0"/>
            <a:endParaRPr lang="en-US" dirty="0" smtClean="0"/>
          </a:p>
          <a:p>
            <a:pPr lvl="0"/>
            <a:r>
              <a:rPr lang="en-US" dirty="0" smtClean="0"/>
              <a:t>Clustering generated a partition of the data which helps decision making, the specific decision-making activity of interest to us. Clustering is used in unsupervised learning.</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US" dirty="0"/>
          </a:p>
        </p:txBody>
      </p:sp>
      <p:sp>
        <p:nvSpPr>
          <p:cNvPr id="3" name="Content Placeholder 2"/>
          <p:cNvSpPr>
            <a:spLocks noGrp="1"/>
          </p:cNvSpPr>
          <p:nvPr>
            <p:ph idx="1"/>
          </p:nvPr>
        </p:nvSpPr>
        <p:spPr/>
        <p:txBody>
          <a:bodyPr/>
          <a:lstStyle/>
          <a:p>
            <a:r>
              <a:rPr lang="en-US" b="1" dirty="0" smtClean="0"/>
              <a:t>Features</a:t>
            </a:r>
            <a:r>
              <a:rPr lang="en-US" dirty="0" smtClean="0"/>
              <a:t> may be represented as continuous, discrete, or discrete binary variables. A feature is a function of one or more measurements, computed so that it quantifies some significant characteristics of the object. </a:t>
            </a:r>
          </a:p>
          <a:p>
            <a:r>
              <a:rPr lang="en-US" b="1" dirty="0" smtClean="0"/>
              <a:t>Example:</a:t>
            </a:r>
            <a:r>
              <a:rPr lang="en-US" dirty="0" smtClean="0"/>
              <a:t> consider our face then eyes, ears, nose, etc are features of the face. </a:t>
            </a:r>
            <a:br>
              <a:rPr lang="en-US" dirty="0" smtClean="0"/>
            </a:br>
            <a:r>
              <a:rPr lang="en-US" dirty="0" smtClean="0"/>
              <a:t>A set of features that are taken together, forms the </a:t>
            </a:r>
            <a:r>
              <a:rPr lang="en-US" b="1" dirty="0" smtClean="0"/>
              <a:t>features vector</a:t>
            </a:r>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Vector</a:t>
            </a:r>
            <a:endParaRPr lang="en-US" dirty="0"/>
          </a:p>
        </p:txBody>
      </p:sp>
      <p:sp>
        <p:nvSpPr>
          <p:cNvPr id="3" name="Content Placeholder 2"/>
          <p:cNvSpPr>
            <a:spLocks noGrp="1"/>
          </p:cNvSpPr>
          <p:nvPr>
            <p:ph idx="1"/>
          </p:nvPr>
        </p:nvSpPr>
        <p:spPr/>
        <p:txBody>
          <a:bodyPr/>
          <a:lstStyle/>
          <a:p>
            <a:r>
              <a:rPr lang="en-US" dirty="0" smtClean="0"/>
              <a:t> In the </a:t>
            </a:r>
            <a:r>
              <a:rPr lang="en-US" dirty="0" smtClean="0"/>
              <a:t>Previous </a:t>
            </a:r>
            <a:r>
              <a:rPr lang="en-US" dirty="0" smtClean="0"/>
              <a:t>example of a face, if all the features (eyes, ears, nose, etc) are taken together then the sequence is a feature vector([eyes, ears, nose]). </a:t>
            </a:r>
            <a:endParaRPr lang="en-US" dirty="0" smtClean="0"/>
          </a:p>
          <a:p>
            <a:r>
              <a:rPr lang="en-US" dirty="0" smtClean="0"/>
              <a:t>The </a:t>
            </a:r>
            <a:r>
              <a:rPr lang="en-US" dirty="0" smtClean="0"/>
              <a:t>feature vector is the sequence of a feature represented as a d-dimensional column vector</a:t>
            </a:r>
            <a:r>
              <a:rPr lang="en-US" dirty="0" smtClean="0"/>
              <a:t>.</a:t>
            </a:r>
          </a:p>
          <a:p>
            <a:r>
              <a:rPr lang="en-US" dirty="0" smtClean="0"/>
              <a:t>In </a:t>
            </a:r>
            <a:r>
              <a:rPr lang="en-US" dirty="0" smtClean="0"/>
              <a:t>the case of speech, MFCC (Mel-frequency </a:t>
            </a:r>
            <a:r>
              <a:rPr lang="en-US" dirty="0" err="1" smtClean="0"/>
              <a:t>Cepstral</a:t>
            </a:r>
            <a:r>
              <a:rPr lang="en-US" dirty="0" smtClean="0"/>
              <a:t> Coefficient) is the spectral feature of the speech. The sequence of the first 13 features forms a feature vector.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Pattern recognition possesses the following features:</a:t>
            </a:r>
            <a:r>
              <a:rPr lang="en-US" dirty="0" smtClean="0"/>
              <a:t> </a:t>
            </a:r>
            <a:endParaRPr lang="en-US" dirty="0"/>
          </a:p>
        </p:txBody>
      </p:sp>
      <p:sp>
        <p:nvSpPr>
          <p:cNvPr id="3" name="Content Placeholder 2"/>
          <p:cNvSpPr>
            <a:spLocks noGrp="1"/>
          </p:cNvSpPr>
          <p:nvPr>
            <p:ph idx="1"/>
          </p:nvPr>
        </p:nvSpPr>
        <p:spPr/>
        <p:txBody>
          <a:bodyPr>
            <a:normAutofit/>
          </a:bodyPr>
          <a:lstStyle/>
          <a:p>
            <a:pPr lvl="0"/>
            <a:r>
              <a:rPr lang="en-US" dirty="0" smtClean="0"/>
              <a:t>Pattern </a:t>
            </a:r>
            <a:r>
              <a:rPr lang="en-US" dirty="0" smtClean="0"/>
              <a:t>recognition system should recognize familiar patterns quickly and accurate</a:t>
            </a:r>
          </a:p>
          <a:p>
            <a:pPr lvl="0"/>
            <a:r>
              <a:rPr lang="en-US" dirty="0" smtClean="0"/>
              <a:t>Recognize and classify unfamiliar objects</a:t>
            </a:r>
          </a:p>
          <a:p>
            <a:pPr lvl="0"/>
            <a:r>
              <a:rPr lang="en-US" dirty="0" smtClean="0"/>
              <a:t>Accurately recognize shapes and objects from different angles</a:t>
            </a:r>
          </a:p>
          <a:p>
            <a:pPr lvl="0"/>
            <a:r>
              <a:rPr lang="en-US" dirty="0" smtClean="0"/>
              <a:t>Identify patterns and objects even when partly hidden</a:t>
            </a:r>
          </a:p>
          <a:p>
            <a:pPr lvl="0"/>
            <a:r>
              <a:rPr lang="en-US" dirty="0" smtClean="0"/>
              <a:t>Recognize patterns quickly with ease, and with automaticity.</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Training and Learning in Pattern Recognition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Learning</a:t>
            </a:r>
            <a:r>
              <a:rPr lang="en-US" dirty="0" smtClean="0"/>
              <a:t> is a phenomenon through which a system gets trained and becomes adaptable to give results in an accurate manner. </a:t>
            </a:r>
            <a:endParaRPr lang="en-US" dirty="0" smtClean="0"/>
          </a:p>
          <a:p>
            <a:r>
              <a:rPr lang="en-US" dirty="0" smtClean="0"/>
              <a:t>Learning </a:t>
            </a:r>
            <a:r>
              <a:rPr lang="en-US" dirty="0" smtClean="0"/>
              <a:t>is the most important phase as to how well the system performs on the data provided to the system depends on which algorithms are used on the data. </a:t>
            </a:r>
            <a:endParaRPr lang="en-US" dirty="0" smtClean="0"/>
          </a:p>
          <a:p>
            <a:r>
              <a:rPr lang="en-US" dirty="0" smtClean="0"/>
              <a:t>The </a:t>
            </a:r>
            <a:r>
              <a:rPr lang="en-US" dirty="0" smtClean="0"/>
              <a:t>entire dataset is divided into two categories, one which is used in training the model i.e. Training set, and the other that is used in testing the model after training, i.e. Testing set.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TotalTime>
  <Words>596</Words>
  <Application>Microsoft Office PowerPoint</Application>
  <PresentationFormat>On-screen Show (4:3)</PresentationFormat>
  <Paragraphs>79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Medicaps University</vt:lpstr>
      <vt:lpstr>Introduction</vt:lpstr>
      <vt:lpstr>                         What is Pattern Recognition?  </vt:lpstr>
      <vt:lpstr>Slide 4</vt:lpstr>
      <vt:lpstr>Slide 5</vt:lpstr>
      <vt:lpstr>Features</vt:lpstr>
      <vt:lpstr>Feature Vector</vt:lpstr>
      <vt:lpstr>Pattern recognition possesses the following features: </vt:lpstr>
      <vt:lpstr>Training and Learning in Pattern Recognition</vt:lpstr>
      <vt:lpstr>Training set: </vt:lpstr>
      <vt:lpstr>Testing set: </vt:lpstr>
      <vt:lpstr>Slide 12</vt:lpstr>
      <vt:lpstr>Real-time Examples and Explanations:</vt:lpstr>
      <vt:lpstr>Slide 14</vt:lpstr>
      <vt:lpstr>Vector</vt:lpstr>
      <vt:lpstr>Slide 16</vt:lpstr>
      <vt:lpstr>Advantages</vt:lpstr>
      <vt:lpstr>Disadvantages</vt:lpstr>
      <vt:lpstr>Applications: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Medicaps University</dc:title>
  <dc:creator>Dell</dc:creator>
  <cp:lastModifiedBy>Dell</cp:lastModifiedBy>
  <cp:revision>10</cp:revision>
  <dcterms:created xsi:type="dcterms:W3CDTF">2022-08-28T13:48:05Z</dcterms:created>
  <dcterms:modified xsi:type="dcterms:W3CDTF">2022-08-28T14:24:22Z</dcterms:modified>
</cp:coreProperties>
</file>