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2C1DD7A-8038-40B5-9E14-D6D64E5AB9EF}" type="datetimeFigureOut">
              <a:rPr lang="en-US" smtClean="0"/>
              <a:t>8/28/2022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AB31952-0C00-4EC1-8927-2C1C17E8C4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1DD7A-8038-40B5-9E14-D6D64E5AB9E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1DD7A-8038-40B5-9E14-D6D64E5AB9E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1DD7A-8038-40B5-9E14-D6D64E5AB9E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C1DD7A-8038-40B5-9E14-D6D64E5AB9E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1952-0C00-4EC1-8927-2C1C17E8C4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C1DD7A-8038-40B5-9E14-D6D64E5AB9E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C1DD7A-8038-40B5-9E14-D6D64E5AB9EF}"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1DD7A-8038-40B5-9E14-D6D64E5AB9EF}"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1DD7A-8038-40B5-9E14-D6D64E5AB9EF}"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C1DD7A-8038-40B5-9E14-D6D64E5AB9E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31952-0C00-4EC1-8927-2C1C17E8C4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C1DD7A-8038-40B5-9E14-D6D64E5AB9EF}"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AB31952-0C00-4EC1-8927-2C1C17E8C41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C1DD7A-8038-40B5-9E14-D6D64E5AB9EF}" type="datetimeFigureOut">
              <a:rPr lang="en-US" smtClean="0"/>
              <a:t>8/28/2022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B31952-0C00-4EC1-8927-2C1C17E8C41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500174"/>
            <a:ext cx="7772400" cy="1470025"/>
          </a:xfrm>
        </p:spPr>
        <p:txBody>
          <a:bodyPr/>
          <a:lstStyle/>
          <a:p>
            <a:r>
              <a:rPr lang="en-IN" dirty="0" err="1" smtClean="0"/>
              <a:t>Medicaps</a:t>
            </a:r>
            <a:r>
              <a:rPr lang="en-IN" dirty="0" smtClean="0"/>
              <a:t> University</a:t>
            </a:r>
            <a:endParaRPr lang="en-US" dirty="0"/>
          </a:p>
        </p:txBody>
      </p:sp>
      <p:sp>
        <p:nvSpPr>
          <p:cNvPr id="3" name="Subtitle 2"/>
          <p:cNvSpPr>
            <a:spLocks noGrp="1"/>
          </p:cNvSpPr>
          <p:nvPr>
            <p:ph type="subTitle" idx="1"/>
          </p:nvPr>
        </p:nvSpPr>
        <p:spPr>
          <a:xfrm>
            <a:off x="1214414" y="3571876"/>
            <a:ext cx="6557986" cy="2066924"/>
          </a:xfrm>
        </p:spPr>
        <p:txBody>
          <a:bodyPr/>
          <a:lstStyle/>
          <a:p>
            <a:r>
              <a:rPr lang="en-IN" dirty="0" smtClean="0"/>
              <a:t>Supervised and Unsupervised Learning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US" dirty="0"/>
          </a:p>
        </p:txBody>
      </p:sp>
      <p:sp>
        <p:nvSpPr>
          <p:cNvPr id="3" name="Content Placeholder 2"/>
          <p:cNvSpPr>
            <a:spLocks noGrp="1"/>
          </p:cNvSpPr>
          <p:nvPr>
            <p:ph idx="1"/>
          </p:nvPr>
        </p:nvSpPr>
        <p:spPr/>
        <p:txBody>
          <a:bodyPr/>
          <a:lstStyle/>
          <a:p>
            <a:pPr lvl="0"/>
            <a:r>
              <a:rPr lang="en-US" dirty="0" smtClean="0"/>
              <a:t>Classifying big data can be challenging.</a:t>
            </a:r>
          </a:p>
          <a:p>
            <a:pPr lvl="0"/>
            <a:r>
              <a:rPr lang="en-US" dirty="0" smtClean="0"/>
              <a:t>Training for supervised learning needs a lot of computation time. So, it requires a lot of time</a:t>
            </a:r>
            <a:r>
              <a:rPr lang="en-US" dirty="0" smtClean="0"/>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04088"/>
            <a:ext cx="8115328" cy="938962"/>
          </a:xfrm>
        </p:spPr>
        <p:txBody>
          <a:bodyPr/>
          <a:lstStyle/>
          <a:p>
            <a:r>
              <a:rPr lang="en-IN" dirty="0" smtClean="0"/>
              <a:t>Unsupervised Learning</a:t>
            </a:r>
            <a:endParaRPr lang="en-US" dirty="0"/>
          </a:p>
        </p:txBody>
      </p:sp>
      <p:sp>
        <p:nvSpPr>
          <p:cNvPr id="3" name="Content Placeholder 2"/>
          <p:cNvSpPr>
            <a:spLocks noGrp="1"/>
          </p:cNvSpPr>
          <p:nvPr>
            <p:ph idx="1"/>
          </p:nvPr>
        </p:nvSpPr>
        <p:spPr>
          <a:xfrm>
            <a:off x="428596" y="1857364"/>
            <a:ext cx="8258204" cy="4467236"/>
          </a:xfrm>
        </p:spPr>
        <p:txBody>
          <a:bodyPr>
            <a:normAutofit lnSpcReduction="10000"/>
          </a:bodyPr>
          <a:lstStyle/>
          <a:p>
            <a:r>
              <a:rPr lang="en-US" dirty="0" smtClean="0"/>
              <a:t>Unsupervised learning is the training of a machine using information that is neither classified nor labeled and allowing the algorithm to act on that information without guidance</a:t>
            </a:r>
            <a:r>
              <a:rPr lang="en-US" dirty="0" smtClean="0"/>
              <a:t>.</a:t>
            </a:r>
          </a:p>
          <a:p>
            <a:r>
              <a:rPr lang="en-US" dirty="0" smtClean="0"/>
              <a:t> </a:t>
            </a:r>
            <a:r>
              <a:rPr lang="en-US" dirty="0" smtClean="0"/>
              <a:t>Here the task of the machine is to group unsorted information according to similarities, patterns, and differences without any prior training of data</a:t>
            </a:r>
            <a:r>
              <a:rPr lang="en-US" dirty="0" smtClean="0"/>
              <a:t>.</a:t>
            </a:r>
          </a:p>
          <a:p>
            <a:r>
              <a:rPr lang="en-US" dirty="0" smtClean="0"/>
              <a:t>Unlike supervised learning, no teacher is provided that means no training will be given to the </a:t>
            </a:r>
            <a:r>
              <a:rPr lang="en-US" dirty="0" smtClean="0"/>
              <a:t>machine.</a:t>
            </a:r>
          </a:p>
          <a:p>
            <a:r>
              <a:rPr lang="en-US" dirty="0" smtClean="0"/>
              <a:t>Therefore </a:t>
            </a:r>
            <a:r>
              <a:rPr lang="en-US" dirty="0" smtClean="0"/>
              <a:t>the machine is restricted to find the hidden structure in unlabeled data by itself.</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For instance</a:t>
            </a:r>
            <a:r>
              <a:rPr lang="en-US" dirty="0" smtClean="0"/>
              <a:t>, suppose it is given an image having both dogs and cats which it has never seen. </a:t>
            </a:r>
            <a:br>
              <a:rPr lang="en-US" dirty="0" smtClean="0"/>
            </a:br>
            <a:r>
              <a:rPr lang="en-US" dirty="0" smtClean="0"/>
              <a:t> </a:t>
            </a:r>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357290" y="3071810"/>
            <a:ext cx="6180455" cy="26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Thus the machine has no idea about the features of dogs and cats so we can’t categorize it as ‘dogs and cats ‘. But it can categorize them according to their similarities, patterns, and differences, i.e., we can easily categorize the above picture into two parts. </a:t>
            </a:r>
            <a:endParaRPr lang="en-US" dirty="0" smtClean="0"/>
          </a:p>
          <a:p>
            <a:r>
              <a:rPr lang="en-US" dirty="0" smtClean="0"/>
              <a:t>The </a:t>
            </a:r>
            <a:r>
              <a:rPr lang="en-US" dirty="0" smtClean="0"/>
              <a:t>first may contain all </a:t>
            </a:r>
            <a:r>
              <a:rPr lang="en-US" dirty="0" err="1" smtClean="0"/>
              <a:t>pics</a:t>
            </a:r>
            <a:r>
              <a:rPr lang="en-US" dirty="0" smtClean="0"/>
              <a:t> having </a:t>
            </a:r>
            <a:r>
              <a:rPr lang="en-US" b="1" dirty="0" smtClean="0"/>
              <a:t>dogs</a:t>
            </a:r>
            <a:r>
              <a:rPr lang="en-US" dirty="0" smtClean="0"/>
              <a:t> in them and the second part may contain all </a:t>
            </a:r>
            <a:r>
              <a:rPr lang="en-US" dirty="0" err="1" smtClean="0"/>
              <a:t>pics</a:t>
            </a:r>
            <a:r>
              <a:rPr lang="en-US" dirty="0" smtClean="0"/>
              <a:t> having </a:t>
            </a:r>
            <a:r>
              <a:rPr lang="en-US" b="1" dirty="0" smtClean="0"/>
              <a:t>cats</a:t>
            </a:r>
            <a:r>
              <a:rPr lang="en-US" dirty="0" smtClean="0"/>
              <a:t> in them. </a:t>
            </a:r>
            <a:endParaRPr lang="en-US" dirty="0" smtClean="0"/>
          </a:p>
          <a:p>
            <a:r>
              <a:rPr lang="en-US" dirty="0" smtClean="0"/>
              <a:t>Here </a:t>
            </a:r>
            <a:r>
              <a:rPr lang="en-US" dirty="0" smtClean="0"/>
              <a:t>you didn’t learn anything before, which means no training data or examples.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allows the model to work on its own to discover patterns and information that was previously undetected</a:t>
            </a:r>
            <a:r>
              <a:rPr lang="en-US" dirty="0" smtClean="0"/>
              <a:t>.</a:t>
            </a:r>
          </a:p>
          <a:p>
            <a:r>
              <a:rPr lang="en-US" dirty="0" smtClean="0"/>
              <a:t> </a:t>
            </a:r>
            <a:r>
              <a:rPr lang="en-US" dirty="0" smtClean="0"/>
              <a:t>It mainly deals with unlabelled data.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Unsupervised learning is classified into two categories of algorithms: </a:t>
            </a:r>
          </a:p>
          <a:p>
            <a:pPr lvl="0"/>
            <a:r>
              <a:rPr lang="en-US" b="1" dirty="0" smtClean="0"/>
              <a:t>Clustering</a:t>
            </a:r>
            <a:r>
              <a:rPr lang="en-US" dirty="0" smtClean="0"/>
              <a:t>: A clustering problem is where you want to discover the inherent groupings in the data, such as grouping customers by purchasing behavior.</a:t>
            </a:r>
          </a:p>
          <a:p>
            <a:pPr lvl="0"/>
            <a:r>
              <a:rPr lang="en-US" b="1" dirty="0" smtClean="0"/>
              <a:t>Association</a:t>
            </a:r>
            <a:r>
              <a:rPr lang="en-US" dirty="0" smtClean="0"/>
              <a:t>: An association rule learning problem is where you want to discover rules that describe large portions of your data, such as people that buy X also tend to buy 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Unsupervised Learning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Clustering</a:t>
            </a:r>
            <a:endParaRPr lang="en-US" dirty="0" smtClean="0"/>
          </a:p>
          <a:p>
            <a:pPr lvl="1"/>
            <a:r>
              <a:rPr lang="en-US" dirty="0" smtClean="0"/>
              <a:t>Exclusive (partitioning)</a:t>
            </a:r>
          </a:p>
          <a:p>
            <a:pPr lvl="1"/>
            <a:r>
              <a:rPr lang="en-US" dirty="0" smtClean="0"/>
              <a:t>Agglomerative</a:t>
            </a:r>
          </a:p>
          <a:p>
            <a:pPr lvl="1"/>
            <a:r>
              <a:rPr lang="en-US" dirty="0" smtClean="0"/>
              <a:t>Overlapping</a:t>
            </a:r>
          </a:p>
          <a:p>
            <a:pPr lvl="1"/>
            <a:r>
              <a:rPr lang="en-US" dirty="0" smtClean="0"/>
              <a:t>Probabilistic</a:t>
            </a:r>
          </a:p>
          <a:p>
            <a:r>
              <a:rPr lang="en-US" b="1" dirty="0" smtClean="0"/>
              <a:t>Clustering Types:-</a:t>
            </a:r>
            <a:endParaRPr lang="en-US" dirty="0" smtClean="0"/>
          </a:p>
          <a:p>
            <a:pPr lvl="1"/>
            <a:r>
              <a:rPr lang="en-US" dirty="0" smtClean="0"/>
              <a:t>Hierarchical clustering</a:t>
            </a:r>
          </a:p>
          <a:p>
            <a:pPr lvl="1"/>
            <a:r>
              <a:rPr lang="en-US" dirty="0" smtClean="0"/>
              <a:t>K-means clustering</a:t>
            </a:r>
          </a:p>
          <a:p>
            <a:pPr lvl="1"/>
            <a:r>
              <a:rPr lang="en-US" dirty="0" smtClean="0"/>
              <a:t>Principal Component Analysis</a:t>
            </a:r>
          </a:p>
          <a:p>
            <a:pPr lvl="1"/>
            <a:r>
              <a:rPr lang="en-US" dirty="0" smtClean="0"/>
              <a:t>Singular Value Decomposition</a:t>
            </a:r>
          </a:p>
          <a:p>
            <a:pPr lvl="1"/>
            <a:r>
              <a:rPr lang="en-US" dirty="0" smtClean="0"/>
              <a:t>Independent Component Analysis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Supervised vs. Unsupervised Machine </a:t>
            </a:r>
            <a:r>
              <a:rPr lang="en-US" b="1" dirty="0" smtClean="0"/>
              <a:t>Learning</a:t>
            </a:r>
            <a:endParaRPr lang="en-US" dirty="0"/>
          </a:p>
        </p:txBody>
      </p:sp>
      <p:graphicFrame>
        <p:nvGraphicFramePr>
          <p:cNvPr id="3" name="Table 2"/>
          <p:cNvGraphicFramePr>
            <a:graphicFrameLocks noGrp="1"/>
          </p:cNvGraphicFramePr>
          <p:nvPr/>
        </p:nvGraphicFramePr>
        <p:xfrm>
          <a:off x="428596" y="1857364"/>
          <a:ext cx="8501121" cy="4786345"/>
        </p:xfrm>
        <a:graphic>
          <a:graphicData uri="http://schemas.openxmlformats.org/drawingml/2006/table">
            <a:tbl>
              <a:tblPr/>
              <a:tblGrid>
                <a:gridCol w="2833707"/>
                <a:gridCol w="2833707"/>
                <a:gridCol w="2833707"/>
              </a:tblGrid>
              <a:tr h="741634">
                <a:tc>
                  <a:txBody>
                    <a:bodyPr/>
                    <a:lstStyle/>
                    <a:p>
                      <a:pPr marL="0" marR="0">
                        <a:lnSpc>
                          <a:spcPct val="107000"/>
                        </a:lnSpc>
                        <a:spcBef>
                          <a:spcPts val="0"/>
                        </a:spcBef>
                        <a:spcAft>
                          <a:spcPts val="800"/>
                        </a:spcAft>
                      </a:pPr>
                      <a:r>
                        <a:rPr lang="en-US" sz="1100" b="1">
                          <a:latin typeface="Calibri"/>
                          <a:ea typeface="Times New Roman"/>
                          <a:cs typeface="Times New Roman"/>
                        </a:rPr>
                        <a:t>Parameters</a:t>
                      </a:r>
                      <a:endParaRPr lang="en-US" sz="1100">
                        <a:latin typeface="Calibri"/>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         </a:t>
                      </a:r>
                      <a:r>
                        <a:rPr lang="en-US" sz="1100" b="1">
                          <a:latin typeface="Calibri"/>
                          <a:ea typeface="Times New Roman"/>
                          <a:cs typeface="Times New Roman"/>
                        </a:rPr>
                        <a:t> Supervised machine learning</a:t>
                      </a:r>
                      <a:endParaRPr lang="en-US" sz="1100">
                        <a:latin typeface="Calibri"/>
                        <a:ea typeface="Times New Roman"/>
                        <a:cs typeface="Times New Roman"/>
                      </a:endParaRP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           </a:t>
                      </a:r>
                      <a:r>
                        <a:rPr lang="en-US" sz="1100" b="1">
                          <a:latin typeface="Calibri"/>
                          <a:ea typeface="Times New Roman"/>
                          <a:cs typeface="Times New Roman"/>
                        </a:rPr>
                        <a:t> Unsupervised machine learning</a:t>
                      </a:r>
                      <a:endParaRPr lang="en-US" sz="1100">
                        <a:latin typeface="Calibri"/>
                        <a:ea typeface="Times New Roman"/>
                        <a:cs typeface="Times New Roman"/>
                      </a:endParaRPr>
                    </a:p>
                  </a:txBody>
                  <a:tcPr marL="9525" marR="9525" marT="9525" marB="9525" anchor="ctr">
                    <a:lnL>
                      <a:noFill/>
                    </a:lnL>
                    <a:lnR>
                      <a:noFill/>
                    </a:lnR>
                    <a:lnT>
                      <a:noFill/>
                    </a:lnT>
                    <a:lnB>
                      <a:noFill/>
                    </a:lnB>
                  </a:tcPr>
                </a:tc>
              </a:tr>
              <a:tr h="741634">
                <a:tc>
                  <a:txBody>
                    <a:bodyPr/>
                    <a:lstStyle/>
                    <a:p>
                      <a:pPr marL="0" marR="0">
                        <a:lnSpc>
                          <a:spcPct val="107000"/>
                        </a:lnSpc>
                        <a:spcBef>
                          <a:spcPts val="0"/>
                        </a:spcBef>
                        <a:spcAft>
                          <a:spcPts val="800"/>
                        </a:spcAft>
                      </a:pPr>
                      <a:r>
                        <a:rPr lang="en-US" sz="1100">
                          <a:latin typeface="Calibri"/>
                          <a:ea typeface="Times New Roman"/>
                          <a:cs typeface="Times New Roman"/>
                        </a:rPr>
                        <a:t>Input Data  </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Algorithms are trained using labeled data.</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Algorithms are used against data that is not labeled</a:t>
                      </a:r>
                    </a:p>
                  </a:txBody>
                  <a:tcPr marL="9525" marR="9525" marT="9525" marB="9525" anchor="ctr">
                    <a:lnL>
                      <a:noFill/>
                    </a:lnL>
                    <a:lnR>
                      <a:noFill/>
                    </a:lnR>
                    <a:lnT>
                      <a:noFill/>
                    </a:lnT>
                    <a:lnB>
                      <a:noFill/>
                    </a:lnB>
                  </a:tcPr>
                </a:tc>
              </a:tr>
              <a:tr h="389514">
                <a:tc>
                  <a:txBody>
                    <a:bodyPr/>
                    <a:lstStyle/>
                    <a:p>
                      <a:pPr marL="0" marR="0">
                        <a:lnSpc>
                          <a:spcPct val="107000"/>
                        </a:lnSpc>
                        <a:spcBef>
                          <a:spcPts val="0"/>
                        </a:spcBef>
                        <a:spcAft>
                          <a:spcPts val="800"/>
                        </a:spcAft>
                      </a:pPr>
                      <a:r>
                        <a:rPr lang="en-US" sz="1100">
                          <a:latin typeface="Calibri"/>
                          <a:ea typeface="Times New Roman"/>
                          <a:cs typeface="Times New Roman"/>
                        </a:rPr>
                        <a:t>Computational Complexity </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 Simpler method</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 Computationally complex</a:t>
                      </a:r>
                    </a:p>
                  </a:txBody>
                  <a:tcPr marL="9525" marR="9525" marT="9525" marB="9525" anchor="ctr">
                    <a:lnL>
                      <a:noFill/>
                    </a:lnL>
                    <a:lnR>
                      <a:noFill/>
                    </a:lnR>
                    <a:lnT>
                      <a:noFill/>
                    </a:lnT>
                    <a:lnB>
                      <a:noFill/>
                    </a:lnB>
                  </a:tcPr>
                </a:tc>
              </a:tr>
              <a:tr h="389514">
                <a:tc>
                  <a:txBody>
                    <a:bodyPr/>
                    <a:lstStyle/>
                    <a:p>
                      <a:pPr marL="0" marR="0">
                        <a:lnSpc>
                          <a:spcPct val="107000"/>
                        </a:lnSpc>
                        <a:spcBef>
                          <a:spcPts val="0"/>
                        </a:spcBef>
                        <a:spcAft>
                          <a:spcPts val="800"/>
                        </a:spcAft>
                      </a:pPr>
                      <a:r>
                        <a:rPr lang="en-US" sz="1100">
                          <a:latin typeface="Calibri"/>
                          <a:ea typeface="Times New Roman"/>
                          <a:cs typeface="Times New Roman"/>
                        </a:rPr>
                        <a:t>Accuracy</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Highly accurate</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Less accurate </a:t>
                      </a:r>
                    </a:p>
                  </a:txBody>
                  <a:tcPr marL="9525" marR="9525" marT="9525" marB="9525" anchor="ctr">
                    <a:lnL>
                      <a:noFill/>
                    </a:lnL>
                    <a:lnR>
                      <a:noFill/>
                    </a:lnR>
                    <a:lnT>
                      <a:noFill/>
                    </a:lnT>
                    <a:lnB>
                      <a:noFill/>
                    </a:lnB>
                  </a:tcPr>
                </a:tc>
              </a:tr>
              <a:tr h="389514">
                <a:tc>
                  <a:txBody>
                    <a:bodyPr/>
                    <a:lstStyle/>
                    <a:p>
                      <a:pPr marL="0" marR="0">
                        <a:lnSpc>
                          <a:spcPct val="107000"/>
                        </a:lnSpc>
                        <a:spcBef>
                          <a:spcPts val="0"/>
                        </a:spcBef>
                        <a:spcAft>
                          <a:spcPts val="800"/>
                        </a:spcAft>
                      </a:pPr>
                      <a:r>
                        <a:rPr lang="en-US" sz="1100">
                          <a:latin typeface="Calibri"/>
                          <a:ea typeface="Times New Roman"/>
                          <a:cs typeface="Times New Roman"/>
                        </a:rPr>
                        <a:t>No. of classes</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dirty="0">
                          <a:latin typeface="Calibri"/>
                          <a:ea typeface="Times New Roman"/>
                          <a:cs typeface="Times New Roman"/>
                        </a:rPr>
                        <a:t>No. of classes is known</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No. of classes is not known</a:t>
                      </a:r>
                    </a:p>
                  </a:txBody>
                  <a:tcPr marL="9525" marR="9525" marT="9525" marB="9525" anchor="ctr">
                    <a:lnL>
                      <a:noFill/>
                    </a:lnL>
                    <a:lnR>
                      <a:noFill/>
                    </a:lnR>
                    <a:lnT>
                      <a:noFill/>
                    </a:lnT>
                    <a:lnB>
                      <a:noFill/>
                    </a:lnB>
                  </a:tcPr>
                </a:tc>
              </a:tr>
              <a:tr h="389514">
                <a:tc>
                  <a:txBody>
                    <a:bodyPr/>
                    <a:lstStyle/>
                    <a:p>
                      <a:pPr marL="0" marR="0">
                        <a:lnSpc>
                          <a:spcPct val="107000"/>
                        </a:lnSpc>
                        <a:spcBef>
                          <a:spcPts val="0"/>
                        </a:spcBef>
                        <a:spcAft>
                          <a:spcPts val="800"/>
                        </a:spcAft>
                      </a:pPr>
                      <a:r>
                        <a:rPr lang="en-US" sz="1100">
                          <a:latin typeface="Calibri"/>
                          <a:ea typeface="Times New Roman"/>
                          <a:cs typeface="Times New Roman"/>
                        </a:rPr>
                        <a:t>Data Analysis</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Uses offline analysis</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800"/>
                        </a:spcAft>
                      </a:pPr>
                      <a:r>
                        <a:rPr lang="en-US" sz="1100">
                          <a:latin typeface="Calibri"/>
                          <a:ea typeface="Times New Roman"/>
                          <a:cs typeface="Times New Roman"/>
                        </a:rPr>
                        <a:t>Uses real-time analysis of data</a:t>
                      </a:r>
                    </a:p>
                  </a:txBody>
                  <a:tcPr marL="9525" marR="9525" marT="9525" marB="9525" anchor="ctr">
                    <a:lnL>
                      <a:noFill/>
                    </a:lnL>
                    <a:lnR>
                      <a:noFill/>
                    </a:lnR>
                    <a:lnT>
                      <a:noFill/>
                    </a:lnT>
                    <a:lnB>
                      <a:noFill/>
                    </a:lnB>
                  </a:tcPr>
                </a:tc>
              </a:tr>
              <a:tr h="1745021">
                <a:tc>
                  <a:txBody>
                    <a:bodyPr/>
                    <a:lstStyle/>
                    <a:p>
                      <a:pPr marL="0" marR="0">
                        <a:lnSpc>
                          <a:spcPct val="107000"/>
                        </a:lnSpc>
                        <a:spcBef>
                          <a:spcPts val="0"/>
                        </a:spcBef>
                        <a:spcAft>
                          <a:spcPts val="800"/>
                        </a:spcAft>
                      </a:pPr>
                      <a:r>
                        <a:rPr lang="en-US" sz="1100" dirty="0">
                          <a:latin typeface="Calibri"/>
                          <a:ea typeface="Times New Roman"/>
                          <a:cs typeface="Times New Roman"/>
                        </a:rPr>
                        <a:t>Algorithms used</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1200"/>
                        </a:spcAft>
                      </a:pPr>
                      <a:r>
                        <a:rPr lang="en-US" sz="1100">
                          <a:latin typeface="Calibri"/>
                          <a:ea typeface="Times New Roman"/>
                          <a:cs typeface="Times New Roman"/>
                        </a:rPr>
                        <a:t>Linear and Logistics regression, Random forest,</a:t>
                      </a:r>
                    </a:p>
                    <a:p>
                      <a:pPr marL="0" marR="0">
                        <a:lnSpc>
                          <a:spcPct val="107000"/>
                        </a:lnSpc>
                        <a:spcBef>
                          <a:spcPts val="0"/>
                        </a:spcBef>
                        <a:spcAft>
                          <a:spcPts val="1200"/>
                        </a:spcAft>
                      </a:pPr>
                      <a:r>
                        <a:rPr lang="en-US" sz="1100">
                          <a:latin typeface="Calibri"/>
                          <a:ea typeface="Times New Roman"/>
                          <a:cs typeface="Times New Roman"/>
                        </a:rPr>
                        <a:t>Support Vector Machine, Neural Network, etc.</a:t>
                      </a:r>
                    </a:p>
                  </a:txBody>
                  <a:tcPr marL="9525" marR="9525" marT="9525" marB="9525" anchor="ctr">
                    <a:lnL>
                      <a:noFill/>
                    </a:lnL>
                    <a:lnR>
                      <a:noFill/>
                    </a:lnR>
                    <a:lnT>
                      <a:noFill/>
                    </a:lnT>
                    <a:lnB>
                      <a:noFill/>
                    </a:lnB>
                  </a:tcPr>
                </a:tc>
                <a:tc>
                  <a:txBody>
                    <a:bodyPr/>
                    <a:lstStyle/>
                    <a:p>
                      <a:pPr marL="0" marR="0">
                        <a:lnSpc>
                          <a:spcPct val="107000"/>
                        </a:lnSpc>
                        <a:spcBef>
                          <a:spcPts val="0"/>
                        </a:spcBef>
                        <a:spcAft>
                          <a:spcPts val="1200"/>
                        </a:spcAft>
                      </a:pPr>
                      <a:r>
                        <a:rPr lang="en-US" sz="1100" dirty="0">
                          <a:latin typeface="Calibri"/>
                          <a:ea typeface="Times New Roman"/>
                          <a:cs typeface="Times New Roman"/>
                        </a:rPr>
                        <a:t>K-Means clustering, Hierarchical clustering, </a:t>
                      </a:r>
                    </a:p>
                    <a:p>
                      <a:pPr marL="0" marR="0">
                        <a:lnSpc>
                          <a:spcPct val="107000"/>
                        </a:lnSpc>
                        <a:spcBef>
                          <a:spcPts val="0"/>
                        </a:spcBef>
                        <a:spcAft>
                          <a:spcPts val="1200"/>
                        </a:spcAft>
                      </a:pPr>
                      <a:r>
                        <a:rPr lang="en-US" sz="1100" dirty="0" err="1">
                          <a:latin typeface="Calibri"/>
                          <a:ea typeface="Times New Roman"/>
                          <a:cs typeface="Times New Roman"/>
                        </a:rPr>
                        <a:t>Apriori</a:t>
                      </a:r>
                      <a:r>
                        <a:rPr lang="en-US" sz="1100" dirty="0">
                          <a:latin typeface="Calibri"/>
                          <a:ea typeface="Times New Roman"/>
                          <a:cs typeface="Times New Roman"/>
                        </a:rPr>
                        <a:t> algorithm, etc.</a:t>
                      </a:r>
                    </a:p>
                  </a:txBody>
                  <a:tcPr marL="9525" marR="9525" marT="9525" marB="9525" anchor="ctr">
                    <a:lnL>
                      <a:noFill/>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Supervised learning, as the name indicates, has the presence of a supervisor as a teacher. </a:t>
            </a:r>
            <a:endParaRPr lang="en-US" dirty="0" smtClean="0"/>
          </a:p>
          <a:p>
            <a:r>
              <a:rPr lang="en-US" dirty="0" smtClean="0"/>
              <a:t>Basically </a:t>
            </a:r>
            <a:r>
              <a:rPr lang="en-US" dirty="0" smtClean="0"/>
              <a:t>supervised learning is when we teach or train the machine using data that is well </a:t>
            </a:r>
            <a:r>
              <a:rPr lang="en-US" dirty="0" err="1" smtClean="0"/>
              <a:t>labelled</a:t>
            </a:r>
            <a:r>
              <a:rPr lang="en-US" dirty="0" smtClean="0"/>
              <a:t>. </a:t>
            </a:r>
            <a:endParaRPr lang="en-US" dirty="0" smtClean="0"/>
          </a:p>
          <a:p>
            <a:r>
              <a:rPr lang="en-US" dirty="0" smtClean="0"/>
              <a:t>Which </a:t>
            </a:r>
            <a:r>
              <a:rPr lang="en-US" dirty="0" smtClean="0"/>
              <a:t>means some data is already tagged with the correct answer. </a:t>
            </a:r>
            <a:endParaRPr lang="en-US" dirty="0" smtClean="0"/>
          </a:p>
          <a:p>
            <a:r>
              <a:rPr lang="en-US" dirty="0" smtClean="0"/>
              <a:t>After </a:t>
            </a:r>
            <a:r>
              <a:rPr lang="en-US" dirty="0" smtClean="0"/>
              <a:t>that, the machine is provided with a new set of examples(data) so that the supervised learning algorithm analyses the training data(set of training examples) and produces a correct outcome from </a:t>
            </a:r>
            <a:r>
              <a:rPr lang="en-US" dirty="0" err="1" smtClean="0"/>
              <a:t>labelled</a:t>
            </a:r>
            <a:r>
              <a:rPr lang="en-US" dirty="0" smtClean="0"/>
              <a:t> data</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For instance</a:t>
            </a:r>
            <a:r>
              <a:rPr lang="en-US" dirty="0" smtClean="0"/>
              <a:t>, suppose you are given a basket filled with different kinds of fruits</a:t>
            </a:r>
            <a:r>
              <a:rPr lang="en-US" dirty="0" smtClean="0"/>
              <a:t>.</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US" dirty="0" smtClean="0"/>
          </a:p>
          <a:p>
            <a:r>
              <a:rPr lang="en-US" dirty="0" smtClean="0"/>
              <a:t> </a:t>
            </a:r>
            <a:r>
              <a:rPr lang="en-US" dirty="0" smtClean="0"/>
              <a:t>Now the first step is to train the machine with all the different fruits one by one like this: </a:t>
            </a:r>
          </a:p>
          <a:p>
            <a:endParaRPr lang="en-US" dirty="0" smtClean="0"/>
          </a:p>
          <a:p>
            <a:endParaRPr lang="en-US" dirty="0"/>
          </a:p>
        </p:txBody>
      </p:sp>
      <p:pic>
        <p:nvPicPr>
          <p:cNvPr id="5" name="Picture 4"/>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00298" y="2928934"/>
            <a:ext cx="3429000" cy="204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If the shape of the object is rounded and has a depression at the top, is red in color, then it will be labeled as –</a:t>
            </a:r>
            <a:r>
              <a:rPr lang="en-US" b="1" dirty="0" smtClean="0"/>
              <a:t>Apple</a:t>
            </a:r>
            <a:r>
              <a:rPr lang="en-US" dirty="0" smtClean="0"/>
              <a:t>.</a:t>
            </a:r>
          </a:p>
          <a:p>
            <a:pPr lvl="0"/>
            <a:r>
              <a:rPr lang="en-US" dirty="0" smtClean="0"/>
              <a:t>If the shape of the object is a long curving cylinder having Green-Yellow color, then it will be labeled as –</a:t>
            </a:r>
            <a:r>
              <a:rPr lang="en-US" b="1" dirty="0" smtClean="0"/>
              <a:t>Banana</a:t>
            </a: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suppose after training the data, you have given a new separate fruit, say Banana from the basket, and asked to identify it. </a:t>
            </a:r>
            <a:br>
              <a:rPr lang="en-US" dirty="0" smtClean="0"/>
            </a:br>
            <a:r>
              <a:rPr lang="en-US" dirty="0" smtClean="0"/>
              <a:t> </a:t>
            </a:r>
          </a:p>
          <a:p>
            <a:pPr>
              <a:buNone/>
            </a:pPr>
            <a:endParaRPr lang="en-US" dirty="0"/>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928926" y="3571876"/>
            <a:ext cx="2357454" cy="1571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Since the machine has already learned the things from previous data and this time has to use it wisely. </a:t>
            </a:r>
            <a:endParaRPr lang="en-US" dirty="0" smtClean="0"/>
          </a:p>
          <a:p>
            <a:r>
              <a:rPr lang="en-US" dirty="0" smtClean="0"/>
              <a:t>It </a:t>
            </a:r>
            <a:r>
              <a:rPr lang="en-US" dirty="0" smtClean="0"/>
              <a:t>will first classify the fruit with its shape and color and would confirm the fruit name as BANANA and put it in the Banana category</a:t>
            </a:r>
            <a:r>
              <a:rPr lang="en-US" dirty="0" smtClean="0"/>
              <a:t>.</a:t>
            </a:r>
          </a:p>
          <a:p>
            <a:r>
              <a:rPr lang="en-US" dirty="0" smtClean="0"/>
              <a:t>Thus </a:t>
            </a:r>
            <a:r>
              <a:rPr lang="en-US" dirty="0" smtClean="0"/>
              <a:t>the machine learns the things from training data(basket containing fruits) and then applies the knowledge to test data(new fruit).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04088"/>
            <a:ext cx="8186766" cy="224582"/>
          </a:xfrm>
        </p:spPr>
        <p:txBody>
          <a:bodyPr>
            <a:normAutofit fontScale="90000"/>
          </a:bodyPr>
          <a:lstStyle/>
          <a:p>
            <a:endParaRPr lang="en-US" dirty="0"/>
          </a:p>
        </p:txBody>
      </p:sp>
      <p:sp>
        <p:nvSpPr>
          <p:cNvPr id="3" name="Content Placeholder 2"/>
          <p:cNvSpPr>
            <a:spLocks noGrp="1"/>
          </p:cNvSpPr>
          <p:nvPr>
            <p:ph idx="1"/>
          </p:nvPr>
        </p:nvSpPr>
        <p:spPr>
          <a:xfrm>
            <a:off x="428596" y="1500174"/>
            <a:ext cx="8258204" cy="4714908"/>
          </a:xfrm>
        </p:spPr>
        <p:txBody>
          <a:bodyPr/>
          <a:lstStyle/>
          <a:p>
            <a:r>
              <a:rPr lang="en-US" dirty="0" smtClean="0"/>
              <a:t>Supervised learning is classified into two categories of algorithms: </a:t>
            </a:r>
          </a:p>
          <a:p>
            <a:pPr lvl="0"/>
            <a:r>
              <a:rPr lang="en-US" b="1" dirty="0" smtClean="0"/>
              <a:t>Classification</a:t>
            </a:r>
            <a:r>
              <a:rPr lang="en-US" dirty="0" smtClean="0"/>
              <a:t>: A classification problem is when the output variable is a category, such as “Red” or “blue” , “disease” or “no disease”.</a:t>
            </a:r>
          </a:p>
          <a:p>
            <a:pPr lvl="0"/>
            <a:r>
              <a:rPr lang="en-US" b="1" dirty="0" smtClean="0"/>
              <a:t>Regression</a:t>
            </a:r>
            <a:r>
              <a:rPr lang="en-US" dirty="0" smtClean="0"/>
              <a:t>: A regression problem is when the output variable is a real value, such as “dollars” or “weight”.</a:t>
            </a:r>
          </a:p>
          <a:p>
            <a:r>
              <a:rPr lang="en-US" dirty="0" smtClean="0"/>
              <a:t>Supervised learning deals with or learns with “labeled” data. This implies that some data is already tagged with the correct answer</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04088"/>
            <a:ext cx="8186766" cy="1081838"/>
          </a:xfrm>
        </p:spPr>
        <p:txBody>
          <a:bodyPr/>
          <a:lstStyle/>
          <a:p>
            <a:r>
              <a:rPr lang="en-IN" dirty="0" smtClean="0"/>
              <a:t>Types</a:t>
            </a:r>
            <a:endParaRPr lang="en-US" dirty="0"/>
          </a:p>
        </p:txBody>
      </p:sp>
      <p:sp>
        <p:nvSpPr>
          <p:cNvPr id="3" name="Content Placeholder 2"/>
          <p:cNvSpPr>
            <a:spLocks noGrp="1"/>
          </p:cNvSpPr>
          <p:nvPr>
            <p:ph idx="1"/>
          </p:nvPr>
        </p:nvSpPr>
        <p:spPr/>
        <p:txBody>
          <a:bodyPr/>
          <a:lstStyle/>
          <a:p>
            <a:pPr lvl="0"/>
            <a:r>
              <a:rPr lang="en-US" dirty="0" smtClean="0"/>
              <a:t>Regression</a:t>
            </a:r>
          </a:p>
          <a:p>
            <a:pPr lvl="0"/>
            <a:r>
              <a:rPr lang="en-US" dirty="0" smtClean="0"/>
              <a:t>Logistic Regression</a:t>
            </a:r>
          </a:p>
          <a:p>
            <a:pPr lvl="0"/>
            <a:r>
              <a:rPr lang="en-US" dirty="0" smtClean="0"/>
              <a:t>Classification</a:t>
            </a:r>
          </a:p>
          <a:p>
            <a:pPr lvl="0"/>
            <a:r>
              <a:rPr lang="en-US" dirty="0" smtClean="0"/>
              <a:t>Naive </a:t>
            </a:r>
            <a:r>
              <a:rPr lang="en-US" dirty="0" err="1" smtClean="0"/>
              <a:t>Bayes</a:t>
            </a:r>
            <a:r>
              <a:rPr lang="en-US" dirty="0" smtClean="0"/>
              <a:t> Classifiers</a:t>
            </a:r>
          </a:p>
          <a:p>
            <a:pPr lvl="0"/>
            <a:r>
              <a:rPr lang="en-US" dirty="0" smtClean="0"/>
              <a:t>K-NN (k nearest neighbors)</a:t>
            </a:r>
          </a:p>
          <a:p>
            <a:pPr lvl="0"/>
            <a:r>
              <a:rPr lang="en-US" dirty="0" smtClean="0"/>
              <a:t>Decision Trees</a:t>
            </a:r>
          </a:p>
          <a:p>
            <a:pPr lvl="0"/>
            <a:r>
              <a:rPr lang="en-US" dirty="0" smtClean="0"/>
              <a:t>Support Vector Machine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idx="1"/>
          </p:nvPr>
        </p:nvSpPr>
        <p:spPr/>
        <p:txBody>
          <a:bodyPr/>
          <a:lstStyle/>
          <a:p>
            <a:pPr lvl="0"/>
            <a:r>
              <a:rPr lang="en-US" dirty="0" smtClean="0"/>
              <a:t>Supervised learning allows collecting data and produces data output from previous experiences.</a:t>
            </a:r>
          </a:p>
          <a:p>
            <a:pPr lvl="0"/>
            <a:r>
              <a:rPr lang="en-US" dirty="0" smtClean="0"/>
              <a:t>Helps to optimize performance criteria with the help of experience.</a:t>
            </a:r>
          </a:p>
          <a:p>
            <a:pPr lvl="0"/>
            <a:r>
              <a:rPr lang="en-US" dirty="0" smtClean="0"/>
              <a:t>Supervised machine learning helps to solve various types of real-world computation problems.</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TotalTime>
  <Words>695</Words>
  <Application>Microsoft Office PowerPoint</Application>
  <PresentationFormat>On-screen Show (4:3)</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Medicaps University</vt:lpstr>
      <vt:lpstr>Supervised Learning</vt:lpstr>
      <vt:lpstr>Slide 3</vt:lpstr>
      <vt:lpstr>Slide 4</vt:lpstr>
      <vt:lpstr>Slide 5</vt:lpstr>
      <vt:lpstr>Slide 6</vt:lpstr>
      <vt:lpstr>Slide 7</vt:lpstr>
      <vt:lpstr>Types</vt:lpstr>
      <vt:lpstr>Advantages</vt:lpstr>
      <vt:lpstr>Disadvantages</vt:lpstr>
      <vt:lpstr>Unsupervised Learning</vt:lpstr>
      <vt:lpstr>Slide 12</vt:lpstr>
      <vt:lpstr>Slide 13</vt:lpstr>
      <vt:lpstr>Slide 14</vt:lpstr>
      <vt:lpstr>Slide 15</vt:lpstr>
      <vt:lpstr>Types of Unsupervised Learning</vt:lpstr>
      <vt:lpstr>Supervised vs. Unsupervised Machine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Medicaps University</dc:title>
  <dc:creator>Dell</dc:creator>
  <cp:lastModifiedBy>Dell</cp:lastModifiedBy>
  <cp:revision>6</cp:revision>
  <dcterms:created xsi:type="dcterms:W3CDTF">2022-08-28T14:29:44Z</dcterms:created>
  <dcterms:modified xsi:type="dcterms:W3CDTF">2022-08-28T15:39:17Z</dcterms:modified>
</cp:coreProperties>
</file>