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34"/>
  </p:notesMasterIdLst>
  <p:sldIdLst>
    <p:sldId id="256" r:id="rId2"/>
    <p:sldId id="257" r:id="rId3"/>
    <p:sldId id="306" r:id="rId4"/>
    <p:sldId id="285" r:id="rId5"/>
    <p:sldId id="310" r:id="rId6"/>
    <p:sldId id="311" r:id="rId7"/>
    <p:sldId id="289" r:id="rId8"/>
    <p:sldId id="321" r:id="rId9"/>
    <p:sldId id="319" r:id="rId10"/>
    <p:sldId id="476" r:id="rId11"/>
    <p:sldId id="477" r:id="rId12"/>
    <p:sldId id="479" r:id="rId13"/>
    <p:sldId id="480" r:id="rId14"/>
    <p:sldId id="481" r:id="rId15"/>
    <p:sldId id="508" r:id="rId16"/>
    <p:sldId id="482" r:id="rId17"/>
    <p:sldId id="483" r:id="rId18"/>
    <p:sldId id="515" r:id="rId19"/>
    <p:sldId id="484" r:id="rId20"/>
    <p:sldId id="513" r:id="rId21"/>
    <p:sldId id="260" r:id="rId22"/>
    <p:sldId id="261" r:id="rId23"/>
    <p:sldId id="262" r:id="rId24"/>
    <p:sldId id="523" r:id="rId25"/>
    <p:sldId id="514" r:id="rId26"/>
    <p:sldId id="516" r:id="rId27"/>
    <p:sldId id="517" r:id="rId28"/>
    <p:sldId id="521" r:id="rId29"/>
    <p:sldId id="549" r:id="rId30"/>
    <p:sldId id="518" r:id="rId31"/>
    <p:sldId id="550" r:id="rId32"/>
    <p:sldId id="522" r:id="rId33"/>
    <p:sldId id="519" r:id="rId34"/>
    <p:sldId id="524" r:id="rId35"/>
    <p:sldId id="551" r:id="rId36"/>
    <p:sldId id="552" r:id="rId37"/>
    <p:sldId id="553" r:id="rId38"/>
    <p:sldId id="554" r:id="rId39"/>
    <p:sldId id="555" r:id="rId40"/>
    <p:sldId id="520" r:id="rId41"/>
    <p:sldId id="525" r:id="rId42"/>
    <p:sldId id="526" r:id="rId43"/>
    <p:sldId id="486" r:id="rId44"/>
    <p:sldId id="264" r:id="rId45"/>
    <p:sldId id="265" r:id="rId46"/>
    <p:sldId id="266" r:id="rId47"/>
    <p:sldId id="267" r:id="rId48"/>
    <p:sldId id="534" r:id="rId49"/>
    <p:sldId id="527" r:id="rId50"/>
    <p:sldId id="535" r:id="rId51"/>
    <p:sldId id="528" r:id="rId52"/>
    <p:sldId id="536" r:id="rId53"/>
    <p:sldId id="529" r:id="rId54"/>
    <p:sldId id="537" r:id="rId55"/>
    <p:sldId id="530" r:id="rId56"/>
    <p:sldId id="538" r:id="rId57"/>
    <p:sldId id="487" r:id="rId58"/>
    <p:sldId id="488" r:id="rId59"/>
    <p:sldId id="539" r:id="rId60"/>
    <p:sldId id="540" r:id="rId61"/>
    <p:sldId id="541" r:id="rId62"/>
    <p:sldId id="562" r:id="rId63"/>
    <p:sldId id="542" r:id="rId64"/>
    <p:sldId id="543" r:id="rId65"/>
    <p:sldId id="565" r:id="rId66"/>
    <p:sldId id="544" r:id="rId67"/>
    <p:sldId id="563" r:id="rId68"/>
    <p:sldId id="545" r:id="rId69"/>
    <p:sldId id="546" r:id="rId70"/>
    <p:sldId id="547" r:id="rId71"/>
    <p:sldId id="564" r:id="rId72"/>
    <p:sldId id="566" r:id="rId73"/>
    <p:sldId id="567" r:id="rId74"/>
    <p:sldId id="556" r:id="rId75"/>
    <p:sldId id="557" r:id="rId76"/>
    <p:sldId id="558" r:id="rId77"/>
    <p:sldId id="559" r:id="rId78"/>
    <p:sldId id="560" r:id="rId79"/>
    <p:sldId id="569" r:id="rId80"/>
    <p:sldId id="570" r:id="rId81"/>
    <p:sldId id="571" r:id="rId82"/>
    <p:sldId id="572" r:id="rId83"/>
    <p:sldId id="573" r:id="rId84"/>
    <p:sldId id="574" r:id="rId85"/>
    <p:sldId id="489" r:id="rId86"/>
    <p:sldId id="270" r:id="rId87"/>
    <p:sldId id="271" r:id="rId88"/>
    <p:sldId id="272" r:id="rId89"/>
    <p:sldId id="273" r:id="rId90"/>
    <p:sldId id="274" r:id="rId91"/>
    <p:sldId id="275" r:id="rId92"/>
    <p:sldId id="276" r:id="rId93"/>
    <p:sldId id="490" r:id="rId94"/>
    <p:sldId id="491" r:id="rId95"/>
    <p:sldId id="492" r:id="rId96"/>
    <p:sldId id="493" r:id="rId97"/>
    <p:sldId id="494" r:id="rId98"/>
    <p:sldId id="495" r:id="rId99"/>
    <p:sldId id="496" r:id="rId100"/>
    <p:sldId id="497" r:id="rId101"/>
    <p:sldId id="498" r:id="rId102"/>
    <p:sldId id="499" r:id="rId103"/>
    <p:sldId id="500" r:id="rId104"/>
    <p:sldId id="501" r:id="rId105"/>
    <p:sldId id="502" r:id="rId106"/>
    <p:sldId id="503" r:id="rId107"/>
    <p:sldId id="504" r:id="rId108"/>
    <p:sldId id="505" r:id="rId109"/>
    <p:sldId id="506" r:id="rId110"/>
    <p:sldId id="507" r:id="rId111"/>
    <p:sldId id="351" r:id="rId112"/>
    <p:sldId id="575" r:id="rId113"/>
    <p:sldId id="347" r:id="rId114"/>
    <p:sldId id="348" r:id="rId115"/>
    <p:sldId id="349" r:id="rId116"/>
    <p:sldId id="317" r:id="rId117"/>
    <p:sldId id="313" r:id="rId118"/>
    <p:sldId id="578" r:id="rId119"/>
    <p:sldId id="286" r:id="rId120"/>
    <p:sldId id="287" r:id="rId121"/>
    <p:sldId id="288" r:id="rId122"/>
    <p:sldId id="293" r:id="rId123"/>
    <p:sldId id="323" r:id="rId124"/>
    <p:sldId id="325" r:id="rId125"/>
    <p:sldId id="324" r:id="rId126"/>
    <p:sldId id="326" r:id="rId127"/>
    <p:sldId id="327" r:id="rId128"/>
    <p:sldId id="294" r:id="rId129"/>
    <p:sldId id="295" r:id="rId130"/>
    <p:sldId id="296" r:id="rId131"/>
    <p:sldId id="297" r:id="rId132"/>
    <p:sldId id="328" r:id="rId1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CAA8E4-A7AA-4982-9E7C-7EAFD5DC3500}" type="datetimeFigureOut">
              <a:rPr lang="en-US" smtClean="0"/>
              <a:pPr/>
              <a:t>3/31/2022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8EAC7F-82C6-4B21-9F6A-7B051C431959}" type="slidenum">
              <a:rPr lang="en-US" smtClean="0"/>
              <a:pPr/>
              <a:t>‹#›</a:t>
            </a:fld>
            <a:endParaRPr lang="en-US"/>
          </a:p>
        </p:txBody>
      </p:sp>
    </p:spTree>
    <p:extLst>
      <p:ext uri="{BB962C8B-B14F-4D97-AF65-F5344CB8AC3E}">
        <p14:creationId xmlns:p14="http://schemas.microsoft.com/office/powerpoint/2010/main" val="175301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Grp="1" noRot="1" noChangeAspect="1" noChangeArrowheads="1" noTextEdit="1"/>
          </p:cNvSpPr>
          <p:nvPr>
            <p:ph type="sldImg"/>
          </p:nvPr>
        </p:nvSpPr>
        <p:spPr>
          <a:xfrm>
            <a:off x="-14225588" y="-11796713"/>
            <a:ext cx="16651288" cy="12490451"/>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3" name="Text Box 2"/>
          <p:cNvSpPr txBox="1">
            <a:spLocks noChangeArrowheads="1"/>
          </p:cNvSpPr>
          <p:nvPr/>
        </p:nvSpPr>
        <p:spPr bwMode="auto">
          <a:xfrm>
            <a:off x="685800" y="4343400"/>
            <a:ext cx="5483225"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I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6"/>
          <p:cNvSpPr>
            <a:spLocks noGrp="1" noChangeArrowheads="1"/>
          </p:cNvSpPr>
          <p:nvPr>
            <p:ph type="sldNum" sz="quarter"/>
          </p:nvPr>
        </p:nvSpPr>
        <p:spPr>
          <a:noFill/>
          <a:ln>
            <a:round/>
            <a:headEnd/>
            <a:tailEnd/>
          </a:ln>
        </p:spPr>
        <p:txBody>
          <a:bodyPr/>
          <a:lstStyle/>
          <a:p>
            <a:fld id="{B1854B7E-6A83-42C8-9830-D3CA80AF1571}" type="slidenum">
              <a:rPr lang="en-IN" altLang="en-US" smtClean="0">
                <a:ea typeface="DejaVu Sans"/>
                <a:cs typeface="DejaVu Sans"/>
              </a:rPr>
              <a:pPr/>
              <a:t>57</a:t>
            </a:fld>
            <a:endParaRPr lang="en-IN" altLang="en-US">
              <a:ea typeface="DejaVu Sans"/>
              <a:cs typeface="DejaVu Sans"/>
            </a:endParaRPr>
          </a:p>
        </p:txBody>
      </p:sp>
      <p:sp>
        <p:nvSpPr>
          <p:cNvPr id="119811" name="Rectangle 1"/>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ln>
        </p:spPr>
      </p:sp>
      <p:sp>
        <p:nvSpPr>
          <p:cNvPr id="119812" name="Rectangle 2"/>
          <p:cNvSpPr>
            <a:spLocks noGrp="1" noChangeArrowheads="1"/>
          </p:cNvSpPr>
          <p:nvPr>
            <p:ph type="body" idx="1"/>
          </p:nvPr>
        </p:nvSpPr>
        <p:spPr>
          <a:xfrm>
            <a:off x="652463" y="4002088"/>
            <a:ext cx="5551487" cy="4310062"/>
          </a:xfrm>
          <a:noFill/>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6"/>
          <p:cNvSpPr>
            <a:spLocks noGrp="1" noChangeArrowheads="1"/>
          </p:cNvSpPr>
          <p:nvPr>
            <p:ph type="sldNum" sz="quarter"/>
          </p:nvPr>
        </p:nvSpPr>
        <p:spPr>
          <a:noFill/>
          <a:ln>
            <a:round/>
            <a:headEnd/>
            <a:tailEnd/>
          </a:ln>
        </p:spPr>
        <p:txBody>
          <a:bodyPr/>
          <a:lstStyle/>
          <a:p>
            <a:fld id="{B88A3FCC-B073-414B-9DBB-C92AD9675E06}" type="slidenum">
              <a:rPr lang="en-IN" altLang="en-US" smtClean="0">
                <a:ea typeface="DejaVu Sans"/>
                <a:cs typeface="DejaVu Sans"/>
              </a:rPr>
              <a:pPr/>
              <a:t>58</a:t>
            </a:fld>
            <a:endParaRPr lang="en-IN" altLang="en-US">
              <a:ea typeface="DejaVu Sans"/>
              <a:cs typeface="DejaVu Sans"/>
            </a:endParaRPr>
          </a:p>
        </p:txBody>
      </p:sp>
      <p:sp>
        <p:nvSpPr>
          <p:cNvPr id="120835" name="Rectangle 1"/>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ln>
        </p:spPr>
      </p:sp>
      <p:sp>
        <p:nvSpPr>
          <p:cNvPr id="120836" name="Rectangle 2"/>
          <p:cNvSpPr>
            <a:spLocks noGrp="1" noChangeArrowheads="1"/>
          </p:cNvSpPr>
          <p:nvPr>
            <p:ph type="body" idx="1"/>
          </p:nvPr>
        </p:nvSpPr>
        <p:spPr>
          <a:xfrm>
            <a:off x="652463" y="4002088"/>
            <a:ext cx="5551487" cy="4310062"/>
          </a:xfrm>
          <a:noFill/>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6"/>
          <p:cNvSpPr>
            <a:spLocks noGrp="1" noChangeArrowheads="1"/>
          </p:cNvSpPr>
          <p:nvPr>
            <p:ph type="sldNum" sz="quarter"/>
          </p:nvPr>
        </p:nvSpPr>
        <p:spPr>
          <a:noFill/>
          <a:ln>
            <a:round/>
            <a:headEnd/>
            <a:tailEnd/>
          </a:ln>
        </p:spPr>
        <p:txBody>
          <a:bodyPr/>
          <a:lstStyle/>
          <a:p>
            <a:fld id="{604B4AD1-2F59-4CA8-AC8D-8E96F0E60320}" type="slidenum">
              <a:rPr lang="en-IN" altLang="en-US" smtClean="0">
                <a:ea typeface="DejaVu Sans"/>
                <a:cs typeface="DejaVu Sans"/>
              </a:rPr>
              <a:pPr/>
              <a:t>79</a:t>
            </a:fld>
            <a:endParaRPr lang="en-IN" altLang="en-US">
              <a:ea typeface="DejaVu Sans"/>
              <a:cs typeface="DejaVu Sans"/>
            </a:endParaRPr>
          </a:p>
        </p:txBody>
      </p:sp>
      <p:sp>
        <p:nvSpPr>
          <p:cNvPr id="112643" name="Rectangle 1"/>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ln>
        </p:spPr>
      </p:sp>
      <p:sp>
        <p:nvSpPr>
          <p:cNvPr id="112644" name="Rectangle 2"/>
          <p:cNvSpPr>
            <a:spLocks noGrp="1" noChangeArrowheads="1"/>
          </p:cNvSpPr>
          <p:nvPr>
            <p:ph type="body" idx="1"/>
          </p:nvPr>
        </p:nvSpPr>
        <p:spPr>
          <a:xfrm>
            <a:off x="652463" y="4002088"/>
            <a:ext cx="5551487" cy="4310062"/>
          </a:xfrm>
          <a:noFill/>
        </p:spPr>
        <p:txBody>
          <a:bodyPr wrap="none" anchor="ctr"/>
          <a:lstStyle/>
          <a:p>
            <a:endParaRPr lang="en-US" altLang="en-US"/>
          </a:p>
        </p:txBody>
      </p:sp>
    </p:spTree>
    <p:extLst>
      <p:ext uri="{BB962C8B-B14F-4D97-AF65-F5344CB8AC3E}">
        <p14:creationId xmlns:p14="http://schemas.microsoft.com/office/powerpoint/2010/main" val="3288608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6"/>
          <p:cNvSpPr>
            <a:spLocks noGrp="1" noChangeArrowheads="1"/>
          </p:cNvSpPr>
          <p:nvPr>
            <p:ph type="sldNum" sz="quarter"/>
          </p:nvPr>
        </p:nvSpPr>
        <p:spPr>
          <a:noFill/>
          <a:ln>
            <a:round/>
            <a:headEnd/>
            <a:tailEnd/>
          </a:ln>
        </p:spPr>
        <p:txBody>
          <a:bodyPr/>
          <a:lstStyle/>
          <a:p>
            <a:fld id="{373E77D3-77E0-4EDD-8EFE-6760A24D93EF}" type="slidenum">
              <a:rPr lang="en-IN" altLang="en-US" smtClean="0">
                <a:ea typeface="DejaVu Sans"/>
                <a:cs typeface="DejaVu Sans"/>
              </a:rPr>
              <a:pPr/>
              <a:t>81</a:t>
            </a:fld>
            <a:endParaRPr lang="en-IN" altLang="en-US">
              <a:ea typeface="DejaVu Sans"/>
              <a:cs typeface="DejaVu Sans"/>
            </a:endParaRPr>
          </a:p>
        </p:txBody>
      </p:sp>
      <p:sp>
        <p:nvSpPr>
          <p:cNvPr id="113667"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113668" name="Text Box 2"/>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113669" name="Text Box 3"/>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D24C31D-D36E-4A1E-B178-3A5D500A6E42}" type="slidenum">
              <a:rPr lang="en-US" altLang="en-US" sz="1200">
                <a:solidFill>
                  <a:srgbClr val="000000"/>
                </a:solidFill>
                <a:latin typeface="Times New Roman" pitchFamily="18" charset="0"/>
              </a:rPr>
              <a:pPr algn="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81</a:t>
            </a:fld>
            <a:endParaRPr lang="en-US" altLang="en-US" sz="1200">
              <a:solidFill>
                <a:srgbClr val="000000"/>
              </a:solidFill>
              <a:latin typeface="Times New Roman" pitchFamily="18" charset="0"/>
            </a:endParaRPr>
          </a:p>
        </p:txBody>
      </p:sp>
    </p:spTree>
    <p:extLst>
      <p:ext uri="{BB962C8B-B14F-4D97-AF65-F5344CB8AC3E}">
        <p14:creationId xmlns:p14="http://schemas.microsoft.com/office/powerpoint/2010/main" val="1702728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6"/>
          <p:cNvSpPr>
            <a:spLocks noGrp="1" noChangeArrowheads="1"/>
          </p:cNvSpPr>
          <p:nvPr>
            <p:ph type="sldNum" sz="quarter"/>
          </p:nvPr>
        </p:nvSpPr>
        <p:spPr>
          <a:noFill/>
          <a:ln>
            <a:round/>
            <a:headEnd/>
            <a:tailEnd/>
          </a:ln>
        </p:spPr>
        <p:txBody>
          <a:bodyPr/>
          <a:lstStyle/>
          <a:p>
            <a:fld id="{B0A65083-2986-4BF1-99F8-52DAE1955F82}" type="slidenum">
              <a:rPr lang="en-IN" altLang="en-US" smtClean="0">
                <a:ea typeface="DejaVu Sans"/>
                <a:cs typeface="DejaVu Sans"/>
              </a:rPr>
              <a:pPr/>
              <a:t>83</a:t>
            </a:fld>
            <a:endParaRPr lang="en-IN" altLang="en-US">
              <a:ea typeface="DejaVu Sans"/>
              <a:cs typeface="DejaVu Sans"/>
            </a:endParaRPr>
          </a:p>
        </p:txBody>
      </p:sp>
      <p:sp>
        <p:nvSpPr>
          <p:cNvPr id="114691" name="Rectangle 1"/>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ln>
        </p:spPr>
      </p:sp>
      <p:sp>
        <p:nvSpPr>
          <p:cNvPr id="114692" name="Rectangle 2"/>
          <p:cNvSpPr>
            <a:spLocks noGrp="1" noChangeArrowheads="1"/>
          </p:cNvSpPr>
          <p:nvPr>
            <p:ph type="body" idx="1"/>
          </p:nvPr>
        </p:nvSpPr>
        <p:spPr>
          <a:xfrm>
            <a:off x="652463" y="4002088"/>
            <a:ext cx="5551487" cy="4310062"/>
          </a:xfrm>
          <a:noFill/>
        </p:spPr>
        <p:txBody>
          <a:bodyPr wrap="none" anchor="ctr"/>
          <a:lstStyle/>
          <a:p>
            <a:endParaRPr lang="en-US" altLang="en-US"/>
          </a:p>
        </p:txBody>
      </p:sp>
    </p:spTree>
    <p:extLst>
      <p:ext uri="{BB962C8B-B14F-4D97-AF65-F5344CB8AC3E}">
        <p14:creationId xmlns:p14="http://schemas.microsoft.com/office/powerpoint/2010/main" val="3382395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6"/>
          <p:cNvSpPr>
            <a:spLocks noGrp="1" noChangeArrowheads="1"/>
          </p:cNvSpPr>
          <p:nvPr>
            <p:ph type="sldNum" sz="quarter"/>
          </p:nvPr>
        </p:nvSpPr>
        <p:spPr>
          <a:noFill/>
          <a:ln>
            <a:round/>
            <a:headEnd/>
            <a:tailEnd/>
          </a:ln>
        </p:spPr>
        <p:txBody>
          <a:bodyPr/>
          <a:lstStyle/>
          <a:p>
            <a:fld id="{F6EFDBA6-33B3-41AC-88C4-B64DA191E0C7}" type="slidenum">
              <a:rPr lang="en-IN" altLang="en-US" smtClean="0">
                <a:ea typeface="DejaVu Sans"/>
                <a:cs typeface="DejaVu Sans"/>
              </a:rPr>
              <a:pPr/>
              <a:t>84</a:t>
            </a:fld>
            <a:endParaRPr lang="en-IN" altLang="en-US">
              <a:ea typeface="DejaVu Sans"/>
              <a:cs typeface="DejaVu Sans"/>
            </a:endParaRPr>
          </a:p>
        </p:txBody>
      </p:sp>
      <p:sp>
        <p:nvSpPr>
          <p:cNvPr id="115715" name="Rectangle 1"/>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ln>
        </p:spPr>
      </p:sp>
      <p:sp>
        <p:nvSpPr>
          <p:cNvPr id="115716" name="Rectangle 2"/>
          <p:cNvSpPr>
            <a:spLocks noGrp="1" noChangeArrowheads="1"/>
          </p:cNvSpPr>
          <p:nvPr>
            <p:ph type="body" idx="1"/>
          </p:nvPr>
        </p:nvSpPr>
        <p:spPr>
          <a:xfrm>
            <a:off x="652463" y="4002088"/>
            <a:ext cx="5551487" cy="4310062"/>
          </a:xfrm>
          <a:noFill/>
        </p:spPr>
        <p:txBody>
          <a:bodyPr wrap="none" anchor="ctr"/>
          <a:lstStyle/>
          <a:p>
            <a:endParaRPr lang="en-US" altLang="en-US"/>
          </a:p>
        </p:txBody>
      </p:sp>
    </p:spTree>
    <p:extLst>
      <p:ext uri="{BB962C8B-B14F-4D97-AF65-F5344CB8AC3E}">
        <p14:creationId xmlns:p14="http://schemas.microsoft.com/office/powerpoint/2010/main" val="183892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6"/>
          <p:cNvSpPr>
            <a:spLocks noGrp="1" noChangeArrowheads="1"/>
          </p:cNvSpPr>
          <p:nvPr>
            <p:ph type="sldNum" sz="quarter"/>
          </p:nvPr>
        </p:nvSpPr>
        <p:spPr>
          <a:noFill/>
          <a:ln>
            <a:round/>
            <a:headEnd/>
            <a:tailEnd/>
          </a:ln>
        </p:spPr>
        <p:txBody>
          <a:bodyPr/>
          <a:lstStyle/>
          <a:p>
            <a:fld id="{9E4D8B85-8145-4702-8EAE-5FDAFC512EA9}" type="slidenum">
              <a:rPr lang="en-IN" altLang="en-US" smtClean="0">
                <a:ea typeface="DejaVu Sans"/>
                <a:cs typeface="DejaVu Sans"/>
              </a:rPr>
              <a:pPr/>
              <a:t>85</a:t>
            </a:fld>
            <a:endParaRPr lang="en-IN" altLang="en-US">
              <a:ea typeface="DejaVu Sans"/>
              <a:cs typeface="DejaVu Sans"/>
            </a:endParaRPr>
          </a:p>
        </p:txBody>
      </p:sp>
      <p:sp>
        <p:nvSpPr>
          <p:cNvPr id="121859" name="Rectangle 1"/>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ln>
        </p:spPr>
      </p:sp>
      <p:sp>
        <p:nvSpPr>
          <p:cNvPr id="121860" name="Rectangle 2"/>
          <p:cNvSpPr>
            <a:spLocks noGrp="1" noChangeArrowheads="1"/>
          </p:cNvSpPr>
          <p:nvPr>
            <p:ph type="body" idx="1"/>
          </p:nvPr>
        </p:nvSpPr>
        <p:spPr>
          <a:xfrm>
            <a:off x="652463" y="4002088"/>
            <a:ext cx="5551487" cy="4310062"/>
          </a:xfrm>
          <a:noFill/>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6"/>
          <p:cNvSpPr>
            <a:spLocks noGrp="1" noChangeArrowheads="1"/>
          </p:cNvSpPr>
          <p:nvPr>
            <p:ph type="sldNum" sz="quarter"/>
          </p:nvPr>
        </p:nvSpPr>
        <p:spPr>
          <a:noFill/>
          <a:ln>
            <a:round/>
            <a:headEnd/>
            <a:tailEnd/>
          </a:ln>
        </p:spPr>
        <p:txBody>
          <a:bodyPr/>
          <a:lstStyle/>
          <a:p>
            <a:fld id="{BFCF95BD-B171-40FF-BC25-D4F8D283A742}" type="slidenum">
              <a:rPr lang="en-IN" altLang="en-US" smtClean="0">
                <a:ea typeface="DejaVu Sans"/>
                <a:cs typeface="DejaVu Sans"/>
              </a:rPr>
              <a:pPr/>
              <a:t>93</a:t>
            </a:fld>
            <a:endParaRPr lang="en-IN" altLang="en-US">
              <a:ea typeface="DejaVu Sans"/>
              <a:cs typeface="DejaVu Sans"/>
            </a:endParaRPr>
          </a:p>
        </p:txBody>
      </p:sp>
      <p:sp>
        <p:nvSpPr>
          <p:cNvPr id="122883" name="Rectangle 1"/>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ln>
        </p:spPr>
      </p:sp>
      <p:sp>
        <p:nvSpPr>
          <p:cNvPr id="122884" name="Rectangle 2"/>
          <p:cNvSpPr>
            <a:spLocks noGrp="1" noChangeArrowheads="1"/>
          </p:cNvSpPr>
          <p:nvPr>
            <p:ph type="body" idx="1"/>
          </p:nvPr>
        </p:nvSpPr>
        <p:spPr>
          <a:xfrm>
            <a:off x="652463" y="4002088"/>
            <a:ext cx="5551487" cy="4310062"/>
          </a:xfrm>
          <a:noFill/>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6"/>
          <p:cNvSpPr>
            <a:spLocks noGrp="1" noChangeArrowheads="1"/>
          </p:cNvSpPr>
          <p:nvPr>
            <p:ph type="sldNum" sz="quarter"/>
          </p:nvPr>
        </p:nvSpPr>
        <p:spPr>
          <a:noFill/>
          <a:ln>
            <a:round/>
            <a:headEnd/>
            <a:tailEnd/>
          </a:ln>
        </p:spPr>
        <p:txBody>
          <a:bodyPr/>
          <a:lstStyle/>
          <a:p>
            <a:fld id="{3EEB243E-5549-43FC-875D-7CC708E5F776}" type="slidenum">
              <a:rPr lang="en-IN" altLang="en-US" smtClean="0">
                <a:ea typeface="DejaVu Sans"/>
                <a:cs typeface="DejaVu Sans"/>
              </a:rPr>
              <a:pPr/>
              <a:t>94</a:t>
            </a:fld>
            <a:endParaRPr lang="en-IN" altLang="en-US">
              <a:ea typeface="DejaVu Sans"/>
              <a:cs typeface="DejaVu Sans"/>
            </a:endParaRPr>
          </a:p>
        </p:txBody>
      </p:sp>
      <p:sp>
        <p:nvSpPr>
          <p:cNvPr id="123907" name="Rectangle 1"/>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ln>
        </p:spPr>
      </p:sp>
      <p:sp>
        <p:nvSpPr>
          <p:cNvPr id="123908" name="Rectangle 2"/>
          <p:cNvSpPr>
            <a:spLocks noGrp="1" noChangeArrowheads="1"/>
          </p:cNvSpPr>
          <p:nvPr>
            <p:ph type="body" idx="1"/>
          </p:nvPr>
        </p:nvSpPr>
        <p:spPr>
          <a:xfrm>
            <a:off x="652463" y="4002088"/>
            <a:ext cx="5551487" cy="4310062"/>
          </a:xfrm>
          <a:noFill/>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6"/>
          <p:cNvSpPr>
            <a:spLocks noGrp="1" noChangeArrowheads="1"/>
          </p:cNvSpPr>
          <p:nvPr>
            <p:ph type="sldNum" sz="quarter"/>
          </p:nvPr>
        </p:nvSpPr>
        <p:spPr>
          <a:noFill/>
          <a:ln>
            <a:round/>
            <a:headEnd/>
            <a:tailEnd/>
          </a:ln>
        </p:spPr>
        <p:txBody>
          <a:bodyPr/>
          <a:lstStyle/>
          <a:p>
            <a:fld id="{5FBD9F18-88BB-49F6-A683-EA2A7D1025DC}" type="slidenum">
              <a:rPr lang="en-IN" altLang="en-US" smtClean="0">
                <a:ea typeface="DejaVu Sans"/>
                <a:cs typeface="DejaVu Sans"/>
              </a:rPr>
              <a:pPr/>
              <a:t>99</a:t>
            </a:fld>
            <a:endParaRPr lang="en-IN" altLang="en-US">
              <a:ea typeface="DejaVu Sans"/>
              <a:cs typeface="DejaVu Sans"/>
            </a:endParaRPr>
          </a:p>
        </p:txBody>
      </p:sp>
      <p:sp>
        <p:nvSpPr>
          <p:cNvPr id="124931" name="Rectangle 1"/>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ln>
        </p:spPr>
      </p:sp>
      <p:sp>
        <p:nvSpPr>
          <p:cNvPr id="124932" name="Rectangle 2"/>
          <p:cNvSpPr>
            <a:spLocks noGrp="1" noChangeArrowheads="1"/>
          </p:cNvSpPr>
          <p:nvPr>
            <p:ph type="body" idx="1"/>
          </p:nvPr>
        </p:nvSpPr>
        <p:spPr>
          <a:xfrm>
            <a:off x="652463" y="4002088"/>
            <a:ext cx="5551487" cy="4310062"/>
          </a:xfrm>
          <a:noFill/>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EAC7F-82C6-4B21-9F6A-7B051C431959}" type="slidenum">
              <a:rPr lang="en-US" smtClean="0"/>
              <a:pPr/>
              <a:t>11</a:t>
            </a:fld>
            <a:endParaRPr lang="en-US"/>
          </a:p>
        </p:txBody>
      </p:sp>
    </p:spTree>
    <p:extLst>
      <p:ext uri="{BB962C8B-B14F-4D97-AF65-F5344CB8AC3E}">
        <p14:creationId xmlns:p14="http://schemas.microsoft.com/office/powerpoint/2010/main" val="2770550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6"/>
          <p:cNvSpPr>
            <a:spLocks noGrp="1" noChangeArrowheads="1"/>
          </p:cNvSpPr>
          <p:nvPr>
            <p:ph type="sldNum" sz="quarter"/>
          </p:nvPr>
        </p:nvSpPr>
        <p:spPr>
          <a:noFill/>
          <a:ln>
            <a:round/>
            <a:headEnd/>
            <a:tailEnd/>
          </a:ln>
        </p:spPr>
        <p:txBody>
          <a:bodyPr/>
          <a:lstStyle/>
          <a:p>
            <a:fld id="{0C05EAB3-38C4-4809-B116-2C53FD2FCD44}" type="slidenum">
              <a:rPr lang="en-IN" altLang="en-US" smtClean="0">
                <a:ea typeface="DejaVu Sans"/>
                <a:cs typeface="DejaVu Sans"/>
              </a:rPr>
              <a:pPr/>
              <a:t>100</a:t>
            </a:fld>
            <a:endParaRPr lang="en-IN" altLang="en-US">
              <a:ea typeface="DejaVu Sans"/>
              <a:cs typeface="DejaVu Sans"/>
            </a:endParaRPr>
          </a:p>
        </p:txBody>
      </p:sp>
      <p:sp>
        <p:nvSpPr>
          <p:cNvPr id="125955" name="Rectangle 1"/>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ln>
        </p:spPr>
      </p:sp>
      <p:sp>
        <p:nvSpPr>
          <p:cNvPr id="125956" name="Rectangle 2"/>
          <p:cNvSpPr>
            <a:spLocks noGrp="1" noChangeArrowheads="1"/>
          </p:cNvSpPr>
          <p:nvPr>
            <p:ph type="body" idx="1"/>
          </p:nvPr>
        </p:nvSpPr>
        <p:spPr>
          <a:xfrm>
            <a:off x="652463" y="4002088"/>
            <a:ext cx="5551487" cy="4310062"/>
          </a:xfrm>
          <a:noFill/>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6"/>
          <p:cNvSpPr>
            <a:spLocks noGrp="1" noChangeArrowheads="1"/>
          </p:cNvSpPr>
          <p:nvPr>
            <p:ph type="sldNum" sz="quarter"/>
          </p:nvPr>
        </p:nvSpPr>
        <p:spPr>
          <a:noFill/>
          <a:ln>
            <a:round/>
            <a:headEnd/>
            <a:tailEnd/>
          </a:ln>
        </p:spPr>
        <p:txBody>
          <a:bodyPr/>
          <a:lstStyle/>
          <a:p>
            <a:fld id="{11588501-1EC1-4D73-B4F7-066E393F134D}" type="slidenum">
              <a:rPr lang="en-IN" altLang="en-US" smtClean="0">
                <a:ea typeface="DejaVu Sans"/>
                <a:cs typeface="DejaVu Sans"/>
              </a:rPr>
              <a:pPr/>
              <a:t>101</a:t>
            </a:fld>
            <a:endParaRPr lang="en-IN" altLang="en-US">
              <a:ea typeface="DejaVu Sans"/>
              <a:cs typeface="DejaVu Sans"/>
            </a:endParaRPr>
          </a:p>
        </p:txBody>
      </p:sp>
      <p:sp>
        <p:nvSpPr>
          <p:cNvPr id="126979" name="Rectangle 1"/>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ln>
        </p:spPr>
      </p:sp>
      <p:sp>
        <p:nvSpPr>
          <p:cNvPr id="126980" name="Rectangle 2"/>
          <p:cNvSpPr>
            <a:spLocks noGrp="1" noChangeArrowheads="1"/>
          </p:cNvSpPr>
          <p:nvPr>
            <p:ph type="body" idx="1"/>
          </p:nvPr>
        </p:nvSpPr>
        <p:spPr>
          <a:xfrm>
            <a:off x="652463" y="4002088"/>
            <a:ext cx="5551487" cy="4310062"/>
          </a:xfrm>
          <a:noFill/>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6"/>
          <p:cNvSpPr>
            <a:spLocks noGrp="1" noChangeArrowheads="1"/>
          </p:cNvSpPr>
          <p:nvPr>
            <p:ph type="sldNum" sz="quarter"/>
          </p:nvPr>
        </p:nvSpPr>
        <p:spPr>
          <a:noFill/>
          <a:ln>
            <a:round/>
            <a:headEnd/>
            <a:tailEnd/>
          </a:ln>
        </p:spPr>
        <p:txBody>
          <a:bodyPr/>
          <a:lstStyle/>
          <a:p>
            <a:fld id="{F83083B4-2522-40CC-A326-70EF70380EFC}" type="slidenum">
              <a:rPr lang="en-IN" altLang="en-US" smtClean="0">
                <a:ea typeface="DejaVu Sans"/>
                <a:cs typeface="DejaVu Sans"/>
              </a:rPr>
              <a:pPr/>
              <a:t>102</a:t>
            </a:fld>
            <a:endParaRPr lang="en-IN" altLang="en-US">
              <a:ea typeface="DejaVu Sans"/>
              <a:cs typeface="DejaVu Sans"/>
            </a:endParaRPr>
          </a:p>
        </p:txBody>
      </p:sp>
      <p:sp>
        <p:nvSpPr>
          <p:cNvPr id="128003" name="Rectangle 1"/>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ln>
        </p:spPr>
      </p:sp>
      <p:sp>
        <p:nvSpPr>
          <p:cNvPr id="128004" name="Rectangle 2"/>
          <p:cNvSpPr>
            <a:spLocks noGrp="1" noChangeArrowheads="1"/>
          </p:cNvSpPr>
          <p:nvPr>
            <p:ph type="body" idx="1"/>
          </p:nvPr>
        </p:nvSpPr>
        <p:spPr>
          <a:xfrm>
            <a:off x="652463" y="4002088"/>
            <a:ext cx="5551487" cy="4310062"/>
          </a:xfrm>
          <a:noFill/>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6"/>
          <p:cNvSpPr>
            <a:spLocks noGrp="1" noChangeArrowheads="1"/>
          </p:cNvSpPr>
          <p:nvPr>
            <p:ph type="sldNum" sz="quarter"/>
          </p:nvPr>
        </p:nvSpPr>
        <p:spPr>
          <a:noFill/>
          <a:ln>
            <a:round/>
            <a:headEnd/>
            <a:tailEnd/>
          </a:ln>
        </p:spPr>
        <p:txBody>
          <a:bodyPr/>
          <a:lstStyle/>
          <a:p>
            <a:fld id="{AD76DAF5-3C46-4495-B2A9-93DA9623E649}" type="slidenum">
              <a:rPr lang="en-IN" altLang="en-US" smtClean="0">
                <a:ea typeface="DejaVu Sans"/>
                <a:cs typeface="DejaVu Sans"/>
              </a:rPr>
              <a:pPr/>
              <a:t>103</a:t>
            </a:fld>
            <a:endParaRPr lang="en-IN" altLang="en-US">
              <a:ea typeface="DejaVu Sans"/>
              <a:cs typeface="DejaVu Sans"/>
            </a:endParaRPr>
          </a:p>
        </p:txBody>
      </p:sp>
      <p:sp>
        <p:nvSpPr>
          <p:cNvPr id="129027" name="Rectangle 1"/>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ln>
        </p:spPr>
      </p:sp>
      <p:sp>
        <p:nvSpPr>
          <p:cNvPr id="129028" name="Rectangle 2"/>
          <p:cNvSpPr>
            <a:spLocks noGrp="1" noChangeArrowheads="1"/>
          </p:cNvSpPr>
          <p:nvPr>
            <p:ph type="body" idx="1"/>
          </p:nvPr>
        </p:nvSpPr>
        <p:spPr>
          <a:xfrm>
            <a:off x="652463" y="4002088"/>
            <a:ext cx="5551487" cy="4310062"/>
          </a:xfrm>
          <a:noFill/>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6">
            <a:extLst>
              <a:ext uri="{FF2B5EF4-FFF2-40B4-BE49-F238E27FC236}">
                <a16:creationId xmlns:a16="http://schemas.microsoft.com/office/drawing/2014/main" id="{0D7B354E-EAEB-4651-B964-1944FE5FDF5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1pPr>
            <a:lvl2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2pPr>
            <a:lvl3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3pPr>
            <a:lvl4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4pPr>
            <a:lvl5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9pPr>
          </a:lstStyle>
          <a:p>
            <a:pPr eaLnBrk="1"/>
            <a:fld id="{EF809B99-AE7D-4CCD-93BD-918DB3297B6B}" type="slidenum">
              <a:rPr lang="en-IN" altLang="en-US" sz="1400">
                <a:solidFill>
                  <a:srgbClr val="000000"/>
                </a:solidFill>
                <a:latin typeface="Times New Roman" panose="02020603050405020304" pitchFamily="18" charset="0"/>
                <a:ea typeface="DejaVu Sans"/>
                <a:cs typeface="DejaVu Sans"/>
              </a:rPr>
              <a:pPr eaLnBrk="1"/>
              <a:t>118</a:t>
            </a:fld>
            <a:endParaRPr lang="en-IN" altLang="en-US" sz="1400">
              <a:solidFill>
                <a:srgbClr val="000000"/>
              </a:solidFill>
              <a:latin typeface="Times New Roman" panose="02020603050405020304" pitchFamily="18" charset="0"/>
              <a:ea typeface="DejaVu Sans"/>
              <a:cs typeface="DejaVu Sans"/>
            </a:endParaRPr>
          </a:p>
        </p:txBody>
      </p:sp>
      <p:sp>
        <p:nvSpPr>
          <p:cNvPr id="132099" name="Rectangle 1">
            <a:extLst>
              <a:ext uri="{FF2B5EF4-FFF2-40B4-BE49-F238E27FC236}">
                <a16:creationId xmlns:a16="http://schemas.microsoft.com/office/drawing/2014/main" id="{CEC834D7-80AC-4690-9CD7-8B61AE5C4027}"/>
              </a:ext>
            </a:extLst>
          </p:cNvPr>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headEnd/>
            <a:tailEnd/>
          </a:ln>
        </p:spPr>
      </p:sp>
      <p:sp>
        <p:nvSpPr>
          <p:cNvPr id="132100" name="Rectangle 2">
            <a:extLst>
              <a:ext uri="{FF2B5EF4-FFF2-40B4-BE49-F238E27FC236}">
                <a16:creationId xmlns:a16="http://schemas.microsoft.com/office/drawing/2014/main" id="{2D3821E0-7D9D-4D08-BC5C-DF1F0C52524F}"/>
              </a:ext>
            </a:extLst>
          </p:cNvPr>
          <p:cNvSpPr>
            <a:spLocks noGrp="1" noChangeArrowheads="1"/>
          </p:cNvSpPr>
          <p:nvPr>
            <p:ph type="body" idx="1"/>
          </p:nvPr>
        </p:nvSpPr>
        <p:spPr>
          <a:xfrm>
            <a:off x="652463" y="4002088"/>
            <a:ext cx="5551487" cy="4310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6">
            <a:extLst>
              <a:ext uri="{FF2B5EF4-FFF2-40B4-BE49-F238E27FC236}">
                <a16:creationId xmlns:a16="http://schemas.microsoft.com/office/drawing/2014/main" id="{33180532-E867-4F25-8720-284F52E7711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1pPr>
            <a:lvl2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2pPr>
            <a:lvl3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3pPr>
            <a:lvl4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4pPr>
            <a:lvl5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9pPr>
          </a:lstStyle>
          <a:p>
            <a:pPr eaLnBrk="1"/>
            <a:fld id="{40F4DA35-C969-48C8-906C-62E1FAB42043}" type="slidenum">
              <a:rPr lang="en-IN" altLang="en-US" sz="1400">
                <a:solidFill>
                  <a:srgbClr val="000000"/>
                </a:solidFill>
                <a:latin typeface="Times New Roman" panose="02020603050405020304" pitchFamily="18" charset="0"/>
                <a:ea typeface="DejaVu Sans"/>
                <a:cs typeface="DejaVu Sans"/>
              </a:rPr>
              <a:pPr eaLnBrk="1"/>
              <a:t>119</a:t>
            </a:fld>
            <a:endParaRPr lang="en-IN" altLang="en-US" sz="1400">
              <a:solidFill>
                <a:srgbClr val="000000"/>
              </a:solidFill>
              <a:latin typeface="Times New Roman" panose="02020603050405020304" pitchFamily="18" charset="0"/>
              <a:ea typeface="DejaVu Sans"/>
              <a:cs typeface="DejaVu Sans"/>
            </a:endParaRPr>
          </a:p>
        </p:txBody>
      </p:sp>
      <p:sp>
        <p:nvSpPr>
          <p:cNvPr id="133123" name="Rectangle 1">
            <a:extLst>
              <a:ext uri="{FF2B5EF4-FFF2-40B4-BE49-F238E27FC236}">
                <a16:creationId xmlns:a16="http://schemas.microsoft.com/office/drawing/2014/main" id="{DE816352-1FC7-42F1-A259-5E1AEA68B6DE}"/>
              </a:ext>
            </a:extLst>
          </p:cNvPr>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headEnd/>
            <a:tailEnd/>
          </a:ln>
        </p:spPr>
      </p:sp>
      <p:sp>
        <p:nvSpPr>
          <p:cNvPr id="133124" name="Rectangle 2">
            <a:extLst>
              <a:ext uri="{FF2B5EF4-FFF2-40B4-BE49-F238E27FC236}">
                <a16:creationId xmlns:a16="http://schemas.microsoft.com/office/drawing/2014/main" id="{C5DE163B-170D-4CC9-8F77-3216E4B73F23}"/>
              </a:ext>
            </a:extLst>
          </p:cNvPr>
          <p:cNvSpPr>
            <a:spLocks noGrp="1" noChangeArrowheads="1"/>
          </p:cNvSpPr>
          <p:nvPr>
            <p:ph type="body" idx="1"/>
          </p:nvPr>
        </p:nvSpPr>
        <p:spPr>
          <a:xfrm>
            <a:off x="652463" y="4002088"/>
            <a:ext cx="5551487" cy="4310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6">
            <a:extLst>
              <a:ext uri="{FF2B5EF4-FFF2-40B4-BE49-F238E27FC236}">
                <a16:creationId xmlns:a16="http://schemas.microsoft.com/office/drawing/2014/main" id="{A3520065-5DAE-4D38-9C74-D71B1D1F1E9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1pPr>
            <a:lvl2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2pPr>
            <a:lvl3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3pPr>
            <a:lvl4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4pPr>
            <a:lvl5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9pPr>
          </a:lstStyle>
          <a:p>
            <a:pPr eaLnBrk="1"/>
            <a:fld id="{E796CE4E-F73F-4B67-816F-0B9A57F31B52}" type="slidenum">
              <a:rPr lang="en-IN" altLang="en-US" sz="1400">
                <a:solidFill>
                  <a:srgbClr val="000000"/>
                </a:solidFill>
                <a:latin typeface="Times New Roman" panose="02020603050405020304" pitchFamily="18" charset="0"/>
                <a:ea typeface="DejaVu Sans"/>
                <a:cs typeface="DejaVu Sans"/>
              </a:rPr>
              <a:pPr eaLnBrk="1"/>
              <a:t>120</a:t>
            </a:fld>
            <a:endParaRPr lang="en-IN" altLang="en-US" sz="1400">
              <a:solidFill>
                <a:srgbClr val="000000"/>
              </a:solidFill>
              <a:latin typeface="Times New Roman" panose="02020603050405020304" pitchFamily="18" charset="0"/>
              <a:ea typeface="DejaVu Sans"/>
              <a:cs typeface="DejaVu Sans"/>
            </a:endParaRPr>
          </a:p>
        </p:txBody>
      </p:sp>
      <p:sp>
        <p:nvSpPr>
          <p:cNvPr id="134147" name="Rectangle 1">
            <a:extLst>
              <a:ext uri="{FF2B5EF4-FFF2-40B4-BE49-F238E27FC236}">
                <a16:creationId xmlns:a16="http://schemas.microsoft.com/office/drawing/2014/main" id="{ABD5BDC4-F63C-46B7-9D9D-D1A900763A98}"/>
              </a:ext>
            </a:extLst>
          </p:cNvPr>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headEnd/>
            <a:tailEnd/>
          </a:ln>
        </p:spPr>
      </p:sp>
      <p:sp>
        <p:nvSpPr>
          <p:cNvPr id="134148" name="Rectangle 2">
            <a:extLst>
              <a:ext uri="{FF2B5EF4-FFF2-40B4-BE49-F238E27FC236}">
                <a16:creationId xmlns:a16="http://schemas.microsoft.com/office/drawing/2014/main" id="{E9BB25EF-2EAA-4DD9-B646-AAC9DA3A0F36}"/>
              </a:ext>
            </a:extLst>
          </p:cNvPr>
          <p:cNvSpPr>
            <a:spLocks noGrp="1" noChangeArrowheads="1"/>
          </p:cNvSpPr>
          <p:nvPr>
            <p:ph type="body" idx="1"/>
          </p:nvPr>
        </p:nvSpPr>
        <p:spPr>
          <a:xfrm>
            <a:off x="652463" y="4002088"/>
            <a:ext cx="5551487" cy="4310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6">
            <a:extLst>
              <a:ext uri="{FF2B5EF4-FFF2-40B4-BE49-F238E27FC236}">
                <a16:creationId xmlns:a16="http://schemas.microsoft.com/office/drawing/2014/main" id="{219218AB-05E4-41B7-A3BF-AFF86BED54E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1pPr>
            <a:lvl2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2pPr>
            <a:lvl3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3pPr>
            <a:lvl4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4pPr>
            <a:lvl5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9pPr>
          </a:lstStyle>
          <a:p>
            <a:pPr eaLnBrk="1"/>
            <a:fld id="{18C17560-44F1-4A0B-B4D1-B705F62E218F}" type="slidenum">
              <a:rPr lang="en-IN" altLang="en-US" sz="1400">
                <a:solidFill>
                  <a:srgbClr val="000000"/>
                </a:solidFill>
                <a:latin typeface="Times New Roman" panose="02020603050405020304" pitchFamily="18" charset="0"/>
                <a:ea typeface="DejaVu Sans"/>
                <a:cs typeface="DejaVu Sans"/>
              </a:rPr>
              <a:pPr eaLnBrk="1"/>
              <a:t>121</a:t>
            </a:fld>
            <a:endParaRPr lang="en-IN" altLang="en-US" sz="1400">
              <a:solidFill>
                <a:srgbClr val="000000"/>
              </a:solidFill>
              <a:latin typeface="Times New Roman" panose="02020603050405020304" pitchFamily="18" charset="0"/>
              <a:ea typeface="DejaVu Sans"/>
              <a:cs typeface="DejaVu Sans"/>
            </a:endParaRPr>
          </a:p>
        </p:txBody>
      </p:sp>
      <p:sp>
        <p:nvSpPr>
          <p:cNvPr id="135171" name="Rectangle 1">
            <a:extLst>
              <a:ext uri="{FF2B5EF4-FFF2-40B4-BE49-F238E27FC236}">
                <a16:creationId xmlns:a16="http://schemas.microsoft.com/office/drawing/2014/main" id="{8D1AA67D-231C-4F25-A400-53084BF1B821}"/>
              </a:ext>
            </a:extLst>
          </p:cNvPr>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headEnd/>
            <a:tailEnd/>
          </a:ln>
        </p:spPr>
      </p:sp>
      <p:sp>
        <p:nvSpPr>
          <p:cNvPr id="135172" name="Rectangle 2">
            <a:extLst>
              <a:ext uri="{FF2B5EF4-FFF2-40B4-BE49-F238E27FC236}">
                <a16:creationId xmlns:a16="http://schemas.microsoft.com/office/drawing/2014/main" id="{3543368B-8878-4CDA-BE0D-BB8B5BF948DD}"/>
              </a:ext>
            </a:extLst>
          </p:cNvPr>
          <p:cNvSpPr>
            <a:spLocks noGrp="1" noChangeArrowheads="1"/>
          </p:cNvSpPr>
          <p:nvPr>
            <p:ph type="body" idx="1"/>
          </p:nvPr>
        </p:nvSpPr>
        <p:spPr>
          <a:xfrm>
            <a:off x="652463" y="4002088"/>
            <a:ext cx="5551487" cy="4310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6">
            <a:extLst>
              <a:ext uri="{FF2B5EF4-FFF2-40B4-BE49-F238E27FC236}">
                <a16:creationId xmlns:a16="http://schemas.microsoft.com/office/drawing/2014/main" id="{B3113CA1-EEB8-4B90-9F07-B4D8A1B5A74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1pPr>
            <a:lvl2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2pPr>
            <a:lvl3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3pPr>
            <a:lvl4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4pPr>
            <a:lvl5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9pPr>
          </a:lstStyle>
          <a:p>
            <a:pPr eaLnBrk="1"/>
            <a:fld id="{54A9F904-0C28-404D-BEF2-F7493CACA34D}" type="slidenum">
              <a:rPr lang="en-IN" altLang="en-US" sz="1400">
                <a:solidFill>
                  <a:srgbClr val="000000"/>
                </a:solidFill>
                <a:latin typeface="Times New Roman" panose="02020603050405020304" pitchFamily="18" charset="0"/>
                <a:ea typeface="DejaVu Sans"/>
                <a:cs typeface="DejaVu Sans"/>
              </a:rPr>
              <a:pPr eaLnBrk="1"/>
              <a:t>122</a:t>
            </a:fld>
            <a:endParaRPr lang="en-IN" altLang="en-US" sz="1400">
              <a:solidFill>
                <a:srgbClr val="000000"/>
              </a:solidFill>
              <a:latin typeface="Times New Roman" panose="02020603050405020304" pitchFamily="18" charset="0"/>
              <a:ea typeface="DejaVu Sans"/>
              <a:cs typeface="DejaVu Sans"/>
            </a:endParaRPr>
          </a:p>
        </p:txBody>
      </p:sp>
      <p:sp>
        <p:nvSpPr>
          <p:cNvPr id="136195" name="Rectangle 1">
            <a:extLst>
              <a:ext uri="{FF2B5EF4-FFF2-40B4-BE49-F238E27FC236}">
                <a16:creationId xmlns:a16="http://schemas.microsoft.com/office/drawing/2014/main" id="{CF09E414-BC52-48EC-8262-5163D7DDF167}"/>
              </a:ext>
            </a:extLst>
          </p:cNvPr>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headEnd/>
            <a:tailEnd/>
          </a:ln>
        </p:spPr>
      </p:sp>
      <p:sp>
        <p:nvSpPr>
          <p:cNvPr id="136196" name="Rectangle 2">
            <a:extLst>
              <a:ext uri="{FF2B5EF4-FFF2-40B4-BE49-F238E27FC236}">
                <a16:creationId xmlns:a16="http://schemas.microsoft.com/office/drawing/2014/main" id="{8581DE35-DEDC-46BC-B688-1E7AB535FDF4}"/>
              </a:ext>
            </a:extLst>
          </p:cNvPr>
          <p:cNvSpPr>
            <a:spLocks noGrp="1" noChangeArrowheads="1"/>
          </p:cNvSpPr>
          <p:nvPr>
            <p:ph type="body" idx="1"/>
          </p:nvPr>
        </p:nvSpPr>
        <p:spPr>
          <a:xfrm>
            <a:off x="652463" y="4002088"/>
            <a:ext cx="5551487" cy="4310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6">
            <a:extLst>
              <a:ext uri="{FF2B5EF4-FFF2-40B4-BE49-F238E27FC236}">
                <a16:creationId xmlns:a16="http://schemas.microsoft.com/office/drawing/2014/main" id="{7F76D700-C3E0-4BB2-A2F3-8EFCCD401D2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1pPr>
            <a:lvl2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2pPr>
            <a:lvl3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3pPr>
            <a:lvl4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4pPr>
            <a:lvl5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9pPr>
          </a:lstStyle>
          <a:p>
            <a:pPr eaLnBrk="1"/>
            <a:fld id="{735A85E0-32E9-422F-BC0C-C769334160A9}" type="slidenum">
              <a:rPr lang="en-IN" altLang="en-US" sz="1400">
                <a:solidFill>
                  <a:srgbClr val="000000"/>
                </a:solidFill>
                <a:latin typeface="Times New Roman" panose="02020603050405020304" pitchFamily="18" charset="0"/>
                <a:ea typeface="DejaVu Sans"/>
                <a:cs typeface="DejaVu Sans"/>
              </a:rPr>
              <a:pPr eaLnBrk="1"/>
              <a:t>128</a:t>
            </a:fld>
            <a:endParaRPr lang="en-IN" altLang="en-US" sz="1400">
              <a:solidFill>
                <a:srgbClr val="000000"/>
              </a:solidFill>
              <a:latin typeface="Times New Roman" panose="02020603050405020304" pitchFamily="18" charset="0"/>
              <a:ea typeface="DejaVu Sans"/>
              <a:cs typeface="DejaVu Sans"/>
            </a:endParaRPr>
          </a:p>
        </p:txBody>
      </p:sp>
      <p:sp>
        <p:nvSpPr>
          <p:cNvPr id="137219" name="Rectangle 1">
            <a:extLst>
              <a:ext uri="{FF2B5EF4-FFF2-40B4-BE49-F238E27FC236}">
                <a16:creationId xmlns:a16="http://schemas.microsoft.com/office/drawing/2014/main" id="{3EF2C0EE-AC0E-455C-83F9-D5F6B609C35F}"/>
              </a:ext>
            </a:extLst>
          </p:cNvPr>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headEnd/>
            <a:tailEnd/>
          </a:ln>
        </p:spPr>
      </p:sp>
      <p:sp>
        <p:nvSpPr>
          <p:cNvPr id="137220" name="Rectangle 2">
            <a:extLst>
              <a:ext uri="{FF2B5EF4-FFF2-40B4-BE49-F238E27FC236}">
                <a16:creationId xmlns:a16="http://schemas.microsoft.com/office/drawing/2014/main" id="{ABFB71A8-AA28-4925-8940-C3E910D3FF19}"/>
              </a:ext>
            </a:extLst>
          </p:cNvPr>
          <p:cNvSpPr>
            <a:spLocks noGrp="1" noChangeArrowheads="1"/>
          </p:cNvSpPr>
          <p:nvPr>
            <p:ph type="body" idx="1"/>
          </p:nvPr>
        </p:nvSpPr>
        <p:spPr>
          <a:xfrm>
            <a:off x="652463" y="4002088"/>
            <a:ext cx="5551487" cy="4310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6"/>
          <p:cNvSpPr>
            <a:spLocks noGrp="1" noChangeArrowheads="1"/>
          </p:cNvSpPr>
          <p:nvPr>
            <p:ph type="sldNum" sz="quarter"/>
          </p:nvPr>
        </p:nvSpPr>
        <p:spPr>
          <a:noFill/>
          <a:ln>
            <a:round/>
            <a:headEnd/>
            <a:tailEnd/>
          </a:ln>
        </p:spPr>
        <p:txBody>
          <a:bodyPr/>
          <a:lstStyle/>
          <a:p>
            <a:fld id="{604B4AD1-2F59-4CA8-AC8D-8E96F0E60320}" type="slidenum">
              <a:rPr lang="en-IN" altLang="en-US" smtClean="0">
                <a:ea typeface="DejaVu Sans"/>
                <a:cs typeface="DejaVu Sans"/>
              </a:rPr>
              <a:pPr/>
              <a:t>12</a:t>
            </a:fld>
            <a:endParaRPr lang="en-IN" altLang="en-US">
              <a:ea typeface="DejaVu Sans"/>
              <a:cs typeface="DejaVu Sans"/>
            </a:endParaRPr>
          </a:p>
        </p:txBody>
      </p:sp>
      <p:sp>
        <p:nvSpPr>
          <p:cNvPr id="112643" name="Rectangle 1"/>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ln>
        </p:spPr>
      </p:sp>
      <p:sp>
        <p:nvSpPr>
          <p:cNvPr id="112644" name="Rectangle 2"/>
          <p:cNvSpPr>
            <a:spLocks noGrp="1" noChangeArrowheads="1"/>
          </p:cNvSpPr>
          <p:nvPr>
            <p:ph type="body" idx="1"/>
          </p:nvPr>
        </p:nvSpPr>
        <p:spPr>
          <a:xfrm>
            <a:off x="652463" y="4002088"/>
            <a:ext cx="5551487" cy="4310062"/>
          </a:xfrm>
          <a:noFill/>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6">
            <a:extLst>
              <a:ext uri="{FF2B5EF4-FFF2-40B4-BE49-F238E27FC236}">
                <a16:creationId xmlns:a16="http://schemas.microsoft.com/office/drawing/2014/main" id="{E827C74A-A3B7-438B-936B-B81A547B301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1pPr>
            <a:lvl2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2pPr>
            <a:lvl3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3pPr>
            <a:lvl4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4pPr>
            <a:lvl5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9pPr>
          </a:lstStyle>
          <a:p>
            <a:pPr eaLnBrk="1"/>
            <a:fld id="{2FD69872-D70C-43ED-90C0-FEC41F89D20A}" type="slidenum">
              <a:rPr lang="en-IN" altLang="en-US" sz="1400">
                <a:solidFill>
                  <a:srgbClr val="000000"/>
                </a:solidFill>
                <a:latin typeface="Times New Roman" panose="02020603050405020304" pitchFamily="18" charset="0"/>
                <a:ea typeface="DejaVu Sans"/>
                <a:cs typeface="DejaVu Sans"/>
              </a:rPr>
              <a:pPr eaLnBrk="1"/>
              <a:t>129</a:t>
            </a:fld>
            <a:endParaRPr lang="en-IN" altLang="en-US" sz="1400">
              <a:solidFill>
                <a:srgbClr val="000000"/>
              </a:solidFill>
              <a:latin typeface="Times New Roman" panose="02020603050405020304" pitchFamily="18" charset="0"/>
              <a:ea typeface="DejaVu Sans"/>
              <a:cs typeface="DejaVu Sans"/>
            </a:endParaRPr>
          </a:p>
        </p:txBody>
      </p:sp>
      <p:sp>
        <p:nvSpPr>
          <p:cNvPr id="138243" name="Rectangle 1">
            <a:extLst>
              <a:ext uri="{FF2B5EF4-FFF2-40B4-BE49-F238E27FC236}">
                <a16:creationId xmlns:a16="http://schemas.microsoft.com/office/drawing/2014/main" id="{BFEBBB4D-11B2-4082-ADDE-568DF78C6F3A}"/>
              </a:ext>
            </a:extLst>
          </p:cNvPr>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headEnd/>
            <a:tailEnd/>
          </a:ln>
        </p:spPr>
      </p:sp>
      <p:sp>
        <p:nvSpPr>
          <p:cNvPr id="138244" name="Rectangle 2">
            <a:extLst>
              <a:ext uri="{FF2B5EF4-FFF2-40B4-BE49-F238E27FC236}">
                <a16:creationId xmlns:a16="http://schemas.microsoft.com/office/drawing/2014/main" id="{10327C4E-1F82-41B2-B2AF-E5E287B8F75F}"/>
              </a:ext>
            </a:extLst>
          </p:cNvPr>
          <p:cNvSpPr>
            <a:spLocks noGrp="1" noChangeArrowheads="1"/>
          </p:cNvSpPr>
          <p:nvPr>
            <p:ph type="body" idx="1"/>
          </p:nvPr>
        </p:nvSpPr>
        <p:spPr>
          <a:xfrm>
            <a:off x="652463" y="4002088"/>
            <a:ext cx="5551487" cy="4310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6">
            <a:extLst>
              <a:ext uri="{FF2B5EF4-FFF2-40B4-BE49-F238E27FC236}">
                <a16:creationId xmlns:a16="http://schemas.microsoft.com/office/drawing/2014/main" id="{8D2E2A7B-B48A-4C6C-BAAD-0D66BCC349A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1pPr>
            <a:lvl2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2pPr>
            <a:lvl3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3pPr>
            <a:lvl4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4pPr>
            <a:lvl5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9pPr>
          </a:lstStyle>
          <a:p>
            <a:pPr eaLnBrk="1"/>
            <a:fld id="{44FF916E-276F-4CE9-A646-EDB35B97186F}" type="slidenum">
              <a:rPr lang="en-IN" altLang="en-US" sz="1400">
                <a:solidFill>
                  <a:srgbClr val="000000"/>
                </a:solidFill>
                <a:latin typeface="Times New Roman" panose="02020603050405020304" pitchFamily="18" charset="0"/>
                <a:ea typeface="DejaVu Sans"/>
                <a:cs typeface="DejaVu Sans"/>
              </a:rPr>
              <a:pPr eaLnBrk="1"/>
              <a:t>130</a:t>
            </a:fld>
            <a:endParaRPr lang="en-IN" altLang="en-US" sz="1400">
              <a:solidFill>
                <a:srgbClr val="000000"/>
              </a:solidFill>
              <a:latin typeface="Times New Roman" panose="02020603050405020304" pitchFamily="18" charset="0"/>
              <a:ea typeface="DejaVu Sans"/>
              <a:cs typeface="DejaVu Sans"/>
            </a:endParaRPr>
          </a:p>
        </p:txBody>
      </p:sp>
      <p:sp>
        <p:nvSpPr>
          <p:cNvPr id="139267" name="Rectangle 1">
            <a:extLst>
              <a:ext uri="{FF2B5EF4-FFF2-40B4-BE49-F238E27FC236}">
                <a16:creationId xmlns:a16="http://schemas.microsoft.com/office/drawing/2014/main" id="{6050BDB5-FDD8-4B13-A7A9-071355BD9596}"/>
              </a:ext>
            </a:extLst>
          </p:cNvPr>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headEnd/>
            <a:tailEnd/>
          </a:ln>
        </p:spPr>
      </p:sp>
      <p:sp>
        <p:nvSpPr>
          <p:cNvPr id="139268" name="Rectangle 2">
            <a:extLst>
              <a:ext uri="{FF2B5EF4-FFF2-40B4-BE49-F238E27FC236}">
                <a16:creationId xmlns:a16="http://schemas.microsoft.com/office/drawing/2014/main" id="{FD207CB4-0FB0-4C1A-9329-721A414BC039}"/>
              </a:ext>
            </a:extLst>
          </p:cNvPr>
          <p:cNvSpPr>
            <a:spLocks noGrp="1" noChangeArrowheads="1"/>
          </p:cNvSpPr>
          <p:nvPr>
            <p:ph type="body" idx="1"/>
          </p:nvPr>
        </p:nvSpPr>
        <p:spPr>
          <a:xfrm>
            <a:off x="652463" y="4002088"/>
            <a:ext cx="5551487" cy="4310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6">
            <a:extLst>
              <a:ext uri="{FF2B5EF4-FFF2-40B4-BE49-F238E27FC236}">
                <a16:creationId xmlns:a16="http://schemas.microsoft.com/office/drawing/2014/main" id="{A2F35553-1715-47D5-BD95-151BDD92D77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1pPr>
            <a:lvl2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2pPr>
            <a:lvl3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3pPr>
            <a:lvl4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4pPr>
            <a:lvl5pPr eaLnBrk="0" hangingPunct="0">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Verdana" panose="020B0604030504040204" pitchFamily="34" charset="0"/>
                <a:ea typeface="Droid Sans Fallback"/>
                <a:cs typeface="Droid Sans Fallback"/>
              </a:defRPr>
            </a:lvl9pPr>
          </a:lstStyle>
          <a:p>
            <a:pPr eaLnBrk="1"/>
            <a:fld id="{5B0C9422-F98E-4747-BFAC-E3B474516B2C}" type="slidenum">
              <a:rPr lang="en-IN" altLang="en-US" sz="1400">
                <a:solidFill>
                  <a:srgbClr val="000000"/>
                </a:solidFill>
                <a:latin typeface="Times New Roman" panose="02020603050405020304" pitchFamily="18" charset="0"/>
                <a:ea typeface="DejaVu Sans"/>
                <a:cs typeface="DejaVu Sans"/>
              </a:rPr>
              <a:pPr eaLnBrk="1"/>
              <a:t>131</a:t>
            </a:fld>
            <a:endParaRPr lang="en-IN" altLang="en-US" sz="1400">
              <a:solidFill>
                <a:srgbClr val="000000"/>
              </a:solidFill>
              <a:latin typeface="Times New Roman" panose="02020603050405020304" pitchFamily="18" charset="0"/>
              <a:ea typeface="DejaVu Sans"/>
              <a:cs typeface="DejaVu Sans"/>
            </a:endParaRPr>
          </a:p>
        </p:txBody>
      </p:sp>
      <p:sp>
        <p:nvSpPr>
          <p:cNvPr id="140291" name="Rectangle 1">
            <a:extLst>
              <a:ext uri="{FF2B5EF4-FFF2-40B4-BE49-F238E27FC236}">
                <a16:creationId xmlns:a16="http://schemas.microsoft.com/office/drawing/2014/main" id="{8FF6273E-F30D-41B0-9E06-655481218791}"/>
              </a:ext>
            </a:extLst>
          </p:cNvPr>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headEnd/>
            <a:tailEnd/>
          </a:ln>
        </p:spPr>
      </p:sp>
      <p:sp>
        <p:nvSpPr>
          <p:cNvPr id="140292" name="Rectangle 2">
            <a:extLst>
              <a:ext uri="{FF2B5EF4-FFF2-40B4-BE49-F238E27FC236}">
                <a16:creationId xmlns:a16="http://schemas.microsoft.com/office/drawing/2014/main" id="{79C54A44-DE60-42B9-919D-EDC707BB0F2B}"/>
              </a:ext>
            </a:extLst>
          </p:cNvPr>
          <p:cNvSpPr>
            <a:spLocks noGrp="1" noChangeArrowheads="1"/>
          </p:cNvSpPr>
          <p:nvPr>
            <p:ph type="body" idx="1"/>
          </p:nvPr>
        </p:nvSpPr>
        <p:spPr>
          <a:xfrm>
            <a:off x="652463" y="4002088"/>
            <a:ext cx="5551487" cy="4310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6"/>
          <p:cNvSpPr>
            <a:spLocks noGrp="1" noChangeArrowheads="1"/>
          </p:cNvSpPr>
          <p:nvPr>
            <p:ph type="sldNum" sz="quarter"/>
          </p:nvPr>
        </p:nvSpPr>
        <p:spPr>
          <a:noFill/>
          <a:ln>
            <a:round/>
            <a:headEnd/>
            <a:tailEnd/>
          </a:ln>
        </p:spPr>
        <p:txBody>
          <a:bodyPr/>
          <a:lstStyle/>
          <a:p>
            <a:fld id="{373E77D3-77E0-4EDD-8EFE-6760A24D93EF}" type="slidenum">
              <a:rPr lang="en-IN" altLang="en-US" smtClean="0">
                <a:ea typeface="DejaVu Sans"/>
                <a:cs typeface="DejaVu Sans"/>
              </a:rPr>
              <a:pPr/>
              <a:t>14</a:t>
            </a:fld>
            <a:endParaRPr lang="en-IN" altLang="en-US">
              <a:ea typeface="DejaVu Sans"/>
              <a:cs typeface="DejaVu Sans"/>
            </a:endParaRPr>
          </a:p>
        </p:txBody>
      </p:sp>
      <p:sp>
        <p:nvSpPr>
          <p:cNvPr id="113667"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113668" name="Text Box 2"/>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113669" name="Text Box 3"/>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D24C31D-D36E-4A1E-B178-3A5D500A6E42}" type="slidenum">
              <a:rPr lang="en-US" altLang="en-US" sz="1200">
                <a:solidFill>
                  <a:srgbClr val="000000"/>
                </a:solidFill>
                <a:latin typeface="Times New Roman" pitchFamily="18" charset="0"/>
              </a:rPr>
              <a:pPr algn="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a:t>
            </a:fld>
            <a:endParaRPr lang="en-US" altLang="en-US" sz="1200">
              <a:solidFill>
                <a:srgbClr val="000000"/>
              </a:solidFill>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6"/>
          <p:cNvSpPr>
            <a:spLocks noGrp="1" noChangeArrowheads="1"/>
          </p:cNvSpPr>
          <p:nvPr>
            <p:ph type="sldNum" sz="quarter"/>
          </p:nvPr>
        </p:nvSpPr>
        <p:spPr>
          <a:noFill/>
          <a:ln>
            <a:round/>
            <a:headEnd/>
            <a:tailEnd/>
          </a:ln>
        </p:spPr>
        <p:txBody>
          <a:bodyPr/>
          <a:lstStyle/>
          <a:p>
            <a:fld id="{B0A65083-2986-4BF1-99F8-52DAE1955F82}" type="slidenum">
              <a:rPr lang="en-IN" altLang="en-US" smtClean="0">
                <a:ea typeface="DejaVu Sans"/>
                <a:cs typeface="DejaVu Sans"/>
              </a:rPr>
              <a:pPr/>
              <a:t>16</a:t>
            </a:fld>
            <a:endParaRPr lang="en-IN" altLang="en-US">
              <a:ea typeface="DejaVu Sans"/>
              <a:cs typeface="DejaVu Sans"/>
            </a:endParaRPr>
          </a:p>
        </p:txBody>
      </p:sp>
      <p:sp>
        <p:nvSpPr>
          <p:cNvPr id="114691" name="Rectangle 1"/>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ln>
        </p:spPr>
      </p:sp>
      <p:sp>
        <p:nvSpPr>
          <p:cNvPr id="114692" name="Rectangle 2"/>
          <p:cNvSpPr>
            <a:spLocks noGrp="1" noChangeArrowheads="1"/>
          </p:cNvSpPr>
          <p:nvPr>
            <p:ph type="body" idx="1"/>
          </p:nvPr>
        </p:nvSpPr>
        <p:spPr>
          <a:xfrm>
            <a:off x="652463" y="4002088"/>
            <a:ext cx="5551487" cy="4310062"/>
          </a:xfrm>
          <a:noFill/>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6"/>
          <p:cNvSpPr>
            <a:spLocks noGrp="1" noChangeArrowheads="1"/>
          </p:cNvSpPr>
          <p:nvPr>
            <p:ph type="sldNum" sz="quarter"/>
          </p:nvPr>
        </p:nvSpPr>
        <p:spPr>
          <a:noFill/>
          <a:ln>
            <a:round/>
            <a:headEnd/>
            <a:tailEnd/>
          </a:ln>
        </p:spPr>
        <p:txBody>
          <a:bodyPr/>
          <a:lstStyle/>
          <a:p>
            <a:fld id="{F6EFDBA6-33B3-41AC-88C4-B64DA191E0C7}" type="slidenum">
              <a:rPr lang="en-IN" altLang="en-US" smtClean="0">
                <a:ea typeface="DejaVu Sans"/>
                <a:cs typeface="DejaVu Sans"/>
              </a:rPr>
              <a:pPr/>
              <a:t>17</a:t>
            </a:fld>
            <a:endParaRPr lang="en-IN" altLang="en-US">
              <a:ea typeface="DejaVu Sans"/>
              <a:cs typeface="DejaVu Sans"/>
            </a:endParaRPr>
          </a:p>
        </p:txBody>
      </p:sp>
      <p:sp>
        <p:nvSpPr>
          <p:cNvPr id="115715" name="Rectangle 1"/>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ln>
        </p:spPr>
      </p:sp>
      <p:sp>
        <p:nvSpPr>
          <p:cNvPr id="115716" name="Rectangle 2"/>
          <p:cNvSpPr>
            <a:spLocks noGrp="1" noChangeArrowheads="1"/>
          </p:cNvSpPr>
          <p:nvPr>
            <p:ph type="body" idx="1"/>
          </p:nvPr>
        </p:nvSpPr>
        <p:spPr>
          <a:xfrm>
            <a:off x="652463" y="4002088"/>
            <a:ext cx="5551487" cy="4310062"/>
          </a:xfrm>
          <a:noFill/>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6"/>
          <p:cNvSpPr>
            <a:spLocks noGrp="1" noChangeArrowheads="1"/>
          </p:cNvSpPr>
          <p:nvPr>
            <p:ph type="sldNum" sz="quarter"/>
          </p:nvPr>
        </p:nvSpPr>
        <p:spPr>
          <a:noFill/>
          <a:ln>
            <a:round/>
            <a:headEnd/>
            <a:tailEnd/>
          </a:ln>
        </p:spPr>
        <p:txBody>
          <a:bodyPr/>
          <a:lstStyle/>
          <a:p>
            <a:fld id="{28821797-C95D-4420-837C-57B8F82808B4}" type="slidenum">
              <a:rPr lang="en-IN" altLang="en-US" smtClean="0">
                <a:ea typeface="DejaVu Sans"/>
                <a:cs typeface="DejaVu Sans"/>
              </a:rPr>
              <a:pPr/>
              <a:t>18</a:t>
            </a:fld>
            <a:endParaRPr lang="en-IN" altLang="en-US">
              <a:ea typeface="DejaVu Sans"/>
              <a:cs typeface="DejaVu Sans"/>
            </a:endParaRPr>
          </a:p>
        </p:txBody>
      </p:sp>
      <p:sp>
        <p:nvSpPr>
          <p:cNvPr id="117763" name="Rectangle 1"/>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ln>
        </p:spPr>
      </p:sp>
      <p:sp>
        <p:nvSpPr>
          <p:cNvPr id="117764" name="Rectangle 2"/>
          <p:cNvSpPr>
            <a:spLocks noGrp="1" noChangeArrowheads="1"/>
          </p:cNvSpPr>
          <p:nvPr>
            <p:ph type="body" idx="1"/>
          </p:nvPr>
        </p:nvSpPr>
        <p:spPr>
          <a:xfrm>
            <a:off x="652463" y="4002088"/>
            <a:ext cx="5551487" cy="4310062"/>
          </a:xfrm>
          <a:noFill/>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6"/>
          <p:cNvSpPr>
            <a:spLocks noGrp="1" noChangeArrowheads="1"/>
          </p:cNvSpPr>
          <p:nvPr>
            <p:ph type="sldNum" sz="quarter"/>
          </p:nvPr>
        </p:nvSpPr>
        <p:spPr>
          <a:noFill/>
          <a:ln>
            <a:round/>
            <a:headEnd/>
            <a:tailEnd/>
          </a:ln>
        </p:spPr>
        <p:txBody>
          <a:bodyPr/>
          <a:lstStyle/>
          <a:p>
            <a:fld id="{30419231-0754-4DC9-A812-264578BE65E7}" type="slidenum">
              <a:rPr lang="en-IN" altLang="en-US" smtClean="0">
                <a:ea typeface="DejaVu Sans"/>
                <a:cs typeface="DejaVu Sans"/>
              </a:rPr>
              <a:pPr/>
              <a:t>19</a:t>
            </a:fld>
            <a:endParaRPr lang="en-IN" altLang="en-US">
              <a:ea typeface="DejaVu Sans"/>
              <a:cs typeface="DejaVu Sans"/>
            </a:endParaRPr>
          </a:p>
        </p:txBody>
      </p:sp>
      <p:sp>
        <p:nvSpPr>
          <p:cNvPr id="116739" name="Rectangle 1"/>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ln>
        </p:spPr>
      </p:sp>
      <p:sp>
        <p:nvSpPr>
          <p:cNvPr id="116740" name="Rectangle 2"/>
          <p:cNvSpPr>
            <a:spLocks noGrp="1" noChangeArrowheads="1"/>
          </p:cNvSpPr>
          <p:nvPr>
            <p:ph type="body" idx="1"/>
          </p:nvPr>
        </p:nvSpPr>
        <p:spPr>
          <a:xfrm>
            <a:off x="652463" y="4002088"/>
            <a:ext cx="5551487" cy="4310062"/>
          </a:xfrm>
          <a:noFill/>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6"/>
          <p:cNvSpPr>
            <a:spLocks noGrp="1" noChangeArrowheads="1"/>
          </p:cNvSpPr>
          <p:nvPr>
            <p:ph type="sldNum" sz="quarter"/>
          </p:nvPr>
        </p:nvSpPr>
        <p:spPr>
          <a:noFill/>
          <a:ln>
            <a:round/>
            <a:headEnd/>
            <a:tailEnd/>
          </a:ln>
        </p:spPr>
        <p:txBody>
          <a:bodyPr/>
          <a:lstStyle/>
          <a:p>
            <a:fld id="{31AC6AEF-28AE-4888-9C9D-2D8A8C5C9A43}" type="slidenum">
              <a:rPr lang="en-IN" altLang="en-US" smtClean="0">
                <a:ea typeface="DejaVu Sans"/>
                <a:cs typeface="DejaVu Sans"/>
              </a:rPr>
              <a:pPr/>
              <a:t>43</a:t>
            </a:fld>
            <a:endParaRPr lang="en-IN" altLang="en-US">
              <a:ea typeface="DejaVu Sans"/>
              <a:cs typeface="DejaVu Sans"/>
            </a:endParaRPr>
          </a:p>
        </p:txBody>
      </p:sp>
      <p:sp>
        <p:nvSpPr>
          <p:cNvPr id="118787" name="Rectangle 1"/>
          <p:cNvSpPr>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ln>
        </p:spPr>
      </p:sp>
      <p:sp>
        <p:nvSpPr>
          <p:cNvPr id="118788" name="Rectangle 2"/>
          <p:cNvSpPr>
            <a:spLocks noGrp="1" noChangeArrowheads="1"/>
          </p:cNvSpPr>
          <p:nvPr>
            <p:ph type="body" idx="1"/>
          </p:nvPr>
        </p:nvSpPr>
        <p:spPr>
          <a:xfrm>
            <a:off x="652463" y="4002088"/>
            <a:ext cx="5551487" cy="4310062"/>
          </a:xfrm>
          <a:noFill/>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87470E6A-462C-4F83-A549-62AF73CA3E14}" type="datetimeFigureOut">
              <a:rPr lang="en-US" smtClean="0"/>
              <a:pPr/>
              <a:t>3/31/2022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EBCCFA8-C15B-4296-B78E-B481C738F50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7470E6A-462C-4F83-A549-62AF73CA3E14}"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CCFA8-C15B-4296-B78E-B481C738F5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7470E6A-462C-4F83-A549-62AF73CA3E14}"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CCFA8-C15B-4296-B78E-B481C738F50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solidFill>
                  <a:srgbClr val="40458C"/>
                </a:solidFill>
              </a:defRPr>
            </a:lvl1pPr>
          </a:lstStyle>
          <a:p>
            <a:pPr>
              <a:defRPr/>
            </a:pPr>
            <a:r>
              <a:rPr lang="en-US"/>
              <a:t>2/9/2004</a:t>
            </a:r>
          </a:p>
        </p:txBody>
      </p:sp>
      <p:sp>
        <p:nvSpPr>
          <p:cNvPr id="6" name="Footer Placeholder 5"/>
          <p:cNvSpPr>
            <a:spLocks noGrp="1"/>
          </p:cNvSpPr>
          <p:nvPr>
            <p:ph type="ftr" sz="quarter" idx="11"/>
          </p:nvPr>
        </p:nvSpPr>
        <p:spPr>
          <a:xfrm>
            <a:off x="3124200" y="6248400"/>
            <a:ext cx="2895600" cy="457200"/>
          </a:xfrm>
        </p:spPr>
        <p:txBody>
          <a:bodyPr/>
          <a:lstStyle>
            <a:lvl1pPr>
              <a:defRPr>
                <a:solidFill>
                  <a:srgbClr val="40458C"/>
                </a:solidFill>
              </a:defRPr>
            </a:lvl1pPr>
          </a:lstStyle>
          <a:p>
            <a:pPr>
              <a:defRPr/>
            </a:pPr>
            <a:r>
              <a:rPr lang="en-US"/>
              <a:t>Dr Basil Hamed</a:t>
            </a:r>
          </a:p>
        </p:txBody>
      </p:sp>
      <p:sp>
        <p:nvSpPr>
          <p:cNvPr id="7" name="Slide Number Placeholder 6"/>
          <p:cNvSpPr>
            <a:spLocks noGrp="1"/>
          </p:cNvSpPr>
          <p:nvPr>
            <p:ph type="sldNum" sz="quarter" idx="12"/>
          </p:nvPr>
        </p:nvSpPr>
        <p:spPr>
          <a:xfrm>
            <a:off x="6553200" y="6248400"/>
            <a:ext cx="1905000" cy="457200"/>
          </a:xfrm>
        </p:spPr>
        <p:txBody>
          <a:bodyPr/>
          <a:lstStyle>
            <a:lvl1pPr>
              <a:defRPr>
                <a:solidFill>
                  <a:srgbClr val="40458C"/>
                </a:solidFill>
              </a:defRPr>
            </a:lvl1pPr>
          </a:lstStyle>
          <a:p>
            <a:pPr>
              <a:defRPr/>
            </a:pPr>
            <a:fld id="{D5DB9A82-5571-4A2E-8E15-5FB9F166D0B9}"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87470E6A-462C-4F83-A549-62AF73CA3E14}" type="datetimeFigureOut">
              <a:rPr lang="en-US" smtClean="0"/>
              <a:pPr/>
              <a:t>3/31/2022</a:t>
            </a:fld>
            <a:endParaRPr lang="en-US"/>
          </a:p>
        </p:txBody>
      </p:sp>
      <p:sp>
        <p:nvSpPr>
          <p:cNvPr id="9" name="Slide Number Placeholder 8"/>
          <p:cNvSpPr>
            <a:spLocks noGrp="1"/>
          </p:cNvSpPr>
          <p:nvPr>
            <p:ph type="sldNum" sz="quarter" idx="15"/>
          </p:nvPr>
        </p:nvSpPr>
        <p:spPr/>
        <p:txBody>
          <a:bodyPr rtlCol="0"/>
          <a:lstStyle/>
          <a:p>
            <a:fld id="{1EBCCFA8-C15B-4296-B78E-B481C738F50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7470E6A-462C-4F83-A549-62AF73CA3E14}" type="datetimeFigureOut">
              <a:rPr lang="en-US" smtClean="0"/>
              <a:pPr/>
              <a:t>3/31/2022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EBCCFA8-C15B-4296-B78E-B481C738F50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7470E6A-462C-4F83-A549-62AF73CA3E14}" type="datetimeFigureOut">
              <a:rPr lang="en-US" smtClean="0"/>
              <a:pPr/>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CCFA8-C15B-4296-B78E-B481C738F50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87470E6A-462C-4F83-A549-62AF73CA3E14}" type="datetimeFigureOut">
              <a:rPr lang="en-US" smtClean="0"/>
              <a:pPr/>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BCCFA8-C15B-4296-B78E-B481C738F50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87470E6A-462C-4F83-A549-62AF73CA3E14}" type="datetimeFigureOut">
              <a:rPr lang="en-US" smtClean="0"/>
              <a:pPr/>
              <a:t>3/31/2022</a:t>
            </a:fld>
            <a:endParaRPr lang="en-US"/>
          </a:p>
        </p:txBody>
      </p:sp>
      <p:sp>
        <p:nvSpPr>
          <p:cNvPr id="7" name="Slide Number Placeholder 6"/>
          <p:cNvSpPr>
            <a:spLocks noGrp="1"/>
          </p:cNvSpPr>
          <p:nvPr>
            <p:ph type="sldNum" sz="quarter" idx="11"/>
          </p:nvPr>
        </p:nvSpPr>
        <p:spPr/>
        <p:txBody>
          <a:bodyPr rtlCol="0"/>
          <a:lstStyle/>
          <a:p>
            <a:fld id="{1EBCCFA8-C15B-4296-B78E-B481C738F50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70E6A-462C-4F83-A549-62AF73CA3E14}" type="datetimeFigureOut">
              <a:rPr lang="en-US" smtClean="0"/>
              <a:pPr/>
              <a:t>3/31/2022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BCCFA8-C15B-4296-B78E-B481C738F5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87470E6A-462C-4F83-A549-62AF73CA3E14}" type="datetimeFigureOut">
              <a:rPr lang="en-US" smtClean="0"/>
              <a:pPr/>
              <a:t>3/31/2022</a:t>
            </a:fld>
            <a:endParaRPr lang="en-US"/>
          </a:p>
        </p:txBody>
      </p:sp>
      <p:sp>
        <p:nvSpPr>
          <p:cNvPr id="22" name="Slide Number Placeholder 21"/>
          <p:cNvSpPr>
            <a:spLocks noGrp="1"/>
          </p:cNvSpPr>
          <p:nvPr>
            <p:ph type="sldNum" sz="quarter" idx="15"/>
          </p:nvPr>
        </p:nvSpPr>
        <p:spPr/>
        <p:txBody>
          <a:bodyPr rtlCol="0"/>
          <a:lstStyle/>
          <a:p>
            <a:fld id="{1EBCCFA8-C15B-4296-B78E-B481C738F50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7470E6A-462C-4F83-A549-62AF73CA3E14}" type="datetimeFigureOut">
              <a:rPr lang="en-US" smtClean="0"/>
              <a:pPr/>
              <a:t>3/31/2022</a:t>
            </a:fld>
            <a:endParaRPr lang="en-US"/>
          </a:p>
        </p:txBody>
      </p:sp>
      <p:sp>
        <p:nvSpPr>
          <p:cNvPr id="18" name="Slide Number Placeholder 17"/>
          <p:cNvSpPr>
            <a:spLocks noGrp="1"/>
          </p:cNvSpPr>
          <p:nvPr>
            <p:ph type="sldNum" sz="quarter" idx="11"/>
          </p:nvPr>
        </p:nvSpPr>
        <p:spPr/>
        <p:txBody>
          <a:bodyPr rtlCol="0"/>
          <a:lstStyle/>
          <a:p>
            <a:fld id="{1EBCCFA8-C15B-4296-B78E-B481C738F50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7470E6A-462C-4F83-A549-62AF73CA3E14}" type="datetimeFigureOut">
              <a:rPr lang="en-US" smtClean="0"/>
              <a:pPr/>
              <a:t>3/31/2022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EBCCFA8-C15B-4296-B78E-B481C738F5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hyperlink" Target="http://4.bp.blogspot.com/_n9X_m234oaw/TS0JswMJ3iI/AAAAAAAADM0/AMsB2b6ZMj8/s1600/max-max-fuzzy-composition.png" TargetMode="Externa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hyperlink" Target="http://3.bp.blogspot.com/_n9X_m234oaw/TS0KFYCagYI/AAAAAAAADM8/TPRj_J3TQWM/s1600/min-min-fuzzy-composition.png" TargetMode="External"/></Relationships>
</file>

<file path=ppt/slides/_rels/slide11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95.xml.rels><?xml version="1.0" encoding="UTF-8" standalone="yes"?>
<Relationships xmlns="http://schemas.openxmlformats.org/package/2006/relationships"><Relationship Id="rId3" Type="http://schemas.openxmlformats.org/officeDocument/2006/relationships/hyperlink" Target="http://3.bp.blogspot.com/-4iz93QBDQXI/TlJmQPkioTI/AAAAAAAACOQ/MCZ4qx10o7Q/s1600/product-of-fuzzy-sets.png" TargetMode="External"/><Relationship Id="rId2" Type="http://schemas.openxmlformats.org/officeDocument/2006/relationships/hyperlink" Target="http://1.bp.blogspot.com/-RsCsjVJQGFA/TlJmBoMCAOI/AAAAAAAACOI/WuXnegQsT1Q/s1600/compliment-of-Fuzzy-Set-A.png" TargetMode="External"/><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hyperlink" Target="http://1.bp.blogspot.com/-BmDAS70wcqE/TlJmjwOF3VI/AAAAAAAACOY/9e8tJ2OBrbI/s1600/product-of-fuzzy-set-with-a-crisp-number-n.png" TargetMode="External"/><Relationship Id="rId4" Type="http://schemas.openxmlformats.org/officeDocument/2006/relationships/image" Target="../media/image48.png"/></Relationships>
</file>

<file path=ppt/slides/_rels/slide96.xml.rels><?xml version="1.0" encoding="UTF-8" standalone="yes"?>
<Relationships xmlns="http://schemas.openxmlformats.org/package/2006/relationships"><Relationship Id="rId3" Type="http://schemas.openxmlformats.org/officeDocument/2006/relationships/hyperlink" Target="http://1.bp.blogspot.com/-oquNCLEc7Nk/TlJnQ56llgI/AAAAAAAACOw/DyH-xcAu8qk/s1600/Disjoint-Sum-of-A-and-B.png" TargetMode="External"/><Relationship Id="rId7" Type="http://schemas.openxmlformats.org/officeDocument/2006/relationships/image" Target="../media/image52.png"/><Relationship Id="rId2" Type="http://schemas.openxmlformats.org/officeDocument/2006/relationships/hyperlink" Target="http://3.bp.blogspot.com/-yACpaY5aY8I/TlJnCgloNMI/AAAAAAAACOo/GDtP7okXbOE/s1600/fuzzy-sets-difference.png" TargetMode="Externa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hyperlink" Target="http://2.bp.blogspot.com/-Z5orCpo99wQ/TlJmzNMdWZI/AAAAAAAACOg/aFsLjbJLwMA/s1600/Power-of-a-Fuzzy-Set.png"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 Computing</a:t>
            </a:r>
          </a:p>
        </p:txBody>
      </p:sp>
      <p:sp>
        <p:nvSpPr>
          <p:cNvPr id="3" name="Subtitle 2"/>
          <p:cNvSpPr>
            <a:spLocks noGrp="1"/>
          </p:cNvSpPr>
          <p:nvPr>
            <p:ph type="subTitle" idx="1"/>
          </p:nvPr>
        </p:nvSpPr>
        <p:spPr/>
        <p:txBody>
          <a:bodyPr/>
          <a:lstStyle/>
          <a:p>
            <a:r>
              <a:rPr lang="en-US" dirty="0"/>
              <a:t>CS3EA03</a:t>
            </a:r>
          </a:p>
        </p:txBody>
      </p:sp>
    </p:spTree>
    <p:extLst>
      <p:ext uri="{BB962C8B-B14F-4D97-AF65-F5344CB8AC3E}">
        <p14:creationId xmlns:p14="http://schemas.microsoft.com/office/powerpoint/2010/main" val="89340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 computing techniques</a:t>
            </a:r>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7086600" cy="464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21957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
          <p:cNvPicPr>
            <a:picLocks noChangeAspect="1" noChangeArrowheads="1"/>
          </p:cNvPicPr>
          <p:nvPr/>
        </p:nvPicPr>
        <p:blipFill>
          <a:blip r:embed="rId3"/>
          <a:srcRect/>
          <a:stretch>
            <a:fillRect/>
          </a:stretch>
        </p:blipFill>
        <p:spPr bwMode="auto">
          <a:xfrm>
            <a:off x="762000" y="381000"/>
            <a:ext cx="7772400" cy="6019800"/>
          </a:xfrm>
          <a:prstGeom prst="rect">
            <a:avLst/>
          </a:prstGeom>
          <a:noFill/>
          <a:ln w="9525">
            <a:noFill/>
            <a:round/>
            <a:headEnd/>
            <a:tailEnd/>
          </a:ln>
        </p:spPr>
      </p:pic>
      <p:sp>
        <p:nvSpPr>
          <p:cNvPr id="35843" name="Text Box 2"/>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75894D1-EBBE-480B-82D4-B1B0EB63B364}" type="slidenum">
              <a:rPr lang="en-US" altLang="en-US" sz="1200">
                <a:solidFill>
                  <a:srgbClr val="898989"/>
                </a:solidFill>
              </a:rPr>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100</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
          <p:cNvPicPr>
            <a:picLocks noChangeAspect="1" noChangeArrowheads="1"/>
          </p:cNvPicPr>
          <p:nvPr/>
        </p:nvPicPr>
        <p:blipFill>
          <a:blip r:embed="rId3"/>
          <a:srcRect/>
          <a:stretch>
            <a:fillRect/>
          </a:stretch>
        </p:blipFill>
        <p:spPr bwMode="auto">
          <a:xfrm>
            <a:off x="685800" y="685800"/>
            <a:ext cx="7543800" cy="5181600"/>
          </a:xfrm>
          <a:prstGeom prst="rect">
            <a:avLst/>
          </a:prstGeom>
          <a:noFill/>
          <a:ln w="9525">
            <a:noFill/>
            <a:round/>
            <a:headEnd/>
            <a:tailEnd/>
          </a:ln>
        </p:spPr>
      </p:pic>
      <p:sp>
        <p:nvSpPr>
          <p:cNvPr id="36867" name="Text Box 2"/>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4E58826-3167-46E6-99C2-16AD0506F63E}" type="slidenum">
              <a:rPr lang="en-US" altLang="en-US" sz="1200">
                <a:solidFill>
                  <a:srgbClr val="898989"/>
                </a:solidFill>
              </a:rPr>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101</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457200" y="457200"/>
            <a:ext cx="8229600" cy="581025"/>
          </a:xfrm>
          <a:prstGeom prst="rect">
            <a:avLst/>
          </a:prstGeom>
          <a:noFill/>
          <a:ln w="9525">
            <a:noFill/>
            <a:round/>
            <a:headEnd/>
            <a:tailEnd/>
          </a:ln>
        </p:spPr>
        <p:txBody>
          <a:bodyPr lIns="90000" tIns="46800" rIns="90000" bIns="46800">
            <a:spAutoFit/>
          </a:bodyPr>
          <a:lstStyle/>
          <a:p>
            <a:pPr>
              <a:spcBef>
                <a:spcPts val="20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b="1">
                <a:solidFill>
                  <a:srgbClr val="000000"/>
                </a:solidFill>
                <a:latin typeface="Times New Roman" pitchFamily="18" charset="0"/>
                <a:cs typeface="Times New Roman" pitchFamily="18" charset="0"/>
              </a:rPr>
              <a:t>RELATIONS</a:t>
            </a:r>
          </a:p>
        </p:txBody>
      </p:sp>
      <p:sp>
        <p:nvSpPr>
          <p:cNvPr id="24578" name="Text Box 2"/>
          <p:cNvSpPr txBox="1">
            <a:spLocks noChangeArrowheads="1"/>
          </p:cNvSpPr>
          <p:nvPr/>
        </p:nvSpPr>
        <p:spPr bwMode="auto">
          <a:xfrm>
            <a:off x="381000" y="381000"/>
            <a:ext cx="8229600" cy="6235700"/>
          </a:xfrm>
          <a:prstGeom prst="rect">
            <a:avLst/>
          </a:prstGeom>
          <a:noFill/>
          <a:ln>
            <a:noFill/>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Verdana" panose="020B0604030504040204" pitchFamily="34" charset="0"/>
                <a:cs typeface="Droid Sans Fallback" charset="0"/>
              </a:defRPr>
            </a:lvl1pPr>
            <a:lvl2pPr marL="455613" indent="-45561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Verdana" panose="020B060403050404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Verdana" panose="020B060403050404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Verdana" panose="020B060403050404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Verdana" panose="020B060403050404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Verdana" panose="020B060403050404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Verdana" panose="020B060403050404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Verdana" panose="020B060403050404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Verdana" panose="020B0604030504040204" pitchFamily="34" charset="0"/>
                <a:cs typeface="Droid Sans Fallback" charset="0"/>
              </a:defRPr>
            </a:lvl9pPr>
          </a:lstStyle>
          <a:p>
            <a:pPr eaLnBrk="0" hangingPunct="0">
              <a:buSzPct val="100000"/>
              <a:defRPr/>
            </a:pPr>
            <a:endParaRPr lang="tr-TR" altLang="en-US" sz="1600">
              <a:ea typeface="+mn-ea"/>
            </a:endParaRPr>
          </a:p>
          <a:p>
            <a:pPr lvl="1" algn="just" eaLnBrk="0" hangingPunct="0">
              <a:lnSpc>
                <a:spcPct val="110000"/>
              </a:lnSpc>
              <a:buClr>
                <a:srgbClr val="984807"/>
              </a:buClr>
              <a:buSzPct val="100000"/>
              <a:buFont typeface="Wingdings" panose="05000000000000000000" pitchFamily="2" charset="2"/>
              <a:buNone/>
              <a:defRPr/>
            </a:pPr>
            <a:endParaRPr lang="en-US" altLang="en-US">
              <a:solidFill>
                <a:srgbClr val="984807"/>
              </a:solidFill>
              <a:latin typeface="Tahoma" panose="020B0604030504040204" pitchFamily="34" charset="0"/>
              <a:ea typeface="+mn-ea"/>
              <a:cs typeface="Tahoma" panose="020B0604030504040204" pitchFamily="34" charset="0"/>
            </a:endParaRPr>
          </a:p>
          <a:p>
            <a:pPr marL="457200" lvl="1" algn="just" eaLnBrk="0" hangingPunct="0">
              <a:lnSpc>
                <a:spcPct val="110000"/>
              </a:lnSpc>
              <a:buSzPct val="100000"/>
              <a:defRPr/>
            </a:pPr>
            <a:endParaRPr lang="en-US" altLang="en-US">
              <a:solidFill>
                <a:srgbClr val="984807"/>
              </a:solidFill>
              <a:latin typeface="Tahoma" panose="020B0604030504040204" pitchFamily="34" charset="0"/>
              <a:ea typeface="+mn-ea"/>
              <a:cs typeface="Tahoma" panose="020B0604030504040204" pitchFamily="34" charset="0"/>
            </a:endParaRPr>
          </a:p>
          <a:p>
            <a:pPr lvl="1" algn="just" eaLnBrk="0" hangingPunct="0">
              <a:lnSpc>
                <a:spcPct val="110000"/>
              </a:lnSpc>
              <a:buClr>
                <a:srgbClr val="000000"/>
              </a:buClr>
              <a:buSzPct val="100000"/>
              <a:buFont typeface="Wingdings" panose="05000000000000000000" pitchFamily="2" charset="2"/>
              <a:buChar char=""/>
              <a:defRPr/>
            </a:pPr>
            <a:r>
              <a:rPr lang="en-US" altLang="en-US" sz="2400">
                <a:latin typeface="Times New Roman" panose="02020603050405020304" pitchFamily="18" charset="0"/>
                <a:ea typeface="+mn-ea"/>
                <a:cs typeface="Times New Roman" panose="02020603050405020304" pitchFamily="18" charset="0"/>
              </a:rPr>
              <a:t>Relation is of fundamental importance in all – engineering  science and mathematically based field. Relation are involved in logic, approximate reasoning ,classification, rule based system, pattern recognition and control.</a:t>
            </a:r>
          </a:p>
          <a:p>
            <a:pPr marL="457200" lvl="1" algn="just" eaLnBrk="0" hangingPunct="0">
              <a:lnSpc>
                <a:spcPct val="110000"/>
              </a:lnSpc>
              <a:buSzPct val="100000"/>
              <a:defRPr/>
            </a:pPr>
            <a:endParaRPr lang="en-US" altLang="en-US" sz="2400">
              <a:latin typeface="Times New Roman" panose="02020603050405020304" pitchFamily="18" charset="0"/>
              <a:ea typeface="+mn-ea"/>
              <a:cs typeface="Times New Roman" panose="02020603050405020304" pitchFamily="18" charset="0"/>
            </a:endParaRPr>
          </a:p>
          <a:p>
            <a:pPr lvl="1" algn="just" eaLnBrk="0" hangingPunct="0">
              <a:lnSpc>
                <a:spcPct val="110000"/>
              </a:lnSpc>
              <a:buClr>
                <a:srgbClr val="000000"/>
              </a:buClr>
              <a:buSzPct val="100000"/>
              <a:buFont typeface="Wingdings" panose="05000000000000000000" pitchFamily="2" charset="2"/>
              <a:buChar char=""/>
              <a:defRPr/>
            </a:pPr>
            <a:r>
              <a:rPr lang="en-US" altLang="en-US" sz="2400">
                <a:latin typeface="Times New Roman" panose="02020603050405020304" pitchFamily="18" charset="0"/>
                <a:ea typeface="+mn-ea"/>
                <a:cs typeface="Times New Roman" panose="02020603050405020304" pitchFamily="18" charset="0"/>
              </a:rPr>
              <a:t>In Crisp relation there are only two degrees of relationship between the elements of  set in crisp relation, that is “completely related” and  “ not related”.</a:t>
            </a:r>
          </a:p>
          <a:p>
            <a:pPr lvl="1" algn="just" eaLnBrk="0" hangingPunct="0">
              <a:lnSpc>
                <a:spcPct val="110000"/>
              </a:lnSpc>
              <a:buClr>
                <a:srgbClr val="000000"/>
              </a:buClr>
              <a:buSzPct val="100000"/>
              <a:buFont typeface="Wingdings" panose="05000000000000000000" pitchFamily="2" charset="2"/>
              <a:buNone/>
              <a:defRPr/>
            </a:pPr>
            <a:endParaRPr lang="en-US" altLang="en-US" sz="2400">
              <a:latin typeface="Times New Roman" panose="02020603050405020304" pitchFamily="18" charset="0"/>
              <a:ea typeface="+mn-ea"/>
              <a:cs typeface="Times New Roman" panose="02020603050405020304" pitchFamily="18" charset="0"/>
            </a:endParaRPr>
          </a:p>
          <a:p>
            <a:pPr lvl="1" algn="just" eaLnBrk="0" hangingPunct="0">
              <a:lnSpc>
                <a:spcPct val="110000"/>
              </a:lnSpc>
              <a:buClr>
                <a:srgbClr val="000000"/>
              </a:buClr>
              <a:buSzPct val="100000"/>
              <a:buFont typeface="Wingdings" panose="05000000000000000000" pitchFamily="2" charset="2"/>
              <a:buNone/>
              <a:defRPr/>
            </a:pPr>
            <a:endParaRPr lang="en-US" altLang="en-US" sz="2400">
              <a:latin typeface="Times New Roman" panose="02020603050405020304" pitchFamily="18" charset="0"/>
              <a:ea typeface="+mn-ea"/>
              <a:cs typeface="Times New Roman" panose="02020603050405020304" pitchFamily="18" charset="0"/>
            </a:endParaRPr>
          </a:p>
          <a:p>
            <a:pPr lvl="1" algn="just" eaLnBrk="0" hangingPunct="0">
              <a:lnSpc>
                <a:spcPct val="110000"/>
              </a:lnSpc>
              <a:buClr>
                <a:srgbClr val="000000"/>
              </a:buClr>
              <a:buSzPct val="100000"/>
              <a:buFont typeface="Wingdings" panose="05000000000000000000" pitchFamily="2" charset="2"/>
              <a:buChar char=""/>
              <a:defRPr/>
            </a:pPr>
            <a:r>
              <a:rPr lang="en-US" altLang="en-US" sz="2400">
                <a:latin typeface="Times New Roman" panose="02020603050405020304" pitchFamily="18" charset="0"/>
                <a:ea typeface="+mn-ea"/>
                <a:cs typeface="Times New Roman" panose="02020603050405020304" pitchFamily="18" charset="0"/>
              </a:rPr>
              <a:t>Fuzzy relations are a generalization of crisp binary relations, and they allow various degrees of relationship (association) between elements.</a:t>
            </a:r>
          </a:p>
        </p:txBody>
      </p:sp>
      <p:sp>
        <p:nvSpPr>
          <p:cNvPr id="37892"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BB08865-EA82-4E15-B752-7F891E74F9DE}" type="slidenum">
              <a:rPr lang="en-US" altLang="en-US" sz="1200">
                <a:solidFill>
                  <a:srgbClr val="898989"/>
                </a:solidFill>
              </a:rPr>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102</a:t>
            </a:fld>
            <a:endParaRPr lang="en-US" altLang="en-US" sz="1200">
              <a:solidFill>
                <a:srgbClr val="898989"/>
              </a:solidFill>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457200" y="457200"/>
            <a:ext cx="7137400" cy="581025"/>
          </a:xfrm>
          <a:prstGeom prst="rect">
            <a:avLst/>
          </a:prstGeom>
          <a:noFill/>
          <a:ln w="9525">
            <a:noFill/>
            <a:round/>
            <a:headEnd/>
            <a:tailEnd/>
          </a:ln>
        </p:spPr>
        <p:txBody>
          <a:bodyPr lIns="90000" tIns="46800" rIns="90000" bIns="46800">
            <a:spAutoFit/>
          </a:bodyPr>
          <a:lstStyle/>
          <a:p>
            <a:pPr>
              <a:spcBef>
                <a:spcPts val="20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b="1" dirty="0">
                <a:solidFill>
                  <a:srgbClr val="000000"/>
                </a:solidFill>
                <a:latin typeface="Times New Roman" pitchFamily="18" charset="0"/>
                <a:cs typeface="Times New Roman" pitchFamily="18" charset="0"/>
              </a:rPr>
              <a:t>CRISP RELATIONS</a:t>
            </a:r>
          </a:p>
        </p:txBody>
      </p:sp>
      <p:sp>
        <p:nvSpPr>
          <p:cNvPr id="38915"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F274B83-6B2F-4CD2-BC4C-6A2EF062BAED}" type="slidenum">
              <a:rPr lang="en-US" altLang="en-US" sz="1200">
                <a:solidFill>
                  <a:srgbClr val="898989"/>
                </a:solidFill>
              </a:rPr>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103</a:t>
            </a:fld>
            <a:endParaRPr lang="en-US" altLang="en-US" sz="1200">
              <a:solidFill>
                <a:srgbClr val="898989"/>
              </a:solidFill>
            </a:endParaRPr>
          </a:p>
        </p:txBody>
      </p:sp>
      <p:sp>
        <p:nvSpPr>
          <p:cNvPr id="6" name="Rectangle 2">
            <a:extLst>
              <a:ext uri="{FF2B5EF4-FFF2-40B4-BE49-F238E27FC236}">
                <a16:creationId xmlns:a16="http://schemas.microsoft.com/office/drawing/2014/main" id="{A4116B48-94A6-444F-9DFD-E2EEF9D5F294}"/>
              </a:ext>
            </a:extLst>
          </p:cNvPr>
          <p:cNvSpPr>
            <a:spLocks noChangeArrowheads="1"/>
          </p:cNvSpPr>
          <p:nvPr/>
        </p:nvSpPr>
        <p:spPr bwMode="auto">
          <a:xfrm>
            <a:off x="323850" y="1536700"/>
            <a:ext cx="8362950" cy="5262563"/>
          </a:xfrm>
          <a:prstGeom prst="rect">
            <a:avLst/>
          </a:prstGeom>
          <a:noFill/>
          <a:ln w="9525">
            <a:noFill/>
            <a:miter lim="800000"/>
            <a:headEnd/>
            <a:tailEnd/>
          </a:ln>
        </p:spPr>
        <p:txBody>
          <a:bodyPr>
            <a:spAutoFit/>
          </a:bodyPr>
          <a:lstStyle/>
          <a:p>
            <a:pPr algn="just" eaLnBrk="0" hangingPunct="0"/>
            <a:r>
              <a:rPr lang="en-US" sz="2400" dirty="0">
                <a:solidFill>
                  <a:schemeClr val="tx1"/>
                </a:solidFill>
              </a:rPr>
              <a:t>To understand the fuzzy relations, it is better to discuss first crisp relation.</a:t>
            </a:r>
          </a:p>
          <a:p>
            <a:pPr algn="just" eaLnBrk="0" hangingPunct="0"/>
            <a:r>
              <a:rPr lang="en-US" sz="2400" dirty="0">
                <a:solidFill>
                  <a:schemeClr val="tx1"/>
                </a:solidFill>
              </a:rPr>
              <a:t> </a:t>
            </a:r>
          </a:p>
          <a:p>
            <a:pPr algn="just" eaLnBrk="0" hangingPunct="0"/>
            <a:r>
              <a:rPr lang="en-US" sz="2400" dirty="0">
                <a:solidFill>
                  <a:schemeClr val="tx1"/>
                </a:solidFill>
              </a:rPr>
              <a:t>Suppose, A and B are two (crisp) sets. </a:t>
            </a:r>
          </a:p>
          <a:p>
            <a:pPr algn="just" eaLnBrk="0" hangingPunct="0"/>
            <a:r>
              <a:rPr lang="en-US" sz="2400" dirty="0">
                <a:solidFill>
                  <a:schemeClr val="tx1"/>
                </a:solidFill>
              </a:rPr>
              <a:t>Then Cartesian product denoted as A × B is a collection of order pairs, such that </a:t>
            </a:r>
          </a:p>
          <a:p>
            <a:pPr algn="just" eaLnBrk="0" hangingPunct="0"/>
            <a:r>
              <a:rPr lang="en-US" sz="2400" dirty="0">
                <a:solidFill>
                  <a:schemeClr val="tx1"/>
                </a:solidFill>
              </a:rPr>
              <a:t>           </a:t>
            </a:r>
          </a:p>
          <a:p>
            <a:pPr algn="just" eaLnBrk="0" hangingPunct="0"/>
            <a:r>
              <a:rPr lang="en-US" sz="2400" dirty="0">
                <a:solidFill>
                  <a:schemeClr val="tx1"/>
                </a:solidFill>
              </a:rPr>
              <a:t>                A × B = {(a, b)|a ∈ A and b ∈ B}</a:t>
            </a:r>
          </a:p>
          <a:p>
            <a:pPr algn="just" eaLnBrk="0" hangingPunct="0"/>
            <a:endParaRPr lang="en-US" sz="2400" dirty="0">
              <a:solidFill>
                <a:schemeClr val="tx1"/>
              </a:solidFill>
            </a:endParaRPr>
          </a:p>
          <a:p>
            <a:pPr algn="just" eaLnBrk="0" hangingPunct="0"/>
            <a:r>
              <a:rPr lang="en-US" sz="2400" dirty="0">
                <a:solidFill>
                  <a:schemeClr val="tx1"/>
                </a:solidFill>
              </a:rPr>
              <a:t> Note : </a:t>
            </a:r>
          </a:p>
          <a:p>
            <a:pPr algn="just" eaLnBrk="0" hangingPunct="0">
              <a:buFontTx/>
              <a:buAutoNum type="arabicParenBoth"/>
            </a:pPr>
            <a:r>
              <a:rPr lang="en-US" sz="2400" dirty="0">
                <a:solidFill>
                  <a:schemeClr val="tx1"/>
                </a:solidFill>
              </a:rPr>
              <a:t>A × B != B × A</a:t>
            </a:r>
          </a:p>
          <a:p>
            <a:pPr algn="just" eaLnBrk="0" hangingPunct="0">
              <a:buFontTx/>
              <a:buAutoNum type="arabicParenBoth"/>
            </a:pPr>
            <a:r>
              <a:rPr lang="en-US" sz="2400" dirty="0">
                <a:solidFill>
                  <a:schemeClr val="tx1"/>
                </a:solidFill>
              </a:rPr>
              <a:t>A × B| = |A| × |B|</a:t>
            </a:r>
          </a:p>
          <a:p>
            <a:pPr algn="just" eaLnBrk="0" hangingPunct="0">
              <a:buFontTx/>
              <a:buAutoNum type="arabicParenBoth"/>
            </a:pPr>
            <a:r>
              <a:rPr lang="en-US" sz="2400" dirty="0">
                <a:solidFill>
                  <a:schemeClr val="tx1"/>
                </a:solidFill>
              </a:rPr>
              <a:t>A × B provides a mapping from a ∈ A to b ∈ B. The mapping so mentioned is called a relation.</a:t>
            </a:r>
            <a:endParaRPr lang="en-IN" sz="2400"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484188" y="333375"/>
            <a:ext cx="7904162" cy="4708525"/>
          </a:xfrm>
          <a:prstGeom prst="rect">
            <a:avLst/>
          </a:prstGeom>
          <a:noFill/>
          <a:ln w="9525">
            <a:noFill/>
            <a:miter lim="800000"/>
            <a:headEnd/>
            <a:tailEnd/>
          </a:ln>
        </p:spPr>
        <p:txBody>
          <a:bodyPr>
            <a:spAutoFit/>
          </a:bodyPr>
          <a:lstStyle/>
          <a:p>
            <a:pPr eaLnBrk="0" hangingPunct="0"/>
            <a:r>
              <a:rPr lang="en-US" altLang="en-US">
                <a:solidFill>
                  <a:schemeClr val="tx1"/>
                </a:solidFill>
              </a:rPr>
              <a:t>Example 1: Consider the two crisp sets A and B as given below.</a:t>
            </a:r>
          </a:p>
          <a:p>
            <a:pPr eaLnBrk="0" hangingPunct="0"/>
            <a:r>
              <a:rPr lang="en-US" altLang="en-US">
                <a:solidFill>
                  <a:schemeClr val="tx1"/>
                </a:solidFill>
              </a:rPr>
              <a:t>A ={ 1, 2, 3, 4} </a:t>
            </a:r>
          </a:p>
          <a:p>
            <a:pPr eaLnBrk="0" hangingPunct="0"/>
            <a:r>
              <a:rPr lang="en-US" altLang="en-US">
                <a:solidFill>
                  <a:schemeClr val="tx1"/>
                </a:solidFill>
              </a:rPr>
              <a:t>B = {3, 5, 7 }. </a:t>
            </a:r>
          </a:p>
          <a:p>
            <a:pPr eaLnBrk="0" hangingPunct="0"/>
            <a:endParaRPr lang="en-US" altLang="en-US">
              <a:solidFill>
                <a:schemeClr val="tx1"/>
              </a:solidFill>
            </a:endParaRPr>
          </a:p>
          <a:p>
            <a:pPr eaLnBrk="0" hangingPunct="0"/>
            <a:r>
              <a:rPr lang="en-US" altLang="en-US">
                <a:solidFill>
                  <a:schemeClr val="tx1"/>
                </a:solidFill>
              </a:rPr>
              <a:t>Then, A × B = {(1, 3),(1, 5),(1, 7),(2, 3),(2, 5),(2, 7),(3, 3),(3, 5), (3, 7),(4, 3),(4, 5),(4, 7)} </a:t>
            </a:r>
          </a:p>
          <a:p>
            <a:pPr eaLnBrk="0" hangingPunct="0"/>
            <a:endParaRPr lang="en-US" altLang="en-US">
              <a:solidFill>
                <a:schemeClr val="tx1"/>
              </a:solidFill>
            </a:endParaRPr>
          </a:p>
          <a:p>
            <a:pPr eaLnBrk="0" hangingPunct="0"/>
            <a:endParaRPr lang="en-US" altLang="en-US">
              <a:solidFill>
                <a:schemeClr val="tx1"/>
              </a:solidFill>
            </a:endParaRPr>
          </a:p>
          <a:p>
            <a:pPr eaLnBrk="0" hangingPunct="0"/>
            <a:r>
              <a:rPr lang="en-US" altLang="en-US">
                <a:solidFill>
                  <a:schemeClr val="tx1"/>
                </a:solidFill>
              </a:rPr>
              <a:t>Let us define a relation R as R = {(a, b)|b = a + 1,(a, b) ∈ A × B} </a:t>
            </a:r>
          </a:p>
          <a:p>
            <a:pPr eaLnBrk="0" hangingPunct="0"/>
            <a:r>
              <a:rPr lang="en-US" altLang="en-US">
                <a:solidFill>
                  <a:schemeClr val="tx1"/>
                </a:solidFill>
              </a:rPr>
              <a:t>Then, R = {(2, 3),(4, 5)} in this case.</a:t>
            </a:r>
          </a:p>
          <a:p>
            <a:pPr eaLnBrk="0" hangingPunct="0"/>
            <a:endParaRPr lang="en-US" altLang="en-US">
              <a:solidFill>
                <a:schemeClr val="tx1"/>
              </a:solidFill>
            </a:endParaRPr>
          </a:p>
          <a:p>
            <a:pPr eaLnBrk="0" hangingPunct="0"/>
            <a:r>
              <a:rPr lang="en-US" altLang="en-US">
                <a:solidFill>
                  <a:schemeClr val="tx1"/>
                </a:solidFill>
              </a:rPr>
              <a:t> We can represent the relation R in a matrix form as follows. </a:t>
            </a:r>
          </a:p>
        </p:txBody>
      </p:sp>
      <p:pic>
        <p:nvPicPr>
          <p:cNvPr id="39939" name="Picture 3"/>
          <p:cNvPicPr>
            <a:picLocks noChangeAspect="1" noChangeArrowheads="1"/>
          </p:cNvPicPr>
          <p:nvPr/>
        </p:nvPicPr>
        <p:blipFill>
          <a:blip r:embed="rId2"/>
          <a:srcRect/>
          <a:stretch>
            <a:fillRect/>
          </a:stretch>
        </p:blipFill>
        <p:spPr bwMode="auto">
          <a:xfrm>
            <a:off x="1619250" y="4941888"/>
            <a:ext cx="4608513" cy="1425575"/>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3"/>
          <p:cNvSpPr>
            <a:spLocks noGrp="1" noChangeArrowheads="1"/>
          </p:cNvSpPr>
          <p:nvPr>
            <p:ph type="title"/>
          </p:nvPr>
        </p:nvSpPr>
        <p:spPr>
          <a:xfrm>
            <a:off x="628650" y="260350"/>
            <a:ext cx="7886700" cy="792163"/>
          </a:xfrm>
        </p:spPr>
        <p:txBody>
          <a:bodyPr>
            <a:normAutofit fontScale="90000"/>
          </a:bodyPr>
          <a:lstStyle/>
          <a:p>
            <a:r>
              <a:rPr lang="en-IN" altLang="en-US" b="1"/>
              <a:t>Operations on Crisp Relations </a:t>
            </a:r>
            <a:br>
              <a:rPr lang="en-IN" altLang="en-US"/>
            </a:br>
            <a:endParaRPr lang="en-IN" altLang="en-US"/>
          </a:p>
        </p:txBody>
      </p:sp>
      <p:sp>
        <p:nvSpPr>
          <p:cNvPr id="40963" name="Rectangle 2"/>
          <p:cNvSpPr>
            <a:spLocks noChangeArrowheads="1"/>
          </p:cNvSpPr>
          <p:nvPr/>
        </p:nvSpPr>
        <p:spPr bwMode="auto">
          <a:xfrm>
            <a:off x="512763" y="908050"/>
            <a:ext cx="8118475" cy="3478213"/>
          </a:xfrm>
          <a:prstGeom prst="rect">
            <a:avLst/>
          </a:prstGeom>
          <a:noFill/>
          <a:ln w="9525">
            <a:noFill/>
            <a:miter lim="800000"/>
            <a:headEnd/>
            <a:tailEnd/>
          </a:ln>
        </p:spPr>
        <p:txBody>
          <a:bodyPr>
            <a:spAutoFit/>
          </a:bodyPr>
          <a:lstStyle/>
          <a:p>
            <a:pPr algn="just" eaLnBrk="0" hangingPunct="0"/>
            <a:endParaRPr lang="en-IN" altLang="en-US">
              <a:solidFill>
                <a:schemeClr val="tx1"/>
              </a:solidFill>
            </a:endParaRPr>
          </a:p>
          <a:p>
            <a:pPr algn="just" eaLnBrk="0" hangingPunct="0"/>
            <a:r>
              <a:rPr lang="en-IN" altLang="en-US">
                <a:solidFill>
                  <a:schemeClr val="tx1"/>
                </a:solidFill>
              </a:rPr>
              <a:t>Suppose, R(x, y) and S(x, y) are the two relations define over two crisp sets x ∈ A and y ∈ B</a:t>
            </a:r>
          </a:p>
          <a:p>
            <a:pPr algn="just" eaLnBrk="0" hangingPunct="0"/>
            <a:endParaRPr lang="en-IN" altLang="en-US">
              <a:solidFill>
                <a:schemeClr val="tx1"/>
              </a:solidFill>
            </a:endParaRPr>
          </a:p>
          <a:p>
            <a:pPr algn="just" eaLnBrk="0" hangingPunct="0"/>
            <a:r>
              <a:rPr lang="en-IN" altLang="en-US">
                <a:solidFill>
                  <a:schemeClr val="tx1"/>
                </a:solidFill>
              </a:rPr>
              <a:t>Union: R(x, y) ∪ S(x, y) = max(R(x, y), S(x, y)); </a:t>
            </a:r>
          </a:p>
          <a:p>
            <a:pPr algn="just" eaLnBrk="0" hangingPunct="0"/>
            <a:endParaRPr lang="en-IN" altLang="en-US">
              <a:solidFill>
                <a:schemeClr val="tx1"/>
              </a:solidFill>
            </a:endParaRPr>
          </a:p>
          <a:p>
            <a:pPr algn="just" eaLnBrk="0" hangingPunct="0"/>
            <a:endParaRPr lang="en-IN" altLang="en-US">
              <a:solidFill>
                <a:schemeClr val="tx1"/>
              </a:solidFill>
            </a:endParaRPr>
          </a:p>
          <a:p>
            <a:pPr algn="just" eaLnBrk="0" hangingPunct="0"/>
            <a:r>
              <a:rPr lang="en-IN" altLang="en-US">
                <a:solidFill>
                  <a:schemeClr val="tx1"/>
                </a:solidFill>
              </a:rPr>
              <a:t>Intersection: R(x, y) ∩ S(x, y) = min(R(x, y), S(x, y)); </a:t>
            </a:r>
          </a:p>
          <a:p>
            <a:pPr algn="just" eaLnBrk="0" hangingPunct="0"/>
            <a:endParaRPr lang="en-IN" altLang="en-US">
              <a:solidFill>
                <a:schemeClr val="tx1"/>
              </a:solidFill>
            </a:endParaRPr>
          </a:p>
          <a:p>
            <a:pPr algn="just" eaLnBrk="0" hangingPunct="0"/>
            <a:endParaRPr lang="en-IN" altLang="en-US">
              <a:solidFill>
                <a:schemeClr val="tx1"/>
              </a:solidFill>
            </a:endParaRPr>
          </a:p>
          <a:p>
            <a:pPr algn="just" eaLnBrk="0" hangingPunct="0"/>
            <a:r>
              <a:rPr lang="en-IN" altLang="en-US">
                <a:solidFill>
                  <a:schemeClr val="tx1"/>
                </a:solidFill>
              </a:rPr>
              <a:t>Complement: R(x, y) = 1 − R(x, y) </a:t>
            </a:r>
          </a:p>
        </p:txBody>
      </p:sp>
    </p:spTree>
  </p:cSld>
  <p:clrMapOvr>
    <a:masterClrMapping/>
  </p:clrMapOvr>
  <p:transition spd="slow">
    <p:push dir="u"/>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179388" y="620713"/>
            <a:ext cx="8137525" cy="1446212"/>
          </a:xfrm>
          <a:prstGeom prst="rect">
            <a:avLst/>
          </a:prstGeom>
          <a:noFill/>
          <a:ln w="9525">
            <a:noFill/>
            <a:miter lim="800000"/>
            <a:headEnd/>
            <a:tailEnd/>
          </a:ln>
        </p:spPr>
        <p:txBody>
          <a:bodyPr>
            <a:spAutoFit/>
          </a:bodyPr>
          <a:lstStyle/>
          <a:p>
            <a:pPr algn="just" eaLnBrk="0" hangingPunct="0"/>
            <a:r>
              <a:rPr lang="en-US" altLang="en-US" sz="2400">
                <a:solidFill>
                  <a:schemeClr val="tx1"/>
                </a:solidFill>
              </a:rPr>
              <a:t>Example: Suppose, R(x, y) and S(x, y) are the two relations define over two crisp sets x ∈ A and y ∈ B</a:t>
            </a:r>
          </a:p>
          <a:p>
            <a:pPr eaLnBrk="0" hangingPunct="0"/>
            <a:endParaRPr lang="en-US" altLang="en-US">
              <a:solidFill>
                <a:schemeClr val="tx1"/>
              </a:solidFill>
            </a:endParaRPr>
          </a:p>
          <a:p>
            <a:pPr eaLnBrk="0" hangingPunct="0"/>
            <a:endParaRPr lang="en-US" altLang="en-US">
              <a:solidFill>
                <a:schemeClr val="tx1"/>
              </a:solidFill>
            </a:endParaRPr>
          </a:p>
        </p:txBody>
      </p:sp>
      <p:pic>
        <p:nvPicPr>
          <p:cNvPr id="41987" name="Picture 5"/>
          <p:cNvPicPr>
            <a:picLocks noChangeAspect="1" noChangeArrowheads="1"/>
          </p:cNvPicPr>
          <p:nvPr/>
        </p:nvPicPr>
        <p:blipFill>
          <a:blip r:embed="rId2"/>
          <a:srcRect/>
          <a:stretch>
            <a:fillRect/>
          </a:stretch>
        </p:blipFill>
        <p:spPr bwMode="auto">
          <a:xfrm>
            <a:off x="1042988" y="2105025"/>
            <a:ext cx="6842125" cy="2647950"/>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noChangeArrowheads="1"/>
          </p:cNvSpPr>
          <p:nvPr>
            <p:ph type="title"/>
          </p:nvPr>
        </p:nvSpPr>
        <p:spPr>
          <a:xfrm>
            <a:off x="628650" y="365125"/>
            <a:ext cx="7886700" cy="760413"/>
          </a:xfrm>
        </p:spPr>
        <p:txBody>
          <a:bodyPr/>
          <a:lstStyle/>
          <a:p>
            <a:r>
              <a:rPr lang="en-US" altLang="en-US" b="1"/>
              <a:t>Composition of two crisp relations</a:t>
            </a:r>
            <a:endParaRPr lang="en-IN" altLang="en-US" b="1"/>
          </a:p>
        </p:txBody>
      </p:sp>
      <p:pic>
        <p:nvPicPr>
          <p:cNvPr id="43011" name="Picture 4"/>
          <p:cNvPicPr>
            <a:picLocks noChangeAspect="1" noChangeArrowheads="1"/>
          </p:cNvPicPr>
          <p:nvPr/>
        </p:nvPicPr>
        <p:blipFill>
          <a:blip r:embed="rId2"/>
          <a:srcRect/>
          <a:stretch>
            <a:fillRect/>
          </a:stretch>
        </p:blipFill>
        <p:spPr bwMode="auto">
          <a:xfrm>
            <a:off x="628650" y="1268413"/>
            <a:ext cx="7759700" cy="5087937"/>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4"/>
          <p:cNvPicPr>
            <a:picLocks noChangeAspect="1" noChangeArrowheads="1"/>
          </p:cNvPicPr>
          <p:nvPr/>
        </p:nvPicPr>
        <p:blipFill>
          <a:blip r:embed="rId2"/>
          <a:srcRect/>
          <a:stretch>
            <a:fillRect/>
          </a:stretch>
        </p:blipFill>
        <p:spPr bwMode="auto">
          <a:xfrm>
            <a:off x="468313" y="620713"/>
            <a:ext cx="8135937" cy="5832475"/>
          </a:xfrm>
          <a:prstGeom prst="rect">
            <a:avLst/>
          </a:prstGeom>
          <a:noFill/>
          <a:ln w="9525">
            <a:noFill/>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noChangeArrowheads="1"/>
          </p:cNvSpPr>
          <p:nvPr>
            <p:ph type="title"/>
          </p:nvPr>
        </p:nvSpPr>
        <p:spPr>
          <a:xfrm>
            <a:off x="628650" y="365125"/>
            <a:ext cx="7886700" cy="760413"/>
          </a:xfrm>
        </p:spPr>
        <p:txBody>
          <a:bodyPr/>
          <a:lstStyle/>
          <a:p>
            <a:r>
              <a:rPr lang="en-IN" altLang="en-US" b="1"/>
              <a:t>Fuzzy Relations</a:t>
            </a:r>
          </a:p>
        </p:txBody>
      </p:sp>
      <p:pic>
        <p:nvPicPr>
          <p:cNvPr id="45059" name="Content Placeholder 4"/>
          <p:cNvPicPr>
            <a:picLocks noGrp="1" noChangeAspect="1" noChangeArrowheads="1"/>
          </p:cNvPicPr>
          <p:nvPr>
            <p:ph idx="1"/>
          </p:nvPr>
        </p:nvPicPr>
        <p:blipFill>
          <a:blip r:embed="rId2"/>
          <a:srcRect/>
          <a:stretch>
            <a:fillRect/>
          </a:stretch>
        </p:blipFill>
        <p:spPr>
          <a:xfrm>
            <a:off x="628650" y="1412875"/>
            <a:ext cx="7886700" cy="5080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31C2FB-203E-44E1-9641-B68C72FDBDCD}"/>
              </a:ext>
            </a:extLst>
          </p:cNvPr>
          <p:cNvPicPr>
            <a:picLocks noChangeAspect="1"/>
          </p:cNvPicPr>
          <p:nvPr/>
        </p:nvPicPr>
        <p:blipFill>
          <a:blip r:embed="rId3"/>
          <a:stretch>
            <a:fillRect/>
          </a:stretch>
        </p:blipFill>
        <p:spPr>
          <a:xfrm>
            <a:off x="1160585" y="492369"/>
            <a:ext cx="7121769" cy="6063176"/>
          </a:xfrm>
          <a:prstGeom prst="rect">
            <a:avLst/>
          </a:prstGeom>
        </p:spPr>
      </p:pic>
    </p:spTree>
    <p:extLst>
      <p:ext uri="{BB962C8B-B14F-4D97-AF65-F5344CB8AC3E}">
        <p14:creationId xmlns:p14="http://schemas.microsoft.com/office/powerpoint/2010/main" val="346555375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noChangeArrowheads="1"/>
          </p:cNvSpPr>
          <p:nvPr>
            <p:ph type="title"/>
          </p:nvPr>
        </p:nvSpPr>
        <p:spPr/>
        <p:txBody>
          <a:bodyPr/>
          <a:lstStyle/>
          <a:p>
            <a:r>
              <a:rPr lang="en-IN" altLang="en-US" b="1"/>
              <a:t>Fuzzy Cartesian Product</a:t>
            </a:r>
          </a:p>
        </p:txBody>
      </p:sp>
      <p:pic>
        <p:nvPicPr>
          <p:cNvPr id="46083" name="Content Placeholder 4"/>
          <p:cNvPicPr>
            <a:picLocks noGrp="1" noChangeAspect="1" noChangeArrowheads="1"/>
          </p:cNvPicPr>
          <p:nvPr>
            <p:ph idx="1"/>
          </p:nvPr>
        </p:nvPicPr>
        <p:blipFill>
          <a:blip r:embed="rId2"/>
          <a:srcRect/>
          <a:stretch>
            <a:fillRect/>
          </a:stretch>
        </p:blipFill>
        <p:spPr>
          <a:xfrm>
            <a:off x="628650" y="1341438"/>
            <a:ext cx="7886700" cy="5151437"/>
          </a:xfr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5">
            <a:extLst>
              <a:ext uri="{FF2B5EF4-FFF2-40B4-BE49-F238E27FC236}">
                <a16:creationId xmlns:a16="http://schemas.microsoft.com/office/drawing/2014/main" id="{75D63319-ECA6-44AA-B0DC-24A7A7AEA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888"/>
            <a:ext cx="9144000" cy="674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F3357B2-EE0E-46D9-BE80-25A77A176636}"/>
              </a:ext>
            </a:extLst>
          </p:cNvPr>
          <p:cNvSpPr>
            <a:spLocks noGrp="1" noChangeArrowheads="1"/>
          </p:cNvSpPr>
          <p:nvPr>
            <p:ph type="title"/>
          </p:nvPr>
        </p:nvSpPr>
        <p:spPr/>
        <p:txBody>
          <a:bodyPr/>
          <a:lstStyle/>
          <a:p>
            <a:r>
              <a:rPr lang="en-IN" altLang="en-US" b="1"/>
              <a:t>Operations on Fuzzy Relations</a:t>
            </a:r>
          </a:p>
        </p:txBody>
      </p:sp>
      <p:pic>
        <p:nvPicPr>
          <p:cNvPr id="48131" name="Picture 4">
            <a:extLst>
              <a:ext uri="{FF2B5EF4-FFF2-40B4-BE49-F238E27FC236}">
                <a16:creationId xmlns:a16="http://schemas.microsoft.com/office/drawing/2014/main" id="{AA7A40C8-9BF9-4689-B885-76E7BE8F8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835150"/>
            <a:ext cx="7688263"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5">
            <a:extLst>
              <a:ext uri="{FF2B5EF4-FFF2-40B4-BE49-F238E27FC236}">
                <a16:creationId xmlns:a16="http://schemas.microsoft.com/office/drawing/2014/main" id="{09A52268-ACEF-4D3C-9FA4-8064D0F9E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6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3">
            <a:extLst>
              <a:ext uri="{FF2B5EF4-FFF2-40B4-BE49-F238E27FC236}">
                <a16:creationId xmlns:a16="http://schemas.microsoft.com/office/drawing/2014/main" id="{3A5AC961-6528-495D-8C96-CF59CA66E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61925"/>
            <a:ext cx="6935788" cy="289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3">
            <a:extLst>
              <a:ext uri="{FF2B5EF4-FFF2-40B4-BE49-F238E27FC236}">
                <a16:creationId xmlns:a16="http://schemas.microsoft.com/office/drawing/2014/main" id="{6FBF1E6A-3346-4B54-A776-06EFA4EA89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a:extLst>
              <a:ext uri="{FF2B5EF4-FFF2-40B4-BE49-F238E27FC236}">
                <a16:creationId xmlns:a16="http://schemas.microsoft.com/office/drawing/2014/main" id="{7622F7E6-E8EE-4944-B27D-6124FBBDB546}"/>
              </a:ext>
            </a:extLst>
          </p:cNvPr>
          <p:cNvSpPr>
            <a:spLocks noChangeArrowheads="1"/>
          </p:cNvSpPr>
          <p:nvPr/>
        </p:nvSpPr>
        <p:spPr bwMode="auto">
          <a:xfrm>
            <a:off x="260350" y="269875"/>
            <a:ext cx="6746875" cy="2586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eaLnBrk="0" hangingPunct="0"/>
            <a:r>
              <a:rPr lang="en-GB" altLang="en-US" sz="2800" u="sng">
                <a:solidFill>
                  <a:srgbClr val="0053F9"/>
                </a:solidFill>
                <a:latin typeface="Roboto" panose="02000000000000000000" pitchFamily="2" charset="0"/>
              </a:rPr>
              <a:t>Max-Max Composition</a:t>
            </a:r>
            <a:r>
              <a:rPr lang="en-GB" altLang="en-US" sz="2800">
                <a:solidFill>
                  <a:srgbClr val="0053F9"/>
                </a:solidFill>
                <a:latin typeface="Roboto" panose="02000000000000000000" pitchFamily="2" charset="0"/>
              </a:rPr>
              <a:t>:-</a:t>
            </a:r>
            <a:r>
              <a:rPr lang="en-GB" altLang="en-US" sz="2800">
                <a:solidFill>
                  <a:srgbClr val="0053F9"/>
                </a:solidFill>
              </a:rPr>
              <a:t> </a:t>
            </a:r>
            <a:endParaRPr lang="en-GB" altLang="en-US" sz="2800">
              <a:solidFill>
                <a:srgbClr val="0053F9"/>
              </a:solidFill>
              <a:latin typeface="Roboto" panose="02000000000000000000" pitchFamily="2" charset="0"/>
            </a:endParaRPr>
          </a:p>
          <a:p>
            <a:pPr eaLnBrk="0" hangingPunct="0"/>
            <a:r>
              <a:rPr lang="en-GB" altLang="en-US" sz="2800">
                <a:solidFill>
                  <a:srgbClr val="0053F9"/>
                </a:solidFill>
              </a:rPr>
              <a:t>                          </a:t>
            </a:r>
            <a:endParaRPr lang="en-GB" altLang="en-US" sz="2800">
              <a:solidFill>
                <a:srgbClr val="0053F9"/>
              </a:solidFill>
              <a:latin typeface="Roboto" panose="02000000000000000000" pitchFamily="2" charset="0"/>
            </a:endParaRPr>
          </a:p>
          <a:p>
            <a:pPr eaLnBrk="0" hangingPunct="0"/>
            <a:endParaRPr lang="en-GB" altLang="en-US" sz="2800" u="sng">
              <a:solidFill>
                <a:srgbClr val="0053F9"/>
              </a:solidFill>
              <a:latin typeface="Roboto" panose="02000000000000000000" pitchFamily="2" charset="0"/>
            </a:endParaRPr>
          </a:p>
          <a:p>
            <a:pPr eaLnBrk="0" hangingPunct="0"/>
            <a:r>
              <a:rPr lang="en-GB" altLang="en-US" sz="2800" u="sng">
                <a:solidFill>
                  <a:srgbClr val="0053F9"/>
                </a:solidFill>
                <a:latin typeface="Roboto" panose="02000000000000000000" pitchFamily="2" charset="0"/>
              </a:rPr>
              <a:t>Min-Min Composition</a:t>
            </a:r>
            <a:r>
              <a:rPr lang="en-GB" altLang="en-US" sz="2800">
                <a:solidFill>
                  <a:srgbClr val="0053F9"/>
                </a:solidFill>
                <a:latin typeface="Roboto" panose="02000000000000000000" pitchFamily="2" charset="0"/>
              </a:rPr>
              <a:t>:-</a:t>
            </a:r>
          </a:p>
          <a:p>
            <a:pPr eaLnBrk="0" hangingPunct="0"/>
            <a:r>
              <a:rPr lang="en-GB" altLang="en-US" sz="2800">
                <a:solidFill>
                  <a:srgbClr val="0053F9"/>
                </a:solidFill>
              </a:rPr>
              <a:t>     </a:t>
            </a:r>
          </a:p>
          <a:p>
            <a:pPr eaLnBrk="0" hangingPunct="0"/>
            <a:endParaRPr lang="en-GB" altLang="en-US" sz="2800">
              <a:solidFill>
                <a:srgbClr val="0053F9"/>
              </a:solidFill>
              <a:latin typeface="Roboto" panose="02000000000000000000" pitchFamily="2" charset="0"/>
            </a:endParaRPr>
          </a:p>
        </p:txBody>
      </p:sp>
      <p:pic>
        <p:nvPicPr>
          <p:cNvPr id="52227" name="Picture 3" descr="max-max-fuzzy-composition">
            <a:hlinkClick r:id="rId2"/>
            <a:extLst>
              <a:ext uri="{FF2B5EF4-FFF2-40B4-BE49-F238E27FC236}">
                <a16:creationId xmlns:a16="http://schemas.microsoft.com/office/drawing/2014/main" id="{EB448B4E-2452-41F9-8897-4490A18AE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971550"/>
            <a:ext cx="3495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Picture 4" descr="min-min-fuzzy-composition">
            <a:hlinkClick r:id="rId4"/>
            <a:extLst>
              <a:ext uri="{FF2B5EF4-FFF2-40B4-BE49-F238E27FC236}">
                <a16:creationId xmlns:a16="http://schemas.microsoft.com/office/drawing/2014/main" id="{14555F4F-8B1F-4967-B11C-A3D761C3E7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988" y="2382838"/>
            <a:ext cx="3457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646B47E2-E383-42E5-9C9C-B5A3A7E99E44}"/>
              </a:ext>
            </a:extLst>
          </p:cNvPr>
          <p:cNvSpPr>
            <a:spLocks noGrp="1" noChangeArrowheads="1"/>
          </p:cNvSpPr>
          <p:nvPr>
            <p:ph type="title"/>
          </p:nvPr>
        </p:nvSpPr>
        <p:spPr>
          <a:xfrm>
            <a:off x="457200" y="0"/>
            <a:ext cx="7467600" cy="1143000"/>
          </a:xfrm>
        </p:spPr>
        <p:txBody>
          <a:bodyPr/>
          <a:lstStyle/>
          <a:p>
            <a:r>
              <a:rPr lang="en-IN" altLang="en-US" b="1" dirty="0"/>
              <a:t>Fuzzy Relation : An Example</a:t>
            </a:r>
          </a:p>
        </p:txBody>
      </p:sp>
      <p:pic>
        <p:nvPicPr>
          <p:cNvPr id="53251" name="Content Placeholder 4">
            <a:extLst>
              <a:ext uri="{FF2B5EF4-FFF2-40B4-BE49-F238E27FC236}">
                <a16:creationId xmlns:a16="http://schemas.microsoft.com/office/drawing/2014/main" id="{5A9BA2C9-3112-41AE-956F-CCB9B4E059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28650" y="1196975"/>
            <a:ext cx="7759700" cy="5111750"/>
          </a:xfr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
            <a:extLst>
              <a:ext uri="{FF2B5EF4-FFF2-40B4-BE49-F238E27FC236}">
                <a16:creationId xmlns:a16="http://schemas.microsoft.com/office/drawing/2014/main" id="{CF59E88D-4057-4AB9-9D9B-9F1DDB4FA677}"/>
              </a:ext>
            </a:extLst>
          </p:cNvPr>
          <p:cNvSpPr txBox="1">
            <a:spLocks noChangeArrowheads="1"/>
          </p:cNvSpPr>
          <p:nvPr/>
        </p:nvSpPr>
        <p:spPr bwMode="auto">
          <a:xfrm>
            <a:off x="457200" y="457200"/>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9pPr>
          </a:lstStyle>
          <a:p>
            <a:pPr algn="just">
              <a:spcBef>
                <a:spcPts val="2000"/>
              </a:spcBef>
              <a:buSzPct val="100000"/>
            </a:pPr>
            <a:r>
              <a:rPr lang="en-US" altLang="en-US" sz="3200" b="1">
                <a:solidFill>
                  <a:srgbClr val="000000"/>
                </a:solidFill>
                <a:latin typeface="Times New Roman" panose="02020603050405020304" pitchFamily="18" charset="0"/>
                <a:cs typeface="Times New Roman" panose="02020603050405020304" pitchFamily="18" charset="0"/>
              </a:rPr>
              <a:t>FUZZY RULES</a:t>
            </a:r>
          </a:p>
        </p:txBody>
      </p:sp>
      <p:sp>
        <p:nvSpPr>
          <p:cNvPr id="61443" name="Text Box 2">
            <a:extLst>
              <a:ext uri="{FF2B5EF4-FFF2-40B4-BE49-F238E27FC236}">
                <a16:creationId xmlns:a16="http://schemas.microsoft.com/office/drawing/2014/main" id="{F51E2BF6-B57E-4EC0-BA82-2A2F29C55592}"/>
              </a:ext>
            </a:extLst>
          </p:cNvPr>
          <p:cNvSpPr txBox="1">
            <a:spLocks noChangeArrowheads="1"/>
          </p:cNvSpPr>
          <p:nvPr/>
        </p:nvSpPr>
        <p:spPr bwMode="auto">
          <a:xfrm>
            <a:off x="457200" y="1143000"/>
            <a:ext cx="8229600" cy="432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9pPr>
          </a:lstStyle>
          <a:p>
            <a:pPr algn="just">
              <a:lnSpc>
                <a:spcPct val="110000"/>
              </a:lnSpc>
              <a:buSzPct val="100000"/>
            </a:pPr>
            <a:r>
              <a:rPr lang="en-US" altLang="en-US" sz="2800">
                <a:solidFill>
                  <a:srgbClr val="000000"/>
                </a:solidFill>
                <a:latin typeface="Times New Roman" panose="02020603050405020304" pitchFamily="18" charset="0"/>
                <a:cs typeface="Times New Roman" panose="02020603050405020304" pitchFamily="18" charset="0"/>
              </a:rPr>
              <a:t>A fuzzy rule is defined as the conditional statement of the form</a:t>
            </a:r>
          </a:p>
          <a:p>
            <a:pPr algn="ctr">
              <a:lnSpc>
                <a:spcPct val="110000"/>
              </a:lnSpc>
              <a:buSzPct val="100000"/>
            </a:pPr>
            <a:endParaRPr lang="en-US" altLang="en-US" sz="2800">
              <a:solidFill>
                <a:srgbClr val="000000"/>
              </a:solidFill>
              <a:latin typeface="Times New Roman" panose="02020603050405020304" pitchFamily="18" charset="0"/>
              <a:cs typeface="Times New Roman" panose="02020603050405020304" pitchFamily="18" charset="0"/>
            </a:endParaRPr>
          </a:p>
          <a:p>
            <a:pPr algn="ctr">
              <a:lnSpc>
                <a:spcPct val="110000"/>
              </a:lnSpc>
              <a:buSzPct val="100000"/>
            </a:pPr>
            <a:r>
              <a:rPr lang="en-US" altLang="en-US" sz="2800">
                <a:solidFill>
                  <a:srgbClr val="000000"/>
                </a:solidFill>
                <a:latin typeface="Times New Roman" panose="02020603050405020304" pitchFamily="18" charset="0"/>
                <a:cs typeface="Times New Roman" panose="02020603050405020304" pitchFamily="18" charset="0"/>
              </a:rPr>
              <a:t>If x is A</a:t>
            </a:r>
          </a:p>
          <a:p>
            <a:pPr algn="ctr">
              <a:lnSpc>
                <a:spcPct val="110000"/>
              </a:lnSpc>
              <a:buSzPct val="100000"/>
            </a:pPr>
            <a:r>
              <a:rPr lang="en-US" altLang="en-US" sz="2800">
                <a:solidFill>
                  <a:srgbClr val="000000"/>
                </a:solidFill>
                <a:latin typeface="Times New Roman" panose="02020603050405020304" pitchFamily="18" charset="0"/>
                <a:cs typeface="Times New Roman" panose="02020603050405020304" pitchFamily="18" charset="0"/>
              </a:rPr>
              <a:t>THEN y is B</a:t>
            </a:r>
          </a:p>
          <a:p>
            <a:pPr algn="just">
              <a:lnSpc>
                <a:spcPct val="110000"/>
              </a:lnSpc>
              <a:buSzPct val="100000"/>
            </a:pPr>
            <a:endParaRPr lang="en-US" altLang="en-US" sz="2800">
              <a:solidFill>
                <a:srgbClr val="000000"/>
              </a:solidFill>
              <a:latin typeface="Times New Roman" panose="02020603050405020304" pitchFamily="18" charset="0"/>
              <a:cs typeface="Times New Roman" panose="02020603050405020304" pitchFamily="18" charset="0"/>
            </a:endParaRPr>
          </a:p>
          <a:p>
            <a:pPr algn="just">
              <a:lnSpc>
                <a:spcPct val="110000"/>
              </a:lnSpc>
              <a:buSzPct val="100000"/>
            </a:pPr>
            <a:r>
              <a:rPr lang="en-US" altLang="en-US" sz="2800">
                <a:solidFill>
                  <a:srgbClr val="000000"/>
                </a:solidFill>
                <a:latin typeface="Times New Roman" panose="02020603050405020304" pitchFamily="18" charset="0"/>
                <a:cs typeface="Times New Roman" panose="02020603050405020304" pitchFamily="18" charset="0"/>
              </a:rPr>
              <a:t>where x and y are linguistic variables and A and B are linguistic values determined by fuzzy sets on the universal  set X and Y.</a:t>
            </a:r>
          </a:p>
        </p:txBody>
      </p:sp>
      <p:sp>
        <p:nvSpPr>
          <p:cNvPr id="61444" name="Text Box 3">
            <a:extLst>
              <a:ext uri="{FF2B5EF4-FFF2-40B4-BE49-F238E27FC236}">
                <a16:creationId xmlns:a16="http://schemas.microsoft.com/office/drawing/2014/main" id="{11A72F01-FCFE-4105-8D78-452E0D7CB541}"/>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9pPr>
          </a:lstStyle>
          <a:p>
            <a:pPr algn="r">
              <a:buSzPct val="100000"/>
            </a:pPr>
            <a:fld id="{7D8D3BFC-E6A8-4703-A495-588346F65279}" type="slidenum">
              <a:rPr lang="en-US" altLang="en-US" sz="1200">
                <a:solidFill>
                  <a:srgbClr val="898989"/>
                </a:solidFill>
              </a:rPr>
              <a:pPr algn="r">
                <a:buSzPct val="100000"/>
              </a:pPr>
              <a:t>118</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
            <a:extLst>
              <a:ext uri="{FF2B5EF4-FFF2-40B4-BE49-F238E27FC236}">
                <a16:creationId xmlns:a16="http://schemas.microsoft.com/office/drawing/2014/main" id="{9E87DB66-5D78-4FC4-9C86-D26A13086603}"/>
              </a:ext>
            </a:extLst>
          </p:cNvPr>
          <p:cNvSpPr txBox="1">
            <a:spLocks noChangeArrowheads="1"/>
          </p:cNvSpPr>
          <p:nvPr/>
        </p:nvSpPr>
        <p:spPr bwMode="auto">
          <a:xfrm>
            <a:off x="533400" y="457200"/>
            <a:ext cx="8153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9pPr>
          </a:lstStyle>
          <a:p>
            <a:pPr>
              <a:spcBef>
                <a:spcPts val="2000"/>
              </a:spcBef>
              <a:buSzPct val="100000"/>
            </a:pPr>
            <a:r>
              <a:rPr lang="en-US" altLang="en-US" sz="3200" b="1">
                <a:solidFill>
                  <a:srgbClr val="000000"/>
                </a:solidFill>
                <a:latin typeface="Times New Roman" panose="02020603050405020304" pitchFamily="18" charset="0"/>
                <a:cs typeface="Times New Roman" panose="02020603050405020304" pitchFamily="18" charset="0"/>
              </a:rPr>
              <a:t>FUZZY RULE - EXAMPLE</a:t>
            </a:r>
          </a:p>
        </p:txBody>
      </p:sp>
      <p:sp>
        <p:nvSpPr>
          <p:cNvPr id="62467" name="Rectangle 2">
            <a:extLst>
              <a:ext uri="{FF2B5EF4-FFF2-40B4-BE49-F238E27FC236}">
                <a16:creationId xmlns:a16="http://schemas.microsoft.com/office/drawing/2014/main" id="{E98684A9-09EE-4577-9804-9EAEA8BC8F54}"/>
              </a:ext>
            </a:extLst>
          </p:cNvPr>
          <p:cNvSpPr>
            <a:spLocks noChangeArrowheads="1"/>
          </p:cNvSpPr>
          <p:nvPr/>
        </p:nvSpPr>
        <p:spPr bwMode="auto">
          <a:xfrm>
            <a:off x="457200" y="1143000"/>
            <a:ext cx="82296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9pPr>
          </a:lstStyle>
          <a:p>
            <a:pPr algn="just">
              <a:lnSpc>
                <a:spcPct val="120000"/>
              </a:lnSpc>
              <a:buSzPct val="100000"/>
            </a:pPr>
            <a:r>
              <a:rPr lang="en-US" altLang="en-US" sz="2800" b="1">
                <a:solidFill>
                  <a:srgbClr val="000000"/>
                </a:solidFill>
                <a:latin typeface="Times New Roman" panose="02020603050405020304" pitchFamily="18" charset="0"/>
                <a:cs typeface="Times New Roman" panose="02020603050405020304" pitchFamily="18" charset="0"/>
              </a:rPr>
              <a:t>Rule 1</a:t>
            </a:r>
            <a:r>
              <a:rPr lang="en-US" altLang="en-US" sz="2800">
                <a:solidFill>
                  <a:srgbClr val="000000"/>
                </a:solidFill>
                <a:latin typeface="Times New Roman" panose="02020603050405020304" pitchFamily="18" charset="0"/>
                <a:cs typeface="Times New Roman" panose="02020603050405020304" pitchFamily="18" charset="0"/>
              </a:rPr>
              <a:t>: If height is short then weight is light. </a:t>
            </a:r>
          </a:p>
          <a:p>
            <a:pPr algn="just">
              <a:lnSpc>
                <a:spcPct val="120000"/>
              </a:lnSpc>
              <a:buSzPct val="100000"/>
            </a:pPr>
            <a:endParaRPr lang="en-US" altLang="en-US" sz="2800">
              <a:solidFill>
                <a:srgbClr val="000000"/>
              </a:solidFill>
              <a:latin typeface="Times New Roman" panose="02020603050405020304" pitchFamily="18" charset="0"/>
              <a:cs typeface="Times New Roman" panose="02020603050405020304" pitchFamily="18" charset="0"/>
            </a:endParaRPr>
          </a:p>
          <a:p>
            <a:pPr algn="just">
              <a:lnSpc>
                <a:spcPct val="120000"/>
              </a:lnSpc>
              <a:buSzPct val="100000"/>
            </a:pPr>
            <a:r>
              <a:rPr lang="en-US" altLang="en-US" sz="2800" b="1">
                <a:solidFill>
                  <a:srgbClr val="000000"/>
                </a:solidFill>
                <a:latin typeface="Times New Roman" panose="02020603050405020304" pitchFamily="18" charset="0"/>
                <a:cs typeface="Times New Roman" panose="02020603050405020304" pitchFamily="18" charset="0"/>
              </a:rPr>
              <a:t>Rule 2</a:t>
            </a:r>
            <a:r>
              <a:rPr lang="en-US" altLang="en-US" sz="2800">
                <a:solidFill>
                  <a:srgbClr val="000000"/>
                </a:solidFill>
                <a:latin typeface="Times New Roman" panose="02020603050405020304" pitchFamily="18" charset="0"/>
                <a:cs typeface="Times New Roman" panose="02020603050405020304" pitchFamily="18" charset="0"/>
              </a:rPr>
              <a:t>: If height is medium then weight is medium. </a:t>
            </a:r>
          </a:p>
          <a:p>
            <a:pPr algn="just">
              <a:lnSpc>
                <a:spcPct val="120000"/>
              </a:lnSpc>
              <a:buSzPct val="100000"/>
            </a:pPr>
            <a:endParaRPr lang="en-US" altLang="en-US" sz="2800">
              <a:solidFill>
                <a:srgbClr val="000000"/>
              </a:solidFill>
              <a:latin typeface="Times New Roman" panose="02020603050405020304" pitchFamily="18" charset="0"/>
              <a:cs typeface="Times New Roman" panose="02020603050405020304" pitchFamily="18" charset="0"/>
            </a:endParaRPr>
          </a:p>
          <a:p>
            <a:pPr algn="just">
              <a:lnSpc>
                <a:spcPct val="120000"/>
              </a:lnSpc>
              <a:buSzPct val="100000"/>
            </a:pPr>
            <a:r>
              <a:rPr lang="en-US" altLang="en-US" sz="2800" b="1">
                <a:solidFill>
                  <a:srgbClr val="000000"/>
                </a:solidFill>
                <a:latin typeface="Times New Roman" panose="02020603050405020304" pitchFamily="18" charset="0"/>
                <a:cs typeface="Times New Roman" panose="02020603050405020304" pitchFamily="18" charset="0"/>
              </a:rPr>
              <a:t>Rule 3</a:t>
            </a:r>
            <a:r>
              <a:rPr lang="en-US" altLang="en-US" sz="2800">
                <a:solidFill>
                  <a:srgbClr val="000000"/>
                </a:solidFill>
                <a:latin typeface="Times New Roman" panose="02020603050405020304" pitchFamily="18" charset="0"/>
                <a:cs typeface="Times New Roman" panose="02020603050405020304" pitchFamily="18" charset="0"/>
              </a:rPr>
              <a:t>: If height is tall then weight is heavy. </a:t>
            </a:r>
          </a:p>
        </p:txBody>
      </p:sp>
      <p:sp>
        <p:nvSpPr>
          <p:cNvPr id="62468" name="Text Box 3">
            <a:extLst>
              <a:ext uri="{FF2B5EF4-FFF2-40B4-BE49-F238E27FC236}">
                <a16:creationId xmlns:a16="http://schemas.microsoft.com/office/drawing/2014/main" id="{B79E49D2-0424-4F2D-9054-647BE673E398}"/>
              </a:ext>
            </a:extLst>
          </p:cNvPr>
          <p:cNvSpPr txBox="1">
            <a:spLocks noChangeArrowheads="1"/>
          </p:cNvSpPr>
          <p:nvPr/>
        </p:nvSpPr>
        <p:spPr bwMode="auto">
          <a:xfrm>
            <a:off x="457200" y="6119813"/>
            <a:ext cx="86868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9pPr>
          </a:lstStyle>
          <a:p>
            <a:pPr algn="r">
              <a:buSzPct val="100000"/>
            </a:pPr>
            <a:r>
              <a:rPr lang="en-US" altLang="en-US" sz="1300">
                <a:solidFill>
                  <a:srgbClr val="7F7F7F"/>
                </a:solidFill>
                <a:latin typeface="Garamond" panose="02020404030301010803" pitchFamily="18" charset="0"/>
              </a:rPr>
              <a:t>.</a:t>
            </a:r>
          </a:p>
        </p:txBody>
      </p:sp>
      <p:sp>
        <p:nvSpPr>
          <p:cNvPr id="62469" name="Text Box 4">
            <a:extLst>
              <a:ext uri="{FF2B5EF4-FFF2-40B4-BE49-F238E27FC236}">
                <a16:creationId xmlns:a16="http://schemas.microsoft.com/office/drawing/2014/main" id="{8BAA3823-19D9-4E64-BAE9-5ED27D75E0D8}"/>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9pPr>
          </a:lstStyle>
          <a:p>
            <a:pPr algn="r">
              <a:buSzPct val="100000"/>
            </a:pPr>
            <a:fld id="{8542A3DE-8BDF-4695-AAB6-1F02D8D72A2C}" type="slidenum">
              <a:rPr lang="en-US" altLang="en-US" sz="1200">
                <a:solidFill>
                  <a:srgbClr val="898989"/>
                </a:solidFill>
              </a:rPr>
              <a:pPr algn="r">
                <a:buSzPct val="100000"/>
              </a:pPr>
              <a:t>119</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450850" y="431800"/>
            <a:ext cx="8229600" cy="457200"/>
          </a:xfrm>
          <a:prstGeom prst="rect">
            <a:avLst/>
          </a:prstGeom>
          <a:noFill/>
          <a:ln w="9525">
            <a:noFill/>
            <a:round/>
            <a:headEnd/>
            <a:tailEnd/>
          </a:ln>
        </p:spPr>
        <p:txBody>
          <a:bodyPr anchor="ctr"/>
          <a:lstStyle/>
          <a:p>
            <a:pPr>
              <a:spcBef>
                <a:spcPts val="2000"/>
              </a:spcBef>
              <a:buSzPct val="100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n-US" altLang="en-US" sz="3200" b="1">
                <a:solidFill>
                  <a:srgbClr val="000000"/>
                </a:solidFill>
                <a:latin typeface="Times New Roman" pitchFamily="18" charset="0"/>
                <a:cs typeface="Times New Roman" pitchFamily="18" charset="0"/>
              </a:rPr>
              <a:t>HISTORY OF FUZZY  LOGIC</a:t>
            </a:r>
          </a:p>
        </p:txBody>
      </p:sp>
      <p:sp>
        <p:nvSpPr>
          <p:cNvPr id="9218" name="Text Box 2"/>
          <p:cNvSpPr txBox="1">
            <a:spLocks noChangeArrowheads="1"/>
          </p:cNvSpPr>
          <p:nvPr/>
        </p:nvSpPr>
        <p:spPr bwMode="auto">
          <a:xfrm>
            <a:off x="457200" y="1700213"/>
            <a:ext cx="8229600" cy="4419600"/>
          </a:xfrm>
          <a:prstGeom prst="rect">
            <a:avLst/>
          </a:prstGeom>
          <a:noFill/>
          <a:ln>
            <a:noFill/>
          </a:ln>
          <a:effectLst/>
        </p:spPr>
        <p:txBody>
          <a:bodyP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1pPr>
            <a:lvl2pPr marL="455613" indent="-4556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9pPr>
          </a:lstStyle>
          <a:p>
            <a:pPr marL="457200" lvl="1" indent="-457200" algn="just" hangingPunct="0">
              <a:lnSpc>
                <a:spcPct val="110000"/>
              </a:lnSpc>
              <a:buClr>
                <a:srgbClr val="000000"/>
              </a:buClr>
              <a:buSzPct val="100000"/>
              <a:buFont typeface="Wingdings" panose="05000000000000000000" pitchFamily="2" charset="2"/>
              <a:buChar char="§"/>
              <a:defRPr/>
            </a:pPr>
            <a:r>
              <a:rPr lang="en-US" altLang="en-US" sz="2800" dirty="0">
                <a:latin typeface="Times New Roman" panose="02020603050405020304" pitchFamily="18" charset="0"/>
                <a:ea typeface="+mn-ea"/>
                <a:cs typeface="Times New Roman" panose="02020603050405020304" pitchFamily="18" charset="0"/>
              </a:rPr>
              <a:t>Introduced by Dr. </a:t>
            </a:r>
            <a:r>
              <a:rPr lang="en-US" altLang="en-US" sz="2800" dirty="0" err="1">
                <a:latin typeface="Times New Roman" panose="02020603050405020304" pitchFamily="18" charset="0"/>
                <a:ea typeface="+mn-ea"/>
                <a:cs typeface="Times New Roman" panose="02020603050405020304" pitchFamily="18" charset="0"/>
              </a:rPr>
              <a:t>Lotfi</a:t>
            </a:r>
            <a:r>
              <a:rPr lang="en-US" altLang="en-US" sz="2800" dirty="0">
                <a:latin typeface="Times New Roman" panose="02020603050405020304" pitchFamily="18" charset="0"/>
                <a:ea typeface="+mn-ea"/>
                <a:cs typeface="Times New Roman" panose="02020603050405020304" pitchFamily="18" charset="0"/>
              </a:rPr>
              <a:t> A. Zadeh in 1960</a:t>
            </a:r>
          </a:p>
          <a:p>
            <a:pPr marL="457200" lvl="1" indent="-457200" algn="just" hangingPunct="0">
              <a:lnSpc>
                <a:spcPct val="110000"/>
              </a:lnSpc>
              <a:buClr>
                <a:srgbClr val="000000"/>
              </a:buClr>
              <a:buSzPct val="100000"/>
              <a:buFont typeface="Wingdings" panose="05000000000000000000" pitchFamily="2" charset="2"/>
              <a:buChar char="§"/>
              <a:defRPr/>
            </a:pPr>
            <a:endParaRPr lang="en-US" altLang="en-US" sz="2800" dirty="0">
              <a:latin typeface="Times New Roman" panose="02020603050405020304" pitchFamily="18" charset="0"/>
              <a:ea typeface="+mn-ea"/>
              <a:cs typeface="Times New Roman" panose="02020603050405020304" pitchFamily="18" charset="0"/>
            </a:endParaRPr>
          </a:p>
          <a:p>
            <a:pPr marL="457200" lvl="1" indent="-457200" algn="just" hangingPunct="0">
              <a:lnSpc>
                <a:spcPct val="110000"/>
              </a:lnSpc>
              <a:buClr>
                <a:srgbClr val="000000"/>
              </a:buClr>
              <a:buSzPct val="100000"/>
              <a:buFont typeface="Wingdings" panose="05000000000000000000" pitchFamily="2" charset="2"/>
              <a:buChar char="§"/>
              <a:defRPr/>
            </a:pPr>
            <a:r>
              <a:rPr lang="en-US" altLang="en-US" sz="2800" dirty="0">
                <a:latin typeface="Times New Roman" panose="02020603050405020304" pitchFamily="18" charset="0"/>
                <a:ea typeface="+mn-ea"/>
                <a:cs typeface="Times New Roman" panose="02020603050405020304" pitchFamily="18" charset="0"/>
              </a:rPr>
              <a:t>Dr. Zadeh present a paper on fuzzy logic in 1965.</a:t>
            </a:r>
          </a:p>
          <a:p>
            <a:pPr marL="457200" lvl="1" indent="-457200" algn="just" hangingPunct="0">
              <a:lnSpc>
                <a:spcPct val="110000"/>
              </a:lnSpc>
              <a:buClr>
                <a:srgbClr val="000000"/>
              </a:buClr>
              <a:buSzPct val="100000"/>
              <a:buFont typeface="Wingdings" panose="05000000000000000000" pitchFamily="2" charset="2"/>
              <a:buChar char="§"/>
              <a:defRPr/>
            </a:pPr>
            <a:endParaRPr lang="en-US" altLang="en-US" sz="2800" dirty="0">
              <a:latin typeface="Times New Roman" panose="02020603050405020304" pitchFamily="18" charset="0"/>
              <a:ea typeface="+mn-ea"/>
              <a:cs typeface="Times New Roman" panose="02020603050405020304" pitchFamily="18" charset="0"/>
            </a:endParaRPr>
          </a:p>
          <a:p>
            <a:pPr marL="457200" lvl="1" algn="just" hangingPunct="0">
              <a:lnSpc>
                <a:spcPct val="110000"/>
              </a:lnSpc>
              <a:buSzPct val="100000"/>
              <a:defRPr/>
            </a:pPr>
            <a:endParaRPr lang="en-US" altLang="en-US" sz="2800" dirty="0">
              <a:latin typeface="Times New Roman" panose="02020603050405020304" pitchFamily="18" charset="0"/>
              <a:ea typeface="+mn-ea"/>
              <a:cs typeface="Times New Roman" panose="02020603050405020304" pitchFamily="18" charset="0"/>
            </a:endParaRPr>
          </a:p>
        </p:txBody>
      </p:sp>
      <p:sp>
        <p:nvSpPr>
          <p:cNvPr id="17412" name="Text Box 3"/>
          <p:cNvSpPr txBox="1">
            <a:spLocks noChangeArrowheads="1"/>
          </p:cNvSpPr>
          <p:nvPr/>
        </p:nvSpPr>
        <p:spPr bwMode="auto">
          <a:xfrm>
            <a:off x="457200" y="6119813"/>
            <a:ext cx="8686800" cy="292100"/>
          </a:xfrm>
          <a:prstGeom prst="rect">
            <a:avLst/>
          </a:prstGeom>
          <a:noFill/>
          <a:ln w="9525">
            <a:noFill/>
            <a:round/>
            <a:headEnd/>
            <a:tailEnd/>
          </a:ln>
        </p:spPr>
        <p:txBody>
          <a:bodyPr lIns="90000" tIns="46800" rIns="90000" bIns="46800">
            <a:spAutoFit/>
          </a:bodyP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300">
                <a:solidFill>
                  <a:srgbClr val="7F7F7F"/>
                </a:solidFill>
                <a:latin typeface="Garamond" pitchFamily="18" charset="0"/>
              </a:rPr>
              <a:t>.</a:t>
            </a:r>
          </a:p>
        </p:txBody>
      </p:sp>
      <p:sp>
        <p:nvSpPr>
          <p:cNvPr id="17413" name="Text Box 4"/>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96E06A7-CBA5-44E8-A315-1503081C73D3}" type="slidenum">
              <a:rPr lang="en-US" altLang="en-US" sz="1200">
                <a:solidFill>
                  <a:srgbClr val="898989"/>
                </a:solidFill>
              </a:rPr>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12</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a:extLst>
              <a:ext uri="{FF2B5EF4-FFF2-40B4-BE49-F238E27FC236}">
                <a16:creationId xmlns:a16="http://schemas.microsoft.com/office/drawing/2014/main" id="{749DF4FB-61C7-4495-B273-4EB3BD229469}"/>
              </a:ext>
            </a:extLst>
          </p:cNvPr>
          <p:cNvSpPr>
            <a:spLocks noChangeArrowheads="1"/>
          </p:cNvSpPr>
          <p:nvPr/>
        </p:nvSpPr>
        <p:spPr bwMode="auto">
          <a:xfrm>
            <a:off x="457200" y="685800"/>
            <a:ext cx="8229600" cy="371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9pPr>
          </a:lstStyle>
          <a:p>
            <a:pPr algn="just">
              <a:lnSpc>
                <a:spcPct val="110000"/>
              </a:lnSpc>
              <a:buSzPct val="100000"/>
            </a:pPr>
            <a:r>
              <a:rPr lang="en-US" altLang="en-US" sz="2800" b="1">
                <a:solidFill>
                  <a:srgbClr val="000000"/>
                </a:solidFill>
                <a:latin typeface="Times New Roman" panose="02020603050405020304" pitchFamily="18" charset="0"/>
                <a:cs typeface="Times New Roman" panose="02020603050405020304" pitchFamily="18" charset="0"/>
              </a:rPr>
              <a:t>Problem: </a:t>
            </a:r>
            <a:r>
              <a:rPr lang="en-US" altLang="en-US" sz="2800">
                <a:solidFill>
                  <a:srgbClr val="000000"/>
                </a:solidFill>
                <a:latin typeface="Times New Roman" panose="02020603050405020304" pitchFamily="18" charset="0"/>
                <a:cs typeface="Times New Roman" panose="02020603050405020304" pitchFamily="18" charset="0"/>
              </a:rPr>
              <a:t>Given</a:t>
            </a:r>
          </a:p>
          <a:p>
            <a:pPr algn="just">
              <a:lnSpc>
                <a:spcPct val="110000"/>
              </a:lnSpc>
              <a:buSzPct val="100000"/>
            </a:pPr>
            <a:endParaRPr lang="en-US" altLang="en-US">
              <a:solidFill>
                <a:srgbClr val="984807"/>
              </a:solidFill>
              <a:latin typeface="Tahoma" panose="020B0604030504040204" pitchFamily="34" charset="0"/>
              <a:cs typeface="Tahoma" panose="020B0604030504040204" pitchFamily="34" charset="0"/>
            </a:endParaRPr>
          </a:p>
          <a:p>
            <a:pPr algn="just">
              <a:lnSpc>
                <a:spcPct val="110000"/>
              </a:lnSpc>
              <a:buSzPct val="100000"/>
            </a:pPr>
            <a:r>
              <a:rPr lang="en-US" altLang="en-US" sz="2800">
                <a:solidFill>
                  <a:srgbClr val="000000"/>
                </a:solidFill>
                <a:latin typeface="Times New Roman" panose="02020603050405020304" pitchFamily="18" charset="0"/>
                <a:cs typeface="Times New Roman" panose="02020603050405020304" pitchFamily="18" charset="0"/>
              </a:rPr>
              <a:t>(a) membership functions for short, medium-height, tall, light, medium-weight and heavy;</a:t>
            </a:r>
          </a:p>
          <a:p>
            <a:pPr algn="just">
              <a:lnSpc>
                <a:spcPct val="110000"/>
              </a:lnSpc>
              <a:buSzPct val="100000"/>
            </a:pPr>
            <a:r>
              <a:rPr lang="en-US" altLang="en-US" sz="2800">
                <a:solidFill>
                  <a:srgbClr val="000000"/>
                </a:solidFill>
                <a:latin typeface="Times New Roman" panose="02020603050405020304" pitchFamily="18" charset="0"/>
                <a:cs typeface="Times New Roman" panose="02020603050405020304" pitchFamily="18" charset="0"/>
              </a:rPr>
              <a:t>(b) The three fuzzy rules;</a:t>
            </a:r>
          </a:p>
          <a:p>
            <a:pPr algn="just">
              <a:lnSpc>
                <a:spcPct val="110000"/>
              </a:lnSpc>
              <a:buClr>
                <a:srgbClr val="000000"/>
              </a:buClr>
              <a:buSzPct val="100000"/>
              <a:buFont typeface="Times New Roman" panose="02020603050405020304" pitchFamily="18" charset="0"/>
              <a:buAutoNum type="alphaLcParenBoth" startAt="3"/>
            </a:pPr>
            <a:r>
              <a:rPr lang="en-US" altLang="en-US" sz="2800">
                <a:solidFill>
                  <a:srgbClr val="000000"/>
                </a:solidFill>
                <a:latin typeface="Times New Roman" panose="02020603050405020304" pitchFamily="18" charset="0"/>
                <a:cs typeface="Times New Roman" panose="02020603050405020304" pitchFamily="18" charset="0"/>
              </a:rPr>
              <a:t> the fact that John’s height is 5’1” </a:t>
            </a:r>
          </a:p>
          <a:p>
            <a:pPr algn="just">
              <a:lnSpc>
                <a:spcPct val="110000"/>
              </a:lnSpc>
              <a:buSzPct val="100000"/>
            </a:pPr>
            <a:endParaRPr lang="en-US" altLang="en-US" sz="2800">
              <a:solidFill>
                <a:srgbClr val="000000"/>
              </a:solidFill>
              <a:latin typeface="Times New Roman" panose="02020603050405020304" pitchFamily="18" charset="0"/>
              <a:cs typeface="Times New Roman" panose="02020603050405020304" pitchFamily="18" charset="0"/>
            </a:endParaRPr>
          </a:p>
          <a:p>
            <a:pPr algn="just">
              <a:lnSpc>
                <a:spcPct val="110000"/>
              </a:lnSpc>
              <a:buSzPct val="100000"/>
            </a:pPr>
            <a:r>
              <a:rPr lang="en-US" altLang="en-US" sz="2800">
                <a:solidFill>
                  <a:srgbClr val="000000"/>
                </a:solidFill>
                <a:latin typeface="Times New Roman" panose="02020603050405020304" pitchFamily="18" charset="0"/>
                <a:cs typeface="Times New Roman" panose="02020603050405020304" pitchFamily="18" charset="0"/>
              </a:rPr>
              <a:t>estimate John’s weight.</a:t>
            </a:r>
          </a:p>
        </p:txBody>
      </p:sp>
      <p:sp>
        <p:nvSpPr>
          <p:cNvPr id="63491" name="Text Box 2">
            <a:extLst>
              <a:ext uri="{FF2B5EF4-FFF2-40B4-BE49-F238E27FC236}">
                <a16:creationId xmlns:a16="http://schemas.microsoft.com/office/drawing/2014/main" id="{D30469F8-E9D8-4C47-BEEF-AD8D47C5C218}"/>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9pPr>
          </a:lstStyle>
          <a:p>
            <a:pPr algn="r">
              <a:buSzPct val="100000"/>
            </a:pPr>
            <a:fld id="{83E7075E-33D0-4242-9E85-B02906771ADB}" type="slidenum">
              <a:rPr lang="en-US" altLang="en-US" sz="1200">
                <a:solidFill>
                  <a:srgbClr val="898989"/>
                </a:solidFill>
              </a:rPr>
              <a:pPr algn="r">
                <a:buSzPct val="100000"/>
              </a:pPr>
              <a:t>120</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a:extLst>
              <a:ext uri="{FF2B5EF4-FFF2-40B4-BE49-F238E27FC236}">
                <a16:creationId xmlns:a16="http://schemas.microsoft.com/office/drawing/2014/main" id="{8108ECD9-3ABC-41A5-B530-0683BA2F888A}"/>
              </a:ext>
            </a:extLst>
          </p:cNvPr>
          <p:cNvSpPr>
            <a:spLocks noChangeArrowheads="1"/>
          </p:cNvSpPr>
          <p:nvPr/>
        </p:nvSpPr>
        <p:spPr bwMode="auto">
          <a:xfrm>
            <a:off x="457200" y="685800"/>
            <a:ext cx="8229600" cy="431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9pPr>
          </a:lstStyle>
          <a:p>
            <a:pPr algn="just">
              <a:lnSpc>
                <a:spcPct val="110000"/>
              </a:lnSpc>
              <a:buSzPct val="100000"/>
            </a:pPr>
            <a:r>
              <a:rPr lang="en-US" altLang="en-US" sz="2800" b="1">
                <a:solidFill>
                  <a:srgbClr val="000000"/>
                </a:solidFill>
                <a:latin typeface="Times New Roman" panose="02020603050405020304" pitchFamily="18" charset="0"/>
                <a:cs typeface="Times New Roman" panose="02020603050405020304" pitchFamily="18" charset="0"/>
              </a:rPr>
              <a:t>Solution:</a:t>
            </a:r>
          </a:p>
          <a:p>
            <a:pPr algn="just">
              <a:lnSpc>
                <a:spcPct val="110000"/>
              </a:lnSpc>
              <a:buSzPct val="100000"/>
            </a:pPr>
            <a:r>
              <a:rPr lang="en-US" altLang="en-US" sz="2800">
                <a:solidFill>
                  <a:srgbClr val="000000"/>
                </a:solidFill>
                <a:latin typeface="Times New Roman" panose="02020603050405020304" pitchFamily="18" charset="0"/>
                <a:cs typeface="Times New Roman" panose="02020603050405020304" pitchFamily="18" charset="0"/>
              </a:rPr>
              <a:t>(1)  From John’s height we know that </a:t>
            </a:r>
          </a:p>
          <a:p>
            <a:pPr algn="just">
              <a:lnSpc>
                <a:spcPct val="110000"/>
              </a:lnSpc>
              <a:buSzPct val="100000"/>
            </a:pPr>
            <a:r>
              <a:rPr lang="en-US" altLang="en-US" sz="2800">
                <a:solidFill>
                  <a:srgbClr val="000000"/>
                </a:solidFill>
                <a:latin typeface="Times New Roman" panose="02020603050405020304" pitchFamily="18" charset="0"/>
                <a:cs typeface="Times New Roman" panose="02020603050405020304" pitchFamily="18" charset="0"/>
              </a:rPr>
              <a:t>	John is short (degree 0.3)</a:t>
            </a:r>
          </a:p>
          <a:p>
            <a:pPr algn="just">
              <a:lnSpc>
                <a:spcPct val="110000"/>
              </a:lnSpc>
              <a:buSzPct val="100000"/>
            </a:pPr>
            <a:r>
              <a:rPr lang="en-US" altLang="en-US" sz="2800">
                <a:solidFill>
                  <a:srgbClr val="000000"/>
                </a:solidFill>
                <a:latin typeface="Times New Roman" panose="02020603050405020304" pitchFamily="18" charset="0"/>
                <a:cs typeface="Times New Roman" panose="02020603050405020304" pitchFamily="18" charset="0"/>
              </a:rPr>
              <a:t>	John is of medium height (degree 0.6).</a:t>
            </a:r>
          </a:p>
          <a:p>
            <a:pPr algn="just">
              <a:lnSpc>
                <a:spcPct val="110000"/>
              </a:lnSpc>
              <a:buSzPct val="100000"/>
            </a:pPr>
            <a:r>
              <a:rPr lang="en-US" altLang="en-US" sz="2800">
                <a:solidFill>
                  <a:srgbClr val="000000"/>
                </a:solidFill>
                <a:latin typeface="Times New Roman" panose="02020603050405020304" pitchFamily="18" charset="0"/>
                <a:cs typeface="Times New Roman" panose="02020603050405020304" pitchFamily="18" charset="0"/>
              </a:rPr>
              <a:t>	John is tall (degree 0.2).</a:t>
            </a:r>
          </a:p>
          <a:p>
            <a:pPr algn="just">
              <a:lnSpc>
                <a:spcPct val="110000"/>
              </a:lnSpc>
              <a:buSzPct val="100000"/>
            </a:pPr>
            <a:endParaRPr lang="en-US" altLang="en-US" sz="2800">
              <a:solidFill>
                <a:srgbClr val="000000"/>
              </a:solidFill>
              <a:latin typeface="Times New Roman" panose="02020603050405020304" pitchFamily="18" charset="0"/>
              <a:cs typeface="Times New Roman" panose="02020603050405020304" pitchFamily="18" charset="0"/>
            </a:endParaRPr>
          </a:p>
          <a:p>
            <a:pPr algn="just">
              <a:lnSpc>
                <a:spcPct val="110000"/>
              </a:lnSpc>
              <a:buSzPct val="100000"/>
            </a:pPr>
            <a:r>
              <a:rPr lang="en-US" altLang="en-US" sz="2800">
                <a:solidFill>
                  <a:srgbClr val="000000"/>
                </a:solidFill>
                <a:latin typeface="Times New Roman" panose="02020603050405020304" pitchFamily="18" charset="0"/>
                <a:cs typeface="Times New Roman" panose="02020603050405020304" pitchFamily="18" charset="0"/>
              </a:rPr>
              <a:t>(2) Each rule produces a fuzzy set as output by truncating the consequent membership function at the value of the antecedent membership.</a:t>
            </a:r>
          </a:p>
        </p:txBody>
      </p:sp>
      <p:sp>
        <p:nvSpPr>
          <p:cNvPr id="64515" name="Text Box 2">
            <a:extLst>
              <a:ext uri="{FF2B5EF4-FFF2-40B4-BE49-F238E27FC236}">
                <a16:creationId xmlns:a16="http://schemas.microsoft.com/office/drawing/2014/main" id="{25942892-BD61-42AC-85CD-06E9609EA51E}"/>
              </a:ext>
            </a:extLst>
          </p:cNvPr>
          <p:cNvSpPr txBox="1">
            <a:spLocks noChangeArrowheads="1"/>
          </p:cNvSpPr>
          <p:nvPr/>
        </p:nvSpPr>
        <p:spPr bwMode="auto">
          <a:xfrm>
            <a:off x="457200" y="6119813"/>
            <a:ext cx="86868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9pPr>
          </a:lstStyle>
          <a:p>
            <a:pPr algn="r">
              <a:buSzPct val="100000"/>
            </a:pPr>
            <a:r>
              <a:rPr lang="en-US" altLang="en-US" sz="1300">
                <a:solidFill>
                  <a:srgbClr val="7F7F7F"/>
                </a:solidFill>
                <a:latin typeface="Garamond" panose="02020404030301010803" pitchFamily="18" charset="0"/>
              </a:rPr>
              <a:t>.</a:t>
            </a:r>
          </a:p>
        </p:txBody>
      </p:sp>
      <p:sp>
        <p:nvSpPr>
          <p:cNvPr id="64516" name="Text Box 3">
            <a:extLst>
              <a:ext uri="{FF2B5EF4-FFF2-40B4-BE49-F238E27FC236}">
                <a16:creationId xmlns:a16="http://schemas.microsoft.com/office/drawing/2014/main" id="{F6A089A6-CF9C-4A39-9200-CB35F8295CE6}"/>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9pPr>
          </a:lstStyle>
          <a:p>
            <a:pPr algn="r">
              <a:buSzPct val="100000"/>
            </a:pPr>
            <a:fld id="{80DDC44E-2C92-48BD-B174-36C7251B916E}" type="slidenum">
              <a:rPr lang="en-US" altLang="en-US" sz="1200">
                <a:solidFill>
                  <a:srgbClr val="898989"/>
                </a:solidFill>
              </a:rPr>
              <a:pPr algn="r">
                <a:buSzPct val="100000"/>
              </a:pPr>
              <a:t>121</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a:extLst>
              <a:ext uri="{FF2B5EF4-FFF2-40B4-BE49-F238E27FC236}">
                <a16:creationId xmlns:a16="http://schemas.microsoft.com/office/drawing/2014/main" id="{07E994B4-C055-4624-AD02-7AF61C380FAB}"/>
              </a:ext>
            </a:extLst>
          </p:cNvPr>
          <p:cNvSpPr>
            <a:spLocks noChangeArrowheads="1"/>
          </p:cNvSpPr>
          <p:nvPr/>
        </p:nvSpPr>
        <p:spPr bwMode="auto">
          <a:xfrm>
            <a:off x="457200" y="685800"/>
            <a:ext cx="8229600" cy="2903538"/>
          </a:xfrm>
          <a:prstGeom prst="rect">
            <a:avLst/>
          </a:prstGeom>
          <a:noFill/>
          <a:ln>
            <a:noFill/>
          </a:ln>
        </p:spPr>
        <p:txBody>
          <a:bodyPr lIns="90000" tIns="46800" rIns="90000" bIns="46800">
            <a:spAutoFit/>
          </a:bodyPr>
          <a:lstStyle>
            <a:lvl1pPr marL="512763" indent="-512763">
              <a:tabLst>
                <a:tab pos="512763" algn="l"/>
                <a:tab pos="1427163" algn="l"/>
                <a:tab pos="2341563" algn="l"/>
                <a:tab pos="3255963" algn="l"/>
                <a:tab pos="4170363" algn="l"/>
                <a:tab pos="5084763" algn="l"/>
                <a:tab pos="5999163" algn="l"/>
                <a:tab pos="6913563" algn="l"/>
                <a:tab pos="7827963" algn="l"/>
                <a:tab pos="8742363" algn="l"/>
                <a:tab pos="9656763" algn="l"/>
                <a:tab pos="10571163" algn="l"/>
              </a:tabLst>
              <a:defRPr sz="2000">
                <a:solidFill>
                  <a:schemeClr val="bg1"/>
                </a:solidFill>
                <a:latin typeface="Verdana" panose="020B0604030504040204" pitchFamily="34" charset="0"/>
                <a:cs typeface="Droid Sans Fallback" charset="0"/>
              </a:defRPr>
            </a:lvl1pPr>
            <a:lvl2pPr>
              <a:tabLst>
                <a:tab pos="512763" algn="l"/>
                <a:tab pos="1427163" algn="l"/>
                <a:tab pos="2341563" algn="l"/>
                <a:tab pos="3255963" algn="l"/>
                <a:tab pos="4170363" algn="l"/>
                <a:tab pos="5084763" algn="l"/>
                <a:tab pos="5999163" algn="l"/>
                <a:tab pos="6913563" algn="l"/>
                <a:tab pos="7827963" algn="l"/>
                <a:tab pos="8742363" algn="l"/>
                <a:tab pos="9656763" algn="l"/>
                <a:tab pos="10571163" algn="l"/>
              </a:tabLst>
              <a:defRPr sz="2000">
                <a:solidFill>
                  <a:schemeClr val="bg1"/>
                </a:solidFill>
                <a:latin typeface="Verdana" panose="020B0604030504040204" pitchFamily="34" charset="0"/>
                <a:cs typeface="Droid Sans Fallback" charset="0"/>
              </a:defRPr>
            </a:lvl2pPr>
            <a:lvl3pPr>
              <a:tabLst>
                <a:tab pos="512763" algn="l"/>
                <a:tab pos="1427163" algn="l"/>
                <a:tab pos="2341563" algn="l"/>
                <a:tab pos="3255963" algn="l"/>
                <a:tab pos="4170363" algn="l"/>
                <a:tab pos="5084763" algn="l"/>
                <a:tab pos="5999163" algn="l"/>
                <a:tab pos="6913563" algn="l"/>
                <a:tab pos="7827963" algn="l"/>
                <a:tab pos="8742363" algn="l"/>
                <a:tab pos="9656763" algn="l"/>
                <a:tab pos="10571163" algn="l"/>
              </a:tabLst>
              <a:defRPr sz="2000">
                <a:solidFill>
                  <a:schemeClr val="bg1"/>
                </a:solidFill>
                <a:latin typeface="Verdana" panose="020B0604030504040204" pitchFamily="34" charset="0"/>
                <a:cs typeface="Droid Sans Fallback" charset="0"/>
              </a:defRPr>
            </a:lvl3pPr>
            <a:lvl4pPr>
              <a:tabLst>
                <a:tab pos="512763" algn="l"/>
                <a:tab pos="1427163" algn="l"/>
                <a:tab pos="2341563" algn="l"/>
                <a:tab pos="3255963" algn="l"/>
                <a:tab pos="4170363" algn="l"/>
                <a:tab pos="5084763" algn="l"/>
                <a:tab pos="5999163" algn="l"/>
                <a:tab pos="6913563" algn="l"/>
                <a:tab pos="7827963" algn="l"/>
                <a:tab pos="8742363" algn="l"/>
                <a:tab pos="9656763" algn="l"/>
                <a:tab pos="10571163" algn="l"/>
              </a:tabLst>
              <a:defRPr sz="2000">
                <a:solidFill>
                  <a:schemeClr val="bg1"/>
                </a:solidFill>
                <a:latin typeface="Verdana" panose="020B0604030504040204" pitchFamily="34" charset="0"/>
                <a:cs typeface="Droid Sans Fallback" charset="0"/>
              </a:defRPr>
            </a:lvl4pPr>
            <a:lvl5pPr>
              <a:tabLst>
                <a:tab pos="512763" algn="l"/>
                <a:tab pos="1427163" algn="l"/>
                <a:tab pos="2341563" algn="l"/>
                <a:tab pos="3255963" algn="l"/>
                <a:tab pos="4170363" algn="l"/>
                <a:tab pos="5084763" algn="l"/>
                <a:tab pos="5999163" algn="l"/>
                <a:tab pos="6913563" algn="l"/>
                <a:tab pos="7827963" algn="l"/>
                <a:tab pos="8742363" algn="l"/>
                <a:tab pos="9656763" algn="l"/>
                <a:tab pos="10571163" algn="l"/>
              </a:tabLst>
              <a:defRPr sz="2000">
                <a:solidFill>
                  <a:schemeClr val="bg1"/>
                </a:solidFill>
                <a:latin typeface="Verdana" panose="020B0604030504040204" pitchFamily="34" charset="0"/>
                <a:cs typeface="Droid Sans Fallback" charset="0"/>
              </a:defRPr>
            </a:lvl5pPr>
            <a:lvl6pPr marL="2514600" indent="-228600" defTabSz="449263" eaLnBrk="0" fontAlgn="base" hangingPunct="0">
              <a:spcBef>
                <a:spcPct val="0"/>
              </a:spcBef>
              <a:spcAft>
                <a:spcPct val="0"/>
              </a:spcAft>
              <a:tabLst>
                <a:tab pos="512763" algn="l"/>
                <a:tab pos="1427163" algn="l"/>
                <a:tab pos="2341563" algn="l"/>
                <a:tab pos="3255963" algn="l"/>
                <a:tab pos="4170363" algn="l"/>
                <a:tab pos="5084763" algn="l"/>
                <a:tab pos="5999163" algn="l"/>
                <a:tab pos="6913563" algn="l"/>
                <a:tab pos="7827963" algn="l"/>
                <a:tab pos="8742363" algn="l"/>
                <a:tab pos="9656763" algn="l"/>
                <a:tab pos="10571163" algn="l"/>
              </a:tabLst>
              <a:defRPr sz="2000">
                <a:solidFill>
                  <a:schemeClr val="bg1"/>
                </a:solidFill>
                <a:latin typeface="Verdana" panose="020B0604030504040204" pitchFamily="34" charset="0"/>
                <a:cs typeface="Droid Sans Fallback" charset="0"/>
              </a:defRPr>
            </a:lvl6pPr>
            <a:lvl7pPr marL="2971800" indent="-228600" defTabSz="449263" eaLnBrk="0" fontAlgn="base" hangingPunct="0">
              <a:spcBef>
                <a:spcPct val="0"/>
              </a:spcBef>
              <a:spcAft>
                <a:spcPct val="0"/>
              </a:spcAft>
              <a:tabLst>
                <a:tab pos="512763" algn="l"/>
                <a:tab pos="1427163" algn="l"/>
                <a:tab pos="2341563" algn="l"/>
                <a:tab pos="3255963" algn="l"/>
                <a:tab pos="4170363" algn="l"/>
                <a:tab pos="5084763" algn="l"/>
                <a:tab pos="5999163" algn="l"/>
                <a:tab pos="6913563" algn="l"/>
                <a:tab pos="7827963" algn="l"/>
                <a:tab pos="8742363" algn="l"/>
                <a:tab pos="9656763" algn="l"/>
                <a:tab pos="10571163" algn="l"/>
              </a:tabLst>
              <a:defRPr sz="2000">
                <a:solidFill>
                  <a:schemeClr val="bg1"/>
                </a:solidFill>
                <a:latin typeface="Verdana" panose="020B0604030504040204" pitchFamily="34" charset="0"/>
                <a:cs typeface="Droid Sans Fallback" charset="0"/>
              </a:defRPr>
            </a:lvl7pPr>
            <a:lvl8pPr marL="3429000" indent="-228600" defTabSz="449263" eaLnBrk="0" fontAlgn="base" hangingPunct="0">
              <a:spcBef>
                <a:spcPct val="0"/>
              </a:spcBef>
              <a:spcAft>
                <a:spcPct val="0"/>
              </a:spcAft>
              <a:tabLst>
                <a:tab pos="512763" algn="l"/>
                <a:tab pos="1427163" algn="l"/>
                <a:tab pos="2341563" algn="l"/>
                <a:tab pos="3255963" algn="l"/>
                <a:tab pos="4170363" algn="l"/>
                <a:tab pos="5084763" algn="l"/>
                <a:tab pos="5999163" algn="l"/>
                <a:tab pos="6913563" algn="l"/>
                <a:tab pos="7827963" algn="l"/>
                <a:tab pos="8742363" algn="l"/>
                <a:tab pos="9656763" algn="l"/>
                <a:tab pos="10571163" algn="l"/>
              </a:tabLst>
              <a:defRPr sz="2000">
                <a:solidFill>
                  <a:schemeClr val="bg1"/>
                </a:solidFill>
                <a:latin typeface="Verdana" panose="020B0604030504040204" pitchFamily="34" charset="0"/>
                <a:cs typeface="Droid Sans Fallback" charset="0"/>
              </a:defRPr>
            </a:lvl8pPr>
            <a:lvl9pPr marL="3886200" indent="-228600" defTabSz="449263" eaLnBrk="0" fontAlgn="base" hangingPunct="0">
              <a:spcBef>
                <a:spcPct val="0"/>
              </a:spcBef>
              <a:spcAft>
                <a:spcPct val="0"/>
              </a:spcAft>
              <a:tabLst>
                <a:tab pos="512763" algn="l"/>
                <a:tab pos="1427163" algn="l"/>
                <a:tab pos="2341563" algn="l"/>
                <a:tab pos="3255963" algn="l"/>
                <a:tab pos="4170363" algn="l"/>
                <a:tab pos="5084763" algn="l"/>
                <a:tab pos="5999163" algn="l"/>
                <a:tab pos="6913563" algn="l"/>
                <a:tab pos="7827963" algn="l"/>
                <a:tab pos="8742363" algn="l"/>
                <a:tab pos="9656763" algn="l"/>
                <a:tab pos="10571163" algn="l"/>
              </a:tabLst>
              <a:defRPr sz="2000">
                <a:solidFill>
                  <a:schemeClr val="bg1"/>
                </a:solidFill>
                <a:latin typeface="Verdana" panose="020B0604030504040204" pitchFamily="34" charset="0"/>
                <a:cs typeface="Droid Sans Fallback" charset="0"/>
              </a:defRPr>
            </a:lvl9pPr>
          </a:lstStyle>
          <a:p>
            <a:pPr marL="0" indent="0" algn="just" eaLnBrk="0" hangingPunct="0">
              <a:lnSpc>
                <a:spcPct val="110000"/>
              </a:lnSpc>
              <a:buClr>
                <a:srgbClr val="000000"/>
              </a:buClr>
              <a:buSzPct val="100000"/>
              <a:defRPr/>
            </a:pPr>
            <a:r>
              <a:rPr lang="en-US" altLang="en-US" sz="2800" dirty="0">
                <a:solidFill>
                  <a:srgbClr val="000000"/>
                </a:solidFill>
                <a:latin typeface="Times New Roman" panose="02020603050405020304" pitchFamily="18" charset="0"/>
                <a:ea typeface="+mn-ea"/>
                <a:cs typeface="Times New Roman" panose="02020603050405020304" pitchFamily="18" charset="0"/>
              </a:rPr>
              <a:t>De-</a:t>
            </a:r>
            <a:r>
              <a:rPr lang="en-US" altLang="en-US" sz="2800" dirty="0" err="1">
                <a:solidFill>
                  <a:srgbClr val="000000"/>
                </a:solidFill>
                <a:latin typeface="Times New Roman" panose="02020603050405020304" pitchFamily="18" charset="0"/>
                <a:ea typeface="+mn-ea"/>
                <a:cs typeface="Times New Roman" panose="02020603050405020304" pitchFamily="18" charset="0"/>
              </a:rPr>
              <a:t>fuzzify</a:t>
            </a:r>
            <a:r>
              <a:rPr lang="en-US" altLang="en-US" sz="2800" dirty="0">
                <a:solidFill>
                  <a:srgbClr val="000000"/>
                </a:solidFill>
                <a:latin typeface="Times New Roman" panose="02020603050405020304" pitchFamily="18" charset="0"/>
                <a:ea typeface="+mn-ea"/>
                <a:cs typeface="Times New Roman" panose="02020603050405020304" pitchFamily="18" charset="0"/>
              </a:rPr>
              <a:t> to obtain a numerical  estimate of the output.  </a:t>
            </a:r>
          </a:p>
          <a:p>
            <a:pPr algn="just" eaLnBrk="0" hangingPunct="0">
              <a:lnSpc>
                <a:spcPct val="110000"/>
              </a:lnSpc>
              <a:buClr>
                <a:srgbClr val="000000"/>
              </a:buClr>
              <a:buSzPct val="100000"/>
              <a:buFont typeface="Times New Roman" panose="02020603050405020304" pitchFamily="18" charset="0"/>
              <a:buNone/>
              <a:defRPr/>
            </a:pPr>
            <a:endParaRPr lang="en-US" altLang="en-US" sz="2800" dirty="0">
              <a:solidFill>
                <a:srgbClr val="000000"/>
              </a:solidFill>
              <a:latin typeface="Times New Roman" panose="02020603050405020304" pitchFamily="18" charset="0"/>
              <a:ea typeface="+mn-ea"/>
              <a:cs typeface="Times New Roman" panose="02020603050405020304" pitchFamily="18" charset="0"/>
            </a:endParaRPr>
          </a:p>
          <a:p>
            <a:pPr marL="0" indent="0" algn="just" eaLnBrk="0" hangingPunct="0">
              <a:lnSpc>
                <a:spcPct val="110000"/>
              </a:lnSpc>
              <a:buClr>
                <a:srgbClr val="000000"/>
              </a:buClr>
              <a:buSzPct val="100000"/>
              <a:defRPr/>
            </a:pPr>
            <a:r>
              <a:rPr lang="en-US" altLang="en-US" sz="2800" dirty="0">
                <a:solidFill>
                  <a:srgbClr val="000000"/>
                </a:solidFill>
                <a:latin typeface="Times New Roman" panose="02020603050405020304" pitchFamily="18" charset="0"/>
                <a:ea typeface="+mn-ea"/>
                <a:cs typeface="Times New Roman" panose="02020603050405020304" pitchFamily="18" charset="0"/>
              </a:rPr>
              <a:t>Choose the middle of the range where the truth value is maximum.  </a:t>
            </a:r>
          </a:p>
          <a:p>
            <a:pPr algn="just" eaLnBrk="0" hangingPunct="0">
              <a:lnSpc>
                <a:spcPct val="110000"/>
              </a:lnSpc>
              <a:buClr>
                <a:srgbClr val="000000"/>
              </a:buClr>
              <a:buSzPct val="100000"/>
              <a:buFont typeface="Times New Roman" panose="02020603050405020304" pitchFamily="18" charset="0"/>
              <a:buNone/>
              <a:defRPr/>
            </a:pPr>
            <a:endParaRPr lang="en-US" altLang="en-US" sz="2800" dirty="0">
              <a:solidFill>
                <a:srgbClr val="000000"/>
              </a:solidFill>
              <a:latin typeface="Times New Roman" panose="02020603050405020304" pitchFamily="18" charset="0"/>
              <a:ea typeface="+mn-ea"/>
              <a:cs typeface="Times New Roman" panose="02020603050405020304" pitchFamily="18" charset="0"/>
            </a:endParaRPr>
          </a:p>
          <a:p>
            <a:pPr marL="0" indent="0" algn="just" eaLnBrk="0" hangingPunct="0">
              <a:lnSpc>
                <a:spcPct val="110000"/>
              </a:lnSpc>
              <a:buClr>
                <a:srgbClr val="000000"/>
              </a:buClr>
              <a:buSzPct val="100000"/>
              <a:defRPr/>
            </a:pPr>
            <a:r>
              <a:rPr lang="en-US" altLang="en-US" sz="2800" dirty="0">
                <a:solidFill>
                  <a:srgbClr val="000000"/>
                </a:solidFill>
                <a:latin typeface="Times New Roman" panose="02020603050405020304" pitchFamily="18" charset="0"/>
                <a:ea typeface="+mn-ea"/>
                <a:cs typeface="Times New Roman" panose="02020603050405020304" pitchFamily="18" charset="0"/>
              </a:rPr>
              <a:t>John’s weight = 80 Kg.</a:t>
            </a:r>
          </a:p>
        </p:txBody>
      </p:sp>
      <p:sp>
        <p:nvSpPr>
          <p:cNvPr id="69635" name="Text Box 2">
            <a:extLst>
              <a:ext uri="{FF2B5EF4-FFF2-40B4-BE49-F238E27FC236}">
                <a16:creationId xmlns:a16="http://schemas.microsoft.com/office/drawing/2014/main" id="{F9D19079-A5A7-40A7-BB42-60B3E60DEC97}"/>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9pPr>
          </a:lstStyle>
          <a:p>
            <a:pPr algn="r">
              <a:buSzPct val="100000"/>
            </a:pPr>
            <a:fld id="{B0420542-99BC-4633-853B-0773C12B32FF}" type="slidenum">
              <a:rPr lang="en-US" altLang="en-US" sz="1200">
                <a:solidFill>
                  <a:srgbClr val="898989"/>
                </a:solidFill>
              </a:rPr>
              <a:pPr algn="r">
                <a:buSzPct val="100000"/>
              </a:pPr>
              <a:t>122</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358B531-1771-4F65-8F93-57A98919BB8A}"/>
              </a:ext>
            </a:extLst>
          </p:cNvPr>
          <p:cNvSpPr/>
          <p:nvPr/>
        </p:nvSpPr>
        <p:spPr>
          <a:xfrm>
            <a:off x="0" y="333375"/>
            <a:ext cx="9036050" cy="6370638"/>
          </a:xfrm>
          <a:prstGeom prst="rect">
            <a:avLst/>
          </a:prstGeom>
        </p:spPr>
        <p:txBody>
          <a:bodyPr>
            <a:spAutoFit/>
          </a:bodyPr>
          <a:lstStyle/>
          <a:p>
            <a:pPr eaLnBrk="0" hangingPunct="0">
              <a:defRPr/>
            </a:pPr>
            <a:r>
              <a:rPr lang="en-US" sz="2800" b="1" dirty="0">
                <a:solidFill>
                  <a:schemeClr val="tx1"/>
                </a:solidFill>
                <a:latin typeface="Times New Roman" panose="02020603050405020304" pitchFamily="18" charset="0"/>
                <a:ea typeface="+mn-ea"/>
                <a:cs typeface="Times New Roman" panose="02020603050405020304" pitchFamily="18" charset="0"/>
              </a:rPr>
              <a:t>Interpretations of Fuzzy IF-THEN Rules</a:t>
            </a:r>
          </a:p>
          <a:p>
            <a:pPr algn="just" eaLnBrk="0" hangingPunct="0">
              <a:defRPr/>
            </a:pPr>
            <a:endParaRPr lang="en-US" dirty="0">
              <a:solidFill>
                <a:schemeClr val="tx1"/>
              </a:solidFill>
              <a:latin typeface="Times New Roman" panose="02020603050405020304" pitchFamily="18" charset="0"/>
              <a:ea typeface="+mn-ea"/>
              <a:cs typeface="Times New Roman" panose="02020603050405020304" pitchFamily="18" charset="0"/>
            </a:endParaRPr>
          </a:p>
          <a:p>
            <a:pPr algn="just" eaLnBrk="0" hangingPunct="0">
              <a:defRPr/>
            </a:pPr>
            <a:r>
              <a:rPr lang="en-US" sz="2400" dirty="0">
                <a:solidFill>
                  <a:schemeClr val="tx1"/>
                </a:solidFill>
                <a:latin typeface="Times New Roman" panose="02020603050405020304" pitchFamily="18" charset="0"/>
                <a:ea typeface="+mn-ea"/>
                <a:cs typeface="Times New Roman" panose="02020603050405020304" pitchFamily="18" charset="0"/>
              </a:rPr>
              <a:t>Fuzzy IF-THEN Rules can be interpreted in the following forms −</a:t>
            </a:r>
          </a:p>
          <a:p>
            <a:pPr marL="342900" indent="-342900" eaLnBrk="0" hangingPunct="0">
              <a:buFont typeface="Arial" panose="020B0604020202020204" pitchFamily="34" charset="0"/>
              <a:buChar char="•"/>
              <a:defRPr/>
            </a:pPr>
            <a:r>
              <a:rPr lang="en-US" sz="2400" b="1" dirty="0">
                <a:solidFill>
                  <a:schemeClr val="tx1"/>
                </a:solidFill>
                <a:latin typeface="Times New Roman" panose="02020603050405020304" pitchFamily="18" charset="0"/>
                <a:ea typeface="+mn-ea"/>
                <a:cs typeface="Times New Roman" panose="02020603050405020304" pitchFamily="18" charset="0"/>
              </a:rPr>
              <a:t>Assignment Statements</a:t>
            </a:r>
          </a:p>
          <a:p>
            <a:pPr algn="just" eaLnBrk="0" hangingPunct="0">
              <a:defRPr/>
            </a:pPr>
            <a:r>
              <a:rPr lang="en-US" sz="2400" dirty="0">
                <a:solidFill>
                  <a:schemeClr val="tx1"/>
                </a:solidFill>
                <a:latin typeface="Times New Roman" panose="02020603050405020304" pitchFamily="18" charset="0"/>
                <a:ea typeface="+mn-ea"/>
                <a:cs typeface="Times New Roman" panose="02020603050405020304" pitchFamily="18" charset="0"/>
              </a:rPr>
              <a:t>These kinds of statements use “=” (equal to sign) for the purpose of assignment. They are of the following form −</a:t>
            </a:r>
          </a:p>
          <a:p>
            <a:pPr algn="ctr" eaLnBrk="0" hangingPunct="0">
              <a:defRPr/>
            </a:pPr>
            <a:r>
              <a:rPr lang="en-US" sz="2400" i="1" dirty="0">
                <a:solidFill>
                  <a:schemeClr val="tx1"/>
                </a:solidFill>
                <a:latin typeface="Times New Roman" panose="02020603050405020304" pitchFamily="18" charset="0"/>
                <a:ea typeface="+mn-ea"/>
                <a:cs typeface="Times New Roman" panose="02020603050405020304" pitchFamily="18" charset="0"/>
              </a:rPr>
              <a:t>a = hello</a:t>
            </a:r>
            <a:endParaRPr lang="en-US" sz="2400" dirty="0">
              <a:solidFill>
                <a:schemeClr val="tx1"/>
              </a:solidFill>
              <a:latin typeface="Times New Roman" panose="02020603050405020304" pitchFamily="18" charset="0"/>
              <a:ea typeface="+mn-ea"/>
              <a:cs typeface="Times New Roman" panose="02020603050405020304" pitchFamily="18" charset="0"/>
            </a:endParaRPr>
          </a:p>
          <a:p>
            <a:pPr algn="ctr" eaLnBrk="0" hangingPunct="0">
              <a:defRPr/>
            </a:pPr>
            <a:r>
              <a:rPr lang="en-US" sz="2400" i="1" dirty="0">
                <a:solidFill>
                  <a:schemeClr val="tx1"/>
                </a:solidFill>
                <a:latin typeface="Times New Roman" panose="02020603050405020304" pitchFamily="18" charset="0"/>
                <a:ea typeface="+mn-ea"/>
                <a:cs typeface="Times New Roman" panose="02020603050405020304" pitchFamily="18" charset="0"/>
              </a:rPr>
              <a:t>climate = summer</a:t>
            </a:r>
            <a:endParaRPr lang="en-US" sz="2400" dirty="0">
              <a:solidFill>
                <a:schemeClr val="tx1"/>
              </a:solidFill>
              <a:latin typeface="Times New Roman" panose="02020603050405020304" pitchFamily="18" charset="0"/>
              <a:ea typeface="+mn-ea"/>
              <a:cs typeface="Times New Roman" panose="02020603050405020304" pitchFamily="18" charset="0"/>
            </a:endParaRPr>
          </a:p>
          <a:p>
            <a:pPr marL="342900" indent="-342900" eaLnBrk="0" hangingPunct="0">
              <a:buFont typeface="Arial" panose="020B0604020202020204" pitchFamily="34" charset="0"/>
              <a:buChar char="•"/>
              <a:defRPr/>
            </a:pPr>
            <a:r>
              <a:rPr lang="en-US" sz="2400" b="1" dirty="0">
                <a:solidFill>
                  <a:schemeClr val="tx1"/>
                </a:solidFill>
                <a:latin typeface="Times New Roman" panose="02020603050405020304" pitchFamily="18" charset="0"/>
                <a:ea typeface="+mn-ea"/>
                <a:cs typeface="Times New Roman" panose="02020603050405020304" pitchFamily="18" charset="0"/>
              </a:rPr>
              <a:t>Conditional Statements</a:t>
            </a:r>
          </a:p>
          <a:p>
            <a:pPr algn="just" eaLnBrk="0" hangingPunct="0">
              <a:defRPr/>
            </a:pPr>
            <a:r>
              <a:rPr lang="en-US" sz="2400" dirty="0">
                <a:solidFill>
                  <a:schemeClr val="tx1"/>
                </a:solidFill>
                <a:latin typeface="Times New Roman" panose="02020603050405020304" pitchFamily="18" charset="0"/>
                <a:ea typeface="+mn-ea"/>
                <a:cs typeface="Times New Roman" panose="02020603050405020304" pitchFamily="18" charset="0"/>
              </a:rPr>
              <a:t>These kinds of statements use the “IF-THEN” rule base form for the purpose of condition. They are of the following form −</a:t>
            </a:r>
          </a:p>
          <a:p>
            <a:pPr algn="ctr" eaLnBrk="0" hangingPunct="0">
              <a:defRPr/>
            </a:pPr>
            <a:r>
              <a:rPr lang="en-US" sz="2400" i="1" dirty="0">
                <a:solidFill>
                  <a:schemeClr val="tx1"/>
                </a:solidFill>
                <a:latin typeface="Times New Roman" panose="02020603050405020304" pitchFamily="18" charset="0"/>
                <a:ea typeface="+mn-ea"/>
                <a:cs typeface="Times New Roman" panose="02020603050405020304" pitchFamily="18" charset="0"/>
              </a:rPr>
              <a:t>IF temperature is high THEN Climate is hot</a:t>
            </a:r>
            <a:endParaRPr lang="en-US" sz="2400" dirty="0">
              <a:solidFill>
                <a:schemeClr val="tx1"/>
              </a:solidFill>
              <a:latin typeface="Times New Roman" panose="02020603050405020304" pitchFamily="18" charset="0"/>
              <a:ea typeface="+mn-ea"/>
              <a:cs typeface="Times New Roman" panose="02020603050405020304" pitchFamily="18" charset="0"/>
            </a:endParaRPr>
          </a:p>
          <a:p>
            <a:pPr algn="ctr" eaLnBrk="0" hangingPunct="0">
              <a:defRPr/>
            </a:pPr>
            <a:r>
              <a:rPr lang="en-US" sz="2400" i="1" dirty="0">
                <a:solidFill>
                  <a:schemeClr val="tx1"/>
                </a:solidFill>
                <a:latin typeface="Times New Roman" panose="02020603050405020304" pitchFamily="18" charset="0"/>
                <a:ea typeface="+mn-ea"/>
                <a:cs typeface="Times New Roman" panose="02020603050405020304" pitchFamily="18" charset="0"/>
              </a:rPr>
              <a:t>IF food is fresh THEN eat.</a:t>
            </a:r>
            <a:endParaRPr lang="en-US" sz="2400" dirty="0">
              <a:solidFill>
                <a:schemeClr val="tx1"/>
              </a:solidFill>
              <a:latin typeface="Times New Roman" panose="02020603050405020304" pitchFamily="18" charset="0"/>
              <a:ea typeface="+mn-ea"/>
              <a:cs typeface="Times New Roman" panose="02020603050405020304" pitchFamily="18" charset="0"/>
            </a:endParaRPr>
          </a:p>
          <a:p>
            <a:pPr marL="342900" indent="-342900" eaLnBrk="0" hangingPunct="0">
              <a:buFont typeface="Arial" panose="020B0604020202020204" pitchFamily="34" charset="0"/>
              <a:buChar char="•"/>
              <a:defRPr/>
            </a:pPr>
            <a:r>
              <a:rPr lang="en-US" sz="2400" b="1" dirty="0">
                <a:solidFill>
                  <a:schemeClr val="tx1"/>
                </a:solidFill>
                <a:latin typeface="Times New Roman" panose="02020603050405020304" pitchFamily="18" charset="0"/>
                <a:ea typeface="+mn-ea"/>
                <a:cs typeface="Times New Roman" panose="02020603050405020304" pitchFamily="18" charset="0"/>
              </a:rPr>
              <a:t>Unconditional Statements</a:t>
            </a:r>
          </a:p>
          <a:p>
            <a:pPr algn="just" eaLnBrk="0" hangingPunct="0">
              <a:defRPr/>
            </a:pPr>
            <a:r>
              <a:rPr lang="en-US" sz="2400" dirty="0">
                <a:solidFill>
                  <a:schemeClr val="tx1"/>
                </a:solidFill>
                <a:latin typeface="Times New Roman" panose="02020603050405020304" pitchFamily="18" charset="0"/>
                <a:ea typeface="+mn-ea"/>
                <a:cs typeface="Times New Roman" panose="02020603050405020304" pitchFamily="18" charset="0"/>
              </a:rPr>
              <a:t>They are of the following form −</a:t>
            </a:r>
          </a:p>
          <a:p>
            <a:pPr algn="ctr" eaLnBrk="0" hangingPunct="0">
              <a:defRPr/>
            </a:pPr>
            <a:r>
              <a:rPr lang="en-US" sz="2400" i="1" dirty="0">
                <a:solidFill>
                  <a:schemeClr val="tx1"/>
                </a:solidFill>
                <a:latin typeface="Times New Roman" panose="02020603050405020304" pitchFamily="18" charset="0"/>
                <a:ea typeface="+mn-ea"/>
                <a:cs typeface="Times New Roman" panose="02020603050405020304" pitchFamily="18" charset="0"/>
              </a:rPr>
              <a:t>GOTO 10</a:t>
            </a:r>
            <a:endParaRPr lang="en-US" sz="2400" dirty="0">
              <a:solidFill>
                <a:schemeClr val="tx1"/>
              </a:solidFill>
              <a:latin typeface="Times New Roman" panose="02020603050405020304" pitchFamily="18" charset="0"/>
              <a:ea typeface="+mn-ea"/>
              <a:cs typeface="Times New Roman" panose="02020603050405020304" pitchFamily="18" charset="0"/>
            </a:endParaRPr>
          </a:p>
          <a:p>
            <a:pPr algn="ctr" eaLnBrk="0" hangingPunct="0">
              <a:defRPr/>
            </a:pPr>
            <a:r>
              <a:rPr lang="en-US" sz="2400" i="1" dirty="0">
                <a:solidFill>
                  <a:schemeClr val="tx1"/>
                </a:solidFill>
                <a:latin typeface="Times New Roman" panose="02020603050405020304" pitchFamily="18" charset="0"/>
                <a:ea typeface="+mn-ea"/>
                <a:cs typeface="Times New Roman" panose="02020603050405020304" pitchFamily="18" charset="0"/>
              </a:rPr>
              <a:t>turn the Fan of</a:t>
            </a:r>
            <a:endParaRPr lang="en-US" sz="240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6433D133-33BD-4B70-A6B4-F84F6780DD00}"/>
              </a:ext>
            </a:extLst>
          </p:cNvPr>
          <p:cNvSpPr>
            <a:spLocks noChangeArrowheads="1"/>
          </p:cNvSpPr>
          <p:nvPr/>
        </p:nvSpPr>
        <p:spPr bwMode="auto">
          <a:xfrm>
            <a:off x="250825" y="150813"/>
            <a:ext cx="8497888"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endParaRPr lang="en-US" altLang="en-US" sz="2800" b="1">
              <a:solidFill>
                <a:schemeClr val="tx1"/>
              </a:solidFill>
              <a:latin typeface="Times New Roman" panose="02020603050405020304" pitchFamily="18" charset="0"/>
              <a:cs typeface="Times New Roman" panose="02020603050405020304" pitchFamily="18" charset="0"/>
            </a:endParaRPr>
          </a:p>
          <a:p>
            <a:pPr algn="just" eaLnBrk="0" hangingPunct="0"/>
            <a:r>
              <a:rPr lang="en-US" altLang="en-US" sz="2800" b="1">
                <a:solidFill>
                  <a:schemeClr val="tx1"/>
                </a:solidFill>
                <a:latin typeface="Times New Roman" panose="02020603050405020304" pitchFamily="18" charset="0"/>
                <a:cs typeface="Times New Roman" panose="02020603050405020304" pitchFamily="18" charset="0"/>
              </a:rPr>
              <a:t>Linguistic Variable</a:t>
            </a:r>
          </a:p>
          <a:p>
            <a:pPr algn="just" eaLnBrk="0" hangingPunct="0"/>
            <a:r>
              <a:rPr lang="en-US" altLang="en-US" sz="2800">
                <a:solidFill>
                  <a:schemeClr val="tx1"/>
                </a:solidFill>
                <a:latin typeface="Times New Roman" panose="02020603050405020304" pitchFamily="18" charset="0"/>
                <a:cs typeface="Times New Roman" panose="02020603050405020304" pitchFamily="18" charset="0"/>
              </a:rPr>
              <a:t>F</a:t>
            </a:r>
            <a:r>
              <a:rPr lang="en-US" altLang="en-US" sz="2400">
                <a:solidFill>
                  <a:schemeClr val="tx1"/>
                </a:solidFill>
                <a:latin typeface="Times New Roman" panose="02020603050405020304" pitchFamily="18" charset="0"/>
                <a:cs typeface="Times New Roman" panose="02020603050405020304" pitchFamily="18" charset="0"/>
              </a:rPr>
              <a:t>uzzy logic uses linguistic variables which are the words or sentences in a natural language. For example, if we say temperature, it is a linguistic variable; the values of which are very hot or cold, slightly hot or cold, very warm, slightly warm, etc. The words very, slightly are the linguistic hedges.</a:t>
            </a:r>
          </a:p>
          <a:p>
            <a:pPr algn="just" eaLnBrk="0" hangingPunct="0"/>
            <a:endParaRPr lang="en-US" altLang="en-US" sz="24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843E4697-5F96-4B86-9061-DE3E363BA072}"/>
              </a:ext>
            </a:extLst>
          </p:cNvPr>
          <p:cNvSpPr>
            <a:spLocks noChangeArrowheads="1"/>
          </p:cNvSpPr>
          <p:nvPr/>
        </p:nvSpPr>
        <p:spPr bwMode="auto">
          <a:xfrm>
            <a:off x="0" y="249238"/>
            <a:ext cx="903605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altLang="en-US" sz="2800" b="1">
                <a:solidFill>
                  <a:schemeClr val="tx1"/>
                </a:solidFill>
                <a:latin typeface="Times New Roman" panose="02020603050405020304" pitchFamily="18" charset="0"/>
                <a:cs typeface="Times New Roman" panose="02020603050405020304" pitchFamily="18" charset="0"/>
              </a:rPr>
              <a:t>Propositions in Fuzzy Logic</a:t>
            </a:r>
          </a:p>
          <a:p>
            <a:pPr algn="just" eaLnBrk="0" hangingPunct="0"/>
            <a:r>
              <a:rPr lang="en-US" altLang="en-US" sz="2800">
                <a:solidFill>
                  <a:schemeClr val="tx1"/>
                </a:solidFill>
                <a:latin typeface="Times New Roman" panose="02020603050405020304" pitchFamily="18" charset="0"/>
                <a:cs typeface="Times New Roman" panose="02020603050405020304" pitchFamily="18" charset="0"/>
              </a:rPr>
              <a:t>P</a:t>
            </a:r>
            <a:r>
              <a:rPr lang="en-US" altLang="en-US" sz="2400">
                <a:solidFill>
                  <a:schemeClr val="tx1"/>
                </a:solidFill>
                <a:latin typeface="Times New Roman" panose="02020603050405020304" pitchFamily="18" charset="0"/>
                <a:cs typeface="Times New Roman" panose="02020603050405020304" pitchFamily="18" charset="0"/>
              </a:rPr>
              <a:t>ropositions are sentences expressed in any language which are generally expressed in the following canonical form −</a:t>
            </a:r>
          </a:p>
          <a:p>
            <a:pPr algn="just" eaLnBrk="0" hangingPunct="0"/>
            <a:endParaRPr lang="en-US" altLang="en-US" sz="2400">
              <a:solidFill>
                <a:schemeClr val="tx1"/>
              </a:solidFill>
              <a:latin typeface="Times New Roman" panose="02020603050405020304" pitchFamily="18" charset="0"/>
              <a:cs typeface="Times New Roman" panose="02020603050405020304" pitchFamily="18" charset="0"/>
            </a:endParaRPr>
          </a:p>
          <a:p>
            <a:pPr algn="ctr" eaLnBrk="0" hangingPunct="0"/>
            <a:r>
              <a:rPr lang="en-US" altLang="en-US" sz="2400">
                <a:solidFill>
                  <a:schemeClr val="tx1"/>
                </a:solidFill>
                <a:latin typeface="Times New Roman" panose="02020603050405020304" pitchFamily="18" charset="0"/>
                <a:cs typeface="Times New Roman" panose="02020603050405020304" pitchFamily="18" charset="0"/>
              </a:rPr>
              <a:t>s as P</a:t>
            </a:r>
          </a:p>
          <a:p>
            <a:pPr algn="ctr" eaLnBrk="0" hangingPunct="0"/>
            <a:endParaRPr lang="en-US" altLang="en-US" sz="2400">
              <a:solidFill>
                <a:schemeClr val="tx1"/>
              </a:solidFill>
              <a:latin typeface="Times New Roman" panose="02020603050405020304" pitchFamily="18" charset="0"/>
              <a:cs typeface="Times New Roman" panose="02020603050405020304" pitchFamily="18" charset="0"/>
            </a:endParaRPr>
          </a:p>
          <a:p>
            <a:pPr algn="just" eaLnBrk="0" hangingPunct="0"/>
            <a:r>
              <a:rPr lang="en-US" altLang="en-US" sz="2400">
                <a:solidFill>
                  <a:schemeClr val="tx1"/>
                </a:solidFill>
                <a:latin typeface="Times New Roman" panose="02020603050405020304" pitchFamily="18" charset="0"/>
                <a:cs typeface="Times New Roman" panose="02020603050405020304" pitchFamily="18" charset="0"/>
              </a:rPr>
              <a:t>Here, s is the Subject and P is Predicate.</a:t>
            </a:r>
          </a:p>
          <a:p>
            <a:pPr algn="just" eaLnBrk="0" hangingPunct="0"/>
            <a:endParaRPr lang="en-US" altLang="en-US" sz="2400">
              <a:solidFill>
                <a:schemeClr val="tx1"/>
              </a:solidFill>
              <a:latin typeface="Times New Roman" panose="02020603050405020304" pitchFamily="18" charset="0"/>
              <a:cs typeface="Times New Roman" panose="02020603050405020304" pitchFamily="18" charset="0"/>
            </a:endParaRPr>
          </a:p>
          <a:p>
            <a:pPr algn="just" eaLnBrk="0" hangingPunct="0"/>
            <a:r>
              <a:rPr lang="en-US" altLang="en-US" sz="2400">
                <a:solidFill>
                  <a:schemeClr val="tx1"/>
                </a:solidFill>
                <a:latin typeface="Times New Roman" panose="02020603050405020304" pitchFamily="18" charset="0"/>
                <a:cs typeface="Times New Roman" panose="02020603050405020304" pitchFamily="18" charset="0"/>
              </a:rPr>
              <a:t>For example, “Delhi is the capital of India”, this is a proposition where “Delhi” is the subject and “is the capital of India” is the predicate which shows the property of subject.</a:t>
            </a:r>
          </a:p>
          <a:p>
            <a:pPr algn="just" eaLnBrk="0" hangingPunct="0"/>
            <a:endParaRPr lang="en-US" altLang="en-US" sz="2400">
              <a:solidFill>
                <a:schemeClr val="tx1"/>
              </a:solidFill>
              <a:latin typeface="Times New Roman" panose="02020603050405020304" pitchFamily="18" charset="0"/>
              <a:cs typeface="Times New Roman" panose="02020603050405020304" pitchFamily="18" charset="0"/>
            </a:endParaRPr>
          </a:p>
          <a:p>
            <a:pPr algn="just" eaLnBrk="0" hangingPunct="0"/>
            <a:r>
              <a:rPr lang="en-US" altLang="en-US" sz="2400">
                <a:solidFill>
                  <a:schemeClr val="tx1"/>
                </a:solidFill>
                <a:latin typeface="Times New Roman" panose="02020603050405020304" pitchFamily="18" charset="0"/>
                <a:cs typeface="Times New Roman" panose="02020603050405020304" pitchFamily="18" charset="0"/>
              </a:rPr>
              <a:t>Logic is the basis of reasoning and fuzzy logic extends the capability of reasoning by using fuzzy predicates, fuzzy-predicate modifiers, fuzzy quantifiers and fuzzy qualifiers in fuzzy propositions which creates the difference from classical logic.</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A9FE5A-53B3-4299-B15C-A75433F5FD14}"/>
              </a:ext>
            </a:extLst>
          </p:cNvPr>
          <p:cNvSpPr/>
          <p:nvPr/>
        </p:nvSpPr>
        <p:spPr>
          <a:xfrm>
            <a:off x="250825" y="188913"/>
            <a:ext cx="8424863" cy="6016625"/>
          </a:xfrm>
          <a:prstGeom prst="rect">
            <a:avLst/>
          </a:prstGeom>
        </p:spPr>
        <p:txBody>
          <a:bodyPr>
            <a:spAutoFit/>
          </a:bodyPr>
          <a:lstStyle/>
          <a:p>
            <a:pPr algn="just" eaLnBrk="0" hangingPunct="0">
              <a:defRPr/>
            </a:pPr>
            <a:r>
              <a:rPr lang="en-US" sz="2800" b="1" dirty="0">
                <a:solidFill>
                  <a:schemeClr val="tx1"/>
                </a:solidFill>
                <a:latin typeface="Arial" panose="020B0604020202020204" pitchFamily="34" charset="0"/>
                <a:ea typeface="+mn-ea"/>
                <a:cs typeface="Droid Sans Fallback" charset="0"/>
              </a:rPr>
              <a:t>Propositions in fuzzy logic include the following </a:t>
            </a:r>
          </a:p>
          <a:p>
            <a:pPr marL="342900" indent="-342900" eaLnBrk="0" hangingPunct="0">
              <a:buFont typeface="Arial" panose="020B0604020202020204" pitchFamily="34" charset="0"/>
              <a:buChar char="•"/>
              <a:defRPr/>
            </a:pPr>
            <a:r>
              <a:rPr lang="en-US" sz="2100" b="1" dirty="0">
                <a:solidFill>
                  <a:schemeClr val="tx1"/>
                </a:solidFill>
                <a:latin typeface="Arial" panose="020B0604020202020204" pitchFamily="34" charset="0"/>
                <a:ea typeface="+mn-ea"/>
                <a:cs typeface="Droid Sans Fallback" charset="0"/>
              </a:rPr>
              <a:t>Fuzzy Predicate</a:t>
            </a:r>
          </a:p>
          <a:p>
            <a:pPr algn="just" eaLnBrk="0" hangingPunct="0">
              <a:defRPr/>
            </a:pPr>
            <a:r>
              <a:rPr lang="en-US" sz="2100" dirty="0">
                <a:solidFill>
                  <a:schemeClr val="tx1"/>
                </a:solidFill>
                <a:latin typeface="Arial" panose="020B0604020202020204" pitchFamily="34" charset="0"/>
                <a:ea typeface="+mn-ea"/>
                <a:cs typeface="Droid Sans Fallback" charset="0"/>
              </a:rPr>
              <a:t>Almost every predicate in natural language is fuzzy in nature hence, fuzzy logic has the predicates like tall, short, warm, hot, fast, etc.</a:t>
            </a:r>
          </a:p>
          <a:p>
            <a:pPr algn="just" eaLnBrk="0" hangingPunct="0">
              <a:defRPr/>
            </a:pPr>
            <a:endParaRPr lang="en-US" sz="2100" dirty="0">
              <a:solidFill>
                <a:schemeClr val="tx1"/>
              </a:solidFill>
              <a:latin typeface="Arial" panose="020B0604020202020204" pitchFamily="34" charset="0"/>
              <a:ea typeface="+mn-ea"/>
              <a:cs typeface="Droid Sans Fallback" charset="0"/>
            </a:endParaRPr>
          </a:p>
          <a:p>
            <a:pPr marL="342900" indent="-342900" eaLnBrk="0" hangingPunct="0">
              <a:buFont typeface="Arial" panose="020B0604020202020204" pitchFamily="34" charset="0"/>
              <a:buChar char="•"/>
              <a:defRPr/>
            </a:pPr>
            <a:r>
              <a:rPr lang="en-US" sz="2100" b="1" dirty="0">
                <a:solidFill>
                  <a:schemeClr val="tx1"/>
                </a:solidFill>
                <a:latin typeface="Arial" panose="020B0604020202020204" pitchFamily="34" charset="0"/>
                <a:ea typeface="+mn-ea"/>
                <a:cs typeface="Droid Sans Fallback" charset="0"/>
              </a:rPr>
              <a:t>Fuzzy-predicate Modifiers</a:t>
            </a:r>
          </a:p>
          <a:p>
            <a:pPr algn="just" eaLnBrk="0" hangingPunct="0">
              <a:defRPr/>
            </a:pPr>
            <a:r>
              <a:rPr lang="en-US" sz="2100" dirty="0">
                <a:solidFill>
                  <a:schemeClr val="tx1"/>
                </a:solidFill>
                <a:latin typeface="Arial" panose="020B0604020202020204" pitchFamily="34" charset="0"/>
                <a:ea typeface="+mn-ea"/>
                <a:cs typeface="Droid Sans Fallback" charset="0"/>
              </a:rPr>
              <a:t>We discussed linguistic hedges above; we also have many fuzzy-predicate modifiers which act as hedges. They are very essential for producing the values of a linguistic variable. For example, the words very, slightly are modifiers and the propositions can be like “</a:t>
            </a:r>
            <a:r>
              <a:rPr lang="en-US" sz="2100" i="1" dirty="0">
                <a:solidFill>
                  <a:schemeClr val="tx1"/>
                </a:solidFill>
                <a:latin typeface="Arial" panose="020B0604020202020204" pitchFamily="34" charset="0"/>
                <a:ea typeface="+mn-ea"/>
                <a:cs typeface="Droid Sans Fallback" charset="0"/>
              </a:rPr>
              <a:t>water is slightly hot</a:t>
            </a:r>
            <a:r>
              <a:rPr lang="en-US" sz="2100" dirty="0">
                <a:solidFill>
                  <a:schemeClr val="tx1"/>
                </a:solidFill>
                <a:latin typeface="Arial" panose="020B0604020202020204" pitchFamily="34" charset="0"/>
                <a:ea typeface="+mn-ea"/>
                <a:cs typeface="Droid Sans Fallback" charset="0"/>
              </a:rPr>
              <a:t>.”</a:t>
            </a:r>
          </a:p>
          <a:p>
            <a:pPr algn="just" eaLnBrk="0" hangingPunct="0">
              <a:defRPr/>
            </a:pPr>
            <a:endParaRPr lang="en-US" sz="2100" dirty="0">
              <a:solidFill>
                <a:schemeClr val="tx1"/>
              </a:solidFill>
              <a:latin typeface="Arial" panose="020B0604020202020204" pitchFamily="34" charset="0"/>
              <a:ea typeface="+mn-ea"/>
              <a:cs typeface="Droid Sans Fallback" charset="0"/>
            </a:endParaRPr>
          </a:p>
          <a:p>
            <a:pPr marL="342900" indent="-342900" eaLnBrk="0" hangingPunct="0">
              <a:buFont typeface="Arial" panose="020B0604020202020204" pitchFamily="34" charset="0"/>
              <a:buChar char="•"/>
              <a:defRPr/>
            </a:pPr>
            <a:r>
              <a:rPr lang="en-US" sz="2100" b="1" dirty="0">
                <a:solidFill>
                  <a:schemeClr val="tx1"/>
                </a:solidFill>
                <a:latin typeface="Arial" panose="020B0604020202020204" pitchFamily="34" charset="0"/>
                <a:ea typeface="+mn-ea"/>
                <a:cs typeface="Droid Sans Fallback" charset="0"/>
              </a:rPr>
              <a:t>Fuzzy Quantifiers</a:t>
            </a:r>
          </a:p>
          <a:p>
            <a:pPr algn="just" eaLnBrk="0" hangingPunct="0">
              <a:defRPr/>
            </a:pPr>
            <a:r>
              <a:rPr lang="en-US" sz="2100" dirty="0">
                <a:solidFill>
                  <a:schemeClr val="tx1"/>
                </a:solidFill>
                <a:latin typeface="Arial" panose="020B0604020202020204" pitchFamily="34" charset="0"/>
                <a:ea typeface="+mn-ea"/>
                <a:cs typeface="Droid Sans Fallback" charset="0"/>
              </a:rPr>
              <a:t>It can be defined as a fuzzy number which gives a vague classification of the cardinality of one or more fuzzy or non-fuzzy sets. It can be used to influence probability within fuzzy logic. For example, the words many, most, frequently are used as fuzzy quantifiers and the propositions can be like “</a:t>
            </a:r>
            <a:r>
              <a:rPr lang="en-US" sz="2100" i="1" dirty="0">
                <a:solidFill>
                  <a:schemeClr val="tx1"/>
                </a:solidFill>
                <a:latin typeface="Arial" panose="020B0604020202020204" pitchFamily="34" charset="0"/>
                <a:ea typeface="+mn-ea"/>
                <a:cs typeface="Droid Sans Fallback" charset="0"/>
              </a:rPr>
              <a:t>most people are allergic to it</a:t>
            </a:r>
            <a:r>
              <a:rPr lang="en-US" sz="2100" dirty="0">
                <a:solidFill>
                  <a:schemeClr val="tx1"/>
                </a:solidFill>
                <a:latin typeface="Arial" panose="020B0604020202020204" pitchFamily="34" charset="0"/>
                <a:ea typeface="+mn-ea"/>
                <a:cs typeface="Droid Sans Fallback" charset="0"/>
              </a:rPr>
              <a:t>.”</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070A9E6C-F6E6-4D9E-9FCB-3FD9EC768021}"/>
              </a:ext>
            </a:extLst>
          </p:cNvPr>
          <p:cNvSpPr>
            <a:spLocks noChangeArrowheads="1"/>
          </p:cNvSpPr>
          <p:nvPr/>
        </p:nvSpPr>
        <p:spPr bwMode="auto">
          <a:xfrm>
            <a:off x="125413" y="404813"/>
            <a:ext cx="8893175" cy="575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en-US" sz="2800" b="1">
                <a:solidFill>
                  <a:schemeClr val="tx1"/>
                </a:solidFill>
                <a:latin typeface="Arial" panose="020B0604020202020204" pitchFamily="34" charset="0"/>
              </a:rPr>
              <a:t>Fuzzy Qualifiers</a:t>
            </a:r>
          </a:p>
          <a:p>
            <a:pPr algn="just" eaLnBrk="0" hangingPunct="0"/>
            <a:r>
              <a:rPr lang="en-US" altLang="en-US">
                <a:solidFill>
                  <a:schemeClr val="tx1"/>
                </a:solidFill>
                <a:latin typeface="Arial" panose="020B0604020202020204" pitchFamily="34" charset="0"/>
              </a:rPr>
              <a:t>Let us now understand Fuzzy Qualifiers. A Fuzzy Qualifier is also a proposition of Fuzzy Logic. Fuzzy qualification has the following forms −</a:t>
            </a:r>
          </a:p>
          <a:p>
            <a:pPr algn="just" eaLnBrk="0" hangingPunct="0"/>
            <a:endParaRPr lang="en-US" altLang="en-US">
              <a:solidFill>
                <a:schemeClr val="tx1"/>
              </a:solidFill>
              <a:latin typeface="Arial" panose="020B0604020202020204" pitchFamily="34" charset="0"/>
            </a:endParaRPr>
          </a:p>
          <a:p>
            <a:pPr eaLnBrk="0" hangingPunct="0">
              <a:buFont typeface="Arial" panose="020B0604020202020204" pitchFamily="34" charset="0"/>
              <a:buChar char="•"/>
            </a:pPr>
            <a:r>
              <a:rPr lang="en-US" altLang="en-US" b="1">
                <a:solidFill>
                  <a:schemeClr val="tx1"/>
                </a:solidFill>
                <a:latin typeface="Arial" panose="020B0604020202020204" pitchFamily="34" charset="0"/>
              </a:rPr>
              <a:t>Fuzzy Qualification Based on Truth</a:t>
            </a:r>
          </a:p>
          <a:p>
            <a:pPr algn="just" eaLnBrk="0" hangingPunct="0"/>
            <a:r>
              <a:rPr lang="en-US" altLang="en-US">
                <a:solidFill>
                  <a:schemeClr val="tx1"/>
                </a:solidFill>
                <a:latin typeface="Arial" panose="020B0604020202020204" pitchFamily="34" charset="0"/>
              </a:rPr>
              <a:t>It claims the degree of truth of a fuzzy proposition.</a:t>
            </a:r>
          </a:p>
          <a:p>
            <a:pPr algn="just" eaLnBrk="0" hangingPunct="0"/>
            <a:r>
              <a:rPr lang="en-US" altLang="en-US" b="1">
                <a:solidFill>
                  <a:schemeClr val="tx1"/>
                </a:solidFill>
                <a:latin typeface="Arial" panose="020B0604020202020204" pitchFamily="34" charset="0"/>
              </a:rPr>
              <a:t>Expression</a:t>
            </a:r>
            <a:r>
              <a:rPr lang="en-US" altLang="en-US">
                <a:solidFill>
                  <a:schemeClr val="tx1"/>
                </a:solidFill>
                <a:latin typeface="Arial" panose="020B0604020202020204" pitchFamily="34" charset="0"/>
              </a:rPr>
              <a:t> − It is expressed as </a:t>
            </a:r>
            <a:r>
              <a:rPr lang="en-US" altLang="en-US" i="1">
                <a:solidFill>
                  <a:schemeClr val="tx1"/>
                </a:solidFill>
                <a:latin typeface="Arial" panose="020B0604020202020204" pitchFamily="34" charset="0"/>
              </a:rPr>
              <a:t>x is t</a:t>
            </a:r>
            <a:r>
              <a:rPr lang="en-US" altLang="en-US">
                <a:solidFill>
                  <a:schemeClr val="tx1"/>
                </a:solidFill>
                <a:latin typeface="Arial" panose="020B0604020202020204" pitchFamily="34" charset="0"/>
              </a:rPr>
              <a:t>. Here, </a:t>
            </a:r>
            <a:r>
              <a:rPr lang="en-US" altLang="en-US" i="1">
                <a:solidFill>
                  <a:schemeClr val="tx1"/>
                </a:solidFill>
                <a:latin typeface="Arial" panose="020B0604020202020204" pitchFamily="34" charset="0"/>
              </a:rPr>
              <a:t>t</a:t>
            </a:r>
            <a:r>
              <a:rPr lang="en-US" altLang="en-US">
                <a:solidFill>
                  <a:schemeClr val="tx1"/>
                </a:solidFill>
                <a:latin typeface="Arial" panose="020B0604020202020204" pitchFamily="34" charset="0"/>
              </a:rPr>
              <a:t> is a fuzzy truth value.</a:t>
            </a:r>
          </a:p>
          <a:p>
            <a:pPr algn="just" eaLnBrk="0" hangingPunct="0"/>
            <a:r>
              <a:rPr lang="en-US" altLang="en-US" b="1">
                <a:solidFill>
                  <a:schemeClr val="tx1"/>
                </a:solidFill>
                <a:latin typeface="Arial" panose="020B0604020202020204" pitchFamily="34" charset="0"/>
              </a:rPr>
              <a:t>Example</a:t>
            </a:r>
            <a:r>
              <a:rPr lang="en-US" altLang="en-US">
                <a:solidFill>
                  <a:schemeClr val="tx1"/>
                </a:solidFill>
                <a:latin typeface="Arial" panose="020B0604020202020204" pitchFamily="34" charset="0"/>
              </a:rPr>
              <a:t> − (Car is black) is NOT VERY True.</a:t>
            </a:r>
          </a:p>
          <a:p>
            <a:pPr algn="just" eaLnBrk="0" hangingPunct="0"/>
            <a:endParaRPr lang="en-US" altLang="en-US">
              <a:solidFill>
                <a:schemeClr val="tx1"/>
              </a:solidFill>
              <a:latin typeface="Arial" panose="020B0604020202020204" pitchFamily="34" charset="0"/>
            </a:endParaRPr>
          </a:p>
          <a:p>
            <a:pPr eaLnBrk="0" hangingPunct="0">
              <a:buFont typeface="Arial" panose="020B0604020202020204" pitchFamily="34" charset="0"/>
              <a:buChar char="•"/>
            </a:pPr>
            <a:r>
              <a:rPr lang="en-US" altLang="en-US" b="1">
                <a:solidFill>
                  <a:schemeClr val="tx1"/>
                </a:solidFill>
                <a:latin typeface="Arial" panose="020B0604020202020204" pitchFamily="34" charset="0"/>
              </a:rPr>
              <a:t>Fuzzy Qualification Based on Probability</a:t>
            </a:r>
          </a:p>
          <a:p>
            <a:pPr algn="just" eaLnBrk="0" hangingPunct="0"/>
            <a:r>
              <a:rPr lang="en-US" altLang="en-US">
                <a:solidFill>
                  <a:schemeClr val="tx1"/>
                </a:solidFill>
                <a:latin typeface="Arial" panose="020B0604020202020204" pitchFamily="34" charset="0"/>
              </a:rPr>
              <a:t>It claims the probability, either numerical or an interval, of fuzzy proposition.</a:t>
            </a:r>
          </a:p>
          <a:p>
            <a:pPr algn="just" eaLnBrk="0" hangingPunct="0"/>
            <a:r>
              <a:rPr lang="en-US" altLang="en-US" b="1">
                <a:solidFill>
                  <a:schemeClr val="tx1"/>
                </a:solidFill>
                <a:latin typeface="Arial" panose="020B0604020202020204" pitchFamily="34" charset="0"/>
              </a:rPr>
              <a:t>Expression</a:t>
            </a:r>
            <a:r>
              <a:rPr lang="en-US" altLang="en-US">
                <a:solidFill>
                  <a:schemeClr val="tx1"/>
                </a:solidFill>
                <a:latin typeface="Arial" panose="020B0604020202020204" pitchFamily="34" charset="0"/>
              </a:rPr>
              <a:t> − It is expressed as </a:t>
            </a:r>
            <a:r>
              <a:rPr lang="en-US" altLang="en-US" i="1">
                <a:solidFill>
                  <a:schemeClr val="tx1"/>
                </a:solidFill>
                <a:latin typeface="Arial" panose="020B0604020202020204" pitchFamily="34" charset="0"/>
              </a:rPr>
              <a:t>x is λ</a:t>
            </a:r>
            <a:r>
              <a:rPr lang="en-US" altLang="en-US">
                <a:solidFill>
                  <a:schemeClr val="tx1"/>
                </a:solidFill>
                <a:latin typeface="Arial" panose="020B0604020202020204" pitchFamily="34" charset="0"/>
              </a:rPr>
              <a:t>. Here, </a:t>
            </a:r>
            <a:r>
              <a:rPr lang="en-US" altLang="en-US" i="1">
                <a:solidFill>
                  <a:schemeClr val="tx1"/>
                </a:solidFill>
                <a:latin typeface="Arial" panose="020B0604020202020204" pitchFamily="34" charset="0"/>
              </a:rPr>
              <a:t>λ</a:t>
            </a:r>
            <a:r>
              <a:rPr lang="en-US" altLang="en-US">
                <a:solidFill>
                  <a:schemeClr val="tx1"/>
                </a:solidFill>
                <a:latin typeface="Arial" panose="020B0604020202020204" pitchFamily="34" charset="0"/>
              </a:rPr>
              <a:t> is a fuzzy probability.</a:t>
            </a:r>
          </a:p>
          <a:p>
            <a:pPr algn="just" eaLnBrk="0" hangingPunct="0"/>
            <a:r>
              <a:rPr lang="en-US" altLang="en-US" b="1">
                <a:solidFill>
                  <a:schemeClr val="tx1"/>
                </a:solidFill>
                <a:latin typeface="Arial" panose="020B0604020202020204" pitchFamily="34" charset="0"/>
              </a:rPr>
              <a:t>Example</a:t>
            </a:r>
            <a:r>
              <a:rPr lang="en-US" altLang="en-US">
                <a:solidFill>
                  <a:schemeClr val="tx1"/>
                </a:solidFill>
                <a:latin typeface="Arial" panose="020B0604020202020204" pitchFamily="34" charset="0"/>
              </a:rPr>
              <a:t> − (Car is black) is Likely.</a:t>
            </a:r>
          </a:p>
          <a:p>
            <a:pPr algn="just" eaLnBrk="0" hangingPunct="0"/>
            <a:endParaRPr lang="en-US" altLang="en-US">
              <a:solidFill>
                <a:schemeClr val="tx1"/>
              </a:solidFill>
              <a:latin typeface="Arial" panose="020B0604020202020204" pitchFamily="34" charset="0"/>
            </a:endParaRPr>
          </a:p>
          <a:p>
            <a:pPr eaLnBrk="0" hangingPunct="0">
              <a:buFont typeface="Arial" panose="020B0604020202020204" pitchFamily="34" charset="0"/>
              <a:buChar char="•"/>
            </a:pPr>
            <a:r>
              <a:rPr lang="en-US" altLang="en-US" b="1">
                <a:solidFill>
                  <a:schemeClr val="tx1"/>
                </a:solidFill>
                <a:latin typeface="Arial" panose="020B0604020202020204" pitchFamily="34" charset="0"/>
              </a:rPr>
              <a:t>Fuzzy Qualification Based on Possibility</a:t>
            </a:r>
          </a:p>
          <a:p>
            <a:pPr algn="just" eaLnBrk="0" hangingPunct="0"/>
            <a:r>
              <a:rPr lang="en-US" altLang="en-US">
                <a:solidFill>
                  <a:schemeClr val="tx1"/>
                </a:solidFill>
                <a:latin typeface="Arial" panose="020B0604020202020204" pitchFamily="34" charset="0"/>
              </a:rPr>
              <a:t>It claims the possibility of fuzzy proposition.</a:t>
            </a:r>
          </a:p>
          <a:p>
            <a:pPr algn="just" eaLnBrk="0" hangingPunct="0"/>
            <a:r>
              <a:rPr lang="en-US" altLang="en-US" b="1">
                <a:solidFill>
                  <a:schemeClr val="tx1"/>
                </a:solidFill>
                <a:latin typeface="Arial" panose="020B0604020202020204" pitchFamily="34" charset="0"/>
              </a:rPr>
              <a:t>Expression</a:t>
            </a:r>
            <a:r>
              <a:rPr lang="en-US" altLang="en-US">
                <a:solidFill>
                  <a:schemeClr val="tx1"/>
                </a:solidFill>
                <a:latin typeface="Arial" panose="020B0604020202020204" pitchFamily="34" charset="0"/>
              </a:rPr>
              <a:t> − It is expressed as </a:t>
            </a:r>
            <a:r>
              <a:rPr lang="en-US" altLang="en-US" i="1">
                <a:solidFill>
                  <a:schemeClr val="tx1"/>
                </a:solidFill>
                <a:latin typeface="Arial" panose="020B0604020202020204" pitchFamily="34" charset="0"/>
              </a:rPr>
              <a:t>x is π</a:t>
            </a:r>
            <a:r>
              <a:rPr lang="en-US" altLang="en-US">
                <a:solidFill>
                  <a:schemeClr val="tx1"/>
                </a:solidFill>
                <a:latin typeface="Arial" panose="020B0604020202020204" pitchFamily="34" charset="0"/>
              </a:rPr>
              <a:t>. Here, </a:t>
            </a:r>
            <a:r>
              <a:rPr lang="en-US" altLang="en-US" i="1">
                <a:solidFill>
                  <a:schemeClr val="tx1"/>
                </a:solidFill>
                <a:latin typeface="Arial" panose="020B0604020202020204" pitchFamily="34" charset="0"/>
              </a:rPr>
              <a:t>π</a:t>
            </a:r>
            <a:r>
              <a:rPr lang="en-US" altLang="en-US">
                <a:solidFill>
                  <a:schemeClr val="tx1"/>
                </a:solidFill>
                <a:latin typeface="Arial" panose="020B0604020202020204" pitchFamily="34" charset="0"/>
              </a:rPr>
              <a:t> is a fuzzy possibility.</a:t>
            </a:r>
          </a:p>
          <a:p>
            <a:pPr algn="just" eaLnBrk="0" hangingPunct="0"/>
            <a:r>
              <a:rPr lang="en-US" altLang="en-US" b="1">
                <a:solidFill>
                  <a:schemeClr val="tx1"/>
                </a:solidFill>
                <a:latin typeface="Arial" panose="020B0604020202020204" pitchFamily="34" charset="0"/>
              </a:rPr>
              <a:t>Example</a:t>
            </a:r>
            <a:r>
              <a:rPr lang="en-US" altLang="en-US">
                <a:solidFill>
                  <a:schemeClr val="tx1"/>
                </a:solidFill>
                <a:latin typeface="Arial" panose="020B0604020202020204" pitchFamily="34" charset="0"/>
              </a:rPr>
              <a:t> − (Car is black) is Almost Impossible.</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
            <a:extLst>
              <a:ext uri="{FF2B5EF4-FFF2-40B4-BE49-F238E27FC236}">
                <a16:creationId xmlns:a16="http://schemas.microsoft.com/office/drawing/2014/main" id="{33C2F880-AB46-4695-A786-C05713CCF572}"/>
              </a:ext>
            </a:extLst>
          </p:cNvPr>
          <p:cNvSpPr txBox="1">
            <a:spLocks noChangeArrowheads="1"/>
          </p:cNvSpPr>
          <p:nvPr/>
        </p:nvSpPr>
        <p:spPr bwMode="auto">
          <a:xfrm>
            <a:off x="457200" y="457200"/>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9pPr>
          </a:lstStyle>
          <a:p>
            <a:pPr>
              <a:spcBef>
                <a:spcPts val="2000"/>
              </a:spcBef>
              <a:buSzPct val="100000"/>
            </a:pPr>
            <a:r>
              <a:rPr lang="en-US" altLang="en-US" sz="3200" b="1">
                <a:solidFill>
                  <a:srgbClr val="000000"/>
                </a:solidFill>
                <a:latin typeface="Times New Roman" panose="02020603050405020304" pitchFamily="18" charset="0"/>
                <a:cs typeface="Times New Roman" panose="02020603050405020304" pitchFamily="18" charset="0"/>
              </a:rPr>
              <a:t>FUZZY INFERENCE SYSTEMS (FIS)</a:t>
            </a:r>
          </a:p>
        </p:txBody>
      </p:sp>
      <p:sp>
        <p:nvSpPr>
          <p:cNvPr id="75779" name="Rectangle 2">
            <a:extLst>
              <a:ext uri="{FF2B5EF4-FFF2-40B4-BE49-F238E27FC236}">
                <a16:creationId xmlns:a16="http://schemas.microsoft.com/office/drawing/2014/main" id="{ABB8CF7F-5F25-4764-99FB-D74F2BC22F68}"/>
              </a:ext>
            </a:extLst>
          </p:cNvPr>
          <p:cNvSpPr>
            <a:spLocks noChangeArrowheads="1"/>
          </p:cNvSpPr>
          <p:nvPr/>
        </p:nvSpPr>
        <p:spPr bwMode="auto">
          <a:xfrm>
            <a:off x="457200" y="1143000"/>
            <a:ext cx="8229600" cy="491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455613" indent="-455613" eaLnBrk="0" hangingPunc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000">
                <a:solidFill>
                  <a:schemeClr val="bg1"/>
                </a:solidFill>
                <a:latin typeface="Verdana" panose="020B0604030504040204" pitchFamily="34" charset="0"/>
                <a:ea typeface="Droid Sans Fallback"/>
                <a:cs typeface="Droid Sans Fallback"/>
              </a:defRPr>
            </a:lvl1pPr>
            <a:lvl2pPr eaLnBrk="0" hangingPunc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000">
                <a:solidFill>
                  <a:schemeClr val="bg1"/>
                </a:solidFill>
                <a:latin typeface="Verdana" panose="020B0604030504040204" pitchFamily="34" charset="0"/>
                <a:ea typeface="Droid Sans Fallback"/>
                <a:cs typeface="Droid Sans Fallback"/>
              </a:defRPr>
            </a:lvl2pPr>
            <a:lvl3pPr eaLnBrk="0" hangingPunc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000">
                <a:solidFill>
                  <a:schemeClr val="bg1"/>
                </a:solidFill>
                <a:latin typeface="Verdana" panose="020B0604030504040204" pitchFamily="34" charset="0"/>
                <a:ea typeface="Droid Sans Fallback"/>
                <a:cs typeface="Droid Sans Fallback"/>
              </a:defRPr>
            </a:lvl3pPr>
            <a:lvl4pPr eaLnBrk="0" hangingPunc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000">
                <a:solidFill>
                  <a:schemeClr val="bg1"/>
                </a:solidFill>
                <a:latin typeface="Verdana" panose="020B0604030504040204" pitchFamily="34" charset="0"/>
                <a:ea typeface="Droid Sans Fallback"/>
                <a:cs typeface="Droid Sans Fallback"/>
              </a:defRPr>
            </a:lvl4pPr>
            <a:lvl5pPr eaLnBrk="0" hangingPunc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000">
                <a:solidFill>
                  <a:schemeClr val="bg1"/>
                </a:solidFill>
                <a:latin typeface="Verdana" panose="020B0604030504040204" pitchFamily="34" charset="0"/>
                <a:ea typeface="Droid Sans Fallback"/>
                <a:cs typeface="Droid Sans Fallback"/>
              </a:defRPr>
            </a:lvl9pPr>
          </a:lstStyle>
          <a:p>
            <a:pPr algn="just">
              <a:lnSpc>
                <a:spcPct val="110000"/>
              </a:lnSpc>
              <a:buClr>
                <a:srgbClr val="000000"/>
              </a:buClr>
              <a:buSzPct val="100000"/>
              <a:buFont typeface="Wingdings" panose="05000000000000000000" pitchFamily="2" charset="2"/>
              <a:buChar char=""/>
            </a:pPr>
            <a:r>
              <a:rPr lang="en-US" altLang="en-US" sz="2400">
                <a:solidFill>
                  <a:srgbClr val="000000"/>
                </a:solidFill>
                <a:latin typeface="Times New Roman" panose="02020603050405020304" pitchFamily="18" charset="0"/>
                <a:cs typeface="Times New Roman" panose="02020603050405020304" pitchFamily="18" charset="0"/>
              </a:rPr>
              <a:t>Fuzzy rule based systems, fuzzy models, and fuzzy expert systems are also known as fuzzy inference systems.</a:t>
            </a:r>
          </a:p>
          <a:p>
            <a:pPr algn="just">
              <a:lnSpc>
                <a:spcPct val="110000"/>
              </a:lnSpc>
              <a:buClr>
                <a:srgbClr val="000000"/>
              </a:buClr>
              <a:buSzPct val="100000"/>
              <a:buFont typeface="Wingdings" panose="05000000000000000000" pitchFamily="2" charset="2"/>
              <a:buNone/>
            </a:pPr>
            <a:endParaRPr lang="en-US" altLang="en-US" sz="2400">
              <a:solidFill>
                <a:srgbClr val="000000"/>
              </a:solidFill>
              <a:latin typeface="Times New Roman" panose="02020603050405020304" pitchFamily="18" charset="0"/>
              <a:cs typeface="Times New Roman" panose="02020603050405020304" pitchFamily="18" charset="0"/>
            </a:endParaRPr>
          </a:p>
          <a:p>
            <a:pPr algn="just">
              <a:lnSpc>
                <a:spcPct val="110000"/>
              </a:lnSpc>
              <a:buClr>
                <a:srgbClr val="000000"/>
              </a:buClr>
              <a:buSzPct val="100000"/>
              <a:buFont typeface="Wingdings" panose="05000000000000000000" pitchFamily="2" charset="2"/>
              <a:buChar char=""/>
            </a:pPr>
            <a:r>
              <a:rPr lang="en-US" altLang="en-US" sz="2400">
                <a:solidFill>
                  <a:srgbClr val="000000"/>
                </a:solidFill>
                <a:latin typeface="Times New Roman" panose="02020603050405020304" pitchFamily="18" charset="0"/>
                <a:cs typeface="Times New Roman" panose="02020603050405020304" pitchFamily="18" charset="0"/>
              </a:rPr>
              <a:t>The key unit of a fuzzy logic system is FIS.</a:t>
            </a:r>
          </a:p>
          <a:p>
            <a:pPr algn="just">
              <a:lnSpc>
                <a:spcPct val="110000"/>
              </a:lnSpc>
              <a:buClr>
                <a:srgbClr val="000000"/>
              </a:buClr>
              <a:buSzPct val="100000"/>
              <a:buFont typeface="Wingdings" panose="05000000000000000000" pitchFamily="2" charset="2"/>
              <a:buNone/>
            </a:pPr>
            <a:endParaRPr lang="en-US" altLang="en-US" sz="2400">
              <a:solidFill>
                <a:srgbClr val="000000"/>
              </a:solidFill>
              <a:latin typeface="Times New Roman" panose="02020603050405020304" pitchFamily="18" charset="0"/>
              <a:cs typeface="Times New Roman" panose="02020603050405020304" pitchFamily="18" charset="0"/>
            </a:endParaRPr>
          </a:p>
          <a:p>
            <a:pPr algn="just">
              <a:lnSpc>
                <a:spcPct val="110000"/>
              </a:lnSpc>
              <a:buClr>
                <a:srgbClr val="000000"/>
              </a:buClr>
              <a:buSzPct val="100000"/>
              <a:buFont typeface="Wingdings" panose="05000000000000000000" pitchFamily="2" charset="2"/>
              <a:buChar char=""/>
            </a:pPr>
            <a:r>
              <a:rPr lang="en-US" altLang="en-US" sz="2400">
                <a:solidFill>
                  <a:srgbClr val="000000"/>
                </a:solidFill>
                <a:latin typeface="Times New Roman" panose="02020603050405020304" pitchFamily="18" charset="0"/>
                <a:cs typeface="Times New Roman" panose="02020603050405020304" pitchFamily="18" charset="0"/>
              </a:rPr>
              <a:t>The primary work of this system is decision-making.</a:t>
            </a:r>
          </a:p>
          <a:p>
            <a:pPr algn="just">
              <a:lnSpc>
                <a:spcPct val="110000"/>
              </a:lnSpc>
              <a:buClr>
                <a:srgbClr val="000000"/>
              </a:buClr>
              <a:buSzPct val="100000"/>
              <a:buFont typeface="Wingdings" panose="05000000000000000000" pitchFamily="2" charset="2"/>
              <a:buNone/>
            </a:pPr>
            <a:endParaRPr lang="en-US" altLang="en-US" sz="2400">
              <a:solidFill>
                <a:srgbClr val="000000"/>
              </a:solidFill>
              <a:latin typeface="Times New Roman" panose="02020603050405020304" pitchFamily="18" charset="0"/>
              <a:cs typeface="Times New Roman" panose="02020603050405020304" pitchFamily="18" charset="0"/>
            </a:endParaRPr>
          </a:p>
          <a:p>
            <a:pPr algn="just">
              <a:lnSpc>
                <a:spcPct val="110000"/>
              </a:lnSpc>
              <a:buClr>
                <a:srgbClr val="000000"/>
              </a:buClr>
              <a:buSzPct val="100000"/>
              <a:buFont typeface="Wingdings" panose="05000000000000000000" pitchFamily="2" charset="2"/>
              <a:buChar char=""/>
            </a:pPr>
            <a:r>
              <a:rPr lang="en-US" altLang="en-US" sz="2400">
                <a:solidFill>
                  <a:srgbClr val="000000"/>
                </a:solidFill>
                <a:latin typeface="Times New Roman" panose="02020603050405020304" pitchFamily="18" charset="0"/>
                <a:cs typeface="Times New Roman" panose="02020603050405020304" pitchFamily="18" charset="0"/>
              </a:rPr>
              <a:t>FIS uses “IF...THEN” rules along with connectors “OR” or “AND” for making necessary decision rules.</a:t>
            </a:r>
          </a:p>
          <a:p>
            <a:pPr algn="just">
              <a:lnSpc>
                <a:spcPct val="110000"/>
              </a:lnSpc>
              <a:buClr>
                <a:srgbClr val="000000"/>
              </a:buClr>
              <a:buSzPct val="100000"/>
              <a:buFont typeface="Wingdings" panose="05000000000000000000" pitchFamily="2" charset="2"/>
              <a:buNone/>
            </a:pPr>
            <a:endParaRPr lang="en-US" altLang="en-US" sz="2400">
              <a:solidFill>
                <a:srgbClr val="000000"/>
              </a:solidFill>
              <a:latin typeface="Times New Roman" panose="02020603050405020304" pitchFamily="18" charset="0"/>
              <a:cs typeface="Times New Roman" panose="02020603050405020304" pitchFamily="18" charset="0"/>
            </a:endParaRPr>
          </a:p>
          <a:p>
            <a:pPr algn="just">
              <a:lnSpc>
                <a:spcPct val="110000"/>
              </a:lnSpc>
              <a:buClr>
                <a:srgbClr val="000000"/>
              </a:buClr>
              <a:buSzPct val="100000"/>
              <a:buFont typeface="Wingdings" panose="05000000000000000000" pitchFamily="2" charset="2"/>
              <a:buChar char=""/>
            </a:pPr>
            <a:r>
              <a:rPr lang="en-US" altLang="en-US" sz="2400">
                <a:solidFill>
                  <a:srgbClr val="000000"/>
                </a:solidFill>
                <a:latin typeface="Times New Roman" panose="02020603050405020304" pitchFamily="18" charset="0"/>
                <a:cs typeface="Times New Roman" panose="02020603050405020304" pitchFamily="18" charset="0"/>
              </a:rPr>
              <a:t>The input to FIS may be fuzzy or crisp, but the output from FIS is always a fuzzy set.</a:t>
            </a:r>
          </a:p>
        </p:txBody>
      </p:sp>
      <p:sp>
        <p:nvSpPr>
          <p:cNvPr id="75780" name="Text Box 3">
            <a:extLst>
              <a:ext uri="{FF2B5EF4-FFF2-40B4-BE49-F238E27FC236}">
                <a16:creationId xmlns:a16="http://schemas.microsoft.com/office/drawing/2014/main" id="{035C3FEE-CB67-48A8-83DA-6A90DC81E185}"/>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9pPr>
          </a:lstStyle>
          <a:p>
            <a:pPr algn="r">
              <a:buSzPct val="100000"/>
            </a:pPr>
            <a:fld id="{F7E02378-B748-47C7-9277-00FBA60B1002}" type="slidenum">
              <a:rPr lang="en-US" altLang="en-US" sz="1200">
                <a:solidFill>
                  <a:srgbClr val="898989"/>
                </a:solidFill>
              </a:rPr>
              <a:pPr algn="r">
                <a:buSzPct val="100000"/>
              </a:pPr>
              <a:t>128</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1">
            <a:extLst>
              <a:ext uri="{FF2B5EF4-FFF2-40B4-BE49-F238E27FC236}">
                <a16:creationId xmlns:a16="http://schemas.microsoft.com/office/drawing/2014/main" id="{EE5534CE-AADF-4504-947D-17CA43AFC658}"/>
              </a:ext>
            </a:extLst>
          </p:cNvPr>
          <p:cNvSpPr txBox="1">
            <a:spLocks noChangeArrowheads="1"/>
          </p:cNvSpPr>
          <p:nvPr/>
        </p:nvSpPr>
        <p:spPr bwMode="auto">
          <a:xfrm>
            <a:off x="533400" y="457200"/>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9pPr>
          </a:lstStyle>
          <a:p>
            <a:pPr>
              <a:spcBef>
                <a:spcPts val="2000"/>
              </a:spcBef>
              <a:buSzPct val="100000"/>
            </a:pPr>
            <a:r>
              <a:rPr lang="en-US" altLang="en-US" sz="3200" b="1">
                <a:solidFill>
                  <a:srgbClr val="000000"/>
                </a:solidFill>
                <a:latin typeface="Times New Roman" panose="02020603050405020304" pitchFamily="18" charset="0"/>
                <a:cs typeface="Times New Roman" panose="02020603050405020304" pitchFamily="18" charset="0"/>
              </a:rPr>
              <a:t>BLOCK DIAGRAM OF FIS</a:t>
            </a:r>
          </a:p>
        </p:txBody>
      </p:sp>
      <p:pic>
        <p:nvPicPr>
          <p:cNvPr id="76803" name="Picture 2">
            <a:extLst>
              <a:ext uri="{FF2B5EF4-FFF2-40B4-BE49-F238E27FC236}">
                <a16:creationId xmlns:a16="http://schemas.microsoft.com/office/drawing/2014/main" id="{AF7E773B-DCA5-4F60-BD5D-91168CD05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38225"/>
            <a:ext cx="7848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6804" name="Text Box 3">
            <a:extLst>
              <a:ext uri="{FF2B5EF4-FFF2-40B4-BE49-F238E27FC236}">
                <a16:creationId xmlns:a16="http://schemas.microsoft.com/office/drawing/2014/main" id="{CD037760-0E1C-4EA9-A1A4-384A3DD1FE8B}"/>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9pPr>
          </a:lstStyle>
          <a:p>
            <a:pPr algn="r">
              <a:buSzPct val="100000"/>
            </a:pPr>
            <a:fld id="{720EEC0E-B0AD-44D4-B48F-1908E6D02030}" type="slidenum">
              <a:rPr lang="en-US" altLang="en-US" sz="1200">
                <a:solidFill>
                  <a:srgbClr val="898989"/>
                </a:solidFill>
              </a:rPr>
              <a:pPr algn="r">
                <a:buSzPct val="100000"/>
              </a:pPr>
              <a:t>129</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p:cNvSpPr>
            <a:spLocks noGrp="1" noChangeArrowheads="1"/>
          </p:cNvSpPr>
          <p:nvPr>
            <p:ph type="title"/>
          </p:nvPr>
        </p:nvSpPr>
        <p:spPr>
          <a:xfrm>
            <a:off x="628650" y="365125"/>
            <a:ext cx="7886700" cy="542925"/>
          </a:xfrm>
        </p:spPr>
        <p:txBody>
          <a:bodyPr>
            <a:normAutofit fontScale="90000"/>
          </a:bodyPr>
          <a:lstStyle/>
          <a:p>
            <a:pPr eaLnBrk="1" hangingPunct="1"/>
            <a:r>
              <a:rPr lang="en-IN" altLang="en-US" sz="3200" b="1">
                <a:latin typeface="Times New Roman" pitchFamily="18" charset="0"/>
                <a:cs typeface="Times New Roman" pitchFamily="18" charset="0"/>
              </a:rPr>
              <a:t>FUZZY</a:t>
            </a:r>
          </a:p>
        </p:txBody>
      </p:sp>
      <p:sp>
        <p:nvSpPr>
          <p:cNvPr id="4" name="Content Placeholder 3"/>
          <p:cNvSpPr>
            <a:spLocks noGrp="1"/>
          </p:cNvSpPr>
          <p:nvPr>
            <p:ph idx="1"/>
          </p:nvPr>
        </p:nvSpPr>
        <p:spPr>
          <a:xfrm>
            <a:off x="628650" y="1052513"/>
            <a:ext cx="7886700" cy="5180012"/>
          </a:xfrm>
        </p:spPr>
        <p:txBody>
          <a:bodyPr rtlCol="0">
            <a:normAutofit/>
          </a:bodyPr>
          <a:lstStyle/>
          <a:p>
            <a:pPr marL="0" indent="0" algn="just" eaLnBrk="1" fontAlgn="auto" hangingPunct="1">
              <a:spcAft>
                <a:spcPts val="0"/>
              </a:spcAft>
              <a:buFont typeface="Arial" pitchFamily="34" charset="0"/>
              <a:buNone/>
              <a:defRPr/>
            </a:pPr>
            <a:r>
              <a:rPr lang="en-IN" sz="3200" dirty="0">
                <a:solidFill>
                  <a:srgbClr val="FF0000"/>
                </a:solidFill>
                <a:latin typeface="Times New Roman" panose="02020603050405020304" pitchFamily="18" charset="0"/>
                <a:cs typeface="Times New Roman" panose="02020603050405020304" pitchFamily="18" charset="0"/>
              </a:rPr>
              <a:t>FUZZY- Not Clear.</a:t>
            </a:r>
            <a:endParaRPr lang="en-IN" dirty="0">
              <a:solidFill>
                <a:srgbClr val="FF0000"/>
              </a:solidFill>
              <a:latin typeface="Times New Roman" panose="02020603050405020304" pitchFamily="18" charset="0"/>
              <a:cs typeface="Times New Roman" panose="02020603050405020304" pitchFamily="18" charset="0"/>
            </a:endParaRPr>
          </a:p>
          <a:p>
            <a:pPr marL="0" indent="0" algn="just" eaLnBrk="1" fontAlgn="auto" hangingPunct="1">
              <a:spcAft>
                <a:spcPts val="0"/>
              </a:spcAft>
              <a:buFont typeface="Arial" pitchFamily="34" charset="0"/>
              <a:buNone/>
              <a:defRPr/>
            </a:pPr>
            <a:endParaRPr lang="en-IN" dirty="0">
              <a:latin typeface="Times New Roman" panose="02020603050405020304" pitchFamily="18" charset="0"/>
              <a:cs typeface="Times New Roman" panose="02020603050405020304" pitchFamily="18" charset="0"/>
            </a:endParaRPr>
          </a:p>
          <a:p>
            <a:pPr algn="just" eaLnBrk="1" fontAlgn="auto" hangingPunct="1">
              <a:spcAft>
                <a:spcPts val="0"/>
              </a:spcAft>
              <a:defRPr/>
            </a:pPr>
            <a:r>
              <a:rPr lang="en-IN" sz="3200" dirty="0">
                <a:latin typeface="Times New Roman" panose="02020603050405020304" pitchFamily="18" charset="0"/>
                <a:cs typeface="Times New Roman" panose="02020603050405020304" pitchFamily="18" charset="0"/>
              </a:rPr>
              <a:t>A form of Knowledge representation suitable for notion that cannot be defined precisely.</a:t>
            </a:r>
          </a:p>
          <a:p>
            <a:pPr algn="just" eaLnBrk="1" fontAlgn="auto" hangingPunct="1">
              <a:spcAft>
                <a:spcPts val="0"/>
              </a:spcAft>
              <a:defRPr/>
            </a:pPr>
            <a:r>
              <a:rPr lang="en-IN" sz="3200" dirty="0">
                <a:latin typeface="Times New Roman" panose="02020603050405020304" pitchFamily="18" charset="0"/>
                <a:cs typeface="Times New Roman" panose="02020603050405020304" pitchFamily="18" charset="0"/>
              </a:rPr>
              <a:t>Fuzzy logic is a form of multi valued logic derived from fuzzy set theory to deal with reasoning that is approximate rather than accurate.</a:t>
            </a:r>
          </a:p>
          <a:p>
            <a:pPr marL="0" indent="0" eaLnBrk="1" fontAlgn="auto" hangingPunct="1">
              <a:spcAft>
                <a:spcPts val="0"/>
              </a:spcAft>
              <a:buFont typeface="Arial" pitchFamily="34" charset="0"/>
              <a:buNone/>
              <a:defRPr/>
            </a:pPr>
            <a:endParaRPr lang="en-IN" dirty="0"/>
          </a:p>
        </p:txBody>
      </p:sp>
      <p:sp>
        <p:nvSpPr>
          <p:cNvPr id="18436" name="Rectangle 4"/>
          <p:cNvSpPr>
            <a:spLocks noChangeArrowheads="1"/>
          </p:cNvSpPr>
          <p:nvPr/>
        </p:nvSpPr>
        <p:spPr bwMode="auto">
          <a:xfrm>
            <a:off x="603250" y="1700213"/>
            <a:ext cx="3135313" cy="585787"/>
          </a:xfrm>
          <a:prstGeom prst="rect">
            <a:avLst/>
          </a:prstGeom>
          <a:noFill/>
          <a:ln w="9525">
            <a:noFill/>
            <a:miter lim="800000"/>
            <a:headEnd/>
            <a:tailEnd/>
          </a:ln>
        </p:spPr>
        <p:txBody>
          <a:bodyPr wrap="none">
            <a:spAutoFit/>
          </a:bodyPr>
          <a:lstStyle/>
          <a:p>
            <a:pPr>
              <a:spcBef>
                <a:spcPts val="2000"/>
              </a:spcBef>
            </a:pPr>
            <a:r>
              <a:rPr lang="en-US" altLang="en-US" sz="3200" b="1">
                <a:solidFill>
                  <a:srgbClr val="000000"/>
                </a:solidFill>
                <a:latin typeface="Times New Roman" pitchFamily="18" charset="0"/>
                <a:cs typeface="Times New Roman" pitchFamily="18" charset="0"/>
              </a:rPr>
              <a:t>FUZZY  LOGIC</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
            <a:extLst>
              <a:ext uri="{FF2B5EF4-FFF2-40B4-BE49-F238E27FC236}">
                <a16:creationId xmlns:a16="http://schemas.microsoft.com/office/drawing/2014/main" id="{E6D7776F-2E28-4F53-8457-D06BF1261F7C}"/>
              </a:ext>
            </a:extLst>
          </p:cNvPr>
          <p:cNvSpPr txBox="1">
            <a:spLocks noChangeArrowheads="1"/>
          </p:cNvSpPr>
          <p:nvPr/>
        </p:nvSpPr>
        <p:spPr bwMode="auto">
          <a:xfrm>
            <a:off x="457200" y="457200"/>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9pPr>
          </a:lstStyle>
          <a:p>
            <a:pPr>
              <a:spcBef>
                <a:spcPts val="2000"/>
              </a:spcBef>
              <a:buSzPct val="100000"/>
            </a:pPr>
            <a:r>
              <a:rPr lang="en-US" altLang="en-US" sz="3200" b="1">
                <a:solidFill>
                  <a:srgbClr val="000000"/>
                </a:solidFill>
                <a:latin typeface="Times New Roman" panose="02020603050405020304" pitchFamily="18" charset="0"/>
                <a:cs typeface="Times New Roman" panose="02020603050405020304" pitchFamily="18" charset="0"/>
              </a:rPr>
              <a:t>FUZZY EXPERT SYSTEMS </a:t>
            </a:r>
          </a:p>
        </p:txBody>
      </p:sp>
      <p:sp>
        <p:nvSpPr>
          <p:cNvPr id="77827" name="Rectangle 2">
            <a:extLst>
              <a:ext uri="{FF2B5EF4-FFF2-40B4-BE49-F238E27FC236}">
                <a16:creationId xmlns:a16="http://schemas.microsoft.com/office/drawing/2014/main" id="{DD344FFE-9F11-4E04-9D57-4F8FEA72807E}"/>
              </a:ext>
            </a:extLst>
          </p:cNvPr>
          <p:cNvSpPr>
            <a:spLocks noChangeArrowheads="1"/>
          </p:cNvSpPr>
          <p:nvPr/>
        </p:nvSpPr>
        <p:spPr bwMode="auto">
          <a:xfrm>
            <a:off x="533400" y="1143000"/>
            <a:ext cx="8153400" cy="525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9pPr>
          </a:lstStyle>
          <a:p>
            <a:pPr algn="just">
              <a:lnSpc>
                <a:spcPct val="110000"/>
              </a:lnSpc>
              <a:buSzPct val="100000"/>
            </a:pPr>
            <a:r>
              <a:rPr lang="en-US" altLang="en-US" sz="2800">
                <a:solidFill>
                  <a:srgbClr val="000000"/>
                </a:solidFill>
                <a:latin typeface="Times New Roman" panose="02020603050405020304" pitchFamily="18" charset="0"/>
                <a:cs typeface="Times New Roman" panose="02020603050405020304" pitchFamily="18" charset="0"/>
              </a:rPr>
              <a:t>An expert system contains three major blocks:</a:t>
            </a:r>
          </a:p>
          <a:p>
            <a:pPr algn="just">
              <a:lnSpc>
                <a:spcPct val="110000"/>
              </a:lnSpc>
              <a:buSzPct val="100000"/>
            </a:pPr>
            <a:endParaRPr lang="en-US" altLang="en-US" sz="2800">
              <a:solidFill>
                <a:srgbClr val="000000"/>
              </a:solidFill>
              <a:latin typeface="Times New Roman" panose="02020603050405020304" pitchFamily="18" charset="0"/>
              <a:cs typeface="Times New Roman" panose="02020603050405020304" pitchFamily="18" charset="0"/>
            </a:endParaRPr>
          </a:p>
          <a:p>
            <a:pPr algn="just">
              <a:lnSpc>
                <a:spcPct val="110000"/>
              </a:lnSpc>
              <a:buClr>
                <a:srgbClr val="000000"/>
              </a:buClr>
              <a:buSzPct val="100000"/>
              <a:buFont typeface="Wingdings" panose="05000000000000000000" pitchFamily="2" charset="2"/>
              <a:buChar char=""/>
            </a:pPr>
            <a:r>
              <a:rPr lang="en-US" altLang="en-US" sz="2800">
                <a:solidFill>
                  <a:srgbClr val="000000"/>
                </a:solidFill>
                <a:latin typeface="Times New Roman" panose="02020603050405020304" pitchFamily="18" charset="0"/>
                <a:cs typeface="Times New Roman" panose="02020603050405020304" pitchFamily="18" charset="0"/>
              </a:rPr>
              <a:t>Knowledge base that contains the knowledge specific to the domain of application.</a:t>
            </a:r>
          </a:p>
          <a:p>
            <a:pPr algn="just">
              <a:lnSpc>
                <a:spcPct val="110000"/>
              </a:lnSpc>
              <a:buClr>
                <a:srgbClr val="000000"/>
              </a:buClr>
              <a:buSzPct val="100000"/>
              <a:buFont typeface="Wingdings" panose="05000000000000000000" pitchFamily="2" charset="2"/>
              <a:buNone/>
            </a:pPr>
            <a:endParaRPr lang="en-US" altLang="en-US" sz="2800">
              <a:solidFill>
                <a:srgbClr val="000000"/>
              </a:solidFill>
              <a:latin typeface="Times New Roman" panose="02020603050405020304" pitchFamily="18" charset="0"/>
              <a:cs typeface="Times New Roman" panose="02020603050405020304" pitchFamily="18" charset="0"/>
            </a:endParaRPr>
          </a:p>
          <a:p>
            <a:pPr algn="just">
              <a:lnSpc>
                <a:spcPct val="110000"/>
              </a:lnSpc>
              <a:buClr>
                <a:srgbClr val="000000"/>
              </a:buClr>
              <a:buSzPct val="100000"/>
              <a:buFont typeface="Wingdings" panose="05000000000000000000" pitchFamily="2" charset="2"/>
              <a:buChar char=""/>
            </a:pPr>
            <a:r>
              <a:rPr lang="en-US" altLang="en-US" sz="2800">
                <a:solidFill>
                  <a:srgbClr val="000000"/>
                </a:solidFill>
                <a:latin typeface="Times New Roman" panose="02020603050405020304" pitchFamily="18" charset="0"/>
                <a:cs typeface="Times New Roman" panose="02020603050405020304" pitchFamily="18" charset="0"/>
              </a:rPr>
              <a:t>Inference engine that uses the knowledge in the knowledge base for performing suitable reasoning for user’s queries.</a:t>
            </a:r>
          </a:p>
          <a:p>
            <a:pPr algn="just">
              <a:lnSpc>
                <a:spcPct val="110000"/>
              </a:lnSpc>
              <a:buClr>
                <a:srgbClr val="000000"/>
              </a:buClr>
              <a:buSzPct val="100000"/>
              <a:buFont typeface="Wingdings" panose="05000000000000000000" pitchFamily="2" charset="2"/>
              <a:buNone/>
            </a:pPr>
            <a:endParaRPr lang="en-US" altLang="en-US" sz="2800">
              <a:solidFill>
                <a:srgbClr val="000000"/>
              </a:solidFill>
              <a:latin typeface="Times New Roman" panose="02020603050405020304" pitchFamily="18" charset="0"/>
              <a:cs typeface="Times New Roman" panose="02020603050405020304" pitchFamily="18" charset="0"/>
            </a:endParaRPr>
          </a:p>
          <a:p>
            <a:pPr algn="just">
              <a:lnSpc>
                <a:spcPct val="110000"/>
              </a:lnSpc>
              <a:buClr>
                <a:srgbClr val="000000"/>
              </a:buClr>
              <a:buSzPct val="100000"/>
              <a:buFont typeface="Wingdings" panose="05000000000000000000" pitchFamily="2" charset="2"/>
              <a:buChar char=""/>
            </a:pPr>
            <a:r>
              <a:rPr lang="en-US" altLang="en-US" sz="2800">
                <a:solidFill>
                  <a:srgbClr val="000000"/>
                </a:solidFill>
                <a:latin typeface="Times New Roman" panose="02020603050405020304" pitchFamily="18" charset="0"/>
                <a:cs typeface="Times New Roman" panose="02020603050405020304" pitchFamily="18" charset="0"/>
              </a:rPr>
              <a:t>User interface that provides a smooth communication between the user and the system.</a:t>
            </a:r>
          </a:p>
        </p:txBody>
      </p:sp>
      <p:sp>
        <p:nvSpPr>
          <p:cNvPr id="77828" name="Text Box 3">
            <a:extLst>
              <a:ext uri="{FF2B5EF4-FFF2-40B4-BE49-F238E27FC236}">
                <a16:creationId xmlns:a16="http://schemas.microsoft.com/office/drawing/2014/main" id="{EFCBE59F-2ED6-4EE6-9267-9099DCD11732}"/>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9pPr>
          </a:lstStyle>
          <a:p>
            <a:pPr algn="r">
              <a:buSzPct val="100000"/>
            </a:pPr>
            <a:fld id="{A8BD7C02-0148-4118-BA21-2E1C230EC1B9}" type="slidenum">
              <a:rPr lang="en-US" altLang="en-US" sz="1200">
                <a:solidFill>
                  <a:srgbClr val="898989"/>
                </a:solidFill>
              </a:rPr>
              <a:pPr algn="r">
                <a:buSzPct val="100000"/>
              </a:pPr>
              <a:t>130</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1">
            <a:extLst>
              <a:ext uri="{FF2B5EF4-FFF2-40B4-BE49-F238E27FC236}">
                <a16:creationId xmlns:a16="http://schemas.microsoft.com/office/drawing/2014/main" id="{2AE42DA6-4F6F-4587-9DB5-76F8DDF62AEB}"/>
              </a:ext>
            </a:extLst>
          </p:cNvPr>
          <p:cNvSpPr txBox="1">
            <a:spLocks noChangeArrowheads="1"/>
          </p:cNvSpPr>
          <p:nvPr/>
        </p:nvSpPr>
        <p:spPr bwMode="auto">
          <a:xfrm>
            <a:off x="457200" y="457200"/>
            <a:ext cx="82296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9pPr>
          </a:lstStyle>
          <a:p>
            <a:pPr algn="just">
              <a:spcBef>
                <a:spcPts val="1750"/>
              </a:spcBef>
              <a:buSzPct val="100000"/>
            </a:pPr>
            <a:r>
              <a:rPr lang="en-US" altLang="en-US" sz="2800" b="1">
                <a:solidFill>
                  <a:srgbClr val="000000"/>
                </a:solidFill>
                <a:latin typeface="Times New Roman" panose="02020603050405020304" pitchFamily="18" charset="0"/>
                <a:cs typeface="Times New Roman" panose="02020603050405020304" pitchFamily="18" charset="0"/>
              </a:rPr>
              <a:t>BLOCK DIAGRAM OF FUZZY EXPERT SYSTEMS </a:t>
            </a:r>
          </a:p>
        </p:txBody>
      </p:sp>
      <p:pic>
        <p:nvPicPr>
          <p:cNvPr id="78851" name="Picture 2">
            <a:extLst>
              <a:ext uri="{FF2B5EF4-FFF2-40B4-BE49-F238E27FC236}">
                <a16:creationId xmlns:a16="http://schemas.microsoft.com/office/drawing/2014/main" id="{2883A9FF-F521-4FB6-8A43-2194A66AD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09800"/>
            <a:ext cx="6324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8852" name="Text Box 3">
            <a:extLst>
              <a:ext uri="{FF2B5EF4-FFF2-40B4-BE49-F238E27FC236}">
                <a16:creationId xmlns:a16="http://schemas.microsoft.com/office/drawing/2014/main" id="{2FF45B39-01DC-45F0-A61C-8E9F1FCECC7F}"/>
              </a:ext>
            </a:extLst>
          </p:cNvPr>
          <p:cNvSpPr txBox="1">
            <a:spLocks noChangeArrowheads="1"/>
          </p:cNvSpPr>
          <p:nvPr/>
        </p:nvSpPr>
        <p:spPr bwMode="auto">
          <a:xfrm>
            <a:off x="457200" y="6119813"/>
            <a:ext cx="86868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9pPr>
          </a:lstStyle>
          <a:p>
            <a:pPr algn="r">
              <a:buSzPct val="100000"/>
            </a:pPr>
            <a:r>
              <a:rPr lang="en-US" altLang="en-US" sz="1300">
                <a:solidFill>
                  <a:srgbClr val="7F7F7F"/>
                </a:solidFill>
                <a:latin typeface="Garamond" panose="02020404030301010803" pitchFamily="18" charset="0"/>
              </a:rPr>
              <a:t>.</a:t>
            </a:r>
          </a:p>
        </p:txBody>
      </p:sp>
      <p:sp>
        <p:nvSpPr>
          <p:cNvPr id="78853" name="Text Box 4">
            <a:extLst>
              <a:ext uri="{FF2B5EF4-FFF2-40B4-BE49-F238E27FC236}">
                <a16:creationId xmlns:a16="http://schemas.microsoft.com/office/drawing/2014/main" id="{33B5B425-A536-4CC6-9D18-EC81844E0217}"/>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bg1"/>
                </a:solidFill>
                <a:latin typeface="Verdana" panose="020B0604030504040204" pitchFamily="34" charset="0"/>
                <a:ea typeface="Droid Sans Fallback"/>
                <a:cs typeface="Droid Sans Fallback"/>
              </a:defRPr>
            </a:lvl9pPr>
          </a:lstStyle>
          <a:p>
            <a:pPr algn="r">
              <a:buSzPct val="100000"/>
            </a:pPr>
            <a:fld id="{B5C715E8-2733-47FD-934D-40F3AF79DF94}" type="slidenum">
              <a:rPr lang="en-US" altLang="en-US" sz="1200">
                <a:solidFill>
                  <a:srgbClr val="898989"/>
                </a:solidFill>
              </a:rPr>
              <a:pPr algn="r">
                <a:buSzPct val="100000"/>
              </a:pPr>
              <a:t>131</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2">
            <a:extLst>
              <a:ext uri="{FF2B5EF4-FFF2-40B4-BE49-F238E27FC236}">
                <a16:creationId xmlns:a16="http://schemas.microsoft.com/office/drawing/2014/main" id="{2A115362-792F-4131-A98C-0DB65D577700}"/>
              </a:ext>
            </a:extLst>
          </p:cNvPr>
          <p:cNvSpPr>
            <a:spLocks noGrp="1" noChangeArrowheads="1"/>
          </p:cNvSpPr>
          <p:nvPr>
            <p:ph type="title"/>
          </p:nvPr>
        </p:nvSpPr>
        <p:spPr>
          <a:xfrm>
            <a:off x="628650" y="2895600"/>
            <a:ext cx="7886700" cy="760413"/>
          </a:xfrm>
        </p:spPr>
        <p:txBody>
          <a:bodyPr>
            <a:noAutofit/>
          </a:bodyPr>
          <a:lstStyle/>
          <a:p>
            <a:pPr algn="ctr"/>
            <a:r>
              <a:rPr lang="en-IN" altLang="en-US" sz="6000" b="1" dirty="0">
                <a:solidFill>
                  <a:srgbClr val="FF0000"/>
                </a:solidFill>
              </a:rPr>
              <a:t>Thank you</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457200" y="228600"/>
            <a:ext cx="8229600" cy="533400"/>
          </a:xfrm>
          <a:prstGeom prst="rect">
            <a:avLst/>
          </a:prstGeom>
          <a:noFill/>
          <a:ln w="9525">
            <a:noFill/>
            <a:round/>
            <a:headEnd/>
            <a:tailEnd/>
          </a:ln>
        </p:spPr>
        <p:txBody>
          <a:bodyPr anchor="ctr"/>
          <a:lstStyle/>
          <a:p>
            <a:pPr>
              <a:spcBef>
                <a:spcPts val="2000"/>
              </a:spcBef>
              <a:buSzPct val="100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n-US" altLang="en-US" sz="3200" b="1">
                <a:solidFill>
                  <a:srgbClr val="000000"/>
                </a:solidFill>
                <a:latin typeface="Times New Roman" pitchFamily="18" charset="0"/>
                <a:cs typeface="Times New Roman" pitchFamily="18" charset="0"/>
              </a:rPr>
              <a:t>FUZZY  LOGIC</a:t>
            </a:r>
          </a:p>
        </p:txBody>
      </p:sp>
      <p:sp>
        <p:nvSpPr>
          <p:cNvPr id="16387" name="Text Box 2"/>
          <p:cNvSpPr txBox="1">
            <a:spLocks noChangeArrowheads="1"/>
          </p:cNvSpPr>
          <p:nvPr/>
        </p:nvSpPr>
        <p:spPr bwMode="auto">
          <a:xfrm>
            <a:off x="457200" y="1052513"/>
            <a:ext cx="8229600" cy="5805487"/>
          </a:xfrm>
          <a:prstGeom prst="rect">
            <a:avLst/>
          </a:prstGeom>
          <a:noFill/>
          <a:ln>
            <a:noFill/>
          </a:ln>
          <a:effectLst/>
        </p:spPr>
        <p:txBody>
          <a:bodyPr/>
          <a:lstStyle>
            <a:lvl1pPr marL="342900" indent="-342900">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chemeClr val="bg1"/>
                </a:solidFill>
                <a:latin typeface="Verdana" panose="020B0604030504040204" pitchFamily="34" charset="0"/>
                <a:cs typeface="Droid Sans Fallback" charset="0"/>
              </a:defRPr>
            </a:lvl1pPr>
            <a:lvl2pPr marL="455613" indent="-455613">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chemeClr val="bg1"/>
                </a:solidFill>
                <a:latin typeface="Verdana" panose="020B0604030504040204" pitchFamily="34" charset="0"/>
                <a:cs typeface="Droid Sans Fallback" charset="0"/>
              </a:defRPr>
            </a:lvl2pPr>
            <a:lvl3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chemeClr val="bg1"/>
                </a:solidFill>
                <a:latin typeface="Verdana" panose="020B0604030504040204" pitchFamily="34" charset="0"/>
                <a:cs typeface="Droid Sans Fallback" charset="0"/>
              </a:defRPr>
            </a:lvl3pPr>
            <a:lvl4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chemeClr val="bg1"/>
                </a:solidFill>
                <a:latin typeface="Verdana" panose="020B0604030504040204" pitchFamily="34" charset="0"/>
                <a:cs typeface="Droid Sans Fallback" charset="0"/>
              </a:defRPr>
            </a:lvl4pPr>
            <a:lvl5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chemeClr val="bg1"/>
                </a:solidFill>
                <a:latin typeface="Verdana" panose="020B060403050404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chemeClr val="bg1"/>
                </a:solidFill>
                <a:latin typeface="Verdana" panose="020B060403050404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chemeClr val="bg1"/>
                </a:solidFill>
                <a:latin typeface="Verdana" panose="020B060403050404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chemeClr val="bg1"/>
                </a:solidFill>
                <a:latin typeface="Verdana" panose="020B060403050404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chemeClr val="bg1"/>
                </a:solidFill>
                <a:latin typeface="Verdana" panose="020B0604030504040204" pitchFamily="34" charset="0"/>
                <a:cs typeface="Droid Sans Fallback" charset="0"/>
              </a:defRPr>
            </a:lvl9pPr>
          </a:lstStyle>
          <a:p>
            <a:pPr marL="457200" lvl="1" indent="-457200" algn="just" hangingPunct="0">
              <a:lnSpc>
                <a:spcPct val="110000"/>
              </a:lnSpc>
              <a:buFont typeface="Wingdings" panose="05000000000000000000" pitchFamily="2" charset="2"/>
              <a:buChar char="§"/>
              <a:defRPr/>
            </a:pPr>
            <a:r>
              <a:rPr lang="en-US" altLang="en-US" sz="2800" dirty="0">
                <a:solidFill>
                  <a:srgbClr val="000000"/>
                </a:solidFill>
                <a:latin typeface="Times New Roman" panose="02020603050405020304" pitchFamily="18" charset="0"/>
                <a:ea typeface="+mn-ea"/>
                <a:cs typeface="Times New Roman" panose="02020603050405020304" pitchFamily="18" charset="0"/>
              </a:rPr>
              <a:t>Fuzzy logic is </a:t>
            </a:r>
            <a:r>
              <a:rPr lang="en-US" altLang="en-US" sz="2800" b="1" dirty="0">
                <a:solidFill>
                  <a:srgbClr val="000000"/>
                </a:solidFill>
                <a:latin typeface="Times New Roman" panose="02020603050405020304" pitchFamily="18" charset="0"/>
                <a:ea typeface="+mn-ea"/>
                <a:cs typeface="Times New Roman" panose="02020603050405020304" pitchFamily="18" charset="0"/>
              </a:rPr>
              <a:t>the logic </a:t>
            </a:r>
            <a:r>
              <a:rPr lang="en-US" altLang="en-US" sz="2800" dirty="0">
                <a:solidFill>
                  <a:srgbClr val="000000"/>
                </a:solidFill>
                <a:latin typeface="Times New Roman" panose="02020603050405020304" pitchFamily="18" charset="0"/>
                <a:ea typeface="+mn-ea"/>
                <a:cs typeface="Times New Roman" panose="02020603050405020304" pitchFamily="18" charset="0"/>
              </a:rPr>
              <a:t>underlying </a:t>
            </a:r>
            <a:r>
              <a:rPr lang="en-US" altLang="en-US" sz="2800" b="1" dirty="0">
                <a:solidFill>
                  <a:srgbClr val="000000"/>
                </a:solidFill>
                <a:latin typeface="Times New Roman" panose="02020603050405020304" pitchFamily="18" charset="0"/>
                <a:ea typeface="+mn-ea"/>
                <a:cs typeface="Times New Roman" panose="02020603050405020304" pitchFamily="18" charset="0"/>
              </a:rPr>
              <a:t>approximate</a:t>
            </a:r>
            <a:r>
              <a:rPr lang="en-US" altLang="en-US" sz="2800" dirty="0">
                <a:solidFill>
                  <a:srgbClr val="000000"/>
                </a:solidFill>
                <a:latin typeface="Times New Roman" panose="02020603050405020304" pitchFamily="18" charset="0"/>
                <a:ea typeface="+mn-ea"/>
                <a:cs typeface="Times New Roman" panose="02020603050405020304" pitchFamily="18" charset="0"/>
              </a:rPr>
              <a:t>, rather than exact, </a:t>
            </a:r>
            <a:r>
              <a:rPr lang="en-US" altLang="en-US" sz="2800" b="1" dirty="0">
                <a:solidFill>
                  <a:srgbClr val="000000"/>
                </a:solidFill>
                <a:latin typeface="Times New Roman" panose="02020603050405020304" pitchFamily="18" charset="0"/>
                <a:ea typeface="+mn-ea"/>
                <a:cs typeface="Times New Roman" panose="02020603050405020304" pitchFamily="18" charset="0"/>
              </a:rPr>
              <a:t>modes of reasoning</a:t>
            </a:r>
            <a:r>
              <a:rPr lang="en-US" altLang="en-US" sz="2800" dirty="0">
                <a:solidFill>
                  <a:srgbClr val="000000"/>
                </a:solidFill>
                <a:latin typeface="Times New Roman" panose="02020603050405020304" pitchFamily="18" charset="0"/>
                <a:ea typeface="+mn-ea"/>
                <a:cs typeface="Times New Roman" panose="02020603050405020304" pitchFamily="18" charset="0"/>
              </a:rPr>
              <a:t>.</a:t>
            </a:r>
          </a:p>
          <a:p>
            <a:pPr marL="457200" lvl="1" indent="-457200" algn="just" hangingPunct="0">
              <a:lnSpc>
                <a:spcPct val="110000"/>
              </a:lnSpc>
              <a:buFont typeface="Wingdings" panose="05000000000000000000" pitchFamily="2" charset="2"/>
              <a:buChar char="§"/>
              <a:defRPr/>
            </a:pPr>
            <a:r>
              <a:rPr lang="en-US" altLang="en-US" sz="2800" dirty="0">
                <a:solidFill>
                  <a:srgbClr val="000000"/>
                </a:solidFill>
                <a:latin typeface="Times New Roman" panose="02020603050405020304" pitchFamily="18" charset="0"/>
                <a:ea typeface="+mn-ea"/>
                <a:cs typeface="Times New Roman" panose="02020603050405020304" pitchFamily="18" charset="0"/>
              </a:rPr>
              <a:t>It is an extension of multivalued logic: </a:t>
            </a:r>
            <a:r>
              <a:rPr lang="en-US" altLang="en-US" sz="2800" b="1" dirty="0">
                <a:solidFill>
                  <a:srgbClr val="000000"/>
                </a:solidFill>
                <a:latin typeface="Times New Roman" panose="02020603050405020304" pitchFamily="18" charset="0"/>
                <a:ea typeface="+mn-ea"/>
                <a:cs typeface="Times New Roman" panose="02020603050405020304" pitchFamily="18" charset="0"/>
              </a:rPr>
              <a:t>Everything</a:t>
            </a:r>
            <a:r>
              <a:rPr lang="en-US" altLang="en-US" sz="2800" dirty="0">
                <a:solidFill>
                  <a:srgbClr val="000000"/>
                </a:solidFill>
                <a:latin typeface="Times New Roman" panose="02020603050405020304" pitchFamily="18" charset="0"/>
                <a:ea typeface="+mn-ea"/>
                <a:cs typeface="Times New Roman" panose="02020603050405020304" pitchFamily="18" charset="0"/>
              </a:rPr>
              <a:t>, including truth, </a:t>
            </a:r>
            <a:r>
              <a:rPr lang="en-US" altLang="en-US" sz="2800" b="1" dirty="0">
                <a:solidFill>
                  <a:srgbClr val="000000"/>
                </a:solidFill>
                <a:latin typeface="Times New Roman" panose="02020603050405020304" pitchFamily="18" charset="0"/>
                <a:ea typeface="+mn-ea"/>
                <a:cs typeface="Times New Roman" panose="02020603050405020304" pitchFamily="18" charset="0"/>
              </a:rPr>
              <a:t>is a matter of degree</a:t>
            </a:r>
            <a:r>
              <a:rPr lang="en-US" altLang="en-US" sz="2800" dirty="0">
                <a:solidFill>
                  <a:srgbClr val="000000"/>
                </a:solidFill>
                <a:latin typeface="Times New Roman" panose="02020603050405020304" pitchFamily="18" charset="0"/>
                <a:ea typeface="+mn-ea"/>
                <a:cs typeface="Times New Roman" panose="02020603050405020304" pitchFamily="18" charset="0"/>
              </a:rPr>
              <a:t>.</a:t>
            </a:r>
          </a:p>
          <a:p>
            <a:pPr marL="457200" lvl="1" indent="-457200" algn="just" hangingPunct="0">
              <a:lnSpc>
                <a:spcPct val="110000"/>
              </a:lnSpc>
              <a:buFont typeface="Wingdings" panose="05000000000000000000" pitchFamily="2" charset="2"/>
              <a:buChar char="§"/>
              <a:defRPr/>
            </a:pPr>
            <a:r>
              <a:rPr lang="en-US" altLang="en-US" sz="2800" dirty="0">
                <a:solidFill>
                  <a:srgbClr val="000000"/>
                </a:solidFill>
                <a:latin typeface="Times New Roman" panose="02020603050405020304" pitchFamily="18" charset="0"/>
                <a:ea typeface="+mn-ea"/>
                <a:cs typeface="Times New Roman" panose="02020603050405020304" pitchFamily="18" charset="0"/>
              </a:rPr>
              <a:t>It contains as special cases </a:t>
            </a:r>
            <a:r>
              <a:rPr lang="en-US" altLang="en-US" sz="2800" b="1" dirty="0">
                <a:solidFill>
                  <a:srgbClr val="000000"/>
                </a:solidFill>
                <a:latin typeface="Times New Roman" panose="02020603050405020304" pitchFamily="18" charset="0"/>
                <a:ea typeface="+mn-ea"/>
                <a:cs typeface="Times New Roman" panose="02020603050405020304" pitchFamily="18" charset="0"/>
              </a:rPr>
              <a:t>not only </a:t>
            </a:r>
            <a:r>
              <a:rPr lang="en-US" altLang="en-US" sz="2800" dirty="0">
                <a:solidFill>
                  <a:srgbClr val="000000"/>
                </a:solidFill>
                <a:latin typeface="Times New Roman" panose="02020603050405020304" pitchFamily="18" charset="0"/>
                <a:ea typeface="+mn-ea"/>
                <a:cs typeface="Times New Roman" panose="02020603050405020304" pitchFamily="18" charset="0"/>
              </a:rPr>
              <a:t>the classical two-value logic and </a:t>
            </a:r>
            <a:r>
              <a:rPr lang="en-US" altLang="en-US" sz="2800" dirty="0" err="1">
                <a:solidFill>
                  <a:srgbClr val="000000"/>
                </a:solidFill>
                <a:latin typeface="Times New Roman" panose="02020603050405020304" pitchFamily="18" charset="0"/>
                <a:ea typeface="+mn-ea"/>
                <a:cs typeface="Times New Roman" panose="02020603050405020304" pitchFamily="18" charset="0"/>
              </a:rPr>
              <a:t>multivalue</a:t>
            </a:r>
            <a:r>
              <a:rPr lang="en-US" altLang="en-US" sz="2800" dirty="0">
                <a:solidFill>
                  <a:srgbClr val="000000"/>
                </a:solidFill>
                <a:latin typeface="Times New Roman" panose="02020603050405020304" pitchFamily="18" charset="0"/>
                <a:ea typeface="+mn-ea"/>
                <a:cs typeface="Times New Roman" panose="02020603050405020304" pitchFamily="18" charset="0"/>
              </a:rPr>
              <a:t> logic systems, </a:t>
            </a:r>
            <a:r>
              <a:rPr lang="en-US" altLang="en-US" sz="2800" b="1" dirty="0">
                <a:solidFill>
                  <a:srgbClr val="000000"/>
                </a:solidFill>
                <a:latin typeface="Times New Roman" panose="02020603050405020304" pitchFamily="18" charset="0"/>
                <a:ea typeface="+mn-ea"/>
                <a:cs typeface="Times New Roman" panose="02020603050405020304" pitchFamily="18" charset="0"/>
              </a:rPr>
              <a:t>but also </a:t>
            </a:r>
            <a:r>
              <a:rPr lang="en-US" altLang="en-US" sz="2800" dirty="0">
                <a:solidFill>
                  <a:srgbClr val="000000"/>
                </a:solidFill>
                <a:latin typeface="Times New Roman" panose="02020603050405020304" pitchFamily="18" charset="0"/>
                <a:ea typeface="+mn-ea"/>
                <a:cs typeface="Times New Roman" panose="02020603050405020304" pitchFamily="18" charset="0"/>
              </a:rPr>
              <a:t>probabilistic logic.</a:t>
            </a:r>
          </a:p>
          <a:p>
            <a:pPr marL="457200" lvl="1" indent="-457200" algn="just" hangingPunct="0">
              <a:lnSpc>
                <a:spcPct val="110000"/>
              </a:lnSpc>
              <a:buFont typeface="Wingdings" panose="05000000000000000000" pitchFamily="2" charset="2"/>
              <a:buChar char="§"/>
              <a:defRPr/>
            </a:pPr>
            <a:r>
              <a:rPr lang="en-US" altLang="en-US" sz="2800" dirty="0">
                <a:solidFill>
                  <a:srgbClr val="000000"/>
                </a:solidFill>
                <a:latin typeface="Times New Roman" panose="02020603050405020304" pitchFamily="18" charset="0"/>
                <a:ea typeface="+mn-ea"/>
                <a:cs typeface="Times New Roman" panose="02020603050405020304" pitchFamily="18" charset="0"/>
              </a:rPr>
              <a:t>Fuzzy logic is a  set of mathematical principles for knowledge representation and reasoning based on degrees  of membership.</a:t>
            </a:r>
          </a:p>
          <a:p>
            <a:pPr lvl="1" algn="just" hangingPunct="0">
              <a:lnSpc>
                <a:spcPct val="110000"/>
              </a:lnSpc>
              <a:buFont typeface="Wingdings" panose="05000000000000000000" pitchFamily="2" charset="2"/>
              <a:buChar char=""/>
              <a:defRPr/>
            </a:pPr>
            <a:endParaRPr lang="en-US" altLang="en-US" sz="2800" dirty="0">
              <a:solidFill>
                <a:srgbClr val="000000"/>
              </a:solidFill>
              <a:latin typeface="Times New Roman" panose="02020603050405020304" pitchFamily="18" charset="0"/>
              <a:ea typeface="+mn-ea"/>
              <a:cs typeface="Times New Roman" panose="02020603050405020304" pitchFamily="18" charset="0"/>
            </a:endParaRPr>
          </a:p>
          <a:p>
            <a:pPr lvl="1" algn="just" hangingPunct="0">
              <a:lnSpc>
                <a:spcPct val="110000"/>
              </a:lnSpc>
              <a:buFont typeface="Wingdings" panose="05000000000000000000" pitchFamily="2" charset="2"/>
              <a:buNone/>
              <a:defRPr/>
            </a:pPr>
            <a:endParaRPr lang="en-US" altLang="en-US" sz="2800" dirty="0">
              <a:solidFill>
                <a:srgbClr val="000000"/>
              </a:solidFill>
              <a:latin typeface="Times New Roman" panose="02020603050405020304" pitchFamily="18" charset="0"/>
              <a:ea typeface="+mn-ea"/>
              <a:cs typeface="Times New Roman" panose="02020603050405020304" pitchFamily="18" charset="0"/>
            </a:endParaRPr>
          </a:p>
        </p:txBody>
      </p:sp>
      <p:sp>
        <p:nvSpPr>
          <p:cNvPr id="19460" name="Text Box 3"/>
          <p:cNvSpPr txBox="1">
            <a:spLocks noChangeArrowheads="1"/>
          </p:cNvSpPr>
          <p:nvPr/>
        </p:nvSpPr>
        <p:spPr bwMode="auto">
          <a:xfrm>
            <a:off x="457200" y="6184900"/>
            <a:ext cx="8686800" cy="292100"/>
          </a:xfrm>
          <a:prstGeom prst="rect">
            <a:avLst/>
          </a:prstGeom>
          <a:noFill/>
          <a:ln w="9525">
            <a:noFill/>
            <a:round/>
            <a:headEnd/>
            <a:tailEnd/>
          </a:ln>
        </p:spPr>
        <p:txBody>
          <a:bodyPr lIns="90000" tIns="46800" rIns="90000" bIns="46800">
            <a:spAutoFit/>
          </a:bodyP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300">
                <a:solidFill>
                  <a:srgbClr val="7F7F7F"/>
                </a:solidFill>
                <a:latin typeface="Garamond" pitchFamily="18" charset="0"/>
              </a:rPr>
              <a:t>.</a:t>
            </a:r>
          </a:p>
        </p:txBody>
      </p:sp>
      <p:sp>
        <p:nvSpPr>
          <p:cNvPr id="19461" name="Text Box 5"/>
          <p:cNvSpPr txBox="1">
            <a:spLocks noChangeArrowheads="1"/>
          </p:cNvSpPr>
          <p:nvPr/>
        </p:nvSpPr>
        <p:spPr bwMode="auto">
          <a:xfrm>
            <a:off x="457200" y="4010025"/>
            <a:ext cx="8229600" cy="457200"/>
          </a:xfrm>
          <a:prstGeom prst="rect">
            <a:avLst/>
          </a:prstGeom>
          <a:noFill/>
          <a:ln w="9525">
            <a:noFill/>
            <a:round/>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19462" name="Text Box 6"/>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82C7ED0-B2F5-4B78-B0D5-4E8A264325B3}" type="slidenum">
              <a:rPr lang="en-US" altLang="en-US" sz="1200">
                <a:solidFill>
                  <a:srgbClr val="898989"/>
                </a:solidFill>
              </a:rPr>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Logic</a:t>
            </a:r>
          </a:p>
        </p:txBody>
      </p:sp>
      <p:sp>
        <p:nvSpPr>
          <p:cNvPr id="3" name="Content Placeholder 2"/>
          <p:cNvSpPr>
            <a:spLocks noGrp="1"/>
          </p:cNvSpPr>
          <p:nvPr>
            <p:ph sz="quarter" idx="1"/>
          </p:nvPr>
        </p:nvSpPr>
        <p:spPr/>
        <p:txBody>
          <a:bodyPr/>
          <a:lstStyle/>
          <a:p>
            <a:pPr algn="just"/>
            <a:r>
              <a:rPr lang="en-US" dirty="0"/>
              <a:t>The word </a:t>
            </a:r>
            <a:r>
              <a:rPr lang="en-US" b="1" dirty="0"/>
              <a:t>fuzzy</a:t>
            </a:r>
            <a:r>
              <a:rPr lang="en-US" dirty="0"/>
              <a:t> refers to things which are not clear or are vague. </a:t>
            </a:r>
          </a:p>
          <a:p>
            <a:pPr algn="just"/>
            <a:endParaRPr lang="en-US" dirty="0"/>
          </a:p>
          <a:p>
            <a:pPr algn="just"/>
            <a:r>
              <a:rPr lang="en-US" dirty="0"/>
              <a:t>Fuzzy logic is nothing but mathematical logic which tries to solve problems with an open and imprecise spectrum of data. It makes it easy to obtain an array of precise conclusions.</a:t>
            </a:r>
          </a:p>
          <a:p>
            <a:pPr algn="just"/>
            <a:endParaRPr lang="en-US" dirty="0"/>
          </a:p>
        </p:txBody>
      </p:sp>
    </p:spTree>
    <p:extLst>
      <p:ext uri="{BB962C8B-B14F-4D97-AF65-F5344CB8AC3E}">
        <p14:creationId xmlns:p14="http://schemas.microsoft.com/office/powerpoint/2010/main" val="3757231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buSzPct val="100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n-US" altLang="en-US" sz="3200" b="1">
                <a:solidFill>
                  <a:srgbClr val="000000"/>
                </a:solidFill>
                <a:latin typeface="Times New Roman" pitchFamily="18" charset="0"/>
                <a:cs typeface="Times New Roman" pitchFamily="18" charset="0"/>
              </a:rPr>
              <a:t>TRADITIONAL REPRESENTATION OF LOGIC (CRISP)</a:t>
            </a:r>
          </a:p>
        </p:txBody>
      </p:sp>
      <p:sp>
        <p:nvSpPr>
          <p:cNvPr id="20483" name="Text Box 2"/>
          <p:cNvSpPr txBox="1">
            <a:spLocks noChangeArrowheads="1"/>
          </p:cNvSpPr>
          <p:nvPr/>
        </p:nvSpPr>
        <p:spPr bwMode="auto">
          <a:xfrm>
            <a:off x="228600" y="1752600"/>
            <a:ext cx="8686800" cy="4191000"/>
          </a:xfrm>
          <a:prstGeom prst="rect">
            <a:avLst/>
          </a:prstGeom>
          <a:noFill/>
          <a:ln w="9525">
            <a:noFill/>
            <a:round/>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0484" name="AutoShape 3"/>
          <p:cNvSpPr>
            <a:spLocks noChangeArrowheads="1"/>
          </p:cNvSpPr>
          <p:nvPr/>
        </p:nvSpPr>
        <p:spPr bwMode="auto">
          <a:xfrm>
            <a:off x="1246188" y="2420938"/>
            <a:ext cx="936625" cy="1295400"/>
          </a:xfrm>
          <a:prstGeom prst="smileyFace">
            <a:avLst>
              <a:gd name="adj" fmla="val 9282"/>
            </a:avLst>
          </a:prstGeom>
          <a:solidFill>
            <a:srgbClr val="4F81BD"/>
          </a:solidFill>
          <a:ln w="9360" cap="sq">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0485" name="AutoShape 4"/>
          <p:cNvSpPr>
            <a:spLocks noChangeArrowheads="1"/>
          </p:cNvSpPr>
          <p:nvPr/>
        </p:nvSpPr>
        <p:spPr bwMode="auto">
          <a:xfrm>
            <a:off x="1331913" y="3716338"/>
            <a:ext cx="719137" cy="11525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4F81BD"/>
          </a:solidFill>
          <a:ln w="9360" cap="sq">
            <a:solidFill>
              <a:srgbClr val="000000"/>
            </a:solidFill>
            <a:miter lim="800000"/>
            <a:headEnd/>
            <a:tailEnd/>
          </a:ln>
        </p:spPr>
        <p:txBody>
          <a:bodyPr wrap="none" anchor="ctr"/>
          <a:lstStyle/>
          <a:p>
            <a:pPr eaLnBrk="0" hangingPunct="0"/>
            <a:endParaRPr lang="en-US"/>
          </a:p>
        </p:txBody>
      </p:sp>
      <p:sp>
        <p:nvSpPr>
          <p:cNvPr id="20486" name="Oval 5"/>
          <p:cNvSpPr>
            <a:spLocks noChangeArrowheads="1"/>
          </p:cNvSpPr>
          <p:nvPr/>
        </p:nvSpPr>
        <p:spPr bwMode="auto">
          <a:xfrm>
            <a:off x="2484438" y="3068638"/>
            <a:ext cx="3095625" cy="792162"/>
          </a:xfrm>
          <a:prstGeom prst="ellipse">
            <a:avLst/>
          </a:prstGeom>
          <a:solidFill>
            <a:srgbClr val="4F81BD"/>
          </a:solidFill>
          <a:ln w="9360" cap="sq">
            <a:solidFill>
              <a:srgbClr val="000000"/>
            </a:solidFill>
            <a:miter lim="800000"/>
            <a:headEnd/>
            <a:tailEnd/>
          </a:ln>
        </p:spPr>
        <p:txBody>
          <a:bodyPr wrap="none" lIns="90000" tIns="46800" rIns="90000" bIns="46800" anchor="ctr"/>
          <a:lstStyle/>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solidFill>
                  <a:srgbClr val="000000"/>
                </a:solidFill>
              </a:rPr>
              <a:t>IS RAM HONEST?</a:t>
            </a:r>
          </a:p>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800" dirty="0">
              <a:solidFill>
                <a:srgbClr val="000000"/>
              </a:solidFill>
            </a:endParaRPr>
          </a:p>
        </p:txBody>
      </p:sp>
      <p:sp>
        <p:nvSpPr>
          <p:cNvPr id="20487" name="Rectangle 6"/>
          <p:cNvSpPr>
            <a:spLocks noChangeArrowheads="1"/>
          </p:cNvSpPr>
          <p:nvPr/>
        </p:nvSpPr>
        <p:spPr bwMode="auto">
          <a:xfrm>
            <a:off x="5940425" y="2636838"/>
            <a:ext cx="1152525" cy="1008062"/>
          </a:xfrm>
          <a:prstGeom prst="rect">
            <a:avLst/>
          </a:prstGeom>
          <a:solidFill>
            <a:srgbClr val="4F81BD"/>
          </a:solidFill>
          <a:ln w="9360" cap="sq">
            <a:solidFill>
              <a:srgbClr val="000000"/>
            </a:solidFill>
            <a:miter lim="800000"/>
            <a:headEnd/>
            <a:tailEnd/>
          </a:ln>
        </p:spPr>
        <p:txBody>
          <a:bodyPr wrap="none" lIns="90000" tIns="46800" rIns="90000" bIns="46800" anchor="ctr"/>
          <a:lstStyle/>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800">
                <a:solidFill>
                  <a:srgbClr val="000000"/>
                </a:solidFill>
              </a:rPr>
              <a:t>CRISP</a:t>
            </a:r>
          </a:p>
        </p:txBody>
      </p:sp>
      <p:sp>
        <p:nvSpPr>
          <p:cNvPr id="20488" name="AutoShape 7"/>
          <p:cNvSpPr>
            <a:spLocks noChangeArrowheads="1"/>
          </p:cNvSpPr>
          <p:nvPr/>
        </p:nvSpPr>
        <p:spPr bwMode="auto">
          <a:xfrm>
            <a:off x="6011863" y="3573463"/>
            <a:ext cx="215900" cy="719137"/>
          </a:xfrm>
          <a:prstGeom prst="flowChartInputOutput">
            <a:avLst/>
          </a:prstGeom>
          <a:solidFill>
            <a:srgbClr val="4F81BD"/>
          </a:solidFill>
          <a:ln w="9360" cap="sq">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0489" name="AutoShape 8"/>
          <p:cNvSpPr>
            <a:spLocks noChangeArrowheads="1"/>
          </p:cNvSpPr>
          <p:nvPr/>
        </p:nvSpPr>
        <p:spPr bwMode="auto">
          <a:xfrm>
            <a:off x="6659563" y="3573463"/>
            <a:ext cx="217487" cy="719137"/>
          </a:xfrm>
          <a:prstGeom prst="flowChartInputOutput">
            <a:avLst/>
          </a:prstGeom>
          <a:solidFill>
            <a:srgbClr val="4F81BD"/>
          </a:solidFill>
          <a:ln w="9360" cap="sq">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0490" name="AutoShape 9"/>
          <p:cNvSpPr>
            <a:spLocks noChangeArrowheads="1"/>
          </p:cNvSpPr>
          <p:nvPr/>
        </p:nvSpPr>
        <p:spPr bwMode="auto">
          <a:xfrm>
            <a:off x="2124075" y="3429000"/>
            <a:ext cx="360363" cy="144463"/>
          </a:xfrm>
          <a:prstGeom prst="leftArrow">
            <a:avLst>
              <a:gd name="adj1" fmla="val 50000"/>
              <a:gd name="adj2" fmla="val 62363"/>
            </a:avLst>
          </a:prstGeom>
          <a:solidFill>
            <a:srgbClr val="4F81BD"/>
          </a:solidFill>
          <a:ln w="9360" cap="sq">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0491" name="Oval 10"/>
          <p:cNvSpPr>
            <a:spLocks noChangeArrowheads="1"/>
          </p:cNvSpPr>
          <p:nvPr/>
        </p:nvSpPr>
        <p:spPr bwMode="auto">
          <a:xfrm>
            <a:off x="7092950" y="2781300"/>
            <a:ext cx="71438" cy="142875"/>
          </a:xfrm>
          <a:prstGeom prst="ellipse">
            <a:avLst/>
          </a:prstGeom>
          <a:solidFill>
            <a:srgbClr val="4F81BD"/>
          </a:solidFill>
          <a:ln w="9360" cap="sq">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0492" name="Oval 11"/>
          <p:cNvSpPr>
            <a:spLocks noChangeArrowheads="1"/>
          </p:cNvSpPr>
          <p:nvPr/>
        </p:nvSpPr>
        <p:spPr bwMode="auto">
          <a:xfrm>
            <a:off x="7092950" y="3284538"/>
            <a:ext cx="71438" cy="144462"/>
          </a:xfrm>
          <a:prstGeom prst="ellipse">
            <a:avLst/>
          </a:prstGeom>
          <a:solidFill>
            <a:srgbClr val="4F81BD"/>
          </a:solidFill>
          <a:ln w="9360" cap="sq">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0493" name="Oval 12"/>
          <p:cNvSpPr>
            <a:spLocks noChangeArrowheads="1"/>
          </p:cNvSpPr>
          <p:nvPr/>
        </p:nvSpPr>
        <p:spPr bwMode="auto">
          <a:xfrm>
            <a:off x="7740650" y="2708275"/>
            <a:ext cx="1008063" cy="360363"/>
          </a:xfrm>
          <a:prstGeom prst="ellipse">
            <a:avLst/>
          </a:prstGeom>
          <a:solidFill>
            <a:srgbClr val="4F81BD"/>
          </a:solidFill>
          <a:ln w="9360" cap="sq">
            <a:solidFill>
              <a:srgbClr val="000000"/>
            </a:solidFill>
            <a:miter lim="800000"/>
            <a:headEnd/>
            <a:tailEnd/>
          </a:ln>
        </p:spPr>
        <p:txBody>
          <a:bodyPr wrap="none" lIns="90000" tIns="46800" rIns="90000" bIns="46800" anchor="ctr"/>
          <a:lstStyle/>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800">
                <a:solidFill>
                  <a:srgbClr val="000000"/>
                </a:solidFill>
              </a:rPr>
              <a:t>YES</a:t>
            </a:r>
          </a:p>
        </p:txBody>
      </p:sp>
      <p:sp>
        <p:nvSpPr>
          <p:cNvPr id="20494" name="Oval 13"/>
          <p:cNvSpPr>
            <a:spLocks noChangeArrowheads="1"/>
          </p:cNvSpPr>
          <p:nvPr/>
        </p:nvSpPr>
        <p:spPr bwMode="auto">
          <a:xfrm>
            <a:off x="7812088" y="3284538"/>
            <a:ext cx="1008062" cy="360362"/>
          </a:xfrm>
          <a:prstGeom prst="ellipse">
            <a:avLst/>
          </a:prstGeom>
          <a:solidFill>
            <a:srgbClr val="4F81BD"/>
          </a:solidFill>
          <a:ln w="9360" cap="sq">
            <a:solidFill>
              <a:srgbClr val="000000"/>
            </a:solidFill>
            <a:miter lim="800000"/>
            <a:headEnd/>
            <a:tailEnd/>
          </a:ln>
        </p:spPr>
        <p:txBody>
          <a:bodyPr wrap="none" lIns="90000" tIns="46800" rIns="90000" bIns="46800" anchor="ctr"/>
          <a:lstStyle/>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800">
                <a:solidFill>
                  <a:srgbClr val="000000"/>
                </a:solidFill>
              </a:rPr>
              <a:t>NO</a:t>
            </a:r>
          </a:p>
        </p:txBody>
      </p:sp>
      <p:sp>
        <p:nvSpPr>
          <p:cNvPr id="20495" name="Line 14"/>
          <p:cNvSpPr>
            <a:spLocks noChangeShapeType="1"/>
          </p:cNvSpPr>
          <p:nvPr/>
        </p:nvSpPr>
        <p:spPr bwMode="auto">
          <a:xfrm>
            <a:off x="7164388" y="2852738"/>
            <a:ext cx="576262" cy="1587"/>
          </a:xfrm>
          <a:prstGeom prst="line">
            <a:avLst/>
          </a:prstGeom>
          <a:noFill/>
          <a:ln w="9360" cap="sq">
            <a:solidFill>
              <a:srgbClr val="000000"/>
            </a:solidFill>
            <a:miter lim="800000"/>
            <a:headEnd/>
            <a:tailEnd/>
          </a:ln>
        </p:spPr>
        <p:txBody>
          <a:bodyPr/>
          <a:lstStyle/>
          <a:p>
            <a:endParaRPr lang="en-US"/>
          </a:p>
        </p:txBody>
      </p:sp>
      <p:sp>
        <p:nvSpPr>
          <p:cNvPr id="20496" name="Line 15"/>
          <p:cNvSpPr>
            <a:spLocks noChangeShapeType="1"/>
          </p:cNvSpPr>
          <p:nvPr/>
        </p:nvSpPr>
        <p:spPr bwMode="auto">
          <a:xfrm>
            <a:off x="7164388" y="3357563"/>
            <a:ext cx="720725" cy="71437"/>
          </a:xfrm>
          <a:prstGeom prst="line">
            <a:avLst/>
          </a:prstGeom>
          <a:noFill/>
          <a:ln w="9360" cap="sq">
            <a:solidFill>
              <a:srgbClr val="000000"/>
            </a:solidFill>
            <a:miter lim="800000"/>
            <a:headEnd/>
            <a:tailEnd/>
          </a:ln>
        </p:spPr>
        <p:txBody>
          <a:bodyPr/>
          <a:lstStyle/>
          <a:p>
            <a:endParaRPr lang="en-US"/>
          </a:p>
        </p:txBody>
      </p:sp>
      <p:sp>
        <p:nvSpPr>
          <p:cNvPr id="20497" name="Text Box 16"/>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6010942-DAB7-4F06-8BB5-8D772C9E2B18}" type="slidenum">
              <a:rPr lang="en-US" altLang="en-US" sz="1200">
                <a:solidFill>
                  <a:srgbClr val="898989"/>
                </a:solidFill>
              </a:rPr>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16</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buClr>
                <a:srgbClr val="000000"/>
              </a:buClr>
              <a:buSzPct val="45000"/>
              <a:buFont typeface="Wingdings"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n-US" altLang="en-US" sz="4000">
                <a:solidFill>
                  <a:srgbClr val="000000"/>
                </a:solidFill>
                <a:latin typeface="Arial" pitchFamily="34" charset="0"/>
              </a:rPr>
              <a:t> </a:t>
            </a:r>
            <a:r>
              <a:rPr lang="en-US" altLang="en-US" sz="3200" b="1">
                <a:solidFill>
                  <a:srgbClr val="000000"/>
                </a:solidFill>
                <a:latin typeface="Times New Roman" pitchFamily="18" charset="0"/>
                <a:cs typeface="Times New Roman" pitchFamily="18" charset="0"/>
              </a:rPr>
              <a:t>REPRESENTATION OF FUZZY LOGIC</a:t>
            </a:r>
          </a:p>
        </p:txBody>
      </p:sp>
      <p:sp>
        <p:nvSpPr>
          <p:cNvPr id="21507" name="Text Box 2"/>
          <p:cNvSpPr txBox="1">
            <a:spLocks noChangeArrowheads="1"/>
          </p:cNvSpPr>
          <p:nvPr/>
        </p:nvSpPr>
        <p:spPr bwMode="auto">
          <a:xfrm>
            <a:off x="179388" y="1628775"/>
            <a:ext cx="8713787" cy="4525963"/>
          </a:xfrm>
          <a:prstGeom prst="rect">
            <a:avLst/>
          </a:prstGeom>
          <a:noFill/>
          <a:ln w="9525">
            <a:noFill/>
            <a:round/>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1508" name="AutoShape 3"/>
          <p:cNvSpPr>
            <a:spLocks noChangeArrowheads="1"/>
          </p:cNvSpPr>
          <p:nvPr/>
        </p:nvSpPr>
        <p:spPr bwMode="auto">
          <a:xfrm>
            <a:off x="1187450" y="2420938"/>
            <a:ext cx="936625" cy="1295400"/>
          </a:xfrm>
          <a:prstGeom prst="smileyFace">
            <a:avLst>
              <a:gd name="adj" fmla="val 9282"/>
            </a:avLst>
          </a:prstGeom>
          <a:solidFill>
            <a:srgbClr val="4F81BD"/>
          </a:solidFill>
          <a:ln w="9360" cap="sq">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1509" name="AutoShape 4"/>
          <p:cNvSpPr>
            <a:spLocks noChangeArrowheads="1"/>
          </p:cNvSpPr>
          <p:nvPr/>
        </p:nvSpPr>
        <p:spPr bwMode="auto">
          <a:xfrm>
            <a:off x="1331913" y="3716338"/>
            <a:ext cx="719137" cy="11525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4F81BD"/>
          </a:solidFill>
          <a:ln w="9360" cap="sq">
            <a:solidFill>
              <a:srgbClr val="000000"/>
            </a:solidFill>
            <a:miter lim="800000"/>
            <a:headEnd/>
            <a:tailEnd/>
          </a:ln>
        </p:spPr>
        <p:txBody>
          <a:bodyPr wrap="none" anchor="ctr"/>
          <a:lstStyle/>
          <a:p>
            <a:pPr eaLnBrk="0" hangingPunct="0"/>
            <a:endParaRPr lang="en-US"/>
          </a:p>
        </p:txBody>
      </p:sp>
      <p:sp>
        <p:nvSpPr>
          <p:cNvPr id="21510" name="Oval 5"/>
          <p:cNvSpPr>
            <a:spLocks noChangeArrowheads="1"/>
          </p:cNvSpPr>
          <p:nvPr/>
        </p:nvSpPr>
        <p:spPr bwMode="auto">
          <a:xfrm>
            <a:off x="2484438" y="3170238"/>
            <a:ext cx="3095625" cy="792162"/>
          </a:xfrm>
          <a:prstGeom prst="ellipse">
            <a:avLst/>
          </a:prstGeom>
          <a:solidFill>
            <a:srgbClr val="4F81BD"/>
          </a:solidFill>
          <a:ln w="9360" cap="sq">
            <a:solidFill>
              <a:srgbClr val="000000"/>
            </a:solidFill>
            <a:miter lim="800000"/>
            <a:headEnd/>
            <a:tailEnd/>
          </a:ln>
        </p:spPr>
        <p:txBody>
          <a:bodyPr wrap="none" lIns="90000" tIns="46800" rIns="90000" bIns="46800" anchor="ctr"/>
          <a:lstStyle/>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800" dirty="0">
                <a:solidFill>
                  <a:srgbClr val="000000"/>
                </a:solidFill>
              </a:rPr>
              <a:t>IS RAM HONEST?</a:t>
            </a:r>
          </a:p>
        </p:txBody>
      </p:sp>
      <p:sp>
        <p:nvSpPr>
          <p:cNvPr id="21511" name="Rectangle 6"/>
          <p:cNvSpPr>
            <a:spLocks noChangeArrowheads="1"/>
          </p:cNvSpPr>
          <p:nvPr/>
        </p:nvSpPr>
        <p:spPr bwMode="auto">
          <a:xfrm>
            <a:off x="5940425" y="2636838"/>
            <a:ext cx="1152525" cy="1008062"/>
          </a:xfrm>
          <a:prstGeom prst="rect">
            <a:avLst/>
          </a:prstGeom>
          <a:solidFill>
            <a:srgbClr val="4F81BD"/>
          </a:solidFill>
          <a:ln w="9360" cap="sq">
            <a:solidFill>
              <a:srgbClr val="000000"/>
            </a:solidFill>
            <a:miter lim="800000"/>
            <a:headEnd/>
            <a:tailEnd/>
          </a:ln>
        </p:spPr>
        <p:txBody>
          <a:bodyPr wrap="none" lIns="90000" tIns="46800" rIns="90000" bIns="46800" anchor="ctr"/>
          <a:lstStyle/>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800">
                <a:solidFill>
                  <a:srgbClr val="000000"/>
                </a:solidFill>
              </a:rPr>
              <a:t>FUZZY</a:t>
            </a:r>
          </a:p>
        </p:txBody>
      </p:sp>
      <p:sp>
        <p:nvSpPr>
          <p:cNvPr id="21512" name="AutoShape 7"/>
          <p:cNvSpPr>
            <a:spLocks noChangeArrowheads="1"/>
          </p:cNvSpPr>
          <p:nvPr/>
        </p:nvSpPr>
        <p:spPr bwMode="auto">
          <a:xfrm>
            <a:off x="6011863" y="3573463"/>
            <a:ext cx="215900" cy="719137"/>
          </a:xfrm>
          <a:prstGeom prst="flowChartInputOutput">
            <a:avLst/>
          </a:prstGeom>
          <a:solidFill>
            <a:srgbClr val="4F81BD"/>
          </a:solidFill>
          <a:ln w="9360" cap="sq">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1513" name="AutoShape 8"/>
          <p:cNvSpPr>
            <a:spLocks noChangeArrowheads="1"/>
          </p:cNvSpPr>
          <p:nvPr/>
        </p:nvSpPr>
        <p:spPr bwMode="auto">
          <a:xfrm>
            <a:off x="6659563" y="3573463"/>
            <a:ext cx="217487" cy="719137"/>
          </a:xfrm>
          <a:prstGeom prst="flowChartInputOutput">
            <a:avLst/>
          </a:prstGeom>
          <a:solidFill>
            <a:srgbClr val="4F81BD"/>
          </a:solidFill>
          <a:ln w="9360" cap="sq">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1514" name="AutoShape 9"/>
          <p:cNvSpPr>
            <a:spLocks noChangeArrowheads="1"/>
          </p:cNvSpPr>
          <p:nvPr/>
        </p:nvSpPr>
        <p:spPr bwMode="auto">
          <a:xfrm>
            <a:off x="2124075" y="3429000"/>
            <a:ext cx="360363" cy="144463"/>
          </a:xfrm>
          <a:prstGeom prst="leftArrow">
            <a:avLst>
              <a:gd name="adj1" fmla="val 50000"/>
              <a:gd name="adj2" fmla="val 62363"/>
            </a:avLst>
          </a:prstGeom>
          <a:solidFill>
            <a:srgbClr val="4F81BD"/>
          </a:solidFill>
          <a:ln w="9360" cap="sq">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1515" name="Oval 10"/>
          <p:cNvSpPr>
            <a:spLocks noChangeArrowheads="1"/>
          </p:cNvSpPr>
          <p:nvPr/>
        </p:nvSpPr>
        <p:spPr bwMode="auto">
          <a:xfrm>
            <a:off x="7092950" y="2781300"/>
            <a:ext cx="71438" cy="142875"/>
          </a:xfrm>
          <a:prstGeom prst="ellipse">
            <a:avLst/>
          </a:prstGeom>
          <a:solidFill>
            <a:srgbClr val="4F81BD"/>
          </a:solidFill>
          <a:ln w="9360" cap="sq">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1516" name="Oval 11"/>
          <p:cNvSpPr>
            <a:spLocks noChangeArrowheads="1"/>
          </p:cNvSpPr>
          <p:nvPr/>
        </p:nvSpPr>
        <p:spPr bwMode="auto">
          <a:xfrm>
            <a:off x="7092950" y="3284538"/>
            <a:ext cx="71438" cy="144462"/>
          </a:xfrm>
          <a:prstGeom prst="ellipse">
            <a:avLst/>
          </a:prstGeom>
          <a:solidFill>
            <a:srgbClr val="4F81BD"/>
          </a:solidFill>
          <a:ln w="9360" cap="sq">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1517" name="Oval 12"/>
          <p:cNvSpPr>
            <a:spLocks noChangeArrowheads="1"/>
          </p:cNvSpPr>
          <p:nvPr/>
        </p:nvSpPr>
        <p:spPr bwMode="auto">
          <a:xfrm>
            <a:off x="7380288" y="2636838"/>
            <a:ext cx="1368425" cy="576262"/>
          </a:xfrm>
          <a:prstGeom prst="ellipse">
            <a:avLst/>
          </a:prstGeom>
          <a:solidFill>
            <a:srgbClr val="4F81BD"/>
          </a:solidFill>
          <a:ln w="9360" cap="sq">
            <a:solidFill>
              <a:srgbClr val="000000"/>
            </a:solidFill>
            <a:miter lim="800000"/>
            <a:headEnd/>
            <a:tailEnd/>
          </a:ln>
        </p:spPr>
        <p:txBody>
          <a:bodyPr wrap="none" lIns="90000" tIns="46800" rIns="90000" bIns="46800" anchor="ctr"/>
          <a:lstStyle/>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Very Honest</a:t>
            </a:r>
          </a:p>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0.80</a:t>
            </a:r>
          </a:p>
        </p:txBody>
      </p:sp>
      <p:sp>
        <p:nvSpPr>
          <p:cNvPr id="21518" name="Oval 13"/>
          <p:cNvSpPr>
            <a:spLocks noChangeArrowheads="1"/>
          </p:cNvSpPr>
          <p:nvPr/>
        </p:nvSpPr>
        <p:spPr bwMode="auto">
          <a:xfrm>
            <a:off x="7380288" y="3284538"/>
            <a:ext cx="1295400" cy="677862"/>
          </a:xfrm>
          <a:prstGeom prst="ellipse">
            <a:avLst/>
          </a:prstGeom>
          <a:solidFill>
            <a:srgbClr val="4F81BD"/>
          </a:solidFill>
          <a:ln w="9360" cap="sq">
            <a:solidFill>
              <a:srgbClr val="000000"/>
            </a:solidFill>
            <a:miter lim="800000"/>
            <a:headEnd/>
            <a:tailEnd/>
          </a:ln>
        </p:spPr>
        <p:txBody>
          <a:bodyPr wrap="none" lIns="90000" tIns="46800" rIns="90000" bIns="46800" anchor="ctr"/>
          <a:lstStyle/>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000">
                <a:solidFill>
                  <a:srgbClr val="000000"/>
                </a:solidFill>
              </a:rPr>
              <a:t>Honest at times</a:t>
            </a:r>
          </a:p>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000">
                <a:solidFill>
                  <a:srgbClr val="000000"/>
                </a:solidFill>
              </a:rPr>
              <a:t>0.4</a:t>
            </a:r>
          </a:p>
        </p:txBody>
      </p:sp>
      <p:sp>
        <p:nvSpPr>
          <p:cNvPr id="21519" name="Line 14"/>
          <p:cNvSpPr>
            <a:spLocks noChangeShapeType="1"/>
          </p:cNvSpPr>
          <p:nvPr/>
        </p:nvSpPr>
        <p:spPr bwMode="auto">
          <a:xfrm>
            <a:off x="7164388" y="2852738"/>
            <a:ext cx="215900" cy="1587"/>
          </a:xfrm>
          <a:prstGeom prst="line">
            <a:avLst/>
          </a:prstGeom>
          <a:noFill/>
          <a:ln w="9360" cap="sq">
            <a:solidFill>
              <a:srgbClr val="000000"/>
            </a:solidFill>
            <a:miter lim="800000"/>
            <a:headEnd/>
            <a:tailEnd/>
          </a:ln>
        </p:spPr>
        <p:txBody>
          <a:bodyPr/>
          <a:lstStyle/>
          <a:p>
            <a:endParaRPr lang="en-US"/>
          </a:p>
        </p:txBody>
      </p:sp>
      <p:sp>
        <p:nvSpPr>
          <p:cNvPr id="21520" name="Line 15"/>
          <p:cNvSpPr>
            <a:spLocks noChangeShapeType="1"/>
          </p:cNvSpPr>
          <p:nvPr/>
        </p:nvSpPr>
        <p:spPr bwMode="auto">
          <a:xfrm>
            <a:off x="7164388" y="3357563"/>
            <a:ext cx="215900" cy="71437"/>
          </a:xfrm>
          <a:prstGeom prst="line">
            <a:avLst/>
          </a:prstGeom>
          <a:noFill/>
          <a:ln w="9360" cap="sq">
            <a:solidFill>
              <a:srgbClr val="000000"/>
            </a:solidFill>
            <a:miter lim="800000"/>
            <a:headEnd/>
            <a:tailEnd/>
          </a:ln>
        </p:spPr>
        <p:txBody>
          <a:bodyPr/>
          <a:lstStyle/>
          <a:p>
            <a:endParaRPr lang="en-US"/>
          </a:p>
        </p:txBody>
      </p:sp>
      <p:sp>
        <p:nvSpPr>
          <p:cNvPr id="21521" name="Oval 16"/>
          <p:cNvSpPr>
            <a:spLocks noChangeArrowheads="1"/>
          </p:cNvSpPr>
          <p:nvPr/>
        </p:nvSpPr>
        <p:spPr bwMode="auto">
          <a:xfrm>
            <a:off x="7086600" y="1916113"/>
            <a:ext cx="1662113" cy="504825"/>
          </a:xfrm>
          <a:prstGeom prst="ellipse">
            <a:avLst/>
          </a:prstGeom>
          <a:solidFill>
            <a:srgbClr val="4F81BD"/>
          </a:solidFill>
          <a:ln w="9360" cap="sq">
            <a:solidFill>
              <a:srgbClr val="000000"/>
            </a:solidFill>
            <a:miter lim="800000"/>
            <a:headEnd/>
            <a:tailEnd/>
          </a:ln>
        </p:spPr>
        <p:txBody>
          <a:bodyPr wrap="none" lIns="90000" tIns="46800" rIns="90000" bIns="46800" anchor="ctr"/>
          <a:lstStyle/>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200">
                <a:solidFill>
                  <a:srgbClr val="000000"/>
                </a:solidFill>
              </a:rPr>
              <a:t>Extremely Honest</a:t>
            </a:r>
          </a:p>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200">
                <a:solidFill>
                  <a:srgbClr val="000000"/>
                </a:solidFill>
              </a:rPr>
              <a:t>1</a:t>
            </a:r>
          </a:p>
        </p:txBody>
      </p:sp>
      <p:sp>
        <p:nvSpPr>
          <p:cNvPr id="21522" name="Oval 17"/>
          <p:cNvSpPr>
            <a:spLocks noChangeArrowheads="1"/>
          </p:cNvSpPr>
          <p:nvPr/>
        </p:nvSpPr>
        <p:spPr bwMode="auto">
          <a:xfrm>
            <a:off x="6781800" y="4221163"/>
            <a:ext cx="2038350" cy="863600"/>
          </a:xfrm>
          <a:prstGeom prst="ellipse">
            <a:avLst/>
          </a:prstGeom>
          <a:solidFill>
            <a:srgbClr val="4F81BD"/>
          </a:solidFill>
          <a:ln w="9360" cap="sq">
            <a:solidFill>
              <a:srgbClr val="000000"/>
            </a:solidFill>
            <a:miter lim="800000"/>
            <a:headEnd/>
            <a:tailEnd/>
          </a:ln>
        </p:spPr>
        <p:txBody>
          <a:bodyPr wrap="none" lIns="90000" tIns="46800" rIns="90000" bIns="46800" anchor="ctr"/>
          <a:lstStyle/>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Extremely Dishonest</a:t>
            </a:r>
          </a:p>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0</a:t>
            </a:r>
          </a:p>
        </p:txBody>
      </p:sp>
      <p:sp>
        <p:nvSpPr>
          <p:cNvPr id="21523" name="Line 18"/>
          <p:cNvSpPr>
            <a:spLocks noChangeShapeType="1"/>
          </p:cNvSpPr>
          <p:nvPr/>
        </p:nvSpPr>
        <p:spPr bwMode="auto">
          <a:xfrm flipV="1">
            <a:off x="7092950" y="2419350"/>
            <a:ext cx="431800" cy="290513"/>
          </a:xfrm>
          <a:prstGeom prst="line">
            <a:avLst/>
          </a:prstGeom>
          <a:noFill/>
          <a:ln w="9360" cap="sq">
            <a:solidFill>
              <a:srgbClr val="000000"/>
            </a:solidFill>
            <a:miter lim="800000"/>
            <a:headEnd/>
            <a:tailEnd/>
          </a:ln>
        </p:spPr>
        <p:txBody>
          <a:bodyPr/>
          <a:lstStyle/>
          <a:p>
            <a:endParaRPr lang="en-US"/>
          </a:p>
        </p:txBody>
      </p:sp>
      <p:sp>
        <p:nvSpPr>
          <p:cNvPr id="21524" name="Line 19"/>
          <p:cNvSpPr>
            <a:spLocks noChangeShapeType="1"/>
          </p:cNvSpPr>
          <p:nvPr/>
        </p:nvSpPr>
        <p:spPr bwMode="auto">
          <a:xfrm>
            <a:off x="7092950" y="3573463"/>
            <a:ext cx="574675" cy="792162"/>
          </a:xfrm>
          <a:prstGeom prst="line">
            <a:avLst/>
          </a:prstGeom>
          <a:noFill/>
          <a:ln w="9360" cap="sq">
            <a:solidFill>
              <a:srgbClr val="000000"/>
            </a:solidFill>
            <a:miter lim="800000"/>
            <a:headEnd/>
            <a:tailEnd/>
          </a:ln>
        </p:spPr>
        <p:txBody>
          <a:bodyPr/>
          <a:lstStyle/>
          <a:p>
            <a:endParaRPr lang="en-US"/>
          </a:p>
        </p:txBody>
      </p:sp>
      <p:sp>
        <p:nvSpPr>
          <p:cNvPr id="21525" name="Text Box 20"/>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CB6A874-6727-41C3-9A4A-8203E98158CC}" type="slidenum">
              <a:rPr lang="en-US" altLang="en-US" sz="1200">
                <a:solidFill>
                  <a:srgbClr val="898989"/>
                </a:solidFill>
              </a:rPr>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17</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457200" y="457200"/>
            <a:ext cx="8229600" cy="457200"/>
          </a:xfrm>
          <a:prstGeom prst="rect">
            <a:avLst/>
          </a:prstGeom>
          <a:noFill/>
          <a:ln w="9525">
            <a:noFill/>
            <a:round/>
            <a:headEnd/>
            <a:tailEnd/>
          </a:ln>
        </p:spPr>
        <p:txBody>
          <a:bodyPr anchor="ctr"/>
          <a:lstStyle/>
          <a:p>
            <a:pPr>
              <a:spcBef>
                <a:spcPts val="2000"/>
              </a:spcBef>
              <a:buSzPct val="100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n-US" altLang="en-US" sz="3200" b="1">
                <a:solidFill>
                  <a:srgbClr val="000000"/>
                </a:solidFill>
                <a:latin typeface="Times New Roman" pitchFamily="18" charset="0"/>
                <a:cs typeface="Times New Roman" pitchFamily="18" charset="0"/>
              </a:rPr>
              <a:t>Crisp Set</a:t>
            </a:r>
          </a:p>
        </p:txBody>
      </p:sp>
      <p:sp>
        <p:nvSpPr>
          <p:cNvPr id="14338" name="Text Box 2"/>
          <p:cNvSpPr txBox="1">
            <a:spLocks noChangeArrowheads="1"/>
          </p:cNvSpPr>
          <p:nvPr/>
        </p:nvSpPr>
        <p:spPr bwMode="auto">
          <a:xfrm>
            <a:off x="457200" y="1125538"/>
            <a:ext cx="8229600" cy="5029200"/>
          </a:xfrm>
          <a:prstGeom prst="rect">
            <a:avLst/>
          </a:prstGeom>
          <a:noFill/>
          <a:ln>
            <a:noFill/>
          </a:ln>
          <a:effectLst/>
        </p:spPr>
        <p:txBody>
          <a:bodyP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1pPr>
            <a:lvl2pPr marL="455613" indent="-4556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9pPr>
          </a:lstStyle>
          <a:p>
            <a:pPr marL="457200" lvl="1" indent="-457200" algn="just" hangingPunct="0">
              <a:buClr>
                <a:srgbClr val="000000"/>
              </a:buClr>
              <a:buSzPct val="100000"/>
              <a:buFont typeface="Wingdings" panose="05000000000000000000" pitchFamily="2" charset="2"/>
              <a:buChar char="§"/>
              <a:defRPr/>
            </a:pPr>
            <a:r>
              <a:rPr lang="en-US" altLang="en-US" sz="2800" dirty="0">
                <a:latin typeface="Times New Roman" panose="02020603050405020304" pitchFamily="18" charset="0"/>
                <a:ea typeface="+mn-ea"/>
                <a:cs typeface="Times New Roman" panose="02020603050405020304" pitchFamily="18" charset="0"/>
              </a:rPr>
              <a:t>Set</a:t>
            </a:r>
          </a:p>
          <a:p>
            <a:pPr marL="457200" lvl="1" indent="-457200" algn="just" hangingPunct="0">
              <a:buClr>
                <a:srgbClr val="000000"/>
              </a:buClr>
              <a:buSzPct val="100000"/>
              <a:buFont typeface="Wingdings" panose="05000000000000000000" pitchFamily="2" charset="2"/>
              <a:buChar char="§"/>
              <a:defRPr/>
            </a:pPr>
            <a:r>
              <a:rPr lang="en-US" altLang="en-US" sz="2800" dirty="0">
                <a:latin typeface="Times New Roman" panose="02020603050405020304" pitchFamily="18" charset="0"/>
                <a:ea typeface="+mn-ea"/>
                <a:cs typeface="Times New Roman" panose="02020603050405020304" pitchFamily="18" charset="0"/>
              </a:rPr>
              <a:t>Venn Diagram.</a:t>
            </a:r>
          </a:p>
          <a:p>
            <a:pPr marL="457200" lvl="1" indent="-457200" algn="just" hangingPunct="0">
              <a:buClr>
                <a:srgbClr val="000000"/>
              </a:buClr>
              <a:buSzPct val="100000"/>
              <a:buFont typeface="Wingdings" panose="05000000000000000000" pitchFamily="2" charset="2"/>
              <a:buChar char="§"/>
              <a:defRPr/>
            </a:pPr>
            <a:r>
              <a:rPr lang="en-US" altLang="en-US" sz="2800" dirty="0">
                <a:latin typeface="Times New Roman" panose="02020603050405020304" pitchFamily="18" charset="0"/>
                <a:ea typeface="+mn-ea"/>
                <a:cs typeface="Times New Roman" panose="02020603050405020304" pitchFamily="18" charset="0"/>
              </a:rPr>
              <a:t>Membership</a:t>
            </a:r>
          </a:p>
          <a:p>
            <a:pPr marL="457200" lvl="1" indent="-457200" algn="just" hangingPunct="0">
              <a:buClr>
                <a:srgbClr val="000000"/>
              </a:buClr>
              <a:buSzPct val="100000"/>
              <a:buFont typeface="Wingdings" panose="05000000000000000000" pitchFamily="2" charset="2"/>
              <a:buChar char="§"/>
              <a:defRPr/>
            </a:pPr>
            <a:r>
              <a:rPr lang="en-US" altLang="en-US" sz="2800" dirty="0">
                <a:latin typeface="Times New Roman" panose="02020603050405020304" pitchFamily="18" charset="0"/>
                <a:ea typeface="+mn-ea"/>
                <a:cs typeface="Times New Roman" panose="02020603050405020304" pitchFamily="18" charset="0"/>
              </a:rPr>
              <a:t>Cardinality</a:t>
            </a:r>
          </a:p>
          <a:p>
            <a:pPr marL="457200" lvl="1" indent="-457200" algn="just" hangingPunct="0">
              <a:buClr>
                <a:srgbClr val="000000"/>
              </a:buClr>
              <a:buSzPct val="100000"/>
              <a:buFont typeface="Wingdings" panose="05000000000000000000" pitchFamily="2" charset="2"/>
              <a:buChar char="§"/>
              <a:defRPr/>
            </a:pPr>
            <a:r>
              <a:rPr lang="en-US" altLang="en-US" sz="2800" dirty="0">
                <a:latin typeface="Times New Roman" panose="02020603050405020304" pitchFamily="18" charset="0"/>
                <a:ea typeface="+mn-ea"/>
                <a:cs typeface="Times New Roman" panose="02020603050405020304" pitchFamily="18" charset="0"/>
              </a:rPr>
              <a:t>Null Set/Empty Set</a:t>
            </a:r>
          </a:p>
          <a:p>
            <a:pPr marL="457200" lvl="1" indent="-457200" algn="just" hangingPunct="0">
              <a:buClr>
                <a:srgbClr val="000000"/>
              </a:buClr>
              <a:buSzPct val="100000"/>
              <a:buFont typeface="Wingdings" panose="05000000000000000000" pitchFamily="2" charset="2"/>
              <a:buChar char="§"/>
              <a:defRPr/>
            </a:pPr>
            <a:r>
              <a:rPr lang="en-US" altLang="en-US" sz="2800" dirty="0">
                <a:latin typeface="Times New Roman" panose="02020603050405020304" pitchFamily="18" charset="0"/>
                <a:ea typeface="+mn-ea"/>
                <a:cs typeface="Times New Roman" panose="02020603050405020304" pitchFamily="18" charset="0"/>
              </a:rPr>
              <a:t>Subset</a:t>
            </a:r>
          </a:p>
          <a:p>
            <a:pPr marL="457200" lvl="1" indent="-457200" algn="just" hangingPunct="0">
              <a:buClr>
                <a:srgbClr val="000000"/>
              </a:buClr>
              <a:buSzPct val="100000"/>
              <a:buFont typeface="Wingdings" panose="05000000000000000000" pitchFamily="2" charset="2"/>
              <a:buChar char="§"/>
              <a:defRPr/>
            </a:pPr>
            <a:r>
              <a:rPr lang="en-US" altLang="en-US" sz="2800" dirty="0">
                <a:latin typeface="Times New Roman" panose="02020603050405020304" pitchFamily="18" charset="0"/>
                <a:ea typeface="+mn-ea"/>
                <a:cs typeface="Times New Roman" panose="02020603050405020304" pitchFamily="18" charset="0"/>
              </a:rPr>
              <a:t>Superset</a:t>
            </a:r>
          </a:p>
          <a:p>
            <a:pPr marL="457200" lvl="1" indent="-457200" algn="just" hangingPunct="0">
              <a:buClr>
                <a:srgbClr val="000000"/>
              </a:buClr>
              <a:buSzPct val="100000"/>
              <a:buFont typeface="Wingdings" panose="05000000000000000000" pitchFamily="2" charset="2"/>
              <a:buChar char="§"/>
              <a:defRPr/>
            </a:pPr>
            <a:r>
              <a:rPr lang="en-US" altLang="en-US" sz="2800" dirty="0">
                <a:latin typeface="Times New Roman" panose="02020603050405020304" pitchFamily="18" charset="0"/>
                <a:ea typeface="+mn-ea"/>
                <a:cs typeface="Times New Roman" panose="02020603050405020304" pitchFamily="18" charset="0"/>
              </a:rPr>
              <a:t>Power set</a:t>
            </a:r>
          </a:p>
          <a:p>
            <a:pPr lvl="1" algn="just" hangingPunct="0">
              <a:buClr>
                <a:srgbClr val="984807"/>
              </a:buClr>
              <a:buSzPct val="100000"/>
              <a:buFont typeface="Wingdings" panose="05000000000000000000" pitchFamily="2" charset="2"/>
              <a:buNone/>
              <a:defRPr/>
            </a:pPr>
            <a:endParaRPr lang="en-US" altLang="en-US" dirty="0">
              <a:solidFill>
                <a:srgbClr val="984807"/>
              </a:solidFill>
              <a:latin typeface="Tahoma" panose="020B0604030504040204" pitchFamily="34" charset="0"/>
              <a:ea typeface="+mn-ea"/>
              <a:cs typeface="Tahoma" panose="020B0604030504040204" pitchFamily="34" charset="0"/>
            </a:endParaRPr>
          </a:p>
          <a:p>
            <a:pPr marL="457200" lvl="1" algn="just" hangingPunct="0">
              <a:buSzPct val="100000"/>
              <a:defRPr/>
            </a:pPr>
            <a:endParaRPr lang="en-US" altLang="en-US" dirty="0">
              <a:solidFill>
                <a:srgbClr val="984807"/>
              </a:solidFill>
              <a:latin typeface="Tahoma" panose="020B0604030504040204" pitchFamily="34" charset="0"/>
              <a:ea typeface="+mn-ea"/>
              <a:cs typeface="Tahoma" panose="020B0604030504040204" pitchFamily="34" charset="0"/>
            </a:endParaRPr>
          </a:p>
        </p:txBody>
      </p:sp>
      <p:sp>
        <p:nvSpPr>
          <p:cNvPr id="23556" name="Text Box 3"/>
          <p:cNvSpPr txBox="1">
            <a:spLocks noChangeArrowheads="1"/>
          </p:cNvSpPr>
          <p:nvPr/>
        </p:nvSpPr>
        <p:spPr bwMode="auto">
          <a:xfrm>
            <a:off x="457200" y="6119813"/>
            <a:ext cx="8686800" cy="292100"/>
          </a:xfrm>
          <a:prstGeom prst="rect">
            <a:avLst/>
          </a:prstGeom>
          <a:noFill/>
          <a:ln w="9525">
            <a:noFill/>
            <a:round/>
            <a:headEnd/>
            <a:tailEnd/>
          </a:ln>
        </p:spPr>
        <p:txBody>
          <a:bodyPr lIns="90000" tIns="46800" rIns="90000" bIns="46800">
            <a:spAutoFit/>
          </a:bodyP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300">
                <a:solidFill>
                  <a:srgbClr val="7F7F7F"/>
                </a:solidFill>
                <a:latin typeface="Garamond" pitchFamily="18" charset="0"/>
              </a:rPr>
              <a:t>.</a:t>
            </a:r>
          </a:p>
        </p:txBody>
      </p:sp>
      <p:sp>
        <p:nvSpPr>
          <p:cNvPr id="23557" name="Text Box 4"/>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1058A2B-3DF4-4A23-9105-F6A1322DEFD3}" type="slidenum">
              <a:rPr lang="en-US" altLang="en-US" sz="1200">
                <a:solidFill>
                  <a:srgbClr val="898989"/>
                </a:solidFill>
              </a:rPr>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18</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57200" y="457200"/>
            <a:ext cx="7772400" cy="581025"/>
          </a:xfrm>
          <a:prstGeom prst="rect">
            <a:avLst/>
          </a:prstGeom>
          <a:noFill/>
          <a:ln w="9525">
            <a:noFill/>
            <a:round/>
            <a:headEnd/>
            <a:tailEnd/>
          </a:ln>
        </p:spPr>
        <p:txBody>
          <a:bodyPr lIns="90000" tIns="46800" rIns="90000" bIns="46800">
            <a:spAutoFit/>
          </a:bodyPr>
          <a:lstStyle/>
          <a:p>
            <a:pPr>
              <a:spcBef>
                <a:spcPts val="20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b="1">
                <a:solidFill>
                  <a:srgbClr val="000000"/>
                </a:solidFill>
                <a:latin typeface="Times New Roman" pitchFamily="18" charset="0"/>
                <a:cs typeface="Times New Roman" pitchFamily="18" charset="0"/>
              </a:rPr>
              <a:t>CLASSICAL SETS (CRISP SETS)</a:t>
            </a:r>
          </a:p>
        </p:txBody>
      </p:sp>
      <p:sp>
        <p:nvSpPr>
          <p:cNvPr id="22531" name="Rectangle 2"/>
          <p:cNvSpPr>
            <a:spLocks noChangeArrowheads="1"/>
          </p:cNvSpPr>
          <p:nvPr/>
        </p:nvSpPr>
        <p:spPr bwMode="auto">
          <a:xfrm>
            <a:off x="457200" y="1143000"/>
            <a:ext cx="8229600" cy="3433763"/>
          </a:xfrm>
          <a:prstGeom prst="rect">
            <a:avLst/>
          </a:prstGeom>
          <a:noFill/>
          <a:ln w="9525">
            <a:noFill/>
            <a:round/>
            <a:headEnd/>
            <a:tailEnd/>
          </a:ln>
        </p:spPr>
        <p:txBody>
          <a:bodyPr lIns="90000" tIns="46800" rIns="90000" bIns="46800">
            <a:spAutoFit/>
          </a:bodyPr>
          <a:lstStyle/>
          <a:p>
            <a:pPr algn="just" eaLnBrk="0" hangingPunct="0">
              <a:lnSpc>
                <a:spcPct val="125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solidFill>
                  <a:srgbClr val="000000"/>
                </a:solidFill>
                <a:latin typeface="Times New Roman" pitchFamily="18" charset="0"/>
                <a:cs typeface="Times New Roman" pitchFamily="18" charset="0"/>
              </a:rPr>
              <a:t>Conventional or crisp sets are binary, an element either belongs to the set or does not. </a:t>
            </a:r>
          </a:p>
          <a:p>
            <a:pPr algn="just" eaLnBrk="0" hangingPunct="0">
              <a:lnSpc>
                <a:spcPct val="125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2800">
              <a:solidFill>
                <a:srgbClr val="000000"/>
              </a:solidFill>
              <a:latin typeface="Times New Roman" pitchFamily="18" charset="0"/>
              <a:cs typeface="Times New Roman" pitchFamily="18" charset="0"/>
            </a:endParaRPr>
          </a:p>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b="1">
                <a:solidFill>
                  <a:srgbClr val="000000"/>
                </a:solidFill>
                <a:latin typeface="Times New Roman" pitchFamily="18" charset="0"/>
                <a:cs typeface="Times New Roman" pitchFamily="18" charset="0"/>
              </a:rPr>
              <a:t>{True, False}</a:t>
            </a:r>
          </a:p>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2800" b="1">
              <a:solidFill>
                <a:srgbClr val="000000"/>
              </a:solidFill>
              <a:latin typeface="Times New Roman" pitchFamily="18" charset="0"/>
              <a:cs typeface="Times New Roman" pitchFamily="18" charset="0"/>
            </a:endParaRPr>
          </a:p>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b="1">
                <a:solidFill>
                  <a:srgbClr val="000000"/>
                </a:solidFill>
                <a:latin typeface="Times New Roman" pitchFamily="18" charset="0"/>
                <a:cs typeface="Times New Roman" pitchFamily="18" charset="0"/>
              </a:rPr>
              <a:t>{1, 0}</a:t>
            </a:r>
          </a:p>
          <a:p>
            <a:pP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2800" b="1">
              <a:solidFill>
                <a:srgbClr val="000000"/>
              </a:solidFill>
              <a:latin typeface="Times New Roman" pitchFamily="18" charset="0"/>
              <a:cs typeface="Times New Roman" pitchFamily="18" charset="0"/>
            </a:endParaRPr>
          </a:p>
        </p:txBody>
      </p:sp>
      <p:sp>
        <p:nvSpPr>
          <p:cNvPr id="22532" name="Text Box 3"/>
          <p:cNvSpPr txBox="1">
            <a:spLocks noChangeArrowheads="1"/>
          </p:cNvSpPr>
          <p:nvPr/>
        </p:nvSpPr>
        <p:spPr bwMode="auto">
          <a:xfrm>
            <a:off x="457200" y="6119813"/>
            <a:ext cx="8686800" cy="292100"/>
          </a:xfrm>
          <a:prstGeom prst="rect">
            <a:avLst/>
          </a:prstGeom>
          <a:noFill/>
          <a:ln w="9525">
            <a:noFill/>
            <a:round/>
            <a:headEnd/>
            <a:tailEnd/>
          </a:ln>
        </p:spPr>
        <p:txBody>
          <a:bodyPr lIns="90000" tIns="46800" rIns="90000" bIns="46800">
            <a:spAutoFit/>
          </a:bodyP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300">
                <a:solidFill>
                  <a:srgbClr val="7F7F7F"/>
                </a:solidFill>
                <a:latin typeface="Garamond" pitchFamily="18" charset="0"/>
              </a:rPr>
              <a:t>.</a:t>
            </a:r>
          </a:p>
        </p:txBody>
      </p:sp>
      <p:sp>
        <p:nvSpPr>
          <p:cNvPr id="22533" name="Text Box 4"/>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D62A573-A958-47F0-A455-030ED47857E4}" type="slidenum">
              <a:rPr lang="en-US" altLang="en-US" sz="1200">
                <a:solidFill>
                  <a:srgbClr val="898989"/>
                </a:solidFill>
              </a:rPr>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19</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UNIT- 3</a:t>
            </a:r>
          </a:p>
        </p:txBody>
      </p:sp>
      <p:sp>
        <p:nvSpPr>
          <p:cNvPr id="3" name="Content Placeholder 2"/>
          <p:cNvSpPr>
            <a:spLocks noGrp="1"/>
          </p:cNvSpPr>
          <p:nvPr>
            <p:ph sz="quarter" idx="1"/>
          </p:nvPr>
        </p:nvSpPr>
        <p:spPr>
          <a:xfrm>
            <a:off x="457200" y="1600200"/>
            <a:ext cx="8229600" cy="5105400"/>
          </a:xfrm>
        </p:spPr>
        <p:txBody>
          <a:bodyPr/>
          <a:lstStyle/>
          <a:p>
            <a:pPr marL="0" indent="0" algn="just">
              <a:buNone/>
            </a:pPr>
            <a:r>
              <a:rPr lang="en-US" b="1" dirty="0"/>
              <a:t>Fuzzy Logic: </a:t>
            </a:r>
            <a:r>
              <a:rPr lang="en-US" dirty="0"/>
              <a:t>Introduction to Fuzzy logic, Fuzzy sets and membership functions, Operations on Fuzzy sets, Fuzzy relations, rules, propositions, implications and inferences, </a:t>
            </a:r>
            <a:r>
              <a:rPr lang="en-US" dirty="0" err="1"/>
              <a:t>Defuzzification</a:t>
            </a:r>
            <a:r>
              <a:rPr lang="en-US" dirty="0"/>
              <a:t> techniques, Fuzzy logic controller design, Some applications of Fuzzy logic. </a:t>
            </a:r>
          </a:p>
        </p:txBody>
      </p:sp>
    </p:spTree>
    <p:extLst>
      <p:ext uri="{BB962C8B-B14F-4D97-AF65-F5344CB8AC3E}">
        <p14:creationId xmlns:p14="http://schemas.microsoft.com/office/powerpoint/2010/main" val="2816135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Crisp set</a:t>
            </a:r>
          </a:p>
        </p:txBody>
      </p:sp>
      <p:sp>
        <p:nvSpPr>
          <p:cNvPr id="3" name="Content Placeholder 2"/>
          <p:cNvSpPr>
            <a:spLocks noGrp="1"/>
          </p:cNvSpPr>
          <p:nvPr>
            <p:ph sz="quarter" idx="1"/>
          </p:nvPr>
        </p:nvSpPr>
        <p:spPr>
          <a:xfrm>
            <a:off x="457200" y="1676400"/>
            <a:ext cx="8229600" cy="5105400"/>
          </a:xfrm>
        </p:spPr>
        <p:txBody>
          <a:bodyPr/>
          <a:lstStyle/>
          <a:p>
            <a:pPr marL="0" indent="0" algn="just">
              <a:buNone/>
            </a:pPr>
            <a:r>
              <a:rPr lang="en-US" dirty="0"/>
              <a:t>Crisp set is a collection of </a:t>
            </a:r>
            <a:r>
              <a:rPr lang="en-US" b="1" dirty="0"/>
              <a:t>unordered distinct </a:t>
            </a:r>
            <a:r>
              <a:rPr lang="en-US" dirty="0"/>
              <a:t>elements, which are derived from Universal set. Universal set consists of all possible elements which take part in any experiment. Set is quite useful and important way of representing data.</a:t>
            </a:r>
          </a:p>
          <a:p>
            <a:pPr marL="0" indent="0" algn="just">
              <a:buNone/>
            </a:pPr>
            <a:endParaRPr lang="en-US" dirty="0"/>
          </a:p>
          <a:p>
            <a:pPr marL="0" indent="0" algn="just">
              <a:buNone/>
            </a:pPr>
            <a:r>
              <a:rPr lang="en-US" dirty="0"/>
              <a:t>Example :</a:t>
            </a:r>
          </a:p>
          <a:p>
            <a:pPr marL="457200" indent="-457200" algn="just">
              <a:buAutoNum type="arabicPeriod"/>
            </a:pPr>
            <a:r>
              <a:rPr lang="en-US" dirty="0"/>
              <a:t>Classical set of negative integers</a:t>
            </a:r>
          </a:p>
          <a:p>
            <a:pPr marL="457200" indent="-457200" algn="just">
              <a:buAutoNum type="arabicPeriod"/>
            </a:pPr>
            <a:r>
              <a:rPr lang="en-US" dirty="0"/>
              <a:t>Set of persons with height less than 6 feet.</a:t>
            </a:r>
          </a:p>
          <a:p>
            <a:pPr marL="457200" indent="-457200" algn="just">
              <a:buAutoNum type="arabicPeriod"/>
            </a:pPr>
            <a:r>
              <a:rPr lang="en-US" dirty="0"/>
              <a:t>Set of students with passing grades.</a:t>
            </a:r>
          </a:p>
          <a:p>
            <a:pPr marL="0" indent="0" algn="just">
              <a:buNone/>
            </a:pPr>
            <a:endParaRPr lang="en-US" dirty="0"/>
          </a:p>
        </p:txBody>
      </p:sp>
    </p:spTree>
    <p:extLst>
      <p:ext uri="{BB962C8B-B14F-4D97-AF65-F5344CB8AC3E}">
        <p14:creationId xmlns:p14="http://schemas.microsoft.com/office/powerpoint/2010/main" val="2816135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97737"/>
            <a:ext cx="7234555" cy="635000"/>
          </a:xfrm>
          <a:prstGeom prst="rect">
            <a:avLst/>
          </a:prstGeom>
        </p:spPr>
        <p:txBody>
          <a:bodyPr vert="horz" wrap="square" lIns="0" tIns="12065" rIns="0" bIns="0" rtlCol="0">
            <a:spAutoFit/>
          </a:bodyPr>
          <a:lstStyle/>
          <a:p>
            <a:pPr marL="12700">
              <a:lnSpc>
                <a:spcPct val="100000"/>
              </a:lnSpc>
              <a:spcBef>
                <a:spcPts val="95"/>
              </a:spcBef>
            </a:pPr>
            <a:r>
              <a:rPr spc="-95" dirty="0"/>
              <a:t>Several</a:t>
            </a:r>
            <a:r>
              <a:rPr spc="-170" dirty="0"/>
              <a:t> </a:t>
            </a:r>
            <a:r>
              <a:rPr spc="-85" dirty="0"/>
              <a:t>other</a:t>
            </a:r>
            <a:r>
              <a:rPr spc="-160" dirty="0"/>
              <a:t> </a:t>
            </a:r>
            <a:r>
              <a:rPr spc="-80" dirty="0"/>
              <a:t>ways</a:t>
            </a:r>
            <a:r>
              <a:rPr spc="-155" dirty="0"/>
              <a:t> </a:t>
            </a:r>
            <a:r>
              <a:rPr spc="-55" dirty="0"/>
              <a:t>of</a:t>
            </a:r>
            <a:r>
              <a:rPr spc="-150" dirty="0"/>
              <a:t> </a:t>
            </a:r>
            <a:r>
              <a:rPr spc="-95" dirty="0"/>
              <a:t>defining</a:t>
            </a:r>
            <a:r>
              <a:rPr spc="-170" dirty="0"/>
              <a:t> </a:t>
            </a:r>
            <a:r>
              <a:rPr spc="-70" dirty="0"/>
              <a:t>set</a:t>
            </a:r>
          </a:p>
        </p:txBody>
      </p:sp>
      <p:pic>
        <p:nvPicPr>
          <p:cNvPr id="3" name="object 3"/>
          <p:cNvPicPr/>
          <p:nvPr/>
        </p:nvPicPr>
        <p:blipFill>
          <a:blip r:embed="rId2" cstate="print"/>
          <a:stretch>
            <a:fillRect/>
          </a:stretch>
        </p:blipFill>
        <p:spPr>
          <a:xfrm>
            <a:off x="457200" y="1752625"/>
            <a:ext cx="8199006" cy="383802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97737"/>
            <a:ext cx="1189990" cy="635000"/>
          </a:xfrm>
          <a:prstGeom prst="rect">
            <a:avLst/>
          </a:prstGeom>
        </p:spPr>
        <p:txBody>
          <a:bodyPr vert="horz" wrap="square" lIns="0" tIns="12065" rIns="0" bIns="0" rtlCol="0">
            <a:spAutoFit/>
          </a:bodyPr>
          <a:lstStyle/>
          <a:p>
            <a:pPr marL="12700">
              <a:lnSpc>
                <a:spcPct val="100000"/>
              </a:lnSpc>
              <a:spcBef>
                <a:spcPts val="95"/>
              </a:spcBef>
            </a:pPr>
            <a:r>
              <a:rPr spc="-105" dirty="0"/>
              <a:t>Con</a:t>
            </a:r>
            <a:r>
              <a:rPr spc="-100" dirty="0"/>
              <a:t>t</a:t>
            </a:r>
            <a:r>
              <a:rPr spc="-5" dirty="0"/>
              <a:t>.</a:t>
            </a:r>
          </a:p>
        </p:txBody>
      </p:sp>
      <p:pic>
        <p:nvPicPr>
          <p:cNvPr id="3" name="object 3"/>
          <p:cNvPicPr/>
          <p:nvPr/>
        </p:nvPicPr>
        <p:blipFill>
          <a:blip r:embed="rId2" cstate="print"/>
          <a:stretch>
            <a:fillRect/>
          </a:stretch>
        </p:blipFill>
        <p:spPr>
          <a:xfrm>
            <a:off x="488550" y="1828825"/>
            <a:ext cx="8119900" cy="358128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697481"/>
            <a:ext cx="3471545" cy="2159635"/>
          </a:xfrm>
          <a:prstGeom prst="rect">
            <a:avLst/>
          </a:prstGeom>
        </p:spPr>
        <p:txBody>
          <a:bodyPr vert="horz" wrap="square" lIns="0" tIns="12065" rIns="0" bIns="0" rtlCol="0">
            <a:spAutoFit/>
          </a:bodyPr>
          <a:lstStyle/>
          <a:p>
            <a:pPr marL="194945" marR="5080" indent="-182880">
              <a:lnSpc>
                <a:spcPct val="100000"/>
              </a:lnSpc>
              <a:spcBef>
                <a:spcPts val="95"/>
              </a:spcBef>
              <a:buClr>
                <a:srgbClr val="92A199"/>
              </a:buClr>
              <a:buSzPct val="83928"/>
              <a:buChar char="•"/>
              <a:tabLst>
                <a:tab pos="195580" algn="l"/>
              </a:tabLst>
            </a:pPr>
            <a:r>
              <a:rPr sz="2800" spc="-5" dirty="0">
                <a:solidFill>
                  <a:srgbClr val="292934"/>
                </a:solidFill>
                <a:latin typeface="Microsoft Sans Serif"/>
                <a:cs typeface="Microsoft Sans Serif"/>
              </a:rPr>
              <a:t>For crisp sets A &amp; B </a:t>
            </a:r>
            <a:r>
              <a:rPr sz="2800" dirty="0">
                <a:solidFill>
                  <a:srgbClr val="292934"/>
                </a:solidFill>
                <a:latin typeface="Microsoft Sans Serif"/>
                <a:cs typeface="Microsoft Sans Serif"/>
              </a:rPr>
              <a:t> </a:t>
            </a:r>
            <a:r>
              <a:rPr sz="2800" spc="-5" dirty="0">
                <a:solidFill>
                  <a:srgbClr val="292934"/>
                </a:solidFill>
                <a:latin typeface="Microsoft Sans Serif"/>
                <a:cs typeface="Microsoft Sans Serif"/>
              </a:rPr>
              <a:t>containing</a:t>
            </a:r>
            <a:r>
              <a:rPr sz="2800" spc="20" dirty="0">
                <a:solidFill>
                  <a:srgbClr val="292934"/>
                </a:solidFill>
                <a:latin typeface="Microsoft Sans Serif"/>
                <a:cs typeface="Microsoft Sans Serif"/>
              </a:rPr>
              <a:t> </a:t>
            </a:r>
            <a:r>
              <a:rPr sz="2800" spc="-5" dirty="0">
                <a:solidFill>
                  <a:srgbClr val="292934"/>
                </a:solidFill>
                <a:latin typeface="Microsoft Sans Serif"/>
                <a:cs typeface="Microsoft Sans Serif"/>
              </a:rPr>
              <a:t>some </a:t>
            </a:r>
            <a:r>
              <a:rPr sz="2800" dirty="0">
                <a:solidFill>
                  <a:srgbClr val="292934"/>
                </a:solidFill>
                <a:latin typeface="Microsoft Sans Serif"/>
                <a:cs typeface="Microsoft Sans Serif"/>
              </a:rPr>
              <a:t> </a:t>
            </a:r>
            <a:r>
              <a:rPr sz="2800" spc="-5" dirty="0">
                <a:solidFill>
                  <a:srgbClr val="292934"/>
                </a:solidFill>
                <a:latin typeface="Microsoft Sans Serif"/>
                <a:cs typeface="Microsoft Sans Serif"/>
              </a:rPr>
              <a:t>elements</a:t>
            </a:r>
            <a:r>
              <a:rPr sz="2800" spc="25" dirty="0">
                <a:solidFill>
                  <a:srgbClr val="292934"/>
                </a:solidFill>
                <a:latin typeface="Microsoft Sans Serif"/>
                <a:cs typeface="Microsoft Sans Serif"/>
              </a:rPr>
              <a:t> </a:t>
            </a:r>
            <a:r>
              <a:rPr sz="2800" spc="-15" dirty="0">
                <a:solidFill>
                  <a:srgbClr val="292934"/>
                </a:solidFill>
                <a:latin typeface="Microsoft Sans Serif"/>
                <a:cs typeface="Microsoft Sans Serif"/>
              </a:rPr>
              <a:t>in</a:t>
            </a:r>
            <a:r>
              <a:rPr sz="2800" spc="5" dirty="0">
                <a:solidFill>
                  <a:srgbClr val="292934"/>
                </a:solidFill>
                <a:latin typeface="Microsoft Sans Serif"/>
                <a:cs typeface="Microsoft Sans Serif"/>
              </a:rPr>
              <a:t> </a:t>
            </a:r>
            <a:r>
              <a:rPr sz="2800" spc="-5" dirty="0">
                <a:solidFill>
                  <a:srgbClr val="292934"/>
                </a:solidFill>
                <a:latin typeface="Microsoft Sans Serif"/>
                <a:cs typeface="Microsoft Sans Serif"/>
              </a:rPr>
              <a:t>universe </a:t>
            </a:r>
            <a:r>
              <a:rPr sz="2800" spc="-730" dirty="0">
                <a:solidFill>
                  <a:srgbClr val="292934"/>
                </a:solidFill>
                <a:latin typeface="Microsoft Sans Serif"/>
                <a:cs typeface="Microsoft Sans Serif"/>
              </a:rPr>
              <a:t> </a:t>
            </a:r>
            <a:r>
              <a:rPr sz="2800" spc="-5" dirty="0">
                <a:solidFill>
                  <a:srgbClr val="292934"/>
                </a:solidFill>
                <a:latin typeface="Microsoft Sans Serif"/>
                <a:cs typeface="Microsoft Sans Serif"/>
              </a:rPr>
              <a:t>X,</a:t>
            </a:r>
            <a:r>
              <a:rPr sz="2800" dirty="0">
                <a:solidFill>
                  <a:srgbClr val="292934"/>
                </a:solidFill>
                <a:latin typeface="Microsoft Sans Serif"/>
                <a:cs typeface="Microsoft Sans Serif"/>
              </a:rPr>
              <a:t> </a:t>
            </a:r>
            <a:r>
              <a:rPr sz="2800" spc="-5" dirty="0">
                <a:solidFill>
                  <a:srgbClr val="292934"/>
                </a:solidFill>
                <a:latin typeface="Microsoft Sans Serif"/>
                <a:cs typeface="Microsoft Sans Serif"/>
              </a:rPr>
              <a:t>notations</a:t>
            </a:r>
            <a:r>
              <a:rPr sz="2800" spc="25" dirty="0">
                <a:solidFill>
                  <a:srgbClr val="292934"/>
                </a:solidFill>
                <a:latin typeface="Microsoft Sans Serif"/>
                <a:cs typeface="Microsoft Sans Serif"/>
              </a:rPr>
              <a:t> </a:t>
            </a:r>
            <a:r>
              <a:rPr sz="2800" dirty="0">
                <a:solidFill>
                  <a:srgbClr val="292934"/>
                </a:solidFill>
                <a:latin typeface="Microsoft Sans Serif"/>
                <a:cs typeface="Microsoft Sans Serif"/>
              </a:rPr>
              <a:t>uses</a:t>
            </a:r>
            <a:r>
              <a:rPr sz="2800" spc="10" dirty="0">
                <a:solidFill>
                  <a:srgbClr val="292934"/>
                </a:solidFill>
                <a:latin typeface="Microsoft Sans Serif"/>
                <a:cs typeface="Microsoft Sans Serif"/>
              </a:rPr>
              <a:t> </a:t>
            </a:r>
            <a:r>
              <a:rPr sz="2800" spc="-5" dirty="0">
                <a:solidFill>
                  <a:srgbClr val="292934"/>
                </a:solidFill>
                <a:latin typeface="Microsoft Sans Serif"/>
                <a:cs typeface="Microsoft Sans Serif"/>
              </a:rPr>
              <a:t>as </a:t>
            </a:r>
            <a:r>
              <a:rPr sz="2800" spc="-725" dirty="0">
                <a:solidFill>
                  <a:srgbClr val="292934"/>
                </a:solidFill>
                <a:latin typeface="Microsoft Sans Serif"/>
                <a:cs typeface="Microsoft Sans Serif"/>
              </a:rPr>
              <a:t> </a:t>
            </a:r>
            <a:r>
              <a:rPr sz="2800" spc="-10" dirty="0">
                <a:solidFill>
                  <a:srgbClr val="292934"/>
                </a:solidFill>
                <a:latin typeface="Microsoft Sans Serif"/>
                <a:cs typeface="Microsoft Sans Serif"/>
              </a:rPr>
              <a:t>follow</a:t>
            </a:r>
            <a:r>
              <a:rPr sz="2800" spc="25" dirty="0">
                <a:solidFill>
                  <a:srgbClr val="292934"/>
                </a:solidFill>
                <a:latin typeface="Microsoft Sans Serif"/>
                <a:cs typeface="Microsoft Sans Serif"/>
              </a:rPr>
              <a:t> </a:t>
            </a:r>
            <a:r>
              <a:rPr sz="2800" dirty="0">
                <a:solidFill>
                  <a:srgbClr val="292934"/>
                </a:solidFill>
                <a:latin typeface="Microsoft Sans Serif"/>
                <a:cs typeface="Microsoft Sans Serif"/>
              </a:rPr>
              <a:t>:</a:t>
            </a:r>
            <a:endParaRPr sz="2800">
              <a:latin typeface="Microsoft Sans Serif"/>
              <a:cs typeface="Microsoft Sans Serif"/>
            </a:endParaRPr>
          </a:p>
        </p:txBody>
      </p:sp>
      <p:pic>
        <p:nvPicPr>
          <p:cNvPr id="3" name="object 3"/>
          <p:cNvPicPr/>
          <p:nvPr/>
        </p:nvPicPr>
        <p:blipFill>
          <a:blip r:embed="rId2" cstate="print"/>
          <a:stretch>
            <a:fillRect/>
          </a:stretch>
        </p:blipFill>
        <p:spPr>
          <a:xfrm>
            <a:off x="4697262" y="1891296"/>
            <a:ext cx="4133667" cy="131066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E1A2-9FF4-4954-A06D-C177A0E58C90}"/>
              </a:ext>
            </a:extLst>
          </p:cNvPr>
          <p:cNvSpPr>
            <a:spLocks noGrp="1"/>
          </p:cNvSpPr>
          <p:nvPr>
            <p:ph type="title"/>
          </p:nvPr>
        </p:nvSpPr>
        <p:spPr/>
        <p:txBody>
          <a:bodyPr/>
          <a:lstStyle/>
          <a:p>
            <a:r>
              <a:rPr lang="en-US" dirty="0"/>
              <a:t>Crisp set</a:t>
            </a:r>
          </a:p>
        </p:txBody>
      </p:sp>
      <p:pic>
        <p:nvPicPr>
          <p:cNvPr id="5" name="Content Placeholder 4">
            <a:extLst>
              <a:ext uri="{FF2B5EF4-FFF2-40B4-BE49-F238E27FC236}">
                <a16:creationId xmlns:a16="http://schemas.microsoft.com/office/drawing/2014/main" id="{2463C8A2-E60E-48FA-AE22-CA8BB3B82B01}"/>
              </a:ext>
            </a:extLst>
          </p:cNvPr>
          <p:cNvPicPr>
            <a:picLocks noGrp="1" noChangeAspect="1"/>
          </p:cNvPicPr>
          <p:nvPr>
            <p:ph sz="quarter" idx="1"/>
          </p:nvPr>
        </p:nvPicPr>
        <p:blipFill>
          <a:blip r:embed="rId2"/>
          <a:stretch>
            <a:fillRect/>
          </a:stretch>
        </p:blipFill>
        <p:spPr>
          <a:xfrm>
            <a:off x="1447800" y="1610519"/>
            <a:ext cx="5486400" cy="3193430"/>
          </a:xfrm>
        </p:spPr>
      </p:pic>
      <p:sp>
        <p:nvSpPr>
          <p:cNvPr id="7" name="TextBox 6">
            <a:extLst>
              <a:ext uri="{FF2B5EF4-FFF2-40B4-BE49-F238E27FC236}">
                <a16:creationId xmlns:a16="http://schemas.microsoft.com/office/drawing/2014/main" id="{CA1CF6CE-234A-49B6-AC51-6FF5DAF2ADEB}"/>
              </a:ext>
            </a:extLst>
          </p:cNvPr>
          <p:cNvSpPr txBox="1"/>
          <p:nvPr/>
        </p:nvSpPr>
        <p:spPr>
          <a:xfrm>
            <a:off x="533400" y="5660032"/>
            <a:ext cx="7620000" cy="830997"/>
          </a:xfrm>
          <a:prstGeom prst="rect">
            <a:avLst/>
          </a:prstGeom>
          <a:noFill/>
        </p:spPr>
        <p:txBody>
          <a:bodyPr wrap="square">
            <a:spAutoFit/>
          </a:bodyPr>
          <a:lstStyle/>
          <a:p>
            <a:pPr marL="0" indent="0" algn="just">
              <a:buNone/>
            </a:pPr>
            <a:r>
              <a:rPr lang="en-US" sz="2400" dirty="0">
                <a:solidFill>
                  <a:srgbClr val="FF0000"/>
                </a:solidFill>
              </a:rPr>
              <a:t>Note that in a set, the order does not matter: 7, 6, 9 denotes the same set as 9, 7, 6</a:t>
            </a:r>
          </a:p>
        </p:txBody>
      </p:sp>
    </p:spTree>
    <p:extLst>
      <p:ext uri="{BB962C8B-B14F-4D97-AF65-F5344CB8AC3E}">
        <p14:creationId xmlns:p14="http://schemas.microsoft.com/office/powerpoint/2010/main" val="1571331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Crisp set</a:t>
            </a:r>
          </a:p>
        </p:txBody>
      </p:sp>
      <p:sp>
        <p:nvSpPr>
          <p:cNvPr id="3" name="Content Placeholder 2"/>
          <p:cNvSpPr>
            <a:spLocks noGrp="1"/>
          </p:cNvSpPr>
          <p:nvPr>
            <p:ph sz="quarter" idx="1"/>
          </p:nvPr>
        </p:nvSpPr>
        <p:spPr/>
        <p:txBody>
          <a:bodyPr/>
          <a:lstStyle/>
          <a:p>
            <a:r>
              <a:rPr lang="en-US" dirty="0"/>
              <a:t>Let X represents a set of natural numbers, so</a:t>
            </a:r>
          </a:p>
          <a:p>
            <a:pPr>
              <a:buNone/>
            </a:pPr>
            <a:r>
              <a:rPr lang="en-US" dirty="0">
                <a:solidFill>
                  <a:srgbClr val="FF0000"/>
                </a:solidFill>
              </a:rPr>
              <a:t>                        X = {1, 2, 3, 4, …}</a:t>
            </a:r>
          </a:p>
          <a:p>
            <a:r>
              <a:rPr lang="en-US" dirty="0"/>
              <a:t>Sets are always defined with respect to some universal set. Let us derive two sets A and B from this universal set X.</a:t>
            </a:r>
          </a:p>
          <a:p>
            <a:pPr>
              <a:buNone/>
            </a:pPr>
            <a:r>
              <a:rPr lang="en-US" dirty="0"/>
              <a:t>          A = Set of even numbers = {2, 4, 6, …}</a:t>
            </a:r>
          </a:p>
          <a:p>
            <a:pPr>
              <a:buNone/>
            </a:pPr>
            <a:r>
              <a:rPr lang="en-US" dirty="0"/>
              <a:t>          B = Set of odd number = {1, 3, 5,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Notations used in Crisp Set</a:t>
            </a:r>
            <a:br>
              <a:rPr lang="en-US" dirty="0"/>
            </a:br>
            <a:endParaRPr lang="en-US" dirty="0"/>
          </a:p>
        </p:txBody>
      </p:sp>
      <p:sp>
        <p:nvSpPr>
          <p:cNvPr id="3" name="Content Placeholder 2"/>
          <p:cNvSpPr>
            <a:spLocks noGrp="1"/>
          </p:cNvSpPr>
          <p:nvPr>
            <p:ph sz="quarter" idx="1"/>
          </p:nvPr>
        </p:nvSpPr>
        <p:spPr/>
        <p:txBody>
          <a:bodyPr/>
          <a:lstStyle/>
          <a:p>
            <a:pPr algn="ctr">
              <a:buNone/>
            </a:pPr>
            <a:r>
              <a:rPr lang="en-US" dirty="0">
                <a:solidFill>
                  <a:srgbClr val="FF0000"/>
                </a:solidFill>
              </a:rPr>
              <a:t>Universe X = {1, 2, 3, 4, 5, 6, 7, 8, 9, 10}</a:t>
            </a:r>
            <a:br>
              <a:rPr lang="en-US" dirty="0"/>
            </a:br>
            <a:endParaRPr lang="en-US" dirty="0"/>
          </a:p>
          <a:p>
            <a:pPr algn="ctr">
              <a:buNone/>
            </a:pPr>
            <a:r>
              <a:rPr lang="en-US" dirty="0"/>
              <a:t>Set A = {2, 4, 6, 8, 10}</a:t>
            </a:r>
            <a:br>
              <a:rPr lang="en-US" dirty="0"/>
            </a:br>
            <a:r>
              <a:rPr lang="en-US" dirty="0"/>
              <a:t>Set B = {1, 3, 5, 7, 9}</a:t>
            </a:r>
            <a:br>
              <a:rPr lang="en-US" dirty="0"/>
            </a:br>
            <a:r>
              <a:rPr lang="en-US" dirty="0"/>
              <a:t>Set C = {4, 6, 8}</a:t>
            </a:r>
            <a:br>
              <a:rPr lang="en-US" dirty="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parts of the crisp set</a:t>
            </a:r>
          </a:p>
        </p:txBody>
      </p:sp>
      <p:sp>
        <p:nvSpPr>
          <p:cNvPr id="3" name="Content Placeholder 2"/>
          <p:cNvSpPr>
            <a:spLocks noGrp="1"/>
          </p:cNvSpPr>
          <p:nvPr>
            <p:ph sz="quarter" idx="1"/>
          </p:nvPr>
        </p:nvSpPr>
        <p:spPr/>
        <p:txBody>
          <a:bodyPr>
            <a:normAutofit/>
          </a:bodyPr>
          <a:lstStyle/>
          <a:p>
            <a:pPr marL="457200" indent="-457200">
              <a:buNone/>
            </a:pPr>
            <a:r>
              <a:rPr lang="en-US" dirty="0"/>
              <a:t>1.</a:t>
            </a:r>
            <a:r>
              <a:rPr lang="en-US" b="1" dirty="0"/>
              <a:t> Element or Member:   </a:t>
            </a:r>
            <a:r>
              <a:rPr lang="en-US" dirty="0"/>
              <a:t>x ∈ A represents element x is </a:t>
            </a:r>
            <a:r>
              <a:rPr lang="en-US" b="1" dirty="0"/>
              <a:t>member </a:t>
            </a:r>
            <a:r>
              <a:rPr lang="en-US" dirty="0"/>
              <a:t>of set A. </a:t>
            </a:r>
          </a:p>
          <a:p>
            <a:pPr marL="457200" indent="-457200">
              <a:buNone/>
            </a:pPr>
            <a:endParaRPr lang="en-US" dirty="0">
              <a:solidFill>
                <a:srgbClr val="FF0000"/>
              </a:solidFill>
            </a:endParaRPr>
          </a:p>
          <a:p>
            <a:pPr algn="ctr">
              <a:buNone/>
            </a:pPr>
            <a:r>
              <a:rPr lang="en-US" b="1" dirty="0"/>
              <a:t>    Set A = {2, 4, 6, 8, 10}</a:t>
            </a:r>
            <a:br>
              <a:rPr lang="en-US" dirty="0"/>
            </a:br>
            <a:endParaRPr lang="en-US" dirty="0"/>
          </a:p>
          <a:p>
            <a:pPr algn="ctr">
              <a:buNone/>
            </a:pPr>
            <a:r>
              <a:rPr lang="en-US" dirty="0">
                <a:solidFill>
                  <a:srgbClr val="FF0000"/>
                </a:solidFill>
              </a:rPr>
              <a:t>  For given data, 2 ∈ A</a:t>
            </a:r>
          </a:p>
          <a:p>
            <a:pPr>
              <a:buNone/>
            </a:pPr>
            <a:r>
              <a:rPr lang="en-US" b="1" dirty="0"/>
              <a:t>2. Not  a member:  </a:t>
            </a:r>
            <a:r>
              <a:rPr lang="en-US" dirty="0"/>
              <a:t>x ∉ A represents an element x is </a:t>
            </a:r>
            <a:r>
              <a:rPr lang="en-US" b="1" dirty="0"/>
              <a:t>not a member </a:t>
            </a:r>
            <a:r>
              <a:rPr lang="en-US" dirty="0"/>
              <a:t>of set A. </a:t>
            </a:r>
          </a:p>
          <a:p>
            <a:pPr marL="0" indent="0" algn="ctr">
              <a:buNone/>
            </a:pPr>
            <a:r>
              <a:rPr lang="en-US" dirty="0"/>
              <a:t>       </a:t>
            </a:r>
            <a:r>
              <a:rPr lang="en-US" b="1" dirty="0"/>
              <a:t>Set A = {2, 4, 6, 8, 10}</a:t>
            </a:r>
            <a:br>
              <a:rPr lang="en-US" dirty="0"/>
            </a:br>
            <a:endParaRPr lang="en-US" dirty="0"/>
          </a:p>
          <a:p>
            <a:pPr algn="ctr">
              <a:buNone/>
            </a:pPr>
            <a:r>
              <a:rPr lang="en-US" dirty="0">
                <a:solidFill>
                  <a:srgbClr val="FF0000"/>
                </a:solidFill>
              </a:rPr>
              <a:t>       For given data, 3 ∉ A</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8103-AFC1-4549-80E9-E11FFAD7740B}"/>
              </a:ext>
            </a:extLst>
          </p:cNvPr>
          <p:cNvSpPr>
            <a:spLocks noGrp="1"/>
          </p:cNvSpPr>
          <p:nvPr>
            <p:ph type="title"/>
          </p:nvPr>
        </p:nvSpPr>
        <p:spPr/>
        <p:txBody>
          <a:bodyPr/>
          <a:lstStyle/>
          <a:p>
            <a:r>
              <a:rPr lang="en-US" dirty="0"/>
              <a:t>Some parts of the crisp set</a:t>
            </a:r>
          </a:p>
        </p:txBody>
      </p:sp>
      <p:sp>
        <p:nvSpPr>
          <p:cNvPr id="3" name="Content Placeholder 2">
            <a:extLst>
              <a:ext uri="{FF2B5EF4-FFF2-40B4-BE49-F238E27FC236}">
                <a16:creationId xmlns:a16="http://schemas.microsoft.com/office/drawing/2014/main" id="{EFB1317A-BFE4-475D-844F-9F3E9BB4C94C}"/>
              </a:ext>
            </a:extLst>
          </p:cNvPr>
          <p:cNvSpPr>
            <a:spLocks noGrp="1"/>
          </p:cNvSpPr>
          <p:nvPr>
            <p:ph sz="quarter" idx="1"/>
          </p:nvPr>
        </p:nvSpPr>
        <p:spPr/>
        <p:txBody>
          <a:bodyPr>
            <a:normAutofit/>
          </a:bodyPr>
          <a:lstStyle/>
          <a:p>
            <a:pPr marL="457200" indent="-457200">
              <a:buNone/>
            </a:pPr>
            <a:r>
              <a:rPr lang="en-US" b="1" dirty="0"/>
              <a:t>3. Empty set/Null Set : </a:t>
            </a:r>
            <a:r>
              <a:rPr lang="en-US" dirty="0"/>
              <a:t>is represented by the symbol, Φ is a set which does not have any element in it. For given data, </a:t>
            </a:r>
          </a:p>
          <a:p>
            <a:pPr marL="457200" indent="-457200">
              <a:buNone/>
            </a:pPr>
            <a:r>
              <a:rPr lang="en-US" dirty="0">
                <a:solidFill>
                  <a:srgbClr val="FF0000"/>
                </a:solidFill>
              </a:rPr>
              <a:t>                            </a:t>
            </a:r>
          </a:p>
          <a:p>
            <a:pPr marL="457200" indent="-457200" algn="ctr">
              <a:buNone/>
            </a:pPr>
            <a:r>
              <a:rPr lang="en-US" dirty="0">
                <a:solidFill>
                  <a:srgbClr val="FF0000"/>
                </a:solidFill>
              </a:rPr>
              <a:t>                           D = Φ or D = { }</a:t>
            </a:r>
            <a:endParaRPr lang="en-US" dirty="0"/>
          </a:p>
          <a:p>
            <a:pPr marL="0" indent="0">
              <a:buNone/>
            </a:pPr>
            <a:endParaRPr lang="en-US" dirty="0"/>
          </a:p>
          <a:p>
            <a:pPr marL="0" indent="0">
              <a:buNone/>
            </a:pPr>
            <a:r>
              <a:rPr lang="en-US" b="1" dirty="0"/>
              <a:t>4. Whole Set:- </a:t>
            </a:r>
            <a:r>
              <a:rPr lang="en-US" dirty="0"/>
              <a:t>collection of elements in a universe.</a:t>
            </a:r>
          </a:p>
          <a:p>
            <a:pPr marL="0" indent="0" algn="ctr">
              <a:buNone/>
            </a:pPr>
            <a:r>
              <a:rPr lang="en-US" dirty="0">
                <a:solidFill>
                  <a:srgbClr val="FF0000"/>
                </a:solidFill>
              </a:rPr>
              <a:t>U = {1, 2, 3, 4, 5, 6, 7, 8, 9, 10}</a:t>
            </a:r>
          </a:p>
          <a:p>
            <a:pPr marL="0" indent="0">
              <a:buNone/>
            </a:pPr>
            <a:endParaRPr lang="en-US" dirty="0"/>
          </a:p>
        </p:txBody>
      </p:sp>
    </p:spTree>
    <p:extLst>
      <p:ext uri="{BB962C8B-B14F-4D97-AF65-F5344CB8AC3E}">
        <p14:creationId xmlns:p14="http://schemas.microsoft.com/office/powerpoint/2010/main" val="3477875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D0A8-FDDD-4D61-ADC9-1A7CD465DA24}"/>
              </a:ext>
            </a:extLst>
          </p:cNvPr>
          <p:cNvSpPr>
            <a:spLocks noGrp="1"/>
          </p:cNvSpPr>
          <p:nvPr>
            <p:ph type="title"/>
          </p:nvPr>
        </p:nvSpPr>
        <p:spPr/>
        <p:txBody>
          <a:bodyPr/>
          <a:lstStyle/>
          <a:p>
            <a:r>
              <a:rPr lang="en-US" dirty="0"/>
              <a:t>Some parts of the crisp set</a:t>
            </a:r>
          </a:p>
        </p:txBody>
      </p:sp>
      <p:sp>
        <p:nvSpPr>
          <p:cNvPr id="3" name="Content Placeholder 2">
            <a:extLst>
              <a:ext uri="{FF2B5EF4-FFF2-40B4-BE49-F238E27FC236}">
                <a16:creationId xmlns:a16="http://schemas.microsoft.com/office/drawing/2014/main" id="{70343878-3399-4010-9BF5-800F99505090}"/>
              </a:ext>
            </a:extLst>
          </p:cNvPr>
          <p:cNvSpPr>
            <a:spLocks noGrp="1"/>
          </p:cNvSpPr>
          <p:nvPr>
            <p:ph sz="quarter" idx="1"/>
          </p:nvPr>
        </p:nvSpPr>
        <p:spPr/>
        <p:txBody>
          <a:bodyPr/>
          <a:lstStyle/>
          <a:p>
            <a:pPr marL="0" indent="0">
              <a:buNone/>
            </a:pPr>
            <a:r>
              <a:rPr lang="en-US" b="1" dirty="0"/>
              <a:t>5. Cardinal Number:- </a:t>
            </a:r>
            <a:r>
              <a:rPr lang="en-US" dirty="0"/>
              <a:t>total number of elements in universe U is called CN.</a:t>
            </a:r>
          </a:p>
          <a:p>
            <a:pPr marL="0" indent="0">
              <a:buNone/>
            </a:pPr>
            <a:r>
              <a:rPr lang="en-US" dirty="0"/>
              <a:t>       Denoted by </a:t>
            </a:r>
            <a:r>
              <a:rPr lang="en-US" dirty="0" err="1"/>
              <a:t>nU</a:t>
            </a:r>
            <a:endParaRPr lang="en-US" dirty="0"/>
          </a:p>
          <a:p>
            <a:pPr marL="0" indent="0" algn="ctr">
              <a:buNone/>
            </a:pPr>
            <a:r>
              <a:rPr lang="en-US" dirty="0">
                <a:solidFill>
                  <a:srgbClr val="FF0000"/>
                </a:solidFill>
              </a:rPr>
              <a:t>U = {1, 2, 3, 4, 5, 6, 7, 8, 9, 10}</a:t>
            </a:r>
          </a:p>
          <a:p>
            <a:pPr marL="0" indent="0" algn="ctr">
              <a:buNone/>
            </a:pPr>
            <a:r>
              <a:rPr lang="en-US" dirty="0" err="1">
                <a:solidFill>
                  <a:srgbClr val="FF0000"/>
                </a:solidFill>
              </a:rPr>
              <a:t>nU</a:t>
            </a:r>
            <a:r>
              <a:rPr lang="en-US" dirty="0">
                <a:solidFill>
                  <a:srgbClr val="FF0000"/>
                </a:solidFill>
              </a:rPr>
              <a:t> = 10</a:t>
            </a:r>
          </a:p>
          <a:p>
            <a:pPr marL="0" indent="0" algn="ctr">
              <a:buNone/>
            </a:pPr>
            <a:endParaRPr lang="en-US" dirty="0">
              <a:solidFill>
                <a:srgbClr val="FF0000"/>
              </a:solidFill>
            </a:endParaRPr>
          </a:p>
          <a:p>
            <a:pPr marL="0" indent="0">
              <a:buNone/>
            </a:pPr>
            <a:r>
              <a:rPr lang="en-US" b="1" dirty="0"/>
              <a:t>6. Set :- </a:t>
            </a:r>
            <a:r>
              <a:rPr lang="en-US" dirty="0"/>
              <a:t>collection of elements in a universe</a:t>
            </a:r>
          </a:p>
          <a:p>
            <a:pPr marL="0" indent="0">
              <a:buNone/>
            </a:pPr>
            <a:endParaRPr lang="en-US" b="1" dirty="0"/>
          </a:p>
          <a:p>
            <a:pPr marL="0" indent="0" algn="ctr">
              <a:buNone/>
            </a:pPr>
            <a:r>
              <a:rPr lang="en-US" dirty="0">
                <a:solidFill>
                  <a:srgbClr val="FF0000"/>
                </a:solidFill>
              </a:rPr>
              <a:t>Set A = {2, 4, 6, 8, 10}</a:t>
            </a:r>
            <a:br>
              <a:rPr lang="en-US" dirty="0">
                <a:solidFill>
                  <a:srgbClr val="FF0000"/>
                </a:solidFill>
              </a:rPr>
            </a:br>
            <a:endParaRPr lang="en-US" dirty="0">
              <a:solidFill>
                <a:srgbClr val="FF0000"/>
              </a:solidFill>
            </a:endParaRPr>
          </a:p>
          <a:p>
            <a:endParaRPr lang="en-US" dirty="0"/>
          </a:p>
        </p:txBody>
      </p:sp>
    </p:spTree>
    <p:extLst>
      <p:ext uri="{BB962C8B-B14F-4D97-AF65-F5344CB8AC3E}">
        <p14:creationId xmlns:p14="http://schemas.microsoft.com/office/powerpoint/2010/main" val="2240307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274638"/>
            <a:ext cx="8458200" cy="1143000"/>
          </a:xfrm>
        </p:spPr>
        <p:txBody>
          <a:bodyPr>
            <a:normAutofit/>
          </a:bodyPr>
          <a:lstStyle/>
          <a:p>
            <a:r>
              <a:rPr lang="en-IN" altLang="en-US" b="1" dirty="0">
                <a:solidFill>
                  <a:schemeClr val="tx1">
                    <a:lumMod val="75000"/>
                    <a:lumOff val="25000"/>
                  </a:schemeClr>
                </a:solidFill>
                <a:latin typeface="+mn-lt"/>
                <a:cs typeface="Arial" panose="020B0604020202020204" pitchFamily="34" charset="0"/>
              </a:rPr>
              <a:t>INTRODUCTION TO SOFT COMPUTING</a:t>
            </a:r>
            <a:endParaRPr lang="en-US" dirty="0">
              <a:latin typeface="+mn-lt"/>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3085" y="1837749"/>
            <a:ext cx="3588707" cy="22180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792" y="1828039"/>
            <a:ext cx="3995547" cy="22277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085" y="4055812"/>
            <a:ext cx="3588707" cy="20875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1793" y="4055812"/>
            <a:ext cx="3995547" cy="20875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86643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parts of the crisp set</a:t>
            </a:r>
          </a:p>
        </p:txBody>
      </p:sp>
      <p:sp>
        <p:nvSpPr>
          <p:cNvPr id="3" name="Content Placeholder 2"/>
          <p:cNvSpPr>
            <a:spLocks noGrp="1"/>
          </p:cNvSpPr>
          <p:nvPr>
            <p:ph sz="quarter" idx="1"/>
          </p:nvPr>
        </p:nvSpPr>
        <p:spPr/>
        <p:txBody>
          <a:bodyPr>
            <a:normAutofit/>
          </a:bodyPr>
          <a:lstStyle/>
          <a:p>
            <a:pPr marL="0" indent="0" algn="just">
              <a:buNone/>
            </a:pPr>
            <a:r>
              <a:rPr lang="en-US" b="1" dirty="0"/>
              <a:t>7. Subset:-  </a:t>
            </a:r>
            <a:r>
              <a:rPr lang="en-US" dirty="0">
                <a:solidFill>
                  <a:srgbClr val="FF0000"/>
                </a:solidFill>
              </a:rPr>
              <a:t>collection of elements within a set</a:t>
            </a:r>
          </a:p>
          <a:p>
            <a:pPr marL="0" indent="0" algn="just">
              <a:buNone/>
            </a:pPr>
            <a:r>
              <a:rPr lang="en-US" dirty="0"/>
              <a:t>A ⊆ B represents every element of set A is present in set B as well. </a:t>
            </a:r>
          </a:p>
          <a:p>
            <a:pPr marL="0" indent="0" algn="just">
              <a:buNone/>
            </a:pPr>
            <a:endParaRPr lang="en-US" dirty="0"/>
          </a:p>
          <a:p>
            <a:pPr marL="0" indent="0" algn="just">
              <a:buNone/>
            </a:pPr>
            <a:r>
              <a:rPr lang="en-US" dirty="0"/>
              <a:t>In other words, A is </a:t>
            </a:r>
            <a:r>
              <a:rPr lang="en-US" b="1" dirty="0"/>
              <a:t>subset </a:t>
            </a:r>
            <a:r>
              <a:rPr lang="en-US" dirty="0"/>
              <a:t>of B. </a:t>
            </a:r>
          </a:p>
          <a:p>
            <a:pPr marL="0" indent="0" algn="just">
              <a:buNone/>
            </a:pPr>
            <a:endParaRPr lang="en-US" dirty="0"/>
          </a:p>
          <a:p>
            <a:pPr marL="0" indent="0" algn="just">
              <a:buNone/>
            </a:pPr>
            <a:r>
              <a:rPr lang="en-US" dirty="0"/>
              <a:t>For given data, A ⊆ X</a:t>
            </a:r>
          </a:p>
          <a:p>
            <a:pPr algn="ctr">
              <a:buNone/>
            </a:pPr>
            <a:r>
              <a:rPr lang="en-US" dirty="0">
                <a:solidFill>
                  <a:srgbClr val="FF0000"/>
                </a:solidFill>
              </a:rPr>
              <a:t>Universe X = {1, 2, 3, 4, 5, 6, 7, 8, 9, 10}</a:t>
            </a:r>
            <a:br>
              <a:rPr lang="en-US" dirty="0"/>
            </a:br>
            <a:endParaRPr lang="en-US" dirty="0"/>
          </a:p>
          <a:p>
            <a:pPr algn="ctr">
              <a:buNone/>
            </a:pPr>
            <a:r>
              <a:rPr lang="en-US" dirty="0"/>
              <a:t>Set A = {2, 4, 6, 8, 10}</a:t>
            </a:r>
          </a:p>
          <a:p>
            <a:pPr marL="0" indent="0" algn="just">
              <a:buNone/>
            </a:pPr>
            <a:endParaRPr lang="en-US" dirty="0"/>
          </a:p>
          <a:p>
            <a:pPr algn="just"/>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18D7-C854-4A2F-BEE6-88066C6EAD4A}"/>
              </a:ext>
            </a:extLst>
          </p:cNvPr>
          <p:cNvSpPr>
            <a:spLocks noGrp="1"/>
          </p:cNvSpPr>
          <p:nvPr>
            <p:ph type="title"/>
          </p:nvPr>
        </p:nvSpPr>
        <p:spPr/>
        <p:txBody>
          <a:bodyPr/>
          <a:lstStyle/>
          <a:p>
            <a:r>
              <a:rPr lang="en-US" dirty="0"/>
              <a:t>Some parts of the crisp set</a:t>
            </a:r>
          </a:p>
        </p:txBody>
      </p:sp>
      <p:sp>
        <p:nvSpPr>
          <p:cNvPr id="3" name="Content Placeholder 2">
            <a:extLst>
              <a:ext uri="{FF2B5EF4-FFF2-40B4-BE49-F238E27FC236}">
                <a16:creationId xmlns:a16="http://schemas.microsoft.com/office/drawing/2014/main" id="{FB38DD7E-06E9-49A4-85BE-6F72E52A1E84}"/>
              </a:ext>
            </a:extLst>
          </p:cNvPr>
          <p:cNvSpPr>
            <a:spLocks noGrp="1"/>
          </p:cNvSpPr>
          <p:nvPr>
            <p:ph sz="quarter" idx="1"/>
          </p:nvPr>
        </p:nvSpPr>
        <p:spPr/>
        <p:txBody>
          <a:bodyPr/>
          <a:lstStyle/>
          <a:p>
            <a:pPr marL="0" indent="0" algn="just">
              <a:buNone/>
            </a:pPr>
            <a:r>
              <a:rPr lang="en-US" b="1" dirty="0"/>
              <a:t>8. Superset:-  </a:t>
            </a:r>
            <a:r>
              <a:rPr lang="en-US" dirty="0"/>
              <a:t>A ⊇ B represents every element of B is member of set A as well. </a:t>
            </a:r>
          </a:p>
          <a:p>
            <a:pPr marL="0" indent="0" algn="just">
              <a:buNone/>
            </a:pPr>
            <a:endParaRPr lang="en-US" dirty="0"/>
          </a:p>
          <a:p>
            <a:pPr marL="0" indent="0" algn="just">
              <a:buNone/>
            </a:pPr>
            <a:r>
              <a:rPr lang="en-US" dirty="0"/>
              <a:t>In other words, A is </a:t>
            </a:r>
            <a:r>
              <a:rPr lang="en-US" b="1" dirty="0"/>
              <a:t>superset </a:t>
            </a:r>
            <a:r>
              <a:rPr lang="en-US" dirty="0"/>
              <a:t>of B. </a:t>
            </a:r>
          </a:p>
          <a:p>
            <a:pPr marL="0" indent="0" algn="just">
              <a:buNone/>
            </a:pPr>
            <a:r>
              <a:rPr lang="en-US" dirty="0"/>
              <a:t>For given sets, A ⊇ C</a:t>
            </a:r>
          </a:p>
          <a:p>
            <a:pPr marL="0" indent="0" algn="ctr">
              <a:buNone/>
            </a:pPr>
            <a:endParaRPr lang="en-US" dirty="0">
              <a:solidFill>
                <a:srgbClr val="FF0000"/>
              </a:solidFill>
            </a:endParaRPr>
          </a:p>
          <a:p>
            <a:pPr marL="0" indent="0" algn="ctr">
              <a:buNone/>
            </a:pPr>
            <a:r>
              <a:rPr lang="en-US" dirty="0">
                <a:solidFill>
                  <a:srgbClr val="FF0000"/>
                </a:solidFill>
              </a:rPr>
              <a:t>Set A = {2, 4, 6, 8, 10}</a:t>
            </a:r>
            <a:br>
              <a:rPr lang="en-US" dirty="0">
                <a:solidFill>
                  <a:srgbClr val="FF0000"/>
                </a:solidFill>
              </a:rPr>
            </a:br>
            <a:r>
              <a:rPr lang="en-US" dirty="0">
                <a:solidFill>
                  <a:srgbClr val="FF0000"/>
                </a:solidFill>
              </a:rPr>
              <a:t>Set B = {1, 3, 5, 7, 9}</a:t>
            </a:r>
            <a:br>
              <a:rPr lang="en-US" dirty="0">
                <a:solidFill>
                  <a:srgbClr val="FF0000"/>
                </a:solidFill>
              </a:rPr>
            </a:br>
            <a:r>
              <a:rPr lang="en-US" dirty="0">
                <a:solidFill>
                  <a:srgbClr val="FF0000"/>
                </a:solidFill>
              </a:rPr>
              <a:t>Set C = {4, 6, 8}</a:t>
            </a:r>
            <a:br>
              <a:rPr lang="en-US" dirty="0"/>
            </a:br>
            <a:endParaRPr lang="en-US" dirty="0"/>
          </a:p>
          <a:p>
            <a:endParaRPr lang="en-US" dirty="0"/>
          </a:p>
        </p:txBody>
      </p:sp>
    </p:spTree>
    <p:extLst>
      <p:ext uri="{BB962C8B-B14F-4D97-AF65-F5344CB8AC3E}">
        <p14:creationId xmlns:p14="http://schemas.microsoft.com/office/powerpoint/2010/main" val="2186297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181B0-C581-41AC-9F0E-A7A23FFEA09C}"/>
              </a:ext>
            </a:extLst>
          </p:cNvPr>
          <p:cNvSpPr>
            <a:spLocks noGrp="1"/>
          </p:cNvSpPr>
          <p:nvPr>
            <p:ph type="title"/>
          </p:nvPr>
        </p:nvSpPr>
        <p:spPr/>
        <p:txBody>
          <a:bodyPr/>
          <a:lstStyle/>
          <a:p>
            <a:r>
              <a:rPr lang="en-US" dirty="0"/>
              <a:t>Some parts of the crisp set</a:t>
            </a:r>
          </a:p>
        </p:txBody>
      </p:sp>
      <p:sp>
        <p:nvSpPr>
          <p:cNvPr id="3" name="Content Placeholder 2">
            <a:extLst>
              <a:ext uri="{FF2B5EF4-FFF2-40B4-BE49-F238E27FC236}">
                <a16:creationId xmlns:a16="http://schemas.microsoft.com/office/drawing/2014/main" id="{10ABBB4F-D606-4A3C-9F82-53BA653DAC20}"/>
              </a:ext>
            </a:extLst>
          </p:cNvPr>
          <p:cNvSpPr>
            <a:spLocks noGrp="1"/>
          </p:cNvSpPr>
          <p:nvPr>
            <p:ph sz="quarter" idx="1"/>
          </p:nvPr>
        </p:nvSpPr>
        <p:spPr/>
        <p:txBody>
          <a:bodyPr/>
          <a:lstStyle/>
          <a:p>
            <a:pPr marL="0" indent="0" algn="just">
              <a:buNone/>
            </a:pPr>
            <a:r>
              <a:rPr lang="en-US" dirty="0"/>
              <a:t>9</a:t>
            </a:r>
            <a:r>
              <a:rPr lang="en-US" b="1" dirty="0"/>
              <a:t>. Proper subset:- </a:t>
            </a:r>
            <a:r>
              <a:rPr lang="en-US" dirty="0"/>
              <a:t>A ⊂ B represents every element of A is in B as well as B has some additional element which is not in A. This notation says that A is </a:t>
            </a:r>
            <a:r>
              <a:rPr lang="en-US" b="1" dirty="0"/>
              <a:t>proper subset </a:t>
            </a:r>
            <a:r>
              <a:rPr lang="en-US" dirty="0"/>
              <a:t>of B.</a:t>
            </a:r>
          </a:p>
          <a:p>
            <a:pPr marL="0" indent="0" algn="ctr">
              <a:buNone/>
            </a:pPr>
            <a:r>
              <a:rPr lang="en-US" dirty="0">
                <a:solidFill>
                  <a:srgbClr val="FF0000"/>
                </a:solidFill>
              </a:rPr>
              <a:t>(A is completely contained in B).</a:t>
            </a:r>
          </a:p>
          <a:p>
            <a:pPr marL="0" indent="0" algn="just">
              <a:buNone/>
            </a:pPr>
            <a:r>
              <a:rPr lang="en-US" dirty="0"/>
              <a:t>Example: </a:t>
            </a:r>
          </a:p>
          <a:p>
            <a:pPr marL="0" indent="0" algn="ctr">
              <a:buNone/>
            </a:pPr>
            <a:endParaRPr lang="en-US" dirty="0">
              <a:solidFill>
                <a:srgbClr val="FF0000"/>
              </a:solidFill>
            </a:endParaRPr>
          </a:p>
          <a:p>
            <a:pPr marL="0" indent="0" algn="ctr">
              <a:buNone/>
            </a:pPr>
            <a:r>
              <a:rPr lang="en-US" dirty="0">
                <a:solidFill>
                  <a:srgbClr val="FF0000"/>
                </a:solidFill>
              </a:rPr>
              <a:t>Set A = {2, 4, 6, 8, 10}</a:t>
            </a:r>
          </a:p>
          <a:p>
            <a:pPr marL="0" indent="0" algn="ctr">
              <a:buNone/>
            </a:pPr>
            <a:br>
              <a:rPr lang="en-US" dirty="0">
                <a:solidFill>
                  <a:srgbClr val="FF0000"/>
                </a:solidFill>
              </a:rPr>
            </a:br>
            <a:r>
              <a:rPr lang="en-US" dirty="0">
                <a:solidFill>
                  <a:srgbClr val="FF0000"/>
                </a:solidFill>
              </a:rPr>
              <a:t>Set B  = {2, 4, 6, 8, 10,12,14}</a:t>
            </a:r>
            <a:br>
              <a:rPr lang="en-US" dirty="0">
                <a:solidFill>
                  <a:srgbClr val="FF0000"/>
                </a:solidFill>
              </a:rPr>
            </a:br>
            <a:endParaRPr lang="en-US" dirty="0">
              <a:solidFill>
                <a:srgbClr val="FF0000"/>
              </a:solidFill>
            </a:endParaRPr>
          </a:p>
        </p:txBody>
      </p:sp>
    </p:spTree>
    <p:extLst>
      <p:ext uri="{BB962C8B-B14F-4D97-AF65-F5344CB8AC3E}">
        <p14:creationId xmlns:p14="http://schemas.microsoft.com/office/powerpoint/2010/main" val="3433606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parts of the crisp set</a:t>
            </a:r>
          </a:p>
        </p:txBody>
      </p:sp>
      <p:sp>
        <p:nvSpPr>
          <p:cNvPr id="3" name="Content Placeholder 2"/>
          <p:cNvSpPr>
            <a:spLocks noGrp="1"/>
          </p:cNvSpPr>
          <p:nvPr>
            <p:ph sz="quarter" idx="1"/>
          </p:nvPr>
        </p:nvSpPr>
        <p:spPr/>
        <p:txBody>
          <a:bodyPr>
            <a:normAutofit/>
          </a:bodyPr>
          <a:lstStyle/>
          <a:p>
            <a:pPr marL="0" indent="0" algn="just">
              <a:buNone/>
            </a:pPr>
            <a:r>
              <a:rPr lang="en-US" b="1" dirty="0"/>
              <a:t>10. Proper superset:- </a:t>
            </a:r>
            <a:r>
              <a:rPr lang="en-US" dirty="0"/>
              <a:t>A ⊃ B represents all the elements of B are in set A as well as A has some additional element which is not in B. This notation says that A is </a:t>
            </a:r>
            <a:r>
              <a:rPr lang="en-US" b="1" dirty="0"/>
              <a:t>proper superset </a:t>
            </a:r>
            <a:r>
              <a:rPr lang="en-US" dirty="0"/>
              <a:t>of B.</a:t>
            </a:r>
          </a:p>
          <a:p>
            <a:pPr marL="0" indent="0" algn="just">
              <a:buNone/>
            </a:pPr>
            <a:endParaRPr lang="en-US" dirty="0"/>
          </a:p>
          <a:p>
            <a:pPr marL="0" indent="0" algn="just">
              <a:buNone/>
            </a:pPr>
            <a:endParaRPr lang="en-US" dirty="0"/>
          </a:p>
          <a:p>
            <a:pPr marL="0" indent="0" algn="just">
              <a:buNone/>
            </a:pPr>
            <a:r>
              <a:rPr lang="en-US" dirty="0"/>
              <a:t>Example:- </a:t>
            </a:r>
          </a:p>
          <a:p>
            <a:pPr marL="0" indent="0" algn="ctr">
              <a:buNone/>
            </a:pPr>
            <a:r>
              <a:rPr lang="en-US" dirty="0">
                <a:solidFill>
                  <a:srgbClr val="FF0000"/>
                </a:solidFill>
              </a:rPr>
              <a:t>Set A = {2, 4, 6, 8, 10,12,14,16,18}</a:t>
            </a:r>
          </a:p>
          <a:p>
            <a:pPr marL="0" indent="0" algn="ctr">
              <a:buNone/>
            </a:pPr>
            <a:r>
              <a:rPr lang="en-US" dirty="0">
                <a:solidFill>
                  <a:srgbClr val="FF0000"/>
                </a:solidFill>
              </a:rPr>
              <a:t>Set B  = {2, 4, 6, 8, 10}</a:t>
            </a:r>
            <a:br>
              <a:rPr lang="en-US" dirty="0">
                <a:solidFill>
                  <a:srgbClr val="FF0000"/>
                </a:solidFill>
              </a:rPr>
            </a:br>
            <a:br>
              <a:rPr lang="en-US" dirty="0">
                <a:solidFill>
                  <a:srgbClr val="FF0000"/>
                </a:solidFill>
              </a:rPr>
            </a:br>
            <a:endParaRPr lang="en-US" dirty="0">
              <a:solidFill>
                <a:srgbClr val="FF0000"/>
              </a:solidFill>
            </a:endParaRPr>
          </a:p>
          <a:p>
            <a:pPr algn="just"/>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15711-AC17-455A-82D8-A69658AB3522}"/>
              </a:ext>
            </a:extLst>
          </p:cNvPr>
          <p:cNvSpPr>
            <a:spLocks noGrp="1"/>
          </p:cNvSpPr>
          <p:nvPr>
            <p:ph type="title"/>
          </p:nvPr>
        </p:nvSpPr>
        <p:spPr/>
        <p:txBody>
          <a:bodyPr/>
          <a:lstStyle/>
          <a:p>
            <a:r>
              <a:rPr lang="en-US" dirty="0"/>
              <a:t>Some parts of the crisp set</a:t>
            </a:r>
          </a:p>
        </p:txBody>
      </p:sp>
      <p:sp>
        <p:nvSpPr>
          <p:cNvPr id="3" name="Content Placeholder 2">
            <a:extLst>
              <a:ext uri="{FF2B5EF4-FFF2-40B4-BE49-F238E27FC236}">
                <a16:creationId xmlns:a16="http://schemas.microsoft.com/office/drawing/2014/main" id="{B7DCC148-7A7D-4990-B98A-0C4EFAA4A878}"/>
              </a:ext>
            </a:extLst>
          </p:cNvPr>
          <p:cNvSpPr>
            <a:spLocks noGrp="1"/>
          </p:cNvSpPr>
          <p:nvPr>
            <p:ph sz="quarter" idx="1"/>
          </p:nvPr>
        </p:nvSpPr>
        <p:spPr/>
        <p:txBody>
          <a:bodyPr>
            <a:normAutofit fontScale="92500" lnSpcReduction="20000"/>
          </a:bodyPr>
          <a:lstStyle/>
          <a:p>
            <a:pPr marL="0" indent="0">
              <a:buNone/>
            </a:pPr>
            <a:r>
              <a:rPr lang="en-US" b="1" dirty="0"/>
              <a:t>11. Equal set:- </a:t>
            </a:r>
            <a:r>
              <a:rPr lang="en-US" dirty="0"/>
              <a:t>if set A and B are identical then we can say A is subset of B or B is subset of A. </a:t>
            </a:r>
          </a:p>
          <a:p>
            <a:pPr marL="0" indent="0">
              <a:buNone/>
            </a:pPr>
            <a:endParaRPr lang="en-US" dirty="0"/>
          </a:p>
          <a:p>
            <a:pPr marL="457200" indent="-457200">
              <a:buAutoNum type="arabicPeriod"/>
            </a:pPr>
            <a:r>
              <a:rPr lang="en-US" dirty="0"/>
              <a:t>A = B represents </a:t>
            </a:r>
            <a:r>
              <a:rPr lang="en-US" b="1" dirty="0"/>
              <a:t>Equal sets</a:t>
            </a:r>
            <a:r>
              <a:rPr lang="en-US" dirty="0"/>
              <a:t>,</a:t>
            </a:r>
          </a:p>
          <a:p>
            <a:pPr marL="0" indent="0">
              <a:buNone/>
            </a:pPr>
            <a:r>
              <a:rPr lang="en-US" dirty="0"/>
              <a:t>      i.e. sets A and B have identical elements</a:t>
            </a:r>
          </a:p>
          <a:p>
            <a:pPr marL="0" indent="0" algn="ctr">
              <a:buNone/>
            </a:pPr>
            <a:endParaRPr lang="en-US" dirty="0">
              <a:solidFill>
                <a:srgbClr val="FF0000"/>
              </a:solidFill>
            </a:endParaRPr>
          </a:p>
          <a:p>
            <a:pPr marL="0" indent="0" algn="ctr">
              <a:buNone/>
            </a:pPr>
            <a:r>
              <a:rPr lang="en-US" dirty="0">
                <a:solidFill>
                  <a:srgbClr val="FF0000"/>
                </a:solidFill>
              </a:rPr>
              <a:t>Set A  = {2, 4, 6, 8, 10}</a:t>
            </a:r>
            <a:br>
              <a:rPr lang="en-US" dirty="0">
                <a:solidFill>
                  <a:srgbClr val="FF0000"/>
                </a:solidFill>
              </a:rPr>
            </a:br>
            <a:r>
              <a:rPr lang="en-US" dirty="0">
                <a:solidFill>
                  <a:srgbClr val="FF0000"/>
                </a:solidFill>
              </a:rPr>
              <a:t>Set B  = {2, 4, 6, 8, 10}</a:t>
            </a:r>
            <a:br>
              <a:rPr lang="en-US" dirty="0">
                <a:solidFill>
                  <a:srgbClr val="FF0000"/>
                </a:solidFill>
              </a:rPr>
            </a:br>
            <a:endParaRPr lang="en-US" dirty="0">
              <a:solidFill>
                <a:srgbClr val="FF0000"/>
              </a:solidFill>
            </a:endParaRPr>
          </a:p>
          <a:p>
            <a:pPr marL="457200" indent="-457200">
              <a:buAutoNum type="arabicPeriod" startAt="2"/>
            </a:pPr>
            <a:r>
              <a:rPr lang="en-US" dirty="0"/>
              <a:t>A ≠ B represents </a:t>
            </a:r>
            <a:r>
              <a:rPr lang="en-US" b="1" dirty="0"/>
              <a:t>Not equal sets</a:t>
            </a:r>
            <a:r>
              <a:rPr lang="en-US" dirty="0"/>
              <a:t>,</a:t>
            </a:r>
          </a:p>
          <a:p>
            <a:pPr marL="0" indent="0" algn="ctr">
              <a:buNone/>
            </a:pPr>
            <a:r>
              <a:rPr lang="en-US" dirty="0"/>
              <a:t> i.e. sets A and B have different elements. </a:t>
            </a:r>
          </a:p>
          <a:p>
            <a:pPr marL="0" indent="0" algn="ctr">
              <a:buNone/>
            </a:pPr>
            <a:endParaRPr lang="en-US" dirty="0"/>
          </a:p>
          <a:p>
            <a:pPr marL="0" indent="0" algn="ctr">
              <a:buNone/>
            </a:pPr>
            <a:r>
              <a:rPr lang="en-US" dirty="0">
                <a:solidFill>
                  <a:srgbClr val="FF0000"/>
                </a:solidFill>
              </a:rPr>
              <a:t>Set A = {2, 4, 6, 8, 10,12}</a:t>
            </a:r>
            <a:br>
              <a:rPr lang="en-US" dirty="0">
                <a:solidFill>
                  <a:srgbClr val="FF0000"/>
                </a:solidFill>
              </a:rPr>
            </a:br>
            <a:r>
              <a:rPr lang="en-US" dirty="0">
                <a:solidFill>
                  <a:srgbClr val="FF0000"/>
                </a:solidFill>
              </a:rPr>
              <a:t>Set B  = {2, 4, 6, 8, 10}</a:t>
            </a:r>
            <a:br>
              <a:rPr lang="en-US" dirty="0">
                <a:solidFill>
                  <a:srgbClr val="FF0000"/>
                </a:solidFill>
              </a:rPr>
            </a:br>
            <a:endParaRPr lang="en-US" dirty="0">
              <a:solidFill>
                <a:srgbClr val="FF0000"/>
              </a:solidFill>
            </a:endParaRPr>
          </a:p>
          <a:p>
            <a:endParaRPr lang="en-US" dirty="0"/>
          </a:p>
        </p:txBody>
      </p:sp>
    </p:spTree>
    <p:extLst>
      <p:ext uri="{BB962C8B-B14F-4D97-AF65-F5344CB8AC3E}">
        <p14:creationId xmlns:p14="http://schemas.microsoft.com/office/powerpoint/2010/main" val="2783965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E8F67-31BB-4055-9F1C-DF1451876C31}"/>
              </a:ext>
            </a:extLst>
          </p:cNvPr>
          <p:cNvSpPr>
            <a:spLocks noGrp="1"/>
          </p:cNvSpPr>
          <p:nvPr>
            <p:ph type="title"/>
          </p:nvPr>
        </p:nvSpPr>
        <p:spPr/>
        <p:txBody>
          <a:bodyPr/>
          <a:lstStyle/>
          <a:p>
            <a:r>
              <a:rPr lang="en-US" dirty="0"/>
              <a:t>Some parts of the crisp set</a:t>
            </a:r>
          </a:p>
        </p:txBody>
      </p:sp>
      <p:sp>
        <p:nvSpPr>
          <p:cNvPr id="3" name="Content Placeholder 2">
            <a:extLst>
              <a:ext uri="{FF2B5EF4-FFF2-40B4-BE49-F238E27FC236}">
                <a16:creationId xmlns:a16="http://schemas.microsoft.com/office/drawing/2014/main" id="{E3A73335-0FA9-4016-A5C3-5BE083465692}"/>
              </a:ext>
            </a:extLst>
          </p:cNvPr>
          <p:cNvSpPr>
            <a:spLocks noGrp="1"/>
          </p:cNvSpPr>
          <p:nvPr>
            <p:ph sz="quarter" idx="1"/>
          </p:nvPr>
        </p:nvSpPr>
        <p:spPr/>
        <p:txBody>
          <a:bodyPr/>
          <a:lstStyle/>
          <a:p>
            <a:pPr algn="l" fontAlgn="base"/>
            <a:r>
              <a:rPr lang="en-US" b="1" i="0" dirty="0">
                <a:solidFill>
                  <a:srgbClr val="000000"/>
                </a:solidFill>
                <a:effectLst/>
                <a:latin typeface="Untitled Sans"/>
              </a:rPr>
              <a:t>Singleton Sets</a:t>
            </a:r>
          </a:p>
          <a:p>
            <a:pPr algn="l" fontAlgn="base"/>
            <a:r>
              <a:rPr lang="en-US" b="0" i="0" dirty="0">
                <a:solidFill>
                  <a:srgbClr val="333333"/>
                </a:solidFill>
                <a:effectLst/>
                <a:latin typeface="Untitled Sans"/>
              </a:rPr>
              <a:t>A set that has only one element is called a singleton set or also called a unit set.</a:t>
            </a:r>
          </a:p>
          <a:p>
            <a:pPr marL="0" indent="0" algn="l" fontAlgn="base">
              <a:buNone/>
            </a:pPr>
            <a:r>
              <a:rPr lang="en-US" b="0" i="0" dirty="0">
                <a:solidFill>
                  <a:srgbClr val="333333"/>
                </a:solidFill>
                <a:effectLst/>
                <a:latin typeface="Untitled Sans"/>
              </a:rPr>
              <a:t> Example, Set A = { k | k is an integer between 3 and 5} which is A = {4}.</a:t>
            </a:r>
          </a:p>
          <a:p>
            <a:endParaRPr lang="en-US" dirty="0"/>
          </a:p>
        </p:txBody>
      </p:sp>
    </p:spTree>
    <p:extLst>
      <p:ext uri="{BB962C8B-B14F-4D97-AF65-F5344CB8AC3E}">
        <p14:creationId xmlns:p14="http://schemas.microsoft.com/office/powerpoint/2010/main" val="183751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7970-182E-412A-8884-D68E44621382}"/>
              </a:ext>
            </a:extLst>
          </p:cNvPr>
          <p:cNvSpPr>
            <a:spLocks noGrp="1"/>
          </p:cNvSpPr>
          <p:nvPr>
            <p:ph type="title"/>
          </p:nvPr>
        </p:nvSpPr>
        <p:spPr/>
        <p:txBody>
          <a:bodyPr/>
          <a:lstStyle/>
          <a:p>
            <a:r>
              <a:rPr lang="en-US" dirty="0"/>
              <a:t>Some parts of the crisp set</a:t>
            </a:r>
          </a:p>
        </p:txBody>
      </p:sp>
      <p:sp>
        <p:nvSpPr>
          <p:cNvPr id="3" name="Content Placeholder 2">
            <a:extLst>
              <a:ext uri="{FF2B5EF4-FFF2-40B4-BE49-F238E27FC236}">
                <a16:creationId xmlns:a16="http://schemas.microsoft.com/office/drawing/2014/main" id="{63A584FA-A5F9-4149-946A-2FAD67800C42}"/>
              </a:ext>
            </a:extLst>
          </p:cNvPr>
          <p:cNvSpPr>
            <a:spLocks noGrp="1"/>
          </p:cNvSpPr>
          <p:nvPr>
            <p:ph sz="quarter" idx="1"/>
          </p:nvPr>
        </p:nvSpPr>
        <p:spPr/>
        <p:txBody>
          <a:bodyPr/>
          <a:lstStyle/>
          <a:p>
            <a:pPr algn="l" fontAlgn="base"/>
            <a:r>
              <a:rPr lang="en-US" b="1" i="0" dirty="0">
                <a:solidFill>
                  <a:srgbClr val="000000"/>
                </a:solidFill>
                <a:effectLst/>
                <a:latin typeface="Untitled Sans"/>
              </a:rPr>
              <a:t>Finite Sets</a:t>
            </a:r>
          </a:p>
          <a:p>
            <a:pPr algn="l" fontAlgn="base"/>
            <a:r>
              <a:rPr lang="en-US" b="0" i="0" dirty="0">
                <a:solidFill>
                  <a:srgbClr val="333333"/>
                </a:solidFill>
                <a:effectLst/>
                <a:latin typeface="Untitled Sans"/>
              </a:rPr>
              <a:t>As the name implies, a set with a finite or countable number of elements is called a finite set. Example, Set B = {k | k is a prime number less than 20}, which is B = {2,3,5,7,11,13,17,19}</a:t>
            </a:r>
          </a:p>
          <a:p>
            <a:endParaRPr lang="en-US" dirty="0"/>
          </a:p>
        </p:txBody>
      </p:sp>
    </p:spTree>
    <p:extLst>
      <p:ext uri="{BB962C8B-B14F-4D97-AF65-F5344CB8AC3E}">
        <p14:creationId xmlns:p14="http://schemas.microsoft.com/office/powerpoint/2010/main" val="2317716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446D5-3038-499D-AAAE-82A7654553EE}"/>
              </a:ext>
            </a:extLst>
          </p:cNvPr>
          <p:cNvSpPr>
            <a:spLocks noGrp="1"/>
          </p:cNvSpPr>
          <p:nvPr>
            <p:ph type="title"/>
          </p:nvPr>
        </p:nvSpPr>
        <p:spPr/>
        <p:txBody>
          <a:bodyPr/>
          <a:lstStyle/>
          <a:p>
            <a:r>
              <a:rPr lang="en-US" dirty="0"/>
              <a:t>Some parts of the crisp set</a:t>
            </a:r>
          </a:p>
        </p:txBody>
      </p:sp>
      <p:sp>
        <p:nvSpPr>
          <p:cNvPr id="3" name="Content Placeholder 2">
            <a:extLst>
              <a:ext uri="{FF2B5EF4-FFF2-40B4-BE49-F238E27FC236}">
                <a16:creationId xmlns:a16="http://schemas.microsoft.com/office/drawing/2014/main" id="{931425E8-019D-4826-A4A8-D1C3074DB40B}"/>
              </a:ext>
            </a:extLst>
          </p:cNvPr>
          <p:cNvSpPr>
            <a:spLocks noGrp="1"/>
          </p:cNvSpPr>
          <p:nvPr>
            <p:ph sz="quarter" idx="1"/>
          </p:nvPr>
        </p:nvSpPr>
        <p:spPr/>
        <p:txBody>
          <a:bodyPr/>
          <a:lstStyle/>
          <a:p>
            <a:pPr algn="l" fontAlgn="base"/>
            <a:r>
              <a:rPr lang="en-US" b="1" i="0" dirty="0">
                <a:solidFill>
                  <a:srgbClr val="000000"/>
                </a:solidFill>
                <a:effectLst/>
                <a:latin typeface="Untitled Sans"/>
              </a:rPr>
              <a:t>Infinite Sets</a:t>
            </a:r>
          </a:p>
          <a:p>
            <a:pPr algn="l" fontAlgn="base"/>
            <a:r>
              <a:rPr lang="en-US" b="0" i="0" dirty="0">
                <a:solidFill>
                  <a:srgbClr val="333333"/>
                </a:solidFill>
                <a:effectLst/>
                <a:latin typeface="Untitled Sans"/>
              </a:rPr>
              <a:t>A set with an infinite number of elements is called an infinite set. Example: Set C = {Multiples of 3}.</a:t>
            </a:r>
          </a:p>
          <a:p>
            <a:endParaRPr lang="en-US" dirty="0"/>
          </a:p>
          <a:p>
            <a:pPr algn="l" fontAlgn="base"/>
            <a:r>
              <a:rPr lang="en-US" b="1" i="0" dirty="0">
                <a:solidFill>
                  <a:srgbClr val="000000"/>
                </a:solidFill>
                <a:effectLst/>
                <a:latin typeface="Untitled Sans"/>
              </a:rPr>
              <a:t>Equivalent Sets</a:t>
            </a:r>
          </a:p>
          <a:p>
            <a:pPr algn="l" fontAlgn="base"/>
            <a:r>
              <a:rPr lang="en-US" b="0" i="0" dirty="0">
                <a:solidFill>
                  <a:srgbClr val="333333"/>
                </a:solidFill>
                <a:effectLst/>
                <a:latin typeface="Untitled Sans"/>
              </a:rPr>
              <a:t>Two sets are said to be equivalent sets when they have the same number of elements, though the elements are different. Example: A = {1,2,3,4} and B = {</a:t>
            </a:r>
            <a:r>
              <a:rPr lang="en-US" b="0" i="0" dirty="0" err="1">
                <a:solidFill>
                  <a:srgbClr val="333333"/>
                </a:solidFill>
                <a:effectLst/>
                <a:latin typeface="Untitled Sans"/>
              </a:rPr>
              <a:t>a,b,c,d</a:t>
            </a:r>
            <a:r>
              <a:rPr lang="en-US" b="0" i="0" dirty="0">
                <a:solidFill>
                  <a:srgbClr val="333333"/>
                </a:solidFill>
                <a:effectLst/>
                <a:latin typeface="Untitled Sans"/>
              </a:rPr>
              <a:t>}. Here, set A and set B are equivalent sets since n(A) = n(B)</a:t>
            </a:r>
          </a:p>
          <a:p>
            <a:pPr marL="0" indent="0">
              <a:buNone/>
            </a:pPr>
            <a:endParaRPr lang="en-US" dirty="0"/>
          </a:p>
        </p:txBody>
      </p:sp>
    </p:spTree>
    <p:extLst>
      <p:ext uri="{BB962C8B-B14F-4D97-AF65-F5344CB8AC3E}">
        <p14:creationId xmlns:p14="http://schemas.microsoft.com/office/powerpoint/2010/main" val="1160096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BF119-E07E-41DA-8F89-8131A7698908}"/>
              </a:ext>
            </a:extLst>
          </p:cNvPr>
          <p:cNvSpPr>
            <a:spLocks noGrp="1"/>
          </p:cNvSpPr>
          <p:nvPr>
            <p:ph type="title"/>
          </p:nvPr>
        </p:nvSpPr>
        <p:spPr/>
        <p:txBody>
          <a:bodyPr/>
          <a:lstStyle/>
          <a:p>
            <a:r>
              <a:rPr lang="en-US" dirty="0"/>
              <a:t>Some parts of the crisp set</a:t>
            </a:r>
          </a:p>
        </p:txBody>
      </p:sp>
      <p:sp>
        <p:nvSpPr>
          <p:cNvPr id="3" name="Content Placeholder 2">
            <a:extLst>
              <a:ext uri="{FF2B5EF4-FFF2-40B4-BE49-F238E27FC236}">
                <a16:creationId xmlns:a16="http://schemas.microsoft.com/office/drawing/2014/main" id="{DC3E6703-B8A0-4103-A16B-D03D31C0A1D2}"/>
              </a:ext>
            </a:extLst>
          </p:cNvPr>
          <p:cNvSpPr>
            <a:spLocks noGrp="1"/>
          </p:cNvSpPr>
          <p:nvPr>
            <p:ph sz="quarter" idx="1"/>
          </p:nvPr>
        </p:nvSpPr>
        <p:spPr/>
        <p:txBody>
          <a:bodyPr/>
          <a:lstStyle/>
          <a:p>
            <a:pPr algn="l" fontAlgn="base"/>
            <a:r>
              <a:rPr lang="en-US" b="1" i="0" dirty="0">
                <a:solidFill>
                  <a:srgbClr val="000000"/>
                </a:solidFill>
                <a:effectLst/>
                <a:latin typeface="Untitled Sans"/>
              </a:rPr>
              <a:t>Disjoint Sets</a:t>
            </a:r>
          </a:p>
          <a:p>
            <a:pPr algn="l" fontAlgn="base"/>
            <a:r>
              <a:rPr lang="en-US" b="0" i="0" dirty="0">
                <a:solidFill>
                  <a:srgbClr val="333333"/>
                </a:solidFill>
                <a:effectLst/>
                <a:latin typeface="Untitled Sans"/>
              </a:rPr>
              <a:t>Two sets are disjoint sets if there are no common elements in both sets. Example: A = {1,2,3,4} B = {5,6,7,8}. Here, set A and set B are disjoint sets.</a:t>
            </a:r>
          </a:p>
          <a:p>
            <a:pPr marL="0" indent="0">
              <a:buNone/>
            </a:pPr>
            <a:endParaRPr lang="en-US" dirty="0"/>
          </a:p>
        </p:txBody>
      </p:sp>
    </p:spTree>
    <p:extLst>
      <p:ext uri="{BB962C8B-B14F-4D97-AF65-F5344CB8AC3E}">
        <p14:creationId xmlns:p14="http://schemas.microsoft.com/office/powerpoint/2010/main" val="3847330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23B89-2A75-448A-96F6-4965F6C8FD43}"/>
              </a:ext>
            </a:extLst>
          </p:cNvPr>
          <p:cNvSpPr>
            <a:spLocks noGrp="1"/>
          </p:cNvSpPr>
          <p:nvPr>
            <p:ph type="title"/>
          </p:nvPr>
        </p:nvSpPr>
        <p:spPr/>
        <p:txBody>
          <a:bodyPr/>
          <a:lstStyle/>
          <a:p>
            <a:r>
              <a:rPr lang="en-US" dirty="0"/>
              <a:t>Some parts of the crisp set</a:t>
            </a:r>
          </a:p>
        </p:txBody>
      </p:sp>
      <p:sp>
        <p:nvSpPr>
          <p:cNvPr id="3" name="Content Placeholder 2">
            <a:extLst>
              <a:ext uri="{FF2B5EF4-FFF2-40B4-BE49-F238E27FC236}">
                <a16:creationId xmlns:a16="http://schemas.microsoft.com/office/drawing/2014/main" id="{5E59E48A-CFBC-438C-AFB6-DA73522FAB5B}"/>
              </a:ext>
            </a:extLst>
          </p:cNvPr>
          <p:cNvSpPr>
            <a:spLocks noGrp="1"/>
          </p:cNvSpPr>
          <p:nvPr>
            <p:ph sz="quarter" idx="1"/>
          </p:nvPr>
        </p:nvSpPr>
        <p:spPr/>
        <p:txBody>
          <a:bodyPr/>
          <a:lstStyle/>
          <a:p>
            <a:pPr algn="l" fontAlgn="base"/>
            <a:r>
              <a:rPr lang="en-US" b="1" i="0" dirty="0">
                <a:solidFill>
                  <a:srgbClr val="000000"/>
                </a:solidFill>
                <a:effectLst/>
                <a:latin typeface="Untitled Sans"/>
              </a:rPr>
              <a:t>Overlapping Sets</a:t>
            </a:r>
          </a:p>
          <a:p>
            <a:pPr algn="l" fontAlgn="base"/>
            <a:r>
              <a:rPr lang="en-US" b="0" i="0" dirty="0">
                <a:solidFill>
                  <a:srgbClr val="333333"/>
                </a:solidFill>
                <a:effectLst/>
                <a:latin typeface="Untitled Sans"/>
              </a:rPr>
              <a:t>Two sets are said to be overlapping if at least one element from set A is present in set B. Example: A = {2,4,6} B = {4,8,10}. Here, element 4 is present in set A as well as in set B. Therefore, A and B are overlapping sets.</a:t>
            </a:r>
          </a:p>
          <a:p>
            <a:endParaRPr lang="en-US" dirty="0"/>
          </a:p>
        </p:txBody>
      </p:sp>
    </p:spTree>
    <p:extLst>
      <p:ext uri="{BB962C8B-B14F-4D97-AF65-F5344CB8AC3E}">
        <p14:creationId xmlns:p14="http://schemas.microsoft.com/office/powerpoint/2010/main" val="3475267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Types of computing</a:t>
            </a:r>
          </a:p>
        </p:txBody>
      </p:sp>
      <p:sp>
        <p:nvSpPr>
          <p:cNvPr id="3" name="Content Placeholder 2"/>
          <p:cNvSpPr>
            <a:spLocks noGrp="1"/>
          </p:cNvSpPr>
          <p:nvPr>
            <p:ph sz="quarter" idx="1"/>
          </p:nvPr>
        </p:nvSpPr>
        <p:spPr/>
        <p:txBody>
          <a:bodyPr>
            <a:normAutofit/>
          </a:bodyPr>
          <a:lstStyle/>
          <a:p>
            <a:pPr marL="0" indent="0">
              <a:buNone/>
            </a:pPr>
            <a:endParaRPr lang="en-US" dirty="0">
              <a:solidFill>
                <a:srgbClr val="FF0000"/>
              </a:solidFill>
            </a:endParaRPr>
          </a:p>
          <a:p>
            <a:pPr marL="0" indent="0">
              <a:buNone/>
            </a:pPr>
            <a:endParaRPr lang="en-US" dirty="0">
              <a:solidFill>
                <a:srgbClr val="FF0000"/>
              </a:solidFill>
            </a:endParaRPr>
          </a:p>
          <a:p>
            <a:pPr marL="0" indent="0">
              <a:buNone/>
            </a:pPr>
            <a:r>
              <a:rPr lang="en-US" dirty="0">
                <a:solidFill>
                  <a:srgbClr val="FF0000"/>
                </a:solidFill>
              </a:rPr>
              <a:t>   1.  HARD COMPUTING</a:t>
            </a:r>
          </a:p>
          <a:p>
            <a:pPr marL="0" indent="0">
              <a:buNone/>
            </a:pPr>
            <a:r>
              <a:rPr lang="en-US" dirty="0">
                <a:solidFill>
                  <a:srgbClr val="FF0000"/>
                </a:solidFill>
              </a:rPr>
              <a:t>          </a:t>
            </a:r>
          </a:p>
          <a:p>
            <a:pPr marL="0" indent="0">
              <a:buNone/>
            </a:pPr>
            <a:endParaRPr lang="en-US" dirty="0">
              <a:solidFill>
                <a:srgbClr val="FF0000"/>
              </a:solidFill>
            </a:endParaRPr>
          </a:p>
          <a:p>
            <a:pPr marL="0" indent="0">
              <a:buNone/>
            </a:pPr>
            <a:r>
              <a:rPr lang="en-US" dirty="0">
                <a:solidFill>
                  <a:srgbClr val="FF0000"/>
                </a:solidFill>
              </a:rPr>
              <a:t>                 2. SOFT COMPUTING</a:t>
            </a:r>
          </a:p>
          <a:p>
            <a:pPr marL="0" indent="0">
              <a:buNone/>
            </a:pPr>
            <a:endParaRPr lang="en-US" dirty="0">
              <a:solidFill>
                <a:srgbClr val="FF0000"/>
              </a:solidFill>
            </a:endParaRPr>
          </a:p>
          <a:p>
            <a:pPr marL="0" indent="0">
              <a:buNone/>
            </a:pPr>
            <a:endParaRPr lang="en-US" dirty="0">
              <a:solidFill>
                <a:srgbClr val="FF0000"/>
              </a:solidFill>
            </a:endParaRPr>
          </a:p>
          <a:p>
            <a:pPr marL="0" indent="0">
              <a:buNone/>
            </a:pPr>
            <a:r>
              <a:rPr lang="en-US" dirty="0">
                <a:solidFill>
                  <a:srgbClr val="FF0000"/>
                </a:solidFill>
              </a:rPr>
              <a:t>                              3. HYBRID COMPUTING</a:t>
            </a:r>
          </a:p>
        </p:txBody>
      </p:sp>
    </p:spTree>
    <p:extLst>
      <p:ext uri="{BB962C8B-B14F-4D97-AF65-F5344CB8AC3E}">
        <p14:creationId xmlns:p14="http://schemas.microsoft.com/office/powerpoint/2010/main" val="3053943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parts of the crisp set</a:t>
            </a:r>
          </a:p>
        </p:txBody>
      </p:sp>
      <p:sp>
        <p:nvSpPr>
          <p:cNvPr id="3" name="Content Placeholder 2"/>
          <p:cNvSpPr>
            <a:spLocks noGrp="1"/>
          </p:cNvSpPr>
          <p:nvPr>
            <p:ph sz="quarter" idx="1"/>
          </p:nvPr>
        </p:nvSpPr>
        <p:spPr/>
        <p:txBody>
          <a:bodyPr/>
          <a:lstStyle/>
          <a:p>
            <a:pPr marL="0" indent="0">
              <a:buNone/>
            </a:pPr>
            <a:r>
              <a:rPr lang="en-US" b="1" dirty="0"/>
              <a:t>12. Cardinality:-  </a:t>
            </a:r>
            <a:r>
              <a:rPr lang="en-US" dirty="0"/>
              <a:t>number of elements in set. </a:t>
            </a:r>
          </a:p>
          <a:p>
            <a:pPr marL="0" indent="0">
              <a:buNone/>
            </a:pPr>
            <a:endParaRPr lang="en-US" dirty="0">
              <a:solidFill>
                <a:srgbClr val="FF0000"/>
              </a:solidFill>
            </a:endParaRPr>
          </a:p>
          <a:p>
            <a:pPr marL="0" indent="0" algn="ctr">
              <a:buNone/>
            </a:pPr>
            <a:r>
              <a:rPr lang="en-US" dirty="0">
                <a:solidFill>
                  <a:srgbClr val="FF0000"/>
                </a:solidFill>
              </a:rPr>
              <a:t>For given Set A = {2, 4, 6, 8, 10}</a:t>
            </a:r>
          </a:p>
          <a:p>
            <a:pPr marL="0" indent="0" algn="ctr">
              <a:buNone/>
            </a:pPr>
            <a:r>
              <a:rPr lang="en-US" dirty="0">
                <a:solidFill>
                  <a:srgbClr val="FF0000"/>
                </a:solidFill>
              </a:rPr>
              <a:t> |A|= 5</a:t>
            </a:r>
          </a:p>
          <a:p>
            <a:pPr marL="0" indent="0">
              <a:buNone/>
            </a:pPr>
            <a:r>
              <a:rPr lang="en-US" b="1" dirty="0"/>
              <a:t>13. Power set:- </a:t>
            </a:r>
            <a:r>
              <a:rPr lang="en-US" dirty="0"/>
              <a:t>set which consists of all possible subsets of a given set is called power set.</a:t>
            </a:r>
          </a:p>
          <a:p>
            <a:pPr marL="0" indent="0">
              <a:buNone/>
            </a:pPr>
            <a:r>
              <a:rPr lang="en-US" dirty="0"/>
              <a:t>p(A) represents </a:t>
            </a:r>
            <a:r>
              <a:rPr lang="en-US" b="1" dirty="0"/>
              <a:t>Power set </a:t>
            </a:r>
            <a:r>
              <a:rPr lang="en-US" dirty="0"/>
              <a:t>of set A. </a:t>
            </a:r>
          </a:p>
          <a:p>
            <a:pPr marL="0" indent="0">
              <a:buNone/>
            </a:pPr>
            <a:endParaRPr lang="en-US" dirty="0"/>
          </a:p>
          <a:p>
            <a:pPr marL="0" indent="0" algn="ctr">
              <a:buNone/>
            </a:pPr>
            <a:r>
              <a:rPr lang="en-US" dirty="0">
                <a:solidFill>
                  <a:srgbClr val="FF0000"/>
                </a:solidFill>
              </a:rPr>
              <a:t>For the given set c = { 4,6,8}</a:t>
            </a:r>
          </a:p>
          <a:p>
            <a:pPr marL="0" indent="0" algn="ctr">
              <a:buNone/>
            </a:pPr>
            <a:r>
              <a:rPr lang="en-US" dirty="0">
                <a:solidFill>
                  <a:srgbClr val="FF0000"/>
                </a:solidFill>
              </a:rPr>
              <a:t> p(c) = { </a:t>
            </a:r>
            <a:r>
              <a:rPr lang="el-GR" dirty="0">
                <a:solidFill>
                  <a:srgbClr val="FF0000"/>
                </a:solidFill>
              </a:rPr>
              <a:t>Φ, {4}, {6}, {8}, {4, 6}, {4, 8}, {6, 8}, {4, 6, 8}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8B65-EDB7-4712-BF05-FC62943B40C3}"/>
              </a:ext>
            </a:extLst>
          </p:cNvPr>
          <p:cNvSpPr>
            <a:spLocks noGrp="1"/>
          </p:cNvSpPr>
          <p:nvPr>
            <p:ph type="title"/>
          </p:nvPr>
        </p:nvSpPr>
        <p:spPr/>
        <p:txBody>
          <a:bodyPr/>
          <a:lstStyle/>
          <a:p>
            <a:r>
              <a:rPr lang="en-US" dirty="0"/>
              <a:t>Some parts of the crisp set</a:t>
            </a:r>
          </a:p>
        </p:txBody>
      </p:sp>
      <p:sp>
        <p:nvSpPr>
          <p:cNvPr id="3" name="Content Placeholder 2">
            <a:extLst>
              <a:ext uri="{FF2B5EF4-FFF2-40B4-BE49-F238E27FC236}">
                <a16:creationId xmlns:a16="http://schemas.microsoft.com/office/drawing/2014/main" id="{DDBE8DF1-1FAC-4DE8-BE80-7AC61DC1D2EE}"/>
              </a:ext>
            </a:extLst>
          </p:cNvPr>
          <p:cNvSpPr>
            <a:spLocks noGrp="1"/>
          </p:cNvSpPr>
          <p:nvPr>
            <p:ph sz="quarter" idx="1"/>
          </p:nvPr>
        </p:nvSpPr>
        <p:spPr/>
        <p:txBody>
          <a:bodyPr/>
          <a:lstStyle/>
          <a:p>
            <a:pPr marL="0" indent="0" algn="just">
              <a:buNone/>
            </a:pPr>
            <a:r>
              <a:rPr lang="en-US" b="1" dirty="0"/>
              <a:t>14. Membership Function:- </a:t>
            </a:r>
            <a:r>
              <a:rPr lang="en-US" dirty="0"/>
              <a:t>A membership function (also called indicator function or characteristic function) is a function that explicit membership or not a set.  </a:t>
            </a:r>
          </a:p>
          <a:p>
            <a:pPr marL="457200" indent="-457200" algn="just">
              <a:buNone/>
            </a:pPr>
            <a:endParaRPr lang="en-US" b="1" dirty="0"/>
          </a:p>
          <a:p>
            <a:pPr marL="457200" indent="-457200" algn="just">
              <a:buNone/>
            </a:pPr>
            <a:r>
              <a:rPr lang="en-US" b="1" dirty="0"/>
              <a:t>Element or Member:   </a:t>
            </a:r>
            <a:r>
              <a:rPr lang="en-US" dirty="0"/>
              <a:t>x ∈ A represents element x is </a:t>
            </a:r>
            <a:r>
              <a:rPr lang="en-US" b="1" dirty="0"/>
              <a:t>member </a:t>
            </a:r>
            <a:r>
              <a:rPr lang="en-US" dirty="0"/>
              <a:t>of set A. </a:t>
            </a:r>
          </a:p>
          <a:p>
            <a:pPr marL="457200" indent="-457200" algn="just">
              <a:buNone/>
            </a:pPr>
            <a:endParaRPr lang="en-US" dirty="0">
              <a:solidFill>
                <a:srgbClr val="FF0000"/>
              </a:solidFill>
            </a:endParaRPr>
          </a:p>
          <a:p>
            <a:pPr algn="ctr">
              <a:buNone/>
            </a:pPr>
            <a:r>
              <a:rPr lang="en-US" b="1" dirty="0"/>
              <a:t>    </a:t>
            </a:r>
            <a:r>
              <a:rPr lang="en-US" b="1" dirty="0">
                <a:solidFill>
                  <a:srgbClr val="FF0000"/>
                </a:solidFill>
              </a:rPr>
              <a:t>Set A = {2, 4, 6, 8, 10}</a:t>
            </a:r>
            <a:br>
              <a:rPr lang="en-US" dirty="0">
                <a:solidFill>
                  <a:srgbClr val="FF0000"/>
                </a:solidFill>
              </a:rPr>
            </a:br>
            <a:endParaRPr lang="en-US" dirty="0">
              <a:solidFill>
                <a:srgbClr val="FF0000"/>
              </a:solidFill>
            </a:endParaRPr>
          </a:p>
          <a:p>
            <a:pPr algn="ctr">
              <a:buNone/>
            </a:pPr>
            <a:r>
              <a:rPr lang="en-US" dirty="0">
                <a:solidFill>
                  <a:srgbClr val="FF0000"/>
                </a:solidFill>
              </a:rPr>
              <a:t>  For given data, 2 ∈ A</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20857145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8310-641A-4E40-951A-E6981D40FA90}"/>
              </a:ext>
            </a:extLst>
          </p:cNvPr>
          <p:cNvSpPr>
            <a:spLocks noGrp="1"/>
          </p:cNvSpPr>
          <p:nvPr>
            <p:ph type="title"/>
          </p:nvPr>
        </p:nvSpPr>
        <p:spPr/>
        <p:txBody>
          <a:bodyPr/>
          <a:lstStyle/>
          <a:p>
            <a:r>
              <a:rPr lang="en-US" dirty="0"/>
              <a:t>Some parts of the crisp set</a:t>
            </a:r>
          </a:p>
        </p:txBody>
      </p:sp>
      <p:sp>
        <p:nvSpPr>
          <p:cNvPr id="3" name="Content Placeholder 2">
            <a:extLst>
              <a:ext uri="{FF2B5EF4-FFF2-40B4-BE49-F238E27FC236}">
                <a16:creationId xmlns:a16="http://schemas.microsoft.com/office/drawing/2014/main" id="{56DC4280-F4C5-4BDB-8B8F-E6181D9EEFF1}"/>
              </a:ext>
            </a:extLst>
          </p:cNvPr>
          <p:cNvSpPr>
            <a:spLocks noGrp="1"/>
          </p:cNvSpPr>
          <p:nvPr>
            <p:ph sz="quarter" idx="1"/>
          </p:nvPr>
        </p:nvSpPr>
        <p:spPr/>
        <p:txBody>
          <a:bodyPr/>
          <a:lstStyle/>
          <a:p>
            <a:pPr marL="0" indent="0">
              <a:buNone/>
            </a:pPr>
            <a:r>
              <a:rPr lang="en-US" b="1" dirty="0"/>
              <a:t>15. Venn Diagram:- </a:t>
            </a:r>
            <a:r>
              <a:rPr lang="en-US" dirty="0"/>
              <a:t>Graphical/ Pictorial representation of set.</a:t>
            </a:r>
          </a:p>
          <a:p>
            <a:pPr marL="0" indent="0">
              <a:buNone/>
            </a:pPr>
            <a:r>
              <a:rPr lang="en-US" dirty="0"/>
              <a:t> </a:t>
            </a:r>
          </a:p>
        </p:txBody>
      </p:sp>
      <p:pic>
        <p:nvPicPr>
          <p:cNvPr id="4" name="Content Placeholder 4">
            <a:extLst>
              <a:ext uri="{FF2B5EF4-FFF2-40B4-BE49-F238E27FC236}">
                <a16:creationId xmlns:a16="http://schemas.microsoft.com/office/drawing/2014/main" id="{48C46407-63A4-4C73-8377-28622F8D75DD}"/>
              </a:ext>
            </a:extLst>
          </p:cNvPr>
          <p:cNvPicPr>
            <a:picLocks noChangeAspect="1"/>
          </p:cNvPicPr>
          <p:nvPr/>
        </p:nvPicPr>
        <p:blipFill>
          <a:blip r:embed="rId2"/>
          <a:stretch>
            <a:fillRect/>
          </a:stretch>
        </p:blipFill>
        <p:spPr>
          <a:xfrm>
            <a:off x="1676400" y="2971800"/>
            <a:ext cx="5486400" cy="3193430"/>
          </a:xfrm>
          <a:prstGeom prst="rect">
            <a:avLst/>
          </a:prstGeom>
        </p:spPr>
      </p:pic>
    </p:spTree>
    <p:extLst>
      <p:ext uri="{BB962C8B-B14F-4D97-AF65-F5344CB8AC3E}">
        <p14:creationId xmlns:p14="http://schemas.microsoft.com/office/powerpoint/2010/main" val="37256467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457200" y="457200"/>
            <a:ext cx="8229600" cy="581025"/>
          </a:xfrm>
          <a:prstGeom prst="rect">
            <a:avLst/>
          </a:prstGeom>
          <a:noFill/>
          <a:ln w="9525">
            <a:noFill/>
            <a:round/>
            <a:headEnd/>
            <a:tailEnd/>
          </a:ln>
        </p:spPr>
        <p:txBody>
          <a:bodyPr lIns="90000" tIns="46800" rIns="90000" bIns="46800">
            <a:spAutoFit/>
          </a:bodyPr>
          <a:lstStyle/>
          <a:p>
            <a:pPr>
              <a:spcBef>
                <a:spcPts val="20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b="1">
                <a:solidFill>
                  <a:srgbClr val="000000"/>
                </a:solidFill>
                <a:latin typeface="Times New Roman" pitchFamily="18" charset="0"/>
                <a:cs typeface="Times New Roman" pitchFamily="18" charset="0"/>
              </a:rPr>
              <a:t>OPERATIONS ON CRISP SETS</a:t>
            </a:r>
          </a:p>
        </p:txBody>
      </p:sp>
      <p:grpSp>
        <p:nvGrpSpPr>
          <p:cNvPr id="2" name="Group 2"/>
          <p:cNvGrpSpPr>
            <a:grpSpLocks/>
          </p:cNvGrpSpPr>
          <p:nvPr/>
        </p:nvGrpSpPr>
        <p:grpSpPr bwMode="auto">
          <a:xfrm>
            <a:off x="723900" y="1295400"/>
            <a:ext cx="7694613" cy="4527550"/>
            <a:chOff x="456" y="816"/>
            <a:chExt cx="4847" cy="2852"/>
          </a:xfrm>
        </p:grpSpPr>
        <p:sp>
          <p:nvSpPr>
            <p:cNvPr id="15363" name="Text Box 3"/>
            <p:cNvSpPr txBox="1">
              <a:spLocks noChangeArrowheads="1"/>
            </p:cNvSpPr>
            <p:nvPr/>
          </p:nvSpPr>
          <p:spPr bwMode="auto">
            <a:xfrm>
              <a:off x="456" y="882"/>
              <a:ext cx="4847" cy="2786"/>
            </a:xfrm>
            <a:prstGeom prst="rect">
              <a:avLst/>
            </a:prstGeom>
            <a:noFill/>
            <a:ln>
              <a:noFill/>
            </a:ln>
            <a:effectLst/>
          </p:spPr>
          <p:txBody>
            <a:bodyPr lIns="90000" tIns="46800" rIns="90000" bIns="46800">
              <a:spAutoFit/>
            </a:bodyPr>
            <a:lstStyle>
              <a:lvl1pPr marL="455613" indent="-455613">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000">
                  <a:solidFill>
                    <a:srgbClr val="000000"/>
                  </a:solidFill>
                  <a:latin typeface="Verdana" panose="020B0604030504040204" pitchFamily="34" charset="0"/>
                  <a:cs typeface="Droid Sans Fallback" charset="0"/>
                </a:defRPr>
              </a:lvl1pPr>
              <a:lvl2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000">
                  <a:solidFill>
                    <a:srgbClr val="000000"/>
                  </a:solidFill>
                  <a:latin typeface="Verdana" panose="020B0604030504040204" pitchFamily="34" charset="0"/>
                  <a:cs typeface="Droid Sans Fallback" charset="0"/>
                </a:defRPr>
              </a:lvl2pPr>
              <a:lvl3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000">
                  <a:solidFill>
                    <a:srgbClr val="000000"/>
                  </a:solidFill>
                  <a:latin typeface="Verdana" panose="020B0604030504040204" pitchFamily="34" charset="0"/>
                  <a:cs typeface="Droid Sans Fallback" charset="0"/>
                </a:defRPr>
              </a:lvl3pPr>
              <a:lvl4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000">
                  <a:solidFill>
                    <a:srgbClr val="000000"/>
                  </a:solidFill>
                  <a:latin typeface="Verdana" panose="020B0604030504040204" pitchFamily="34" charset="0"/>
                  <a:cs typeface="Droid Sans Fallback" charset="0"/>
                </a:defRPr>
              </a:lvl4pPr>
              <a:lvl5pPr>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000">
                  <a:solidFill>
                    <a:srgbClr val="000000"/>
                  </a:solidFill>
                  <a:latin typeface="Verdana" panose="020B060403050404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000">
                  <a:solidFill>
                    <a:srgbClr val="000000"/>
                  </a:solidFill>
                  <a:latin typeface="Verdana" panose="020B060403050404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000">
                  <a:solidFill>
                    <a:srgbClr val="000000"/>
                  </a:solidFill>
                  <a:latin typeface="Verdana" panose="020B060403050404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000">
                  <a:solidFill>
                    <a:srgbClr val="000000"/>
                  </a:solidFill>
                  <a:latin typeface="Verdana" panose="020B060403050404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55613" algn="l"/>
                  <a:tab pos="1370013" algn="l"/>
                  <a:tab pos="2284413" algn="l"/>
                  <a:tab pos="3198813" algn="l"/>
                  <a:tab pos="4113213" algn="l"/>
                  <a:tab pos="5027613" algn="l"/>
                  <a:tab pos="5942013" algn="l"/>
                  <a:tab pos="6856413" algn="l"/>
                  <a:tab pos="7770813" algn="l"/>
                  <a:tab pos="8685213" algn="l"/>
                  <a:tab pos="9599613" algn="l"/>
                  <a:tab pos="10514013" algn="l"/>
                </a:tabLst>
                <a:defRPr sz="2000">
                  <a:solidFill>
                    <a:srgbClr val="000000"/>
                  </a:solidFill>
                  <a:latin typeface="Verdana" panose="020B0604030504040204" pitchFamily="34" charset="0"/>
                  <a:cs typeface="Droid Sans Fallback" charset="0"/>
                </a:defRPr>
              </a:lvl9pPr>
            </a:lstStyle>
            <a:p>
              <a:pPr eaLnBrk="0" hangingPunct="0">
                <a:spcBef>
                  <a:spcPts val="1750"/>
                </a:spcBef>
                <a:buClr>
                  <a:srgbClr val="984807"/>
                </a:buClr>
                <a:buSzPct val="100000"/>
                <a:buFont typeface="Wingdings" panose="05000000000000000000" pitchFamily="2" charset="2"/>
                <a:buChar char=""/>
                <a:defRPr/>
              </a:pPr>
              <a:r>
                <a:rPr lang="en-US" altLang="en-US">
                  <a:solidFill>
                    <a:srgbClr val="984807"/>
                  </a:solidFill>
                  <a:latin typeface="Tahoma" panose="020B0604030504040204" pitchFamily="34" charset="0"/>
                  <a:ea typeface="+mn-ea"/>
                  <a:cs typeface="Tahoma" panose="020B0604030504040204" pitchFamily="34" charset="0"/>
                </a:rPr>
                <a:t> </a:t>
              </a:r>
              <a:r>
                <a:rPr lang="en-US" altLang="en-US" sz="2800">
                  <a:latin typeface="Times New Roman" panose="02020603050405020304" pitchFamily="18" charset="0"/>
                  <a:ea typeface="+mn-ea"/>
                  <a:cs typeface="Times New Roman" panose="02020603050405020304" pitchFamily="18" charset="0"/>
                </a:rPr>
                <a:t>UNION:</a:t>
              </a:r>
            </a:p>
            <a:p>
              <a:pPr marL="457200" eaLnBrk="0" hangingPunct="0">
                <a:spcBef>
                  <a:spcPts val="1750"/>
                </a:spcBef>
                <a:buSzPct val="100000"/>
                <a:defRPr/>
              </a:pPr>
              <a:r>
                <a:rPr lang="en-US" altLang="en-US" sz="2800">
                  <a:latin typeface="Times New Roman" panose="02020603050405020304" pitchFamily="18" charset="0"/>
                  <a:ea typeface="+mn-ea"/>
                  <a:cs typeface="Times New Roman" panose="02020603050405020304" pitchFamily="18" charset="0"/>
                </a:rPr>
                <a:t> </a:t>
              </a:r>
            </a:p>
            <a:p>
              <a:pPr eaLnBrk="0" hangingPunct="0">
                <a:spcBef>
                  <a:spcPts val="1750"/>
                </a:spcBef>
                <a:buClr>
                  <a:srgbClr val="000000"/>
                </a:buClr>
                <a:buSzPct val="100000"/>
                <a:buFont typeface="Wingdings" panose="05000000000000000000" pitchFamily="2" charset="2"/>
                <a:buChar char=""/>
                <a:defRPr/>
              </a:pPr>
              <a:r>
                <a:rPr lang="en-US" altLang="en-US" sz="2800">
                  <a:latin typeface="Times New Roman" panose="02020603050405020304" pitchFamily="18" charset="0"/>
                  <a:ea typeface="+mn-ea"/>
                  <a:cs typeface="Times New Roman" panose="02020603050405020304" pitchFamily="18" charset="0"/>
                </a:rPr>
                <a:t> INTERSECTION: </a:t>
              </a:r>
            </a:p>
            <a:p>
              <a:pPr marL="457200" eaLnBrk="0" hangingPunct="0">
                <a:spcBef>
                  <a:spcPts val="1750"/>
                </a:spcBef>
                <a:buSzPct val="100000"/>
                <a:defRPr/>
              </a:pPr>
              <a:endParaRPr lang="en-US" altLang="en-US" sz="2800">
                <a:latin typeface="Times New Roman" panose="02020603050405020304" pitchFamily="18" charset="0"/>
                <a:ea typeface="+mn-ea"/>
                <a:cs typeface="Times New Roman" panose="02020603050405020304" pitchFamily="18" charset="0"/>
              </a:endParaRPr>
            </a:p>
            <a:p>
              <a:pPr eaLnBrk="0" hangingPunct="0">
                <a:spcBef>
                  <a:spcPts val="1750"/>
                </a:spcBef>
                <a:buClr>
                  <a:srgbClr val="000000"/>
                </a:buClr>
                <a:buSzPct val="100000"/>
                <a:buFont typeface="Wingdings" panose="05000000000000000000" pitchFamily="2" charset="2"/>
                <a:buChar char=""/>
                <a:defRPr/>
              </a:pPr>
              <a:r>
                <a:rPr lang="en-US" altLang="en-US" sz="2800">
                  <a:latin typeface="Times New Roman" panose="02020603050405020304" pitchFamily="18" charset="0"/>
                  <a:ea typeface="+mn-ea"/>
                  <a:cs typeface="Times New Roman" panose="02020603050405020304" pitchFamily="18" charset="0"/>
                </a:rPr>
                <a:t> COMPLEMENT:  </a:t>
              </a:r>
            </a:p>
            <a:p>
              <a:pPr eaLnBrk="0" hangingPunct="0">
                <a:spcBef>
                  <a:spcPts val="1750"/>
                </a:spcBef>
                <a:buClr>
                  <a:srgbClr val="000000"/>
                </a:buClr>
                <a:buSzPct val="100000"/>
                <a:buFont typeface="Wingdings" panose="05000000000000000000" pitchFamily="2" charset="2"/>
                <a:buNone/>
                <a:defRPr/>
              </a:pPr>
              <a:endParaRPr lang="en-US" altLang="en-US" sz="2800">
                <a:latin typeface="Times New Roman" panose="02020603050405020304" pitchFamily="18" charset="0"/>
                <a:ea typeface="+mn-ea"/>
                <a:cs typeface="Times New Roman" panose="02020603050405020304" pitchFamily="18" charset="0"/>
              </a:endParaRPr>
            </a:p>
            <a:p>
              <a:pPr eaLnBrk="0" hangingPunct="0">
                <a:spcBef>
                  <a:spcPts val="1750"/>
                </a:spcBef>
                <a:buClr>
                  <a:srgbClr val="000000"/>
                </a:buClr>
                <a:buSzPct val="100000"/>
                <a:buFont typeface="Wingdings" panose="05000000000000000000" pitchFamily="2" charset="2"/>
                <a:buChar char=""/>
                <a:defRPr/>
              </a:pPr>
              <a:r>
                <a:rPr lang="en-US" altLang="en-US" sz="2800">
                  <a:latin typeface="Times New Roman" panose="02020603050405020304" pitchFamily="18" charset="0"/>
                  <a:ea typeface="+mn-ea"/>
                  <a:cs typeface="Times New Roman" panose="02020603050405020304" pitchFamily="18" charset="0"/>
                </a:rPr>
                <a:t> DIFFERENCE:   </a:t>
              </a:r>
            </a:p>
          </p:txBody>
        </p:sp>
        <p:pic>
          <p:nvPicPr>
            <p:cNvPr id="24586" name="Picture 4"/>
            <p:cNvPicPr>
              <a:picLocks noChangeAspect="1" noChangeArrowheads="1"/>
            </p:cNvPicPr>
            <p:nvPr/>
          </p:nvPicPr>
          <p:blipFill>
            <a:blip r:embed="rId3"/>
            <a:srcRect/>
            <a:stretch>
              <a:fillRect/>
            </a:stretch>
          </p:blipFill>
          <p:spPr bwMode="auto">
            <a:xfrm>
              <a:off x="2280" y="816"/>
              <a:ext cx="1871" cy="401"/>
            </a:xfrm>
            <a:prstGeom prst="rect">
              <a:avLst/>
            </a:prstGeom>
            <a:noFill/>
            <a:ln w="9525">
              <a:noFill/>
              <a:round/>
              <a:headEnd/>
              <a:tailEnd/>
            </a:ln>
          </p:spPr>
        </p:pic>
      </p:grpSp>
      <p:sp>
        <p:nvSpPr>
          <p:cNvPr id="24580" name="Text Box 5"/>
          <p:cNvSpPr txBox="1">
            <a:spLocks noChangeArrowheads="1"/>
          </p:cNvSpPr>
          <p:nvPr/>
        </p:nvSpPr>
        <p:spPr bwMode="auto">
          <a:xfrm>
            <a:off x="457200" y="6119813"/>
            <a:ext cx="8686800" cy="292100"/>
          </a:xfrm>
          <a:prstGeom prst="rect">
            <a:avLst/>
          </a:prstGeom>
          <a:noFill/>
          <a:ln w="9525">
            <a:noFill/>
            <a:round/>
            <a:headEnd/>
            <a:tailEnd/>
          </a:ln>
        </p:spPr>
        <p:txBody>
          <a:bodyPr lIns="90000" tIns="46800" rIns="90000" bIns="46800">
            <a:spAutoFit/>
          </a:bodyP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300">
                <a:solidFill>
                  <a:srgbClr val="7F7F7F"/>
                </a:solidFill>
                <a:latin typeface="Garamond" pitchFamily="18" charset="0"/>
              </a:rPr>
              <a:t>.</a:t>
            </a:r>
          </a:p>
        </p:txBody>
      </p:sp>
      <p:pic>
        <p:nvPicPr>
          <p:cNvPr id="24581" name="Picture 6"/>
          <p:cNvPicPr>
            <a:picLocks noChangeAspect="1" noChangeArrowheads="1"/>
          </p:cNvPicPr>
          <p:nvPr/>
        </p:nvPicPr>
        <p:blipFill>
          <a:blip r:embed="rId4"/>
          <a:srcRect/>
          <a:stretch>
            <a:fillRect/>
          </a:stretch>
        </p:blipFill>
        <p:spPr bwMode="auto">
          <a:xfrm>
            <a:off x="4038600" y="4953000"/>
            <a:ext cx="3810000" cy="914400"/>
          </a:xfrm>
          <a:prstGeom prst="rect">
            <a:avLst/>
          </a:prstGeom>
          <a:noFill/>
          <a:ln w="9525">
            <a:noFill/>
            <a:round/>
            <a:headEnd/>
            <a:tailEnd/>
          </a:ln>
        </p:spPr>
      </p:pic>
      <p:pic>
        <p:nvPicPr>
          <p:cNvPr id="24582" name="Picture 7"/>
          <p:cNvPicPr>
            <a:picLocks noChangeAspect="1" noChangeArrowheads="1"/>
          </p:cNvPicPr>
          <p:nvPr/>
        </p:nvPicPr>
        <p:blipFill>
          <a:blip r:embed="rId5"/>
          <a:srcRect/>
          <a:stretch>
            <a:fillRect/>
          </a:stretch>
        </p:blipFill>
        <p:spPr bwMode="auto">
          <a:xfrm>
            <a:off x="4038600" y="3733800"/>
            <a:ext cx="3200400" cy="914400"/>
          </a:xfrm>
          <a:prstGeom prst="rect">
            <a:avLst/>
          </a:prstGeom>
          <a:noFill/>
          <a:ln w="9525">
            <a:noFill/>
            <a:round/>
            <a:headEnd/>
            <a:tailEnd/>
          </a:ln>
        </p:spPr>
      </p:pic>
      <p:pic>
        <p:nvPicPr>
          <p:cNvPr id="24583" name="Picture 8"/>
          <p:cNvPicPr>
            <a:picLocks noChangeAspect="1" noChangeArrowheads="1"/>
          </p:cNvPicPr>
          <p:nvPr/>
        </p:nvPicPr>
        <p:blipFill>
          <a:blip r:embed="rId6"/>
          <a:srcRect/>
          <a:stretch>
            <a:fillRect/>
          </a:stretch>
        </p:blipFill>
        <p:spPr bwMode="auto">
          <a:xfrm>
            <a:off x="4343400" y="2743200"/>
            <a:ext cx="3581400" cy="504825"/>
          </a:xfrm>
          <a:prstGeom prst="rect">
            <a:avLst/>
          </a:prstGeom>
          <a:noFill/>
          <a:ln w="9525">
            <a:noFill/>
            <a:round/>
            <a:headEnd/>
            <a:tailEnd/>
          </a:ln>
        </p:spPr>
      </p:pic>
      <p:sp>
        <p:nvSpPr>
          <p:cNvPr id="24584" name="Text Box 9"/>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F7B9FD2-0EB7-4D39-B813-DFBBE6879723}" type="slidenum">
              <a:rPr lang="en-US" altLang="en-US" sz="1200">
                <a:solidFill>
                  <a:srgbClr val="898989"/>
                </a:solidFill>
              </a:rPr>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43</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97737"/>
            <a:ext cx="5640070" cy="635000"/>
          </a:xfrm>
          <a:prstGeom prst="rect">
            <a:avLst/>
          </a:prstGeom>
        </p:spPr>
        <p:txBody>
          <a:bodyPr vert="horz" wrap="square" lIns="0" tIns="12065" rIns="0" bIns="0" rtlCol="0">
            <a:spAutoFit/>
          </a:bodyPr>
          <a:lstStyle/>
          <a:p>
            <a:pPr marL="12700">
              <a:lnSpc>
                <a:spcPct val="100000"/>
              </a:lnSpc>
              <a:spcBef>
                <a:spcPts val="95"/>
              </a:spcBef>
            </a:pPr>
            <a:r>
              <a:rPr spc="-105" dirty="0"/>
              <a:t>Opera</a:t>
            </a:r>
            <a:r>
              <a:rPr spc="-100" dirty="0"/>
              <a:t>t</a:t>
            </a:r>
            <a:r>
              <a:rPr spc="-125" dirty="0"/>
              <a:t>i</a:t>
            </a:r>
            <a:r>
              <a:rPr spc="-105" dirty="0"/>
              <a:t>o</a:t>
            </a:r>
            <a:r>
              <a:rPr spc="-5" dirty="0"/>
              <a:t>n</a:t>
            </a:r>
            <a:r>
              <a:rPr spc="-155" dirty="0"/>
              <a:t> </a:t>
            </a:r>
            <a:r>
              <a:rPr spc="-105" dirty="0"/>
              <a:t>o</a:t>
            </a:r>
            <a:r>
              <a:rPr spc="-5" dirty="0"/>
              <a:t>n</a:t>
            </a:r>
            <a:r>
              <a:rPr spc="-140" dirty="0"/>
              <a:t> </a:t>
            </a:r>
            <a:r>
              <a:rPr spc="-105" dirty="0"/>
              <a:t>C</a:t>
            </a:r>
            <a:r>
              <a:rPr spc="-125" dirty="0"/>
              <a:t>l</a:t>
            </a:r>
            <a:r>
              <a:rPr spc="-105" dirty="0"/>
              <a:t>a</a:t>
            </a:r>
            <a:r>
              <a:rPr spc="-100" dirty="0"/>
              <a:t>ss</a:t>
            </a:r>
            <a:r>
              <a:rPr spc="-125" dirty="0"/>
              <a:t>i</a:t>
            </a:r>
            <a:r>
              <a:rPr spc="-100" dirty="0"/>
              <a:t>c</a:t>
            </a:r>
            <a:r>
              <a:rPr spc="-105" dirty="0"/>
              <a:t>a</a:t>
            </a:r>
            <a:r>
              <a:rPr spc="-25" dirty="0"/>
              <a:t>l</a:t>
            </a:r>
            <a:r>
              <a:rPr spc="-190" dirty="0"/>
              <a:t> </a:t>
            </a:r>
            <a:r>
              <a:rPr spc="-100" dirty="0"/>
              <a:t>s</a:t>
            </a:r>
            <a:r>
              <a:rPr spc="-105" dirty="0"/>
              <a:t>e</a:t>
            </a:r>
            <a:r>
              <a:rPr spc="-5" dirty="0"/>
              <a:t>t</a:t>
            </a:r>
          </a:p>
        </p:txBody>
      </p:sp>
      <p:sp>
        <p:nvSpPr>
          <p:cNvPr id="3" name="object 3"/>
          <p:cNvSpPr txBox="1"/>
          <p:nvPr/>
        </p:nvSpPr>
        <p:spPr>
          <a:xfrm>
            <a:off x="535940" y="1625853"/>
            <a:ext cx="8073390" cy="2806065"/>
          </a:xfrm>
          <a:prstGeom prst="rect">
            <a:avLst/>
          </a:prstGeom>
        </p:spPr>
        <p:txBody>
          <a:bodyPr vert="horz" wrap="square" lIns="0" tIns="12700" rIns="0" bIns="0" rtlCol="0">
            <a:spAutoFit/>
          </a:bodyPr>
          <a:lstStyle/>
          <a:p>
            <a:pPr marL="194945" marR="5080" indent="-182880" algn="just">
              <a:lnSpc>
                <a:spcPct val="100000"/>
              </a:lnSpc>
              <a:spcBef>
                <a:spcPts val="100"/>
              </a:spcBef>
              <a:buClr>
                <a:srgbClr val="92A199"/>
              </a:buClr>
              <a:buSzPct val="85416"/>
              <a:buChar char="•"/>
              <a:tabLst>
                <a:tab pos="195580" algn="l"/>
              </a:tabLst>
            </a:pPr>
            <a:r>
              <a:rPr sz="2400" spc="-5" dirty="0">
                <a:solidFill>
                  <a:srgbClr val="292934"/>
                </a:solidFill>
                <a:latin typeface="Microsoft Sans Serif"/>
                <a:cs typeface="Microsoft Sans Serif"/>
              </a:rPr>
              <a:t>1) </a:t>
            </a:r>
            <a:r>
              <a:rPr sz="2400" b="1" dirty="0">
                <a:solidFill>
                  <a:srgbClr val="00AFEF"/>
                </a:solidFill>
                <a:latin typeface="Arial"/>
                <a:cs typeface="Arial"/>
              </a:rPr>
              <a:t>Union </a:t>
            </a:r>
            <a:r>
              <a:rPr sz="2400" dirty="0">
                <a:solidFill>
                  <a:srgbClr val="292934"/>
                </a:solidFill>
                <a:latin typeface="Microsoft Sans Serif"/>
                <a:cs typeface="Microsoft Sans Serif"/>
              </a:rPr>
              <a:t>: </a:t>
            </a:r>
            <a:r>
              <a:rPr sz="2400" spc="-5" dirty="0">
                <a:solidFill>
                  <a:srgbClr val="292934"/>
                </a:solidFill>
                <a:latin typeface="Microsoft Sans Serif"/>
                <a:cs typeface="Microsoft Sans Serif"/>
              </a:rPr>
              <a:t>The union between </a:t>
            </a:r>
            <a:r>
              <a:rPr sz="2400" dirty="0">
                <a:solidFill>
                  <a:srgbClr val="292934"/>
                </a:solidFill>
                <a:latin typeface="Microsoft Sans Serif"/>
                <a:cs typeface="Microsoft Sans Serif"/>
              </a:rPr>
              <a:t>two sets </a:t>
            </a:r>
            <a:r>
              <a:rPr sz="2400" spc="-5" dirty="0">
                <a:solidFill>
                  <a:srgbClr val="292934"/>
                </a:solidFill>
                <a:latin typeface="Microsoft Sans Serif"/>
                <a:cs typeface="Microsoft Sans Serif"/>
              </a:rPr>
              <a:t>gives </a:t>
            </a:r>
            <a:r>
              <a:rPr sz="2400" spc="-10" dirty="0">
                <a:solidFill>
                  <a:srgbClr val="292934"/>
                </a:solidFill>
                <a:latin typeface="Microsoft Sans Serif"/>
                <a:cs typeface="Microsoft Sans Serif"/>
              </a:rPr>
              <a:t>all </a:t>
            </a:r>
            <a:r>
              <a:rPr sz="2400" spc="-5" dirty="0">
                <a:solidFill>
                  <a:srgbClr val="292934"/>
                </a:solidFill>
                <a:latin typeface="Microsoft Sans Serif"/>
                <a:cs typeface="Microsoft Sans Serif"/>
              </a:rPr>
              <a:t>those </a:t>
            </a:r>
            <a:r>
              <a:rPr sz="2400" dirty="0">
                <a:solidFill>
                  <a:srgbClr val="292934"/>
                </a:solidFill>
                <a:latin typeface="Microsoft Sans Serif"/>
                <a:cs typeface="Microsoft Sans Serif"/>
              </a:rPr>
              <a:t> </a:t>
            </a:r>
            <a:r>
              <a:rPr sz="2400" spc="-5" dirty="0">
                <a:solidFill>
                  <a:srgbClr val="292934"/>
                </a:solidFill>
                <a:latin typeface="Microsoft Sans Serif"/>
                <a:cs typeface="Microsoft Sans Serif"/>
              </a:rPr>
              <a:t>elements </a:t>
            </a:r>
            <a:r>
              <a:rPr sz="2400" spc="-15" dirty="0">
                <a:solidFill>
                  <a:srgbClr val="292934"/>
                </a:solidFill>
                <a:latin typeface="Microsoft Sans Serif"/>
                <a:cs typeface="Microsoft Sans Serif"/>
              </a:rPr>
              <a:t>in </a:t>
            </a:r>
            <a:r>
              <a:rPr sz="2400" dirty="0">
                <a:solidFill>
                  <a:srgbClr val="292934"/>
                </a:solidFill>
                <a:latin typeface="Microsoft Sans Serif"/>
                <a:cs typeface="Microsoft Sans Serif"/>
              </a:rPr>
              <a:t>the </a:t>
            </a:r>
            <a:r>
              <a:rPr sz="2400" spc="-5" dirty="0">
                <a:solidFill>
                  <a:srgbClr val="292934"/>
                </a:solidFill>
                <a:latin typeface="Microsoft Sans Serif"/>
                <a:cs typeface="Microsoft Sans Serif"/>
              </a:rPr>
              <a:t>universe </a:t>
            </a:r>
            <a:r>
              <a:rPr sz="2400" dirty="0">
                <a:solidFill>
                  <a:srgbClr val="292934"/>
                </a:solidFill>
                <a:latin typeface="Microsoft Sans Serif"/>
                <a:cs typeface="Microsoft Sans Serif"/>
              </a:rPr>
              <a:t>that </a:t>
            </a:r>
            <a:r>
              <a:rPr sz="2400" spc="-5" dirty="0">
                <a:solidFill>
                  <a:srgbClr val="292934"/>
                </a:solidFill>
                <a:latin typeface="Microsoft Sans Serif"/>
                <a:cs typeface="Microsoft Sans Serif"/>
              </a:rPr>
              <a:t>belongs </a:t>
            </a:r>
            <a:r>
              <a:rPr sz="2400" dirty="0">
                <a:solidFill>
                  <a:srgbClr val="292934"/>
                </a:solidFill>
                <a:latin typeface="Microsoft Sans Serif"/>
                <a:cs typeface="Microsoft Sans Serif"/>
              </a:rPr>
              <a:t>to </a:t>
            </a:r>
            <a:r>
              <a:rPr sz="2400" spc="-5" dirty="0">
                <a:solidFill>
                  <a:srgbClr val="292934"/>
                </a:solidFill>
                <a:latin typeface="Microsoft Sans Serif"/>
                <a:cs typeface="Microsoft Sans Serif"/>
              </a:rPr>
              <a:t>either </a:t>
            </a:r>
            <a:r>
              <a:rPr sz="2400" dirty="0">
                <a:solidFill>
                  <a:srgbClr val="292934"/>
                </a:solidFill>
                <a:latin typeface="Microsoft Sans Serif"/>
                <a:cs typeface="Microsoft Sans Serif"/>
              </a:rPr>
              <a:t>set A </a:t>
            </a:r>
            <a:r>
              <a:rPr sz="2400" spc="-5" dirty="0">
                <a:solidFill>
                  <a:srgbClr val="292934"/>
                </a:solidFill>
                <a:latin typeface="Microsoft Sans Serif"/>
                <a:cs typeface="Microsoft Sans Serif"/>
              </a:rPr>
              <a:t>or </a:t>
            </a:r>
            <a:r>
              <a:rPr sz="2400" spc="-10" dirty="0">
                <a:solidFill>
                  <a:srgbClr val="292934"/>
                </a:solidFill>
                <a:latin typeface="Microsoft Sans Serif"/>
                <a:cs typeface="Microsoft Sans Serif"/>
              </a:rPr>
              <a:t>set </a:t>
            </a:r>
            <a:r>
              <a:rPr sz="2400" spc="-625" dirty="0">
                <a:solidFill>
                  <a:srgbClr val="292934"/>
                </a:solidFill>
                <a:latin typeface="Microsoft Sans Serif"/>
                <a:cs typeface="Microsoft Sans Serif"/>
              </a:rPr>
              <a:t> </a:t>
            </a:r>
            <a:r>
              <a:rPr sz="2400" dirty="0">
                <a:solidFill>
                  <a:srgbClr val="292934"/>
                </a:solidFill>
                <a:latin typeface="Microsoft Sans Serif"/>
                <a:cs typeface="Microsoft Sans Serif"/>
              </a:rPr>
              <a:t>B </a:t>
            </a:r>
            <a:r>
              <a:rPr sz="2400" spc="-5" dirty="0">
                <a:solidFill>
                  <a:srgbClr val="292934"/>
                </a:solidFill>
                <a:latin typeface="Microsoft Sans Serif"/>
                <a:cs typeface="Microsoft Sans Serif"/>
              </a:rPr>
              <a:t>or both sets </a:t>
            </a:r>
            <a:r>
              <a:rPr sz="2400" dirty="0">
                <a:solidFill>
                  <a:srgbClr val="292934"/>
                </a:solidFill>
                <a:latin typeface="Microsoft Sans Serif"/>
                <a:cs typeface="Microsoft Sans Serif"/>
              </a:rPr>
              <a:t>A &amp; </a:t>
            </a:r>
            <a:r>
              <a:rPr sz="2400" spc="-5" dirty="0">
                <a:solidFill>
                  <a:srgbClr val="292934"/>
                </a:solidFill>
                <a:latin typeface="Microsoft Sans Serif"/>
                <a:cs typeface="Microsoft Sans Serif"/>
              </a:rPr>
              <a:t>B. Union can be </a:t>
            </a:r>
            <a:r>
              <a:rPr sz="2400" dirty="0">
                <a:solidFill>
                  <a:srgbClr val="292934"/>
                </a:solidFill>
                <a:latin typeface="Microsoft Sans Serif"/>
                <a:cs typeface="Microsoft Sans Serif"/>
              </a:rPr>
              <a:t>termed </a:t>
            </a:r>
            <a:r>
              <a:rPr sz="2400" spc="-5" dirty="0">
                <a:solidFill>
                  <a:srgbClr val="292934"/>
                </a:solidFill>
                <a:latin typeface="Microsoft Sans Serif"/>
                <a:cs typeface="Microsoft Sans Serif"/>
              </a:rPr>
              <a:t>as </a:t>
            </a:r>
            <a:r>
              <a:rPr sz="2400" spc="-10" dirty="0">
                <a:solidFill>
                  <a:srgbClr val="292934"/>
                </a:solidFill>
                <a:latin typeface="Microsoft Sans Serif"/>
                <a:cs typeface="Microsoft Sans Serif"/>
              </a:rPr>
              <a:t>logical </a:t>
            </a:r>
            <a:r>
              <a:rPr sz="2400" dirty="0">
                <a:solidFill>
                  <a:srgbClr val="292934"/>
                </a:solidFill>
                <a:latin typeface="Microsoft Sans Serif"/>
                <a:cs typeface="Microsoft Sans Serif"/>
              </a:rPr>
              <a:t>OR </a:t>
            </a:r>
            <a:r>
              <a:rPr sz="2400" spc="5" dirty="0">
                <a:solidFill>
                  <a:srgbClr val="292934"/>
                </a:solidFill>
                <a:latin typeface="Microsoft Sans Serif"/>
                <a:cs typeface="Microsoft Sans Serif"/>
              </a:rPr>
              <a:t> </a:t>
            </a:r>
            <a:r>
              <a:rPr sz="2400" spc="-5" dirty="0">
                <a:solidFill>
                  <a:srgbClr val="292934"/>
                </a:solidFill>
                <a:latin typeface="Microsoft Sans Serif"/>
                <a:cs typeface="Microsoft Sans Serif"/>
              </a:rPr>
              <a:t>operations.</a:t>
            </a:r>
            <a:endParaRPr sz="2400">
              <a:latin typeface="Microsoft Sans Serif"/>
              <a:cs typeface="Microsoft Sans Serif"/>
            </a:endParaRPr>
          </a:p>
          <a:p>
            <a:pPr marL="279400" marR="3093085" indent="-279400" algn="just">
              <a:lnSpc>
                <a:spcPct val="120100"/>
              </a:lnSpc>
              <a:buClr>
                <a:srgbClr val="92A199"/>
              </a:buClr>
              <a:buSzPct val="85416"/>
              <a:buChar char="•"/>
              <a:tabLst>
                <a:tab pos="279400" algn="l"/>
              </a:tabLst>
            </a:pPr>
            <a:r>
              <a:rPr sz="2400" spc="-10" dirty="0">
                <a:solidFill>
                  <a:srgbClr val="292934"/>
                </a:solidFill>
                <a:latin typeface="Microsoft Sans Serif"/>
                <a:cs typeface="Microsoft Sans Serif"/>
              </a:rPr>
              <a:t>Union </a:t>
            </a:r>
            <a:r>
              <a:rPr sz="2400" spc="-5" dirty="0">
                <a:solidFill>
                  <a:srgbClr val="292934"/>
                </a:solidFill>
                <a:latin typeface="Microsoft Sans Serif"/>
                <a:cs typeface="Microsoft Sans Serif"/>
              </a:rPr>
              <a:t>of </a:t>
            </a:r>
            <a:r>
              <a:rPr sz="2400" dirty="0">
                <a:solidFill>
                  <a:srgbClr val="292934"/>
                </a:solidFill>
                <a:latin typeface="Microsoft Sans Serif"/>
                <a:cs typeface="Microsoft Sans Serif"/>
              </a:rPr>
              <a:t>two sets A &amp; B </a:t>
            </a:r>
            <a:r>
              <a:rPr sz="2400" spc="-10" dirty="0">
                <a:solidFill>
                  <a:srgbClr val="292934"/>
                </a:solidFill>
                <a:latin typeface="Microsoft Sans Serif"/>
                <a:cs typeface="Microsoft Sans Serif"/>
              </a:rPr>
              <a:t>is given as </a:t>
            </a:r>
            <a:r>
              <a:rPr sz="2400" spc="-625" dirty="0">
                <a:solidFill>
                  <a:srgbClr val="292934"/>
                </a:solidFill>
                <a:latin typeface="Microsoft Sans Serif"/>
                <a:cs typeface="Microsoft Sans Serif"/>
              </a:rPr>
              <a:t> </a:t>
            </a:r>
            <a:r>
              <a:rPr sz="2400" dirty="0">
                <a:solidFill>
                  <a:srgbClr val="292934"/>
                </a:solidFill>
                <a:latin typeface="Microsoft Sans Serif"/>
                <a:cs typeface="Microsoft Sans Serif"/>
              </a:rPr>
              <a:t>A</a:t>
            </a:r>
            <a:r>
              <a:rPr sz="2400" spc="-125" dirty="0">
                <a:solidFill>
                  <a:srgbClr val="292934"/>
                </a:solidFill>
                <a:latin typeface="Microsoft Sans Serif"/>
                <a:cs typeface="Microsoft Sans Serif"/>
              </a:rPr>
              <a:t> </a:t>
            </a:r>
            <a:r>
              <a:rPr sz="2400" dirty="0">
                <a:solidFill>
                  <a:srgbClr val="292934"/>
                </a:solidFill>
                <a:latin typeface="Microsoft Sans Serif"/>
                <a:cs typeface="Microsoft Sans Serif"/>
              </a:rPr>
              <a:t>U</a:t>
            </a:r>
            <a:r>
              <a:rPr sz="2400" spc="20" dirty="0">
                <a:solidFill>
                  <a:srgbClr val="292934"/>
                </a:solidFill>
                <a:latin typeface="Microsoft Sans Serif"/>
                <a:cs typeface="Microsoft Sans Serif"/>
              </a:rPr>
              <a:t> </a:t>
            </a:r>
            <a:r>
              <a:rPr sz="2400" dirty="0">
                <a:solidFill>
                  <a:srgbClr val="292934"/>
                </a:solidFill>
                <a:latin typeface="Microsoft Sans Serif"/>
                <a:cs typeface="Microsoft Sans Serif"/>
              </a:rPr>
              <a:t>B</a:t>
            </a:r>
            <a:r>
              <a:rPr sz="2400" spc="20" dirty="0">
                <a:solidFill>
                  <a:srgbClr val="292934"/>
                </a:solidFill>
                <a:latin typeface="Microsoft Sans Serif"/>
                <a:cs typeface="Microsoft Sans Serif"/>
              </a:rPr>
              <a:t> </a:t>
            </a:r>
            <a:r>
              <a:rPr sz="2400" dirty="0">
                <a:solidFill>
                  <a:srgbClr val="292934"/>
                </a:solidFill>
                <a:latin typeface="Microsoft Sans Serif"/>
                <a:cs typeface="Microsoft Sans Serif"/>
              </a:rPr>
              <a:t>=</a:t>
            </a:r>
            <a:r>
              <a:rPr sz="2400" spc="5" dirty="0">
                <a:solidFill>
                  <a:srgbClr val="292934"/>
                </a:solidFill>
                <a:latin typeface="Microsoft Sans Serif"/>
                <a:cs typeface="Microsoft Sans Serif"/>
              </a:rPr>
              <a:t> </a:t>
            </a:r>
            <a:r>
              <a:rPr sz="2400" dirty="0">
                <a:solidFill>
                  <a:srgbClr val="292934"/>
                </a:solidFill>
                <a:latin typeface="Microsoft Sans Serif"/>
                <a:cs typeface="Microsoft Sans Serif"/>
              </a:rPr>
              <a:t>{</a:t>
            </a:r>
            <a:r>
              <a:rPr sz="2400" spc="20" dirty="0">
                <a:solidFill>
                  <a:srgbClr val="292934"/>
                </a:solidFill>
                <a:latin typeface="Microsoft Sans Serif"/>
                <a:cs typeface="Microsoft Sans Serif"/>
              </a:rPr>
              <a:t> </a:t>
            </a:r>
            <a:r>
              <a:rPr sz="2400" dirty="0">
                <a:solidFill>
                  <a:srgbClr val="292934"/>
                </a:solidFill>
                <a:latin typeface="Microsoft Sans Serif"/>
                <a:cs typeface="Microsoft Sans Serif"/>
              </a:rPr>
              <a:t>x</a:t>
            </a:r>
            <a:r>
              <a:rPr sz="2400" spc="15" dirty="0">
                <a:solidFill>
                  <a:srgbClr val="292934"/>
                </a:solidFill>
                <a:latin typeface="Microsoft Sans Serif"/>
                <a:cs typeface="Microsoft Sans Serif"/>
              </a:rPr>
              <a:t> </a:t>
            </a:r>
            <a:r>
              <a:rPr sz="2400" dirty="0">
                <a:solidFill>
                  <a:srgbClr val="292934"/>
                </a:solidFill>
                <a:latin typeface="Microsoft Sans Serif"/>
                <a:cs typeface="Microsoft Sans Serif"/>
              </a:rPr>
              <a:t>|</a:t>
            </a:r>
            <a:r>
              <a:rPr sz="2400" spc="25" dirty="0">
                <a:solidFill>
                  <a:srgbClr val="292934"/>
                </a:solidFill>
                <a:latin typeface="Microsoft Sans Serif"/>
                <a:cs typeface="Microsoft Sans Serif"/>
              </a:rPr>
              <a:t> </a:t>
            </a:r>
            <a:r>
              <a:rPr sz="2400" dirty="0">
                <a:solidFill>
                  <a:srgbClr val="292934"/>
                </a:solidFill>
                <a:latin typeface="Microsoft Sans Serif"/>
                <a:cs typeface="Microsoft Sans Serif"/>
              </a:rPr>
              <a:t>x</a:t>
            </a:r>
            <a:r>
              <a:rPr sz="2400" spc="15" dirty="0">
                <a:solidFill>
                  <a:srgbClr val="292934"/>
                </a:solidFill>
                <a:latin typeface="Microsoft Sans Serif"/>
                <a:cs typeface="Microsoft Sans Serif"/>
              </a:rPr>
              <a:t> </a:t>
            </a:r>
            <a:r>
              <a:rPr sz="2400" spc="5" dirty="0">
                <a:solidFill>
                  <a:srgbClr val="292934"/>
                </a:solidFill>
                <a:latin typeface="Microsoft Sans Serif"/>
                <a:cs typeface="Microsoft Sans Serif"/>
              </a:rPr>
              <a:t>Є</a:t>
            </a:r>
            <a:r>
              <a:rPr sz="2400" spc="-114" dirty="0">
                <a:solidFill>
                  <a:srgbClr val="292934"/>
                </a:solidFill>
                <a:latin typeface="Microsoft Sans Serif"/>
                <a:cs typeface="Microsoft Sans Serif"/>
              </a:rPr>
              <a:t> </a:t>
            </a:r>
            <a:r>
              <a:rPr sz="2400" dirty="0">
                <a:solidFill>
                  <a:srgbClr val="292934"/>
                </a:solidFill>
                <a:latin typeface="Microsoft Sans Serif"/>
                <a:cs typeface="Microsoft Sans Serif"/>
              </a:rPr>
              <a:t>A</a:t>
            </a:r>
            <a:r>
              <a:rPr sz="2400" spc="-120" dirty="0">
                <a:solidFill>
                  <a:srgbClr val="292934"/>
                </a:solidFill>
                <a:latin typeface="Microsoft Sans Serif"/>
                <a:cs typeface="Microsoft Sans Serif"/>
              </a:rPr>
              <a:t> </a:t>
            </a:r>
            <a:r>
              <a:rPr sz="2400" spc="-5" dirty="0">
                <a:solidFill>
                  <a:srgbClr val="292934"/>
                </a:solidFill>
                <a:latin typeface="Microsoft Sans Serif"/>
                <a:cs typeface="Microsoft Sans Serif"/>
              </a:rPr>
              <a:t>or</a:t>
            </a:r>
            <a:r>
              <a:rPr sz="2400" spc="30" dirty="0">
                <a:solidFill>
                  <a:srgbClr val="292934"/>
                </a:solidFill>
                <a:latin typeface="Microsoft Sans Serif"/>
                <a:cs typeface="Microsoft Sans Serif"/>
              </a:rPr>
              <a:t> </a:t>
            </a:r>
            <a:r>
              <a:rPr sz="2400" dirty="0">
                <a:solidFill>
                  <a:srgbClr val="292934"/>
                </a:solidFill>
                <a:latin typeface="Microsoft Sans Serif"/>
                <a:cs typeface="Microsoft Sans Serif"/>
              </a:rPr>
              <a:t>x</a:t>
            </a:r>
            <a:r>
              <a:rPr sz="2400" spc="15" dirty="0">
                <a:solidFill>
                  <a:srgbClr val="292934"/>
                </a:solidFill>
                <a:latin typeface="Microsoft Sans Serif"/>
                <a:cs typeface="Microsoft Sans Serif"/>
              </a:rPr>
              <a:t> </a:t>
            </a:r>
            <a:r>
              <a:rPr sz="2400" spc="5" dirty="0">
                <a:solidFill>
                  <a:srgbClr val="292934"/>
                </a:solidFill>
                <a:latin typeface="Microsoft Sans Serif"/>
                <a:cs typeface="Microsoft Sans Serif"/>
              </a:rPr>
              <a:t>Є</a:t>
            </a:r>
            <a:r>
              <a:rPr sz="2400" spc="20" dirty="0">
                <a:solidFill>
                  <a:srgbClr val="292934"/>
                </a:solidFill>
                <a:latin typeface="Microsoft Sans Serif"/>
                <a:cs typeface="Microsoft Sans Serif"/>
              </a:rPr>
              <a:t> </a:t>
            </a:r>
            <a:r>
              <a:rPr sz="2400" dirty="0">
                <a:solidFill>
                  <a:srgbClr val="292934"/>
                </a:solidFill>
                <a:latin typeface="Microsoft Sans Serif"/>
                <a:cs typeface="Microsoft Sans Serif"/>
              </a:rPr>
              <a:t>B</a:t>
            </a:r>
            <a:r>
              <a:rPr sz="2400" spc="10" dirty="0">
                <a:solidFill>
                  <a:srgbClr val="292934"/>
                </a:solidFill>
                <a:latin typeface="Microsoft Sans Serif"/>
                <a:cs typeface="Microsoft Sans Serif"/>
              </a:rPr>
              <a:t> </a:t>
            </a:r>
            <a:r>
              <a:rPr sz="2400" dirty="0">
                <a:solidFill>
                  <a:srgbClr val="292934"/>
                </a:solidFill>
                <a:latin typeface="Microsoft Sans Serif"/>
                <a:cs typeface="Microsoft Sans Serif"/>
              </a:rPr>
              <a:t>}</a:t>
            </a:r>
            <a:endParaRPr sz="2400">
              <a:latin typeface="Microsoft Sans Serif"/>
              <a:cs typeface="Microsoft Sans Serif"/>
            </a:endParaRPr>
          </a:p>
          <a:p>
            <a:pPr marL="95885">
              <a:lnSpc>
                <a:spcPct val="100000"/>
              </a:lnSpc>
              <a:spcBef>
                <a:spcPts val="575"/>
              </a:spcBef>
            </a:pPr>
            <a:r>
              <a:rPr sz="2400" spc="-5" dirty="0">
                <a:solidFill>
                  <a:srgbClr val="292934"/>
                </a:solidFill>
                <a:latin typeface="Microsoft Sans Serif"/>
                <a:cs typeface="Microsoft Sans Serif"/>
              </a:rPr>
              <a:t>eg</a:t>
            </a:r>
            <a:r>
              <a:rPr sz="2400" spc="-15" dirty="0">
                <a:solidFill>
                  <a:srgbClr val="292934"/>
                </a:solidFill>
                <a:latin typeface="Microsoft Sans Serif"/>
                <a:cs typeface="Microsoft Sans Serif"/>
              </a:rPr>
              <a:t> </a:t>
            </a:r>
            <a:r>
              <a:rPr sz="2400" dirty="0">
                <a:solidFill>
                  <a:srgbClr val="292934"/>
                </a:solidFill>
                <a:latin typeface="Microsoft Sans Serif"/>
                <a:cs typeface="Microsoft Sans Serif"/>
              </a:rPr>
              <a:t>:</a:t>
            </a:r>
            <a:endParaRPr sz="2400">
              <a:latin typeface="Microsoft Sans Serif"/>
              <a:cs typeface="Microsoft Sans Serif"/>
            </a:endParaRPr>
          </a:p>
        </p:txBody>
      </p:sp>
      <p:pic>
        <p:nvPicPr>
          <p:cNvPr id="4" name="object 4"/>
          <p:cNvPicPr/>
          <p:nvPr/>
        </p:nvPicPr>
        <p:blipFill>
          <a:blip r:embed="rId2" cstate="print"/>
          <a:stretch>
            <a:fillRect/>
          </a:stretch>
        </p:blipFill>
        <p:spPr>
          <a:xfrm>
            <a:off x="3733800" y="4619624"/>
            <a:ext cx="2667000" cy="2209797"/>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97737"/>
            <a:ext cx="3072130" cy="635000"/>
          </a:xfrm>
          <a:prstGeom prst="rect">
            <a:avLst/>
          </a:prstGeom>
        </p:spPr>
        <p:txBody>
          <a:bodyPr vert="horz" wrap="square" lIns="0" tIns="12065" rIns="0" bIns="0" rtlCol="0">
            <a:spAutoFit/>
          </a:bodyPr>
          <a:lstStyle/>
          <a:p>
            <a:pPr marL="12700">
              <a:lnSpc>
                <a:spcPct val="100000"/>
              </a:lnSpc>
              <a:spcBef>
                <a:spcPts val="95"/>
              </a:spcBef>
            </a:pPr>
            <a:r>
              <a:rPr spc="-105" dirty="0"/>
              <a:t>2</a:t>
            </a:r>
            <a:r>
              <a:rPr spc="-5" dirty="0"/>
              <a:t>)</a:t>
            </a:r>
            <a:r>
              <a:rPr spc="-140" dirty="0"/>
              <a:t> </a:t>
            </a:r>
            <a:r>
              <a:rPr spc="-100" dirty="0"/>
              <a:t>I</a:t>
            </a:r>
            <a:r>
              <a:rPr spc="-105" dirty="0"/>
              <a:t>n</a:t>
            </a:r>
            <a:r>
              <a:rPr spc="-100" dirty="0"/>
              <a:t>t</a:t>
            </a:r>
            <a:r>
              <a:rPr spc="-105" dirty="0"/>
              <a:t>er</a:t>
            </a:r>
            <a:r>
              <a:rPr spc="-100" dirty="0"/>
              <a:t>s</a:t>
            </a:r>
            <a:r>
              <a:rPr spc="-105" dirty="0"/>
              <a:t>e</a:t>
            </a:r>
            <a:r>
              <a:rPr spc="-100" dirty="0"/>
              <a:t>ct</a:t>
            </a:r>
            <a:r>
              <a:rPr spc="-135" dirty="0"/>
              <a:t>i</a:t>
            </a:r>
            <a:r>
              <a:rPr spc="-105" dirty="0"/>
              <a:t>o</a:t>
            </a:r>
            <a:r>
              <a:rPr spc="-5" dirty="0"/>
              <a:t>n</a:t>
            </a:r>
          </a:p>
        </p:txBody>
      </p:sp>
      <p:sp>
        <p:nvSpPr>
          <p:cNvPr id="3" name="object 3"/>
          <p:cNvSpPr txBox="1"/>
          <p:nvPr/>
        </p:nvSpPr>
        <p:spPr>
          <a:xfrm>
            <a:off x="535940" y="1625853"/>
            <a:ext cx="8074659" cy="2000885"/>
          </a:xfrm>
          <a:prstGeom prst="rect">
            <a:avLst/>
          </a:prstGeom>
        </p:spPr>
        <p:txBody>
          <a:bodyPr vert="horz" wrap="square" lIns="0" tIns="12700" rIns="0" bIns="0" rtlCol="0">
            <a:spAutoFit/>
          </a:bodyPr>
          <a:lstStyle/>
          <a:p>
            <a:pPr marL="194945" marR="5080" indent="-182880" algn="just">
              <a:lnSpc>
                <a:spcPct val="100000"/>
              </a:lnSpc>
              <a:spcBef>
                <a:spcPts val="100"/>
              </a:spcBef>
              <a:buClr>
                <a:srgbClr val="92A199"/>
              </a:buClr>
              <a:buSzPct val="85416"/>
              <a:buFont typeface="Microsoft Sans Serif"/>
              <a:buChar char="•"/>
              <a:tabLst>
                <a:tab pos="279400" algn="l"/>
              </a:tabLst>
            </a:pPr>
            <a:r>
              <a:rPr dirty="0"/>
              <a:t>	</a:t>
            </a:r>
            <a:r>
              <a:rPr sz="2400" spc="-5" dirty="0">
                <a:solidFill>
                  <a:srgbClr val="292934"/>
                </a:solidFill>
                <a:latin typeface="Microsoft Sans Serif"/>
                <a:cs typeface="Microsoft Sans Serif"/>
              </a:rPr>
              <a:t>Intersection</a:t>
            </a:r>
            <a:r>
              <a:rPr sz="2400" dirty="0">
                <a:solidFill>
                  <a:srgbClr val="292934"/>
                </a:solidFill>
                <a:latin typeface="Microsoft Sans Serif"/>
                <a:cs typeface="Microsoft Sans Serif"/>
              </a:rPr>
              <a:t> between</a:t>
            </a:r>
            <a:r>
              <a:rPr sz="2400" spc="5" dirty="0">
                <a:solidFill>
                  <a:srgbClr val="292934"/>
                </a:solidFill>
                <a:latin typeface="Microsoft Sans Serif"/>
                <a:cs typeface="Microsoft Sans Serif"/>
              </a:rPr>
              <a:t> </a:t>
            </a:r>
            <a:r>
              <a:rPr sz="2400" dirty="0">
                <a:solidFill>
                  <a:srgbClr val="292934"/>
                </a:solidFill>
                <a:latin typeface="Microsoft Sans Serif"/>
                <a:cs typeface="Microsoft Sans Serif"/>
              </a:rPr>
              <a:t>two</a:t>
            </a:r>
            <a:r>
              <a:rPr sz="2400" spc="5" dirty="0">
                <a:solidFill>
                  <a:srgbClr val="292934"/>
                </a:solidFill>
                <a:latin typeface="Microsoft Sans Serif"/>
                <a:cs typeface="Microsoft Sans Serif"/>
              </a:rPr>
              <a:t> </a:t>
            </a:r>
            <a:r>
              <a:rPr sz="2400" spc="-5" dirty="0">
                <a:solidFill>
                  <a:srgbClr val="292934"/>
                </a:solidFill>
                <a:latin typeface="Microsoft Sans Serif"/>
                <a:cs typeface="Microsoft Sans Serif"/>
              </a:rPr>
              <a:t>sets</a:t>
            </a:r>
            <a:r>
              <a:rPr sz="2400" dirty="0">
                <a:solidFill>
                  <a:srgbClr val="292934"/>
                </a:solidFill>
                <a:latin typeface="Microsoft Sans Serif"/>
                <a:cs typeface="Microsoft Sans Serif"/>
              </a:rPr>
              <a:t> </a:t>
            </a:r>
            <a:r>
              <a:rPr sz="2400" spc="-5" dirty="0">
                <a:solidFill>
                  <a:srgbClr val="292934"/>
                </a:solidFill>
                <a:latin typeface="Microsoft Sans Serif"/>
                <a:cs typeface="Microsoft Sans Serif"/>
              </a:rPr>
              <a:t>represents</a:t>
            </a:r>
            <a:r>
              <a:rPr sz="2400" dirty="0">
                <a:solidFill>
                  <a:srgbClr val="292934"/>
                </a:solidFill>
                <a:latin typeface="Microsoft Sans Serif"/>
                <a:cs typeface="Microsoft Sans Serif"/>
              </a:rPr>
              <a:t> </a:t>
            </a:r>
            <a:r>
              <a:rPr sz="2400" spc="-10" dirty="0">
                <a:solidFill>
                  <a:srgbClr val="292934"/>
                </a:solidFill>
                <a:latin typeface="Microsoft Sans Serif"/>
                <a:cs typeface="Microsoft Sans Serif"/>
              </a:rPr>
              <a:t>all</a:t>
            </a:r>
            <a:r>
              <a:rPr sz="2400" spc="-5" dirty="0">
                <a:solidFill>
                  <a:srgbClr val="292934"/>
                </a:solidFill>
                <a:latin typeface="Microsoft Sans Serif"/>
                <a:cs typeface="Microsoft Sans Serif"/>
              </a:rPr>
              <a:t> those </a:t>
            </a:r>
            <a:r>
              <a:rPr sz="2400" dirty="0">
                <a:solidFill>
                  <a:srgbClr val="292934"/>
                </a:solidFill>
                <a:latin typeface="Microsoft Sans Serif"/>
                <a:cs typeface="Microsoft Sans Serif"/>
              </a:rPr>
              <a:t> </a:t>
            </a:r>
            <a:r>
              <a:rPr sz="2400" spc="-5" dirty="0">
                <a:solidFill>
                  <a:srgbClr val="292934"/>
                </a:solidFill>
                <a:latin typeface="Microsoft Sans Serif"/>
                <a:cs typeface="Microsoft Sans Serif"/>
              </a:rPr>
              <a:t>elements in </a:t>
            </a:r>
            <a:r>
              <a:rPr sz="2400" dirty="0">
                <a:solidFill>
                  <a:srgbClr val="292934"/>
                </a:solidFill>
                <a:latin typeface="Microsoft Sans Serif"/>
                <a:cs typeface="Microsoft Sans Serif"/>
              </a:rPr>
              <a:t>the </a:t>
            </a:r>
            <a:r>
              <a:rPr sz="2400" spc="-5" dirty="0">
                <a:solidFill>
                  <a:srgbClr val="292934"/>
                </a:solidFill>
                <a:latin typeface="Microsoft Sans Serif"/>
                <a:cs typeface="Microsoft Sans Serif"/>
              </a:rPr>
              <a:t>universe </a:t>
            </a:r>
            <a:r>
              <a:rPr sz="2400" dirty="0">
                <a:solidFill>
                  <a:srgbClr val="292934"/>
                </a:solidFill>
                <a:latin typeface="Microsoft Sans Serif"/>
                <a:cs typeface="Microsoft Sans Serif"/>
              </a:rPr>
              <a:t>that </a:t>
            </a:r>
            <a:r>
              <a:rPr sz="2400" spc="-5" dirty="0">
                <a:solidFill>
                  <a:srgbClr val="292934"/>
                </a:solidFill>
                <a:latin typeface="Microsoft Sans Serif"/>
                <a:cs typeface="Microsoft Sans Serif"/>
              </a:rPr>
              <a:t>simultaneously </a:t>
            </a:r>
            <a:r>
              <a:rPr sz="2400" dirty="0">
                <a:solidFill>
                  <a:srgbClr val="292934"/>
                </a:solidFill>
                <a:latin typeface="Microsoft Sans Serif"/>
                <a:cs typeface="Microsoft Sans Serif"/>
              </a:rPr>
              <a:t>belongs to </a:t>
            </a:r>
            <a:r>
              <a:rPr sz="2400" spc="5" dirty="0">
                <a:solidFill>
                  <a:srgbClr val="292934"/>
                </a:solidFill>
                <a:latin typeface="Microsoft Sans Serif"/>
                <a:cs typeface="Microsoft Sans Serif"/>
              </a:rPr>
              <a:t> </a:t>
            </a:r>
            <a:r>
              <a:rPr sz="2400" spc="-5" dirty="0">
                <a:solidFill>
                  <a:srgbClr val="292934"/>
                </a:solidFill>
                <a:latin typeface="Microsoft Sans Serif"/>
                <a:cs typeface="Microsoft Sans Serif"/>
              </a:rPr>
              <a:t>both</a:t>
            </a:r>
            <a:r>
              <a:rPr sz="2400" spc="25" dirty="0">
                <a:solidFill>
                  <a:srgbClr val="292934"/>
                </a:solidFill>
                <a:latin typeface="Microsoft Sans Serif"/>
                <a:cs typeface="Microsoft Sans Serif"/>
              </a:rPr>
              <a:t> </a:t>
            </a:r>
            <a:r>
              <a:rPr sz="2400" dirty="0">
                <a:solidFill>
                  <a:srgbClr val="292934"/>
                </a:solidFill>
                <a:latin typeface="Microsoft Sans Serif"/>
                <a:cs typeface="Microsoft Sans Serif"/>
              </a:rPr>
              <a:t>the</a:t>
            </a:r>
            <a:r>
              <a:rPr sz="2400" spc="20" dirty="0">
                <a:solidFill>
                  <a:srgbClr val="292934"/>
                </a:solidFill>
                <a:latin typeface="Microsoft Sans Serif"/>
                <a:cs typeface="Microsoft Sans Serif"/>
              </a:rPr>
              <a:t> </a:t>
            </a:r>
            <a:r>
              <a:rPr sz="2400" dirty="0">
                <a:solidFill>
                  <a:srgbClr val="292934"/>
                </a:solidFill>
                <a:latin typeface="Microsoft Sans Serif"/>
                <a:cs typeface="Microsoft Sans Serif"/>
              </a:rPr>
              <a:t>sets.</a:t>
            </a:r>
            <a:r>
              <a:rPr sz="2400" spc="15" dirty="0">
                <a:solidFill>
                  <a:srgbClr val="292934"/>
                </a:solidFill>
                <a:latin typeface="Microsoft Sans Serif"/>
                <a:cs typeface="Microsoft Sans Serif"/>
              </a:rPr>
              <a:t> </a:t>
            </a:r>
            <a:r>
              <a:rPr sz="2400" spc="-5" dirty="0">
                <a:solidFill>
                  <a:srgbClr val="292934"/>
                </a:solidFill>
                <a:latin typeface="Microsoft Sans Serif"/>
                <a:cs typeface="Microsoft Sans Serif"/>
              </a:rPr>
              <a:t>Intersection</a:t>
            </a:r>
            <a:r>
              <a:rPr sz="2400" spc="35" dirty="0">
                <a:solidFill>
                  <a:srgbClr val="292934"/>
                </a:solidFill>
                <a:latin typeface="Microsoft Sans Serif"/>
                <a:cs typeface="Microsoft Sans Serif"/>
              </a:rPr>
              <a:t> </a:t>
            </a:r>
            <a:r>
              <a:rPr sz="2400" spc="-5" dirty="0">
                <a:solidFill>
                  <a:srgbClr val="292934"/>
                </a:solidFill>
                <a:latin typeface="Microsoft Sans Serif"/>
                <a:cs typeface="Microsoft Sans Serif"/>
              </a:rPr>
              <a:t>also</a:t>
            </a:r>
            <a:r>
              <a:rPr sz="2400" spc="35" dirty="0">
                <a:solidFill>
                  <a:srgbClr val="292934"/>
                </a:solidFill>
                <a:latin typeface="Microsoft Sans Serif"/>
                <a:cs typeface="Microsoft Sans Serif"/>
              </a:rPr>
              <a:t> </a:t>
            </a:r>
            <a:r>
              <a:rPr sz="2400" spc="-5" dirty="0">
                <a:solidFill>
                  <a:srgbClr val="292934"/>
                </a:solidFill>
                <a:latin typeface="Microsoft Sans Serif"/>
                <a:cs typeface="Microsoft Sans Serif"/>
              </a:rPr>
              <a:t>known</a:t>
            </a:r>
            <a:r>
              <a:rPr sz="2400" spc="40" dirty="0">
                <a:solidFill>
                  <a:srgbClr val="292934"/>
                </a:solidFill>
                <a:latin typeface="Microsoft Sans Serif"/>
                <a:cs typeface="Microsoft Sans Serif"/>
              </a:rPr>
              <a:t> </a:t>
            </a:r>
            <a:r>
              <a:rPr sz="2400" spc="-5" dirty="0">
                <a:solidFill>
                  <a:srgbClr val="292934"/>
                </a:solidFill>
                <a:latin typeface="Microsoft Sans Serif"/>
                <a:cs typeface="Microsoft Sans Serif"/>
              </a:rPr>
              <a:t>as</a:t>
            </a:r>
            <a:r>
              <a:rPr sz="2400" spc="30" dirty="0">
                <a:solidFill>
                  <a:srgbClr val="292934"/>
                </a:solidFill>
                <a:latin typeface="Microsoft Sans Serif"/>
                <a:cs typeface="Microsoft Sans Serif"/>
              </a:rPr>
              <a:t> </a:t>
            </a:r>
            <a:r>
              <a:rPr sz="2400" spc="-10" dirty="0">
                <a:solidFill>
                  <a:srgbClr val="292934"/>
                </a:solidFill>
                <a:latin typeface="Microsoft Sans Serif"/>
                <a:cs typeface="Microsoft Sans Serif"/>
              </a:rPr>
              <a:t>logical</a:t>
            </a:r>
            <a:r>
              <a:rPr sz="2400" spc="-65" dirty="0">
                <a:solidFill>
                  <a:srgbClr val="292934"/>
                </a:solidFill>
                <a:latin typeface="Microsoft Sans Serif"/>
                <a:cs typeface="Microsoft Sans Serif"/>
              </a:rPr>
              <a:t> </a:t>
            </a:r>
            <a:r>
              <a:rPr sz="2400" spc="-5" dirty="0">
                <a:solidFill>
                  <a:srgbClr val="292934"/>
                </a:solidFill>
                <a:latin typeface="Microsoft Sans Serif"/>
                <a:cs typeface="Microsoft Sans Serif"/>
              </a:rPr>
              <a:t>AND.</a:t>
            </a:r>
            <a:endParaRPr sz="2400">
              <a:latin typeface="Microsoft Sans Serif"/>
              <a:cs typeface="Microsoft Sans Serif"/>
            </a:endParaRPr>
          </a:p>
          <a:p>
            <a:pPr marL="195580" indent="-182880">
              <a:lnSpc>
                <a:spcPct val="100000"/>
              </a:lnSpc>
              <a:spcBef>
                <a:spcPts val="580"/>
              </a:spcBef>
              <a:buClr>
                <a:srgbClr val="92A199"/>
              </a:buClr>
              <a:buSzPct val="85416"/>
              <a:buChar char="•"/>
              <a:tabLst>
                <a:tab pos="195580" algn="l"/>
              </a:tabLst>
            </a:pPr>
            <a:r>
              <a:rPr sz="2400" dirty="0">
                <a:solidFill>
                  <a:srgbClr val="292934"/>
                </a:solidFill>
                <a:latin typeface="Microsoft Sans Serif"/>
                <a:cs typeface="Microsoft Sans Serif"/>
              </a:rPr>
              <a:t>A</a:t>
            </a:r>
            <a:r>
              <a:rPr sz="2400" spc="-120" dirty="0">
                <a:solidFill>
                  <a:srgbClr val="292934"/>
                </a:solidFill>
                <a:latin typeface="Microsoft Sans Serif"/>
                <a:cs typeface="Microsoft Sans Serif"/>
              </a:rPr>
              <a:t> </a:t>
            </a:r>
            <a:r>
              <a:rPr sz="2400" dirty="0">
                <a:solidFill>
                  <a:srgbClr val="292934"/>
                </a:solidFill>
                <a:latin typeface="Microsoft Sans Serif"/>
                <a:cs typeface="Microsoft Sans Serif"/>
              </a:rPr>
              <a:t>∩</a:t>
            </a:r>
            <a:r>
              <a:rPr sz="2400" spc="15" dirty="0">
                <a:solidFill>
                  <a:srgbClr val="292934"/>
                </a:solidFill>
                <a:latin typeface="Microsoft Sans Serif"/>
                <a:cs typeface="Microsoft Sans Serif"/>
              </a:rPr>
              <a:t> </a:t>
            </a:r>
            <a:r>
              <a:rPr sz="2400" dirty="0">
                <a:solidFill>
                  <a:srgbClr val="292934"/>
                </a:solidFill>
                <a:latin typeface="Microsoft Sans Serif"/>
                <a:cs typeface="Microsoft Sans Serif"/>
              </a:rPr>
              <a:t>B</a:t>
            </a:r>
            <a:r>
              <a:rPr sz="2400" spc="20" dirty="0">
                <a:solidFill>
                  <a:srgbClr val="292934"/>
                </a:solidFill>
                <a:latin typeface="Microsoft Sans Serif"/>
                <a:cs typeface="Microsoft Sans Serif"/>
              </a:rPr>
              <a:t> </a:t>
            </a:r>
            <a:r>
              <a:rPr sz="2400" dirty="0">
                <a:solidFill>
                  <a:srgbClr val="292934"/>
                </a:solidFill>
                <a:latin typeface="Microsoft Sans Serif"/>
                <a:cs typeface="Microsoft Sans Serif"/>
              </a:rPr>
              <a:t>=</a:t>
            </a:r>
            <a:r>
              <a:rPr sz="2400" spc="15" dirty="0">
                <a:solidFill>
                  <a:srgbClr val="292934"/>
                </a:solidFill>
                <a:latin typeface="Microsoft Sans Serif"/>
                <a:cs typeface="Microsoft Sans Serif"/>
              </a:rPr>
              <a:t> </a:t>
            </a:r>
            <a:r>
              <a:rPr sz="2400" dirty="0">
                <a:solidFill>
                  <a:srgbClr val="292934"/>
                </a:solidFill>
                <a:latin typeface="Microsoft Sans Serif"/>
                <a:cs typeface="Microsoft Sans Serif"/>
              </a:rPr>
              <a:t>{</a:t>
            </a:r>
            <a:r>
              <a:rPr sz="2400" spc="10" dirty="0">
                <a:solidFill>
                  <a:srgbClr val="292934"/>
                </a:solidFill>
                <a:latin typeface="Microsoft Sans Serif"/>
                <a:cs typeface="Microsoft Sans Serif"/>
              </a:rPr>
              <a:t> </a:t>
            </a:r>
            <a:r>
              <a:rPr sz="2400" dirty="0">
                <a:solidFill>
                  <a:srgbClr val="292934"/>
                </a:solidFill>
                <a:latin typeface="Microsoft Sans Serif"/>
                <a:cs typeface="Microsoft Sans Serif"/>
              </a:rPr>
              <a:t>x</a:t>
            </a:r>
            <a:r>
              <a:rPr sz="2400" spc="15" dirty="0">
                <a:solidFill>
                  <a:srgbClr val="292934"/>
                </a:solidFill>
                <a:latin typeface="Microsoft Sans Serif"/>
                <a:cs typeface="Microsoft Sans Serif"/>
              </a:rPr>
              <a:t> </a:t>
            </a:r>
            <a:r>
              <a:rPr sz="2400" dirty="0">
                <a:solidFill>
                  <a:srgbClr val="292934"/>
                </a:solidFill>
                <a:latin typeface="Microsoft Sans Serif"/>
                <a:cs typeface="Microsoft Sans Serif"/>
              </a:rPr>
              <a:t>|</a:t>
            </a:r>
            <a:r>
              <a:rPr sz="2400" spc="15" dirty="0">
                <a:solidFill>
                  <a:srgbClr val="292934"/>
                </a:solidFill>
                <a:latin typeface="Microsoft Sans Serif"/>
                <a:cs typeface="Microsoft Sans Serif"/>
              </a:rPr>
              <a:t> </a:t>
            </a:r>
            <a:r>
              <a:rPr sz="2400" dirty="0">
                <a:solidFill>
                  <a:srgbClr val="292934"/>
                </a:solidFill>
                <a:latin typeface="Microsoft Sans Serif"/>
                <a:cs typeface="Microsoft Sans Serif"/>
              </a:rPr>
              <a:t>x</a:t>
            </a:r>
            <a:r>
              <a:rPr sz="2400" spc="15" dirty="0">
                <a:solidFill>
                  <a:srgbClr val="292934"/>
                </a:solidFill>
                <a:latin typeface="Microsoft Sans Serif"/>
                <a:cs typeface="Microsoft Sans Serif"/>
              </a:rPr>
              <a:t> </a:t>
            </a:r>
            <a:r>
              <a:rPr sz="2400" dirty="0">
                <a:solidFill>
                  <a:srgbClr val="292934"/>
                </a:solidFill>
                <a:latin typeface="Microsoft Sans Serif"/>
                <a:cs typeface="Microsoft Sans Serif"/>
              </a:rPr>
              <a:t>Є</a:t>
            </a:r>
            <a:r>
              <a:rPr sz="2400" spc="-110" dirty="0">
                <a:solidFill>
                  <a:srgbClr val="292934"/>
                </a:solidFill>
                <a:latin typeface="Microsoft Sans Serif"/>
                <a:cs typeface="Microsoft Sans Serif"/>
              </a:rPr>
              <a:t> </a:t>
            </a:r>
            <a:r>
              <a:rPr sz="2400" dirty="0">
                <a:solidFill>
                  <a:srgbClr val="292934"/>
                </a:solidFill>
                <a:latin typeface="Microsoft Sans Serif"/>
                <a:cs typeface="Microsoft Sans Serif"/>
              </a:rPr>
              <a:t>A</a:t>
            </a:r>
            <a:r>
              <a:rPr sz="2400" spc="-110" dirty="0">
                <a:solidFill>
                  <a:srgbClr val="292934"/>
                </a:solidFill>
                <a:latin typeface="Microsoft Sans Serif"/>
                <a:cs typeface="Microsoft Sans Serif"/>
              </a:rPr>
              <a:t> </a:t>
            </a:r>
            <a:r>
              <a:rPr sz="2400" spc="-5" dirty="0">
                <a:solidFill>
                  <a:srgbClr val="292934"/>
                </a:solidFill>
                <a:latin typeface="Microsoft Sans Serif"/>
                <a:cs typeface="Microsoft Sans Serif"/>
              </a:rPr>
              <a:t>or</a:t>
            </a:r>
            <a:r>
              <a:rPr sz="2400" spc="15" dirty="0">
                <a:solidFill>
                  <a:srgbClr val="292934"/>
                </a:solidFill>
                <a:latin typeface="Microsoft Sans Serif"/>
                <a:cs typeface="Microsoft Sans Serif"/>
              </a:rPr>
              <a:t> </a:t>
            </a:r>
            <a:r>
              <a:rPr sz="2400" dirty="0">
                <a:solidFill>
                  <a:srgbClr val="292934"/>
                </a:solidFill>
                <a:latin typeface="Microsoft Sans Serif"/>
                <a:cs typeface="Microsoft Sans Serif"/>
              </a:rPr>
              <a:t>x</a:t>
            </a:r>
            <a:r>
              <a:rPr sz="2400" spc="15" dirty="0">
                <a:solidFill>
                  <a:srgbClr val="292934"/>
                </a:solidFill>
                <a:latin typeface="Microsoft Sans Serif"/>
                <a:cs typeface="Microsoft Sans Serif"/>
              </a:rPr>
              <a:t> </a:t>
            </a:r>
            <a:r>
              <a:rPr sz="2400" dirty="0">
                <a:solidFill>
                  <a:srgbClr val="292934"/>
                </a:solidFill>
                <a:latin typeface="Microsoft Sans Serif"/>
                <a:cs typeface="Microsoft Sans Serif"/>
              </a:rPr>
              <a:t>Є</a:t>
            </a:r>
            <a:r>
              <a:rPr sz="2400" spc="20" dirty="0">
                <a:solidFill>
                  <a:srgbClr val="292934"/>
                </a:solidFill>
                <a:latin typeface="Microsoft Sans Serif"/>
                <a:cs typeface="Microsoft Sans Serif"/>
              </a:rPr>
              <a:t> </a:t>
            </a:r>
            <a:r>
              <a:rPr sz="2400" spc="-5" dirty="0">
                <a:solidFill>
                  <a:srgbClr val="292934"/>
                </a:solidFill>
                <a:latin typeface="Microsoft Sans Serif"/>
                <a:cs typeface="Microsoft Sans Serif"/>
              </a:rPr>
              <a:t>B}</a:t>
            </a:r>
            <a:endParaRPr sz="2400">
              <a:latin typeface="Microsoft Sans Serif"/>
              <a:cs typeface="Microsoft Sans Serif"/>
            </a:endParaRPr>
          </a:p>
          <a:p>
            <a:pPr marL="279400" indent="-266700">
              <a:lnSpc>
                <a:spcPct val="100000"/>
              </a:lnSpc>
              <a:spcBef>
                <a:spcPts val="575"/>
              </a:spcBef>
              <a:buClr>
                <a:srgbClr val="92A199"/>
              </a:buClr>
              <a:buSzPct val="85416"/>
              <a:buChar char="•"/>
              <a:tabLst>
                <a:tab pos="278765" algn="l"/>
                <a:tab pos="279400" algn="l"/>
              </a:tabLst>
            </a:pPr>
            <a:r>
              <a:rPr sz="2400" spc="-5" dirty="0">
                <a:solidFill>
                  <a:srgbClr val="292934"/>
                </a:solidFill>
                <a:latin typeface="Microsoft Sans Serif"/>
                <a:cs typeface="Microsoft Sans Serif"/>
              </a:rPr>
              <a:t>Eg</a:t>
            </a:r>
            <a:r>
              <a:rPr sz="2400" spc="-15" dirty="0">
                <a:solidFill>
                  <a:srgbClr val="292934"/>
                </a:solidFill>
                <a:latin typeface="Microsoft Sans Serif"/>
                <a:cs typeface="Microsoft Sans Serif"/>
              </a:rPr>
              <a:t> </a:t>
            </a:r>
            <a:r>
              <a:rPr sz="2400" dirty="0">
                <a:solidFill>
                  <a:srgbClr val="292934"/>
                </a:solidFill>
                <a:latin typeface="Microsoft Sans Serif"/>
                <a:cs typeface="Microsoft Sans Serif"/>
              </a:rPr>
              <a:t>:</a:t>
            </a:r>
            <a:endParaRPr sz="2400">
              <a:latin typeface="Microsoft Sans Serif"/>
              <a:cs typeface="Microsoft Sans Serif"/>
            </a:endParaRPr>
          </a:p>
        </p:txBody>
      </p:sp>
      <p:pic>
        <p:nvPicPr>
          <p:cNvPr id="4" name="object 4"/>
          <p:cNvPicPr/>
          <p:nvPr/>
        </p:nvPicPr>
        <p:blipFill>
          <a:blip r:embed="rId2" cstate="print"/>
          <a:stretch>
            <a:fillRect/>
          </a:stretch>
        </p:blipFill>
        <p:spPr>
          <a:xfrm>
            <a:off x="3657600" y="4324350"/>
            <a:ext cx="3048000" cy="215265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97737"/>
            <a:ext cx="2790825" cy="635000"/>
          </a:xfrm>
          <a:prstGeom prst="rect">
            <a:avLst/>
          </a:prstGeom>
        </p:spPr>
        <p:txBody>
          <a:bodyPr vert="horz" wrap="square" lIns="0" tIns="12065" rIns="0" bIns="0" rtlCol="0">
            <a:spAutoFit/>
          </a:bodyPr>
          <a:lstStyle/>
          <a:p>
            <a:pPr marL="12700">
              <a:lnSpc>
                <a:spcPct val="100000"/>
              </a:lnSpc>
              <a:spcBef>
                <a:spcPts val="95"/>
              </a:spcBef>
            </a:pPr>
            <a:r>
              <a:rPr spc="-105" dirty="0"/>
              <a:t>Comp</a:t>
            </a:r>
            <a:r>
              <a:rPr spc="-125" dirty="0"/>
              <a:t>l</a:t>
            </a:r>
            <a:r>
              <a:rPr spc="-105" dirty="0"/>
              <a:t>emen</a:t>
            </a:r>
            <a:r>
              <a:rPr spc="-5" dirty="0"/>
              <a:t>t</a:t>
            </a:r>
          </a:p>
        </p:txBody>
      </p:sp>
      <p:sp>
        <p:nvSpPr>
          <p:cNvPr id="3" name="object 3"/>
          <p:cNvSpPr txBox="1"/>
          <p:nvPr/>
        </p:nvSpPr>
        <p:spPr>
          <a:xfrm>
            <a:off x="535940" y="1625853"/>
            <a:ext cx="8072755" cy="1489075"/>
          </a:xfrm>
          <a:prstGeom prst="rect">
            <a:avLst/>
          </a:prstGeom>
        </p:spPr>
        <p:txBody>
          <a:bodyPr vert="horz" wrap="square" lIns="0" tIns="12700" rIns="0" bIns="0" rtlCol="0">
            <a:spAutoFit/>
          </a:bodyPr>
          <a:lstStyle/>
          <a:p>
            <a:pPr marL="194945" marR="5080" indent="-182880" algn="just">
              <a:lnSpc>
                <a:spcPct val="100000"/>
              </a:lnSpc>
              <a:spcBef>
                <a:spcPts val="100"/>
              </a:spcBef>
              <a:buClr>
                <a:srgbClr val="92A199"/>
              </a:buClr>
              <a:buSzPct val="85416"/>
              <a:buChar char="•"/>
              <a:tabLst>
                <a:tab pos="195580" algn="l"/>
              </a:tabLst>
            </a:pPr>
            <a:r>
              <a:rPr sz="2400" spc="-5" dirty="0">
                <a:solidFill>
                  <a:srgbClr val="292934"/>
                </a:solidFill>
                <a:latin typeface="Microsoft Sans Serif"/>
                <a:cs typeface="Microsoft Sans Serif"/>
              </a:rPr>
              <a:t>The complement of set </a:t>
            </a:r>
            <a:r>
              <a:rPr sz="2400" dirty="0">
                <a:solidFill>
                  <a:srgbClr val="292934"/>
                </a:solidFill>
                <a:latin typeface="Microsoft Sans Serif"/>
                <a:cs typeface="Microsoft Sans Serif"/>
              </a:rPr>
              <a:t>A </a:t>
            </a:r>
            <a:r>
              <a:rPr sz="2400" spc="-10" dirty="0">
                <a:solidFill>
                  <a:srgbClr val="292934"/>
                </a:solidFill>
                <a:latin typeface="Microsoft Sans Serif"/>
                <a:cs typeface="Microsoft Sans Serif"/>
              </a:rPr>
              <a:t>is </a:t>
            </a:r>
            <a:r>
              <a:rPr sz="2400" spc="-5" dirty="0">
                <a:solidFill>
                  <a:srgbClr val="292934"/>
                </a:solidFill>
                <a:latin typeface="Microsoft Sans Serif"/>
                <a:cs typeface="Microsoft Sans Serif"/>
              </a:rPr>
              <a:t>defined as collection of </a:t>
            </a:r>
            <a:r>
              <a:rPr sz="2400" spc="-10" dirty="0">
                <a:solidFill>
                  <a:srgbClr val="292934"/>
                </a:solidFill>
                <a:latin typeface="Microsoft Sans Serif"/>
                <a:cs typeface="Microsoft Sans Serif"/>
              </a:rPr>
              <a:t>all </a:t>
            </a:r>
            <a:r>
              <a:rPr sz="2400" spc="-5" dirty="0">
                <a:solidFill>
                  <a:srgbClr val="292934"/>
                </a:solidFill>
                <a:latin typeface="Microsoft Sans Serif"/>
                <a:cs typeface="Microsoft Sans Serif"/>
              </a:rPr>
              <a:t> elements in universe </a:t>
            </a:r>
            <a:r>
              <a:rPr sz="2400" dirty="0">
                <a:solidFill>
                  <a:srgbClr val="292934"/>
                </a:solidFill>
                <a:latin typeface="Microsoft Sans Serif"/>
                <a:cs typeface="Microsoft Sans Serif"/>
              </a:rPr>
              <a:t>X that </a:t>
            </a:r>
            <a:r>
              <a:rPr sz="2400" spc="-5" dirty="0">
                <a:solidFill>
                  <a:srgbClr val="292934"/>
                </a:solidFill>
                <a:latin typeface="Microsoft Sans Serif"/>
                <a:cs typeface="Microsoft Sans Serif"/>
              </a:rPr>
              <a:t>donot reside in </a:t>
            </a:r>
            <a:r>
              <a:rPr sz="2400" dirty="0">
                <a:solidFill>
                  <a:srgbClr val="292934"/>
                </a:solidFill>
                <a:latin typeface="Microsoft Sans Serif"/>
                <a:cs typeface="Microsoft Sans Serif"/>
              </a:rPr>
              <a:t>set A </a:t>
            </a:r>
            <a:r>
              <a:rPr sz="2400" spc="-10" dirty="0">
                <a:solidFill>
                  <a:srgbClr val="292934"/>
                </a:solidFill>
                <a:latin typeface="Microsoft Sans Serif"/>
                <a:cs typeface="Microsoft Sans Serif"/>
              </a:rPr>
              <a:t>i.e., </a:t>
            </a:r>
            <a:r>
              <a:rPr sz="2400" dirty="0">
                <a:solidFill>
                  <a:srgbClr val="292934"/>
                </a:solidFill>
                <a:latin typeface="Microsoft Sans Serif"/>
                <a:cs typeface="Microsoft Sans Serif"/>
              </a:rPr>
              <a:t>the </a:t>
            </a:r>
            <a:r>
              <a:rPr sz="2400" spc="5" dirty="0">
                <a:solidFill>
                  <a:srgbClr val="292934"/>
                </a:solidFill>
                <a:latin typeface="Microsoft Sans Serif"/>
                <a:cs typeface="Microsoft Sans Serif"/>
              </a:rPr>
              <a:t> </a:t>
            </a:r>
            <a:r>
              <a:rPr sz="2400" spc="-5" dirty="0">
                <a:solidFill>
                  <a:srgbClr val="292934"/>
                </a:solidFill>
                <a:latin typeface="Microsoft Sans Serif"/>
                <a:cs typeface="Microsoft Sans Serif"/>
              </a:rPr>
              <a:t>entities </a:t>
            </a:r>
            <a:r>
              <a:rPr sz="2400" dirty="0">
                <a:solidFill>
                  <a:srgbClr val="292934"/>
                </a:solidFill>
                <a:latin typeface="Microsoft Sans Serif"/>
                <a:cs typeface="Microsoft Sans Serif"/>
              </a:rPr>
              <a:t>that </a:t>
            </a:r>
            <a:r>
              <a:rPr sz="2400" spc="-5" dirty="0">
                <a:solidFill>
                  <a:srgbClr val="292934"/>
                </a:solidFill>
                <a:latin typeface="Microsoft Sans Serif"/>
                <a:cs typeface="Microsoft Sans Serif"/>
              </a:rPr>
              <a:t>do not belong </a:t>
            </a:r>
            <a:r>
              <a:rPr sz="2400" dirty="0">
                <a:solidFill>
                  <a:srgbClr val="292934"/>
                </a:solidFill>
                <a:latin typeface="Microsoft Sans Serif"/>
                <a:cs typeface="Microsoft Sans Serif"/>
              </a:rPr>
              <a:t>to </a:t>
            </a:r>
            <a:r>
              <a:rPr sz="2400" spc="-5" dirty="0">
                <a:solidFill>
                  <a:srgbClr val="292934"/>
                </a:solidFill>
                <a:latin typeface="Microsoft Sans Serif"/>
                <a:cs typeface="Microsoft Sans Serif"/>
              </a:rPr>
              <a:t>A. Denoted as</a:t>
            </a:r>
            <a:r>
              <a:rPr sz="2400" dirty="0">
                <a:solidFill>
                  <a:srgbClr val="292934"/>
                </a:solidFill>
                <a:latin typeface="Microsoft Sans Serif"/>
                <a:cs typeface="Microsoft Sans Serif"/>
              </a:rPr>
              <a:t> Ᾱ </a:t>
            </a:r>
            <a:r>
              <a:rPr sz="2400" spc="-5" dirty="0">
                <a:solidFill>
                  <a:srgbClr val="292934"/>
                </a:solidFill>
                <a:latin typeface="Microsoft Sans Serif"/>
                <a:cs typeface="Microsoft Sans Serif"/>
              </a:rPr>
              <a:t>and </a:t>
            </a:r>
            <a:r>
              <a:rPr sz="2400" spc="-15" dirty="0">
                <a:solidFill>
                  <a:srgbClr val="292934"/>
                </a:solidFill>
                <a:latin typeface="Microsoft Sans Serif"/>
                <a:cs typeface="Microsoft Sans Serif"/>
              </a:rPr>
              <a:t>is </a:t>
            </a:r>
            <a:r>
              <a:rPr sz="2400" spc="-10" dirty="0">
                <a:solidFill>
                  <a:srgbClr val="292934"/>
                </a:solidFill>
                <a:latin typeface="Microsoft Sans Serif"/>
                <a:cs typeface="Microsoft Sans Serif"/>
              </a:rPr>
              <a:t> </a:t>
            </a:r>
            <a:r>
              <a:rPr sz="2400" spc="-5" dirty="0">
                <a:solidFill>
                  <a:srgbClr val="292934"/>
                </a:solidFill>
                <a:latin typeface="Microsoft Sans Serif"/>
                <a:cs typeface="Microsoft Sans Serif"/>
              </a:rPr>
              <a:t>defined</a:t>
            </a:r>
            <a:r>
              <a:rPr sz="2400" spc="35" dirty="0">
                <a:solidFill>
                  <a:srgbClr val="292934"/>
                </a:solidFill>
                <a:latin typeface="Microsoft Sans Serif"/>
                <a:cs typeface="Microsoft Sans Serif"/>
              </a:rPr>
              <a:t> </a:t>
            </a:r>
            <a:r>
              <a:rPr sz="2400" spc="-10" dirty="0">
                <a:solidFill>
                  <a:srgbClr val="292934"/>
                </a:solidFill>
                <a:latin typeface="Microsoft Sans Serif"/>
                <a:cs typeface="Microsoft Sans Serif"/>
              </a:rPr>
              <a:t>as</a:t>
            </a:r>
            <a:endParaRPr sz="2400">
              <a:latin typeface="Microsoft Sans Serif"/>
              <a:cs typeface="Microsoft Sans Serif"/>
            </a:endParaRPr>
          </a:p>
        </p:txBody>
      </p:sp>
      <p:pic>
        <p:nvPicPr>
          <p:cNvPr id="4" name="object 4"/>
          <p:cNvPicPr/>
          <p:nvPr/>
        </p:nvPicPr>
        <p:blipFill>
          <a:blip r:embed="rId2" cstate="print"/>
          <a:stretch>
            <a:fillRect/>
          </a:stretch>
        </p:blipFill>
        <p:spPr>
          <a:xfrm>
            <a:off x="3019425" y="3733800"/>
            <a:ext cx="3400425" cy="25908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97737"/>
            <a:ext cx="5347970" cy="635000"/>
          </a:xfrm>
          <a:prstGeom prst="rect">
            <a:avLst/>
          </a:prstGeom>
        </p:spPr>
        <p:txBody>
          <a:bodyPr vert="horz" wrap="square" lIns="0" tIns="12065" rIns="0" bIns="0" rtlCol="0">
            <a:spAutoFit/>
          </a:bodyPr>
          <a:lstStyle/>
          <a:p>
            <a:pPr marL="12700">
              <a:lnSpc>
                <a:spcPct val="100000"/>
              </a:lnSpc>
              <a:spcBef>
                <a:spcPts val="95"/>
              </a:spcBef>
            </a:pPr>
            <a:r>
              <a:rPr spc="-105" dirty="0"/>
              <a:t>D</a:t>
            </a:r>
            <a:r>
              <a:rPr spc="-125" dirty="0"/>
              <a:t>i</a:t>
            </a:r>
            <a:r>
              <a:rPr spc="-170" dirty="0"/>
              <a:t>f</a:t>
            </a:r>
            <a:r>
              <a:rPr spc="-100" dirty="0"/>
              <a:t>f</a:t>
            </a:r>
            <a:r>
              <a:rPr spc="-105" dirty="0"/>
              <a:t>eren</a:t>
            </a:r>
            <a:r>
              <a:rPr spc="-100" dirty="0"/>
              <a:t>c</a:t>
            </a:r>
            <a:r>
              <a:rPr spc="-5" dirty="0"/>
              <a:t>e</a:t>
            </a:r>
            <a:r>
              <a:rPr spc="-165" dirty="0"/>
              <a:t> </a:t>
            </a:r>
            <a:r>
              <a:rPr spc="-5" dirty="0"/>
              <a:t>(</a:t>
            </a:r>
            <a:r>
              <a:rPr spc="-155" dirty="0"/>
              <a:t> </a:t>
            </a:r>
            <a:r>
              <a:rPr spc="-105" dirty="0"/>
              <a:t>Sub</a:t>
            </a:r>
            <a:r>
              <a:rPr spc="-100" dirty="0"/>
              <a:t>t</a:t>
            </a:r>
            <a:r>
              <a:rPr spc="-105" dirty="0"/>
              <a:t>ra</a:t>
            </a:r>
            <a:r>
              <a:rPr spc="-100" dirty="0"/>
              <a:t>ct</a:t>
            </a:r>
            <a:r>
              <a:rPr spc="-125" dirty="0"/>
              <a:t>i</a:t>
            </a:r>
            <a:r>
              <a:rPr spc="-105" dirty="0"/>
              <a:t>o</a:t>
            </a:r>
            <a:r>
              <a:rPr spc="-5" dirty="0"/>
              <a:t>n</a:t>
            </a:r>
            <a:r>
              <a:rPr spc="-180" dirty="0"/>
              <a:t> </a:t>
            </a:r>
            <a:r>
              <a:rPr spc="-5" dirty="0"/>
              <a:t>)</a:t>
            </a:r>
          </a:p>
        </p:txBody>
      </p:sp>
      <p:sp>
        <p:nvSpPr>
          <p:cNvPr id="3" name="object 3"/>
          <p:cNvSpPr txBox="1"/>
          <p:nvPr/>
        </p:nvSpPr>
        <p:spPr>
          <a:xfrm>
            <a:off x="535940" y="1625853"/>
            <a:ext cx="8074025" cy="1854835"/>
          </a:xfrm>
          <a:prstGeom prst="rect">
            <a:avLst/>
          </a:prstGeom>
        </p:spPr>
        <p:txBody>
          <a:bodyPr vert="horz" wrap="square" lIns="0" tIns="12700" rIns="0" bIns="0" rtlCol="0">
            <a:spAutoFit/>
          </a:bodyPr>
          <a:lstStyle/>
          <a:p>
            <a:pPr marL="194945" marR="5080" indent="-182880" algn="just">
              <a:lnSpc>
                <a:spcPct val="100000"/>
              </a:lnSpc>
              <a:spcBef>
                <a:spcPts val="100"/>
              </a:spcBef>
              <a:buClr>
                <a:srgbClr val="92A199"/>
              </a:buClr>
              <a:buSzPct val="85416"/>
              <a:buChar char="•"/>
              <a:tabLst>
                <a:tab pos="195580" algn="l"/>
              </a:tabLst>
            </a:pPr>
            <a:r>
              <a:rPr sz="2400" spc="-5" dirty="0">
                <a:solidFill>
                  <a:srgbClr val="292934"/>
                </a:solidFill>
                <a:latin typeface="Microsoft Sans Serif"/>
                <a:cs typeface="Microsoft Sans Serif"/>
              </a:rPr>
              <a:t>The </a:t>
            </a:r>
            <a:r>
              <a:rPr sz="2400" spc="-10" dirty="0">
                <a:solidFill>
                  <a:srgbClr val="292934"/>
                </a:solidFill>
                <a:latin typeface="Microsoft Sans Serif"/>
                <a:cs typeface="Microsoft Sans Serif"/>
              </a:rPr>
              <a:t>difference </a:t>
            </a:r>
            <a:r>
              <a:rPr sz="2400" spc="-5" dirty="0">
                <a:solidFill>
                  <a:srgbClr val="292934"/>
                </a:solidFill>
                <a:latin typeface="Microsoft Sans Serif"/>
                <a:cs typeface="Microsoft Sans Serif"/>
              </a:rPr>
              <a:t>of </a:t>
            </a:r>
            <a:r>
              <a:rPr sz="2400" dirty="0">
                <a:solidFill>
                  <a:srgbClr val="292934"/>
                </a:solidFill>
                <a:latin typeface="Microsoft Sans Serif"/>
                <a:cs typeface="Microsoft Sans Serif"/>
              </a:rPr>
              <a:t>set A </a:t>
            </a:r>
            <a:r>
              <a:rPr sz="2400" spc="-10" dirty="0">
                <a:solidFill>
                  <a:srgbClr val="292934"/>
                </a:solidFill>
                <a:latin typeface="Microsoft Sans Serif"/>
                <a:cs typeface="Microsoft Sans Serif"/>
              </a:rPr>
              <a:t>with </a:t>
            </a:r>
            <a:r>
              <a:rPr sz="2400" dirty="0">
                <a:solidFill>
                  <a:srgbClr val="292934"/>
                </a:solidFill>
                <a:latin typeface="Microsoft Sans Serif"/>
                <a:cs typeface="Microsoft Sans Serif"/>
              </a:rPr>
              <a:t>respect to set </a:t>
            </a:r>
            <a:r>
              <a:rPr sz="2400" spc="-5" dirty="0">
                <a:solidFill>
                  <a:srgbClr val="292934"/>
                </a:solidFill>
                <a:latin typeface="Microsoft Sans Serif"/>
                <a:cs typeface="Microsoft Sans Serif"/>
              </a:rPr>
              <a:t>b </a:t>
            </a:r>
            <a:r>
              <a:rPr sz="2400" spc="-10" dirty="0">
                <a:solidFill>
                  <a:srgbClr val="292934"/>
                </a:solidFill>
                <a:latin typeface="Microsoft Sans Serif"/>
                <a:cs typeface="Microsoft Sans Serif"/>
              </a:rPr>
              <a:t>is </a:t>
            </a:r>
            <a:r>
              <a:rPr sz="2400" spc="-5" dirty="0">
                <a:solidFill>
                  <a:srgbClr val="292934"/>
                </a:solidFill>
                <a:latin typeface="Microsoft Sans Serif"/>
                <a:cs typeface="Microsoft Sans Serif"/>
              </a:rPr>
              <a:t>collection of </a:t>
            </a:r>
            <a:r>
              <a:rPr sz="2400" spc="-625" dirty="0">
                <a:solidFill>
                  <a:srgbClr val="292934"/>
                </a:solidFill>
                <a:latin typeface="Microsoft Sans Serif"/>
                <a:cs typeface="Microsoft Sans Serif"/>
              </a:rPr>
              <a:t> </a:t>
            </a:r>
            <a:r>
              <a:rPr sz="2400" spc="-10" dirty="0">
                <a:solidFill>
                  <a:srgbClr val="292934"/>
                </a:solidFill>
                <a:latin typeface="Microsoft Sans Serif"/>
                <a:cs typeface="Microsoft Sans Serif"/>
              </a:rPr>
              <a:t>all </a:t>
            </a:r>
            <a:r>
              <a:rPr sz="2400" spc="-5" dirty="0">
                <a:solidFill>
                  <a:srgbClr val="292934"/>
                </a:solidFill>
                <a:latin typeface="Microsoft Sans Serif"/>
                <a:cs typeface="Microsoft Sans Serif"/>
              </a:rPr>
              <a:t>elements </a:t>
            </a:r>
            <a:r>
              <a:rPr sz="2400" spc="-15" dirty="0">
                <a:solidFill>
                  <a:srgbClr val="292934"/>
                </a:solidFill>
                <a:latin typeface="Microsoft Sans Serif"/>
                <a:cs typeface="Microsoft Sans Serif"/>
              </a:rPr>
              <a:t>in </a:t>
            </a:r>
            <a:r>
              <a:rPr sz="2400" dirty="0">
                <a:solidFill>
                  <a:srgbClr val="292934"/>
                </a:solidFill>
                <a:latin typeface="Microsoft Sans Serif"/>
                <a:cs typeface="Microsoft Sans Serif"/>
              </a:rPr>
              <a:t>the </a:t>
            </a:r>
            <a:r>
              <a:rPr sz="2400" spc="-5" dirty="0">
                <a:solidFill>
                  <a:srgbClr val="292934"/>
                </a:solidFill>
                <a:latin typeface="Microsoft Sans Serif"/>
                <a:cs typeface="Microsoft Sans Serif"/>
              </a:rPr>
              <a:t>universe </a:t>
            </a:r>
            <a:r>
              <a:rPr sz="2400" dirty="0">
                <a:solidFill>
                  <a:srgbClr val="292934"/>
                </a:solidFill>
                <a:latin typeface="Microsoft Sans Serif"/>
                <a:cs typeface="Microsoft Sans Serif"/>
              </a:rPr>
              <a:t>that </a:t>
            </a:r>
            <a:r>
              <a:rPr sz="2400" spc="-5" dirty="0">
                <a:solidFill>
                  <a:srgbClr val="292934"/>
                </a:solidFill>
                <a:latin typeface="Microsoft Sans Serif"/>
                <a:cs typeface="Microsoft Sans Serif"/>
              </a:rPr>
              <a:t>belongs </a:t>
            </a:r>
            <a:r>
              <a:rPr sz="2400" dirty="0">
                <a:solidFill>
                  <a:srgbClr val="292934"/>
                </a:solidFill>
                <a:latin typeface="Microsoft Sans Serif"/>
                <a:cs typeface="Microsoft Sans Serif"/>
              </a:rPr>
              <a:t>to A </a:t>
            </a:r>
            <a:r>
              <a:rPr sz="2400" spc="-5" dirty="0">
                <a:solidFill>
                  <a:srgbClr val="292934"/>
                </a:solidFill>
                <a:latin typeface="Microsoft Sans Serif"/>
                <a:cs typeface="Microsoft Sans Serif"/>
              </a:rPr>
              <a:t>but do not </a:t>
            </a:r>
            <a:r>
              <a:rPr sz="2400" dirty="0">
                <a:solidFill>
                  <a:srgbClr val="292934"/>
                </a:solidFill>
                <a:latin typeface="Microsoft Sans Serif"/>
                <a:cs typeface="Microsoft Sans Serif"/>
              </a:rPr>
              <a:t> </a:t>
            </a:r>
            <a:r>
              <a:rPr sz="2400" spc="-5" dirty="0">
                <a:solidFill>
                  <a:srgbClr val="292934"/>
                </a:solidFill>
                <a:latin typeface="Microsoft Sans Serif"/>
                <a:cs typeface="Microsoft Sans Serif"/>
              </a:rPr>
              <a:t>belong </a:t>
            </a:r>
            <a:r>
              <a:rPr sz="2400" dirty="0">
                <a:solidFill>
                  <a:srgbClr val="292934"/>
                </a:solidFill>
                <a:latin typeface="Microsoft Sans Serif"/>
                <a:cs typeface="Microsoft Sans Serif"/>
              </a:rPr>
              <a:t>to B </a:t>
            </a:r>
            <a:r>
              <a:rPr sz="2400" spc="-10" dirty="0">
                <a:solidFill>
                  <a:srgbClr val="292934"/>
                </a:solidFill>
                <a:latin typeface="Microsoft Sans Serif"/>
                <a:cs typeface="Microsoft Sans Serif"/>
              </a:rPr>
              <a:t>i.e., </a:t>
            </a:r>
            <a:r>
              <a:rPr sz="2400" dirty="0">
                <a:solidFill>
                  <a:srgbClr val="292934"/>
                </a:solidFill>
                <a:latin typeface="Microsoft Sans Serif"/>
                <a:cs typeface="Microsoft Sans Serif"/>
              </a:rPr>
              <a:t>the </a:t>
            </a:r>
            <a:r>
              <a:rPr sz="2400" spc="-10" dirty="0">
                <a:solidFill>
                  <a:srgbClr val="292934"/>
                </a:solidFill>
                <a:latin typeface="Microsoft Sans Serif"/>
                <a:cs typeface="Microsoft Sans Serif"/>
              </a:rPr>
              <a:t>difference </a:t>
            </a:r>
            <a:r>
              <a:rPr sz="2400" dirty="0">
                <a:solidFill>
                  <a:srgbClr val="292934"/>
                </a:solidFill>
                <a:latin typeface="Microsoft Sans Serif"/>
                <a:cs typeface="Microsoft Sans Serif"/>
              </a:rPr>
              <a:t>set </a:t>
            </a:r>
            <a:r>
              <a:rPr sz="2400" spc="-5" dirty="0">
                <a:solidFill>
                  <a:srgbClr val="292934"/>
                </a:solidFill>
                <a:latin typeface="Microsoft Sans Serif"/>
                <a:cs typeface="Microsoft Sans Serif"/>
              </a:rPr>
              <a:t>consists of </a:t>
            </a:r>
            <a:r>
              <a:rPr sz="2400" spc="-10" dirty="0">
                <a:solidFill>
                  <a:srgbClr val="292934"/>
                </a:solidFill>
                <a:latin typeface="Microsoft Sans Serif"/>
                <a:cs typeface="Microsoft Sans Serif"/>
              </a:rPr>
              <a:t>all </a:t>
            </a:r>
            <a:r>
              <a:rPr sz="2400" spc="-5" dirty="0">
                <a:solidFill>
                  <a:srgbClr val="292934"/>
                </a:solidFill>
                <a:latin typeface="Microsoft Sans Serif"/>
                <a:cs typeface="Microsoft Sans Serif"/>
              </a:rPr>
              <a:t>elements </a:t>
            </a:r>
            <a:r>
              <a:rPr sz="2400" dirty="0">
                <a:solidFill>
                  <a:srgbClr val="292934"/>
                </a:solidFill>
                <a:latin typeface="Microsoft Sans Serif"/>
                <a:cs typeface="Microsoft Sans Serif"/>
              </a:rPr>
              <a:t> </a:t>
            </a:r>
            <a:r>
              <a:rPr sz="2400" spc="-5" dirty="0">
                <a:solidFill>
                  <a:srgbClr val="292934"/>
                </a:solidFill>
                <a:latin typeface="Microsoft Sans Serif"/>
                <a:cs typeface="Microsoft Sans Serif"/>
              </a:rPr>
              <a:t>that</a:t>
            </a:r>
            <a:r>
              <a:rPr sz="2400" spc="220" dirty="0">
                <a:solidFill>
                  <a:srgbClr val="292934"/>
                </a:solidFill>
                <a:latin typeface="Microsoft Sans Serif"/>
                <a:cs typeface="Microsoft Sans Serif"/>
              </a:rPr>
              <a:t> </a:t>
            </a:r>
            <a:r>
              <a:rPr sz="2400" spc="-5" dirty="0">
                <a:solidFill>
                  <a:srgbClr val="292934"/>
                </a:solidFill>
                <a:latin typeface="Microsoft Sans Serif"/>
                <a:cs typeface="Microsoft Sans Serif"/>
              </a:rPr>
              <a:t>belong</a:t>
            </a:r>
            <a:r>
              <a:rPr sz="2400" spc="220" dirty="0">
                <a:solidFill>
                  <a:srgbClr val="292934"/>
                </a:solidFill>
                <a:latin typeface="Microsoft Sans Serif"/>
                <a:cs typeface="Microsoft Sans Serif"/>
              </a:rPr>
              <a:t> </a:t>
            </a:r>
            <a:r>
              <a:rPr sz="2400" dirty="0">
                <a:solidFill>
                  <a:srgbClr val="292934"/>
                </a:solidFill>
                <a:latin typeface="Microsoft Sans Serif"/>
                <a:cs typeface="Microsoft Sans Serif"/>
              </a:rPr>
              <a:t>to</a:t>
            </a:r>
            <a:r>
              <a:rPr sz="2400" spc="210" dirty="0">
                <a:solidFill>
                  <a:srgbClr val="292934"/>
                </a:solidFill>
                <a:latin typeface="Microsoft Sans Serif"/>
                <a:cs typeface="Microsoft Sans Serif"/>
              </a:rPr>
              <a:t> </a:t>
            </a:r>
            <a:r>
              <a:rPr sz="2400" dirty="0">
                <a:solidFill>
                  <a:srgbClr val="292934"/>
                </a:solidFill>
                <a:latin typeface="Microsoft Sans Serif"/>
                <a:cs typeface="Microsoft Sans Serif"/>
              </a:rPr>
              <a:t>A</a:t>
            </a:r>
            <a:r>
              <a:rPr sz="2400" spc="90" dirty="0">
                <a:solidFill>
                  <a:srgbClr val="292934"/>
                </a:solidFill>
                <a:latin typeface="Microsoft Sans Serif"/>
                <a:cs typeface="Microsoft Sans Serif"/>
              </a:rPr>
              <a:t> </a:t>
            </a:r>
            <a:r>
              <a:rPr sz="2400" spc="-5" dirty="0">
                <a:solidFill>
                  <a:srgbClr val="292934"/>
                </a:solidFill>
                <a:latin typeface="Microsoft Sans Serif"/>
                <a:cs typeface="Microsoft Sans Serif"/>
              </a:rPr>
              <a:t>but</a:t>
            </a:r>
            <a:r>
              <a:rPr sz="2400" spc="220" dirty="0">
                <a:solidFill>
                  <a:srgbClr val="292934"/>
                </a:solidFill>
                <a:latin typeface="Microsoft Sans Serif"/>
                <a:cs typeface="Microsoft Sans Serif"/>
              </a:rPr>
              <a:t> </a:t>
            </a:r>
            <a:r>
              <a:rPr sz="2400" spc="-10" dirty="0">
                <a:solidFill>
                  <a:srgbClr val="292934"/>
                </a:solidFill>
                <a:latin typeface="Microsoft Sans Serif"/>
                <a:cs typeface="Microsoft Sans Serif"/>
              </a:rPr>
              <a:t>donot</a:t>
            </a:r>
            <a:r>
              <a:rPr sz="2400" spc="229" dirty="0">
                <a:solidFill>
                  <a:srgbClr val="292934"/>
                </a:solidFill>
                <a:latin typeface="Microsoft Sans Serif"/>
                <a:cs typeface="Microsoft Sans Serif"/>
              </a:rPr>
              <a:t> </a:t>
            </a:r>
            <a:r>
              <a:rPr sz="2400" spc="-5" dirty="0">
                <a:solidFill>
                  <a:srgbClr val="292934"/>
                </a:solidFill>
                <a:latin typeface="Microsoft Sans Serif"/>
                <a:cs typeface="Microsoft Sans Serif"/>
              </a:rPr>
              <a:t>belong</a:t>
            </a:r>
            <a:r>
              <a:rPr sz="2400" spc="225" dirty="0">
                <a:solidFill>
                  <a:srgbClr val="292934"/>
                </a:solidFill>
                <a:latin typeface="Microsoft Sans Serif"/>
                <a:cs typeface="Microsoft Sans Serif"/>
              </a:rPr>
              <a:t> </a:t>
            </a:r>
            <a:r>
              <a:rPr sz="2400" dirty="0">
                <a:solidFill>
                  <a:srgbClr val="292934"/>
                </a:solidFill>
                <a:latin typeface="Microsoft Sans Serif"/>
                <a:cs typeface="Microsoft Sans Serif"/>
              </a:rPr>
              <a:t>to</a:t>
            </a:r>
            <a:r>
              <a:rPr sz="2400" spc="210" dirty="0">
                <a:solidFill>
                  <a:srgbClr val="292934"/>
                </a:solidFill>
                <a:latin typeface="Microsoft Sans Serif"/>
                <a:cs typeface="Microsoft Sans Serif"/>
              </a:rPr>
              <a:t> </a:t>
            </a:r>
            <a:r>
              <a:rPr sz="2400" spc="-10" dirty="0">
                <a:solidFill>
                  <a:srgbClr val="292934"/>
                </a:solidFill>
                <a:latin typeface="Microsoft Sans Serif"/>
                <a:cs typeface="Microsoft Sans Serif"/>
              </a:rPr>
              <a:t>B.</a:t>
            </a:r>
            <a:r>
              <a:rPr sz="2400" spc="220" dirty="0">
                <a:solidFill>
                  <a:srgbClr val="292934"/>
                </a:solidFill>
                <a:latin typeface="Microsoft Sans Serif"/>
                <a:cs typeface="Microsoft Sans Serif"/>
              </a:rPr>
              <a:t> </a:t>
            </a:r>
            <a:r>
              <a:rPr sz="2400" spc="-5" dirty="0">
                <a:solidFill>
                  <a:srgbClr val="292934"/>
                </a:solidFill>
                <a:latin typeface="Microsoft Sans Serif"/>
                <a:cs typeface="Microsoft Sans Serif"/>
              </a:rPr>
              <a:t>Denoted</a:t>
            </a:r>
            <a:r>
              <a:rPr sz="2400" spc="225" dirty="0">
                <a:solidFill>
                  <a:srgbClr val="292934"/>
                </a:solidFill>
                <a:latin typeface="Microsoft Sans Serif"/>
                <a:cs typeface="Microsoft Sans Serif"/>
              </a:rPr>
              <a:t> </a:t>
            </a:r>
            <a:r>
              <a:rPr sz="2400" spc="-5" dirty="0">
                <a:solidFill>
                  <a:srgbClr val="292934"/>
                </a:solidFill>
                <a:latin typeface="Microsoft Sans Serif"/>
                <a:cs typeface="Microsoft Sans Serif"/>
              </a:rPr>
              <a:t>as</a:t>
            </a:r>
            <a:r>
              <a:rPr sz="2400" spc="225" dirty="0">
                <a:solidFill>
                  <a:srgbClr val="292934"/>
                </a:solidFill>
                <a:latin typeface="Microsoft Sans Serif"/>
                <a:cs typeface="Microsoft Sans Serif"/>
              </a:rPr>
              <a:t> </a:t>
            </a:r>
            <a:r>
              <a:rPr sz="2400" dirty="0">
                <a:solidFill>
                  <a:srgbClr val="292934"/>
                </a:solidFill>
                <a:latin typeface="Microsoft Sans Serif"/>
                <a:cs typeface="Microsoft Sans Serif"/>
              </a:rPr>
              <a:t>A</a:t>
            </a:r>
            <a:r>
              <a:rPr sz="2400" spc="85" dirty="0">
                <a:solidFill>
                  <a:srgbClr val="292934"/>
                </a:solidFill>
                <a:latin typeface="Microsoft Sans Serif"/>
                <a:cs typeface="Microsoft Sans Serif"/>
              </a:rPr>
              <a:t> </a:t>
            </a:r>
            <a:r>
              <a:rPr sz="2400" dirty="0">
                <a:solidFill>
                  <a:srgbClr val="292934"/>
                </a:solidFill>
                <a:latin typeface="Microsoft Sans Serif"/>
                <a:cs typeface="Microsoft Sans Serif"/>
              </a:rPr>
              <a:t>|</a:t>
            </a:r>
            <a:r>
              <a:rPr sz="2400" spc="210" dirty="0">
                <a:solidFill>
                  <a:srgbClr val="292934"/>
                </a:solidFill>
                <a:latin typeface="Microsoft Sans Serif"/>
                <a:cs typeface="Microsoft Sans Serif"/>
              </a:rPr>
              <a:t> </a:t>
            </a:r>
            <a:r>
              <a:rPr sz="2400" dirty="0">
                <a:solidFill>
                  <a:srgbClr val="292934"/>
                </a:solidFill>
                <a:latin typeface="Microsoft Sans Serif"/>
                <a:cs typeface="Microsoft Sans Serif"/>
              </a:rPr>
              <a:t>B </a:t>
            </a:r>
            <a:r>
              <a:rPr sz="2400" spc="-625" dirty="0">
                <a:solidFill>
                  <a:srgbClr val="292934"/>
                </a:solidFill>
                <a:latin typeface="Microsoft Sans Serif"/>
                <a:cs typeface="Microsoft Sans Serif"/>
              </a:rPr>
              <a:t> </a:t>
            </a:r>
            <a:r>
              <a:rPr sz="2400" spc="-5" dirty="0">
                <a:solidFill>
                  <a:srgbClr val="292934"/>
                </a:solidFill>
                <a:latin typeface="Microsoft Sans Serif"/>
                <a:cs typeface="Microsoft Sans Serif"/>
              </a:rPr>
              <a:t>or</a:t>
            </a:r>
            <a:r>
              <a:rPr sz="2400" spc="-110" dirty="0">
                <a:solidFill>
                  <a:srgbClr val="292934"/>
                </a:solidFill>
                <a:latin typeface="Microsoft Sans Serif"/>
                <a:cs typeface="Microsoft Sans Serif"/>
              </a:rPr>
              <a:t> </a:t>
            </a:r>
            <a:r>
              <a:rPr sz="2400" spc="-5" dirty="0">
                <a:solidFill>
                  <a:srgbClr val="292934"/>
                </a:solidFill>
                <a:latin typeface="Microsoft Sans Serif"/>
                <a:cs typeface="Microsoft Sans Serif"/>
              </a:rPr>
              <a:t>A-B</a:t>
            </a:r>
            <a:r>
              <a:rPr sz="2400" spc="25" dirty="0">
                <a:solidFill>
                  <a:srgbClr val="292934"/>
                </a:solidFill>
                <a:latin typeface="Microsoft Sans Serif"/>
                <a:cs typeface="Microsoft Sans Serif"/>
              </a:rPr>
              <a:t> </a:t>
            </a:r>
            <a:r>
              <a:rPr sz="2400" spc="-5" dirty="0">
                <a:solidFill>
                  <a:srgbClr val="292934"/>
                </a:solidFill>
                <a:latin typeface="Microsoft Sans Serif"/>
                <a:cs typeface="Microsoft Sans Serif"/>
              </a:rPr>
              <a:t>and</a:t>
            </a:r>
            <a:r>
              <a:rPr sz="2400" spc="30" dirty="0">
                <a:solidFill>
                  <a:srgbClr val="292934"/>
                </a:solidFill>
                <a:latin typeface="Microsoft Sans Serif"/>
                <a:cs typeface="Microsoft Sans Serif"/>
              </a:rPr>
              <a:t> </a:t>
            </a:r>
            <a:r>
              <a:rPr sz="2400" spc="-10" dirty="0">
                <a:solidFill>
                  <a:srgbClr val="292934"/>
                </a:solidFill>
                <a:latin typeface="Microsoft Sans Serif"/>
                <a:cs typeface="Microsoft Sans Serif"/>
              </a:rPr>
              <a:t>given</a:t>
            </a:r>
            <a:r>
              <a:rPr sz="2400" spc="55" dirty="0">
                <a:solidFill>
                  <a:srgbClr val="292934"/>
                </a:solidFill>
                <a:latin typeface="Microsoft Sans Serif"/>
                <a:cs typeface="Microsoft Sans Serif"/>
              </a:rPr>
              <a:t> </a:t>
            </a:r>
            <a:r>
              <a:rPr sz="2400" spc="-10" dirty="0">
                <a:solidFill>
                  <a:srgbClr val="292934"/>
                </a:solidFill>
                <a:latin typeface="Microsoft Sans Serif"/>
                <a:cs typeface="Microsoft Sans Serif"/>
              </a:rPr>
              <a:t>as</a:t>
            </a:r>
            <a:endParaRPr sz="2400">
              <a:latin typeface="Microsoft Sans Serif"/>
              <a:cs typeface="Microsoft Sans Serif"/>
            </a:endParaRPr>
          </a:p>
        </p:txBody>
      </p:sp>
      <p:pic>
        <p:nvPicPr>
          <p:cNvPr id="4" name="object 4"/>
          <p:cNvPicPr/>
          <p:nvPr/>
        </p:nvPicPr>
        <p:blipFill>
          <a:blip r:embed="rId2" cstate="print"/>
          <a:stretch>
            <a:fillRect/>
          </a:stretch>
        </p:blipFill>
        <p:spPr>
          <a:xfrm>
            <a:off x="461962" y="3657600"/>
            <a:ext cx="8229600" cy="533400"/>
          </a:xfrm>
          <a:prstGeom prst="rect">
            <a:avLst/>
          </a:prstGeom>
        </p:spPr>
      </p:pic>
      <p:pic>
        <p:nvPicPr>
          <p:cNvPr id="5" name="object 5"/>
          <p:cNvPicPr/>
          <p:nvPr/>
        </p:nvPicPr>
        <p:blipFill>
          <a:blip r:embed="rId3" cstate="print"/>
          <a:stretch>
            <a:fillRect/>
          </a:stretch>
        </p:blipFill>
        <p:spPr>
          <a:xfrm>
            <a:off x="1351489" y="4495855"/>
            <a:ext cx="6441167" cy="178313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8310-641A-4E40-951A-E6981D40FA90}"/>
              </a:ext>
            </a:extLst>
          </p:cNvPr>
          <p:cNvSpPr>
            <a:spLocks noGrp="1"/>
          </p:cNvSpPr>
          <p:nvPr>
            <p:ph type="title"/>
          </p:nvPr>
        </p:nvSpPr>
        <p:spPr/>
        <p:txBody>
          <a:bodyPr/>
          <a:lstStyle/>
          <a:p>
            <a:r>
              <a:rPr lang="en-US" dirty="0"/>
              <a:t>Classical set operation example</a:t>
            </a:r>
          </a:p>
        </p:txBody>
      </p:sp>
      <p:sp>
        <p:nvSpPr>
          <p:cNvPr id="3" name="Content Placeholder 2">
            <a:extLst>
              <a:ext uri="{FF2B5EF4-FFF2-40B4-BE49-F238E27FC236}">
                <a16:creationId xmlns:a16="http://schemas.microsoft.com/office/drawing/2014/main" id="{56DC4280-F4C5-4BDB-8B8F-E6181D9EEFF1}"/>
              </a:ext>
            </a:extLst>
          </p:cNvPr>
          <p:cNvSpPr>
            <a:spLocks noGrp="1"/>
          </p:cNvSpPr>
          <p:nvPr>
            <p:ph sz="quarter" idx="1"/>
          </p:nvPr>
        </p:nvSpPr>
        <p:spPr/>
        <p:txBody>
          <a:bodyPr/>
          <a:lstStyle/>
          <a:p>
            <a:pPr marL="0" indent="0" algn="l">
              <a:buNone/>
            </a:pPr>
            <a:r>
              <a:rPr lang="en-US" b="0" i="0" dirty="0">
                <a:solidFill>
                  <a:srgbClr val="4A4E57"/>
                </a:solidFill>
                <a:effectLst/>
                <a:latin typeface="Sintony"/>
              </a:rPr>
              <a:t>Let us understand various operations on set with the help of example. We will consider following data to execute various operations:</a:t>
            </a:r>
          </a:p>
          <a:p>
            <a:pPr algn="l"/>
            <a:r>
              <a:rPr lang="en-US" b="0" i="0" dirty="0">
                <a:solidFill>
                  <a:srgbClr val="4A4E57"/>
                </a:solidFill>
                <a:effectLst/>
                <a:latin typeface="Sintony"/>
              </a:rPr>
              <a:t>X  = {1, 2, 3, 4, 5, 6, 7, 8, 9}</a:t>
            </a:r>
          </a:p>
          <a:p>
            <a:pPr algn="l"/>
            <a:r>
              <a:rPr lang="en-US" b="0" i="0" dirty="0">
                <a:solidFill>
                  <a:srgbClr val="4A4E57"/>
                </a:solidFill>
                <a:effectLst/>
                <a:latin typeface="Sintony"/>
              </a:rPr>
              <a:t>A = {1, 2, 3, 4, 5}</a:t>
            </a:r>
          </a:p>
          <a:p>
            <a:pPr algn="l"/>
            <a:r>
              <a:rPr lang="en-US" b="0" i="0" dirty="0">
                <a:solidFill>
                  <a:srgbClr val="4A4E57"/>
                </a:solidFill>
                <a:effectLst/>
                <a:latin typeface="Sintony"/>
              </a:rPr>
              <a:t>B = {3, 4, 5, 6}</a:t>
            </a:r>
          </a:p>
          <a:p>
            <a:pPr algn="l"/>
            <a:r>
              <a:rPr lang="en-US" b="0" i="0" dirty="0">
                <a:solidFill>
                  <a:srgbClr val="4A4E57"/>
                </a:solidFill>
                <a:effectLst/>
                <a:latin typeface="Sintony"/>
              </a:rPr>
              <a:t>C = {6, 7, 8, 9}</a:t>
            </a:r>
          </a:p>
          <a:p>
            <a:pPr marL="0" indent="0">
              <a:buNone/>
            </a:pPr>
            <a:endParaRPr lang="en-US" dirty="0"/>
          </a:p>
        </p:txBody>
      </p:sp>
    </p:spTree>
    <p:extLst>
      <p:ext uri="{BB962C8B-B14F-4D97-AF65-F5344CB8AC3E}">
        <p14:creationId xmlns:p14="http://schemas.microsoft.com/office/powerpoint/2010/main" val="624087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8310-641A-4E40-951A-E6981D40FA90}"/>
              </a:ext>
            </a:extLst>
          </p:cNvPr>
          <p:cNvSpPr>
            <a:spLocks noGrp="1"/>
          </p:cNvSpPr>
          <p:nvPr>
            <p:ph type="title"/>
          </p:nvPr>
        </p:nvSpPr>
        <p:spPr/>
        <p:txBody>
          <a:bodyPr/>
          <a:lstStyle/>
          <a:p>
            <a:r>
              <a:rPr lang="en-US" dirty="0"/>
              <a:t>Set operations</a:t>
            </a:r>
          </a:p>
        </p:txBody>
      </p:sp>
      <p:sp>
        <p:nvSpPr>
          <p:cNvPr id="3" name="Content Placeholder 2">
            <a:extLst>
              <a:ext uri="{FF2B5EF4-FFF2-40B4-BE49-F238E27FC236}">
                <a16:creationId xmlns:a16="http://schemas.microsoft.com/office/drawing/2014/main" id="{56DC4280-F4C5-4BDB-8B8F-E6181D9EEFF1}"/>
              </a:ext>
            </a:extLst>
          </p:cNvPr>
          <p:cNvSpPr>
            <a:spLocks noGrp="1"/>
          </p:cNvSpPr>
          <p:nvPr>
            <p:ph sz="quarter" idx="1"/>
          </p:nvPr>
        </p:nvSpPr>
        <p:spPr/>
        <p:txBody>
          <a:bodyPr/>
          <a:lstStyle/>
          <a:p>
            <a:pPr marL="0" indent="0" algn="l">
              <a:buNone/>
            </a:pPr>
            <a:r>
              <a:rPr lang="en-US" dirty="0"/>
              <a:t>1. Union:- </a:t>
            </a:r>
            <a:r>
              <a:rPr lang="en-US" b="0" i="0" dirty="0">
                <a:solidFill>
                  <a:srgbClr val="4A4E57"/>
                </a:solidFill>
                <a:effectLst/>
                <a:latin typeface="Sintony"/>
              </a:rPr>
              <a:t>Union of sets is the collection of all the elements which are either in A </a:t>
            </a:r>
            <a:r>
              <a:rPr lang="en-US" b="1" i="0" dirty="0">
                <a:solidFill>
                  <a:srgbClr val="4A4E57"/>
                </a:solidFill>
                <a:effectLst/>
                <a:latin typeface="Sintony"/>
              </a:rPr>
              <a:t>or</a:t>
            </a:r>
            <a:r>
              <a:rPr lang="en-US" b="0" i="0" dirty="0">
                <a:solidFill>
                  <a:srgbClr val="4A4E57"/>
                </a:solidFill>
                <a:effectLst/>
                <a:latin typeface="Sintony"/>
              </a:rPr>
              <a:t> in B. Common elements from both the sets are considered only once. Mathematically, we can represent union operation as follow:</a:t>
            </a:r>
          </a:p>
          <a:p>
            <a:pPr algn="ctr"/>
            <a:r>
              <a:rPr lang="en-US" b="0" i="0" dirty="0">
                <a:solidFill>
                  <a:srgbClr val="4A4E57"/>
                </a:solidFill>
                <a:effectLst/>
                <a:latin typeface="Sintony"/>
              </a:rPr>
              <a:t>A ∪ B = { x | x ∈ A </a:t>
            </a:r>
            <a:r>
              <a:rPr lang="en-US" b="1" i="0" dirty="0">
                <a:solidFill>
                  <a:srgbClr val="4A4E57"/>
                </a:solidFill>
                <a:effectLst/>
                <a:latin typeface="Sintony"/>
              </a:rPr>
              <a:t>or</a:t>
            </a:r>
            <a:r>
              <a:rPr lang="en-US" b="0" i="0" dirty="0">
                <a:solidFill>
                  <a:srgbClr val="4A4E57"/>
                </a:solidFill>
                <a:effectLst/>
                <a:latin typeface="Sintony"/>
              </a:rPr>
              <a:t> x ∈ B }</a:t>
            </a:r>
          </a:p>
          <a:p>
            <a:pPr marL="0" indent="0">
              <a:buNone/>
            </a:pPr>
            <a:endParaRPr lang="en-US" dirty="0"/>
          </a:p>
          <a:p>
            <a:pPr marL="0" indent="0">
              <a:buNone/>
            </a:pPr>
            <a:endParaRPr lang="en-US" dirty="0"/>
          </a:p>
          <a:p>
            <a:pPr marL="0" indent="0">
              <a:buNone/>
            </a:pPr>
            <a:r>
              <a:rPr lang="en-US" dirty="0"/>
              <a:t> </a:t>
            </a:r>
          </a:p>
        </p:txBody>
      </p:sp>
      <p:pic>
        <p:nvPicPr>
          <p:cNvPr id="6" name="Picture 5">
            <a:extLst>
              <a:ext uri="{FF2B5EF4-FFF2-40B4-BE49-F238E27FC236}">
                <a16:creationId xmlns:a16="http://schemas.microsoft.com/office/drawing/2014/main" id="{A36B4C7D-A47F-4D85-9CD5-FE42C90CE29A}"/>
              </a:ext>
            </a:extLst>
          </p:cNvPr>
          <p:cNvPicPr>
            <a:picLocks noChangeAspect="1"/>
          </p:cNvPicPr>
          <p:nvPr/>
        </p:nvPicPr>
        <p:blipFill>
          <a:blip r:embed="rId2"/>
          <a:stretch>
            <a:fillRect/>
          </a:stretch>
        </p:blipFill>
        <p:spPr>
          <a:xfrm>
            <a:off x="2819400" y="4448175"/>
            <a:ext cx="2133600" cy="1619250"/>
          </a:xfrm>
          <a:prstGeom prst="rect">
            <a:avLst/>
          </a:prstGeom>
        </p:spPr>
      </p:pic>
    </p:spTree>
    <p:extLst>
      <p:ext uri="{BB962C8B-B14F-4D97-AF65-F5344CB8AC3E}">
        <p14:creationId xmlns:p14="http://schemas.microsoft.com/office/powerpoint/2010/main" val="3062352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Take a example:</a:t>
            </a:r>
            <a:endParaRPr lang="en-US" dirty="0"/>
          </a:p>
        </p:txBody>
      </p:sp>
      <p:sp>
        <p:nvSpPr>
          <p:cNvPr id="3" name="Content Placeholder 2"/>
          <p:cNvSpPr>
            <a:spLocks noGrp="1"/>
          </p:cNvSpPr>
          <p:nvPr>
            <p:ph sz="quarter" idx="1"/>
          </p:nvPr>
        </p:nvSpPr>
        <p:spPr/>
        <p:txBody>
          <a:bodyPr/>
          <a:lstStyle/>
          <a:p>
            <a:pPr marL="0" indent="0">
              <a:buNone/>
            </a:pPr>
            <a:r>
              <a:rPr lang="en-US" b="1" dirty="0"/>
              <a:t>Consider a problem where a string </a:t>
            </a:r>
          </a:p>
          <a:p>
            <a:pPr marL="0" indent="0">
              <a:buNone/>
            </a:pPr>
            <a:r>
              <a:rPr lang="en-US" b="1" dirty="0"/>
              <a:t>            w1 is “</a:t>
            </a:r>
            <a:r>
              <a:rPr lang="en-US" b="1" dirty="0" err="1"/>
              <a:t>abc</a:t>
            </a:r>
            <a:r>
              <a:rPr lang="en-US" b="1" dirty="0"/>
              <a:t>” and string w2 is “</a:t>
            </a:r>
            <a:r>
              <a:rPr lang="en-US" b="1" dirty="0" err="1"/>
              <a:t>abd</a:t>
            </a:r>
            <a:r>
              <a:rPr lang="en-US" b="1" dirty="0"/>
              <a:t>”. </a:t>
            </a:r>
          </a:p>
          <a:p>
            <a:pPr marL="0" indent="0">
              <a:buNone/>
            </a:pPr>
            <a:endParaRPr lang="en-US" dirty="0"/>
          </a:p>
          <a:p>
            <a:pPr marL="0" indent="0">
              <a:buNone/>
            </a:pPr>
            <a:r>
              <a:rPr lang="en-US" b="1" dirty="0"/>
              <a:t>Problem-1 :</a:t>
            </a:r>
            <a:r>
              <a:rPr lang="en-US" dirty="0"/>
              <a:t> </a:t>
            </a:r>
            <a:br>
              <a:rPr lang="en-US" dirty="0"/>
            </a:br>
            <a:r>
              <a:rPr lang="en-US" dirty="0"/>
              <a:t>Tell that whether w1 is the same as w2 or not?</a:t>
            </a:r>
          </a:p>
          <a:p>
            <a:pPr marL="0" indent="0">
              <a:buNone/>
            </a:pPr>
            <a:r>
              <a:rPr lang="en-US" dirty="0"/>
              <a:t> </a:t>
            </a:r>
            <a:r>
              <a:rPr lang="en-US" b="1" dirty="0"/>
              <a:t>Solution –</a:t>
            </a:r>
            <a:r>
              <a:rPr lang="en-US" dirty="0"/>
              <a:t> </a:t>
            </a:r>
            <a:br>
              <a:rPr lang="en-US" dirty="0"/>
            </a:br>
            <a:r>
              <a:rPr lang="en-US" dirty="0"/>
              <a:t>The answer is simply No, it means there is an algorithm by which we can analyze it. </a:t>
            </a:r>
          </a:p>
          <a:p>
            <a:pPr marL="0" indent="0">
              <a:buNone/>
            </a:pPr>
            <a:endParaRPr lang="en-US" dirty="0"/>
          </a:p>
        </p:txBody>
      </p:sp>
    </p:spTree>
    <p:extLst>
      <p:ext uri="{BB962C8B-B14F-4D97-AF65-F5344CB8AC3E}">
        <p14:creationId xmlns:p14="http://schemas.microsoft.com/office/powerpoint/2010/main" val="2664749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8310-641A-4E40-951A-E6981D40FA90}"/>
              </a:ext>
            </a:extLst>
          </p:cNvPr>
          <p:cNvSpPr>
            <a:spLocks noGrp="1"/>
          </p:cNvSpPr>
          <p:nvPr>
            <p:ph type="title"/>
          </p:nvPr>
        </p:nvSpPr>
        <p:spPr/>
        <p:txBody>
          <a:bodyPr/>
          <a:lstStyle/>
          <a:p>
            <a:r>
              <a:rPr lang="en-US" dirty="0"/>
              <a:t>union</a:t>
            </a:r>
          </a:p>
        </p:txBody>
      </p:sp>
      <p:sp>
        <p:nvSpPr>
          <p:cNvPr id="3" name="Content Placeholder 2">
            <a:extLst>
              <a:ext uri="{FF2B5EF4-FFF2-40B4-BE49-F238E27FC236}">
                <a16:creationId xmlns:a16="http://schemas.microsoft.com/office/drawing/2014/main" id="{56DC4280-F4C5-4BDB-8B8F-E6181D9EEFF1}"/>
              </a:ext>
            </a:extLst>
          </p:cNvPr>
          <p:cNvSpPr>
            <a:spLocks noGrp="1"/>
          </p:cNvSpPr>
          <p:nvPr>
            <p:ph sz="quarter" idx="1"/>
          </p:nvPr>
        </p:nvSpPr>
        <p:spPr/>
        <p:txBody>
          <a:bodyPr/>
          <a:lstStyle/>
          <a:p>
            <a:pPr marL="0" indent="0" algn="l">
              <a:buNone/>
            </a:pPr>
            <a:r>
              <a:rPr lang="en-US" b="0" i="0" dirty="0">
                <a:solidFill>
                  <a:srgbClr val="4A4E57"/>
                </a:solidFill>
                <a:effectLst/>
                <a:latin typeface="Sintony"/>
              </a:rPr>
              <a:t>Let us understand various operations on set with the help of example. We will consider following data to execute various operations:</a:t>
            </a:r>
          </a:p>
          <a:p>
            <a:pPr algn="ctr"/>
            <a:r>
              <a:rPr lang="en-US" b="0" i="0" dirty="0">
                <a:solidFill>
                  <a:srgbClr val="FF0000"/>
                </a:solidFill>
                <a:effectLst/>
                <a:latin typeface="Sintony"/>
              </a:rPr>
              <a:t>X  = {1, 2, 3, 4, 5, 6, 7, 8, 9}</a:t>
            </a:r>
          </a:p>
          <a:p>
            <a:pPr algn="ctr"/>
            <a:r>
              <a:rPr lang="en-US" b="0" i="0" dirty="0">
                <a:solidFill>
                  <a:srgbClr val="FF0000"/>
                </a:solidFill>
                <a:effectLst/>
                <a:latin typeface="Sintony"/>
              </a:rPr>
              <a:t>A = {1, 2, 3, 4, 5}</a:t>
            </a:r>
          </a:p>
          <a:p>
            <a:pPr algn="ctr"/>
            <a:r>
              <a:rPr lang="en-US" b="0" i="0" dirty="0">
                <a:solidFill>
                  <a:srgbClr val="FF0000"/>
                </a:solidFill>
                <a:effectLst/>
                <a:latin typeface="Sintony"/>
              </a:rPr>
              <a:t>B = {3, 4, 5, 6}</a:t>
            </a:r>
          </a:p>
          <a:p>
            <a:pPr algn="ctr"/>
            <a:r>
              <a:rPr lang="en-US" b="0" i="0" dirty="0">
                <a:solidFill>
                  <a:srgbClr val="FF0000"/>
                </a:solidFill>
                <a:effectLst/>
                <a:latin typeface="Sintony"/>
              </a:rPr>
              <a:t>C = {6, 7, 8, 9}</a:t>
            </a:r>
          </a:p>
          <a:p>
            <a:pPr algn="ctr"/>
            <a:endParaRPr lang="en-US" dirty="0">
              <a:solidFill>
                <a:srgbClr val="FF0000"/>
              </a:solidFill>
              <a:latin typeface="Sintony"/>
            </a:endParaRPr>
          </a:p>
          <a:p>
            <a:pPr algn="ctr"/>
            <a:r>
              <a:rPr lang="pt-BR" b="0" i="0" dirty="0">
                <a:solidFill>
                  <a:srgbClr val="FF0000"/>
                </a:solidFill>
                <a:effectLst/>
                <a:latin typeface="Sintony"/>
              </a:rPr>
              <a:t>A ∪ B={1, 2, 3, 4, 5, 6}</a:t>
            </a:r>
            <a:endParaRPr lang="en-US" b="0" i="0" dirty="0">
              <a:solidFill>
                <a:srgbClr val="FF0000"/>
              </a:solidFill>
              <a:effectLst/>
              <a:latin typeface="Sintony"/>
            </a:endParaRPr>
          </a:p>
          <a:p>
            <a:pPr marL="0" indent="0">
              <a:buNone/>
            </a:pPr>
            <a:endParaRPr lang="en-US" dirty="0"/>
          </a:p>
        </p:txBody>
      </p:sp>
    </p:spTree>
    <p:extLst>
      <p:ext uri="{BB962C8B-B14F-4D97-AF65-F5344CB8AC3E}">
        <p14:creationId xmlns:p14="http://schemas.microsoft.com/office/powerpoint/2010/main" val="20158148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8310-641A-4E40-951A-E6981D40FA90}"/>
              </a:ext>
            </a:extLst>
          </p:cNvPr>
          <p:cNvSpPr>
            <a:spLocks noGrp="1"/>
          </p:cNvSpPr>
          <p:nvPr>
            <p:ph type="title"/>
          </p:nvPr>
        </p:nvSpPr>
        <p:spPr/>
        <p:txBody>
          <a:bodyPr/>
          <a:lstStyle/>
          <a:p>
            <a:r>
              <a:rPr lang="en-US" dirty="0"/>
              <a:t>Classical set operation example</a:t>
            </a:r>
          </a:p>
        </p:txBody>
      </p:sp>
      <p:sp>
        <p:nvSpPr>
          <p:cNvPr id="3" name="Content Placeholder 2">
            <a:extLst>
              <a:ext uri="{FF2B5EF4-FFF2-40B4-BE49-F238E27FC236}">
                <a16:creationId xmlns:a16="http://schemas.microsoft.com/office/drawing/2014/main" id="{56DC4280-F4C5-4BDB-8B8F-E6181D9EEFF1}"/>
              </a:ext>
            </a:extLst>
          </p:cNvPr>
          <p:cNvSpPr>
            <a:spLocks noGrp="1"/>
          </p:cNvSpPr>
          <p:nvPr>
            <p:ph sz="quarter" idx="1"/>
          </p:nvPr>
        </p:nvSpPr>
        <p:spPr/>
        <p:txBody>
          <a:bodyPr/>
          <a:lstStyle/>
          <a:p>
            <a:pPr algn="l"/>
            <a:r>
              <a:rPr lang="en-US" dirty="0"/>
              <a:t>2. Intersection:- I</a:t>
            </a:r>
            <a:r>
              <a:rPr lang="en-US" b="0" i="0" dirty="0">
                <a:solidFill>
                  <a:srgbClr val="4A4E57"/>
                </a:solidFill>
                <a:effectLst/>
                <a:latin typeface="Sintony"/>
              </a:rPr>
              <a:t>ntersection of sets is the collection of all the common elements from set A </a:t>
            </a:r>
            <a:r>
              <a:rPr lang="en-US" b="1" i="0" dirty="0">
                <a:solidFill>
                  <a:srgbClr val="4A4E57"/>
                </a:solidFill>
                <a:effectLst/>
                <a:latin typeface="Sintony"/>
              </a:rPr>
              <a:t>and </a:t>
            </a:r>
            <a:r>
              <a:rPr lang="en-US" b="0" i="0" dirty="0">
                <a:solidFill>
                  <a:srgbClr val="4A4E57"/>
                </a:solidFill>
                <a:effectLst/>
                <a:latin typeface="Sintony"/>
              </a:rPr>
              <a:t>B. Mathematically, we can represent union operation as follow:</a:t>
            </a:r>
          </a:p>
          <a:p>
            <a:pPr algn="ctr"/>
            <a:r>
              <a:rPr lang="en-US" b="0" i="0" dirty="0">
                <a:solidFill>
                  <a:srgbClr val="4A4E57"/>
                </a:solidFill>
                <a:effectLst/>
                <a:latin typeface="Sintony"/>
              </a:rPr>
              <a:t>A ∩ B = { x | x ∈ A </a:t>
            </a:r>
            <a:r>
              <a:rPr lang="en-US" b="1" i="0" dirty="0">
                <a:solidFill>
                  <a:srgbClr val="4A4E57"/>
                </a:solidFill>
                <a:effectLst/>
                <a:latin typeface="Sintony"/>
              </a:rPr>
              <a:t>and</a:t>
            </a:r>
            <a:r>
              <a:rPr lang="en-US" b="0" i="0" dirty="0">
                <a:solidFill>
                  <a:srgbClr val="4A4E57"/>
                </a:solidFill>
                <a:effectLst/>
                <a:latin typeface="Sintony"/>
              </a:rPr>
              <a:t> x ∈ B }</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3A95F13D-9E05-4AB4-BF3F-3CE699AB2EE0}"/>
              </a:ext>
            </a:extLst>
          </p:cNvPr>
          <p:cNvPicPr>
            <a:picLocks noChangeAspect="1"/>
          </p:cNvPicPr>
          <p:nvPr/>
        </p:nvPicPr>
        <p:blipFill>
          <a:blip r:embed="rId2"/>
          <a:stretch>
            <a:fillRect/>
          </a:stretch>
        </p:blipFill>
        <p:spPr>
          <a:xfrm>
            <a:off x="3100387" y="4267200"/>
            <a:ext cx="2181225" cy="1581150"/>
          </a:xfrm>
          <a:prstGeom prst="rect">
            <a:avLst/>
          </a:prstGeom>
        </p:spPr>
      </p:pic>
    </p:spTree>
    <p:extLst>
      <p:ext uri="{BB962C8B-B14F-4D97-AF65-F5344CB8AC3E}">
        <p14:creationId xmlns:p14="http://schemas.microsoft.com/office/powerpoint/2010/main" val="22257370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8310-641A-4E40-951A-E6981D40FA90}"/>
              </a:ext>
            </a:extLst>
          </p:cNvPr>
          <p:cNvSpPr>
            <a:spLocks noGrp="1"/>
          </p:cNvSpPr>
          <p:nvPr>
            <p:ph type="title"/>
          </p:nvPr>
        </p:nvSpPr>
        <p:spPr/>
        <p:txBody>
          <a:bodyPr/>
          <a:lstStyle/>
          <a:p>
            <a:r>
              <a:rPr lang="en-US" dirty="0"/>
              <a:t>intersection</a:t>
            </a:r>
          </a:p>
        </p:txBody>
      </p:sp>
      <p:sp>
        <p:nvSpPr>
          <p:cNvPr id="3" name="Content Placeholder 2">
            <a:extLst>
              <a:ext uri="{FF2B5EF4-FFF2-40B4-BE49-F238E27FC236}">
                <a16:creationId xmlns:a16="http://schemas.microsoft.com/office/drawing/2014/main" id="{56DC4280-F4C5-4BDB-8B8F-E6181D9EEFF1}"/>
              </a:ext>
            </a:extLst>
          </p:cNvPr>
          <p:cNvSpPr>
            <a:spLocks noGrp="1"/>
          </p:cNvSpPr>
          <p:nvPr>
            <p:ph sz="quarter" idx="1"/>
          </p:nvPr>
        </p:nvSpPr>
        <p:spPr/>
        <p:txBody>
          <a:bodyPr/>
          <a:lstStyle/>
          <a:p>
            <a:pPr marL="0" indent="0" algn="l">
              <a:buNone/>
            </a:pPr>
            <a:r>
              <a:rPr lang="en-US" b="0" i="0" dirty="0">
                <a:solidFill>
                  <a:srgbClr val="4A4E57"/>
                </a:solidFill>
                <a:effectLst/>
                <a:latin typeface="Sintony"/>
              </a:rPr>
              <a:t>Let us understand various operations on set with the help of example. We will consider following data to execute various operations:</a:t>
            </a:r>
          </a:p>
          <a:p>
            <a:pPr algn="ctr"/>
            <a:r>
              <a:rPr lang="en-US" b="0" i="0" dirty="0">
                <a:solidFill>
                  <a:srgbClr val="FF0000"/>
                </a:solidFill>
                <a:effectLst/>
                <a:latin typeface="Sintony"/>
              </a:rPr>
              <a:t>X  = {1, 2, 3, 4, 5, 6, 7, 8, 9}</a:t>
            </a:r>
          </a:p>
          <a:p>
            <a:pPr algn="ctr"/>
            <a:r>
              <a:rPr lang="en-US" b="0" i="0" dirty="0">
                <a:solidFill>
                  <a:srgbClr val="FF0000"/>
                </a:solidFill>
                <a:effectLst/>
                <a:latin typeface="Sintony"/>
              </a:rPr>
              <a:t>A = {1, 2, 3, 4, 5}</a:t>
            </a:r>
          </a:p>
          <a:p>
            <a:pPr algn="ctr"/>
            <a:r>
              <a:rPr lang="en-US" b="0" i="0" dirty="0">
                <a:solidFill>
                  <a:srgbClr val="FF0000"/>
                </a:solidFill>
                <a:effectLst/>
                <a:latin typeface="Sintony"/>
              </a:rPr>
              <a:t>B = {3, 4, 5, 6}</a:t>
            </a:r>
          </a:p>
          <a:p>
            <a:pPr algn="ctr"/>
            <a:r>
              <a:rPr lang="en-US" b="0" i="0" dirty="0">
                <a:solidFill>
                  <a:srgbClr val="FF0000"/>
                </a:solidFill>
                <a:effectLst/>
                <a:latin typeface="Sintony"/>
              </a:rPr>
              <a:t>C = {6, 7, 8, 9}</a:t>
            </a:r>
          </a:p>
          <a:p>
            <a:pPr algn="ctr"/>
            <a:endParaRPr lang="en-US" dirty="0">
              <a:solidFill>
                <a:srgbClr val="FF0000"/>
              </a:solidFill>
              <a:latin typeface="Sintony"/>
            </a:endParaRPr>
          </a:p>
          <a:p>
            <a:pPr marL="0" indent="0" algn="ctr">
              <a:buNone/>
            </a:pPr>
            <a:r>
              <a:rPr lang="pt-BR" b="0" i="0" dirty="0">
                <a:solidFill>
                  <a:srgbClr val="FF0000"/>
                </a:solidFill>
                <a:effectLst/>
                <a:latin typeface="Sintony"/>
              </a:rPr>
              <a:t>A ∩ B = {3, 4, 5}</a:t>
            </a:r>
            <a:endParaRPr lang="en-US" dirty="0">
              <a:solidFill>
                <a:srgbClr val="FF0000"/>
              </a:solidFill>
            </a:endParaRPr>
          </a:p>
        </p:txBody>
      </p:sp>
    </p:spTree>
    <p:extLst>
      <p:ext uri="{BB962C8B-B14F-4D97-AF65-F5344CB8AC3E}">
        <p14:creationId xmlns:p14="http://schemas.microsoft.com/office/powerpoint/2010/main" val="25066455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8310-641A-4E40-951A-E6981D40FA90}"/>
              </a:ext>
            </a:extLst>
          </p:cNvPr>
          <p:cNvSpPr>
            <a:spLocks noGrp="1"/>
          </p:cNvSpPr>
          <p:nvPr>
            <p:ph type="title"/>
          </p:nvPr>
        </p:nvSpPr>
        <p:spPr/>
        <p:txBody>
          <a:bodyPr/>
          <a:lstStyle/>
          <a:p>
            <a:r>
              <a:rPr lang="en-US" dirty="0"/>
              <a:t>Classical set operation example</a:t>
            </a:r>
          </a:p>
        </p:txBody>
      </p:sp>
      <p:sp>
        <p:nvSpPr>
          <p:cNvPr id="3" name="Content Placeholder 2">
            <a:extLst>
              <a:ext uri="{FF2B5EF4-FFF2-40B4-BE49-F238E27FC236}">
                <a16:creationId xmlns:a16="http://schemas.microsoft.com/office/drawing/2014/main" id="{56DC4280-F4C5-4BDB-8B8F-E6181D9EEFF1}"/>
              </a:ext>
            </a:extLst>
          </p:cNvPr>
          <p:cNvSpPr>
            <a:spLocks noGrp="1"/>
          </p:cNvSpPr>
          <p:nvPr>
            <p:ph sz="quarter" idx="1"/>
          </p:nvPr>
        </p:nvSpPr>
        <p:spPr/>
        <p:txBody>
          <a:bodyPr/>
          <a:lstStyle/>
          <a:p>
            <a:pPr marL="0" indent="0" algn="l">
              <a:buNone/>
            </a:pPr>
            <a:r>
              <a:rPr lang="en-US" dirty="0"/>
              <a:t>3. complement:- </a:t>
            </a:r>
            <a:r>
              <a:rPr lang="en-US" b="0" i="0" dirty="0">
                <a:solidFill>
                  <a:srgbClr val="4A4E57"/>
                </a:solidFill>
                <a:effectLst/>
                <a:latin typeface="Sintony"/>
              </a:rPr>
              <a:t>Complement operation is always represented with respect to some set. If complement is performed with respect to universal set, then it is called </a:t>
            </a:r>
            <a:r>
              <a:rPr lang="en-US" b="1" i="0" dirty="0">
                <a:solidFill>
                  <a:srgbClr val="4A4E57"/>
                </a:solidFill>
                <a:effectLst/>
                <a:latin typeface="Sintony"/>
              </a:rPr>
              <a:t>absolute complement</a:t>
            </a:r>
            <a:r>
              <a:rPr lang="en-US" b="0" i="0" dirty="0">
                <a:solidFill>
                  <a:srgbClr val="4A4E57"/>
                </a:solidFill>
                <a:effectLst/>
                <a:latin typeface="Sintony"/>
              </a:rPr>
              <a:t>.</a:t>
            </a:r>
          </a:p>
          <a:p>
            <a:pPr algn="l"/>
            <a:r>
              <a:rPr lang="en-US" b="0" i="0" dirty="0">
                <a:solidFill>
                  <a:srgbClr val="4A4E57"/>
                </a:solidFill>
                <a:effectLst/>
                <a:latin typeface="Sintony"/>
              </a:rPr>
              <a:t>Complement of set A is collection of all the elements which are </a:t>
            </a:r>
            <a:r>
              <a:rPr lang="en-US" b="1" i="0" dirty="0">
                <a:solidFill>
                  <a:srgbClr val="4A4E57"/>
                </a:solidFill>
                <a:effectLst/>
                <a:latin typeface="Sintony"/>
              </a:rPr>
              <a:t>not in</a:t>
            </a:r>
            <a:r>
              <a:rPr lang="en-US" b="0" i="0" dirty="0">
                <a:solidFill>
                  <a:srgbClr val="4A4E57"/>
                </a:solidFill>
                <a:effectLst/>
                <a:latin typeface="Sintony"/>
              </a:rPr>
              <a:t> A but are in the universal set.</a:t>
            </a:r>
          </a:p>
          <a:p>
            <a:pPr algn="l"/>
            <a:r>
              <a:rPr lang="en-US" b="0" i="0" dirty="0">
                <a:solidFill>
                  <a:srgbClr val="4A4E57"/>
                </a:solidFill>
                <a:effectLst/>
                <a:latin typeface="Sintony"/>
              </a:rPr>
              <a:t>Mathematically,</a:t>
            </a:r>
          </a:p>
          <a:p>
            <a:pPr algn="ctr"/>
            <a:r>
              <a:rPr lang="en-US" b="0" i="0" dirty="0">
                <a:solidFill>
                  <a:srgbClr val="4A4E57"/>
                </a:solidFill>
                <a:effectLst/>
                <a:latin typeface="Sintony"/>
              </a:rPr>
              <a:t>A’ = A</a:t>
            </a:r>
            <a:r>
              <a:rPr lang="en-US" b="0" i="0" baseline="30000" dirty="0">
                <a:solidFill>
                  <a:srgbClr val="4A4E57"/>
                </a:solidFill>
                <a:effectLst/>
                <a:latin typeface="Sintony"/>
              </a:rPr>
              <a:t>c</a:t>
            </a:r>
            <a:r>
              <a:rPr lang="en-US" b="0" i="0" dirty="0">
                <a:solidFill>
                  <a:srgbClr val="4A4E57"/>
                </a:solidFill>
                <a:effectLst/>
                <a:latin typeface="Sintony"/>
              </a:rPr>
              <a:t> = X – A = { x | x ∈ X </a:t>
            </a:r>
            <a:r>
              <a:rPr lang="en-US" b="1" i="0" dirty="0">
                <a:solidFill>
                  <a:srgbClr val="4A4E57"/>
                </a:solidFill>
                <a:effectLst/>
                <a:latin typeface="Sintony"/>
              </a:rPr>
              <a:t>and </a:t>
            </a:r>
            <a:r>
              <a:rPr lang="en-US" b="0" i="0" dirty="0">
                <a:solidFill>
                  <a:srgbClr val="4A4E57"/>
                </a:solidFill>
                <a:effectLst/>
                <a:latin typeface="Sintony"/>
              </a:rPr>
              <a:t>x ∉ A }</a:t>
            </a:r>
          </a:p>
          <a:p>
            <a:pPr marL="0" indent="0">
              <a:buNone/>
            </a:pPr>
            <a:r>
              <a:rPr lang="en-US" dirty="0"/>
              <a:t> </a:t>
            </a:r>
          </a:p>
        </p:txBody>
      </p:sp>
    </p:spTree>
    <p:extLst>
      <p:ext uri="{BB962C8B-B14F-4D97-AF65-F5344CB8AC3E}">
        <p14:creationId xmlns:p14="http://schemas.microsoft.com/office/powerpoint/2010/main" val="31282579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8310-641A-4E40-951A-E6981D40FA90}"/>
              </a:ext>
            </a:extLst>
          </p:cNvPr>
          <p:cNvSpPr>
            <a:spLocks noGrp="1"/>
          </p:cNvSpPr>
          <p:nvPr>
            <p:ph type="title"/>
          </p:nvPr>
        </p:nvSpPr>
        <p:spPr/>
        <p:txBody>
          <a:bodyPr/>
          <a:lstStyle/>
          <a:p>
            <a:r>
              <a:rPr lang="en-US" dirty="0"/>
              <a:t>Classical set operation example</a:t>
            </a:r>
          </a:p>
        </p:txBody>
      </p:sp>
      <p:sp>
        <p:nvSpPr>
          <p:cNvPr id="3" name="Content Placeholder 2">
            <a:extLst>
              <a:ext uri="{FF2B5EF4-FFF2-40B4-BE49-F238E27FC236}">
                <a16:creationId xmlns:a16="http://schemas.microsoft.com/office/drawing/2014/main" id="{56DC4280-F4C5-4BDB-8B8F-E6181D9EEFF1}"/>
              </a:ext>
            </a:extLst>
          </p:cNvPr>
          <p:cNvSpPr>
            <a:spLocks noGrp="1"/>
          </p:cNvSpPr>
          <p:nvPr>
            <p:ph sz="quarter" idx="1"/>
          </p:nvPr>
        </p:nvSpPr>
        <p:spPr/>
        <p:txBody>
          <a:bodyPr/>
          <a:lstStyle/>
          <a:p>
            <a:pPr marL="0" indent="0" algn="l">
              <a:buNone/>
            </a:pPr>
            <a:r>
              <a:rPr lang="en-US" b="0" i="0" dirty="0">
                <a:solidFill>
                  <a:srgbClr val="4A4E57"/>
                </a:solidFill>
                <a:effectLst/>
                <a:latin typeface="Sintony"/>
              </a:rPr>
              <a:t>Let us understand various operations on set with the help of example. We will consider following data to execute various operations:</a:t>
            </a:r>
          </a:p>
          <a:p>
            <a:pPr algn="ctr"/>
            <a:r>
              <a:rPr lang="en-US" b="0" i="0" dirty="0">
                <a:solidFill>
                  <a:srgbClr val="FF0000"/>
                </a:solidFill>
                <a:effectLst/>
                <a:latin typeface="Sintony"/>
              </a:rPr>
              <a:t>X  = {1, 2, 3, 4, 5, 6, 7, 8, 9}</a:t>
            </a:r>
          </a:p>
          <a:p>
            <a:pPr algn="ctr"/>
            <a:r>
              <a:rPr lang="en-US" b="0" i="0" dirty="0">
                <a:solidFill>
                  <a:srgbClr val="FF0000"/>
                </a:solidFill>
                <a:effectLst/>
                <a:latin typeface="Sintony"/>
              </a:rPr>
              <a:t>A = {1, 2, 3, 4, 5}</a:t>
            </a:r>
          </a:p>
          <a:p>
            <a:pPr algn="ctr"/>
            <a:r>
              <a:rPr lang="en-US" b="0" i="0" dirty="0">
                <a:solidFill>
                  <a:srgbClr val="FF0000"/>
                </a:solidFill>
                <a:effectLst/>
                <a:latin typeface="Sintony"/>
              </a:rPr>
              <a:t>B = {3, 4, 5, 6}</a:t>
            </a:r>
          </a:p>
          <a:p>
            <a:pPr algn="ctr"/>
            <a:r>
              <a:rPr lang="en-US" b="0" i="0" dirty="0">
                <a:solidFill>
                  <a:srgbClr val="FF0000"/>
                </a:solidFill>
                <a:effectLst/>
                <a:latin typeface="Sintony"/>
              </a:rPr>
              <a:t>C = {6, 7, 8, 9}</a:t>
            </a:r>
          </a:p>
          <a:p>
            <a:pPr algn="ctr"/>
            <a:endParaRPr lang="en-US" dirty="0">
              <a:solidFill>
                <a:srgbClr val="FF0000"/>
              </a:solidFill>
              <a:latin typeface="Sintony"/>
            </a:endParaRPr>
          </a:p>
          <a:p>
            <a:pPr marL="0" indent="0" algn="ctr">
              <a:buNone/>
            </a:pPr>
            <a:r>
              <a:rPr lang="pt-BR" b="0" i="0" dirty="0">
                <a:solidFill>
                  <a:srgbClr val="FF0000"/>
                </a:solidFill>
                <a:effectLst/>
                <a:latin typeface="Sintony"/>
              </a:rPr>
              <a:t>A’ = {6, 7, 8, 9}</a:t>
            </a:r>
            <a:endParaRPr lang="en-US" dirty="0">
              <a:solidFill>
                <a:srgbClr val="FF0000"/>
              </a:solidFill>
            </a:endParaRPr>
          </a:p>
        </p:txBody>
      </p:sp>
      <p:pic>
        <p:nvPicPr>
          <p:cNvPr id="4" name="Picture 3">
            <a:extLst>
              <a:ext uri="{FF2B5EF4-FFF2-40B4-BE49-F238E27FC236}">
                <a16:creationId xmlns:a16="http://schemas.microsoft.com/office/drawing/2014/main" id="{1E573A6A-197D-4C9C-B534-A9898060AE48}"/>
              </a:ext>
            </a:extLst>
          </p:cNvPr>
          <p:cNvPicPr>
            <a:picLocks noChangeAspect="1"/>
          </p:cNvPicPr>
          <p:nvPr/>
        </p:nvPicPr>
        <p:blipFill>
          <a:blip r:embed="rId2"/>
          <a:stretch>
            <a:fillRect/>
          </a:stretch>
        </p:blipFill>
        <p:spPr>
          <a:xfrm>
            <a:off x="304800" y="4648200"/>
            <a:ext cx="2152650" cy="1619250"/>
          </a:xfrm>
          <a:prstGeom prst="rect">
            <a:avLst/>
          </a:prstGeom>
        </p:spPr>
      </p:pic>
    </p:spTree>
    <p:extLst>
      <p:ext uri="{BB962C8B-B14F-4D97-AF65-F5344CB8AC3E}">
        <p14:creationId xmlns:p14="http://schemas.microsoft.com/office/powerpoint/2010/main" val="29562964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8310-641A-4E40-951A-E6981D40FA90}"/>
              </a:ext>
            </a:extLst>
          </p:cNvPr>
          <p:cNvSpPr>
            <a:spLocks noGrp="1"/>
          </p:cNvSpPr>
          <p:nvPr>
            <p:ph type="title"/>
          </p:nvPr>
        </p:nvSpPr>
        <p:spPr/>
        <p:txBody>
          <a:bodyPr/>
          <a:lstStyle/>
          <a:p>
            <a:r>
              <a:rPr lang="en-US" dirty="0"/>
              <a:t>Classical set operation example</a:t>
            </a:r>
          </a:p>
        </p:txBody>
      </p:sp>
      <p:sp>
        <p:nvSpPr>
          <p:cNvPr id="3" name="Content Placeholder 2">
            <a:extLst>
              <a:ext uri="{FF2B5EF4-FFF2-40B4-BE49-F238E27FC236}">
                <a16:creationId xmlns:a16="http://schemas.microsoft.com/office/drawing/2014/main" id="{56DC4280-F4C5-4BDB-8B8F-E6181D9EEFF1}"/>
              </a:ext>
            </a:extLst>
          </p:cNvPr>
          <p:cNvSpPr>
            <a:spLocks noGrp="1"/>
          </p:cNvSpPr>
          <p:nvPr>
            <p:ph sz="quarter" idx="1"/>
          </p:nvPr>
        </p:nvSpPr>
        <p:spPr/>
        <p:txBody>
          <a:bodyPr/>
          <a:lstStyle/>
          <a:p>
            <a:pPr marL="0" indent="0">
              <a:buNone/>
            </a:pPr>
            <a:r>
              <a:rPr lang="en-US" dirty="0"/>
              <a:t>4. Difference:- </a:t>
            </a:r>
            <a:r>
              <a:rPr lang="en-US" b="0" i="0" dirty="0">
                <a:solidFill>
                  <a:srgbClr val="4A4E57"/>
                </a:solidFill>
                <a:effectLst/>
                <a:latin typeface="Sintony"/>
              </a:rPr>
              <a:t>Difference of set A with respect to set B is collection of all the elements in A but not in B. It is also known as </a:t>
            </a:r>
            <a:r>
              <a:rPr lang="en-US" b="1" i="0" dirty="0">
                <a:solidFill>
                  <a:srgbClr val="4A4E57"/>
                </a:solidFill>
                <a:effectLst/>
                <a:latin typeface="Sintony"/>
              </a:rPr>
              <a:t>relative complement</a:t>
            </a:r>
            <a:r>
              <a:rPr lang="en-US" b="0" i="0" dirty="0">
                <a:solidFill>
                  <a:srgbClr val="4A4E57"/>
                </a:solidFill>
                <a:effectLst/>
                <a:latin typeface="Sintony"/>
              </a:rPr>
              <a:t>.</a:t>
            </a:r>
          </a:p>
          <a:p>
            <a:pPr marL="0" indent="0" algn="ctr">
              <a:buNone/>
            </a:pPr>
            <a:endParaRPr lang="en-US" b="0" i="0" dirty="0">
              <a:solidFill>
                <a:srgbClr val="4A4E57"/>
              </a:solidFill>
              <a:effectLst/>
              <a:latin typeface="Sintony"/>
            </a:endParaRPr>
          </a:p>
          <a:p>
            <a:pPr marL="0" indent="0" algn="ctr">
              <a:buNone/>
            </a:pPr>
            <a:r>
              <a:rPr lang="en-US" b="0" i="0" dirty="0">
                <a:solidFill>
                  <a:srgbClr val="4A4E57"/>
                </a:solidFill>
                <a:effectLst/>
                <a:latin typeface="Sintony"/>
              </a:rPr>
              <a:t>A – B = { x | x ∈ A </a:t>
            </a:r>
            <a:r>
              <a:rPr lang="en-US" b="1" i="0" dirty="0">
                <a:solidFill>
                  <a:srgbClr val="4A4E57"/>
                </a:solidFill>
                <a:effectLst/>
                <a:latin typeface="Sintony"/>
              </a:rPr>
              <a:t>and</a:t>
            </a:r>
            <a:r>
              <a:rPr lang="en-US" b="0" i="0" dirty="0">
                <a:solidFill>
                  <a:srgbClr val="4A4E57"/>
                </a:solidFill>
                <a:effectLst/>
                <a:latin typeface="Sintony"/>
              </a:rPr>
              <a:t> x ∉ B }</a:t>
            </a:r>
            <a:endParaRPr lang="en-US" dirty="0"/>
          </a:p>
        </p:txBody>
      </p:sp>
      <p:pic>
        <p:nvPicPr>
          <p:cNvPr id="4" name="Picture 3">
            <a:extLst>
              <a:ext uri="{FF2B5EF4-FFF2-40B4-BE49-F238E27FC236}">
                <a16:creationId xmlns:a16="http://schemas.microsoft.com/office/drawing/2014/main" id="{3EA90E1C-5FFC-4E99-8601-251953BA78DD}"/>
              </a:ext>
            </a:extLst>
          </p:cNvPr>
          <p:cNvPicPr>
            <a:picLocks noChangeAspect="1"/>
          </p:cNvPicPr>
          <p:nvPr/>
        </p:nvPicPr>
        <p:blipFill>
          <a:blip r:embed="rId2"/>
          <a:stretch>
            <a:fillRect/>
          </a:stretch>
        </p:blipFill>
        <p:spPr>
          <a:xfrm>
            <a:off x="3495675" y="4610100"/>
            <a:ext cx="2152650" cy="1562100"/>
          </a:xfrm>
          <a:prstGeom prst="rect">
            <a:avLst/>
          </a:prstGeom>
        </p:spPr>
      </p:pic>
    </p:spTree>
    <p:extLst>
      <p:ext uri="{BB962C8B-B14F-4D97-AF65-F5344CB8AC3E}">
        <p14:creationId xmlns:p14="http://schemas.microsoft.com/office/powerpoint/2010/main" val="36246587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8310-641A-4E40-951A-E6981D40FA90}"/>
              </a:ext>
            </a:extLst>
          </p:cNvPr>
          <p:cNvSpPr>
            <a:spLocks noGrp="1"/>
          </p:cNvSpPr>
          <p:nvPr>
            <p:ph type="title"/>
          </p:nvPr>
        </p:nvSpPr>
        <p:spPr/>
        <p:txBody>
          <a:bodyPr/>
          <a:lstStyle/>
          <a:p>
            <a:r>
              <a:rPr lang="en-US" dirty="0"/>
              <a:t>difference</a:t>
            </a:r>
          </a:p>
        </p:txBody>
      </p:sp>
      <p:sp>
        <p:nvSpPr>
          <p:cNvPr id="3" name="Content Placeholder 2">
            <a:extLst>
              <a:ext uri="{FF2B5EF4-FFF2-40B4-BE49-F238E27FC236}">
                <a16:creationId xmlns:a16="http://schemas.microsoft.com/office/drawing/2014/main" id="{56DC4280-F4C5-4BDB-8B8F-E6181D9EEFF1}"/>
              </a:ext>
            </a:extLst>
          </p:cNvPr>
          <p:cNvSpPr>
            <a:spLocks noGrp="1"/>
          </p:cNvSpPr>
          <p:nvPr>
            <p:ph sz="quarter" idx="1"/>
          </p:nvPr>
        </p:nvSpPr>
        <p:spPr/>
        <p:txBody>
          <a:bodyPr/>
          <a:lstStyle/>
          <a:p>
            <a:pPr marL="0" indent="0" algn="l">
              <a:buNone/>
            </a:pPr>
            <a:endParaRPr lang="en-US" b="0" i="0" dirty="0">
              <a:solidFill>
                <a:srgbClr val="4A4E57"/>
              </a:solidFill>
              <a:effectLst/>
              <a:latin typeface="Sintony"/>
            </a:endParaRPr>
          </a:p>
          <a:p>
            <a:pPr algn="ctr"/>
            <a:r>
              <a:rPr lang="en-US" b="0" i="0" dirty="0">
                <a:solidFill>
                  <a:srgbClr val="FF0000"/>
                </a:solidFill>
                <a:effectLst/>
                <a:latin typeface="Sintony"/>
              </a:rPr>
              <a:t>X  = {1, 2, 3, 4, 5, 6, 7, 8, 9}</a:t>
            </a:r>
          </a:p>
          <a:p>
            <a:pPr algn="ctr"/>
            <a:r>
              <a:rPr lang="en-US" b="0" i="0" dirty="0">
                <a:solidFill>
                  <a:srgbClr val="FF0000"/>
                </a:solidFill>
                <a:effectLst/>
                <a:latin typeface="Sintony"/>
              </a:rPr>
              <a:t>A = {1, 2, 3, 4, 5}</a:t>
            </a:r>
          </a:p>
          <a:p>
            <a:pPr algn="ctr"/>
            <a:r>
              <a:rPr lang="en-US" b="0" i="0" dirty="0">
                <a:solidFill>
                  <a:srgbClr val="FF0000"/>
                </a:solidFill>
                <a:effectLst/>
                <a:latin typeface="Sintony"/>
              </a:rPr>
              <a:t>B = {3, 4, 5, 6}</a:t>
            </a:r>
          </a:p>
          <a:p>
            <a:pPr marL="0" indent="0" algn="ctr">
              <a:buNone/>
            </a:pPr>
            <a:endParaRPr lang="en-US" dirty="0">
              <a:solidFill>
                <a:srgbClr val="FF0000"/>
              </a:solidFill>
              <a:latin typeface="Sintony"/>
            </a:endParaRPr>
          </a:p>
          <a:p>
            <a:pPr marL="0" indent="0" algn="ctr">
              <a:buNone/>
            </a:pPr>
            <a:endParaRPr lang="en-US" dirty="0">
              <a:solidFill>
                <a:srgbClr val="FF0000"/>
              </a:solidFill>
              <a:latin typeface="Sintony"/>
            </a:endParaRPr>
          </a:p>
          <a:p>
            <a:pPr marL="0" indent="0" algn="ctr">
              <a:buNone/>
            </a:pPr>
            <a:r>
              <a:rPr lang="en-US" b="0" i="0" dirty="0">
                <a:solidFill>
                  <a:srgbClr val="FF0000"/>
                </a:solidFill>
                <a:effectLst/>
                <a:latin typeface="Sintony"/>
              </a:rPr>
              <a:t>A – B = {1, 2}</a:t>
            </a:r>
          </a:p>
          <a:p>
            <a:pPr marL="0" indent="0" algn="ctr">
              <a:buNone/>
            </a:pPr>
            <a:r>
              <a:rPr lang="en-US" dirty="0">
                <a:solidFill>
                  <a:srgbClr val="FF0000"/>
                </a:solidFill>
                <a:latin typeface="Sintony"/>
              </a:rPr>
              <a:t>B-A={6}</a:t>
            </a:r>
            <a:endParaRPr lang="en-US" dirty="0">
              <a:solidFill>
                <a:srgbClr val="FF0000"/>
              </a:solidFill>
            </a:endParaRPr>
          </a:p>
        </p:txBody>
      </p:sp>
    </p:spTree>
    <p:extLst>
      <p:ext uri="{BB962C8B-B14F-4D97-AF65-F5344CB8AC3E}">
        <p14:creationId xmlns:p14="http://schemas.microsoft.com/office/powerpoint/2010/main" val="8263953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457200" y="457200"/>
            <a:ext cx="8229600" cy="581025"/>
          </a:xfrm>
          <a:prstGeom prst="rect">
            <a:avLst/>
          </a:prstGeom>
          <a:noFill/>
          <a:ln w="9525">
            <a:noFill/>
            <a:round/>
            <a:headEnd/>
            <a:tailEnd/>
          </a:ln>
        </p:spPr>
        <p:txBody>
          <a:bodyPr lIns="90000" tIns="46800" rIns="90000" bIns="46800">
            <a:spAutoFit/>
          </a:bodyPr>
          <a:lstStyle/>
          <a:p>
            <a:pPr>
              <a:spcBef>
                <a:spcPts val="20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b="1">
                <a:solidFill>
                  <a:srgbClr val="000000"/>
                </a:solidFill>
                <a:latin typeface="Times New Roman" pitchFamily="18" charset="0"/>
                <a:cs typeface="Times New Roman" pitchFamily="18" charset="0"/>
              </a:rPr>
              <a:t>PROPERTIES OF CRISP SETS</a:t>
            </a:r>
          </a:p>
        </p:txBody>
      </p:sp>
      <p:sp>
        <p:nvSpPr>
          <p:cNvPr id="25603" name="Text Box 2"/>
          <p:cNvSpPr txBox="1">
            <a:spLocks noChangeArrowheads="1"/>
          </p:cNvSpPr>
          <p:nvPr/>
        </p:nvSpPr>
        <p:spPr bwMode="auto">
          <a:xfrm>
            <a:off x="457200" y="1127125"/>
            <a:ext cx="7862888" cy="520700"/>
          </a:xfrm>
          <a:prstGeom prst="rect">
            <a:avLst/>
          </a:prstGeom>
          <a:noFill/>
          <a:ln w="9525">
            <a:noFill/>
            <a:round/>
            <a:headEnd/>
            <a:tailEnd/>
          </a:ln>
        </p:spPr>
        <p:txBody>
          <a:bodyPr lIns="90000" tIns="46800" rIns="90000" bIns="46800">
            <a:spAutoFit/>
          </a:bodyPr>
          <a:lstStyle/>
          <a:p>
            <a:pPr eaLnBrk="0" hangingPunct="0">
              <a:spcBef>
                <a:spcPts val="175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solidFill>
                  <a:srgbClr val="000000"/>
                </a:solidFill>
                <a:latin typeface="Times New Roman" pitchFamily="18" charset="0"/>
                <a:cs typeface="Times New Roman" pitchFamily="18" charset="0"/>
              </a:rPr>
              <a:t>The various properties of crisp sets are as follows:</a:t>
            </a:r>
          </a:p>
        </p:txBody>
      </p:sp>
      <p:pic>
        <p:nvPicPr>
          <p:cNvPr id="25604" name="Picture 3"/>
          <p:cNvPicPr>
            <a:picLocks noChangeAspect="1" noChangeArrowheads="1"/>
          </p:cNvPicPr>
          <p:nvPr/>
        </p:nvPicPr>
        <p:blipFill>
          <a:blip r:embed="rId3"/>
          <a:srcRect/>
          <a:stretch>
            <a:fillRect/>
          </a:stretch>
        </p:blipFill>
        <p:spPr bwMode="auto">
          <a:xfrm>
            <a:off x="533400" y="1600200"/>
            <a:ext cx="7696200" cy="5105400"/>
          </a:xfrm>
          <a:prstGeom prst="rect">
            <a:avLst/>
          </a:prstGeom>
          <a:noFill/>
          <a:ln w="9525">
            <a:noFill/>
            <a:round/>
            <a:headEnd/>
            <a:tailEnd/>
          </a:ln>
        </p:spPr>
      </p:pic>
      <p:sp>
        <p:nvSpPr>
          <p:cNvPr id="25605" name="Text Box 4"/>
          <p:cNvSpPr txBox="1">
            <a:spLocks noChangeArrowheads="1"/>
          </p:cNvSpPr>
          <p:nvPr/>
        </p:nvSpPr>
        <p:spPr bwMode="auto">
          <a:xfrm>
            <a:off x="457200" y="6119813"/>
            <a:ext cx="8686800" cy="292100"/>
          </a:xfrm>
          <a:prstGeom prst="rect">
            <a:avLst/>
          </a:prstGeom>
          <a:noFill/>
          <a:ln w="9525">
            <a:noFill/>
            <a:round/>
            <a:headEnd/>
            <a:tailEnd/>
          </a:ln>
        </p:spPr>
        <p:txBody>
          <a:bodyPr lIns="90000" tIns="46800" rIns="90000" bIns="46800">
            <a:spAutoFit/>
          </a:bodyP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300">
                <a:solidFill>
                  <a:srgbClr val="7F7F7F"/>
                </a:solidFill>
                <a:latin typeface="Garamond" pitchFamily="18" charset="0"/>
              </a:rPr>
              <a:t>.</a:t>
            </a:r>
          </a:p>
        </p:txBody>
      </p:sp>
      <p:sp>
        <p:nvSpPr>
          <p:cNvPr id="25606" name="Text Box 5"/>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2A18A69-B56A-478A-B979-69E527263F8E}" type="slidenum">
              <a:rPr lang="en-US" altLang="en-US" sz="1200">
                <a:solidFill>
                  <a:srgbClr val="898989"/>
                </a:solidFill>
              </a:rPr>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57</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
          <p:cNvPicPr>
            <a:picLocks noChangeAspect="1" noChangeArrowheads="1"/>
          </p:cNvPicPr>
          <p:nvPr/>
        </p:nvPicPr>
        <p:blipFill>
          <a:blip r:embed="rId3"/>
          <a:srcRect/>
          <a:stretch>
            <a:fillRect/>
          </a:stretch>
        </p:blipFill>
        <p:spPr bwMode="auto">
          <a:xfrm>
            <a:off x="914400" y="685800"/>
            <a:ext cx="7696200" cy="5486400"/>
          </a:xfrm>
          <a:prstGeom prst="rect">
            <a:avLst/>
          </a:prstGeom>
          <a:noFill/>
          <a:ln w="9525">
            <a:noFill/>
            <a:round/>
            <a:headEnd/>
            <a:tailEnd/>
          </a:ln>
        </p:spPr>
      </p:pic>
      <p:sp>
        <p:nvSpPr>
          <p:cNvPr id="26627" name="Text Box 2"/>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D531D9F-0559-46C5-B1B0-24E0072CC7F2}" type="slidenum">
              <a:rPr lang="en-US" altLang="en-US" sz="1200">
                <a:solidFill>
                  <a:srgbClr val="898989"/>
                </a:solidFill>
              </a:rPr>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58</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8310-641A-4E40-951A-E6981D40FA90}"/>
              </a:ext>
            </a:extLst>
          </p:cNvPr>
          <p:cNvSpPr>
            <a:spLocks noGrp="1"/>
          </p:cNvSpPr>
          <p:nvPr>
            <p:ph type="title"/>
          </p:nvPr>
        </p:nvSpPr>
        <p:spPr/>
        <p:txBody>
          <a:bodyPr/>
          <a:lstStyle/>
          <a:p>
            <a:r>
              <a:rPr lang="en-US" dirty="0"/>
              <a:t>Crisp set properties: </a:t>
            </a:r>
          </a:p>
        </p:txBody>
      </p:sp>
      <p:sp>
        <p:nvSpPr>
          <p:cNvPr id="3" name="Content Placeholder 2">
            <a:extLst>
              <a:ext uri="{FF2B5EF4-FFF2-40B4-BE49-F238E27FC236}">
                <a16:creationId xmlns:a16="http://schemas.microsoft.com/office/drawing/2014/main" id="{56DC4280-F4C5-4BDB-8B8F-E6181D9EEFF1}"/>
              </a:ext>
            </a:extLst>
          </p:cNvPr>
          <p:cNvSpPr>
            <a:spLocks noGrp="1"/>
          </p:cNvSpPr>
          <p:nvPr>
            <p:ph sz="quarter" idx="1"/>
          </p:nvPr>
        </p:nvSpPr>
        <p:spPr/>
        <p:txBody>
          <a:bodyPr/>
          <a:lstStyle/>
          <a:p>
            <a:pPr marL="0" indent="0" algn="l">
              <a:buNone/>
            </a:pPr>
            <a:r>
              <a:rPr lang="en-US" b="0" i="0" dirty="0">
                <a:effectLst/>
                <a:latin typeface="+mj-lt"/>
              </a:rPr>
              <a:t>Crisp set possesses </a:t>
            </a:r>
            <a:r>
              <a:rPr lang="en-US" dirty="0">
                <a:latin typeface="+mj-lt"/>
              </a:rPr>
              <a:t>various</a:t>
            </a:r>
            <a:r>
              <a:rPr lang="en-US" b="0" i="0" dirty="0">
                <a:effectLst/>
                <a:latin typeface="+mj-lt"/>
              </a:rPr>
              <a:t> properties. </a:t>
            </a:r>
          </a:p>
          <a:p>
            <a:pPr marL="0" indent="0" algn="l">
              <a:buNone/>
            </a:pPr>
            <a:r>
              <a:rPr lang="en-US" b="0" i="0" dirty="0">
                <a:effectLst/>
                <a:latin typeface="+mj-lt"/>
              </a:rPr>
              <a:t>We will demonstrate each of them with suitable example.</a:t>
            </a:r>
          </a:p>
          <a:p>
            <a:pPr algn="ctr"/>
            <a:r>
              <a:rPr lang="en-US" b="0" i="0" dirty="0">
                <a:solidFill>
                  <a:srgbClr val="FF0000"/>
                </a:solidFill>
                <a:effectLst/>
                <a:latin typeface="+mj-lt"/>
              </a:rPr>
              <a:t>X = {1, 2, 3, 4, 5, 6}</a:t>
            </a:r>
          </a:p>
          <a:p>
            <a:pPr algn="ctr"/>
            <a:r>
              <a:rPr lang="en-US" b="0" i="0" dirty="0">
                <a:solidFill>
                  <a:srgbClr val="FF0000"/>
                </a:solidFill>
                <a:effectLst/>
                <a:latin typeface="+mj-lt"/>
              </a:rPr>
              <a:t>A = {1, 2, 3},</a:t>
            </a:r>
          </a:p>
          <a:p>
            <a:pPr algn="ctr"/>
            <a:r>
              <a:rPr lang="en-US" b="0" i="0" dirty="0">
                <a:solidFill>
                  <a:srgbClr val="FF0000"/>
                </a:solidFill>
                <a:effectLst/>
                <a:latin typeface="+mj-lt"/>
              </a:rPr>
              <a:t>B = {2, 3, 4},</a:t>
            </a:r>
          </a:p>
          <a:p>
            <a:pPr algn="ctr"/>
            <a:r>
              <a:rPr lang="en-US" b="0" i="0" dirty="0">
                <a:solidFill>
                  <a:srgbClr val="FF0000"/>
                </a:solidFill>
                <a:effectLst/>
                <a:latin typeface="+mj-lt"/>
              </a:rPr>
              <a:t>C = {5, 6}</a:t>
            </a:r>
          </a:p>
        </p:txBody>
      </p:sp>
    </p:spTree>
    <p:extLst>
      <p:ext uri="{BB962C8B-B14F-4D97-AF65-F5344CB8AC3E}">
        <p14:creationId xmlns:p14="http://schemas.microsoft.com/office/powerpoint/2010/main" val="4022868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Take a example:</a:t>
            </a:r>
            <a:endParaRPr lang="en-US" dirty="0"/>
          </a:p>
        </p:txBody>
      </p:sp>
      <p:sp>
        <p:nvSpPr>
          <p:cNvPr id="3" name="Content Placeholder 2"/>
          <p:cNvSpPr>
            <a:spLocks noGrp="1"/>
          </p:cNvSpPr>
          <p:nvPr>
            <p:ph sz="quarter" idx="1"/>
          </p:nvPr>
        </p:nvSpPr>
        <p:spPr/>
        <p:txBody>
          <a:bodyPr/>
          <a:lstStyle/>
          <a:p>
            <a:r>
              <a:rPr lang="en-US" b="1" dirty="0"/>
              <a:t>Problem-2 :</a:t>
            </a:r>
            <a:r>
              <a:rPr lang="en-US" dirty="0"/>
              <a:t> </a:t>
            </a:r>
            <a:br>
              <a:rPr lang="en-US" dirty="0"/>
            </a:br>
            <a:r>
              <a:rPr lang="en-US" dirty="0"/>
              <a:t>Tell how much these two strings are similar? </a:t>
            </a:r>
          </a:p>
          <a:p>
            <a:r>
              <a:rPr lang="en-US" b="1" dirty="0"/>
              <a:t>Solution –</a:t>
            </a:r>
            <a:r>
              <a:rPr lang="en-US" dirty="0"/>
              <a:t> </a:t>
            </a:r>
            <a:br>
              <a:rPr lang="en-US" dirty="0"/>
            </a:br>
            <a:r>
              <a:rPr lang="en-US" dirty="0"/>
              <a:t>The answer from conventional computing is either YES or NO. But these maybe 80% similar, this can be answered only by Soft Computing. </a:t>
            </a:r>
          </a:p>
          <a:p>
            <a:endParaRPr lang="en-US" dirty="0"/>
          </a:p>
        </p:txBody>
      </p:sp>
    </p:spTree>
    <p:extLst>
      <p:ext uri="{BB962C8B-B14F-4D97-AF65-F5344CB8AC3E}">
        <p14:creationId xmlns:p14="http://schemas.microsoft.com/office/powerpoint/2010/main" val="3461154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519A-77AB-4557-BFA3-2580CFF9673D}"/>
              </a:ext>
            </a:extLst>
          </p:cNvPr>
          <p:cNvSpPr>
            <a:spLocks noGrp="1"/>
          </p:cNvSpPr>
          <p:nvPr>
            <p:ph type="title"/>
          </p:nvPr>
        </p:nvSpPr>
        <p:spPr/>
        <p:txBody>
          <a:bodyPr/>
          <a:lstStyle/>
          <a:p>
            <a:r>
              <a:rPr lang="en-US" dirty="0"/>
              <a:t>Crisp set properties: </a:t>
            </a:r>
          </a:p>
        </p:txBody>
      </p:sp>
      <p:sp>
        <p:nvSpPr>
          <p:cNvPr id="3" name="Content Placeholder 2">
            <a:extLst>
              <a:ext uri="{FF2B5EF4-FFF2-40B4-BE49-F238E27FC236}">
                <a16:creationId xmlns:a16="http://schemas.microsoft.com/office/drawing/2014/main" id="{7CA9A05A-C6BB-480C-92FB-735BC50438D8}"/>
              </a:ext>
            </a:extLst>
          </p:cNvPr>
          <p:cNvSpPr>
            <a:spLocks noGrp="1"/>
          </p:cNvSpPr>
          <p:nvPr>
            <p:ph sz="quarter" idx="1"/>
          </p:nvPr>
        </p:nvSpPr>
        <p:spPr/>
        <p:txBody>
          <a:bodyPr>
            <a:normAutofit/>
          </a:bodyPr>
          <a:lstStyle/>
          <a:p>
            <a:pPr marL="0" indent="0" algn="just">
              <a:buNone/>
            </a:pPr>
            <a:r>
              <a:rPr lang="en-US" b="1" i="0" dirty="0">
                <a:effectLst/>
                <a:latin typeface="+mj-lt"/>
              </a:rPr>
              <a:t>1. Commutativity:- </a:t>
            </a:r>
            <a:r>
              <a:rPr lang="en-US" b="0" i="0" dirty="0">
                <a:effectLst/>
                <a:latin typeface="+mj-lt"/>
              </a:rPr>
              <a:t> property states that the operation can be performed irrespective of order of the operand. For example, addition is commutative operator, so 2 + 3 or 3 + 2 yields the same result. </a:t>
            </a:r>
          </a:p>
          <a:p>
            <a:pPr marL="0" indent="0" algn="just">
              <a:buNone/>
            </a:pPr>
            <a:r>
              <a:rPr lang="en-US" b="1" i="0" dirty="0">
                <a:effectLst/>
                <a:latin typeface="+mj-lt"/>
              </a:rPr>
              <a:t>Proving union is commutative:</a:t>
            </a:r>
            <a:endParaRPr lang="en-US" b="0" i="0" dirty="0">
              <a:effectLst/>
              <a:latin typeface="+mj-lt"/>
            </a:endParaRPr>
          </a:p>
          <a:p>
            <a:pPr algn="ctr"/>
            <a:r>
              <a:rPr lang="en-US" b="0" i="0" dirty="0">
                <a:solidFill>
                  <a:srgbClr val="FF0000"/>
                </a:solidFill>
                <a:effectLst/>
                <a:latin typeface="+mj-lt"/>
              </a:rPr>
              <a:t>A ∪ B = {1,2,3} ∪{2,3,4} =  {1, 2, 3, 4}  → LHS</a:t>
            </a:r>
          </a:p>
          <a:p>
            <a:pPr algn="ctr"/>
            <a:r>
              <a:rPr lang="en-US" b="0" i="0" dirty="0">
                <a:solidFill>
                  <a:srgbClr val="FF0000"/>
                </a:solidFill>
                <a:effectLst/>
                <a:latin typeface="+mj-lt"/>
              </a:rPr>
              <a:t>B ∪ A = {2,3,4} ∪ {1,2,3}  = {1, 2, 3, 4}  → RHS</a:t>
            </a:r>
          </a:p>
          <a:p>
            <a:pPr marL="0" indent="0" algn="just">
              <a:buNone/>
            </a:pPr>
            <a:r>
              <a:rPr lang="en-US" b="1" i="0" dirty="0">
                <a:effectLst/>
                <a:latin typeface="+mj-lt"/>
              </a:rPr>
              <a:t>Proving intersection is commutative:</a:t>
            </a:r>
            <a:endParaRPr lang="en-US" b="0" i="0" dirty="0">
              <a:effectLst/>
              <a:latin typeface="+mj-lt"/>
            </a:endParaRPr>
          </a:p>
          <a:p>
            <a:pPr algn="ctr"/>
            <a:r>
              <a:rPr lang="en-US" b="0" i="0" dirty="0">
                <a:solidFill>
                  <a:srgbClr val="FF0000"/>
                </a:solidFill>
                <a:effectLst/>
                <a:latin typeface="+mj-lt"/>
              </a:rPr>
              <a:t>A ∩ B = {1,2,3} ∩ {2,3,4} = {2, 3}  → LHS</a:t>
            </a:r>
          </a:p>
          <a:p>
            <a:pPr algn="ctr"/>
            <a:r>
              <a:rPr lang="en-US" b="0" i="0" dirty="0">
                <a:solidFill>
                  <a:srgbClr val="FF0000"/>
                </a:solidFill>
                <a:effectLst/>
                <a:latin typeface="+mj-lt"/>
              </a:rPr>
              <a:t>B ∩ A =  ∩ {2, 3} → RHS</a:t>
            </a:r>
          </a:p>
          <a:p>
            <a:pPr algn="just"/>
            <a:endParaRPr lang="en-US" dirty="0">
              <a:latin typeface="+mj-lt"/>
            </a:endParaRPr>
          </a:p>
        </p:txBody>
      </p:sp>
    </p:spTree>
    <p:extLst>
      <p:ext uri="{BB962C8B-B14F-4D97-AF65-F5344CB8AC3E}">
        <p14:creationId xmlns:p14="http://schemas.microsoft.com/office/powerpoint/2010/main" val="23212037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6892-0E6A-4A0C-8364-B4F37F267F2A}"/>
              </a:ext>
            </a:extLst>
          </p:cNvPr>
          <p:cNvSpPr>
            <a:spLocks noGrp="1"/>
          </p:cNvSpPr>
          <p:nvPr>
            <p:ph type="title"/>
          </p:nvPr>
        </p:nvSpPr>
        <p:spPr/>
        <p:txBody>
          <a:bodyPr/>
          <a:lstStyle/>
          <a:p>
            <a:r>
              <a:rPr lang="en-US" dirty="0"/>
              <a:t>Crisp set properties: </a:t>
            </a:r>
          </a:p>
        </p:txBody>
      </p:sp>
      <p:sp>
        <p:nvSpPr>
          <p:cNvPr id="3" name="Content Placeholder 2">
            <a:extLst>
              <a:ext uri="{FF2B5EF4-FFF2-40B4-BE49-F238E27FC236}">
                <a16:creationId xmlns:a16="http://schemas.microsoft.com/office/drawing/2014/main" id="{7DCE8EF9-B74F-4277-ACC9-060B5CDF5814}"/>
              </a:ext>
            </a:extLst>
          </p:cNvPr>
          <p:cNvSpPr>
            <a:spLocks noGrp="1"/>
          </p:cNvSpPr>
          <p:nvPr>
            <p:ph sz="quarter" idx="1"/>
          </p:nvPr>
        </p:nvSpPr>
        <p:spPr/>
        <p:txBody>
          <a:bodyPr>
            <a:noAutofit/>
          </a:bodyPr>
          <a:lstStyle/>
          <a:p>
            <a:pPr marL="0" indent="0" algn="just">
              <a:buNone/>
            </a:pPr>
            <a:r>
              <a:rPr lang="en-US" sz="2000" b="1" i="0" dirty="0">
                <a:effectLst/>
              </a:rPr>
              <a:t>2. Associativity: </a:t>
            </a:r>
            <a:r>
              <a:rPr lang="en-US" sz="2000" b="0" i="0" dirty="0">
                <a:effectLst/>
              </a:rPr>
              <a:t>Associativity property allows us to perform the operations by grouping the operands and keeping them in similar order.</a:t>
            </a:r>
          </a:p>
          <a:p>
            <a:pPr marL="0" indent="0" algn="just">
              <a:buNone/>
            </a:pPr>
            <a:r>
              <a:rPr lang="en-US" sz="2000" b="1" i="0" dirty="0">
                <a:effectLst/>
              </a:rPr>
              <a:t>                       (A ∪ B) ∪ C= A ∪ ( B ∪ C )</a:t>
            </a:r>
            <a:endParaRPr lang="en-US" sz="2000" b="0" i="0" dirty="0">
              <a:effectLst/>
            </a:endParaRPr>
          </a:p>
          <a:p>
            <a:pPr algn="ctr"/>
            <a:r>
              <a:rPr lang="en-US" sz="2000" b="0" i="0" dirty="0">
                <a:effectLst/>
              </a:rPr>
              <a:t>For given data:</a:t>
            </a:r>
            <a:r>
              <a:rPr lang="en-US" sz="2000" b="0" i="0" dirty="0">
                <a:solidFill>
                  <a:srgbClr val="FF0000"/>
                </a:solidFill>
                <a:effectLst/>
                <a:latin typeface="+mj-lt"/>
              </a:rPr>
              <a:t> X = {1, 2, 3, 4, 5, 6}</a:t>
            </a:r>
          </a:p>
          <a:p>
            <a:pPr marL="0" indent="0" algn="just">
              <a:buNone/>
            </a:pPr>
            <a:r>
              <a:rPr lang="en-US" sz="2000" b="0" i="0" dirty="0">
                <a:solidFill>
                  <a:srgbClr val="FF0000"/>
                </a:solidFill>
                <a:effectLst/>
                <a:latin typeface="+mj-lt"/>
              </a:rPr>
              <a:t>A = {1, 2, 3},      B = {2, 3, 4},        C = {5, 6}</a:t>
            </a:r>
          </a:p>
          <a:p>
            <a:pPr marL="0" indent="0" algn="just">
              <a:buNone/>
            </a:pPr>
            <a:r>
              <a:rPr lang="en-US" sz="2000" dirty="0">
                <a:solidFill>
                  <a:srgbClr val="FF0000"/>
                </a:solidFill>
                <a:latin typeface="+mj-lt"/>
              </a:rPr>
              <a:t>   </a:t>
            </a:r>
            <a:endParaRPr lang="en-US" sz="2000" b="0" i="0" dirty="0">
              <a:effectLst/>
            </a:endParaRPr>
          </a:p>
          <a:p>
            <a:pPr marL="0" indent="0" algn="just">
              <a:buNone/>
            </a:pPr>
            <a:r>
              <a:rPr lang="en-US" sz="2000" b="0" i="0" dirty="0">
                <a:effectLst/>
              </a:rPr>
              <a:t>    A ∪ B = {1, 2, 3, 4},  B ∪ C = {2, 3, 4, 5, 6}</a:t>
            </a:r>
          </a:p>
          <a:p>
            <a:pPr marL="0" indent="0" algn="just">
              <a:buNone/>
            </a:pPr>
            <a:r>
              <a:rPr lang="en-US" sz="2000" b="0" i="0" dirty="0">
                <a:effectLst/>
              </a:rPr>
              <a:t>              A ∪ (B ∪ C) → RHS</a:t>
            </a:r>
          </a:p>
          <a:p>
            <a:pPr marL="0" indent="0" algn="just">
              <a:buNone/>
            </a:pPr>
            <a:r>
              <a:rPr lang="en-US" sz="2000" dirty="0"/>
              <a:t>{1,2,3} </a:t>
            </a:r>
            <a:r>
              <a:rPr lang="en-US" sz="2000" b="0" i="0" dirty="0">
                <a:effectLst/>
              </a:rPr>
              <a:t>∪ {2, 3, 4, 5, 6} ) </a:t>
            </a:r>
            <a:r>
              <a:rPr lang="en-US" sz="2000" b="0" i="0" dirty="0">
                <a:solidFill>
                  <a:schemeClr val="accent5">
                    <a:lumMod val="50000"/>
                  </a:schemeClr>
                </a:solidFill>
                <a:effectLst/>
              </a:rPr>
              <a:t>= {1, 2, 3, 4, 5, 6} </a:t>
            </a:r>
          </a:p>
          <a:p>
            <a:pPr marL="0" indent="0" algn="just">
              <a:buNone/>
            </a:pPr>
            <a:r>
              <a:rPr lang="en-US" sz="2000" b="0" i="0" dirty="0">
                <a:effectLst/>
              </a:rPr>
              <a:t>               (A ∪ B) ∪ C → LHS</a:t>
            </a:r>
          </a:p>
          <a:p>
            <a:pPr marL="0" indent="0" algn="just">
              <a:buNone/>
            </a:pPr>
            <a:r>
              <a:rPr lang="en-US" sz="2000" b="0" i="0" dirty="0">
                <a:effectLst/>
              </a:rPr>
              <a:t>{1, 2, 3, 4} ) ∪ {5,6} </a:t>
            </a:r>
            <a:r>
              <a:rPr lang="en-US" sz="2000" b="0" i="0" dirty="0">
                <a:solidFill>
                  <a:schemeClr val="accent5">
                    <a:lumMod val="50000"/>
                  </a:schemeClr>
                </a:solidFill>
                <a:effectLst/>
              </a:rPr>
              <a:t>={1, 2, 3, 4, 5, 6} </a:t>
            </a:r>
            <a:endParaRPr lang="en-US" sz="2000" dirty="0">
              <a:solidFill>
                <a:schemeClr val="accent5">
                  <a:lumMod val="50000"/>
                </a:schemeClr>
              </a:solidFill>
            </a:endParaRPr>
          </a:p>
        </p:txBody>
      </p:sp>
    </p:spTree>
    <p:extLst>
      <p:ext uri="{BB962C8B-B14F-4D97-AF65-F5344CB8AC3E}">
        <p14:creationId xmlns:p14="http://schemas.microsoft.com/office/powerpoint/2010/main" val="2649147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220A-7E0E-41FE-B264-45B9FACF5213}"/>
              </a:ext>
            </a:extLst>
          </p:cNvPr>
          <p:cNvSpPr>
            <a:spLocks noGrp="1"/>
          </p:cNvSpPr>
          <p:nvPr>
            <p:ph type="title"/>
          </p:nvPr>
        </p:nvSpPr>
        <p:spPr/>
        <p:txBody>
          <a:bodyPr/>
          <a:lstStyle/>
          <a:p>
            <a:r>
              <a:rPr lang="en-US" dirty="0"/>
              <a:t>Crisp set properties: </a:t>
            </a:r>
          </a:p>
        </p:txBody>
      </p:sp>
      <p:sp>
        <p:nvSpPr>
          <p:cNvPr id="3" name="Content Placeholder 2">
            <a:extLst>
              <a:ext uri="{FF2B5EF4-FFF2-40B4-BE49-F238E27FC236}">
                <a16:creationId xmlns:a16="http://schemas.microsoft.com/office/drawing/2014/main" id="{A85283CA-477A-4C8B-96F3-AFAD36593BC8}"/>
              </a:ext>
            </a:extLst>
          </p:cNvPr>
          <p:cNvSpPr>
            <a:spLocks noGrp="1"/>
          </p:cNvSpPr>
          <p:nvPr>
            <p:ph sz="quarter" idx="1"/>
          </p:nvPr>
        </p:nvSpPr>
        <p:spPr/>
        <p:txBody>
          <a:bodyPr>
            <a:normAutofit/>
          </a:bodyPr>
          <a:lstStyle/>
          <a:p>
            <a:pPr marL="0" indent="0" algn="just">
              <a:buNone/>
            </a:pPr>
            <a:r>
              <a:rPr lang="en-US" sz="2400" b="1" i="0" dirty="0">
                <a:effectLst/>
              </a:rPr>
              <a:t>Intersection_- (A ∩ B) ∩ C= A ∩ ( B ∩ C)</a:t>
            </a:r>
            <a:endParaRPr lang="en-US" sz="2400" b="0" i="0" dirty="0">
              <a:effectLst/>
            </a:endParaRPr>
          </a:p>
          <a:p>
            <a:pPr marL="0" indent="0" algn="just">
              <a:buNone/>
            </a:pPr>
            <a:r>
              <a:rPr lang="en-US" sz="2400" b="0" i="0" dirty="0">
                <a:effectLst/>
              </a:rPr>
              <a:t>For given data: </a:t>
            </a:r>
            <a:r>
              <a:rPr lang="en-US" sz="2400" b="0" i="0" dirty="0">
                <a:solidFill>
                  <a:srgbClr val="FF0000"/>
                </a:solidFill>
                <a:effectLst/>
                <a:latin typeface="+mj-lt"/>
              </a:rPr>
              <a:t>A = {1, 2, 3},      B = {2, 3, 4},        C = {5, 6}</a:t>
            </a:r>
          </a:p>
          <a:p>
            <a:pPr marL="0" indent="0" algn="just">
              <a:buNone/>
            </a:pPr>
            <a:endParaRPr lang="en-US" sz="2400" b="0" i="0" dirty="0">
              <a:effectLst/>
            </a:endParaRPr>
          </a:p>
          <a:p>
            <a:pPr algn="just"/>
            <a:r>
              <a:rPr lang="en-US" sz="2400" b="0" i="0" dirty="0">
                <a:effectLst/>
              </a:rPr>
              <a:t>A ∩ B = {2, 3}, B ∩ C = </a:t>
            </a:r>
            <a:r>
              <a:rPr lang="el-GR" sz="2400" b="0" i="0" dirty="0">
                <a:effectLst/>
              </a:rPr>
              <a:t>ϕ</a:t>
            </a:r>
          </a:p>
          <a:p>
            <a:pPr marL="0" indent="0" algn="just">
              <a:buNone/>
            </a:pPr>
            <a:endParaRPr lang="en-US" sz="2400" b="0" i="0" dirty="0">
              <a:effectLst/>
            </a:endParaRPr>
          </a:p>
          <a:p>
            <a:pPr algn="just"/>
            <a:r>
              <a:rPr lang="en-US" sz="2400" b="0" i="0" dirty="0">
                <a:effectLst/>
              </a:rPr>
              <a:t>A ∩ (B ∩ C) = </a:t>
            </a:r>
            <a:r>
              <a:rPr lang="el-GR" sz="2400" b="0" i="0" dirty="0">
                <a:effectLst/>
              </a:rPr>
              <a:t>ϕ →</a:t>
            </a:r>
            <a:r>
              <a:rPr lang="en-US" sz="2400" b="0" i="0" dirty="0">
                <a:effectLst/>
              </a:rPr>
              <a:t> LHS</a:t>
            </a:r>
          </a:p>
          <a:p>
            <a:pPr marL="0" indent="0" algn="just">
              <a:buNone/>
            </a:pPr>
            <a:r>
              <a:rPr lang="en-US" dirty="0"/>
              <a:t>      {1,2,3}</a:t>
            </a:r>
            <a:r>
              <a:rPr lang="en-US" sz="2400" b="0" i="0" dirty="0">
                <a:effectLst/>
              </a:rPr>
              <a:t> ∩ </a:t>
            </a:r>
            <a:r>
              <a:rPr lang="el-GR" sz="2400" b="0" i="0" dirty="0">
                <a:effectLst/>
              </a:rPr>
              <a:t>ϕ</a:t>
            </a:r>
            <a:r>
              <a:rPr lang="en-US" sz="2400" b="0" i="0" dirty="0">
                <a:effectLst/>
              </a:rPr>
              <a:t>=  </a:t>
            </a:r>
            <a:r>
              <a:rPr lang="el-GR" sz="2400" b="0" i="0" dirty="0">
                <a:effectLst/>
              </a:rPr>
              <a:t>ϕ</a:t>
            </a:r>
          </a:p>
          <a:p>
            <a:pPr marL="0" indent="0" algn="just">
              <a:buNone/>
            </a:pPr>
            <a:endParaRPr lang="el-GR" sz="2400" b="0" i="0" dirty="0">
              <a:effectLst/>
            </a:endParaRPr>
          </a:p>
          <a:p>
            <a:pPr algn="just"/>
            <a:r>
              <a:rPr lang="en-US" sz="2400" b="0" i="0" dirty="0">
                <a:effectLst/>
              </a:rPr>
              <a:t>(A ∩ B) ∩ C = </a:t>
            </a:r>
            <a:r>
              <a:rPr lang="el-GR" sz="2400" b="0" i="0" dirty="0">
                <a:effectLst/>
              </a:rPr>
              <a:t>ϕ →</a:t>
            </a:r>
            <a:r>
              <a:rPr lang="en-US" sz="2400" b="0" i="0" dirty="0">
                <a:effectLst/>
              </a:rPr>
              <a:t> RHS</a:t>
            </a:r>
          </a:p>
          <a:p>
            <a:pPr marL="0" indent="0">
              <a:buNone/>
            </a:pPr>
            <a:r>
              <a:rPr lang="en-US" sz="2400" b="0" i="0" dirty="0">
                <a:effectLst/>
              </a:rPr>
              <a:t>     {2, 3}  ∩ {5,6} = </a:t>
            </a:r>
            <a:r>
              <a:rPr lang="el-GR" sz="2400" b="0" i="0" dirty="0">
                <a:effectLst/>
              </a:rPr>
              <a:t>ϕ</a:t>
            </a:r>
            <a:endParaRPr lang="en-US" dirty="0"/>
          </a:p>
        </p:txBody>
      </p:sp>
    </p:spTree>
    <p:extLst>
      <p:ext uri="{BB962C8B-B14F-4D97-AF65-F5344CB8AC3E}">
        <p14:creationId xmlns:p14="http://schemas.microsoft.com/office/powerpoint/2010/main" val="28071134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6892-0E6A-4A0C-8364-B4F37F267F2A}"/>
              </a:ext>
            </a:extLst>
          </p:cNvPr>
          <p:cNvSpPr>
            <a:spLocks noGrp="1"/>
          </p:cNvSpPr>
          <p:nvPr>
            <p:ph type="title"/>
          </p:nvPr>
        </p:nvSpPr>
        <p:spPr/>
        <p:txBody>
          <a:bodyPr/>
          <a:lstStyle/>
          <a:p>
            <a:r>
              <a:rPr lang="en-US" dirty="0"/>
              <a:t>Crisp set properties: </a:t>
            </a:r>
          </a:p>
        </p:txBody>
      </p:sp>
      <p:sp>
        <p:nvSpPr>
          <p:cNvPr id="3" name="Content Placeholder 2">
            <a:extLst>
              <a:ext uri="{FF2B5EF4-FFF2-40B4-BE49-F238E27FC236}">
                <a16:creationId xmlns:a16="http://schemas.microsoft.com/office/drawing/2014/main" id="{7DCE8EF9-B74F-4277-ACC9-060B5CDF5814}"/>
              </a:ext>
            </a:extLst>
          </p:cNvPr>
          <p:cNvSpPr>
            <a:spLocks noGrp="1"/>
          </p:cNvSpPr>
          <p:nvPr>
            <p:ph sz="quarter" idx="1"/>
          </p:nvPr>
        </p:nvSpPr>
        <p:spPr/>
        <p:txBody>
          <a:bodyPr>
            <a:normAutofit fontScale="85000" lnSpcReduction="20000"/>
          </a:bodyPr>
          <a:lstStyle/>
          <a:p>
            <a:pPr marL="0" indent="0" algn="l">
              <a:buNone/>
            </a:pPr>
            <a:r>
              <a:rPr lang="en-US" sz="2800" b="1" i="0" dirty="0">
                <a:effectLst/>
              </a:rPr>
              <a:t>3. Distributive</a:t>
            </a:r>
          </a:p>
          <a:p>
            <a:pPr algn="l"/>
            <a:r>
              <a:rPr lang="en-US" b="1" i="0" dirty="0">
                <a:effectLst/>
              </a:rPr>
              <a:t>A ∪ (B ∩ C) = (A ∪ B) ∩ (A ∪ C)</a:t>
            </a:r>
            <a:endParaRPr lang="en-US" b="0" i="0" dirty="0">
              <a:effectLst/>
            </a:endParaRPr>
          </a:p>
          <a:p>
            <a:pPr marL="0" indent="0" algn="l">
              <a:buNone/>
            </a:pPr>
            <a:r>
              <a:rPr lang="en-US" b="0" i="0" dirty="0">
                <a:effectLst/>
              </a:rPr>
              <a:t>      B ∩ C = </a:t>
            </a:r>
            <a:r>
              <a:rPr lang="el-GR" b="0" i="0" dirty="0">
                <a:effectLst/>
              </a:rPr>
              <a:t>ϕ</a:t>
            </a:r>
          </a:p>
          <a:p>
            <a:pPr algn="l"/>
            <a:r>
              <a:rPr lang="en-US" b="0" i="0" dirty="0">
                <a:effectLst/>
              </a:rPr>
              <a:t>A ∪ (B ∩ C) =  {1, 2, 3} ∪ </a:t>
            </a:r>
            <a:r>
              <a:rPr lang="el-GR" b="0" i="0" dirty="0">
                <a:effectLst/>
              </a:rPr>
              <a:t>ϕ </a:t>
            </a:r>
            <a:r>
              <a:rPr lang="en-US" b="0" i="0" dirty="0">
                <a:effectLst/>
              </a:rPr>
              <a:t> </a:t>
            </a:r>
            <a:r>
              <a:rPr lang="en-US" b="0" i="0" dirty="0">
                <a:solidFill>
                  <a:srgbClr val="FF0000"/>
                </a:solidFill>
                <a:effectLst/>
              </a:rPr>
              <a:t>= {1, 2, 3}  →LHS</a:t>
            </a:r>
          </a:p>
          <a:p>
            <a:pPr marL="0" indent="0" algn="l">
              <a:buNone/>
            </a:pPr>
            <a:r>
              <a:rPr lang="en-US" b="0" i="0" dirty="0">
                <a:effectLst/>
              </a:rPr>
              <a:t>    A ∪ B = {1, 2, 3, 4}</a:t>
            </a:r>
          </a:p>
          <a:p>
            <a:pPr marL="0" indent="0" algn="l">
              <a:buNone/>
            </a:pPr>
            <a:r>
              <a:rPr lang="en-US" b="0" i="0" dirty="0">
                <a:effectLst/>
              </a:rPr>
              <a:t>   A ∪ C = {1, 2, 3, 5, 6}</a:t>
            </a:r>
          </a:p>
          <a:p>
            <a:pPr marL="0" indent="0">
              <a:buNone/>
            </a:pPr>
            <a:r>
              <a:rPr lang="en-US" b="0" i="0" dirty="0">
                <a:effectLst/>
              </a:rPr>
              <a:t>   (A ∪ B) ∩ (A ∪ C) = {1, 2, 3, 4} ) ∩ {1, 2, 3, 5, 6}</a:t>
            </a:r>
          </a:p>
          <a:p>
            <a:pPr marL="0" indent="0" algn="l">
              <a:buNone/>
            </a:pPr>
            <a:r>
              <a:rPr lang="en-US" dirty="0">
                <a:solidFill>
                  <a:srgbClr val="FF0000"/>
                </a:solidFill>
              </a:rPr>
              <a:t>                                 = </a:t>
            </a:r>
            <a:r>
              <a:rPr lang="en-US" b="0" i="0" dirty="0">
                <a:solidFill>
                  <a:srgbClr val="FF0000"/>
                </a:solidFill>
                <a:effectLst/>
              </a:rPr>
              <a:t>{1, 2, 3} → RHS</a:t>
            </a:r>
          </a:p>
          <a:p>
            <a:pPr algn="l"/>
            <a:r>
              <a:rPr lang="en-US" b="1" i="0" dirty="0">
                <a:effectLst/>
              </a:rPr>
              <a:t>A   ∩ (B ∪ C) = (A ∩ B) ∪ (A ∩ C)</a:t>
            </a:r>
            <a:endParaRPr lang="en-US" dirty="0"/>
          </a:p>
          <a:p>
            <a:pPr marL="0" indent="0" algn="l">
              <a:buNone/>
            </a:pPr>
            <a:r>
              <a:rPr lang="en-US" b="0" i="0" dirty="0">
                <a:effectLst/>
              </a:rPr>
              <a:t>                 B ∪ C = {2, 3, 4, 5, 6}</a:t>
            </a:r>
          </a:p>
          <a:p>
            <a:pPr marL="0" indent="0" algn="l">
              <a:buNone/>
            </a:pPr>
            <a:r>
              <a:rPr lang="en-US" dirty="0"/>
              <a:t>    </a:t>
            </a:r>
            <a:r>
              <a:rPr lang="en-US" b="0" i="0" dirty="0">
                <a:effectLst/>
              </a:rPr>
              <a:t>A ∩ (B ∪ C) = {1,2,3} ∩  {2, 3,4,5,6} = </a:t>
            </a:r>
            <a:r>
              <a:rPr lang="en-US" b="0" i="0" dirty="0">
                <a:solidFill>
                  <a:srgbClr val="FF0000"/>
                </a:solidFill>
                <a:effectLst/>
              </a:rPr>
              <a:t>{2,3,} </a:t>
            </a:r>
            <a:r>
              <a:rPr lang="en-US" b="0" i="0" dirty="0">
                <a:effectLst/>
              </a:rPr>
              <a:t>→ LHS</a:t>
            </a:r>
          </a:p>
          <a:p>
            <a:pPr marL="0" indent="0" algn="l">
              <a:buNone/>
            </a:pPr>
            <a:r>
              <a:rPr lang="en-US" b="0" i="0" dirty="0">
                <a:effectLst/>
              </a:rPr>
              <a:t>        A ∩ B = {2, 3}</a:t>
            </a:r>
          </a:p>
          <a:p>
            <a:pPr marL="0" indent="0" algn="l">
              <a:buNone/>
            </a:pPr>
            <a:r>
              <a:rPr lang="en-US" b="0" i="0" dirty="0">
                <a:effectLst/>
              </a:rPr>
              <a:t>          A ∩ C = </a:t>
            </a:r>
            <a:r>
              <a:rPr lang="el-GR" b="0" i="0" dirty="0">
                <a:effectLst/>
              </a:rPr>
              <a:t>ϕ</a:t>
            </a:r>
          </a:p>
          <a:p>
            <a:pPr marL="0" indent="0">
              <a:buNone/>
            </a:pPr>
            <a:r>
              <a:rPr lang="en-US" b="0" i="0" dirty="0">
                <a:effectLst/>
              </a:rPr>
              <a:t>       </a:t>
            </a:r>
            <a:r>
              <a:rPr lang="el-GR" b="0" i="0" dirty="0">
                <a:effectLst/>
              </a:rPr>
              <a:t>(</a:t>
            </a:r>
            <a:r>
              <a:rPr lang="en-US" b="0" i="0" dirty="0">
                <a:effectLst/>
              </a:rPr>
              <a:t>A ∩ B) ∪ (A ∩ C) = {2, 3} ∪  </a:t>
            </a:r>
            <a:r>
              <a:rPr lang="el-GR" b="0" i="0" dirty="0">
                <a:effectLst/>
              </a:rPr>
              <a:t>ϕ</a:t>
            </a:r>
            <a:endParaRPr lang="en-US" b="0" i="0" dirty="0">
              <a:effectLst/>
            </a:endParaRPr>
          </a:p>
          <a:p>
            <a:pPr marL="0" indent="0">
              <a:buNone/>
            </a:pPr>
            <a:r>
              <a:rPr lang="en-US" dirty="0"/>
              <a:t>                                     =</a:t>
            </a:r>
            <a:r>
              <a:rPr lang="en-US" b="0" i="0" dirty="0">
                <a:solidFill>
                  <a:srgbClr val="FF0000"/>
                </a:solidFill>
                <a:effectLst/>
              </a:rPr>
              <a:t> {2, 3} </a:t>
            </a:r>
            <a:r>
              <a:rPr lang="en-US" b="0" i="0" dirty="0">
                <a:effectLst/>
              </a:rPr>
              <a:t>→ RHS</a:t>
            </a:r>
          </a:p>
          <a:p>
            <a:endParaRPr lang="en-US" dirty="0"/>
          </a:p>
        </p:txBody>
      </p:sp>
    </p:spTree>
    <p:extLst>
      <p:ext uri="{BB962C8B-B14F-4D97-AF65-F5344CB8AC3E}">
        <p14:creationId xmlns:p14="http://schemas.microsoft.com/office/powerpoint/2010/main" val="28167005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6892-0E6A-4A0C-8364-B4F37F267F2A}"/>
              </a:ext>
            </a:extLst>
          </p:cNvPr>
          <p:cNvSpPr>
            <a:spLocks noGrp="1"/>
          </p:cNvSpPr>
          <p:nvPr>
            <p:ph type="title"/>
          </p:nvPr>
        </p:nvSpPr>
        <p:spPr/>
        <p:txBody>
          <a:bodyPr/>
          <a:lstStyle/>
          <a:p>
            <a:r>
              <a:rPr lang="en-US" dirty="0"/>
              <a:t>Crisp set properties: </a:t>
            </a:r>
          </a:p>
        </p:txBody>
      </p:sp>
      <p:sp>
        <p:nvSpPr>
          <p:cNvPr id="3" name="Content Placeholder 2">
            <a:extLst>
              <a:ext uri="{FF2B5EF4-FFF2-40B4-BE49-F238E27FC236}">
                <a16:creationId xmlns:a16="http://schemas.microsoft.com/office/drawing/2014/main" id="{7DCE8EF9-B74F-4277-ACC9-060B5CDF5814}"/>
              </a:ext>
            </a:extLst>
          </p:cNvPr>
          <p:cNvSpPr>
            <a:spLocks noGrp="1"/>
          </p:cNvSpPr>
          <p:nvPr>
            <p:ph sz="quarter" idx="1"/>
          </p:nvPr>
        </p:nvSpPr>
        <p:spPr/>
        <p:txBody>
          <a:bodyPr>
            <a:normAutofit lnSpcReduction="10000"/>
          </a:bodyPr>
          <a:lstStyle/>
          <a:p>
            <a:pPr marL="0" indent="0" algn="l">
              <a:buNone/>
            </a:pPr>
            <a:r>
              <a:rPr lang="en-US" b="1" dirty="0"/>
              <a:t>4. </a:t>
            </a:r>
            <a:r>
              <a:rPr lang="en-US" b="1" i="0" dirty="0">
                <a:effectLst/>
              </a:rPr>
              <a:t>Idempotency </a:t>
            </a:r>
            <a:r>
              <a:rPr lang="en-US" b="0" i="0" dirty="0">
                <a:effectLst/>
              </a:rPr>
              <a:t>is defined as,</a:t>
            </a:r>
          </a:p>
          <a:p>
            <a:pPr marL="0" indent="0" algn="l">
              <a:buNone/>
            </a:pPr>
            <a:endParaRPr lang="en-US" dirty="0"/>
          </a:p>
          <a:p>
            <a:pPr marL="0" indent="0" algn="l">
              <a:buNone/>
            </a:pPr>
            <a:r>
              <a:rPr lang="en-US" b="0" i="0" dirty="0">
                <a:effectLst/>
              </a:rPr>
              <a:t>    </a:t>
            </a:r>
            <a:r>
              <a:rPr lang="en-US" sz="2400" b="0" i="0" dirty="0">
                <a:effectLst/>
              </a:rPr>
              <a:t>For given data:</a:t>
            </a:r>
            <a:r>
              <a:rPr lang="en-US" sz="2400" b="0" i="0" dirty="0">
                <a:solidFill>
                  <a:srgbClr val="FF0000"/>
                </a:solidFill>
                <a:effectLst/>
                <a:latin typeface="+mj-lt"/>
              </a:rPr>
              <a:t> X = {1, 2, 3, 4, 5, 6}</a:t>
            </a:r>
          </a:p>
          <a:p>
            <a:pPr marL="0" indent="0" algn="just">
              <a:buNone/>
            </a:pPr>
            <a:r>
              <a:rPr lang="en-US" sz="2400" b="0" i="0" dirty="0">
                <a:solidFill>
                  <a:srgbClr val="FF0000"/>
                </a:solidFill>
                <a:effectLst/>
                <a:latin typeface="+mj-lt"/>
              </a:rPr>
              <a:t>        A = {1, 2, 3},      B = {2, 3, 4},        C = {5, 6}</a:t>
            </a:r>
          </a:p>
          <a:p>
            <a:pPr marL="0" indent="0" algn="just">
              <a:buNone/>
            </a:pPr>
            <a:r>
              <a:rPr lang="en-US" sz="2400" dirty="0">
                <a:solidFill>
                  <a:srgbClr val="FF0000"/>
                </a:solidFill>
                <a:latin typeface="+mj-lt"/>
              </a:rPr>
              <a:t>   </a:t>
            </a:r>
            <a:endParaRPr lang="en-US" sz="2400" b="0" i="0" dirty="0">
              <a:effectLst/>
            </a:endParaRPr>
          </a:p>
          <a:p>
            <a:pPr marL="0" indent="0" algn="l">
              <a:buNone/>
            </a:pPr>
            <a:r>
              <a:rPr lang="en-US" b="0" i="0" dirty="0">
                <a:effectLst/>
              </a:rPr>
              <a:t>            A ∪ A = A</a:t>
            </a:r>
          </a:p>
          <a:p>
            <a:pPr marL="0" indent="0" algn="l">
              <a:buNone/>
            </a:pPr>
            <a:r>
              <a:rPr lang="en-US" b="0" i="0" dirty="0">
                <a:effectLst/>
              </a:rPr>
              <a:t>            A ∩ A = A</a:t>
            </a:r>
          </a:p>
          <a:p>
            <a:pPr marL="0" indent="0" algn="l">
              <a:buNone/>
            </a:pPr>
            <a:r>
              <a:rPr lang="en-US" b="0" i="0" dirty="0">
                <a:effectLst/>
              </a:rPr>
              <a:t>For the given data,</a:t>
            </a:r>
          </a:p>
          <a:p>
            <a:pPr marL="0" indent="0" algn="l">
              <a:buNone/>
            </a:pPr>
            <a:r>
              <a:rPr lang="en-US" dirty="0"/>
              <a:t>       </a:t>
            </a:r>
            <a:endParaRPr lang="en-US" b="0" i="0" dirty="0">
              <a:effectLst/>
            </a:endParaRPr>
          </a:p>
          <a:p>
            <a:pPr algn="l"/>
            <a:r>
              <a:rPr lang="en-US" b="0" i="0" dirty="0">
                <a:effectLst/>
              </a:rPr>
              <a:t>A ∪ A = {1, 2, 3} ∪ {1, 2, 3} = {1, 2, 3}  = A</a:t>
            </a:r>
          </a:p>
          <a:p>
            <a:pPr algn="l"/>
            <a:r>
              <a:rPr lang="en-US" b="0" i="0" dirty="0">
                <a:effectLst/>
              </a:rPr>
              <a:t>A ∩ A = {1, 2, 3} ∩ {1, 2, 3} = {1, 2, 3} = A</a:t>
            </a:r>
          </a:p>
          <a:p>
            <a:endParaRPr lang="en-US" dirty="0"/>
          </a:p>
        </p:txBody>
      </p:sp>
    </p:spTree>
    <p:extLst>
      <p:ext uri="{BB962C8B-B14F-4D97-AF65-F5344CB8AC3E}">
        <p14:creationId xmlns:p14="http://schemas.microsoft.com/office/powerpoint/2010/main" val="38137115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48E4-14DC-4D71-8179-C5207563FF75}"/>
              </a:ext>
            </a:extLst>
          </p:cNvPr>
          <p:cNvSpPr>
            <a:spLocks noGrp="1"/>
          </p:cNvSpPr>
          <p:nvPr>
            <p:ph type="title"/>
          </p:nvPr>
        </p:nvSpPr>
        <p:spPr/>
        <p:txBody>
          <a:bodyPr/>
          <a:lstStyle/>
          <a:p>
            <a:r>
              <a:rPr lang="en-US" dirty="0"/>
              <a:t>Crisp set properties: </a:t>
            </a:r>
          </a:p>
        </p:txBody>
      </p:sp>
      <p:sp>
        <p:nvSpPr>
          <p:cNvPr id="3" name="Content Placeholder 2">
            <a:extLst>
              <a:ext uri="{FF2B5EF4-FFF2-40B4-BE49-F238E27FC236}">
                <a16:creationId xmlns:a16="http://schemas.microsoft.com/office/drawing/2014/main" id="{8746F8D9-1F02-435A-B2F2-5DDEA71AC53F}"/>
              </a:ext>
            </a:extLst>
          </p:cNvPr>
          <p:cNvSpPr>
            <a:spLocks noGrp="1"/>
          </p:cNvSpPr>
          <p:nvPr>
            <p:ph sz="quarter" idx="1"/>
          </p:nvPr>
        </p:nvSpPr>
        <p:spPr/>
        <p:txBody>
          <a:bodyPr/>
          <a:lstStyle/>
          <a:p>
            <a:pPr marL="0" indent="0">
              <a:buNone/>
            </a:pPr>
            <a:r>
              <a:rPr lang="en-US" b="1" dirty="0">
                <a:cs typeface="Calibri"/>
              </a:rPr>
              <a:t>5. Transitivity: </a:t>
            </a:r>
            <a:r>
              <a:rPr lang="en-US" b="0" i="0" dirty="0">
                <a:effectLst/>
              </a:rPr>
              <a:t>Mathematically, we can define this property as,</a:t>
            </a:r>
          </a:p>
          <a:p>
            <a:pPr marL="0" indent="0">
              <a:buNone/>
            </a:pPr>
            <a:endParaRPr lang="en-US" i="1" dirty="0">
              <a:latin typeface="Calibri"/>
              <a:cs typeface="Calibri"/>
            </a:endParaRPr>
          </a:p>
          <a:p>
            <a:pPr marL="0" indent="0">
              <a:buNone/>
            </a:pPr>
            <a:r>
              <a:rPr lang="en-US" sz="2400" i="1" dirty="0">
                <a:latin typeface="Calibri"/>
                <a:cs typeface="Calibri"/>
              </a:rPr>
              <a:t>               If</a:t>
            </a:r>
            <a:r>
              <a:rPr lang="en-US" sz="2400" i="1" spc="-70" dirty="0">
                <a:latin typeface="Calibri"/>
                <a:cs typeface="Calibri"/>
              </a:rPr>
              <a:t> </a:t>
            </a:r>
            <a:r>
              <a:rPr lang="en-US" sz="2400" i="1" dirty="0">
                <a:latin typeface="Calibri"/>
                <a:cs typeface="Calibri"/>
              </a:rPr>
              <a:t>A</a:t>
            </a:r>
            <a:r>
              <a:rPr lang="en-US" sz="2400" i="1" spc="-40" dirty="0">
                <a:latin typeface="Calibri"/>
                <a:cs typeface="Calibri"/>
              </a:rPr>
              <a:t> </a:t>
            </a:r>
            <a:r>
              <a:rPr lang="en-US" sz="2800" i="1" dirty="0">
                <a:latin typeface="Cambria Math"/>
                <a:cs typeface="Cambria Math"/>
              </a:rPr>
              <a:t>⊆</a:t>
            </a:r>
            <a:r>
              <a:rPr lang="en-US" sz="2800" i="1" spc="-25" dirty="0">
                <a:latin typeface="Cambria Math"/>
                <a:cs typeface="Cambria Math"/>
              </a:rPr>
              <a:t> </a:t>
            </a:r>
            <a:r>
              <a:rPr lang="en-US" sz="2400" i="1" dirty="0">
                <a:latin typeface="Calibri"/>
                <a:cs typeface="Calibri"/>
              </a:rPr>
              <a:t>B</a:t>
            </a:r>
            <a:r>
              <a:rPr lang="en-US" sz="2400" i="1" spc="-40" dirty="0">
                <a:latin typeface="Calibri"/>
                <a:cs typeface="Calibri"/>
              </a:rPr>
              <a:t> </a:t>
            </a:r>
            <a:r>
              <a:rPr lang="en-US" sz="2400" i="1" dirty="0">
                <a:latin typeface="Calibri"/>
                <a:cs typeface="Calibri"/>
              </a:rPr>
              <a:t>and</a:t>
            </a:r>
            <a:r>
              <a:rPr lang="en-US" sz="2400" i="1" spc="-80" dirty="0">
                <a:latin typeface="Calibri"/>
                <a:cs typeface="Calibri"/>
              </a:rPr>
              <a:t> </a:t>
            </a:r>
            <a:r>
              <a:rPr lang="en-US" sz="2400" i="1" dirty="0">
                <a:latin typeface="Calibri"/>
                <a:cs typeface="Calibri"/>
              </a:rPr>
              <a:t>B</a:t>
            </a:r>
            <a:r>
              <a:rPr lang="en-US" sz="2400" i="1" spc="-10" dirty="0">
                <a:latin typeface="Calibri"/>
                <a:cs typeface="Calibri"/>
              </a:rPr>
              <a:t> </a:t>
            </a:r>
            <a:r>
              <a:rPr lang="en-US" sz="2800" i="1" dirty="0">
                <a:latin typeface="Cambria Math"/>
                <a:cs typeface="Cambria Math"/>
              </a:rPr>
              <a:t>⊆</a:t>
            </a:r>
            <a:r>
              <a:rPr lang="en-US" sz="2800" i="1" spc="-50" dirty="0">
                <a:latin typeface="Cambria Math"/>
                <a:cs typeface="Cambria Math"/>
              </a:rPr>
              <a:t> </a:t>
            </a:r>
            <a:r>
              <a:rPr lang="en-US" sz="2400" i="1" dirty="0">
                <a:latin typeface="Calibri"/>
                <a:cs typeface="Calibri"/>
              </a:rPr>
              <a:t>C,</a:t>
            </a:r>
            <a:r>
              <a:rPr lang="en-US" sz="2400" i="1" spc="-35" dirty="0">
                <a:latin typeface="Calibri"/>
                <a:cs typeface="Calibri"/>
              </a:rPr>
              <a:t> </a:t>
            </a:r>
            <a:r>
              <a:rPr lang="en-US" sz="2400" i="1" dirty="0">
                <a:latin typeface="Calibri"/>
                <a:cs typeface="Calibri"/>
              </a:rPr>
              <a:t>then</a:t>
            </a:r>
            <a:r>
              <a:rPr lang="en-US" sz="2400" i="1" spc="-55" dirty="0">
                <a:latin typeface="Calibri"/>
                <a:cs typeface="Calibri"/>
              </a:rPr>
              <a:t> </a:t>
            </a:r>
            <a:r>
              <a:rPr lang="en-US" sz="2400" i="1" dirty="0">
                <a:latin typeface="Calibri"/>
                <a:cs typeface="Calibri"/>
              </a:rPr>
              <a:t>A</a:t>
            </a:r>
            <a:r>
              <a:rPr lang="en-US" sz="2400" i="1" spc="-30" dirty="0">
                <a:latin typeface="Calibri"/>
                <a:cs typeface="Calibri"/>
              </a:rPr>
              <a:t> </a:t>
            </a:r>
            <a:r>
              <a:rPr lang="en-US" sz="2800" i="1" dirty="0">
                <a:latin typeface="Cambria Math"/>
                <a:cs typeface="Cambria Math"/>
              </a:rPr>
              <a:t>⊆</a:t>
            </a:r>
            <a:r>
              <a:rPr lang="en-US" sz="2800" i="1" spc="-50" dirty="0">
                <a:latin typeface="Cambria Math"/>
                <a:cs typeface="Cambria Math"/>
              </a:rPr>
              <a:t> </a:t>
            </a:r>
            <a:r>
              <a:rPr lang="en-US" sz="2400" i="1" spc="-50" dirty="0">
                <a:latin typeface="Calibri"/>
                <a:cs typeface="Calibri"/>
              </a:rPr>
              <a:t>C</a:t>
            </a:r>
          </a:p>
          <a:p>
            <a:pPr marL="0" indent="0" algn="l">
              <a:buNone/>
            </a:pPr>
            <a:r>
              <a:rPr lang="en-US" sz="2400" b="0" i="0" dirty="0">
                <a:solidFill>
                  <a:srgbClr val="FF0000"/>
                </a:solidFill>
                <a:effectLst/>
                <a:latin typeface="+mj-lt"/>
              </a:rPr>
              <a:t>    A = {1, 2, 3},      B = {1, 2, 3, 4},    C = {1,2,3,4,5, 6}</a:t>
            </a:r>
          </a:p>
          <a:p>
            <a:pPr marL="0" indent="0">
              <a:buNone/>
            </a:pPr>
            <a:endParaRPr lang="en-US" sz="2400" dirty="0">
              <a:latin typeface="Calibri"/>
              <a:cs typeface="Calibri"/>
            </a:endParaRPr>
          </a:p>
          <a:p>
            <a:endParaRPr lang="en-US" dirty="0"/>
          </a:p>
        </p:txBody>
      </p:sp>
    </p:spTree>
    <p:extLst>
      <p:ext uri="{BB962C8B-B14F-4D97-AF65-F5344CB8AC3E}">
        <p14:creationId xmlns:p14="http://schemas.microsoft.com/office/powerpoint/2010/main" val="1075701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6892-0E6A-4A0C-8364-B4F37F267F2A}"/>
              </a:ext>
            </a:extLst>
          </p:cNvPr>
          <p:cNvSpPr>
            <a:spLocks noGrp="1"/>
          </p:cNvSpPr>
          <p:nvPr>
            <p:ph type="title"/>
          </p:nvPr>
        </p:nvSpPr>
        <p:spPr/>
        <p:txBody>
          <a:bodyPr/>
          <a:lstStyle/>
          <a:p>
            <a:r>
              <a:rPr lang="en-US" dirty="0"/>
              <a:t>Crisp set properties: </a:t>
            </a:r>
          </a:p>
        </p:txBody>
      </p:sp>
      <p:sp>
        <p:nvSpPr>
          <p:cNvPr id="3" name="Content Placeholder 2">
            <a:extLst>
              <a:ext uri="{FF2B5EF4-FFF2-40B4-BE49-F238E27FC236}">
                <a16:creationId xmlns:a16="http://schemas.microsoft.com/office/drawing/2014/main" id="{7DCE8EF9-B74F-4277-ACC9-060B5CDF5814}"/>
              </a:ext>
            </a:extLst>
          </p:cNvPr>
          <p:cNvSpPr>
            <a:spLocks noGrp="1"/>
          </p:cNvSpPr>
          <p:nvPr>
            <p:ph sz="quarter" idx="1"/>
          </p:nvPr>
        </p:nvSpPr>
        <p:spPr/>
        <p:txBody>
          <a:bodyPr/>
          <a:lstStyle/>
          <a:p>
            <a:pPr marL="0" indent="0" algn="l">
              <a:buNone/>
            </a:pPr>
            <a:r>
              <a:rPr lang="en-US" b="1" i="0" dirty="0">
                <a:effectLst/>
              </a:rPr>
              <a:t>6. Identity:- </a:t>
            </a:r>
            <a:r>
              <a:rPr lang="en-US" b="0" i="0" dirty="0">
                <a:effectLst/>
              </a:rPr>
              <a:t>Mathematically, we can define this property as,</a:t>
            </a:r>
          </a:p>
          <a:p>
            <a:pPr marL="0" indent="0" algn="l">
              <a:buNone/>
            </a:pPr>
            <a:r>
              <a:rPr lang="en-US" b="0" i="0" dirty="0">
                <a:effectLst/>
              </a:rPr>
              <a:t>                A ∪ X = X</a:t>
            </a:r>
          </a:p>
          <a:p>
            <a:pPr marL="0" indent="0" algn="l">
              <a:buNone/>
            </a:pPr>
            <a:r>
              <a:rPr lang="en-US" b="0" i="0" dirty="0">
                <a:effectLst/>
              </a:rPr>
              <a:t>                A ∩ X = A</a:t>
            </a:r>
          </a:p>
          <a:p>
            <a:pPr marL="0" indent="0" algn="l">
              <a:buNone/>
            </a:pPr>
            <a:r>
              <a:rPr lang="en-US" b="0" i="0" dirty="0">
                <a:effectLst/>
              </a:rPr>
              <a:t>                A ∪ ϕ = A</a:t>
            </a:r>
          </a:p>
          <a:p>
            <a:pPr marL="0" indent="0" algn="l">
              <a:buNone/>
            </a:pPr>
            <a:r>
              <a:rPr lang="en-US" b="0" i="0" dirty="0">
                <a:effectLst/>
              </a:rPr>
              <a:t>                A ∩ ϕ = ϕ</a:t>
            </a:r>
          </a:p>
          <a:p>
            <a:endParaRPr lang="en-US" dirty="0"/>
          </a:p>
        </p:txBody>
      </p:sp>
    </p:spTree>
    <p:extLst>
      <p:ext uri="{BB962C8B-B14F-4D97-AF65-F5344CB8AC3E}">
        <p14:creationId xmlns:p14="http://schemas.microsoft.com/office/powerpoint/2010/main" val="11489080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AF839-CA1D-433C-95BE-F6AC9C07D4F7}"/>
              </a:ext>
            </a:extLst>
          </p:cNvPr>
          <p:cNvSpPr>
            <a:spLocks noGrp="1"/>
          </p:cNvSpPr>
          <p:nvPr>
            <p:ph type="title"/>
          </p:nvPr>
        </p:nvSpPr>
        <p:spPr/>
        <p:txBody>
          <a:bodyPr/>
          <a:lstStyle/>
          <a:p>
            <a:r>
              <a:rPr lang="en-US" dirty="0"/>
              <a:t>Crisp set properties: </a:t>
            </a:r>
          </a:p>
        </p:txBody>
      </p:sp>
      <p:sp>
        <p:nvSpPr>
          <p:cNvPr id="3" name="Content Placeholder 2">
            <a:extLst>
              <a:ext uri="{FF2B5EF4-FFF2-40B4-BE49-F238E27FC236}">
                <a16:creationId xmlns:a16="http://schemas.microsoft.com/office/drawing/2014/main" id="{960A2250-722C-4E7C-98A4-8EA2E6BEA846}"/>
              </a:ext>
            </a:extLst>
          </p:cNvPr>
          <p:cNvSpPr>
            <a:spLocks noGrp="1"/>
          </p:cNvSpPr>
          <p:nvPr>
            <p:ph sz="quarter" idx="1"/>
          </p:nvPr>
        </p:nvSpPr>
        <p:spPr/>
        <p:txBody>
          <a:bodyPr/>
          <a:lstStyle/>
          <a:p>
            <a:pPr marL="0" indent="0" algn="l">
              <a:buNone/>
            </a:pPr>
            <a:r>
              <a:rPr lang="en-US" b="0" i="0" dirty="0">
                <a:effectLst/>
              </a:rPr>
              <a:t>For the given data,</a:t>
            </a:r>
            <a:r>
              <a:rPr lang="en-US" sz="2400" b="0" i="0" dirty="0">
                <a:solidFill>
                  <a:srgbClr val="FF0000"/>
                </a:solidFill>
                <a:effectLst/>
                <a:latin typeface="+mj-lt"/>
              </a:rPr>
              <a:t> X = {1, 2, 3, 4, 5, 6}</a:t>
            </a:r>
          </a:p>
          <a:p>
            <a:pPr marL="0" indent="0" algn="just">
              <a:buNone/>
            </a:pPr>
            <a:r>
              <a:rPr lang="en-US" sz="2400" b="0" i="0" dirty="0">
                <a:solidFill>
                  <a:srgbClr val="FF0000"/>
                </a:solidFill>
                <a:effectLst/>
                <a:latin typeface="+mj-lt"/>
              </a:rPr>
              <a:t>        A = {1, 2, 3},      B = {2, 3, 4},        C = {5, 6}</a:t>
            </a:r>
          </a:p>
          <a:p>
            <a:pPr marL="0" indent="0" algn="l">
              <a:buNone/>
            </a:pPr>
            <a:endParaRPr lang="en-US" b="0" i="0" dirty="0">
              <a:effectLst/>
            </a:endParaRPr>
          </a:p>
          <a:p>
            <a:pPr marL="0" indent="0" algn="l">
              <a:buNone/>
            </a:pPr>
            <a:r>
              <a:rPr lang="pt-BR" b="0" i="0" dirty="0">
                <a:effectLst/>
              </a:rPr>
              <a:t>  1. A ∪ X ={1,2,3} ∪ {1, 2, 3, 4, 5, 6} = {1, 2, 3, 4, 5, 6} X</a:t>
            </a:r>
          </a:p>
          <a:p>
            <a:pPr marL="0" indent="0" algn="l">
              <a:buNone/>
            </a:pPr>
            <a:endParaRPr lang="pt-BR" b="0" i="0" dirty="0">
              <a:effectLst/>
            </a:endParaRPr>
          </a:p>
          <a:p>
            <a:pPr marL="0" indent="0" algn="l">
              <a:buNone/>
            </a:pPr>
            <a:r>
              <a:rPr lang="pt-BR" b="0" i="0" dirty="0">
                <a:effectLst/>
              </a:rPr>
              <a:t>2. A ∩ X = {1, 2, 3} ∩ {1, 2, 3, 4, 5, 6} ={1, 2,3} =  A</a:t>
            </a:r>
          </a:p>
          <a:p>
            <a:pPr marL="0" indent="0" algn="l">
              <a:buNone/>
            </a:pPr>
            <a:r>
              <a:rPr lang="pt-BR" b="0" i="0" dirty="0">
                <a:effectLst/>
              </a:rPr>
              <a:t>3. A ∪ ϕ = {1, 2, 3} ∪ ϕ = {1, 2, 3} =  A</a:t>
            </a:r>
          </a:p>
          <a:p>
            <a:pPr marL="0" indent="0" algn="l">
              <a:buNone/>
            </a:pPr>
            <a:r>
              <a:rPr lang="pt-BR" b="0" i="0" dirty="0">
                <a:effectLst/>
              </a:rPr>
              <a:t>4. A ∩ ϕ = {1, 2, 3} ∩ ϕ = ϕ</a:t>
            </a:r>
          </a:p>
          <a:p>
            <a:pPr marL="0" indent="0">
              <a:buNone/>
            </a:pPr>
            <a:endParaRPr lang="en-US" dirty="0"/>
          </a:p>
        </p:txBody>
      </p:sp>
    </p:spTree>
    <p:extLst>
      <p:ext uri="{BB962C8B-B14F-4D97-AF65-F5344CB8AC3E}">
        <p14:creationId xmlns:p14="http://schemas.microsoft.com/office/powerpoint/2010/main" val="16177838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6892-0E6A-4A0C-8364-B4F37F267F2A}"/>
              </a:ext>
            </a:extLst>
          </p:cNvPr>
          <p:cNvSpPr>
            <a:spLocks noGrp="1"/>
          </p:cNvSpPr>
          <p:nvPr>
            <p:ph type="title"/>
          </p:nvPr>
        </p:nvSpPr>
        <p:spPr/>
        <p:txBody>
          <a:bodyPr/>
          <a:lstStyle/>
          <a:p>
            <a:r>
              <a:rPr lang="en-US" dirty="0"/>
              <a:t>Crisp set properties: </a:t>
            </a:r>
          </a:p>
        </p:txBody>
      </p:sp>
      <p:sp>
        <p:nvSpPr>
          <p:cNvPr id="3" name="Content Placeholder 2">
            <a:extLst>
              <a:ext uri="{FF2B5EF4-FFF2-40B4-BE49-F238E27FC236}">
                <a16:creationId xmlns:a16="http://schemas.microsoft.com/office/drawing/2014/main" id="{7DCE8EF9-B74F-4277-ACC9-060B5CDF5814}"/>
              </a:ext>
            </a:extLst>
          </p:cNvPr>
          <p:cNvSpPr>
            <a:spLocks noGrp="1"/>
          </p:cNvSpPr>
          <p:nvPr>
            <p:ph sz="quarter" idx="1"/>
          </p:nvPr>
        </p:nvSpPr>
        <p:spPr/>
        <p:txBody>
          <a:bodyPr/>
          <a:lstStyle/>
          <a:p>
            <a:pPr marL="0" indent="0" algn="just">
              <a:buNone/>
            </a:pPr>
            <a:r>
              <a:rPr lang="en-US" b="1" i="0" dirty="0">
                <a:effectLst/>
              </a:rPr>
              <a:t>7. Involution</a:t>
            </a:r>
            <a:r>
              <a:rPr lang="en-US" b="0" i="0" dirty="0">
                <a:effectLst/>
              </a:rPr>
              <a:t> states that the complement of complement of set A would be set A it self.</a:t>
            </a:r>
          </a:p>
          <a:p>
            <a:pPr marL="0" indent="0" algn="l">
              <a:buNone/>
            </a:pPr>
            <a:r>
              <a:rPr lang="en-US" b="0" i="0" dirty="0">
                <a:effectLst/>
              </a:rPr>
              <a:t> For given data, </a:t>
            </a:r>
            <a:r>
              <a:rPr lang="en-US" sz="2400" b="0" i="0" dirty="0">
                <a:solidFill>
                  <a:srgbClr val="FF0000"/>
                </a:solidFill>
                <a:effectLst/>
                <a:latin typeface="+mj-lt"/>
              </a:rPr>
              <a:t>X = {1, 2, 3, 4, 5, 6}</a:t>
            </a:r>
          </a:p>
          <a:p>
            <a:pPr marL="0" indent="0" algn="just">
              <a:buNone/>
            </a:pPr>
            <a:r>
              <a:rPr lang="en-US" sz="2400" b="0" i="0" dirty="0">
                <a:solidFill>
                  <a:srgbClr val="FF0000"/>
                </a:solidFill>
                <a:effectLst/>
                <a:latin typeface="+mj-lt"/>
              </a:rPr>
              <a:t>        A = {1, 2, 3},      B = {2, 3, 4},        C = {5, 6}</a:t>
            </a:r>
          </a:p>
          <a:p>
            <a:pPr marL="0" indent="0" algn="just">
              <a:buNone/>
            </a:pPr>
            <a:endParaRPr lang="en-US" b="0" i="0" dirty="0">
              <a:effectLst/>
            </a:endParaRPr>
          </a:p>
          <a:p>
            <a:pPr marL="0" indent="0" algn="just">
              <a:buNone/>
            </a:pPr>
            <a:r>
              <a:rPr lang="en-US" b="0" i="0" dirty="0">
                <a:effectLst/>
              </a:rPr>
              <a:t>       A’ = X – A = </a:t>
            </a:r>
            <a:r>
              <a:rPr lang="en-US" sz="2400" b="0" i="0" dirty="0">
                <a:solidFill>
                  <a:srgbClr val="FF0000"/>
                </a:solidFill>
                <a:effectLst/>
                <a:latin typeface="+mj-lt"/>
              </a:rPr>
              <a:t>{1, 2, 3, 4, 5, 6} - {1, 2, 3} = </a:t>
            </a:r>
            <a:r>
              <a:rPr lang="en-US" b="0" i="0" dirty="0">
                <a:effectLst/>
              </a:rPr>
              <a:t>{4, 5, 6}</a:t>
            </a:r>
          </a:p>
          <a:p>
            <a:pPr marL="0" indent="0" algn="just">
              <a:buNone/>
            </a:pPr>
            <a:r>
              <a:rPr lang="en-US" dirty="0"/>
              <a:t>       </a:t>
            </a:r>
            <a:r>
              <a:rPr lang="en-US" b="0" i="0" dirty="0">
                <a:effectLst/>
              </a:rPr>
              <a:t>(A’)’ = X – A’ = </a:t>
            </a:r>
            <a:r>
              <a:rPr lang="en-US" sz="2400" b="0" i="0" dirty="0">
                <a:solidFill>
                  <a:srgbClr val="FF0000"/>
                </a:solidFill>
                <a:effectLst/>
                <a:latin typeface="+mj-lt"/>
              </a:rPr>
              <a:t>{1, 2, 3, 4, 5, 6} - </a:t>
            </a:r>
            <a:r>
              <a:rPr lang="en-US" b="0" i="0" dirty="0">
                <a:effectLst/>
              </a:rPr>
              <a:t>{4, 5, 6}</a:t>
            </a:r>
          </a:p>
          <a:p>
            <a:pPr marL="0" indent="0" algn="just">
              <a:buNone/>
            </a:pPr>
            <a:r>
              <a:rPr lang="en-US" sz="2400" b="0" i="0" dirty="0">
                <a:solidFill>
                  <a:srgbClr val="FF0000"/>
                </a:solidFill>
                <a:effectLst/>
                <a:latin typeface="+mj-lt"/>
              </a:rPr>
              <a:t>                            =  </a:t>
            </a:r>
            <a:r>
              <a:rPr lang="en-US" b="0" i="0" dirty="0">
                <a:effectLst/>
              </a:rPr>
              <a:t>{1, 2, 3} = A</a:t>
            </a:r>
          </a:p>
          <a:p>
            <a:pPr algn="just"/>
            <a:endParaRPr lang="en-US" dirty="0"/>
          </a:p>
        </p:txBody>
      </p:sp>
    </p:spTree>
    <p:extLst>
      <p:ext uri="{BB962C8B-B14F-4D97-AF65-F5344CB8AC3E}">
        <p14:creationId xmlns:p14="http://schemas.microsoft.com/office/powerpoint/2010/main" val="6910168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6892-0E6A-4A0C-8364-B4F37F267F2A}"/>
              </a:ext>
            </a:extLst>
          </p:cNvPr>
          <p:cNvSpPr>
            <a:spLocks noGrp="1"/>
          </p:cNvSpPr>
          <p:nvPr>
            <p:ph type="title"/>
          </p:nvPr>
        </p:nvSpPr>
        <p:spPr/>
        <p:txBody>
          <a:bodyPr/>
          <a:lstStyle/>
          <a:p>
            <a:r>
              <a:rPr lang="en-US" dirty="0"/>
              <a:t>Crisp set properties: </a:t>
            </a:r>
          </a:p>
        </p:txBody>
      </p:sp>
      <p:sp>
        <p:nvSpPr>
          <p:cNvPr id="3" name="Content Placeholder 2">
            <a:extLst>
              <a:ext uri="{FF2B5EF4-FFF2-40B4-BE49-F238E27FC236}">
                <a16:creationId xmlns:a16="http://schemas.microsoft.com/office/drawing/2014/main" id="{7DCE8EF9-B74F-4277-ACC9-060B5CDF5814}"/>
              </a:ext>
            </a:extLst>
          </p:cNvPr>
          <p:cNvSpPr>
            <a:spLocks noGrp="1"/>
          </p:cNvSpPr>
          <p:nvPr>
            <p:ph sz="quarter" idx="1"/>
          </p:nvPr>
        </p:nvSpPr>
        <p:spPr/>
        <p:txBody>
          <a:bodyPr/>
          <a:lstStyle/>
          <a:p>
            <a:pPr marL="0" indent="0" algn="l">
              <a:buNone/>
            </a:pPr>
            <a:r>
              <a:rPr lang="en-US" b="1" i="0" dirty="0">
                <a:effectLst/>
              </a:rPr>
              <a:t>8. Law of excluded middle:- </a:t>
            </a:r>
            <a:r>
              <a:rPr lang="en-US" b="0" i="0" dirty="0">
                <a:effectLst/>
              </a:rPr>
              <a:t>Mathematically it is defined as,</a:t>
            </a:r>
          </a:p>
          <a:p>
            <a:pPr marL="0" indent="0" algn="l">
              <a:buNone/>
            </a:pPr>
            <a:r>
              <a:rPr lang="en-US" b="0" i="0" dirty="0">
                <a:effectLst/>
              </a:rPr>
              <a:t>            A ∪ A’ = X</a:t>
            </a:r>
          </a:p>
          <a:p>
            <a:pPr marL="0" indent="0" algn="l">
              <a:buNone/>
            </a:pPr>
            <a:endParaRPr lang="en-US" b="0" i="0" dirty="0">
              <a:effectLst/>
            </a:endParaRPr>
          </a:p>
          <a:p>
            <a:pPr marL="0" indent="0" algn="l">
              <a:buNone/>
            </a:pPr>
            <a:r>
              <a:rPr lang="en-US" b="0" i="0" dirty="0">
                <a:effectLst/>
              </a:rPr>
              <a:t>For the given data,   </a:t>
            </a:r>
            <a:r>
              <a:rPr lang="en-US" sz="2400" b="0" i="0" dirty="0">
                <a:solidFill>
                  <a:srgbClr val="FF0000"/>
                </a:solidFill>
                <a:effectLst/>
                <a:latin typeface="+mj-lt"/>
              </a:rPr>
              <a:t>X = {1, 2, 3, 4, 5, 6}</a:t>
            </a:r>
          </a:p>
          <a:p>
            <a:pPr marL="0" indent="0" algn="just">
              <a:buNone/>
            </a:pPr>
            <a:r>
              <a:rPr lang="en-US" sz="2400" b="0" i="0" dirty="0">
                <a:solidFill>
                  <a:srgbClr val="FF0000"/>
                </a:solidFill>
                <a:effectLst/>
                <a:latin typeface="+mj-lt"/>
              </a:rPr>
              <a:t>        A = {1, 2, 3},      B = {2, 3, 4},        C = {5, 6}</a:t>
            </a:r>
          </a:p>
          <a:p>
            <a:pPr marL="0" indent="0" algn="l">
              <a:buNone/>
            </a:pPr>
            <a:endParaRPr lang="en-US" b="0" i="0" dirty="0">
              <a:effectLst/>
            </a:endParaRPr>
          </a:p>
          <a:p>
            <a:pPr marL="0" indent="0" algn="l">
              <a:buNone/>
            </a:pPr>
            <a:r>
              <a:rPr lang="en-US" b="0" i="0" dirty="0">
                <a:effectLst/>
              </a:rPr>
              <a:t>      A’ = X – A = </a:t>
            </a:r>
            <a:r>
              <a:rPr lang="en-US" sz="2400" b="0" i="0" dirty="0">
                <a:solidFill>
                  <a:srgbClr val="FF0000"/>
                </a:solidFill>
                <a:effectLst/>
                <a:latin typeface="+mj-lt"/>
              </a:rPr>
              <a:t>{1, 2, 3, 4, 5, 6} - {1, 2, 3} = </a:t>
            </a:r>
            <a:r>
              <a:rPr lang="en-US" b="0" i="0" dirty="0">
                <a:effectLst/>
              </a:rPr>
              <a:t>{4, 5, 6}        A ∪ A’ ={1,2,3} ∪ {4, 5, 6}  = {1, 2, 3, 4, 5, 6} = X</a:t>
            </a:r>
          </a:p>
          <a:p>
            <a:endParaRPr lang="en-US" dirty="0"/>
          </a:p>
        </p:txBody>
      </p:sp>
    </p:spTree>
    <p:extLst>
      <p:ext uri="{BB962C8B-B14F-4D97-AF65-F5344CB8AC3E}">
        <p14:creationId xmlns:p14="http://schemas.microsoft.com/office/powerpoint/2010/main" val="782097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 computing</a:t>
            </a:r>
          </a:p>
        </p:txBody>
      </p:sp>
      <p:sp>
        <p:nvSpPr>
          <p:cNvPr id="3" name="Content Placeholder 2"/>
          <p:cNvSpPr>
            <a:spLocks noGrp="1"/>
          </p:cNvSpPr>
          <p:nvPr>
            <p:ph sz="quarter" idx="1"/>
          </p:nvPr>
        </p:nvSpPr>
        <p:spPr/>
        <p:txBody>
          <a:bodyPr>
            <a:normAutofit lnSpcReduction="10000"/>
          </a:bodyPr>
          <a:lstStyle/>
          <a:p>
            <a:pPr marL="0" indent="0">
              <a:buNone/>
            </a:pPr>
            <a:r>
              <a:rPr lang="en-IN" b="1" dirty="0"/>
              <a:t>The term soft computing was proposed by the inventor of fuzzy logic, </a:t>
            </a:r>
            <a:r>
              <a:rPr lang="en-IN" b="1" dirty="0" err="1"/>
              <a:t>Lotfi</a:t>
            </a:r>
            <a:r>
              <a:rPr lang="en-IN" b="1" dirty="0"/>
              <a:t> A. </a:t>
            </a:r>
            <a:r>
              <a:rPr lang="en-IN" b="1" dirty="0" err="1"/>
              <a:t>Zadeh</a:t>
            </a:r>
            <a:endParaRPr lang="en-US" b="1" dirty="0"/>
          </a:p>
          <a:p>
            <a:pPr marL="0" indent="0" algn="just">
              <a:buNone/>
            </a:pPr>
            <a:r>
              <a:rPr lang="en-IN" dirty="0"/>
              <a:t>“Soft computing is a collection of methodology that aim to exploit the tolerance of imprecision &amp; uncertainty to achieve tractability, robustness, &amp; low solution on cost. Its principal constituents are fuzzy logic, </a:t>
            </a:r>
            <a:r>
              <a:rPr lang="en-IN" dirty="0" err="1"/>
              <a:t>neuro</a:t>
            </a:r>
            <a:r>
              <a:rPr lang="en-IN" dirty="0"/>
              <a:t>- Computing &amp; probabilistic reasoning. The role model for soft computing is human mind”</a:t>
            </a:r>
            <a:endParaRPr lang="en-US" dirty="0"/>
          </a:p>
          <a:p>
            <a:pPr marL="0" indent="0">
              <a:buNone/>
            </a:pPr>
            <a:endParaRPr lang="en-US" dirty="0"/>
          </a:p>
          <a:p>
            <a:pPr marL="0" indent="0">
              <a:buNone/>
            </a:pPr>
            <a:r>
              <a:rPr lang="en-US" dirty="0">
                <a:solidFill>
                  <a:schemeClr val="accent2">
                    <a:lumMod val="75000"/>
                  </a:schemeClr>
                </a:solidFill>
              </a:rPr>
              <a:t>The objective of soft computing is to provide precise approximation and quick solutions for complex real-life problems.</a:t>
            </a:r>
          </a:p>
        </p:txBody>
      </p:sp>
    </p:spTree>
    <p:extLst>
      <p:ext uri="{BB962C8B-B14F-4D97-AF65-F5344CB8AC3E}">
        <p14:creationId xmlns:p14="http://schemas.microsoft.com/office/powerpoint/2010/main" val="30539431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6892-0E6A-4A0C-8364-B4F37F267F2A}"/>
              </a:ext>
            </a:extLst>
          </p:cNvPr>
          <p:cNvSpPr>
            <a:spLocks noGrp="1"/>
          </p:cNvSpPr>
          <p:nvPr>
            <p:ph type="title"/>
          </p:nvPr>
        </p:nvSpPr>
        <p:spPr/>
        <p:txBody>
          <a:bodyPr/>
          <a:lstStyle/>
          <a:p>
            <a:r>
              <a:rPr lang="en-US" dirty="0"/>
              <a:t>Crisp set properties: </a:t>
            </a:r>
          </a:p>
        </p:txBody>
      </p:sp>
      <p:sp>
        <p:nvSpPr>
          <p:cNvPr id="3" name="Content Placeholder 2">
            <a:extLst>
              <a:ext uri="{FF2B5EF4-FFF2-40B4-BE49-F238E27FC236}">
                <a16:creationId xmlns:a16="http://schemas.microsoft.com/office/drawing/2014/main" id="{7DCE8EF9-B74F-4277-ACC9-060B5CDF5814}"/>
              </a:ext>
            </a:extLst>
          </p:cNvPr>
          <p:cNvSpPr>
            <a:spLocks noGrp="1"/>
          </p:cNvSpPr>
          <p:nvPr>
            <p:ph sz="quarter" idx="1"/>
          </p:nvPr>
        </p:nvSpPr>
        <p:spPr/>
        <p:txBody>
          <a:bodyPr/>
          <a:lstStyle/>
          <a:p>
            <a:pPr marL="0" indent="0" algn="l">
              <a:buNone/>
            </a:pPr>
            <a:r>
              <a:rPr lang="en-US" b="1" dirty="0"/>
              <a:t>9. </a:t>
            </a:r>
            <a:r>
              <a:rPr lang="en-US" b="1" i="0" dirty="0">
                <a:effectLst/>
              </a:rPr>
              <a:t> Law of Contradiction:   </a:t>
            </a:r>
            <a:r>
              <a:rPr lang="en-US" b="0" i="0" dirty="0">
                <a:effectLst/>
              </a:rPr>
              <a:t>Mathematically it is defined as,</a:t>
            </a:r>
          </a:p>
          <a:p>
            <a:pPr marL="0" indent="0" algn="l">
              <a:buNone/>
            </a:pPr>
            <a:r>
              <a:rPr lang="en-US" b="0" i="0" dirty="0">
                <a:effectLst/>
              </a:rPr>
              <a:t>                            A ∩ A’ = ϕ</a:t>
            </a:r>
          </a:p>
          <a:p>
            <a:pPr marL="0" indent="0" algn="l">
              <a:buNone/>
            </a:pPr>
            <a:r>
              <a:rPr lang="en-US" b="0" i="0" dirty="0">
                <a:effectLst/>
              </a:rPr>
              <a:t>  For the given data: </a:t>
            </a:r>
            <a:r>
              <a:rPr lang="en-US" sz="2400" b="0" i="0" dirty="0">
                <a:solidFill>
                  <a:srgbClr val="FF0000"/>
                </a:solidFill>
                <a:effectLst/>
                <a:latin typeface="+mj-lt"/>
              </a:rPr>
              <a:t>X = {1, 2, 3, 4, 5, 6}</a:t>
            </a:r>
          </a:p>
          <a:p>
            <a:pPr marL="0" indent="0" algn="just">
              <a:buNone/>
            </a:pPr>
            <a:r>
              <a:rPr lang="en-US" sz="2400" b="0" i="0" dirty="0">
                <a:solidFill>
                  <a:srgbClr val="FF0000"/>
                </a:solidFill>
                <a:effectLst/>
                <a:latin typeface="+mj-lt"/>
              </a:rPr>
              <a:t>        A = {1, 2, 3},      B = {2, 3, 4},        C = {5, 6}</a:t>
            </a:r>
          </a:p>
          <a:p>
            <a:pPr marL="0" indent="0" algn="l">
              <a:buNone/>
            </a:pPr>
            <a:endParaRPr lang="en-US" b="0" i="0" dirty="0">
              <a:effectLst/>
            </a:endParaRPr>
          </a:p>
          <a:p>
            <a:pPr marL="0" indent="0" algn="l">
              <a:buNone/>
            </a:pPr>
            <a:r>
              <a:rPr lang="en-US" b="0" i="0" dirty="0">
                <a:effectLst/>
              </a:rPr>
              <a:t> A’ = X – A = </a:t>
            </a:r>
            <a:r>
              <a:rPr lang="en-US" sz="2400" b="0" i="0" dirty="0">
                <a:solidFill>
                  <a:srgbClr val="FF0000"/>
                </a:solidFill>
                <a:effectLst/>
                <a:latin typeface="+mj-lt"/>
              </a:rPr>
              <a:t>{1, 2, 3, 4, 5, 6} - {1, 2, 3} = </a:t>
            </a:r>
            <a:r>
              <a:rPr lang="en-US" b="0" i="0" dirty="0">
                <a:effectLst/>
              </a:rPr>
              <a:t>{4, 5, 6}</a:t>
            </a:r>
          </a:p>
          <a:p>
            <a:r>
              <a:rPr lang="en-US" b="0" i="0" dirty="0">
                <a:effectLst/>
              </a:rPr>
              <a:t>A ∩ A’ = </a:t>
            </a:r>
            <a:r>
              <a:rPr lang="en-US" dirty="0"/>
              <a:t>{1,2,3}</a:t>
            </a:r>
            <a:r>
              <a:rPr lang="en-US" b="0" i="0" dirty="0">
                <a:effectLst/>
              </a:rPr>
              <a:t> ∩ </a:t>
            </a:r>
            <a:r>
              <a:rPr lang="en-US" sz="2400" b="0" i="0" dirty="0">
                <a:solidFill>
                  <a:srgbClr val="FF0000"/>
                </a:solidFill>
                <a:effectLst/>
                <a:latin typeface="+mj-lt"/>
              </a:rPr>
              <a:t> </a:t>
            </a:r>
            <a:r>
              <a:rPr lang="en-US" b="0" i="0" dirty="0">
                <a:effectLst/>
              </a:rPr>
              <a:t>{4, 5, 6} =  { } = ϕ</a:t>
            </a:r>
          </a:p>
        </p:txBody>
      </p:sp>
    </p:spTree>
    <p:extLst>
      <p:ext uri="{BB962C8B-B14F-4D97-AF65-F5344CB8AC3E}">
        <p14:creationId xmlns:p14="http://schemas.microsoft.com/office/powerpoint/2010/main" val="32216725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C3E5E-FE87-43A9-95B7-8360C95292EC}"/>
              </a:ext>
            </a:extLst>
          </p:cNvPr>
          <p:cNvSpPr>
            <a:spLocks noGrp="1"/>
          </p:cNvSpPr>
          <p:nvPr>
            <p:ph type="title"/>
          </p:nvPr>
        </p:nvSpPr>
        <p:spPr/>
        <p:txBody>
          <a:bodyPr/>
          <a:lstStyle/>
          <a:p>
            <a:r>
              <a:rPr lang="en-US" dirty="0"/>
              <a:t>De Morgan’s law</a:t>
            </a:r>
          </a:p>
        </p:txBody>
      </p:sp>
      <p:sp>
        <p:nvSpPr>
          <p:cNvPr id="3" name="Content Placeholder 2">
            <a:extLst>
              <a:ext uri="{FF2B5EF4-FFF2-40B4-BE49-F238E27FC236}">
                <a16:creationId xmlns:a16="http://schemas.microsoft.com/office/drawing/2014/main" id="{4D7A6E51-FE07-4748-AE5C-27125988064E}"/>
              </a:ext>
            </a:extLst>
          </p:cNvPr>
          <p:cNvSpPr>
            <a:spLocks noGrp="1"/>
          </p:cNvSpPr>
          <p:nvPr>
            <p:ph sz="quarter" idx="1"/>
          </p:nvPr>
        </p:nvSpPr>
        <p:spPr/>
        <p:txBody>
          <a:bodyPr/>
          <a:lstStyle/>
          <a:p>
            <a:pPr marL="0" indent="0" algn="just">
              <a:buNone/>
            </a:pPr>
            <a:r>
              <a:rPr lang="en-US" b="1" i="0" dirty="0">
                <a:effectLst/>
                <a:latin typeface="+mj-lt"/>
              </a:rPr>
              <a:t>10. De Morgan’s Law</a:t>
            </a:r>
            <a:r>
              <a:rPr lang="en-US" b="0" i="0" dirty="0">
                <a:effectLst/>
                <a:latin typeface="+mj-lt"/>
              </a:rPr>
              <a:t> is a collection of </a:t>
            </a:r>
            <a:r>
              <a:rPr lang="en-US" b="0" i="0" dirty="0" err="1">
                <a:effectLst/>
                <a:latin typeface="+mj-lt"/>
              </a:rPr>
              <a:t>boolean</a:t>
            </a:r>
            <a:r>
              <a:rPr lang="en-US" b="0" i="0" dirty="0">
                <a:effectLst/>
                <a:latin typeface="+mj-lt"/>
              </a:rPr>
              <a:t> algebra transformation rules that are used to connect the intersection and union of sets using complements. </a:t>
            </a:r>
          </a:p>
          <a:p>
            <a:pPr marL="0" indent="0" algn="just">
              <a:buNone/>
            </a:pPr>
            <a:endParaRPr lang="en-US" dirty="0">
              <a:latin typeface="+mj-lt"/>
            </a:endParaRPr>
          </a:p>
        </p:txBody>
      </p:sp>
    </p:spTree>
    <p:extLst>
      <p:ext uri="{BB962C8B-B14F-4D97-AF65-F5344CB8AC3E}">
        <p14:creationId xmlns:p14="http://schemas.microsoft.com/office/powerpoint/2010/main" val="4267806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CD5A7-CDA2-4044-9C4F-F59659FA3241}"/>
              </a:ext>
            </a:extLst>
          </p:cNvPr>
          <p:cNvSpPr>
            <a:spLocks noGrp="1"/>
          </p:cNvSpPr>
          <p:nvPr>
            <p:ph type="title"/>
          </p:nvPr>
        </p:nvSpPr>
        <p:spPr/>
        <p:txBody>
          <a:bodyPr/>
          <a:lstStyle/>
          <a:p>
            <a:r>
              <a:rPr lang="en-US" b="1" i="0" dirty="0">
                <a:solidFill>
                  <a:srgbClr val="111111"/>
                </a:solidFill>
                <a:effectLst/>
              </a:rPr>
              <a:t>De Morgan’s First Law</a:t>
            </a:r>
            <a:br>
              <a:rPr lang="en-US" b="1" i="0" dirty="0">
                <a:solidFill>
                  <a:srgbClr val="111111"/>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2135E9E4-DC46-4DA1-9B76-F54D9956B609}"/>
              </a:ext>
            </a:extLst>
          </p:cNvPr>
          <p:cNvSpPr>
            <a:spLocks noGrp="1"/>
          </p:cNvSpPr>
          <p:nvPr>
            <p:ph sz="quarter" idx="1"/>
          </p:nvPr>
        </p:nvSpPr>
        <p:spPr/>
        <p:txBody>
          <a:bodyPr/>
          <a:lstStyle/>
          <a:p>
            <a:pPr marL="0" indent="0" algn="just">
              <a:buNone/>
            </a:pPr>
            <a:r>
              <a:rPr lang="en-US" b="1" dirty="0"/>
              <a:t>10</a:t>
            </a:r>
            <a:r>
              <a:rPr lang="en-US" b="1" i="0" dirty="0">
                <a:effectLst/>
              </a:rPr>
              <a:t>.1 It states that the complement of the union of any two sets is equal to the intersection of the complement of that sets</a:t>
            </a:r>
          </a:p>
          <a:p>
            <a:pPr marL="0" indent="0" algn="just">
              <a:buNone/>
            </a:pPr>
            <a:r>
              <a:rPr lang="en-US" dirty="0"/>
              <a:t>Consider any two sets A and B, the mathematical relation of De Morgan’s first law is given by</a:t>
            </a:r>
          </a:p>
          <a:p>
            <a:pPr marL="0" indent="0" algn="ctr">
              <a:buNone/>
            </a:pPr>
            <a:r>
              <a:rPr lang="en-US" dirty="0">
                <a:solidFill>
                  <a:srgbClr val="FF0000"/>
                </a:solidFill>
              </a:rPr>
              <a:t>(AUB)′=A′∩ B′</a:t>
            </a:r>
          </a:p>
        </p:txBody>
      </p:sp>
      <p:pic>
        <p:nvPicPr>
          <p:cNvPr id="4" name="Picture 3">
            <a:extLst>
              <a:ext uri="{FF2B5EF4-FFF2-40B4-BE49-F238E27FC236}">
                <a16:creationId xmlns:a16="http://schemas.microsoft.com/office/drawing/2014/main" id="{36760DB2-E91D-4FC2-B384-978EA56873A2}"/>
              </a:ext>
            </a:extLst>
          </p:cNvPr>
          <p:cNvPicPr>
            <a:picLocks noChangeAspect="1"/>
          </p:cNvPicPr>
          <p:nvPr/>
        </p:nvPicPr>
        <p:blipFill>
          <a:blip r:embed="rId2"/>
          <a:stretch>
            <a:fillRect/>
          </a:stretch>
        </p:blipFill>
        <p:spPr>
          <a:xfrm>
            <a:off x="2133600" y="4495800"/>
            <a:ext cx="3905250" cy="1978152"/>
          </a:xfrm>
          <a:prstGeom prst="rect">
            <a:avLst/>
          </a:prstGeom>
        </p:spPr>
      </p:pic>
    </p:spTree>
    <p:extLst>
      <p:ext uri="{BB962C8B-B14F-4D97-AF65-F5344CB8AC3E}">
        <p14:creationId xmlns:p14="http://schemas.microsoft.com/office/powerpoint/2010/main" val="23280831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CD5A7-CDA2-4044-9C4F-F59659FA3241}"/>
              </a:ext>
            </a:extLst>
          </p:cNvPr>
          <p:cNvSpPr>
            <a:spLocks noGrp="1"/>
          </p:cNvSpPr>
          <p:nvPr>
            <p:ph type="title"/>
          </p:nvPr>
        </p:nvSpPr>
        <p:spPr/>
        <p:txBody>
          <a:bodyPr/>
          <a:lstStyle/>
          <a:p>
            <a:r>
              <a:rPr lang="en-US" b="1" i="0" dirty="0">
                <a:solidFill>
                  <a:srgbClr val="111111"/>
                </a:solidFill>
                <a:effectLst/>
                <a:latin typeface="Open Sans" panose="020B0606030504020204" pitchFamily="34" charset="0"/>
              </a:rPr>
              <a:t>De Morgan’s Second Law</a:t>
            </a:r>
            <a:br>
              <a:rPr lang="en-US" b="1" i="0" dirty="0">
                <a:solidFill>
                  <a:srgbClr val="111111"/>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2135E9E4-DC46-4DA1-9B76-F54D9956B609}"/>
              </a:ext>
            </a:extLst>
          </p:cNvPr>
          <p:cNvSpPr>
            <a:spLocks noGrp="1"/>
          </p:cNvSpPr>
          <p:nvPr>
            <p:ph sz="quarter" idx="1"/>
          </p:nvPr>
        </p:nvSpPr>
        <p:spPr/>
        <p:txBody>
          <a:bodyPr/>
          <a:lstStyle/>
          <a:p>
            <a:pPr marL="0" indent="0" algn="just">
              <a:buNone/>
            </a:pPr>
            <a:r>
              <a:rPr lang="en-US" b="1" i="0" dirty="0">
                <a:effectLst/>
              </a:rPr>
              <a:t>9.2 It states that the complement of the intersection of any two sets is equal to the union of the complement of that sets. </a:t>
            </a:r>
          </a:p>
          <a:p>
            <a:pPr marL="0" indent="0" algn="just">
              <a:buNone/>
            </a:pPr>
            <a:r>
              <a:rPr lang="en-US" i="0" dirty="0">
                <a:effectLst/>
              </a:rPr>
              <a:t>Consider any two sets A and B, the mathematical relation of De Morgan’s second law is given by</a:t>
            </a:r>
          </a:p>
          <a:p>
            <a:pPr marL="0" indent="0" algn="ctr">
              <a:buNone/>
            </a:pPr>
            <a:r>
              <a:rPr lang="en-US" i="0" dirty="0">
                <a:solidFill>
                  <a:srgbClr val="FF0000"/>
                </a:solidFill>
                <a:effectLst/>
              </a:rPr>
              <a:t>(A∩B)′=A′∪ B’</a:t>
            </a:r>
          </a:p>
          <a:p>
            <a:pPr marL="0" indent="0" algn="just">
              <a:buNone/>
            </a:pPr>
            <a:endParaRPr lang="en-US" dirty="0"/>
          </a:p>
        </p:txBody>
      </p:sp>
      <p:pic>
        <p:nvPicPr>
          <p:cNvPr id="4" name="Picture 3">
            <a:extLst>
              <a:ext uri="{FF2B5EF4-FFF2-40B4-BE49-F238E27FC236}">
                <a16:creationId xmlns:a16="http://schemas.microsoft.com/office/drawing/2014/main" id="{938A5F16-C107-4194-A392-7E6FC71E0C05}"/>
              </a:ext>
            </a:extLst>
          </p:cNvPr>
          <p:cNvPicPr>
            <a:picLocks noChangeAspect="1"/>
          </p:cNvPicPr>
          <p:nvPr/>
        </p:nvPicPr>
        <p:blipFill>
          <a:blip r:embed="rId2"/>
          <a:stretch>
            <a:fillRect/>
          </a:stretch>
        </p:blipFill>
        <p:spPr>
          <a:xfrm>
            <a:off x="2040731" y="4495800"/>
            <a:ext cx="4300538" cy="2160714"/>
          </a:xfrm>
          <a:prstGeom prst="rect">
            <a:avLst/>
          </a:prstGeom>
        </p:spPr>
      </p:pic>
    </p:spTree>
    <p:extLst>
      <p:ext uri="{BB962C8B-B14F-4D97-AF65-F5344CB8AC3E}">
        <p14:creationId xmlns:p14="http://schemas.microsoft.com/office/powerpoint/2010/main" val="37582775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403538"/>
            <a:ext cx="8036204" cy="474489"/>
          </a:xfrm>
          <a:prstGeom prst="rect">
            <a:avLst/>
          </a:prstGeom>
        </p:spPr>
        <p:txBody>
          <a:bodyPr vert="horz" wrap="square" lIns="0" tIns="12700" rIns="0" bIns="0" rtlCol="0">
            <a:spAutoFit/>
          </a:bodyPr>
          <a:lstStyle/>
          <a:p>
            <a:pPr marL="12700">
              <a:lnSpc>
                <a:spcPct val="100000"/>
              </a:lnSpc>
              <a:spcBef>
                <a:spcPts val="100"/>
              </a:spcBef>
            </a:pPr>
            <a:r>
              <a:rPr lang="en-US" spc="-10" dirty="0"/>
              <a:t>Function </a:t>
            </a:r>
            <a:r>
              <a:rPr dirty="0"/>
              <a:t>Mapping</a:t>
            </a:r>
            <a:r>
              <a:rPr spc="-40" dirty="0"/>
              <a:t> </a:t>
            </a:r>
            <a:r>
              <a:rPr dirty="0"/>
              <a:t>of</a:t>
            </a:r>
            <a:r>
              <a:rPr spc="-15" dirty="0"/>
              <a:t> </a:t>
            </a:r>
            <a:r>
              <a:rPr dirty="0"/>
              <a:t>Classical</a:t>
            </a:r>
            <a:r>
              <a:rPr spc="-35" dirty="0"/>
              <a:t> </a:t>
            </a:r>
            <a:r>
              <a:rPr dirty="0"/>
              <a:t>Sets</a:t>
            </a:r>
            <a:endParaRPr spc="-10" dirty="0"/>
          </a:p>
        </p:txBody>
      </p:sp>
      <p:sp>
        <p:nvSpPr>
          <p:cNvPr id="3" name="object 3"/>
          <p:cNvSpPr txBox="1"/>
          <p:nvPr/>
        </p:nvSpPr>
        <p:spPr>
          <a:xfrm>
            <a:off x="329590" y="1863344"/>
            <a:ext cx="8472170" cy="4074192"/>
          </a:xfrm>
          <a:prstGeom prst="rect">
            <a:avLst/>
          </a:prstGeom>
        </p:spPr>
        <p:txBody>
          <a:bodyPr vert="horz" wrap="square" lIns="0" tIns="11430" rIns="0" bIns="0" rtlCol="0">
            <a:spAutoFit/>
          </a:bodyPr>
          <a:lstStyle/>
          <a:p>
            <a:pPr marL="12700" algn="just">
              <a:lnSpc>
                <a:spcPct val="100000"/>
              </a:lnSpc>
              <a:spcBef>
                <a:spcPts val="90"/>
              </a:spcBef>
            </a:pPr>
            <a:r>
              <a:rPr lang="en-US" sz="2400" dirty="0">
                <a:cs typeface="Calibri"/>
              </a:rPr>
              <a:t>Mapping</a:t>
            </a:r>
            <a:r>
              <a:rPr lang="en-US" sz="2400" spc="-90" dirty="0">
                <a:cs typeface="Calibri"/>
              </a:rPr>
              <a:t> </a:t>
            </a:r>
            <a:r>
              <a:rPr lang="en-US" sz="2400" dirty="0">
                <a:cs typeface="Calibri"/>
              </a:rPr>
              <a:t>is</a:t>
            </a:r>
            <a:r>
              <a:rPr lang="en-US" sz="2400" spc="-55" dirty="0">
                <a:cs typeface="Calibri"/>
              </a:rPr>
              <a:t> a rule of correspondence between</a:t>
            </a:r>
            <a:r>
              <a:rPr lang="en-US" sz="2400" spc="-25" dirty="0">
                <a:cs typeface="Calibri"/>
              </a:rPr>
              <a:t> </a:t>
            </a:r>
            <a:r>
              <a:rPr lang="en-US" sz="2400" spc="-10" dirty="0">
                <a:cs typeface="Calibri"/>
              </a:rPr>
              <a:t>set-</a:t>
            </a:r>
            <a:r>
              <a:rPr lang="en-US" sz="2400" dirty="0">
                <a:cs typeface="Calibri"/>
              </a:rPr>
              <a:t>theoretic</a:t>
            </a:r>
            <a:r>
              <a:rPr lang="en-US" sz="2400" spc="-20" dirty="0">
                <a:cs typeface="Calibri"/>
              </a:rPr>
              <a:t> </a:t>
            </a:r>
            <a:r>
              <a:rPr lang="en-US" sz="2400" dirty="0">
                <a:cs typeface="Calibri"/>
              </a:rPr>
              <a:t>forms</a:t>
            </a:r>
            <a:r>
              <a:rPr lang="en-US" sz="2400" spc="-35" dirty="0">
                <a:cs typeface="Calibri"/>
              </a:rPr>
              <a:t> </a:t>
            </a:r>
            <a:r>
              <a:rPr lang="en-US" sz="2400" dirty="0">
                <a:cs typeface="Calibri"/>
              </a:rPr>
              <a:t>to</a:t>
            </a:r>
            <a:r>
              <a:rPr lang="en-US" sz="2400" spc="-65" dirty="0">
                <a:cs typeface="Calibri"/>
              </a:rPr>
              <a:t> </a:t>
            </a:r>
            <a:r>
              <a:rPr lang="en-US" sz="2400" spc="-10" dirty="0">
                <a:cs typeface="Calibri"/>
              </a:rPr>
              <a:t>function- </a:t>
            </a:r>
            <a:r>
              <a:rPr lang="en-US" sz="2400" dirty="0">
                <a:cs typeface="Calibri"/>
              </a:rPr>
              <a:t>theoretic</a:t>
            </a:r>
            <a:r>
              <a:rPr lang="en-US" sz="2400" spc="-75" dirty="0">
                <a:cs typeface="Calibri"/>
              </a:rPr>
              <a:t> </a:t>
            </a:r>
            <a:r>
              <a:rPr lang="en-US" sz="2400" spc="-10" dirty="0">
                <a:cs typeface="Calibri"/>
              </a:rPr>
              <a:t>forms.</a:t>
            </a:r>
            <a:endParaRPr lang="en-US" sz="2400" dirty="0">
              <a:cs typeface="Calibri"/>
            </a:endParaRPr>
          </a:p>
          <a:p>
            <a:pPr algn="just">
              <a:lnSpc>
                <a:spcPct val="100000"/>
              </a:lnSpc>
              <a:spcBef>
                <a:spcPts val="25"/>
              </a:spcBef>
            </a:pPr>
            <a:endParaRPr sz="2400" dirty="0">
              <a:cs typeface="Calibri"/>
            </a:endParaRPr>
          </a:p>
          <a:p>
            <a:pPr marL="12700" algn="just">
              <a:lnSpc>
                <a:spcPct val="100000"/>
              </a:lnSpc>
            </a:pPr>
            <a:r>
              <a:rPr sz="2400" dirty="0">
                <a:cs typeface="Calibri"/>
              </a:rPr>
              <a:t>In</a:t>
            </a:r>
            <a:r>
              <a:rPr sz="2400" spc="-95" dirty="0">
                <a:cs typeface="Calibri"/>
              </a:rPr>
              <a:t> </a:t>
            </a:r>
            <a:r>
              <a:rPr sz="2400" dirty="0">
                <a:cs typeface="Calibri"/>
              </a:rPr>
              <a:t>its</a:t>
            </a:r>
            <a:r>
              <a:rPr sz="2400" spc="-40" dirty="0">
                <a:cs typeface="Calibri"/>
              </a:rPr>
              <a:t> </a:t>
            </a:r>
            <a:r>
              <a:rPr sz="2400" dirty="0">
                <a:cs typeface="Calibri"/>
              </a:rPr>
              <a:t>most</a:t>
            </a:r>
            <a:r>
              <a:rPr sz="2400" spc="-35" dirty="0">
                <a:cs typeface="Calibri"/>
              </a:rPr>
              <a:t> </a:t>
            </a:r>
            <a:r>
              <a:rPr sz="2400" dirty="0">
                <a:cs typeface="Calibri"/>
              </a:rPr>
              <a:t>general</a:t>
            </a:r>
            <a:r>
              <a:rPr sz="2400" spc="10" dirty="0">
                <a:cs typeface="Calibri"/>
              </a:rPr>
              <a:t> </a:t>
            </a:r>
            <a:r>
              <a:rPr sz="2400" dirty="0">
                <a:cs typeface="Calibri"/>
              </a:rPr>
              <a:t>form</a:t>
            </a:r>
            <a:r>
              <a:rPr sz="2400" spc="-40" dirty="0">
                <a:cs typeface="Calibri"/>
              </a:rPr>
              <a:t> </a:t>
            </a:r>
            <a:r>
              <a:rPr sz="2400" dirty="0">
                <a:cs typeface="Calibri"/>
              </a:rPr>
              <a:t>it</a:t>
            </a:r>
            <a:r>
              <a:rPr sz="2400" spc="-55" dirty="0">
                <a:cs typeface="Calibri"/>
              </a:rPr>
              <a:t> </a:t>
            </a:r>
            <a:r>
              <a:rPr sz="2400" dirty="0">
                <a:cs typeface="Calibri"/>
              </a:rPr>
              <a:t>can</a:t>
            </a:r>
            <a:r>
              <a:rPr sz="2400" spc="-45" dirty="0">
                <a:cs typeface="Calibri"/>
              </a:rPr>
              <a:t> </a:t>
            </a:r>
            <a:r>
              <a:rPr sz="2400" dirty="0">
                <a:cs typeface="Calibri"/>
              </a:rPr>
              <a:t>be</a:t>
            </a:r>
            <a:r>
              <a:rPr sz="2400" spc="-70" dirty="0">
                <a:cs typeface="Calibri"/>
              </a:rPr>
              <a:t> </a:t>
            </a:r>
            <a:r>
              <a:rPr sz="2400" dirty="0">
                <a:cs typeface="Calibri"/>
              </a:rPr>
              <a:t>used</a:t>
            </a:r>
            <a:r>
              <a:rPr sz="2400" spc="-30" dirty="0">
                <a:cs typeface="Calibri"/>
              </a:rPr>
              <a:t> </a:t>
            </a:r>
            <a:r>
              <a:rPr sz="2400" dirty="0">
                <a:cs typeface="Calibri"/>
              </a:rPr>
              <a:t>to</a:t>
            </a:r>
            <a:r>
              <a:rPr sz="2400" spc="-55" dirty="0">
                <a:cs typeface="Calibri"/>
              </a:rPr>
              <a:t> </a:t>
            </a:r>
            <a:r>
              <a:rPr sz="2400" dirty="0">
                <a:cs typeface="Calibri"/>
              </a:rPr>
              <a:t>map</a:t>
            </a:r>
            <a:r>
              <a:rPr sz="2400" spc="-45" dirty="0">
                <a:cs typeface="Calibri"/>
              </a:rPr>
              <a:t> </a:t>
            </a:r>
            <a:r>
              <a:rPr sz="2400" dirty="0">
                <a:cs typeface="Calibri"/>
              </a:rPr>
              <a:t>elements</a:t>
            </a:r>
            <a:r>
              <a:rPr sz="2400" spc="20" dirty="0">
                <a:cs typeface="Calibri"/>
              </a:rPr>
              <a:t> </a:t>
            </a:r>
            <a:r>
              <a:rPr sz="2400" dirty="0">
                <a:cs typeface="Calibri"/>
              </a:rPr>
              <a:t>or</a:t>
            </a:r>
            <a:r>
              <a:rPr sz="2400" spc="-35" dirty="0">
                <a:cs typeface="Calibri"/>
              </a:rPr>
              <a:t> </a:t>
            </a:r>
            <a:r>
              <a:rPr sz="2400" dirty="0">
                <a:cs typeface="Calibri"/>
              </a:rPr>
              <a:t>subsets</a:t>
            </a:r>
            <a:r>
              <a:rPr sz="2400" spc="-20" dirty="0">
                <a:cs typeface="Calibri"/>
              </a:rPr>
              <a:t> </a:t>
            </a:r>
            <a:r>
              <a:rPr sz="2400" dirty="0">
                <a:cs typeface="Calibri"/>
              </a:rPr>
              <a:t>on</a:t>
            </a:r>
            <a:r>
              <a:rPr sz="2400" spc="-65" dirty="0">
                <a:cs typeface="Calibri"/>
              </a:rPr>
              <a:t> </a:t>
            </a:r>
            <a:r>
              <a:rPr sz="2400" spc="-25" dirty="0">
                <a:cs typeface="Calibri"/>
              </a:rPr>
              <a:t>one</a:t>
            </a:r>
            <a:r>
              <a:rPr lang="en-US" sz="2400" dirty="0">
                <a:cs typeface="Calibri"/>
              </a:rPr>
              <a:t> </a:t>
            </a:r>
            <a:r>
              <a:rPr sz="2400" spc="-10" dirty="0">
                <a:cs typeface="Calibri"/>
              </a:rPr>
              <a:t>universe</a:t>
            </a:r>
            <a:r>
              <a:rPr sz="2400" spc="-45" dirty="0">
                <a:cs typeface="Calibri"/>
              </a:rPr>
              <a:t> </a:t>
            </a:r>
            <a:r>
              <a:rPr sz="2400" dirty="0">
                <a:cs typeface="Calibri"/>
              </a:rPr>
              <a:t>of</a:t>
            </a:r>
            <a:r>
              <a:rPr sz="2400" spc="-70" dirty="0">
                <a:cs typeface="Calibri"/>
              </a:rPr>
              <a:t> </a:t>
            </a:r>
            <a:r>
              <a:rPr sz="2400" dirty="0">
                <a:cs typeface="Calibri"/>
              </a:rPr>
              <a:t>discourse</a:t>
            </a:r>
            <a:r>
              <a:rPr sz="2400" spc="-25" dirty="0">
                <a:cs typeface="Calibri"/>
              </a:rPr>
              <a:t> </a:t>
            </a:r>
            <a:r>
              <a:rPr sz="2400" dirty="0">
                <a:cs typeface="Calibri"/>
              </a:rPr>
              <a:t>to</a:t>
            </a:r>
            <a:r>
              <a:rPr sz="2400" spc="-55" dirty="0">
                <a:cs typeface="Calibri"/>
              </a:rPr>
              <a:t> </a:t>
            </a:r>
            <a:r>
              <a:rPr sz="2400" dirty="0">
                <a:cs typeface="Calibri"/>
              </a:rPr>
              <a:t>elements</a:t>
            </a:r>
            <a:r>
              <a:rPr sz="2400" spc="20" dirty="0">
                <a:cs typeface="Calibri"/>
              </a:rPr>
              <a:t> </a:t>
            </a:r>
            <a:r>
              <a:rPr sz="2400" dirty="0">
                <a:cs typeface="Calibri"/>
              </a:rPr>
              <a:t>or</a:t>
            </a:r>
            <a:r>
              <a:rPr sz="2400" spc="-70" dirty="0">
                <a:cs typeface="Calibri"/>
              </a:rPr>
              <a:t> </a:t>
            </a:r>
            <a:r>
              <a:rPr sz="2400" dirty="0">
                <a:cs typeface="Calibri"/>
              </a:rPr>
              <a:t>sets</a:t>
            </a:r>
            <a:r>
              <a:rPr sz="2400" spc="-25" dirty="0">
                <a:cs typeface="Calibri"/>
              </a:rPr>
              <a:t> </a:t>
            </a:r>
            <a:r>
              <a:rPr sz="2400" dirty="0">
                <a:cs typeface="Calibri"/>
              </a:rPr>
              <a:t>in</a:t>
            </a:r>
            <a:r>
              <a:rPr sz="2400" spc="-50" dirty="0">
                <a:cs typeface="Calibri"/>
              </a:rPr>
              <a:t> </a:t>
            </a:r>
            <a:r>
              <a:rPr sz="2400" dirty="0">
                <a:cs typeface="Calibri"/>
              </a:rPr>
              <a:t>another</a:t>
            </a:r>
            <a:r>
              <a:rPr sz="2400" spc="-60" dirty="0">
                <a:cs typeface="Calibri"/>
              </a:rPr>
              <a:t> </a:t>
            </a:r>
            <a:r>
              <a:rPr sz="2400" spc="-10" dirty="0">
                <a:cs typeface="Calibri"/>
              </a:rPr>
              <a:t>universe.</a:t>
            </a:r>
            <a:endParaRPr sz="2400" dirty="0">
              <a:cs typeface="Calibri"/>
            </a:endParaRPr>
          </a:p>
          <a:p>
            <a:pPr algn="just">
              <a:lnSpc>
                <a:spcPct val="100000"/>
              </a:lnSpc>
              <a:spcBef>
                <a:spcPts val="20"/>
              </a:spcBef>
            </a:pPr>
            <a:endParaRPr sz="2400" dirty="0">
              <a:cs typeface="Calibri"/>
            </a:endParaRPr>
          </a:p>
          <a:p>
            <a:pPr marL="12700" algn="just">
              <a:lnSpc>
                <a:spcPct val="100000"/>
              </a:lnSpc>
            </a:pPr>
            <a:r>
              <a:rPr sz="2400" dirty="0">
                <a:cs typeface="Calibri"/>
              </a:rPr>
              <a:t>If</a:t>
            </a:r>
            <a:r>
              <a:rPr sz="2400" spc="-85" dirty="0">
                <a:cs typeface="Calibri"/>
              </a:rPr>
              <a:t> </a:t>
            </a:r>
            <a:r>
              <a:rPr sz="2400" dirty="0">
                <a:cs typeface="Calibri"/>
              </a:rPr>
              <a:t>an</a:t>
            </a:r>
            <a:r>
              <a:rPr sz="2400" spc="-20" dirty="0">
                <a:cs typeface="Calibri"/>
              </a:rPr>
              <a:t> </a:t>
            </a:r>
            <a:r>
              <a:rPr sz="2400" dirty="0">
                <a:cs typeface="Calibri"/>
              </a:rPr>
              <a:t>element</a:t>
            </a:r>
            <a:r>
              <a:rPr sz="2400" spc="50" dirty="0">
                <a:cs typeface="Calibri"/>
              </a:rPr>
              <a:t> </a:t>
            </a:r>
            <a:r>
              <a:rPr sz="2400" i="1" dirty="0">
                <a:cs typeface="Calibri"/>
              </a:rPr>
              <a:t>x</a:t>
            </a:r>
            <a:r>
              <a:rPr sz="2400" i="1" spc="-45" dirty="0">
                <a:cs typeface="Calibri"/>
              </a:rPr>
              <a:t> </a:t>
            </a:r>
            <a:r>
              <a:rPr sz="2400" i="1" dirty="0">
                <a:cs typeface="Calibri"/>
              </a:rPr>
              <a:t>is</a:t>
            </a:r>
            <a:r>
              <a:rPr sz="2400" i="1" spc="-15" dirty="0">
                <a:cs typeface="Calibri"/>
              </a:rPr>
              <a:t> </a:t>
            </a:r>
            <a:r>
              <a:rPr sz="2400" i="1" spc="-10" dirty="0">
                <a:cs typeface="Calibri"/>
              </a:rPr>
              <a:t>contained</a:t>
            </a:r>
            <a:r>
              <a:rPr sz="2400" i="1" spc="-70" dirty="0">
                <a:cs typeface="Calibri"/>
              </a:rPr>
              <a:t> </a:t>
            </a:r>
            <a:r>
              <a:rPr sz="2400" i="1" dirty="0">
                <a:cs typeface="Calibri"/>
              </a:rPr>
              <a:t>in</a:t>
            </a:r>
            <a:r>
              <a:rPr sz="2400" i="1" spc="-20" dirty="0">
                <a:cs typeface="Calibri"/>
              </a:rPr>
              <a:t> </a:t>
            </a:r>
            <a:r>
              <a:rPr lang="en-US" sz="2400" i="1" spc="-20" dirty="0">
                <a:cs typeface="Calibri"/>
              </a:rPr>
              <a:t>set </a:t>
            </a:r>
            <a:r>
              <a:rPr sz="2400" i="1" dirty="0">
                <a:cs typeface="Calibri"/>
              </a:rPr>
              <a:t>X</a:t>
            </a:r>
            <a:r>
              <a:rPr sz="2400" i="1" spc="-15" dirty="0">
                <a:cs typeface="Calibri"/>
              </a:rPr>
              <a:t> </a:t>
            </a:r>
            <a:r>
              <a:rPr sz="2400" dirty="0">
                <a:cs typeface="Calibri"/>
              </a:rPr>
              <a:t>and</a:t>
            </a:r>
            <a:r>
              <a:rPr sz="2400" spc="-45" dirty="0">
                <a:cs typeface="Calibri"/>
              </a:rPr>
              <a:t> </a:t>
            </a:r>
            <a:r>
              <a:rPr sz="2400" spc="-10" dirty="0">
                <a:cs typeface="Calibri"/>
              </a:rPr>
              <a:t>corresponds</a:t>
            </a:r>
            <a:r>
              <a:rPr sz="2400" spc="5" dirty="0">
                <a:cs typeface="Calibri"/>
              </a:rPr>
              <a:t> </a:t>
            </a:r>
            <a:r>
              <a:rPr sz="2400" dirty="0">
                <a:cs typeface="Calibri"/>
              </a:rPr>
              <a:t>to</a:t>
            </a:r>
            <a:r>
              <a:rPr sz="2400" spc="-30" dirty="0">
                <a:cs typeface="Calibri"/>
              </a:rPr>
              <a:t> </a:t>
            </a:r>
            <a:r>
              <a:rPr sz="2400" dirty="0">
                <a:cs typeface="Calibri"/>
              </a:rPr>
              <a:t>an</a:t>
            </a:r>
            <a:r>
              <a:rPr sz="2400" spc="-45" dirty="0">
                <a:cs typeface="Calibri"/>
              </a:rPr>
              <a:t> </a:t>
            </a:r>
            <a:r>
              <a:rPr sz="2400" dirty="0">
                <a:cs typeface="Calibri"/>
              </a:rPr>
              <a:t>element</a:t>
            </a:r>
            <a:r>
              <a:rPr sz="2400" spc="70" dirty="0">
                <a:cs typeface="Calibri"/>
              </a:rPr>
              <a:t> </a:t>
            </a:r>
            <a:r>
              <a:rPr sz="2400" i="1" dirty="0">
                <a:cs typeface="Calibri"/>
              </a:rPr>
              <a:t>y</a:t>
            </a:r>
            <a:r>
              <a:rPr sz="2400" i="1" spc="-35" dirty="0">
                <a:cs typeface="Calibri"/>
              </a:rPr>
              <a:t> </a:t>
            </a:r>
            <a:r>
              <a:rPr sz="2400" i="1" spc="-10" dirty="0">
                <a:cs typeface="Calibri"/>
              </a:rPr>
              <a:t>contained</a:t>
            </a:r>
            <a:r>
              <a:rPr sz="2400" i="1" spc="-40" dirty="0">
                <a:cs typeface="Calibri"/>
              </a:rPr>
              <a:t> </a:t>
            </a:r>
            <a:r>
              <a:rPr sz="2400" i="1" dirty="0">
                <a:cs typeface="Calibri"/>
              </a:rPr>
              <a:t>in</a:t>
            </a:r>
            <a:r>
              <a:rPr lang="en-US" sz="2400" i="1" dirty="0">
                <a:cs typeface="Calibri"/>
              </a:rPr>
              <a:t> set</a:t>
            </a:r>
            <a:r>
              <a:rPr sz="2400" i="1" spc="-20" dirty="0">
                <a:cs typeface="Calibri"/>
              </a:rPr>
              <a:t> </a:t>
            </a:r>
            <a:r>
              <a:rPr sz="2400" i="1" spc="-110" dirty="0">
                <a:cs typeface="Calibri"/>
              </a:rPr>
              <a:t>Y,</a:t>
            </a:r>
            <a:r>
              <a:rPr sz="2400" i="1" spc="-5" dirty="0">
                <a:cs typeface="Calibri"/>
              </a:rPr>
              <a:t> </a:t>
            </a:r>
            <a:r>
              <a:rPr sz="2400" i="1" spc="-25" dirty="0">
                <a:cs typeface="Calibri"/>
              </a:rPr>
              <a:t>it</a:t>
            </a:r>
            <a:r>
              <a:rPr lang="en-US" sz="2400" spc="-25" dirty="0">
                <a:cs typeface="Calibri"/>
              </a:rPr>
              <a:t> </a:t>
            </a:r>
            <a:r>
              <a:rPr sz="2400" i="1" dirty="0">
                <a:cs typeface="Calibri"/>
              </a:rPr>
              <a:t>is</a:t>
            </a:r>
            <a:r>
              <a:rPr sz="2400" i="1" spc="-80" dirty="0">
                <a:cs typeface="Calibri"/>
              </a:rPr>
              <a:t> </a:t>
            </a:r>
            <a:r>
              <a:rPr sz="2400" i="1" dirty="0">
                <a:cs typeface="Calibri"/>
              </a:rPr>
              <a:t>generally</a:t>
            </a:r>
            <a:r>
              <a:rPr sz="2400" i="1" spc="-55" dirty="0">
                <a:cs typeface="Calibri"/>
              </a:rPr>
              <a:t> </a:t>
            </a:r>
            <a:r>
              <a:rPr sz="2400" i="1" dirty="0">
                <a:cs typeface="Calibri"/>
              </a:rPr>
              <a:t>termed</a:t>
            </a:r>
            <a:r>
              <a:rPr sz="2400" i="1" spc="-25" dirty="0">
                <a:cs typeface="Calibri"/>
              </a:rPr>
              <a:t> </a:t>
            </a:r>
            <a:r>
              <a:rPr sz="2400" b="1" i="1" dirty="0">
                <a:cs typeface="Calibri"/>
              </a:rPr>
              <a:t>a</a:t>
            </a:r>
            <a:r>
              <a:rPr sz="2400" b="1" i="1" spc="-65" dirty="0">
                <a:cs typeface="Calibri"/>
              </a:rPr>
              <a:t> </a:t>
            </a:r>
            <a:r>
              <a:rPr sz="2400" b="1" i="1" dirty="0">
                <a:cs typeface="Calibri"/>
              </a:rPr>
              <a:t>mapping</a:t>
            </a:r>
            <a:r>
              <a:rPr sz="2400" b="1" i="1" spc="-65" dirty="0">
                <a:cs typeface="Calibri"/>
              </a:rPr>
              <a:t> </a:t>
            </a:r>
            <a:r>
              <a:rPr sz="2400" b="1" i="1" dirty="0">
                <a:cs typeface="Calibri"/>
              </a:rPr>
              <a:t>from</a:t>
            </a:r>
            <a:r>
              <a:rPr sz="2400" b="1" i="1" spc="-20" dirty="0">
                <a:cs typeface="Calibri"/>
              </a:rPr>
              <a:t> </a:t>
            </a:r>
            <a:r>
              <a:rPr sz="2400" b="1" i="1" dirty="0">
                <a:cs typeface="Calibri"/>
              </a:rPr>
              <a:t>X</a:t>
            </a:r>
            <a:r>
              <a:rPr sz="2400" b="1" i="1" spc="-50" dirty="0">
                <a:cs typeface="Calibri"/>
              </a:rPr>
              <a:t> </a:t>
            </a:r>
            <a:r>
              <a:rPr sz="2400" b="1" dirty="0">
                <a:cs typeface="Calibri"/>
              </a:rPr>
              <a:t>to</a:t>
            </a:r>
            <a:r>
              <a:rPr sz="2400" b="1" spc="-45" dirty="0">
                <a:cs typeface="Calibri"/>
              </a:rPr>
              <a:t> </a:t>
            </a:r>
            <a:r>
              <a:rPr sz="2400" b="1" spc="-25" dirty="0">
                <a:cs typeface="Calibri"/>
              </a:rPr>
              <a:t>Y</a:t>
            </a:r>
            <a:r>
              <a:rPr sz="2400" spc="-25" dirty="0">
                <a:cs typeface="Calibri"/>
              </a:rPr>
              <a:t>,</a:t>
            </a:r>
            <a:endParaRPr sz="2400" dirty="0">
              <a:cs typeface="Calibri"/>
            </a:endParaRPr>
          </a:p>
          <a:p>
            <a:pPr marL="69215" algn="just">
              <a:lnSpc>
                <a:spcPct val="100000"/>
              </a:lnSpc>
              <a:spcBef>
                <a:spcPts val="5"/>
              </a:spcBef>
            </a:pPr>
            <a:r>
              <a:rPr lang="en-US" sz="2400" b="1" i="1" dirty="0">
                <a:cs typeface="Calibri"/>
              </a:rPr>
              <a:t>                                             </a:t>
            </a:r>
            <a:r>
              <a:rPr sz="2400" b="1" i="1" dirty="0">
                <a:cs typeface="Calibri"/>
              </a:rPr>
              <a:t>f</a:t>
            </a:r>
            <a:r>
              <a:rPr sz="2400" b="1" i="1" spc="-15" dirty="0">
                <a:cs typeface="Calibri"/>
              </a:rPr>
              <a:t> </a:t>
            </a:r>
            <a:r>
              <a:rPr sz="2400" b="1" i="1" dirty="0">
                <a:cs typeface="Calibri"/>
              </a:rPr>
              <a:t>:</a:t>
            </a:r>
            <a:r>
              <a:rPr sz="2400" b="1" i="1" spc="-10" dirty="0">
                <a:cs typeface="Calibri"/>
              </a:rPr>
              <a:t> </a:t>
            </a:r>
            <a:r>
              <a:rPr sz="2400" b="1" i="1" dirty="0">
                <a:cs typeface="Calibri"/>
              </a:rPr>
              <a:t>X</a:t>
            </a:r>
            <a:r>
              <a:rPr sz="2400" b="1" i="1" spc="-25" dirty="0">
                <a:cs typeface="Calibri"/>
              </a:rPr>
              <a:t> </a:t>
            </a:r>
            <a:r>
              <a:rPr sz="2400" b="1" i="1" spc="-35" dirty="0">
                <a:cs typeface="Calibri"/>
              </a:rPr>
              <a:t>→Y</a:t>
            </a:r>
            <a:endParaRPr sz="2400" dirty="0">
              <a:cs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03538"/>
            <a:ext cx="8305800" cy="474489"/>
          </a:xfrm>
          <a:prstGeom prst="rect">
            <a:avLst/>
          </a:prstGeom>
        </p:spPr>
        <p:txBody>
          <a:bodyPr vert="horz" wrap="square" lIns="0" tIns="12700" rIns="0" bIns="0" rtlCol="0">
            <a:spAutoFit/>
          </a:bodyPr>
          <a:lstStyle/>
          <a:p>
            <a:pPr marL="12700">
              <a:lnSpc>
                <a:spcPct val="100000"/>
              </a:lnSpc>
              <a:spcBef>
                <a:spcPts val="100"/>
              </a:spcBef>
            </a:pPr>
            <a:r>
              <a:rPr lang="en-US" spc="-10" dirty="0"/>
              <a:t>Function </a:t>
            </a:r>
            <a:r>
              <a:rPr lang="en-US" dirty="0"/>
              <a:t>Mapping</a:t>
            </a:r>
            <a:r>
              <a:rPr lang="en-US" spc="-40" dirty="0"/>
              <a:t> </a:t>
            </a:r>
            <a:r>
              <a:rPr lang="en-US" dirty="0"/>
              <a:t>of</a:t>
            </a:r>
            <a:r>
              <a:rPr lang="en-US" spc="-15" dirty="0"/>
              <a:t> </a:t>
            </a:r>
            <a:r>
              <a:rPr lang="en-US" dirty="0"/>
              <a:t>Classical</a:t>
            </a:r>
            <a:r>
              <a:rPr lang="en-US" spc="-35" dirty="0"/>
              <a:t> </a:t>
            </a:r>
            <a:r>
              <a:rPr lang="en-US" dirty="0"/>
              <a:t>Sets</a:t>
            </a:r>
            <a:endParaRPr spc="-10" dirty="0"/>
          </a:p>
        </p:txBody>
      </p:sp>
      <p:sp>
        <p:nvSpPr>
          <p:cNvPr id="3" name="object 3"/>
          <p:cNvSpPr txBox="1"/>
          <p:nvPr/>
        </p:nvSpPr>
        <p:spPr>
          <a:xfrm>
            <a:off x="304190" y="1431417"/>
            <a:ext cx="8154010" cy="750205"/>
          </a:xfrm>
          <a:prstGeom prst="rect">
            <a:avLst/>
          </a:prstGeom>
        </p:spPr>
        <p:txBody>
          <a:bodyPr vert="horz" wrap="square" lIns="0" tIns="11430" rIns="0" bIns="0" rtlCol="0">
            <a:spAutoFit/>
          </a:bodyPr>
          <a:lstStyle/>
          <a:p>
            <a:pPr marL="38100" algn="just">
              <a:lnSpc>
                <a:spcPct val="100000"/>
              </a:lnSpc>
              <a:spcBef>
                <a:spcPts val="90"/>
              </a:spcBef>
            </a:pPr>
            <a:r>
              <a:rPr sz="2400" b="1" dirty="0">
                <a:cs typeface="Calibri"/>
              </a:rPr>
              <a:t>The</a:t>
            </a:r>
            <a:r>
              <a:rPr sz="2400" b="1" spc="-55" dirty="0">
                <a:cs typeface="Calibri"/>
              </a:rPr>
              <a:t> </a:t>
            </a:r>
            <a:r>
              <a:rPr sz="2400" b="1" spc="-10" dirty="0">
                <a:cs typeface="Calibri"/>
              </a:rPr>
              <a:t>characteristic</a:t>
            </a:r>
            <a:r>
              <a:rPr sz="2400" b="1" spc="40" dirty="0">
                <a:cs typeface="Calibri"/>
              </a:rPr>
              <a:t> </a:t>
            </a:r>
            <a:r>
              <a:rPr sz="2400" b="1" spc="-10" dirty="0">
                <a:cs typeface="Calibri"/>
              </a:rPr>
              <a:t>(indicator)</a:t>
            </a:r>
            <a:r>
              <a:rPr sz="2400" b="1" dirty="0">
                <a:cs typeface="Calibri"/>
              </a:rPr>
              <a:t> function</a:t>
            </a:r>
            <a:r>
              <a:rPr sz="2400" b="1" spc="-10" dirty="0">
                <a:cs typeface="Calibri"/>
              </a:rPr>
              <a:t> </a:t>
            </a:r>
            <a:r>
              <a:rPr sz="2400" b="1" i="1" dirty="0">
                <a:cs typeface="Calibri"/>
              </a:rPr>
              <a:t>χ</a:t>
            </a:r>
            <a:r>
              <a:rPr sz="2400" b="1" i="1" baseline="-20576" dirty="0">
                <a:cs typeface="Calibri"/>
              </a:rPr>
              <a:t>A</a:t>
            </a:r>
            <a:r>
              <a:rPr sz="2400" b="1" i="1" spc="150" baseline="-20576" dirty="0">
                <a:cs typeface="Calibri"/>
              </a:rPr>
              <a:t> </a:t>
            </a:r>
            <a:r>
              <a:rPr sz="2400" b="1" i="1" dirty="0">
                <a:cs typeface="Calibri"/>
              </a:rPr>
              <a:t>is</a:t>
            </a:r>
            <a:r>
              <a:rPr sz="2400" b="1" i="1" spc="-30" dirty="0">
                <a:cs typeface="Calibri"/>
              </a:rPr>
              <a:t> </a:t>
            </a:r>
            <a:r>
              <a:rPr sz="2400" b="1" i="1" dirty="0">
                <a:cs typeface="Calibri"/>
              </a:rPr>
              <a:t>defined</a:t>
            </a:r>
            <a:r>
              <a:rPr sz="2400" b="1" i="1" spc="-60" dirty="0">
                <a:cs typeface="Calibri"/>
              </a:rPr>
              <a:t> </a:t>
            </a:r>
            <a:r>
              <a:rPr sz="2400" b="1" i="1" spc="-25" dirty="0">
                <a:cs typeface="Calibri"/>
              </a:rPr>
              <a:t>by</a:t>
            </a:r>
            <a:endParaRPr sz="2400" b="1" dirty="0">
              <a:cs typeface="Calibri"/>
            </a:endParaRPr>
          </a:p>
        </p:txBody>
      </p:sp>
      <p:pic>
        <p:nvPicPr>
          <p:cNvPr id="4" name="object 4"/>
          <p:cNvPicPr/>
          <p:nvPr/>
        </p:nvPicPr>
        <p:blipFill>
          <a:blip r:embed="rId2" cstate="print"/>
          <a:stretch>
            <a:fillRect/>
          </a:stretch>
        </p:blipFill>
        <p:spPr>
          <a:xfrm>
            <a:off x="3294259" y="2493811"/>
            <a:ext cx="2024874" cy="750205"/>
          </a:xfrm>
          <a:prstGeom prst="rect">
            <a:avLst/>
          </a:prstGeom>
        </p:spPr>
      </p:pic>
      <p:pic>
        <p:nvPicPr>
          <p:cNvPr id="5" name="object 5"/>
          <p:cNvPicPr/>
          <p:nvPr/>
        </p:nvPicPr>
        <p:blipFill>
          <a:blip r:embed="rId3" cstate="print"/>
          <a:stretch>
            <a:fillRect/>
          </a:stretch>
        </p:blipFill>
        <p:spPr>
          <a:xfrm>
            <a:off x="2963946" y="3780978"/>
            <a:ext cx="2834497" cy="1236342"/>
          </a:xfrm>
          <a:prstGeom prst="rect">
            <a:avLst/>
          </a:prstGeom>
        </p:spPr>
      </p:pic>
      <p:sp>
        <p:nvSpPr>
          <p:cNvPr id="6" name="object 6"/>
          <p:cNvSpPr txBox="1"/>
          <p:nvPr/>
        </p:nvSpPr>
        <p:spPr>
          <a:xfrm>
            <a:off x="2062174" y="5276723"/>
            <a:ext cx="463804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Membership function</a:t>
            </a:r>
            <a:r>
              <a:rPr sz="1800" spc="-15" dirty="0">
                <a:latin typeface="Calibri"/>
                <a:cs typeface="Calibri"/>
              </a:rPr>
              <a:t> </a:t>
            </a:r>
            <a:r>
              <a:rPr sz="1800" dirty="0">
                <a:latin typeface="Calibri"/>
                <a:cs typeface="Calibri"/>
              </a:rPr>
              <a:t>is</a:t>
            </a:r>
            <a:r>
              <a:rPr sz="1800" spc="-15" dirty="0">
                <a:latin typeface="Calibri"/>
                <a:cs typeface="Calibri"/>
              </a:rPr>
              <a:t> </a:t>
            </a:r>
            <a:r>
              <a:rPr sz="1800" dirty="0">
                <a:latin typeface="Calibri"/>
                <a:cs typeface="Calibri"/>
              </a:rPr>
              <a:t>a</a:t>
            </a:r>
            <a:r>
              <a:rPr sz="1800" spc="-35" dirty="0">
                <a:latin typeface="Calibri"/>
                <a:cs typeface="Calibri"/>
              </a:rPr>
              <a:t> </a:t>
            </a:r>
            <a:r>
              <a:rPr sz="1800" dirty="0">
                <a:latin typeface="Calibri"/>
                <a:cs typeface="Calibri"/>
              </a:rPr>
              <a:t>mapping</a:t>
            </a:r>
            <a:r>
              <a:rPr sz="1800" spc="10" dirty="0">
                <a:latin typeface="Calibri"/>
                <a:cs typeface="Calibri"/>
              </a:rPr>
              <a:t> </a:t>
            </a:r>
            <a:r>
              <a:rPr sz="1800" dirty="0">
                <a:latin typeface="Calibri"/>
                <a:cs typeface="Calibri"/>
              </a:rPr>
              <a:t>for</a:t>
            </a:r>
            <a:r>
              <a:rPr sz="1800" spc="-10" dirty="0">
                <a:latin typeface="Calibri"/>
                <a:cs typeface="Calibri"/>
              </a:rPr>
              <a:t> </a:t>
            </a:r>
            <a:r>
              <a:rPr sz="1800" dirty="0">
                <a:latin typeface="Calibri"/>
                <a:cs typeface="Calibri"/>
              </a:rPr>
              <a:t>crisp</a:t>
            </a:r>
            <a:r>
              <a:rPr sz="1800" spc="-20" dirty="0">
                <a:latin typeface="Calibri"/>
                <a:cs typeface="Calibri"/>
              </a:rPr>
              <a:t> </a:t>
            </a:r>
            <a:r>
              <a:rPr sz="1800" dirty="0">
                <a:latin typeface="Calibri"/>
                <a:cs typeface="Calibri"/>
              </a:rPr>
              <a:t>set</a:t>
            </a:r>
            <a:r>
              <a:rPr sz="1800" spc="-25" dirty="0">
                <a:latin typeface="Calibri"/>
                <a:cs typeface="Calibri"/>
              </a:rPr>
              <a:t> A.</a:t>
            </a:r>
            <a:endParaRPr sz="1800" dirty="0">
              <a:latin typeface="Calibri"/>
              <a:cs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4534" y="403538"/>
            <a:ext cx="7240270" cy="474489"/>
          </a:xfrm>
          <a:prstGeom prst="rect">
            <a:avLst/>
          </a:prstGeom>
        </p:spPr>
        <p:txBody>
          <a:bodyPr vert="horz" wrap="square" lIns="0" tIns="12700" rIns="0" bIns="0" rtlCol="0">
            <a:spAutoFit/>
          </a:bodyPr>
          <a:lstStyle/>
          <a:p>
            <a:pPr marL="12700">
              <a:lnSpc>
                <a:spcPct val="100000"/>
              </a:lnSpc>
              <a:spcBef>
                <a:spcPts val="100"/>
              </a:spcBef>
            </a:pPr>
            <a:r>
              <a:rPr lang="en-US" spc="-10" dirty="0"/>
              <a:t>Function </a:t>
            </a:r>
            <a:r>
              <a:rPr lang="en-US" dirty="0"/>
              <a:t>Mapping</a:t>
            </a:r>
            <a:r>
              <a:rPr lang="en-US" spc="-40" dirty="0"/>
              <a:t> </a:t>
            </a:r>
            <a:r>
              <a:rPr lang="en-US" dirty="0"/>
              <a:t>of</a:t>
            </a:r>
            <a:r>
              <a:rPr lang="en-US" spc="-15" dirty="0"/>
              <a:t> </a:t>
            </a:r>
            <a:r>
              <a:rPr lang="en-US" dirty="0"/>
              <a:t>Classical</a:t>
            </a:r>
            <a:r>
              <a:rPr lang="en-US" spc="-35" dirty="0"/>
              <a:t> </a:t>
            </a:r>
            <a:r>
              <a:rPr lang="en-US" dirty="0"/>
              <a:t>Sets</a:t>
            </a:r>
            <a:endParaRPr spc="-10" dirty="0"/>
          </a:p>
        </p:txBody>
      </p:sp>
      <p:sp>
        <p:nvSpPr>
          <p:cNvPr id="3" name="object 3"/>
          <p:cNvSpPr txBox="1"/>
          <p:nvPr/>
        </p:nvSpPr>
        <p:spPr>
          <a:xfrm>
            <a:off x="329590" y="1431417"/>
            <a:ext cx="8124190" cy="3261470"/>
          </a:xfrm>
          <a:prstGeom prst="rect">
            <a:avLst/>
          </a:prstGeom>
        </p:spPr>
        <p:txBody>
          <a:bodyPr vert="horz" wrap="square" lIns="0" tIns="11430" rIns="0" bIns="0" rtlCol="0">
            <a:spAutoFit/>
          </a:bodyPr>
          <a:lstStyle/>
          <a:p>
            <a:pPr marL="12700" marR="5080" algn="just">
              <a:lnSpc>
                <a:spcPct val="100000"/>
              </a:lnSpc>
              <a:spcBef>
                <a:spcPts val="90"/>
              </a:spcBef>
            </a:pPr>
            <a:r>
              <a:rPr sz="2400" b="1" dirty="0">
                <a:cs typeface="Calibri"/>
              </a:rPr>
              <a:t>Example</a:t>
            </a:r>
            <a:r>
              <a:rPr sz="2400" b="1" spc="-40" dirty="0">
                <a:cs typeface="Calibri"/>
              </a:rPr>
              <a:t> </a:t>
            </a:r>
            <a:r>
              <a:rPr sz="2400" b="1" dirty="0">
                <a:cs typeface="Calibri"/>
              </a:rPr>
              <a:t>:</a:t>
            </a:r>
            <a:r>
              <a:rPr sz="2400" b="1" spc="-60" dirty="0">
                <a:cs typeface="Calibri"/>
              </a:rPr>
              <a:t> </a:t>
            </a:r>
            <a:r>
              <a:rPr sz="2400" dirty="0">
                <a:cs typeface="Calibri"/>
              </a:rPr>
              <a:t>a</a:t>
            </a:r>
            <a:r>
              <a:rPr sz="2400" spc="-45" dirty="0">
                <a:cs typeface="Calibri"/>
              </a:rPr>
              <a:t> </a:t>
            </a:r>
            <a:r>
              <a:rPr sz="2400" dirty="0">
                <a:cs typeface="Calibri"/>
              </a:rPr>
              <a:t>universe</a:t>
            </a:r>
            <a:r>
              <a:rPr sz="2400" spc="-5" dirty="0">
                <a:cs typeface="Calibri"/>
              </a:rPr>
              <a:t> </a:t>
            </a:r>
            <a:r>
              <a:rPr sz="2400" dirty="0">
                <a:cs typeface="Calibri"/>
              </a:rPr>
              <a:t>with</a:t>
            </a:r>
            <a:r>
              <a:rPr sz="2400" spc="-15" dirty="0">
                <a:cs typeface="Calibri"/>
              </a:rPr>
              <a:t> </a:t>
            </a:r>
            <a:r>
              <a:rPr sz="2400" dirty="0">
                <a:cs typeface="Calibri"/>
              </a:rPr>
              <a:t>three</a:t>
            </a:r>
            <a:r>
              <a:rPr sz="2400" spc="-35" dirty="0">
                <a:cs typeface="Calibri"/>
              </a:rPr>
              <a:t> </a:t>
            </a:r>
            <a:r>
              <a:rPr sz="2400" dirty="0">
                <a:cs typeface="Calibri"/>
              </a:rPr>
              <a:t>elements,</a:t>
            </a:r>
            <a:r>
              <a:rPr sz="2400" spc="45" dirty="0">
                <a:cs typeface="Calibri"/>
              </a:rPr>
              <a:t> </a:t>
            </a:r>
            <a:r>
              <a:rPr sz="2400" dirty="0">
                <a:cs typeface="Calibri"/>
              </a:rPr>
              <a:t>X</a:t>
            </a:r>
            <a:r>
              <a:rPr sz="2400" spc="-50" dirty="0">
                <a:cs typeface="Calibri"/>
              </a:rPr>
              <a:t> </a:t>
            </a:r>
            <a:r>
              <a:rPr sz="2400" dirty="0">
                <a:cs typeface="Calibri"/>
              </a:rPr>
              <a:t>=</a:t>
            </a:r>
            <a:r>
              <a:rPr sz="2400" spc="-25" dirty="0">
                <a:cs typeface="Calibri"/>
              </a:rPr>
              <a:t> </a:t>
            </a:r>
            <a:r>
              <a:rPr sz="2400" dirty="0">
                <a:cs typeface="Calibri"/>
              </a:rPr>
              <a:t>{</a:t>
            </a:r>
            <a:r>
              <a:rPr sz="2400" i="1" dirty="0">
                <a:cs typeface="Calibri"/>
              </a:rPr>
              <a:t>a,</a:t>
            </a:r>
            <a:r>
              <a:rPr sz="2400" i="1" spc="-60" dirty="0">
                <a:cs typeface="Calibri"/>
              </a:rPr>
              <a:t> </a:t>
            </a:r>
            <a:r>
              <a:rPr sz="2400" i="1" dirty="0">
                <a:cs typeface="Calibri"/>
              </a:rPr>
              <a:t>b,</a:t>
            </a:r>
            <a:r>
              <a:rPr sz="2400" i="1" spc="-60" dirty="0">
                <a:cs typeface="Calibri"/>
              </a:rPr>
              <a:t> </a:t>
            </a:r>
            <a:r>
              <a:rPr sz="2400" i="1" dirty="0">
                <a:cs typeface="Calibri"/>
              </a:rPr>
              <a:t>c},</a:t>
            </a:r>
            <a:r>
              <a:rPr sz="2400" i="1" spc="-45" dirty="0">
                <a:cs typeface="Calibri"/>
              </a:rPr>
              <a:t> </a:t>
            </a:r>
            <a:r>
              <a:rPr sz="2400" i="1" dirty="0">
                <a:cs typeface="Calibri"/>
              </a:rPr>
              <a:t>we</a:t>
            </a:r>
            <a:r>
              <a:rPr sz="2400" i="1" spc="-60" dirty="0">
                <a:cs typeface="Calibri"/>
              </a:rPr>
              <a:t> </a:t>
            </a:r>
            <a:r>
              <a:rPr sz="2400" i="1" dirty="0">
                <a:cs typeface="Calibri"/>
              </a:rPr>
              <a:t>desire</a:t>
            </a:r>
            <a:r>
              <a:rPr sz="2400" i="1" spc="-45" dirty="0">
                <a:cs typeface="Calibri"/>
              </a:rPr>
              <a:t> </a:t>
            </a:r>
            <a:r>
              <a:rPr sz="2400" i="1" dirty="0">
                <a:cs typeface="Calibri"/>
              </a:rPr>
              <a:t>to</a:t>
            </a:r>
            <a:r>
              <a:rPr sz="2400" i="1" spc="-40" dirty="0">
                <a:cs typeface="Calibri"/>
              </a:rPr>
              <a:t> </a:t>
            </a:r>
            <a:r>
              <a:rPr sz="2400" i="1" dirty="0">
                <a:cs typeface="Calibri"/>
              </a:rPr>
              <a:t>map</a:t>
            </a:r>
            <a:r>
              <a:rPr sz="2400" i="1" spc="-60" dirty="0">
                <a:cs typeface="Calibri"/>
              </a:rPr>
              <a:t> </a:t>
            </a:r>
            <a:r>
              <a:rPr sz="2400" i="1" spc="-25" dirty="0">
                <a:cs typeface="Calibri"/>
              </a:rPr>
              <a:t>the </a:t>
            </a:r>
            <a:r>
              <a:rPr sz="2400" i="1" spc="-10" dirty="0">
                <a:cs typeface="Calibri"/>
              </a:rPr>
              <a:t>elements</a:t>
            </a:r>
            <a:r>
              <a:rPr sz="2400" i="1" spc="-90" dirty="0">
                <a:cs typeface="Calibri"/>
              </a:rPr>
              <a:t> </a:t>
            </a:r>
            <a:r>
              <a:rPr sz="2400" i="1" dirty="0">
                <a:cs typeface="Calibri"/>
              </a:rPr>
              <a:t>of</a:t>
            </a:r>
            <a:r>
              <a:rPr sz="2400" i="1" spc="-55" dirty="0">
                <a:cs typeface="Calibri"/>
              </a:rPr>
              <a:t> </a:t>
            </a:r>
            <a:r>
              <a:rPr sz="2400" i="1" dirty="0">
                <a:cs typeface="Calibri"/>
              </a:rPr>
              <a:t>the</a:t>
            </a:r>
            <a:r>
              <a:rPr sz="2400" i="1" spc="-55" dirty="0">
                <a:cs typeface="Calibri"/>
              </a:rPr>
              <a:t> </a:t>
            </a:r>
            <a:r>
              <a:rPr sz="2400" i="1" dirty="0">
                <a:cs typeface="Calibri"/>
              </a:rPr>
              <a:t>power</a:t>
            </a:r>
            <a:r>
              <a:rPr sz="2400" i="1" spc="-60" dirty="0">
                <a:cs typeface="Calibri"/>
              </a:rPr>
              <a:t> </a:t>
            </a:r>
            <a:r>
              <a:rPr sz="2400" i="1" dirty="0">
                <a:cs typeface="Calibri"/>
              </a:rPr>
              <a:t>set</a:t>
            </a:r>
            <a:r>
              <a:rPr sz="2400" i="1" spc="-60" dirty="0">
                <a:cs typeface="Calibri"/>
              </a:rPr>
              <a:t> </a:t>
            </a:r>
            <a:r>
              <a:rPr sz="2400" i="1" dirty="0">
                <a:cs typeface="Calibri"/>
              </a:rPr>
              <a:t>of</a:t>
            </a:r>
            <a:r>
              <a:rPr sz="2400" i="1" spc="-55" dirty="0">
                <a:cs typeface="Calibri"/>
              </a:rPr>
              <a:t> </a:t>
            </a:r>
            <a:r>
              <a:rPr sz="2400" i="1" dirty="0">
                <a:cs typeface="Calibri"/>
              </a:rPr>
              <a:t>X,</a:t>
            </a:r>
            <a:r>
              <a:rPr sz="2400" i="1" spc="-35" dirty="0">
                <a:cs typeface="Calibri"/>
              </a:rPr>
              <a:t> </a:t>
            </a:r>
            <a:r>
              <a:rPr sz="2400" i="1" dirty="0">
                <a:cs typeface="Calibri"/>
              </a:rPr>
              <a:t>i.e.,</a:t>
            </a:r>
            <a:r>
              <a:rPr sz="2400" i="1" spc="-55" dirty="0">
                <a:cs typeface="Calibri"/>
              </a:rPr>
              <a:t> </a:t>
            </a:r>
            <a:r>
              <a:rPr sz="2400" i="1" dirty="0">
                <a:cs typeface="Calibri"/>
              </a:rPr>
              <a:t>P(X),</a:t>
            </a:r>
            <a:r>
              <a:rPr sz="2400" i="1" spc="-15" dirty="0">
                <a:cs typeface="Calibri"/>
              </a:rPr>
              <a:t> </a:t>
            </a:r>
            <a:r>
              <a:rPr sz="2400" i="1" dirty="0">
                <a:cs typeface="Calibri"/>
              </a:rPr>
              <a:t>to</a:t>
            </a:r>
            <a:r>
              <a:rPr sz="2400" i="1" spc="-40" dirty="0">
                <a:cs typeface="Calibri"/>
              </a:rPr>
              <a:t> </a:t>
            </a:r>
            <a:r>
              <a:rPr sz="2400" i="1" dirty="0">
                <a:cs typeface="Calibri"/>
              </a:rPr>
              <a:t>a</a:t>
            </a:r>
            <a:r>
              <a:rPr sz="2400" i="1" spc="-50" dirty="0">
                <a:cs typeface="Calibri"/>
              </a:rPr>
              <a:t> </a:t>
            </a:r>
            <a:r>
              <a:rPr sz="2400" i="1" dirty="0">
                <a:cs typeface="Calibri"/>
              </a:rPr>
              <a:t>universe,</a:t>
            </a:r>
            <a:r>
              <a:rPr sz="2400" i="1" spc="-55" dirty="0">
                <a:cs typeface="Calibri"/>
              </a:rPr>
              <a:t> </a:t>
            </a:r>
            <a:r>
              <a:rPr sz="2400" i="1" spc="-25" dirty="0">
                <a:cs typeface="Calibri"/>
              </a:rPr>
              <a:t>Y,</a:t>
            </a:r>
            <a:r>
              <a:rPr sz="2400" i="1" spc="35" dirty="0">
                <a:cs typeface="Calibri"/>
              </a:rPr>
              <a:t> </a:t>
            </a:r>
            <a:r>
              <a:rPr sz="2400" dirty="0">
                <a:cs typeface="Calibri"/>
              </a:rPr>
              <a:t>consisting</a:t>
            </a:r>
            <a:r>
              <a:rPr sz="2400" spc="-5" dirty="0">
                <a:cs typeface="Calibri"/>
              </a:rPr>
              <a:t> </a:t>
            </a:r>
            <a:r>
              <a:rPr sz="2400" dirty="0">
                <a:cs typeface="Calibri"/>
              </a:rPr>
              <a:t>of</a:t>
            </a:r>
            <a:r>
              <a:rPr sz="2400" spc="-55" dirty="0">
                <a:cs typeface="Calibri"/>
              </a:rPr>
              <a:t> </a:t>
            </a:r>
            <a:r>
              <a:rPr sz="2400" dirty="0">
                <a:cs typeface="Calibri"/>
              </a:rPr>
              <a:t>only</a:t>
            </a:r>
            <a:r>
              <a:rPr sz="2400" spc="-55" dirty="0">
                <a:cs typeface="Calibri"/>
              </a:rPr>
              <a:t> </a:t>
            </a:r>
            <a:r>
              <a:rPr sz="2400" spc="-25" dirty="0">
                <a:cs typeface="Calibri"/>
              </a:rPr>
              <a:t>two </a:t>
            </a:r>
            <a:r>
              <a:rPr sz="2400" dirty="0">
                <a:cs typeface="Calibri"/>
              </a:rPr>
              <a:t>elements</a:t>
            </a:r>
            <a:r>
              <a:rPr sz="2400" spc="15" dirty="0">
                <a:cs typeface="Calibri"/>
              </a:rPr>
              <a:t> </a:t>
            </a:r>
            <a:r>
              <a:rPr sz="2400" dirty="0">
                <a:cs typeface="Calibri"/>
              </a:rPr>
              <a:t>(the</a:t>
            </a:r>
            <a:r>
              <a:rPr sz="2400" spc="-50" dirty="0">
                <a:cs typeface="Calibri"/>
              </a:rPr>
              <a:t> </a:t>
            </a:r>
            <a:r>
              <a:rPr sz="2400" spc="-10" dirty="0">
                <a:cs typeface="Calibri"/>
              </a:rPr>
              <a:t>characteristic</a:t>
            </a:r>
            <a:r>
              <a:rPr sz="2400" spc="25" dirty="0">
                <a:cs typeface="Calibri"/>
              </a:rPr>
              <a:t> </a:t>
            </a:r>
            <a:r>
              <a:rPr sz="2400" dirty="0">
                <a:cs typeface="Calibri"/>
              </a:rPr>
              <a:t>function),</a:t>
            </a:r>
            <a:r>
              <a:rPr sz="2400" spc="10" dirty="0">
                <a:cs typeface="Calibri"/>
              </a:rPr>
              <a:t> </a:t>
            </a:r>
            <a:r>
              <a:rPr sz="2400" dirty="0">
                <a:cs typeface="Calibri"/>
              </a:rPr>
              <a:t>Y</a:t>
            </a:r>
            <a:r>
              <a:rPr sz="2400" spc="-30" dirty="0">
                <a:cs typeface="Calibri"/>
              </a:rPr>
              <a:t> </a:t>
            </a:r>
            <a:r>
              <a:rPr sz="2400" dirty="0">
                <a:cs typeface="Calibri"/>
              </a:rPr>
              <a:t>=</a:t>
            </a:r>
            <a:r>
              <a:rPr sz="2400" spc="-50" dirty="0">
                <a:cs typeface="Calibri"/>
              </a:rPr>
              <a:t> </a:t>
            </a:r>
            <a:r>
              <a:rPr sz="2400" dirty="0">
                <a:cs typeface="Calibri"/>
              </a:rPr>
              <a:t>{0,</a:t>
            </a:r>
            <a:r>
              <a:rPr sz="2400" spc="-30" dirty="0">
                <a:cs typeface="Calibri"/>
              </a:rPr>
              <a:t> </a:t>
            </a:r>
            <a:r>
              <a:rPr sz="2400" spc="-25" dirty="0">
                <a:cs typeface="Calibri"/>
              </a:rPr>
              <a:t>1}</a:t>
            </a:r>
            <a:endParaRPr sz="2400" dirty="0">
              <a:cs typeface="Calibri"/>
            </a:endParaRPr>
          </a:p>
          <a:p>
            <a:pPr marL="2305050" marR="1933575" indent="320040" algn="just">
              <a:lnSpc>
                <a:spcPts val="4800"/>
              </a:lnSpc>
              <a:spcBef>
                <a:spcPts val="125"/>
              </a:spcBef>
            </a:pPr>
            <a:r>
              <a:rPr sz="2400" dirty="0">
                <a:cs typeface="Calibri"/>
              </a:rPr>
              <a:t>the</a:t>
            </a:r>
            <a:r>
              <a:rPr sz="2400" spc="-85" dirty="0">
                <a:cs typeface="Calibri"/>
              </a:rPr>
              <a:t> </a:t>
            </a:r>
            <a:r>
              <a:rPr sz="2400" dirty="0">
                <a:cs typeface="Calibri"/>
              </a:rPr>
              <a:t>elements</a:t>
            </a:r>
            <a:r>
              <a:rPr sz="2400" spc="25" dirty="0">
                <a:cs typeface="Calibri"/>
              </a:rPr>
              <a:t> </a:t>
            </a:r>
            <a:r>
              <a:rPr sz="2400" dirty="0">
                <a:cs typeface="Calibri"/>
              </a:rPr>
              <a:t>of</a:t>
            </a:r>
            <a:r>
              <a:rPr sz="2400" spc="-60" dirty="0">
                <a:cs typeface="Calibri"/>
              </a:rPr>
              <a:t> </a:t>
            </a:r>
            <a:r>
              <a:rPr sz="2400" dirty="0">
                <a:cs typeface="Calibri"/>
              </a:rPr>
              <a:t>the</a:t>
            </a:r>
            <a:r>
              <a:rPr sz="2400" spc="-70" dirty="0">
                <a:cs typeface="Calibri"/>
              </a:rPr>
              <a:t> </a:t>
            </a:r>
            <a:r>
              <a:rPr sz="2400" dirty="0">
                <a:cs typeface="Calibri"/>
              </a:rPr>
              <a:t>power</a:t>
            </a:r>
            <a:r>
              <a:rPr sz="2400" spc="-30" dirty="0">
                <a:cs typeface="Calibri"/>
              </a:rPr>
              <a:t> </a:t>
            </a:r>
            <a:r>
              <a:rPr sz="2400" spc="-20" dirty="0">
                <a:cs typeface="Calibri"/>
              </a:rPr>
              <a:t>set? </a:t>
            </a:r>
            <a:r>
              <a:rPr sz="2400" dirty="0">
                <a:cs typeface="Calibri"/>
              </a:rPr>
              <a:t>the</a:t>
            </a:r>
            <a:r>
              <a:rPr sz="2400" spc="-80" dirty="0">
                <a:cs typeface="Calibri"/>
              </a:rPr>
              <a:t> </a:t>
            </a:r>
            <a:r>
              <a:rPr sz="2400" dirty="0">
                <a:cs typeface="Calibri"/>
              </a:rPr>
              <a:t>elements</a:t>
            </a:r>
            <a:r>
              <a:rPr sz="2400" spc="30" dirty="0">
                <a:cs typeface="Calibri"/>
              </a:rPr>
              <a:t> </a:t>
            </a:r>
            <a:r>
              <a:rPr sz="2400" dirty="0">
                <a:cs typeface="Calibri"/>
              </a:rPr>
              <a:t>in</a:t>
            </a:r>
            <a:r>
              <a:rPr sz="2400" spc="-50" dirty="0">
                <a:cs typeface="Calibri"/>
              </a:rPr>
              <a:t> </a:t>
            </a:r>
            <a:r>
              <a:rPr sz="2400" dirty="0">
                <a:cs typeface="Calibri"/>
              </a:rPr>
              <a:t>the</a:t>
            </a:r>
            <a:r>
              <a:rPr sz="2400" spc="-65" dirty="0">
                <a:cs typeface="Calibri"/>
              </a:rPr>
              <a:t> </a:t>
            </a:r>
            <a:r>
              <a:rPr sz="2400" dirty="0">
                <a:cs typeface="Calibri"/>
              </a:rPr>
              <a:t>value</a:t>
            </a:r>
            <a:r>
              <a:rPr sz="2400" spc="-35" dirty="0">
                <a:cs typeface="Calibri"/>
              </a:rPr>
              <a:t> </a:t>
            </a:r>
            <a:r>
              <a:rPr sz="2400" dirty="0">
                <a:cs typeface="Calibri"/>
              </a:rPr>
              <a:t>set</a:t>
            </a:r>
            <a:r>
              <a:rPr sz="2400" spc="-25" dirty="0">
                <a:cs typeface="Calibri"/>
              </a:rPr>
              <a:t> </a:t>
            </a:r>
            <a:r>
              <a:rPr sz="2400" spc="-10" dirty="0">
                <a:cs typeface="Calibri"/>
              </a:rPr>
              <a:t>V(</a:t>
            </a:r>
            <a:r>
              <a:rPr sz="2400" i="1" spc="-10" dirty="0">
                <a:cs typeface="Calibri"/>
              </a:rPr>
              <a:t>P(X)</a:t>
            </a:r>
            <a:r>
              <a:rPr sz="2400" spc="-10" dirty="0">
                <a:cs typeface="Calibri"/>
              </a:rPr>
              <a:t>)?</a:t>
            </a:r>
            <a:endParaRPr sz="2400" dirty="0">
              <a:cs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4534" y="403538"/>
            <a:ext cx="7240270" cy="474489"/>
          </a:xfrm>
          <a:prstGeom prst="rect">
            <a:avLst/>
          </a:prstGeom>
        </p:spPr>
        <p:txBody>
          <a:bodyPr vert="horz" wrap="square" lIns="0" tIns="12700" rIns="0" bIns="0" rtlCol="0">
            <a:spAutoFit/>
          </a:bodyPr>
          <a:lstStyle/>
          <a:p>
            <a:pPr marL="12700">
              <a:lnSpc>
                <a:spcPct val="100000"/>
              </a:lnSpc>
              <a:spcBef>
                <a:spcPts val="100"/>
              </a:spcBef>
            </a:pPr>
            <a:r>
              <a:rPr lang="en-US" spc="-10" dirty="0"/>
              <a:t>Function </a:t>
            </a:r>
            <a:r>
              <a:rPr lang="en-US" dirty="0"/>
              <a:t>Mapping</a:t>
            </a:r>
            <a:r>
              <a:rPr lang="en-US" spc="-40" dirty="0"/>
              <a:t> </a:t>
            </a:r>
            <a:r>
              <a:rPr lang="en-US" dirty="0"/>
              <a:t>of</a:t>
            </a:r>
            <a:r>
              <a:rPr lang="en-US" spc="-15" dirty="0"/>
              <a:t> </a:t>
            </a:r>
            <a:r>
              <a:rPr lang="en-US" dirty="0"/>
              <a:t>Classical</a:t>
            </a:r>
            <a:r>
              <a:rPr lang="en-US" spc="-35" dirty="0"/>
              <a:t> </a:t>
            </a:r>
            <a:r>
              <a:rPr lang="en-US" dirty="0"/>
              <a:t>Sets</a:t>
            </a:r>
            <a:endParaRPr spc="-10" dirty="0"/>
          </a:p>
        </p:txBody>
      </p:sp>
      <p:sp>
        <p:nvSpPr>
          <p:cNvPr id="3" name="object 3"/>
          <p:cNvSpPr txBox="1"/>
          <p:nvPr/>
        </p:nvSpPr>
        <p:spPr>
          <a:xfrm>
            <a:off x="329590" y="1431417"/>
            <a:ext cx="8373745" cy="3409908"/>
          </a:xfrm>
          <a:prstGeom prst="rect">
            <a:avLst/>
          </a:prstGeom>
        </p:spPr>
        <p:txBody>
          <a:bodyPr vert="horz" wrap="square" lIns="0" tIns="11430" rIns="0" bIns="0" rtlCol="0">
            <a:spAutoFit/>
          </a:bodyPr>
          <a:lstStyle/>
          <a:p>
            <a:pPr marL="12700" marR="254635">
              <a:lnSpc>
                <a:spcPct val="100000"/>
              </a:lnSpc>
              <a:spcBef>
                <a:spcPts val="90"/>
              </a:spcBef>
            </a:pPr>
            <a:r>
              <a:rPr sz="2000" b="1" dirty="0">
                <a:latin typeface="+mj-lt"/>
                <a:cs typeface="Calibri"/>
              </a:rPr>
              <a:t>Example</a:t>
            </a:r>
            <a:r>
              <a:rPr sz="2000" b="1" spc="-40" dirty="0">
                <a:latin typeface="+mj-lt"/>
                <a:cs typeface="Calibri"/>
              </a:rPr>
              <a:t> </a:t>
            </a:r>
            <a:r>
              <a:rPr sz="2000" b="1" dirty="0">
                <a:latin typeface="+mj-lt"/>
                <a:cs typeface="Calibri"/>
              </a:rPr>
              <a:t>:</a:t>
            </a:r>
            <a:r>
              <a:rPr sz="2000" b="1" spc="-60" dirty="0">
                <a:latin typeface="+mj-lt"/>
                <a:cs typeface="Calibri"/>
              </a:rPr>
              <a:t> </a:t>
            </a:r>
            <a:r>
              <a:rPr sz="2000" dirty="0">
                <a:latin typeface="+mj-lt"/>
                <a:cs typeface="Calibri"/>
              </a:rPr>
              <a:t>a</a:t>
            </a:r>
            <a:r>
              <a:rPr sz="2000" spc="-45" dirty="0">
                <a:latin typeface="+mj-lt"/>
                <a:cs typeface="Calibri"/>
              </a:rPr>
              <a:t> </a:t>
            </a:r>
            <a:r>
              <a:rPr sz="2000" dirty="0">
                <a:latin typeface="+mj-lt"/>
                <a:cs typeface="Calibri"/>
              </a:rPr>
              <a:t>universe</a:t>
            </a:r>
            <a:r>
              <a:rPr sz="2000" spc="-5" dirty="0">
                <a:latin typeface="+mj-lt"/>
                <a:cs typeface="Calibri"/>
              </a:rPr>
              <a:t> </a:t>
            </a:r>
            <a:r>
              <a:rPr sz="2000" dirty="0">
                <a:latin typeface="+mj-lt"/>
                <a:cs typeface="Calibri"/>
              </a:rPr>
              <a:t>with</a:t>
            </a:r>
            <a:r>
              <a:rPr sz="2000" spc="-15" dirty="0">
                <a:latin typeface="+mj-lt"/>
                <a:cs typeface="Calibri"/>
              </a:rPr>
              <a:t> </a:t>
            </a:r>
            <a:r>
              <a:rPr sz="2000" dirty="0">
                <a:latin typeface="+mj-lt"/>
                <a:cs typeface="Calibri"/>
              </a:rPr>
              <a:t>three</a:t>
            </a:r>
            <a:r>
              <a:rPr sz="2000" spc="-35" dirty="0">
                <a:latin typeface="+mj-lt"/>
                <a:cs typeface="Calibri"/>
              </a:rPr>
              <a:t> </a:t>
            </a:r>
            <a:r>
              <a:rPr sz="2000" dirty="0">
                <a:latin typeface="+mj-lt"/>
                <a:cs typeface="Calibri"/>
              </a:rPr>
              <a:t>elements,</a:t>
            </a:r>
            <a:r>
              <a:rPr sz="2000" spc="45" dirty="0">
                <a:latin typeface="+mj-lt"/>
                <a:cs typeface="Calibri"/>
              </a:rPr>
              <a:t> </a:t>
            </a:r>
            <a:r>
              <a:rPr sz="2000" dirty="0">
                <a:latin typeface="+mj-lt"/>
                <a:cs typeface="Calibri"/>
              </a:rPr>
              <a:t>X</a:t>
            </a:r>
            <a:r>
              <a:rPr sz="2000" spc="-50" dirty="0">
                <a:latin typeface="+mj-lt"/>
                <a:cs typeface="Calibri"/>
              </a:rPr>
              <a:t> </a:t>
            </a:r>
            <a:r>
              <a:rPr sz="2000" dirty="0">
                <a:latin typeface="+mj-lt"/>
                <a:cs typeface="Calibri"/>
              </a:rPr>
              <a:t>=</a:t>
            </a:r>
            <a:r>
              <a:rPr sz="2000" spc="-25" dirty="0">
                <a:latin typeface="+mj-lt"/>
                <a:cs typeface="Calibri"/>
              </a:rPr>
              <a:t> </a:t>
            </a:r>
            <a:r>
              <a:rPr sz="2000" dirty="0">
                <a:latin typeface="+mj-lt"/>
                <a:cs typeface="Calibri"/>
              </a:rPr>
              <a:t>{</a:t>
            </a:r>
            <a:r>
              <a:rPr sz="2000" i="1" dirty="0">
                <a:latin typeface="+mj-lt"/>
                <a:cs typeface="Calibri"/>
              </a:rPr>
              <a:t>a,</a:t>
            </a:r>
            <a:r>
              <a:rPr sz="2000" i="1" spc="-60" dirty="0">
                <a:latin typeface="+mj-lt"/>
                <a:cs typeface="Calibri"/>
              </a:rPr>
              <a:t> </a:t>
            </a:r>
            <a:r>
              <a:rPr sz="2000" i="1" dirty="0">
                <a:latin typeface="+mj-lt"/>
                <a:cs typeface="Calibri"/>
              </a:rPr>
              <a:t>b,</a:t>
            </a:r>
            <a:r>
              <a:rPr sz="2000" i="1" spc="-60" dirty="0">
                <a:latin typeface="+mj-lt"/>
                <a:cs typeface="Calibri"/>
              </a:rPr>
              <a:t> </a:t>
            </a:r>
            <a:r>
              <a:rPr sz="2000" i="1" dirty="0">
                <a:latin typeface="+mj-lt"/>
                <a:cs typeface="Calibri"/>
              </a:rPr>
              <a:t>c},</a:t>
            </a:r>
            <a:r>
              <a:rPr sz="2000" i="1" spc="-45" dirty="0">
                <a:latin typeface="+mj-lt"/>
                <a:cs typeface="Calibri"/>
              </a:rPr>
              <a:t> </a:t>
            </a:r>
            <a:r>
              <a:rPr sz="2000" i="1" dirty="0">
                <a:latin typeface="+mj-lt"/>
                <a:cs typeface="Calibri"/>
              </a:rPr>
              <a:t>we</a:t>
            </a:r>
            <a:r>
              <a:rPr sz="2000" i="1" spc="-60" dirty="0">
                <a:latin typeface="+mj-lt"/>
                <a:cs typeface="Calibri"/>
              </a:rPr>
              <a:t> </a:t>
            </a:r>
            <a:r>
              <a:rPr sz="2000" i="1" dirty="0">
                <a:latin typeface="+mj-lt"/>
                <a:cs typeface="Calibri"/>
              </a:rPr>
              <a:t>desire</a:t>
            </a:r>
            <a:r>
              <a:rPr sz="2000" i="1" spc="-45" dirty="0">
                <a:latin typeface="+mj-lt"/>
                <a:cs typeface="Calibri"/>
              </a:rPr>
              <a:t> </a:t>
            </a:r>
            <a:r>
              <a:rPr sz="2000" i="1" dirty="0">
                <a:latin typeface="+mj-lt"/>
                <a:cs typeface="Calibri"/>
              </a:rPr>
              <a:t>to</a:t>
            </a:r>
            <a:r>
              <a:rPr sz="2000" i="1" spc="-40" dirty="0">
                <a:latin typeface="+mj-lt"/>
                <a:cs typeface="Calibri"/>
              </a:rPr>
              <a:t> </a:t>
            </a:r>
            <a:r>
              <a:rPr sz="2000" i="1" dirty="0">
                <a:latin typeface="+mj-lt"/>
                <a:cs typeface="Calibri"/>
              </a:rPr>
              <a:t>map</a:t>
            </a:r>
            <a:r>
              <a:rPr sz="2000" i="1" spc="-60" dirty="0">
                <a:latin typeface="+mj-lt"/>
                <a:cs typeface="Calibri"/>
              </a:rPr>
              <a:t> </a:t>
            </a:r>
            <a:r>
              <a:rPr sz="2000" i="1" spc="-25" dirty="0">
                <a:latin typeface="+mj-lt"/>
                <a:cs typeface="Calibri"/>
              </a:rPr>
              <a:t>the </a:t>
            </a:r>
            <a:r>
              <a:rPr sz="2000" i="1" spc="-10" dirty="0">
                <a:latin typeface="+mj-lt"/>
                <a:cs typeface="Calibri"/>
              </a:rPr>
              <a:t>elements</a:t>
            </a:r>
            <a:r>
              <a:rPr sz="2000" i="1" spc="-90" dirty="0">
                <a:latin typeface="+mj-lt"/>
                <a:cs typeface="Calibri"/>
              </a:rPr>
              <a:t> </a:t>
            </a:r>
            <a:r>
              <a:rPr sz="2000" i="1" dirty="0">
                <a:latin typeface="+mj-lt"/>
                <a:cs typeface="Calibri"/>
              </a:rPr>
              <a:t>of</a:t>
            </a:r>
            <a:r>
              <a:rPr sz="2000" i="1" spc="-55" dirty="0">
                <a:latin typeface="+mj-lt"/>
                <a:cs typeface="Calibri"/>
              </a:rPr>
              <a:t> </a:t>
            </a:r>
            <a:r>
              <a:rPr sz="2000" i="1" dirty="0">
                <a:latin typeface="+mj-lt"/>
                <a:cs typeface="Calibri"/>
              </a:rPr>
              <a:t>the</a:t>
            </a:r>
            <a:r>
              <a:rPr sz="2000" i="1" spc="-55" dirty="0">
                <a:latin typeface="+mj-lt"/>
                <a:cs typeface="Calibri"/>
              </a:rPr>
              <a:t> </a:t>
            </a:r>
            <a:r>
              <a:rPr sz="2000" i="1" dirty="0">
                <a:latin typeface="+mj-lt"/>
                <a:cs typeface="Calibri"/>
              </a:rPr>
              <a:t>power</a:t>
            </a:r>
            <a:r>
              <a:rPr sz="2000" i="1" spc="-60" dirty="0">
                <a:latin typeface="+mj-lt"/>
                <a:cs typeface="Calibri"/>
              </a:rPr>
              <a:t> </a:t>
            </a:r>
            <a:r>
              <a:rPr sz="2000" i="1" dirty="0">
                <a:latin typeface="+mj-lt"/>
                <a:cs typeface="Calibri"/>
              </a:rPr>
              <a:t>set</a:t>
            </a:r>
            <a:r>
              <a:rPr sz="2000" i="1" spc="-60" dirty="0">
                <a:latin typeface="+mj-lt"/>
                <a:cs typeface="Calibri"/>
              </a:rPr>
              <a:t> </a:t>
            </a:r>
            <a:r>
              <a:rPr sz="2000" i="1" dirty="0">
                <a:latin typeface="+mj-lt"/>
                <a:cs typeface="Calibri"/>
              </a:rPr>
              <a:t>of</a:t>
            </a:r>
            <a:r>
              <a:rPr sz="2000" i="1" spc="-55" dirty="0">
                <a:latin typeface="+mj-lt"/>
                <a:cs typeface="Calibri"/>
              </a:rPr>
              <a:t> </a:t>
            </a:r>
            <a:r>
              <a:rPr sz="2000" i="1" dirty="0">
                <a:latin typeface="+mj-lt"/>
                <a:cs typeface="Calibri"/>
              </a:rPr>
              <a:t>X,</a:t>
            </a:r>
            <a:r>
              <a:rPr sz="2000" i="1" spc="-35" dirty="0">
                <a:latin typeface="+mj-lt"/>
                <a:cs typeface="Calibri"/>
              </a:rPr>
              <a:t> </a:t>
            </a:r>
            <a:r>
              <a:rPr sz="2000" i="1" dirty="0">
                <a:latin typeface="+mj-lt"/>
                <a:cs typeface="Calibri"/>
              </a:rPr>
              <a:t>i.e.,</a:t>
            </a:r>
            <a:r>
              <a:rPr sz="2000" i="1" spc="-55" dirty="0">
                <a:latin typeface="+mj-lt"/>
                <a:cs typeface="Calibri"/>
              </a:rPr>
              <a:t> </a:t>
            </a:r>
            <a:r>
              <a:rPr sz="2000" i="1" dirty="0">
                <a:latin typeface="+mj-lt"/>
                <a:cs typeface="Calibri"/>
              </a:rPr>
              <a:t>P(X),</a:t>
            </a:r>
            <a:r>
              <a:rPr sz="2000" i="1" spc="-15" dirty="0">
                <a:latin typeface="+mj-lt"/>
                <a:cs typeface="Calibri"/>
              </a:rPr>
              <a:t> </a:t>
            </a:r>
            <a:r>
              <a:rPr sz="2000" i="1" dirty="0">
                <a:latin typeface="+mj-lt"/>
                <a:cs typeface="Calibri"/>
              </a:rPr>
              <a:t>to</a:t>
            </a:r>
            <a:r>
              <a:rPr sz="2000" i="1" spc="-40" dirty="0">
                <a:latin typeface="+mj-lt"/>
                <a:cs typeface="Calibri"/>
              </a:rPr>
              <a:t> </a:t>
            </a:r>
            <a:r>
              <a:rPr sz="2000" i="1" dirty="0">
                <a:latin typeface="+mj-lt"/>
                <a:cs typeface="Calibri"/>
              </a:rPr>
              <a:t>a</a:t>
            </a:r>
            <a:r>
              <a:rPr sz="2000" i="1" spc="-50" dirty="0">
                <a:latin typeface="+mj-lt"/>
                <a:cs typeface="Calibri"/>
              </a:rPr>
              <a:t> </a:t>
            </a:r>
            <a:r>
              <a:rPr sz="2000" i="1" dirty="0">
                <a:latin typeface="+mj-lt"/>
                <a:cs typeface="Calibri"/>
              </a:rPr>
              <a:t>universe,</a:t>
            </a:r>
            <a:r>
              <a:rPr sz="2000" i="1" spc="-55" dirty="0">
                <a:latin typeface="+mj-lt"/>
                <a:cs typeface="Calibri"/>
              </a:rPr>
              <a:t> </a:t>
            </a:r>
            <a:r>
              <a:rPr sz="2000" i="1" spc="-25" dirty="0">
                <a:latin typeface="+mj-lt"/>
                <a:cs typeface="Calibri"/>
              </a:rPr>
              <a:t>Y,</a:t>
            </a:r>
            <a:r>
              <a:rPr sz="2000" i="1" spc="35" dirty="0">
                <a:latin typeface="+mj-lt"/>
                <a:cs typeface="Calibri"/>
              </a:rPr>
              <a:t> </a:t>
            </a:r>
            <a:r>
              <a:rPr sz="2000" dirty="0">
                <a:latin typeface="+mj-lt"/>
                <a:cs typeface="Calibri"/>
              </a:rPr>
              <a:t>consisting</a:t>
            </a:r>
            <a:r>
              <a:rPr sz="2000" spc="-5" dirty="0">
                <a:latin typeface="+mj-lt"/>
                <a:cs typeface="Calibri"/>
              </a:rPr>
              <a:t> </a:t>
            </a:r>
            <a:r>
              <a:rPr sz="2000" dirty="0">
                <a:latin typeface="+mj-lt"/>
                <a:cs typeface="Calibri"/>
              </a:rPr>
              <a:t>of</a:t>
            </a:r>
            <a:r>
              <a:rPr sz="2000" spc="-55" dirty="0">
                <a:latin typeface="+mj-lt"/>
                <a:cs typeface="Calibri"/>
              </a:rPr>
              <a:t> </a:t>
            </a:r>
            <a:r>
              <a:rPr sz="2000" dirty="0">
                <a:latin typeface="+mj-lt"/>
                <a:cs typeface="Calibri"/>
              </a:rPr>
              <a:t>only</a:t>
            </a:r>
            <a:r>
              <a:rPr sz="2000" spc="-55" dirty="0">
                <a:latin typeface="+mj-lt"/>
                <a:cs typeface="Calibri"/>
              </a:rPr>
              <a:t> </a:t>
            </a:r>
            <a:r>
              <a:rPr sz="2000" spc="-25" dirty="0">
                <a:latin typeface="+mj-lt"/>
                <a:cs typeface="Calibri"/>
              </a:rPr>
              <a:t>two </a:t>
            </a:r>
            <a:r>
              <a:rPr sz="2000" dirty="0">
                <a:latin typeface="+mj-lt"/>
                <a:cs typeface="Calibri"/>
              </a:rPr>
              <a:t>elements</a:t>
            </a:r>
            <a:r>
              <a:rPr sz="2000" spc="15" dirty="0">
                <a:latin typeface="+mj-lt"/>
                <a:cs typeface="Calibri"/>
              </a:rPr>
              <a:t> </a:t>
            </a:r>
            <a:r>
              <a:rPr sz="2000" dirty="0">
                <a:latin typeface="+mj-lt"/>
                <a:cs typeface="Calibri"/>
              </a:rPr>
              <a:t>(the</a:t>
            </a:r>
            <a:r>
              <a:rPr sz="2000" spc="-50" dirty="0">
                <a:latin typeface="+mj-lt"/>
                <a:cs typeface="Calibri"/>
              </a:rPr>
              <a:t> </a:t>
            </a:r>
            <a:r>
              <a:rPr sz="2000" spc="-10" dirty="0">
                <a:latin typeface="+mj-lt"/>
                <a:cs typeface="Calibri"/>
              </a:rPr>
              <a:t>characteristic</a:t>
            </a:r>
            <a:r>
              <a:rPr sz="2000" spc="25" dirty="0">
                <a:latin typeface="+mj-lt"/>
                <a:cs typeface="Calibri"/>
              </a:rPr>
              <a:t> </a:t>
            </a:r>
            <a:r>
              <a:rPr sz="2000" dirty="0">
                <a:latin typeface="+mj-lt"/>
                <a:cs typeface="Calibri"/>
              </a:rPr>
              <a:t>function),</a:t>
            </a:r>
            <a:r>
              <a:rPr sz="2000" spc="10" dirty="0">
                <a:latin typeface="+mj-lt"/>
                <a:cs typeface="Calibri"/>
              </a:rPr>
              <a:t> </a:t>
            </a:r>
            <a:r>
              <a:rPr sz="2000" dirty="0">
                <a:latin typeface="+mj-lt"/>
                <a:cs typeface="Calibri"/>
              </a:rPr>
              <a:t>Y</a:t>
            </a:r>
            <a:r>
              <a:rPr sz="2000" spc="-30" dirty="0">
                <a:latin typeface="+mj-lt"/>
                <a:cs typeface="Calibri"/>
              </a:rPr>
              <a:t> </a:t>
            </a:r>
            <a:r>
              <a:rPr sz="2000" dirty="0">
                <a:latin typeface="+mj-lt"/>
                <a:cs typeface="Calibri"/>
              </a:rPr>
              <a:t>=</a:t>
            </a:r>
            <a:r>
              <a:rPr sz="2000" spc="-50" dirty="0">
                <a:latin typeface="+mj-lt"/>
                <a:cs typeface="Calibri"/>
              </a:rPr>
              <a:t> </a:t>
            </a:r>
            <a:r>
              <a:rPr sz="2000" dirty="0">
                <a:latin typeface="+mj-lt"/>
                <a:cs typeface="Calibri"/>
              </a:rPr>
              <a:t>{0,</a:t>
            </a:r>
            <a:r>
              <a:rPr sz="2000" spc="-30" dirty="0">
                <a:latin typeface="+mj-lt"/>
                <a:cs typeface="Calibri"/>
              </a:rPr>
              <a:t> </a:t>
            </a:r>
            <a:r>
              <a:rPr sz="2000" spc="-25" dirty="0">
                <a:latin typeface="+mj-lt"/>
                <a:cs typeface="Calibri"/>
              </a:rPr>
              <a:t>1}</a:t>
            </a:r>
            <a:endParaRPr sz="2000" dirty="0">
              <a:latin typeface="+mj-lt"/>
              <a:cs typeface="Calibri"/>
            </a:endParaRPr>
          </a:p>
          <a:p>
            <a:pPr>
              <a:lnSpc>
                <a:spcPct val="100000"/>
              </a:lnSpc>
              <a:spcBef>
                <a:spcPts val="30"/>
              </a:spcBef>
            </a:pPr>
            <a:endParaRPr sz="2000" dirty="0">
              <a:latin typeface="+mj-lt"/>
              <a:cs typeface="Calibri"/>
            </a:endParaRPr>
          </a:p>
          <a:p>
            <a:pPr marL="106680" algn="ctr">
              <a:lnSpc>
                <a:spcPts val="2360"/>
              </a:lnSpc>
            </a:pPr>
            <a:r>
              <a:rPr sz="2000" dirty="0">
                <a:solidFill>
                  <a:srgbClr val="FF0000"/>
                </a:solidFill>
                <a:latin typeface="+mj-lt"/>
                <a:cs typeface="Calibri"/>
              </a:rPr>
              <a:t>the</a:t>
            </a:r>
            <a:r>
              <a:rPr sz="2000" spc="-85" dirty="0">
                <a:solidFill>
                  <a:srgbClr val="FF0000"/>
                </a:solidFill>
                <a:latin typeface="+mj-lt"/>
                <a:cs typeface="Calibri"/>
              </a:rPr>
              <a:t> </a:t>
            </a:r>
            <a:r>
              <a:rPr sz="2000" dirty="0">
                <a:solidFill>
                  <a:srgbClr val="FF0000"/>
                </a:solidFill>
                <a:latin typeface="+mj-lt"/>
                <a:cs typeface="Calibri"/>
              </a:rPr>
              <a:t>elements</a:t>
            </a:r>
            <a:r>
              <a:rPr sz="2000" spc="25" dirty="0">
                <a:solidFill>
                  <a:srgbClr val="FF0000"/>
                </a:solidFill>
                <a:latin typeface="+mj-lt"/>
                <a:cs typeface="Calibri"/>
              </a:rPr>
              <a:t> </a:t>
            </a:r>
            <a:r>
              <a:rPr sz="2000" dirty="0">
                <a:solidFill>
                  <a:srgbClr val="FF0000"/>
                </a:solidFill>
                <a:latin typeface="+mj-lt"/>
                <a:cs typeface="Calibri"/>
              </a:rPr>
              <a:t>of</a:t>
            </a:r>
            <a:r>
              <a:rPr sz="2000" spc="-60" dirty="0">
                <a:solidFill>
                  <a:srgbClr val="FF0000"/>
                </a:solidFill>
                <a:latin typeface="+mj-lt"/>
                <a:cs typeface="Calibri"/>
              </a:rPr>
              <a:t> </a:t>
            </a:r>
            <a:r>
              <a:rPr sz="2000" dirty="0">
                <a:solidFill>
                  <a:srgbClr val="FF0000"/>
                </a:solidFill>
                <a:latin typeface="+mj-lt"/>
                <a:cs typeface="Calibri"/>
              </a:rPr>
              <a:t>the</a:t>
            </a:r>
            <a:r>
              <a:rPr sz="2000" spc="-70" dirty="0">
                <a:solidFill>
                  <a:srgbClr val="FF0000"/>
                </a:solidFill>
                <a:latin typeface="+mj-lt"/>
                <a:cs typeface="Calibri"/>
              </a:rPr>
              <a:t> </a:t>
            </a:r>
            <a:r>
              <a:rPr sz="2000" dirty="0">
                <a:solidFill>
                  <a:srgbClr val="FF0000"/>
                </a:solidFill>
                <a:latin typeface="+mj-lt"/>
                <a:cs typeface="Calibri"/>
              </a:rPr>
              <a:t>power</a:t>
            </a:r>
            <a:r>
              <a:rPr sz="2000" spc="-30" dirty="0">
                <a:solidFill>
                  <a:srgbClr val="FF0000"/>
                </a:solidFill>
                <a:latin typeface="+mj-lt"/>
                <a:cs typeface="Calibri"/>
              </a:rPr>
              <a:t> </a:t>
            </a:r>
            <a:r>
              <a:rPr sz="2000" spc="-25" dirty="0">
                <a:solidFill>
                  <a:srgbClr val="FF0000"/>
                </a:solidFill>
                <a:latin typeface="+mj-lt"/>
                <a:cs typeface="Calibri"/>
              </a:rPr>
              <a:t>set</a:t>
            </a:r>
            <a:endParaRPr sz="2000" dirty="0">
              <a:solidFill>
                <a:srgbClr val="FF0000"/>
              </a:solidFill>
              <a:latin typeface="+mj-lt"/>
              <a:cs typeface="Calibri"/>
            </a:endParaRPr>
          </a:p>
          <a:p>
            <a:pPr marL="102870" algn="ctr">
              <a:lnSpc>
                <a:spcPts val="2480"/>
              </a:lnSpc>
            </a:pPr>
            <a:r>
              <a:rPr sz="2000" dirty="0">
                <a:solidFill>
                  <a:srgbClr val="FF0000"/>
                </a:solidFill>
                <a:latin typeface="+mj-lt"/>
                <a:cs typeface="Calibri"/>
              </a:rPr>
              <a:t>P</a:t>
            </a:r>
            <a:r>
              <a:rPr sz="2000" i="1" dirty="0">
                <a:solidFill>
                  <a:srgbClr val="FF0000"/>
                </a:solidFill>
                <a:latin typeface="+mj-lt"/>
                <a:cs typeface="Calibri"/>
              </a:rPr>
              <a:t>(X)</a:t>
            </a:r>
            <a:r>
              <a:rPr sz="2000" i="1" spc="-45" dirty="0">
                <a:solidFill>
                  <a:srgbClr val="FF0000"/>
                </a:solidFill>
                <a:latin typeface="+mj-lt"/>
                <a:cs typeface="Calibri"/>
              </a:rPr>
              <a:t> </a:t>
            </a:r>
            <a:r>
              <a:rPr sz="2000" i="1" dirty="0">
                <a:solidFill>
                  <a:srgbClr val="FF0000"/>
                </a:solidFill>
                <a:latin typeface="+mj-lt"/>
                <a:cs typeface="Calibri"/>
              </a:rPr>
              <a:t>=</a:t>
            </a:r>
            <a:r>
              <a:rPr sz="2000" i="1" spc="-15" dirty="0">
                <a:solidFill>
                  <a:srgbClr val="FF0000"/>
                </a:solidFill>
                <a:latin typeface="+mj-lt"/>
                <a:cs typeface="Calibri"/>
              </a:rPr>
              <a:t> </a:t>
            </a:r>
            <a:r>
              <a:rPr sz="2000" i="1" dirty="0">
                <a:solidFill>
                  <a:srgbClr val="FF0000"/>
                </a:solidFill>
                <a:latin typeface="+mj-lt"/>
                <a:cs typeface="Calibri"/>
              </a:rPr>
              <a:t>{</a:t>
            </a:r>
            <a:r>
              <a:rPr sz="2000" i="1" dirty="0">
                <a:solidFill>
                  <a:srgbClr val="FF0000"/>
                </a:solidFill>
                <a:latin typeface="+mj-lt"/>
                <a:cs typeface="Cambria Math"/>
              </a:rPr>
              <a:t>∅</a:t>
            </a:r>
            <a:r>
              <a:rPr sz="2000" i="1" dirty="0">
                <a:solidFill>
                  <a:srgbClr val="FF0000"/>
                </a:solidFill>
                <a:latin typeface="+mj-lt"/>
                <a:cs typeface="Calibri"/>
              </a:rPr>
              <a:t>,</a:t>
            </a:r>
            <a:r>
              <a:rPr sz="2000" i="1" spc="-40" dirty="0">
                <a:solidFill>
                  <a:srgbClr val="FF0000"/>
                </a:solidFill>
                <a:latin typeface="+mj-lt"/>
                <a:cs typeface="Calibri"/>
              </a:rPr>
              <a:t> </a:t>
            </a:r>
            <a:r>
              <a:rPr sz="2000" i="1" dirty="0">
                <a:solidFill>
                  <a:srgbClr val="FF0000"/>
                </a:solidFill>
                <a:latin typeface="+mj-lt"/>
                <a:cs typeface="Calibri"/>
              </a:rPr>
              <a:t>{a},</a:t>
            </a:r>
            <a:r>
              <a:rPr sz="2000" i="1" spc="-30" dirty="0">
                <a:solidFill>
                  <a:srgbClr val="FF0000"/>
                </a:solidFill>
                <a:latin typeface="+mj-lt"/>
                <a:cs typeface="Calibri"/>
              </a:rPr>
              <a:t> </a:t>
            </a:r>
            <a:r>
              <a:rPr sz="2000" i="1" dirty="0">
                <a:solidFill>
                  <a:srgbClr val="FF0000"/>
                </a:solidFill>
                <a:latin typeface="+mj-lt"/>
                <a:cs typeface="Calibri"/>
              </a:rPr>
              <a:t>{b},</a:t>
            </a:r>
            <a:r>
              <a:rPr sz="2000" i="1" spc="-50" dirty="0">
                <a:solidFill>
                  <a:srgbClr val="FF0000"/>
                </a:solidFill>
                <a:latin typeface="+mj-lt"/>
                <a:cs typeface="Calibri"/>
              </a:rPr>
              <a:t> </a:t>
            </a:r>
            <a:r>
              <a:rPr sz="2000" i="1" dirty="0">
                <a:solidFill>
                  <a:srgbClr val="FF0000"/>
                </a:solidFill>
                <a:latin typeface="+mj-lt"/>
                <a:cs typeface="Calibri"/>
              </a:rPr>
              <a:t>{c},</a:t>
            </a:r>
            <a:r>
              <a:rPr sz="2000" i="1" spc="-30" dirty="0">
                <a:solidFill>
                  <a:srgbClr val="FF0000"/>
                </a:solidFill>
                <a:latin typeface="+mj-lt"/>
                <a:cs typeface="Calibri"/>
              </a:rPr>
              <a:t> </a:t>
            </a:r>
            <a:r>
              <a:rPr sz="2000" i="1" dirty="0">
                <a:solidFill>
                  <a:srgbClr val="FF0000"/>
                </a:solidFill>
                <a:latin typeface="+mj-lt"/>
                <a:cs typeface="Calibri"/>
              </a:rPr>
              <a:t>{a,</a:t>
            </a:r>
            <a:r>
              <a:rPr sz="2000" i="1" spc="-45" dirty="0">
                <a:solidFill>
                  <a:srgbClr val="FF0000"/>
                </a:solidFill>
                <a:latin typeface="+mj-lt"/>
                <a:cs typeface="Calibri"/>
              </a:rPr>
              <a:t> </a:t>
            </a:r>
            <a:r>
              <a:rPr sz="2000" i="1" dirty="0">
                <a:solidFill>
                  <a:srgbClr val="FF0000"/>
                </a:solidFill>
                <a:latin typeface="+mj-lt"/>
                <a:cs typeface="Calibri"/>
              </a:rPr>
              <a:t>b},</a:t>
            </a:r>
            <a:r>
              <a:rPr sz="2000" i="1" spc="-50" dirty="0">
                <a:solidFill>
                  <a:srgbClr val="FF0000"/>
                </a:solidFill>
                <a:latin typeface="+mj-lt"/>
                <a:cs typeface="Calibri"/>
              </a:rPr>
              <a:t> </a:t>
            </a:r>
            <a:r>
              <a:rPr sz="2000" i="1" dirty="0">
                <a:solidFill>
                  <a:srgbClr val="FF0000"/>
                </a:solidFill>
                <a:latin typeface="+mj-lt"/>
                <a:cs typeface="Calibri"/>
              </a:rPr>
              <a:t>{b,</a:t>
            </a:r>
            <a:r>
              <a:rPr sz="2000" i="1" spc="-30" dirty="0">
                <a:solidFill>
                  <a:srgbClr val="FF0000"/>
                </a:solidFill>
                <a:latin typeface="+mj-lt"/>
                <a:cs typeface="Calibri"/>
              </a:rPr>
              <a:t> </a:t>
            </a:r>
            <a:r>
              <a:rPr sz="2000" i="1" dirty="0">
                <a:solidFill>
                  <a:srgbClr val="FF0000"/>
                </a:solidFill>
                <a:latin typeface="+mj-lt"/>
                <a:cs typeface="Calibri"/>
              </a:rPr>
              <a:t>c},</a:t>
            </a:r>
            <a:r>
              <a:rPr sz="2000" i="1" spc="-45" dirty="0">
                <a:solidFill>
                  <a:srgbClr val="FF0000"/>
                </a:solidFill>
                <a:latin typeface="+mj-lt"/>
                <a:cs typeface="Calibri"/>
              </a:rPr>
              <a:t> </a:t>
            </a:r>
            <a:r>
              <a:rPr sz="2000" i="1" dirty="0">
                <a:solidFill>
                  <a:srgbClr val="FF0000"/>
                </a:solidFill>
                <a:latin typeface="+mj-lt"/>
                <a:cs typeface="Calibri"/>
              </a:rPr>
              <a:t>{a,</a:t>
            </a:r>
            <a:r>
              <a:rPr sz="2000" i="1" spc="-30" dirty="0">
                <a:solidFill>
                  <a:srgbClr val="FF0000"/>
                </a:solidFill>
                <a:latin typeface="+mj-lt"/>
                <a:cs typeface="Calibri"/>
              </a:rPr>
              <a:t> </a:t>
            </a:r>
            <a:r>
              <a:rPr sz="2000" i="1" dirty="0">
                <a:solidFill>
                  <a:srgbClr val="FF0000"/>
                </a:solidFill>
                <a:latin typeface="+mj-lt"/>
                <a:cs typeface="Calibri"/>
              </a:rPr>
              <a:t>c},</a:t>
            </a:r>
            <a:r>
              <a:rPr sz="2000" i="1" spc="-50" dirty="0">
                <a:solidFill>
                  <a:srgbClr val="FF0000"/>
                </a:solidFill>
                <a:latin typeface="+mj-lt"/>
                <a:cs typeface="Calibri"/>
              </a:rPr>
              <a:t> </a:t>
            </a:r>
            <a:r>
              <a:rPr sz="2000" i="1" dirty="0">
                <a:solidFill>
                  <a:srgbClr val="FF0000"/>
                </a:solidFill>
                <a:latin typeface="+mj-lt"/>
                <a:cs typeface="Calibri"/>
              </a:rPr>
              <a:t>{a,</a:t>
            </a:r>
            <a:r>
              <a:rPr sz="2000" i="1" spc="-45" dirty="0">
                <a:solidFill>
                  <a:srgbClr val="FF0000"/>
                </a:solidFill>
                <a:latin typeface="+mj-lt"/>
                <a:cs typeface="Calibri"/>
              </a:rPr>
              <a:t> </a:t>
            </a:r>
            <a:r>
              <a:rPr sz="2000" i="1" dirty="0">
                <a:solidFill>
                  <a:srgbClr val="FF0000"/>
                </a:solidFill>
                <a:latin typeface="+mj-lt"/>
                <a:cs typeface="Calibri"/>
              </a:rPr>
              <a:t>b,</a:t>
            </a:r>
            <a:r>
              <a:rPr sz="2000" i="1" spc="-30" dirty="0">
                <a:solidFill>
                  <a:srgbClr val="FF0000"/>
                </a:solidFill>
                <a:latin typeface="+mj-lt"/>
                <a:cs typeface="Calibri"/>
              </a:rPr>
              <a:t> </a:t>
            </a:r>
            <a:r>
              <a:rPr sz="2000" i="1" spc="-25" dirty="0">
                <a:solidFill>
                  <a:srgbClr val="FF0000"/>
                </a:solidFill>
                <a:latin typeface="+mj-lt"/>
                <a:cs typeface="Calibri"/>
              </a:rPr>
              <a:t>c}}</a:t>
            </a:r>
            <a:endParaRPr sz="2000" dirty="0">
              <a:solidFill>
                <a:srgbClr val="FF0000"/>
              </a:solidFill>
              <a:latin typeface="+mj-lt"/>
              <a:cs typeface="Calibri"/>
            </a:endParaRPr>
          </a:p>
          <a:p>
            <a:pPr>
              <a:lnSpc>
                <a:spcPct val="100000"/>
              </a:lnSpc>
              <a:spcBef>
                <a:spcPts val="35"/>
              </a:spcBef>
            </a:pPr>
            <a:endParaRPr sz="2000" dirty="0">
              <a:solidFill>
                <a:srgbClr val="FF0000"/>
              </a:solidFill>
              <a:latin typeface="+mj-lt"/>
              <a:cs typeface="Calibri"/>
            </a:endParaRPr>
          </a:p>
          <a:p>
            <a:pPr marL="113030" algn="ctr">
              <a:lnSpc>
                <a:spcPct val="100000"/>
              </a:lnSpc>
              <a:spcBef>
                <a:spcPts val="5"/>
              </a:spcBef>
            </a:pPr>
            <a:r>
              <a:rPr sz="2000" dirty="0">
                <a:solidFill>
                  <a:srgbClr val="FF0000"/>
                </a:solidFill>
                <a:latin typeface="+mj-lt"/>
                <a:cs typeface="Calibri"/>
              </a:rPr>
              <a:t>the</a:t>
            </a:r>
            <a:r>
              <a:rPr sz="2000" spc="-75" dirty="0">
                <a:solidFill>
                  <a:srgbClr val="FF0000"/>
                </a:solidFill>
                <a:latin typeface="+mj-lt"/>
                <a:cs typeface="Calibri"/>
              </a:rPr>
              <a:t> </a:t>
            </a:r>
            <a:r>
              <a:rPr sz="2000" dirty="0">
                <a:solidFill>
                  <a:srgbClr val="FF0000"/>
                </a:solidFill>
                <a:latin typeface="+mj-lt"/>
                <a:cs typeface="Calibri"/>
              </a:rPr>
              <a:t>elements</a:t>
            </a:r>
            <a:r>
              <a:rPr sz="2000" spc="35" dirty="0">
                <a:solidFill>
                  <a:srgbClr val="FF0000"/>
                </a:solidFill>
                <a:latin typeface="+mj-lt"/>
                <a:cs typeface="Calibri"/>
              </a:rPr>
              <a:t> </a:t>
            </a:r>
            <a:r>
              <a:rPr sz="2000" dirty="0">
                <a:solidFill>
                  <a:srgbClr val="FF0000"/>
                </a:solidFill>
                <a:latin typeface="+mj-lt"/>
                <a:cs typeface="Calibri"/>
              </a:rPr>
              <a:t>in</a:t>
            </a:r>
            <a:r>
              <a:rPr sz="2000" spc="-45" dirty="0">
                <a:solidFill>
                  <a:srgbClr val="FF0000"/>
                </a:solidFill>
                <a:latin typeface="+mj-lt"/>
                <a:cs typeface="Calibri"/>
              </a:rPr>
              <a:t> </a:t>
            </a:r>
            <a:r>
              <a:rPr sz="2000" dirty="0">
                <a:solidFill>
                  <a:srgbClr val="FF0000"/>
                </a:solidFill>
                <a:latin typeface="+mj-lt"/>
                <a:cs typeface="Calibri"/>
              </a:rPr>
              <a:t>the</a:t>
            </a:r>
            <a:r>
              <a:rPr sz="2000" spc="-55" dirty="0">
                <a:solidFill>
                  <a:srgbClr val="FF0000"/>
                </a:solidFill>
                <a:latin typeface="+mj-lt"/>
                <a:cs typeface="Calibri"/>
              </a:rPr>
              <a:t> </a:t>
            </a:r>
            <a:r>
              <a:rPr sz="2000" dirty="0">
                <a:solidFill>
                  <a:srgbClr val="FF0000"/>
                </a:solidFill>
                <a:latin typeface="+mj-lt"/>
                <a:cs typeface="Calibri"/>
              </a:rPr>
              <a:t>value</a:t>
            </a:r>
            <a:r>
              <a:rPr sz="2000" spc="-30" dirty="0">
                <a:solidFill>
                  <a:srgbClr val="FF0000"/>
                </a:solidFill>
                <a:latin typeface="+mj-lt"/>
                <a:cs typeface="Calibri"/>
              </a:rPr>
              <a:t> </a:t>
            </a:r>
            <a:r>
              <a:rPr sz="2000" dirty="0">
                <a:solidFill>
                  <a:srgbClr val="FF0000"/>
                </a:solidFill>
                <a:latin typeface="+mj-lt"/>
                <a:cs typeface="Calibri"/>
              </a:rPr>
              <a:t>set</a:t>
            </a:r>
            <a:r>
              <a:rPr sz="2000" spc="-20" dirty="0">
                <a:solidFill>
                  <a:srgbClr val="FF0000"/>
                </a:solidFill>
                <a:latin typeface="+mj-lt"/>
                <a:cs typeface="Calibri"/>
              </a:rPr>
              <a:t> </a:t>
            </a:r>
            <a:r>
              <a:rPr sz="2000" spc="-10" dirty="0">
                <a:solidFill>
                  <a:srgbClr val="FF0000"/>
                </a:solidFill>
                <a:latin typeface="+mj-lt"/>
                <a:cs typeface="Calibri"/>
              </a:rPr>
              <a:t>V(P</a:t>
            </a:r>
            <a:r>
              <a:rPr sz="2000" i="1" spc="-10" dirty="0">
                <a:solidFill>
                  <a:srgbClr val="FF0000"/>
                </a:solidFill>
                <a:latin typeface="+mj-lt"/>
                <a:cs typeface="Calibri"/>
              </a:rPr>
              <a:t>(X)</a:t>
            </a:r>
            <a:r>
              <a:rPr sz="2000" spc="-10" dirty="0">
                <a:solidFill>
                  <a:srgbClr val="FF0000"/>
                </a:solidFill>
                <a:latin typeface="+mj-lt"/>
                <a:cs typeface="Calibri"/>
              </a:rPr>
              <a:t>)</a:t>
            </a:r>
            <a:endParaRPr sz="2000" dirty="0">
              <a:solidFill>
                <a:srgbClr val="FF0000"/>
              </a:solidFill>
              <a:latin typeface="+mj-lt"/>
              <a:cs typeface="Calibri"/>
            </a:endParaRPr>
          </a:p>
          <a:p>
            <a:pPr marL="103505" algn="ctr">
              <a:lnSpc>
                <a:spcPct val="100000"/>
              </a:lnSpc>
            </a:pPr>
            <a:r>
              <a:rPr sz="2000" dirty="0">
                <a:solidFill>
                  <a:srgbClr val="FF0000"/>
                </a:solidFill>
                <a:latin typeface="+mj-lt"/>
                <a:cs typeface="Calibri"/>
              </a:rPr>
              <a:t>V{P</a:t>
            </a:r>
            <a:r>
              <a:rPr sz="2000" i="1" dirty="0">
                <a:solidFill>
                  <a:srgbClr val="FF0000"/>
                </a:solidFill>
                <a:latin typeface="+mj-lt"/>
                <a:cs typeface="Calibri"/>
              </a:rPr>
              <a:t>(X)}</a:t>
            </a:r>
            <a:r>
              <a:rPr sz="2000" i="1" spc="-10" dirty="0">
                <a:solidFill>
                  <a:srgbClr val="FF0000"/>
                </a:solidFill>
                <a:latin typeface="+mj-lt"/>
                <a:cs typeface="Calibri"/>
              </a:rPr>
              <a:t> </a:t>
            </a:r>
            <a:r>
              <a:rPr sz="2000" i="1" dirty="0">
                <a:solidFill>
                  <a:srgbClr val="FF0000"/>
                </a:solidFill>
                <a:latin typeface="+mj-lt"/>
                <a:cs typeface="Calibri"/>
              </a:rPr>
              <a:t>=</a:t>
            </a:r>
            <a:r>
              <a:rPr sz="2000" i="1" spc="-40" dirty="0">
                <a:solidFill>
                  <a:srgbClr val="FF0000"/>
                </a:solidFill>
                <a:latin typeface="+mj-lt"/>
                <a:cs typeface="Calibri"/>
              </a:rPr>
              <a:t> </a:t>
            </a:r>
            <a:r>
              <a:rPr sz="2000" i="1" dirty="0">
                <a:solidFill>
                  <a:srgbClr val="FF0000"/>
                </a:solidFill>
                <a:latin typeface="+mj-lt"/>
                <a:cs typeface="Calibri"/>
              </a:rPr>
              <a:t>{{0,</a:t>
            </a:r>
            <a:r>
              <a:rPr sz="2000" i="1" spc="-25" dirty="0">
                <a:solidFill>
                  <a:srgbClr val="FF0000"/>
                </a:solidFill>
                <a:latin typeface="+mj-lt"/>
                <a:cs typeface="Calibri"/>
              </a:rPr>
              <a:t> </a:t>
            </a:r>
            <a:r>
              <a:rPr sz="2000" i="1" dirty="0">
                <a:solidFill>
                  <a:srgbClr val="FF0000"/>
                </a:solidFill>
                <a:latin typeface="+mj-lt"/>
                <a:cs typeface="Calibri"/>
              </a:rPr>
              <a:t>0,</a:t>
            </a:r>
            <a:r>
              <a:rPr sz="2000" i="1" spc="-20" dirty="0">
                <a:solidFill>
                  <a:srgbClr val="FF0000"/>
                </a:solidFill>
                <a:latin typeface="+mj-lt"/>
                <a:cs typeface="Calibri"/>
              </a:rPr>
              <a:t> </a:t>
            </a:r>
            <a:r>
              <a:rPr sz="2000" i="1" dirty="0">
                <a:solidFill>
                  <a:srgbClr val="FF0000"/>
                </a:solidFill>
                <a:latin typeface="+mj-lt"/>
                <a:cs typeface="Calibri"/>
              </a:rPr>
              <a:t>0},</a:t>
            </a:r>
            <a:r>
              <a:rPr sz="2000" i="1" spc="-30" dirty="0">
                <a:solidFill>
                  <a:srgbClr val="FF0000"/>
                </a:solidFill>
                <a:latin typeface="+mj-lt"/>
                <a:cs typeface="Calibri"/>
              </a:rPr>
              <a:t> </a:t>
            </a:r>
            <a:r>
              <a:rPr sz="2000" i="1" dirty="0">
                <a:solidFill>
                  <a:srgbClr val="FF0000"/>
                </a:solidFill>
                <a:latin typeface="+mj-lt"/>
                <a:cs typeface="Calibri"/>
              </a:rPr>
              <a:t>{1,</a:t>
            </a:r>
            <a:r>
              <a:rPr sz="2000" i="1" spc="-45" dirty="0">
                <a:solidFill>
                  <a:srgbClr val="FF0000"/>
                </a:solidFill>
                <a:latin typeface="+mj-lt"/>
                <a:cs typeface="Calibri"/>
              </a:rPr>
              <a:t> </a:t>
            </a:r>
            <a:r>
              <a:rPr sz="2000" i="1" dirty="0">
                <a:solidFill>
                  <a:srgbClr val="FF0000"/>
                </a:solidFill>
                <a:latin typeface="+mj-lt"/>
                <a:cs typeface="Calibri"/>
              </a:rPr>
              <a:t>0,</a:t>
            </a:r>
            <a:r>
              <a:rPr sz="2000" i="1" spc="-20" dirty="0">
                <a:solidFill>
                  <a:srgbClr val="FF0000"/>
                </a:solidFill>
                <a:latin typeface="+mj-lt"/>
                <a:cs typeface="Calibri"/>
              </a:rPr>
              <a:t> </a:t>
            </a:r>
            <a:r>
              <a:rPr sz="2000" i="1" dirty="0">
                <a:solidFill>
                  <a:srgbClr val="FF0000"/>
                </a:solidFill>
                <a:latin typeface="+mj-lt"/>
                <a:cs typeface="Calibri"/>
              </a:rPr>
              <a:t>0},</a:t>
            </a:r>
            <a:r>
              <a:rPr sz="2000" i="1" spc="-30" dirty="0">
                <a:solidFill>
                  <a:srgbClr val="FF0000"/>
                </a:solidFill>
                <a:latin typeface="+mj-lt"/>
                <a:cs typeface="Calibri"/>
              </a:rPr>
              <a:t> </a:t>
            </a:r>
            <a:r>
              <a:rPr sz="2000" i="1" dirty="0">
                <a:solidFill>
                  <a:srgbClr val="FF0000"/>
                </a:solidFill>
                <a:latin typeface="+mj-lt"/>
                <a:cs typeface="Calibri"/>
              </a:rPr>
              <a:t>{0,</a:t>
            </a:r>
            <a:r>
              <a:rPr sz="2000" i="1" spc="-25" dirty="0">
                <a:solidFill>
                  <a:srgbClr val="FF0000"/>
                </a:solidFill>
                <a:latin typeface="+mj-lt"/>
                <a:cs typeface="Calibri"/>
              </a:rPr>
              <a:t> </a:t>
            </a:r>
            <a:r>
              <a:rPr sz="2000" i="1" dirty="0">
                <a:solidFill>
                  <a:srgbClr val="FF0000"/>
                </a:solidFill>
                <a:latin typeface="+mj-lt"/>
                <a:cs typeface="Calibri"/>
              </a:rPr>
              <a:t>1,</a:t>
            </a:r>
            <a:r>
              <a:rPr sz="2000" i="1" spc="-20" dirty="0">
                <a:solidFill>
                  <a:srgbClr val="FF0000"/>
                </a:solidFill>
                <a:latin typeface="+mj-lt"/>
                <a:cs typeface="Calibri"/>
              </a:rPr>
              <a:t> </a:t>
            </a:r>
            <a:r>
              <a:rPr sz="2000" i="1" dirty="0">
                <a:solidFill>
                  <a:srgbClr val="FF0000"/>
                </a:solidFill>
                <a:latin typeface="+mj-lt"/>
                <a:cs typeface="Calibri"/>
              </a:rPr>
              <a:t>0},</a:t>
            </a:r>
            <a:r>
              <a:rPr sz="2000" i="1" spc="-45" dirty="0">
                <a:solidFill>
                  <a:srgbClr val="FF0000"/>
                </a:solidFill>
                <a:latin typeface="+mj-lt"/>
                <a:cs typeface="Calibri"/>
              </a:rPr>
              <a:t> </a:t>
            </a:r>
            <a:r>
              <a:rPr sz="2000" i="1" dirty="0">
                <a:solidFill>
                  <a:srgbClr val="FF0000"/>
                </a:solidFill>
                <a:latin typeface="+mj-lt"/>
                <a:cs typeface="Calibri"/>
              </a:rPr>
              <a:t>{0,</a:t>
            </a:r>
            <a:r>
              <a:rPr sz="2000" i="1" spc="-30" dirty="0">
                <a:solidFill>
                  <a:srgbClr val="FF0000"/>
                </a:solidFill>
                <a:latin typeface="+mj-lt"/>
                <a:cs typeface="Calibri"/>
              </a:rPr>
              <a:t> </a:t>
            </a:r>
            <a:r>
              <a:rPr sz="2000" i="1" dirty="0">
                <a:solidFill>
                  <a:srgbClr val="FF0000"/>
                </a:solidFill>
                <a:latin typeface="+mj-lt"/>
                <a:cs typeface="Calibri"/>
              </a:rPr>
              <a:t>0,</a:t>
            </a:r>
            <a:r>
              <a:rPr sz="2000" i="1" spc="-25" dirty="0">
                <a:solidFill>
                  <a:srgbClr val="FF0000"/>
                </a:solidFill>
                <a:latin typeface="+mj-lt"/>
                <a:cs typeface="Calibri"/>
              </a:rPr>
              <a:t> </a:t>
            </a:r>
            <a:r>
              <a:rPr sz="2000" i="1" dirty="0">
                <a:solidFill>
                  <a:srgbClr val="FF0000"/>
                </a:solidFill>
                <a:latin typeface="+mj-lt"/>
                <a:cs typeface="Calibri"/>
              </a:rPr>
              <a:t>1},</a:t>
            </a:r>
            <a:r>
              <a:rPr sz="2000" i="1" spc="-20" dirty="0">
                <a:solidFill>
                  <a:srgbClr val="FF0000"/>
                </a:solidFill>
                <a:latin typeface="+mj-lt"/>
                <a:cs typeface="Calibri"/>
              </a:rPr>
              <a:t> </a:t>
            </a:r>
            <a:r>
              <a:rPr sz="2000" i="1" dirty="0">
                <a:solidFill>
                  <a:srgbClr val="FF0000"/>
                </a:solidFill>
                <a:latin typeface="+mj-lt"/>
                <a:cs typeface="Calibri"/>
              </a:rPr>
              <a:t>{1,</a:t>
            </a:r>
            <a:r>
              <a:rPr sz="2000" i="1" spc="-30" dirty="0">
                <a:solidFill>
                  <a:srgbClr val="FF0000"/>
                </a:solidFill>
                <a:latin typeface="+mj-lt"/>
                <a:cs typeface="Calibri"/>
              </a:rPr>
              <a:t> </a:t>
            </a:r>
            <a:r>
              <a:rPr sz="2000" i="1" dirty="0">
                <a:solidFill>
                  <a:srgbClr val="FF0000"/>
                </a:solidFill>
                <a:latin typeface="+mj-lt"/>
                <a:cs typeface="Calibri"/>
              </a:rPr>
              <a:t>1,</a:t>
            </a:r>
            <a:r>
              <a:rPr sz="2000" i="1" spc="-40" dirty="0">
                <a:solidFill>
                  <a:srgbClr val="FF0000"/>
                </a:solidFill>
                <a:latin typeface="+mj-lt"/>
                <a:cs typeface="Calibri"/>
              </a:rPr>
              <a:t> </a:t>
            </a:r>
            <a:r>
              <a:rPr sz="2000" i="1" dirty="0">
                <a:solidFill>
                  <a:srgbClr val="FF0000"/>
                </a:solidFill>
                <a:latin typeface="+mj-lt"/>
                <a:cs typeface="Calibri"/>
              </a:rPr>
              <a:t>0},</a:t>
            </a:r>
            <a:r>
              <a:rPr sz="2000" i="1" spc="-30" dirty="0">
                <a:solidFill>
                  <a:srgbClr val="FF0000"/>
                </a:solidFill>
                <a:latin typeface="+mj-lt"/>
                <a:cs typeface="Calibri"/>
              </a:rPr>
              <a:t> </a:t>
            </a:r>
            <a:r>
              <a:rPr sz="2000" i="1" dirty="0">
                <a:solidFill>
                  <a:srgbClr val="FF0000"/>
                </a:solidFill>
                <a:latin typeface="+mj-lt"/>
                <a:cs typeface="Calibri"/>
              </a:rPr>
              <a:t>{0,</a:t>
            </a:r>
            <a:r>
              <a:rPr sz="2000" i="1" spc="-25" dirty="0">
                <a:solidFill>
                  <a:srgbClr val="FF0000"/>
                </a:solidFill>
                <a:latin typeface="+mj-lt"/>
                <a:cs typeface="Calibri"/>
              </a:rPr>
              <a:t> </a:t>
            </a:r>
            <a:r>
              <a:rPr sz="2000" i="1" dirty="0">
                <a:solidFill>
                  <a:srgbClr val="FF0000"/>
                </a:solidFill>
                <a:latin typeface="+mj-lt"/>
                <a:cs typeface="Calibri"/>
              </a:rPr>
              <a:t>1,</a:t>
            </a:r>
            <a:r>
              <a:rPr sz="2000" i="1" spc="-20" dirty="0">
                <a:solidFill>
                  <a:srgbClr val="FF0000"/>
                </a:solidFill>
                <a:latin typeface="+mj-lt"/>
                <a:cs typeface="Calibri"/>
              </a:rPr>
              <a:t> </a:t>
            </a:r>
            <a:r>
              <a:rPr sz="2000" i="1" dirty="0">
                <a:solidFill>
                  <a:srgbClr val="FF0000"/>
                </a:solidFill>
                <a:latin typeface="+mj-lt"/>
                <a:cs typeface="Calibri"/>
              </a:rPr>
              <a:t>1},</a:t>
            </a:r>
            <a:r>
              <a:rPr sz="2000" i="1" spc="-30" dirty="0">
                <a:solidFill>
                  <a:srgbClr val="FF0000"/>
                </a:solidFill>
                <a:latin typeface="+mj-lt"/>
                <a:cs typeface="Calibri"/>
              </a:rPr>
              <a:t> </a:t>
            </a:r>
            <a:r>
              <a:rPr sz="2000" i="1" dirty="0">
                <a:solidFill>
                  <a:srgbClr val="FF0000"/>
                </a:solidFill>
                <a:latin typeface="+mj-lt"/>
                <a:cs typeface="Calibri"/>
              </a:rPr>
              <a:t>{1,</a:t>
            </a:r>
            <a:r>
              <a:rPr sz="2000" i="1" spc="-45" dirty="0">
                <a:solidFill>
                  <a:srgbClr val="FF0000"/>
                </a:solidFill>
                <a:latin typeface="+mj-lt"/>
                <a:cs typeface="Calibri"/>
              </a:rPr>
              <a:t> </a:t>
            </a:r>
            <a:r>
              <a:rPr sz="2000" i="1" dirty="0">
                <a:solidFill>
                  <a:srgbClr val="FF0000"/>
                </a:solidFill>
                <a:latin typeface="+mj-lt"/>
                <a:cs typeface="Calibri"/>
              </a:rPr>
              <a:t>0,</a:t>
            </a:r>
            <a:r>
              <a:rPr sz="2000" i="1" spc="-20" dirty="0">
                <a:solidFill>
                  <a:srgbClr val="FF0000"/>
                </a:solidFill>
                <a:latin typeface="+mj-lt"/>
                <a:cs typeface="Calibri"/>
              </a:rPr>
              <a:t> </a:t>
            </a:r>
            <a:r>
              <a:rPr sz="2000" i="1" dirty="0">
                <a:solidFill>
                  <a:srgbClr val="FF0000"/>
                </a:solidFill>
                <a:latin typeface="+mj-lt"/>
                <a:cs typeface="Calibri"/>
              </a:rPr>
              <a:t>1},</a:t>
            </a:r>
            <a:r>
              <a:rPr sz="2000" i="1" spc="-30" dirty="0">
                <a:solidFill>
                  <a:srgbClr val="FF0000"/>
                </a:solidFill>
                <a:latin typeface="+mj-lt"/>
                <a:cs typeface="Calibri"/>
              </a:rPr>
              <a:t> </a:t>
            </a:r>
            <a:r>
              <a:rPr sz="2000" i="1" dirty="0">
                <a:solidFill>
                  <a:srgbClr val="FF0000"/>
                </a:solidFill>
                <a:latin typeface="+mj-lt"/>
                <a:cs typeface="Calibri"/>
              </a:rPr>
              <a:t>{1,</a:t>
            </a:r>
            <a:r>
              <a:rPr sz="2000" i="1" spc="-25" dirty="0">
                <a:solidFill>
                  <a:srgbClr val="FF0000"/>
                </a:solidFill>
                <a:latin typeface="+mj-lt"/>
                <a:cs typeface="Calibri"/>
              </a:rPr>
              <a:t> </a:t>
            </a:r>
            <a:r>
              <a:rPr sz="2000" i="1" dirty="0">
                <a:solidFill>
                  <a:srgbClr val="FF0000"/>
                </a:solidFill>
                <a:latin typeface="+mj-lt"/>
                <a:cs typeface="Calibri"/>
              </a:rPr>
              <a:t>1,</a:t>
            </a:r>
            <a:r>
              <a:rPr sz="2000" i="1" spc="-25" dirty="0">
                <a:solidFill>
                  <a:srgbClr val="FF0000"/>
                </a:solidFill>
                <a:latin typeface="+mj-lt"/>
                <a:cs typeface="Calibri"/>
              </a:rPr>
              <a:t> 1}}</a:t>
            </a:r>
            <a:endParaRPr sz="2000" dirty="0">
              <a:solidFill>
                <a:srgbClr val="FF0000"/>
              </a:solidFill>
              <a:latin typeface="+mj-lt"/>
              <a:cs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4534" y="403538"/>
            <a:ext cx="7240270" cy="474489"/>
          </a:xfrm>
          <a:prstGeom prst="rect">
            <a:avLst/>
          </a:prstGeom>
        </p:spPr>
        <p:txBody>
          <a:bodyPr vert="horz" wrap="square" lIns="0" tIns="12700" rIns="0" bIns="0" rtlCol="0">
            <a:spAutoFit/>
          </a:bodyPr>
          <a:lstStyle/>
          <a:p>
            <a:pPr marL="12700">
              <a:lnSpc>
                <a:spcPct val="100000"/>
              </a:lnSpc>
              <a:spcBef>
                <a:spcPts val="100"/>
              </a:spcBef>
            </a:pPr>
            <a:r>
              <a:rPr lang="en-US" spc="-10" dirty="0"/>
              <a:t>Function </a:t>
            </a:r>
            <a:r>
              <a:rPr lang="en-US" dirty="0"/>
              <a:t>Mapping</a:t>
            </a:r>
            <a:r>
              <a:rPr lang="en-US" spc="-40" dirty="0"/>
              <a:t> </a:t>
            </a:r>
            <a:r>
              <a:rPr lang="en-US" dirty="0"/>
              <a:t>of</a:t>
            </a:r>
            <a:r>
              <a:rPr lang="en-US" spc="-15" dirty="0"/>
              <a:t> </a:t>
            </a:r>
            <a:r>
              <a:rPr lang="en-US" dirty="0"/>
              <a:t>Classical</a:t>
            </a:r>
            <a:r>
              <a:rPr lang="en-US" spc="-35" dirty="0"/>
              <a:t> </a:t>
            </a:r>
            <a:r>
              <a:rPr lang="en-US" dirty="0"/>
              <a:t>Sets</a:t>
            </a:r>
            <a:endParaRPr spc="-10" dirty="0"/>
          </a:p>
        </p:txBody>
      </p:sp>
      <p:sp>
        <p:nvSpPr>
          <p:cNvPr id="3" name="object 3"/>
          <p:cNvSpPr txBox="1"/>
          <p:nvPr/>
        </p:nvSpPr>
        <p:spPr>
          <a:xfrm>
            <a:off x="329590" y="1431417"/>
            <a:ext cx="8033384" cy="4015586"/>
          </a:xfrm>
          <a:prstGeom prst="rect">
            <a:avLst/>
          </a:prstGeom>
        </p:spPr>
        <p:txBody>
          <a:bodyPr vert="horz" wrap="square" lIns="0" tIns="8255" rIns="0" bIns="0" rtlCol="0">
            <a:spAutoFit/>
          </a:bodyPr>
          <a:lstStyle/>
          <a:p>
            <a:pPr marL="12700" marR="219075">
              <a:lnSpc>
                <a:spcPct val="101000"/>
              </a:lnSpc>
              <a:spcBef>
                <a:spcPts val="65"/>
              </a:spcBef>
            </a:pPr>
            <a:r>
              <a:rPr sz="2000" dirty="0">
                <a:cs typeface="Calibri"/>
              </a:rPr>
              <a:t>The</a:t>
            </a:r>
            <a:r>
              <a:rPr sz="2000" spc="-40" dirty="0">
                <a:cs typeface="Calibri"/>
              </a:rPr>
              <a:t> </a:t>
            </a:r>
            <a:r>
              <a:rPr sz="2000" b="1" dirty="0">
                <a:cs typeface="Calibri"/>
              </a:rPr>
              <a:t>union</a:t>
            </a:r>
            <a:r>
              <a:rPr sz="2000" b="1" spc="-40" dirty="0">
                <a:cs typeface="Calibri"/>
              </a:rPr>
              <a:t> </a:t>
            </a:r>
            <a:r>
              <a:rPr sz="2000" dirty="0">
                <a:cs typeface="Calibri"/>
              </a:rPr>
              <a:t>of</a:t>
            </a:r>
            <a:r>
              <a:rPr sz="2000" spc="-50" dirty="0">
                <a:cs typeface="Calibri"/>
              </a:rPr>
              <a:t> </a:t>
            </a:r>
            <a:r>
              <a:rPr sz="2000" dirty="0">
                <a:cs typeface="Calibri"/>
              </a:rPr>
              <a:t>these</a:t>
            </a:r>
            <a:r>
              <a:rPr sz="2000" spc="-5" dirty="0">
                <a:cs typeface="Calibri"/>
              </a:rPr>
              <a:t> </a:t>
            </a:r>
            <a:r>
              <a:rPr sz="2000" dirty="0">
                <a:cs typeface="Calibri"/>
              </a:rPr>
              <a:t>two</a:t>
            </a:r>
            <a:r>
              <a:rPr sz="2000" spc="-35" dirty="0">
                <a:cs typeface="Calibri"/>
              </a:rPr>
              <a:t> </a:t>
            </a:r>
            <a:r>
              <a:rPr sz="2000" dirty="0">
                <a:cs typeface="Calibri"/>
              </a:rPr>
              <a:t>sets</a:t>
            </a:r>
            <a:r>
              <a:rPr sz="2000" spc="-5" dirty="0">
                <a:cs typeface="Calibri"/>
              </a:rPr>
              <a:t> </a:t>
            </a:r>
            <a:r>
              <a:rPr sz="2000" dirty="0">
                <a:cs typeface="Calibri"/>
              </a:rPr>
              <a:t>in</a:t>
            </a:r>
            <a:r>
              <a:rPr sz="2000" spc="-35" dirty="0">
                <a:cs typeface="Calibri"/>
              </a:rPr>
              <a:t> </a:t>
            </a:r>
            <a:r>
              <a:rPr sz="2000" dirty="0">
                <a:cs typeface="Calibri"/>
              </a:rPr>
              <a:t>terms</a:t>
            </a:r>
            <a:r>
              <a:rPr sz="2000" spc="10" dirty="0">
                <a:cs typeface="Calibri"/>
              </a:rPr>
              <a:t> </a:t>
            </a:r>
            <a:r>
              <a:rPr sz="2000" dirty="0">
                <a:cs typeface="Calibri"/>
              </a:rPr>
              <a:t>of</a:t>
            </a:r>
            <a:r>
              <a:rPr sz="2000" spc="-45" dirty="0">
                <a:cs typeface="Calibri"/>
              </a:rPr>
              <a:t> </a:t>
            </a:r>
            <a:r>
              <a:rPr sz="2000" b="1" spc="-10" dirty="0">
                <a:cs typeface="Calibri"/>
              </a:rPr>
              <a:t>function-theoretic</a:t>
            </a:r>
            <a:r>
              <a:rPr sz="2000" b="1" spc="-55" dirty="0">
                <a:cs typeface="Calibri"/>
              </a:rPr>
              <a:t> </a:t>
            </a:r>
            <a:r>
              <a:rPr sz="2000" b="1" dirty="0">
                <a:cs typeface="Calibri"/>
              </a:rPr>
              <a:t>terms</a:t>
            </a:r>
            <a:r>
              <a:rPr sz="2000" b="1" spc="-30" dirty="0">
                <a:cs typeface="Calibri"/>
              </a:rPr>
              <a:t> </a:t>
            </a:r>
            <a:r>
              <a:rPr sz="2000" dirty="0">
                <a:cs typeface="Calibri"/>
              </a:rPr>
              <a:t>is</a:t>
            </a:r>
            <a:r>
              <a:rPr sz="2000" spc="-55" dirty="0">
                <a:cs typeface="Calibri"/>
              </a:rPr>
              <a:t> </a:t>
            </a:r>
            <a:r>
              <a:rPr sz="2000" dirty="0">
                <a:cs typeface="Calibri"/>
              </a:rPr>
              <a:t>given</a:t>
            </a:r>
            <a:r>
              <a:rPr sz="2000" spc="15" dirty="0">
                <a:cs typeface="Calibri"/>
              </a:rPr>
              <a:t> </a:t>
            </a:r>
            <a:r>
              <a:rPr sz="2000" spc="-25" dirty="0">
                <a:cs typeface="Calibri"/>
              </a:rPr>
              <a:t>as </a:t>
            </a:r>
            <a:r>
              <a:rPr sz="2000" spc="-10" dirty="0">
                <a:cs typeface="Calibri"/>
              </a:rPr>
              <a:t>follows</a:t>
            </a:r>
            <a:r>
              <a:rPr sz="2000" spc="-30" dirty="0">
                <a:cs typeface="Calibri"/>
              </a:rPr>
              <a:t> </a:t>
            </a:r>
            <a:r>
              <a:rPr sz="2000" dirty="0">
                <a:cs typeface="Calibri"/>
              </a:rPr>
              <a:t>(the</a:t>
            </a:r>
            <a:r>
              <a:rPr sz="2000" spc="-30" dirty="0">
                <a:cs typeface="Calibri"/>
              </a:rPr>
              <a:t> </a:t>
            </a:r>
            <a:r>
              <a:rPr sz="2000" dirty="0">
                <a:cs typeface="Calibri"/>
              </a:rPr>
              <a:t>symbol</a:t>
            </a:r>
            <a:r>
              <a:rPr sz="2000" spc="-15" dirty="0">
                <a:cs typeface="Calibri"/>
              </a:rPr>
              <a:t> </a:t>
            </a:r>
            <a:r>
              <a:rPr sz="2000" dirty="0">
                <a:cs typeface="Cambria Math"/>
              </a:rPr>
              <a:t>∨</a:t>
            </a:r>
            <a:r>
              <a:rPr sz="2000" spc="-55" dirty="0">
                <a:cs typeface="Cambria Math"/>
              </a:rPr>
              <a:t> </a:t>
            </a:r>
            <a:r>
              <a:rPr sz="2000" dirty="0">
                <a:cs typeface="Calibri"/>
              </a:rPr>
              <a:t>is</a:t>
            </a:r>
            <a:r>
              <a:rPr sz="2000" spc="-30" dirty="0">
                <a:cs typeface="Calibri"/>
              </a:rPr>
              <a:t> </a:t>
            </a:r>
            <a:r>
              <a:rPr sz="2000" dirty="0">
                <a:cs typeface="Calibri"/>
              </a:rPr>
              <a:t>the</a:t>
            </a:r>
            <a:r>
              <a:rPr sz="2000" spc="-55" dirty="0">
                <a:cs typeface="Calibri"/>
              </a:rPr>
              <a:t> </a:t>
            </a:r>
            <a:r>
              <a:rPr sz="2000" spc="-10" dirty="0">
                <a:cs typeface="Calibri"/>
              </a:rPr>
              <a:t>maximum):</a:t>
            </a:r>
            <a:endParaRPr sz="2000" dirty="0">
              <a:cs typeface="Calibri"/>
            </a:endParaRPr>
          </a:p>
          <a:p>
            <a:pPr>
              <a:lnSpc>
                <a:spcPct val="100000"/>
              </a:lnSpc>
              <a:spcBef>
                <a:spcPts val="45"/>
              </a:spcBef>
            </a:pPr>
            <a:endParaRPr sz="2000" dirty="0">
              <a:cs typeface="Calibri"/>
            </a:endParaRPr>
          </a:p>
          <a:p>
            <a:pPr marL="454025" algn="ctr">
              <a:lnSpc>
                <a:spcPct val="100000"/>
              </a:lnSpc>
            </a:pPr>
            <a:r>
              <a:rPr sz="2000" i="1" dirty="0">
                <a:cs typeface="Calibri"/>
              </a:rPr>
              <a:t>Union</a:t>
            </a:r>
            <a:r>
              <a:rPr sz="2000" i="1" spc="-60" dirty="0">
                <a:cs typeface="Calibri"/>
              </a:rPr>
              <a:t> </a:t>
            </a:r>
            <a:r>
              <a:rPr sz="2000" i="1" dirty="0">
                <a:cs typeface="Calibri"/>
              </a:rPr>
              <a:t>A</a:t>
            </a:r>
            <a:r>
              <a:rPr sz="2000" i="1" spc="-40" dirty="0">
                <a:cs typeface="Calibri"/>
              </a:rPr>
              <a:t> </a:t>
            </a:r>
            <a:r>
              <a:rPr sz="2000" i="1" dirty="0">
                <a:cs typeface="Cambria Math"/>
              </a:rPr>
              <a:t>∪</a:t>
            </a:r>
            <a:r>
              <a:rPr sz="2000" i="1" spc="-45" dirty="0">
                <a:cs typeface="Cambria Math"/>
              </a:rPr>
              <a:t> </a:t>
            </a:r>
            <a:r>
              <a:rPr sz="2000" i="1" dirty="0">
                <a:cs typeface="Calibri"/>
              </a:rPr>
              <a:t>B</a:t>
            </a:r>
            <a:r>
              <a:rPr sz="2000" i="1" spc="-50" dirty="0">
                <a:cs typeface="Calibri"/>
              </a:rPr>
              <a:t> </a:t>
            </a:r>
            <a:r>
              <a:rPr sz="2000" i="1" dirty="0">
                <a:cs typeface="Calibri"/>
              </a:rPr>
              <a:t>−→</a:t>
            </a:r>
            <a:r>
              <a:rPr sz="2000" i="1" spc="-25" dirty="0">
                <a:cs typeface="Calibri"/>
              </a:rPr>
              <a:t> </a:t>
            </a:r>
            <a:r>
              <a:rPr sz="2000" i="1" spc="-10" dirty="0">
                <a:cs typeface="Calibri"/>
              </a:rPr>
              <a:t>χA</a:t>
            </a:r>
            <a:r>
              <a:rPr sz="2000" i="1" spc="-10" dirty="0">
                <a:cs typeface="Cambria Math"/>
              </a:rPr>
              <a:t>∪</a:t>
            </a:r>
            <a:r>
              <a:rPr sz="2000" i="1" spc="-10" dirty="0">
                <a:cs typeface="Calibri"/>
              </a:rPr>
              <a:t>B(x)</a:t>
            </a:r>
            <a:r>
              <a:rPr sz="2000" i="1" spc="-25" dirty="0">
                <a:cs typeface="Calibri"/>
              </a:rPr>
              <a:t> </a:t>
            </a:r>
            <a:r>
              <a:rPr sz="2000" i="1" dirty="0">
                <a:cs typeface="Calibri"/>
              </a:rPr>
              <a:t>=</a:t>
            </a:r>
            <a:r>
              <a:rPr sz="2000" i="1" spc="-30" dirty="0">
                <a:cs typeface="Calibri"/>
              </a:rPr>
              <a:t> </a:t>
            </a:r>
            <a:r>
              <a:rPr sz="2000" i="1" dirty="0">
                <a:cs typeface="Calibri"/>
              </a:rPr>
              <a:t>χA(x)</a:t>
            </a:r>
            <a:r>
              <a:rPr sz="2000" i="1" spc="-30" dirty="0">
                <a:cs typeface="Calibri"/>
              </a:rPr>
              <a:t> </a:t>
            </a:r>
            <a:r>
              <a:rPr sz="2000" i="1" dirty="0">
                <a:cs typeface="Cambria Math"/>
              </a:rPr>
              <a:t>∨</a:t>
            </a:r>
            <a:r>
              <a:rPr sz="2000" i="1" spc="-50" dirty="0">
                <a:cs typeface="Cambria Math"/>
              </a:rPr>
              <a:t> </a:t>
            </a:r>
            <a:r>
              <a:rPr sz="2000" i="1" dirty="0">
                <a:cs typeface="Calibri"/>
              </a:rPr>
              <a:t>χB(x)</a:t>
            </a:r>
            <a:r>
              <a:rPr sz="2000" i="1" spc="-25" dirty="0">
                <a:cs typeface="Calibri"/>
              </a:rPr>
              <a:t> </a:t>
            </a:r>
            <a:r>
              <a:rPr sz="2000" i="1" dirty="0">
                <a:cs typeface="Calibri"/>
              </a:rPr>
              <a:t>=</a:t>
            </a:r>
            <a:r>
              <a:rPr sz="2000" i="1" spc="-30" dirty="0">
                <a:cs typeface="Calibri"/>
              </a:rPr>
              <a:t> </a:t>
            </a:r>
            <a:r>
              <a:rPr sz="2000" i="1" dirty="0">
                <a:cs typeface="Calibri"/>
              </a:rPr>
              <a:t>max(χA(x),</a:t>
            </a:r>
            <a:r>
              <a:rPr sz="2000" i="1" spc="-20" dirty="0">
                <a:cs typeface="Calibri"/>
              </a:rPr>
              <a:t> </a:t>
            </a:r>
            <a:r>
              <a:rPr sz="2000" i="1" dirty="0">
                <a:cs typeface="Calibri"/>
              </a:rPr>
              <a:t>χ</a:t>
            </a:r>
            <a:r>
              <a:rPr sz="2000" i="1" spc="-30" dirty="0">
                <a:cs typeface="Calibri"/>
              </a:rPr>
              <a:t> </a:t>
            </a:r>
            <a:r>
              <a:rPr sz="2000" i="1" spc="-10" dirty="0">
                <a:cs typeface="Calibri"/>
              </a:rPr>
              <a:t>B(x))</a:t>
            </a:r>
            <a:endParaRPr sz="2000" dirty="0">
              <a:cs typeface="Calibri"/>
            </a:endParaRPr>
          </a:p>
          <a:p>
            <a:pPr>
              <a:lnSpc>
                <a:spcPct val="100000"/>
              </a:lnSpc>
              <a:spcBef>
                <a:spcPts val="40"/>
              </a:spcBef>
            </a:pPr>
            <a:endParaRPr sz="2000" dirty="0">
              <a:cs typeface="Calibri"/>
            </a:endParaRPr>
          </a:p>
          <a:p>
            <a:pPr marL="12700">
              <a:lnSpc>
                <a:spcPct val="100000"/>
              </a:lnSpc>
            </a:pPr>
            <a:r>
              <a:rPr sz="2000" dirty="0">
                <a:cs typeface="Calibri"/>
              </a:rPr>
              <a:t>The</a:t>
            </a:r>
            <a:r>
              <a:rPr sz="2000" spc="-45" dirty="0">
                <a:cs typeface="Calibri"/>
              </a:rPr>
              <a:t> </a:t>
            </a:r>
            <a:r>
              <a:rPr sz="2000" b="1" spc="-10" dirty="0">
                <a:cs typeface="Calibri"/>
              </a:rPr>
              <a:t>intersection</a:t>
            </a:r>
            <a:r>
              <a:rPr sz="2000" b="1" spc="-45" dirty="0">
                <a:cs typeface="Calibri"/>
              </a:rPr>
              <a:t> </a:t>
            </a:r>
            <a:r>
              <a:rPr sz="2000" dirty="0">
                <a:cs typeface="Calibri"/>
              </a:rPr>
              <a:t>of</a:t>
            </a:r>
            <a:r>
              <a:rPr sz="2000" spc="-60" dirty="0">
                <a:cs typeface="Calibri"/>
              </a:rPr>
              <a:t> </a:t>
            </a:r>
            <a:r>
              <a:rPr sz="2000" dirty="0">
                <a:cs typeface="Calibri"/>
              </a:rPr>
              <a:t>these</a:t>
            </a:r>
            <a:r>
              <a:rPr sz="2000" spc="-5" dirty="0">
                <a:cs typeface="Calibri"/>
              </a:rPr>
              <a:t> </a:t>
            </a:r>
            <a:r>
              <a:rPr sz="2000" dirty="0">
                <a:cs typeface="Calibri"/>
              </a:rPr>
              <a:t>two</a:t>
            </a:r>
            <a:r>
              <a:rPr sz="2000" spc="-45" dirty="0">
                <a:cs typeface="Calibri"/>
              </a:rPr>
              <a:t> </a:t>
            </a:r>
            <a:r>
              <a:rPr sz="2000" dirty="0">
                <a:cs typeface="Calibri"/>
              </a:rPr>
              <a:t>sets</a:t>
            </a:r>
            <a:r>
              <a:rPr sz="2000" spc="-10" dirty="0">
                <a:cs typeface="Calibri"/>
              </a:rPr>
              <a:t> </a:t>
            </a:r>
            <a:r>
              <a:rPr sz="2000" dirty="0">
                <a:cs typeface="Calibri"/>
              </a:rPr>
              <a:t>in</a:t>
            </a:r>
            <a:r>
              <a:rPr sz="2000" spc="-15" dirty="0">
                <a:cs typeface="Calibri"/>
              </a:rPr>
              <a:t> </a:t>
            </a:r>
            <a:r>
              <a:rPr sz="2000" b="1" spc="-10" dirty="0">
                <a:cs typeface="Calibri"/>
              </a:rPr>
              <a:t>function-</a:t>
            </a:r>
            <a:r>
              <a:rPr sz="2000" b="1" dirty="0">
                <a:cs typeface="Calibri"/>
              </a:rPr>
              <a:t>theoretic</a:t>
            </a:r>
            <a:r>
              <a:rPr sz="2000" b="1" spc="-60" dirty="0">
                <a:cs typeface="Calibri"/>
              </a:rPr>
              <a:t> </a:t>
            </a:r>
            <a:r>
              <a:rPr sz="2000" dirty="0">
                <a:cs typeface="Calibri"/>
              </a:rPr>
              <a:t>terms</a:t>
            </a:r>
            <a:r>
              <a:rPr sz="2000" spc="5" dirty="0">
                <a:cs typeface="Calibri"/>
              </a:rPr>
              <a:t> </a:t>
            </a:r>
            <a:r>
              <a:rPr sz="2000" dirty="0">
                <a:cs typeface="Calibri"/>
              </a:rPr>
              <a:t>is</a:t>
            </a:r>
            <a:r>
              <a:rPr sz="2000" spc="-55" dirty="0">
                <a:cs typeface="Calibri"/>
              </a:rPr>
              <a:t> </a:t>
            </a:r>
            <a:r>
              <a:rPr sz="2000" dirty="0">
                <a:cs typeface="Calibri"/>
              </a:rPr>
              <a:t>given</a:t>
            </a:r>
            <a:r>
              <a:rPr sz="2000" spc="5" dirty="0">
                <a:cs typeface="Calibri"/>
              </a:rPr>
              <a:t> </a:t>
            </a:r>
            <a:r>
              <a:rPr sz="2000" dirty="0">
                <a:cs typeface="Calibri"/>
              </a:rPr>
              <a:t>by</a:t>
            </a:r>
            <a:r>
              <a:rPr sz="2000" spc="-65" dirty="0">
                <a:cs typeface="Calibri"/>
              </a:rPr>
              <a:t> </a:t>
            </a:r>
            <a:r>
              <a:rPr sz="2000" spc="-20" dirty="0">
                <a:cs typeface="Calibri"/>
              </a:rPr>
              <a:t>(the</a:t>
            </a:r>
            <a:endParaRPr sz="2000" dirty="0">
              <a:cs typeface="Calibri"/>
            </a:endParaRPr>
          </a:p>
          <a:p>
            <a:pPr marL="12700">
              <a:lnSpc>
                <a:spcPct val="100000"/>
              </a:lnSpc>
              <a:spcBef>
                <a:spcPts val="25"/>
              </a:spcBef>
            </a:pPr>
            <a:r>
              <a:rPr sz="2000" spc="-10" dirty="0">
                <a:cs typeface="Calibri"/>
              </a:rPr>
              <a:t>symbol</a:t>
            </a:r>
            <a:r>
              <a:rPr sz="2000" spc="-30" dirty="0">
                <a:cs typeface="Calibri"/>
              </a:rPr>
              <a:t> </a:t>
            </a:r>
            <a:r>
              <a:rPr sz="2000" dirty="0">
                <a:cs typeface="Cambria Math"/>
              </a:rPr>
              <a:t>∧</a:t>
            </a:r>
            <a:r>
              <a:rPr sz="2000" spc="-20" dirty="0">
                <a:cs typeface="Cambria Math"/>
              </a:rPr>
              <a:t> </a:t>
            </a:r>
            <a:r>
              <a:rPr sz="2000" dirty="0">
                <a:cs typeface="Calibri"/>
              </a:rPr>
              <a:t>is</a:t>
            </a:r>
            <a:r>
              <a:rPr sz="2000" spc="-30" dirty="0">
                <a:cs typeface="Calibri"/>
              </a:rPr>
              <a:t> </a:t>
            </a:r>
            <a:r>
              <a:rPr sz="2000" dirty="0">
                <a:cs typeface="Calibri"/>
              </a:rPr>
              <a:t>the</a:t>
            </a:r>
            <a:r>
              <a:rPr sz="2000" spc="-50" dirty="0">
                <a:cs typeface="Calibri"/>
              </a:rPr>
              <a:t> </a:t>
            </a:r>
            <a:r>
              <a:rPr sz="2000" dirty="0">
                <a:cs typeface="Calibri"/>
              </a:rPr>
              <a:t>minimum</a:t>
            </a:r>
            <a:r>
              <a:rPr sz="2000" spc="5" dirty="0">
                <a:cs typeface="Calibri"/>
              </a:rPr>
              <a:t> </a:t>
            </a:r>
            <a:r>
              <a:rPr sz="2000" spc="-10" dirty="0">
                <a:cs typeface="Calibri"/>
              </a:rPr>
              <a:t>operator):</a:t>
            </a:r>
            <a:endParaRPr sz="2000" dirty="0">
              <a:cs typeface="Calibri"/>
            </a:endParaRPr>
          </a:p>
          <a:p>
            <a:pPr>
              <a:lnSpc>
                <a:spcPct val="100000"/>
              </a:lnSpc>
              <a:spcBef>
                <a:spcPts val="45"/>
              </a:spcBef>
            </a:pPr>
            <a:endParaRPr sz="2000" dirty="0">
              <a:cs typeface="Calibri"/>
            </a:endParaRPr>
          </a:p>
          <a:p>
            <a:pPr marL="454025" algn="ctr">
              <a:lnSpc>
                <a:spcPct val="100000"/>
              </a:lnSpc>
            </a:pPr>
            <a:r>
              <a:rPr sz="2000" i="1" spc="-10" dirty="0">
                <a:cs typeface="Calibri"/>
              </a:rPr>
              <a:t>Intersection</a:t>
            </a:r>
            <a:r>
              <a:rPr sz="2000" i="1" spc="-65" dirty="0">
                <a:cs typeface="Calibri"/>
              </a:rPr>
              <a:t> </a:t>
            </a:r>
            <a:r>
              <a:rPr sz="2000" i="1" dirty="0">
                <a:cs typeface="Calibri"/>
              </a:rPr>
              <a:t>A</a:t>
            </a:r>
            <a:r>
              <a:rPr sz="2000" i="1" spc="-45" dirty="0">
                <a:cs typeface="Calibri"/>
              </a:rPr>
              <a:t> </a:t>
            </a:r>
            <a:r>
              <a:rPr sz="2000" i="1" dirty="0">
                <a:cs typeface="Calibri"/>
              </a:rPr>
              <a:t>∩</a:t>
            </a:r>
            <a:r>
              <a:rPr sz="2000" i="1" spc="-50" dirty="0">
                <a:cs typeface="Calibri"/>
              </a:rPr>
              <a:t> </a:t>
            </a:r>
            <a:r>
              <a:rPr sz="2000" i="1" dirty="0">
                <a:cs typeface="Calibri"/>
              </a:rPr>
              <a:t>B</a:t>
            </a:r>
            <a:r>
              <a:rPr sz="2000" i="1" spc="-50" dirty="0">
                <a:cs typeface="Calibri"/>
              </a:rPr>
              <a:t> </a:t>
            </a:r>
            <a:r>
              <a:rPr sz="2000" i="1" dirty="0">
                <a:cs typeface="Calibri"/>
              </a:rPr>
              <a:t>−→</a:t>
            </a:r>
            <a:r>
              <a:rPr sz="2000" i="1" spc="-10" dirty="0">
                <a:cs typeface="Calibri"/>
              </a:rPr>
              <a:t> </a:t>
            </a:r>
            <a:r>
              <a:rPr sz="2000" i="1" dirty="0">
                <a:cs typeface="Calibri"/>
              </a:rPr>
              <a:t>χA∩B(x)</a:t>
            </a:r>
            <a:r>
              <a:rPr sz="2000" i="1" spc="-5" dirty="0">
                <a:cs typeface="Calibri"/>
              </a:rPr>
              <a:t> </a:t>
            </a:r>
            <a:r>
              <a:rPr sz="2000" i="1" dirty="0">
                <a:cs typeface="Calibri"/>
              </a:rPr>
              <a:t>=</a:t>
            </a:r>
            <a:r>
              <a:rPr sz="2000" i="1" spc="-50" dirty="0">
                <a:cs typeface="Calibri"/>
              </a:rPr>
              <a:t> </a:t>
            </a:r>
            <a:r>
              <a:rPr sz="2000" i="1" dirty="0">
                <a:cs typeface="Calibri"/>
              </a:rPr>
              <a:t>χA(x) </a:t>
            </a:r>
            <a:r>
              <a:rPr sz="2000" i="1" dirty="0">
                <a:cs typeface="Cambria Math"/>
              </a:rPr>
              <a:t>∧</a:t>
            </a:r>
            <a:r>
              <a:rPr sz="2000" i="1" spc="-55" dirty="0">
                <a:cs typeface="Cambria Math"/>
              </a:rPr>
              <a:t> </a:t>
            </a:r>
            <a:r>
              <a:rPr sz="2000" i="1" dirty="0">
                <a:cs typeface="Calibri"/>
              </a:rPr>
              <a:t>χB(x)</a:t>
            </a:r>
            <a:r>
              <a:rPr sz="2000" i="1" spc="-25" dirty="0">
                <a:cs typeface="Calibri"/>
              </a:rPr>
              <a:t> </a:t>
            </a:r>
            <a:r>
              <a:rPr sz="2000" i="1" dirty="0">
                <a:cs typeface="Calibri"/>
              </a:rPr>
              <a:t>=</a:t>
            </a:r>
            <a:r>
              <a:rPr sz="2000" i="1" spc="-30" dirty="0">
                <a:cs typeface="Calibri"/>
              </a:rPr>
              <a:t> </a:t>
            </a:r>
            <a:r>
              <a:rPr sz="2000" i="1" dirty="0">
                <a:cs typeface="Calibri"/>
              </a:rPr>
              <a:t>min(χA(x), </a:t>
            </a:r>
            <a:r>
              <a:rPr sz="2000" i="1" spc="-10" dirty="0">
                <a:cs typeface="Calibri"/>
              </a:rPr>
              <a:t>χB(x))</a:t>
            </a:r>
            <a:endParaRPr sz="2000" dirty="0">
              <a:cs typeface="Calibri"/>
            </a:endParaRPr>
          </a:p>
          <a:p>
            <a:pPr>
              <a:lnSpc>
                <a:spcPct val="100000"/>
              </a:lnSpc>
              <a:spcBef>
                <a:spcPts val="40"/>
              </a:spcBef>
            </a:pPr>
            <a:endParaRPr sz="2000" dirty="0">
              <a:cs typeface="Calibri"/>
            </a:endParaRPr>
          </a:p>
          <a:p>
            <a:pPr marL="12700">
              <a:lnSpc>
                <a:spcPct val="100000"/>
              </a:lnSpc>
            </a:pPr>
            <a:r>
              <a:rPr sz="2000" dirty="0">
                <a:cs typeface="Calibri"/>
              </a:rPr>
              <a:t>The</a:t>
            </a:r>
            <a:r>
              <a:rPr sz="2000" spc="-45" dirty="0">
                <a:cs typeface="Calibri"/>
              </a:rPr>
              <a:t> </a:t>
            </a:r>
            <a:r>
              <a:rPr sz="2000" b="1" spc="-10" dirty="0">
                <a:cs typeface="Calibri"/>
              </a:rPr>
              <a:t>complement</a:t>
            </a:r>
            <a:r>
              <a:rPr sz="2000" b="1" spc="-80" dirty="0">
                <a:cs typeface="Calibri"/>
              </a:rPr>
              <a:t> </a:t>
            </a:r>
            <a:r>
              <a:rPr sz="2000" dirty="0">
                <a:cs typeface="Calibri"/>
              </a:rPr>
              <a:t>of</a:t>
            </a:r>
            <a:r>
              <a:rPr sz="2000" spc="-45" dirty="0">
                <a:cs typeface="Calibri"/>
              </a:rPr>
              <a:t> </a:t>
            </a:r>
            <a:r>
              <a:rPr sz="2000" dirty="0">
                <a:cs typeface="Calibri"/>
              </a:rPr>
              <a:t>a</a:t>
            </a:r>
            <a:r>
              <a:rPr sz="2000" spc="-45" dirty="0">
                <a:cs typeface="Calibri"/>
              </a:rPr>
              <a:t> </a:t>
            </a:r>
            <a:r>
              <a:rPr sz="2000" dirty="0">
                <a:cs typeface="Calibri"/>
              </a:rPr>
              <a:t>single</a:t>
            </a:r>
            <a:r>
              <a:rPr sz="2000" spc="-10" dirty="0">
                <a:cs typeface="Calibri"/>
              </a:rPr>
              <a:t> </a:t>
            </a:r>
            <a:r>
              <a:rPr sz="2000" dirty="0">
                <a:cs typeface="Calibri"/>
              </a:rPr>
              <a:t>set</a:t>
            </a:r>
            <a:r>
              <a:rPr sz="2000" spc="-15" dirty="0">
                <a:cs typeface="Calibri"/>
              </a:rPr>
              <a:t> </a:t>
            </a:r>
            <a:r>
              <a:rPr sz="2000" dirty="0">
                <a:cs typeface="Calibri"/>
              </a:rPr>
              <a:t>on</a:t>
            </a:r>
            <a:r>
              <a:rPr sz="2000" spc="-55" dirty="0">
                <a:cs typeface="Calibri"/>
              </a:rPr>
              <a:t> </a:t>
            </a:r>
            <a:r>
              <a:rPr sz="2000" dirty="0">
                <a:cs typeface="Calibri"/>
              </a:rPr>
              <a:t>universe</a:t>
            </a:r>
            <a:r>
              <a:rPr sz="2000" spc="-10" dirty="0">
                <a:cs typeface="Calibri"/>
              </a:rPr>
              <a:t> </a:t>
            </a:r>
            <a:r>
              <a:rPr sz="2000" dirty="0">
                <a:cs typeface="Calibri"/>
              </a:rPr>
              <a:t>X,</a:t>
            </a:r>
            <a:r>
              <a:rPr sz="2000" spc="-40" dirty="0">
                <a:cs typeface="Calibri"/>
              </a:rPr>
              <a:t> </a:t>
            </a:r>
            <a:r>
              <a:rPr sz="2000" dirty="0">
                <a:cs typeface="Calibri"/>
              </a:rPr>
              <a:t>say</a:t>
            </a:r>
            <a:r>
              <a:rPr sz="2000" spc="-20" dirty="0">
                <a:cs typeface="Calibri"/>
              </a:rPr>
              <a:t> </a:t>
            </a:r>
            <a:r>
              <a:rPr sz="2000" dirty="0">
                <a:cs typeface="Calibri"/>
              </a:rPr>
              <a:t>A,</a:t>
            </a:r>
            <a:r>
              <a:rPr sz="2000" spc="-55" dirty="0">
                <a:cs typeface="Calibri"/>
              </a:rPr>
              <a:t> </a:t>
            </a:r>
            <a:r>
              <a:rPr sz="2000" dirty="0">
                <a:cs typeface="Calibri"/>
              </a:rPr>
              <a:t>is</a:t>
            </a:r>
            <a:r>
              <a:rPr sz="2000" spc="-40" dirty="0">
                <a:cs typeface="Calibri"/>
              </a:rPr>
              <a:t> </a:t>
            </a:r>
            <a:r>
              <a:rPr sz="2000" dirty="0">
                <a:cs typeface="Calibri"/>
              </a:rPr>
              <a:t>given</a:t>
            </a:r>
            <a:r>
              <a:rPr sz="2000" spc="-15" dirty="0">
                <a:cs typeface="Calibri"/>
              </a:rPr>
              <a:t> </a:t>
            </a:r>
            <a:r>
              <a:rPr sz="2000" spc="-25" dirty="0">
                <a:cs typeface="Calibri"/>
              </a:rPr>
              <a:t>by</a:t>
            </a:r>
            <a:endParaRPr sz="2000" dirty="0">
              <a:cs typeface="Calibri"/>
            </a:endParaRPr>
          </a:p>
        </p:txBody>
      </p:sp>
      <p:pic>
        <p:nvPicPr>
          <p:cNvPr id="4" name="object 4"/>
          <p:cNvPicPr/>
          <p:nvPr/>
        </p:nvPicPr>
        <p:blipFill>
          <a:blip r:embed="rId2" cstate="print"/>
          <a:stretch>
            <a:fillRect/>
          </a:stretch>
        </p:blipFill>
        <p:spPr>
          <a:xfrm>
            <a:off x="1710973" y="6035200"/>
            <a:ext cx="5270617" cy="27297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450850" y="431800"/>
            <a:ext cx="8229600" cy="457200"/>
          </a:xfrm>
          <a:prstGeom prst="rect">
            <a:avLst/>
          </a:prstGeom>
          <a:noFill/>
          <a:ln w="9525">
            <a:noFill/>
            <a:round/>
            <a:headEnd/>
            <a:tailEnd/>
          </a:ln>
        </p:spPr>
        <p:txBody>
          <a:bodyPr anchor="ctr"/>
          <a:lstStyle/>
          <a:p>
            <a:pPr>
              <a:spcBef>
                <a:spcPts val="2000"/>
              </a:spcBef>
              <a:buSzPct val="100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n-US" altLang="en-US" sz="3200" b="1">
                <a:solidFill>
                  <a:srgbClr val="000000"/>
                </a:solidFill>
                <a:latin typeface="Times New Roman" pitchFamily="18" charset="0"/>
                <a:cs typeface="Times New Roman" pitchFamily="18" charset="0"/>
              </a:rPr>
              <a:t>HISTORY OF FUZZY  LOGIC</a:t>
            </a:r>
          </a:p>
        </p:txBody>
      </p:sp>
      <p:sp>
        <p:nvSpPr>
          <p:cNvPr id="9218" name="Text Box 2"/>
          <p:cNvSpPr txBox="1">
            <a:spLocks noChangeArrowheads="1"/>
          </p:cNvSpPr>
          <p:nvPr/>
        </p:nvSpPr>
        <p:spPr bwMode="auto">
          <a:xfrm>
            <a:off x="457200" y="1700213"/>
            <a:ext cx="8229600" cy="4419600"/>
          </a:xfrm>
          <a:prstGeom prst="rect">
            <a:avLst/>
          </a:prstGeom>
          <a:noFill/>
          <a:ln>
            <a:noFill/>
          </a:ln>
          <a:effectLst/>
        </p:spPr>
        <p:txBody>
          <a:bodyP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1pPr>
            <a:lvl2pPr marL="455613" indent="-4556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Verdana" panose="020B0604030504040204" pitchFamily="34" charset="0"/>
                <a:cs typeface="Droid Sans Fallback" charset="0"/>
              </a:defRPr>
            </a:lvl9pPr>
          </a:lstStyle>
          <a:p>
            <a:pPr marL="457200" lvl="1" indent="-457200" algn="just" hangingPunct="0">
              <a:lnSpc>
                <a:spcPct val="110000"/>
              </a:lnSpc>
              <a:buClr>
                <a:srgbClr val="000000"/>
              </a:buClr>
              <a:buSzPct val="100000"/>
              <a:buFont typeface="Wingdings" panose="05000000000000000000" pitchFamily="2" charset="2"/>
              <a:buChar char="§"/>
              <a:defRPr/>
            </a:pPr>
            <a:r>
              <a:rPr lang="en-US" altLang="en-US" sz="2800" dirty="0">
                <a:latin typeface="Times New Roman" panose="02020603050405020304" pitchFamily="18" charset="0"/>
                <a:ea typeface="+mn-ea"/>
                <a:cs typeface="Times New Roman" panose="02020603050405020304" pitchFamily="18" charset="0"/>
              </a:rPr>
              <a:t>Introduced by Dr. </a:t>
            </a:r>
            <a:r>
              <a:rPr lang="en-US" altLang="en-US" sz="2800" dirty="0" err="1">
                <a:latin typeface="Times New Roman" panose="02020603050405020304" pitchFamily="18" charset="0"/>
                <a:ea typeface="+mn-ea"/>
                <a:cs typeface="Times New Roman" panose="02020603050405020304" pitchFamily="18" charset="0"/>
              </a:rPr>
              <a:t>Lotfi</a:t>
            </a:r>
            <a:r>
              <a:rPr lang="en-US" altLang="en-US" sz="2800" dirty="0">
                <a:latin typeface="Times New Roman" panose="02020603050405020304" pitchFamily="18" charset="0"/>
                <a:ea typeface="+mn-ea"/>
                <a:cs typeface="Times New Roman" panose="02020603050405020304" pitchFamily="18" charset="0"/>
              </a:rPr>
              <a:t> A. Zadeh in 1960</a:t>
            </a:r>
          </a:p>
          <a:p>
            <a:pPr marL="457200" lvl="1" indent="-457200" algn="just" hangingPunct="0">
              <a:lnSpc>
                <a:spcPct val="110000"/>
              </a:lnSpc>
              <a:buClr>
                <a:srgbClr val="000000"/>
              </a:buClr>
              <a:buSzPct val="100000"/>
              <a:buFont typeface="Wingdings" panose="05000000000000000000" pitchFamily="2" charset="2"/>
              <a:buChar char="§"/>
              <a:defRPr/>
            </a:pPr>
            <a:endParaRPr lang="en-US" altLang="en-US" sz="2800" dirty="0">
              <a:latin typeface="Times New Roman" panose="02020603050405020304" pitchFamily="18" charset="0"/>
              <a:ea typeface="+mn-ea"/>
              <a:cs typeface="Times New Roman" panose="02020603050405020304" pitchFamily="18" charset="0"/>
            </a:endParaRPr>
          </a:p>
          <a:p>
            <a:pPr marL="457200" lvl="1" indent="-457200" algn="just" hangingPunct="0">
              <a:lnSpc>
                <a:spcPct val="110000"/>
              </a:lnSpc>
              <a:buClr>
                <a:srgbClr val="000000"/>
              </a:buClr>
              <a:buSzPct val="100000"/>
              <a:buFont typeface="Wingdings" panose="05000000000000000000" pitchFamily="2" charset="2"/>
              <a:buChar char="§"/>
              <a:defRPr/>
            </a:pPr>
            <a:r>
              <a:rPr lang="en-US" altLang="en-US" sz="2800" dirty="0">
                <a:latin typeface="Times New Roman" panose="02020603050405020304" pitchFamily="18" charset="0"/>
                <a:ea typeface="+mn-ea"/>
                <a:cs typeface="Times New Roman" panose="02020603050405020304" pitchFamily="18" charset="0"/>
              </a:rPr>
              <a:t>Dr. Zadeh present a paper on fuzzy logic in 1965.</a:t>
            </a:r>
          </a:p>
          <a:p>
            <a:pPr marL="457200" lvl="1" indent="-457200" algn="just" hangingPunct="0">
              <a:lnSpc>
                <a:spcPct val="110000"/>
              </a:lnSpc>
              <a:buClr>
                <a:srgbClr val="000000"/>
              </a:buClr>
              <a:buSzPct val="100000"/>
              <a:buFont typeface="Wingdings" panose="05000000000000000000" pitchFamily="2" charset="2"/>
              <a:buChar char="§"/>
              <a:defRPr/>
            </a:pPr>
            <a:endParaRPr lang="en-US" altLang="en-US" sz="2800" dirty="0">
              <a:latin typeface="Times New Roman" panose="02020603050405020304" pitchFamily="18" charset="0"/>
              <a:ea typeface="+mn-ea"/>
              <a:cs typeface="Times New Roman" panose="02020603050405020304" pitchFamily="18" charset="0"/>
            </a:endParaRPr>
          </a:p>
          <a:p>
            <a:pPr marL="457200" lvl="1" algn="just" hangingPunct="0">
              <a:lnSpc>
                <a:spcPct val="110000"/>
              </a:lnSpc>
              <a:buSzPct val="100000"/>
              <a:defRPr/>
            </a:pPr>
            <a:endParaRPr lang="en-US" altLang="en-US" sz="2800" dirty="0">
              <a:latin typeface="Times New Roman" panose="02020603050405020304" pitchFamily="18" charset="0"/>
              <a:ea typeface="+mn-ea"/>
              <a:cs typeface="Times New Roman" panose="02020603050405020304" pitchFamily="18" charset="0"/>
            </a:endParaRPr>
          </a:p>
        </p:txBody>
      </p:sp>
      <p:sp>
        <p:nvSpPr>
          <p:cNvPr id="17412" name="Text Box 3"/>
          <p:cNvSpPr txBox="1">
            <a:spLocks noChangeArrowheads="1"/>
          </p:cNvSpPr>
          <p:nvPr/>
        </p:nvSpPr>
        <p:spPr bwMode="auto">
          <a:xfrm>
            <a:off x="457200" y="6119813"/>
            <a:ext cx="8686800" cy="292100"/>
          </a:xfrm>
          <a:prstGeom prst="rect">
            <a:avLst/>
          </a:prstGeom>
          <a:noFill/>
          <a:ln w="9525">
            <a:noFill/>
            <a:round/>
            <a:headEnd/>
            <a:tailEnd/>
          </a:ln>
        </p:spPr>
        <p:txBody>
          <a:bodyPr lIns="90000" tIns="46800" rIns="90000" bIns="46800">
            <a:spAutoFit/>
          </a:bodyP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300">
                <a:solidFill>
                  <a:srgbClr val="7F7F7F"/>
                </a:solidFill>
                <a:latin typeface="Garamond" pitchFamily="18" charset="0"/>
              </a:rPr>
              <a:t>.</a:t>
            </a:r>
          </a:p>
        </p:txBody>
      </p:sp>
      <p:sp>
        <p:nvSpPr>
          <p:cNvPr id="17413" name="Text Box 4"/>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96E06A7-CBA5-44E8-A315-1503081C73D3}" type="slidenum">
              <a:rPr lang="en-US" altLang="en-US" sz="1200">
                <a:solidFill>
                  <a:srgbClr val="898989"/>
                </a:solidFill>
              </a:rPr>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79</a:t>
            </a:fld>
            <a:endParaRPr lang="en-US" altLang="en-US" sz="1200">
              <a:solidFill>
                <a:srgbClr val="898989"/>
              </a:solidFill>
            </a:endParaRPr>
          </a:p>
        </p:txBody>
      </p:sp>
    </p:spTree>
    <p:extLst>
      <p:ext uri="{BB962C8B-B14F-4D97-AF65-F5344CB8AC3E}">
        <p14:creationId xmlns:p14="http://schemas.microsoft.com/office/powerpoint/2010/main" val="25789455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 computing</a:t>
            </a:r>
            <a:endParaRPr lang="en-US" dirty="0"/>
          </a:p>
        </p:txBody>
      </p:sp>
      <p:pic>
        <p:nvPicPr>
          <p:cNvPr id="4" name="Picture 2">
            <a:extLst>
              <a:ext uri="{FF2B5EF4-FFF2-40B4-BE49-F238E27FC236}">
                <a16:creationId xmlns:a16="http://schemas.microsoft.com/office/drawing/2014/main" id="{4C8E366C-764A-42F9-8307-D4DB42A0FA2A}"/>
              </a:ext>
            </a:extLst>
          </p:cNvPr>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b="18931"/>
          <a:stretch/>
        </p:blipFill>
        <p:spPr bwMode="auto">
          <a:xfrm>
            <a:off x="1676400" y="2057400"/>
            <a:ext cx="6460858" cy="278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1794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p:cNvSpPr>
            <a:spLocks noGrp="1" noChangeArrowheads="1"/>
          </p:cNvSpPr>
          <p:nvPr>
            <p:ph type="title"/>
          </p:nvPr>
        </p:nvSpPr>
        <p:spPr>
          <a:xfrm>
            <a:off x="628650" y="365125"/>
            <a:ext cx="7886700" cy="542925"/>
          </a:xfrm>
        </p:spPr>
        <p:txBody>
          <a:bodyPr>
            <a:normAutofit fontScale="90000"/>
          </a:bodyPr>
          <a:lstStyle/>
          <a:p>
            <a:pPr eaLnBrk="1" hangingPunct="1"/>
            <a:r>
              <a:rPr lang="en-IN" altLang="en-US" sz="3200" b="1">
                <a:latin typeface="Times New Roman" pitchFamily="18" charset="0"/>
                <a:cs typeface="Times New Roman" pitchFamily="18" charset="0"/>
              </a:rPr>
              <a:t>FUZZY</a:t>
            </a:r>
          </a:p>
        </p:txBody>
      </p:sp>
      <p:sp>
        <p:nvSpPr>
          <p:cNvPr id="4" name="Content Placeholder 3"/>
          <p:cNvSpPr>
            <a:spLocks noGrp="1"/>
          </p:cNvSpPr>
          <p:nvPr>
            <p:ph idx="1"/>
          </p:nvPr>
        </p:nvSpPr>
        <p:spPr>
          <a:xfrm>
            <a:off x="628650" y="1052513"/>
            <a:ext cx="7886700" cy="5180012"/>
          </a:xfrm>
        </p:spPr>
        <p:txBody>
          <a:bodyPr rtlCol="0">
            <a:normAutofit/>
          </a:bodyPr>
          <a:lstStyle/>
          <a:p>
            <a:pPr marL="0" indent="0" algn="just" eaLnBrk="1" fontAlgn="auto" hangingPunct="1">
              <a:spcAft>
                <a:spcPts val="0"/>
              </a:spcAft>
              <a:buFont typeface="Arial" pitchFamily="34" charset="0"/>
              <a:buNone/>
              <a:defRPr/>
            </a:pPr>
            <a:r>
              <a:rPr lang="en-IN" sz="3200" dirty="0">
                <a:solidFill>
                  <a:srgbClr val="FF0000"/>
                </a:solidFill>
                <a:latin typeface="Times New Roman" panose="02020603050405020304" pitchFamily="18" charset="0"/>
                <a:cs typeface="Times New Roman" panose="02020603050405020304" pitchFamily="18" charset="0"/>
              </a:rPr>
              <a:t>FUZZY- Not Clear.</a:t>
            </a:r>
            <a:endParaRPr lang="en-IN" dirty="0">
              <a:solidFill>
                <a:srgbClr val="FF0000"/>
              </a:solidFill>
              <a:latin typeface="Times New Roman" panose="02020603050405020304" pitchFamily="18" charset="0"/>
              <a:cs typeface="Times New Roman" panose="02020603050405020304" pitchFamily="18" charset="0"/>
            </a:endParaRPr>
          </a:p>
          <a:p>
            <a:pPr marL="0" indent="0" algn="just" eaLnBrk="1" fontAlgn="auto" hangingPunct="1">
              <a:spcAft>
                <a:spcPts val="0"/>
              </a:spcAft>
              <a:buFont typeface="Arial" pitchFamily="34" charset="0"/>
              <a:buNone/>
              <a:defRPr/>
            </a:pPr>
            <a:endParaRPr lang="en-IN" dirty="0">
              <a:latin typeface="Times New Roman" panose="02020603050405020304" pitchFamily="18" charset="0"/>
              <a:cs typeface="Times New Roman" panose="02020603050405020304" pitchFamily="18" charset="0"/>
            </a:endParaRPr>
          </a:p>
          <a:p>
            <a:pPr algn="just" eaLnBrk="1" fontAlgn="auto" hangingPunct="1">
              <a:spcAft>
                <a:spcPts val="0"/>
              </a:spcAft>
              <a:defRPr/>
            </a:pPr>
            <a:r>
              <a:rPr lang="en-IN" sz="3200" dirty="0">
                <a:latin typeface="Times New Roman" panose="02020603050405020304" pitchFamily="18" charset="0"/>
                <a:cs typeface="Times New Roman" panose="02020603050405020304" pitchFamily="18" charset="0"/>
              </a:rPr>
              <a:t>A form of Knowledge representation suitable for notion that cannot be defined precisely.</a:t>
            </a:r>
          </a:p>
          <a:p>
            <a:pPr algn="just" eaLnBrk="1" fontAlgn="auto" hangingPunct="1">
              <a:spcAft>
                <a:spcPts val="0"/>
              </a:spcAft>
              <a:defRPr/>
            </a:pPr>
            <a:r>
              <a:rPr lang="en-IN" sz="3200" dirty="0">
                <a:latin typeface="Times New Roman" panose="02020603050405020304" pitchFamily="18" charset="0"/>
                <a:cs typeface="Times New Roman" panose="02020603050405020304" pitchFamily="18" charset="0"/>
              </a:rPr>
              <a:t>Fuzzy logic is a form of multi valued logic derived from fuzzy set theory to deal with reasoning that is approximate rather than accurate.</a:t>
            </a:r>
          </a:p>
          <a:p>
            <a:pPr marL="0" indent="0" eaLnBrk="1" fontAlgn="auto" hangingPunct="1">
              <a:spcAft>
                <a:spcPts val="0"/>
              </a:spcAft>
              <a:buFont typeface="Arial" pitchFamily="34" charset="0"/>
              <a:buNone/>
              <a:defRPr/>
            </a:pPr>
            <a:endParaRPr lang="en-IN" dirty="0"/>
          </a:p>
        </p:txBody>
      </p:sp>
      <p:sp>
        <p:nvSpPr>
          <p:cNvPr id="18436" name="Rectangle 4"/>
          <p:cNvSpPr>
            <a:spLocks noChangeArrowheads="1"/>
          </p:cNvSpPr>
          <p:nvPr/>
        </p:nvSpPr>
        <p:spPr bwMode="auto">
          <a:xfrm>
            <a:off x="603250" y="1700213"/>
            <a:ext cx="3135313" cy="585787"/>
          </a:xfrm>
          <a:prstGeom prst="rect">
            <a:avLst/>
          </a:prstGeom>
          <a:noFill/>
          <a:ln w="9525">
            <a:noFill/>
            <a:miter lim="800000"/>
            <a:headEnd/>
            <a:tailEnd/>
          </a:ln>
        </p:spPr>
        <p:txBody>
          <a:bodyPr wrap="none">
            <a:spAutoFit/>
          </a:bodyPr>
          <a:lstStyle/>
          <a:p>
            <a:pPr>
              <a:spcBef>
                <a:spcPts val="2000"/>
              </a:spcBef>
            </a:pPr>
            <a:r>
              <a:rPr lang="en-US" altLang="en-US" sz="3200" b="1">
                <a:solidFill>
                  <a:srgbClr val="000000"/>
                </a:solidFill>
                <a:latin typeface="Times New Roman" pitchFamily="18" charset="0"/>
                <a:cs typeface="Times New Roman" pitchFamily="18" charset="0"/>
              </a:rPr>
              <a:t>FUZZY  LOGIC</a:t>
            </a:r>
          </a:p>
        </p:txBody>
      </p:sp>
    </p:spTree>
    <p:extLst>
      <p:ext uri="{BB962C8B-B14F-4D97-AF65-F5344CB8AC3E}">
        <p14:creationId xmlns:p14="http://schemas.microsoft.com/office/powerpoint/2010/main" val="1758392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457200" y="228600"/>
            <a:ext cx="8229600" cy="533400"/>
          </a:xfrm>
          <a:prstGeom prst="rect">
            <a:avLst/>
          </a:prstGeom>
          <a:noFill/>
          <a:ln w="9525">
            <a:noFill/>
            <a:round/>
            <a:headEnd/>
            <a:tailEnd/>
          </a:ln>
        </p:spPr>
        <p:txBody>
          <a:bodyPr anchor="ctr"/>
          <a:lstStyle/>
          <a:p>
            <a:pPr>
              <a:spcBef>
                <a:spcPts val="2000"/>
              </a:spcBef>
              <a:buSzPct val="100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n-US" altLang="en-US" sz="3200" b="1">
                <a:solidFill>
                  <a:srgbClr val="000000"/>
                </a:solidFill>
                <a:latin typeface="Times New Roman" pitchFamily="18" charset="0"/>
                <a:cs typeface="Times New Roman" pitchFamily="18" charset="0"/>
              </a:rPr>
              <a:t>FUZZY  LOGIC</a:t>
            </a:r>
          </a:p>
        </p:txBody>
      </p:sp>
      <p:sp>
        <p:nvSpPr>
          <p:cNvPr id="16387" name="Text Box 2"/>
          <p:cNvSpPr txBox="1">
            <a:spLocks noChangeArrowheads="1"/>
          </p:cNvSpPr>
          <p:nvPr/>
        </p:nvSpPr>
        <p:spPr bwMode="auto">
          <a:xfrm>
            <a:off x="457200" y="1052513"/>
            <a:ext cx="8229600" cy="5805487"/>
          </a:xfrm>
          <a:prstGeom prst="rect">
            <a:avLst/>
          </a:prstGeom>
          <a:noFill/>
          <a:ln>
            <a:noFill/>
          </a:ln>
          <a:effectLst/>
        </p:spPr>
        <p:txBody>
          <a:bodyPr/>
          <a:lstStyle>
            <a:lvl1pPr marL="342900" indent="-342900">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chemeClr val="bg1"/>
                </a:solidFill>
                <a:latin typeface="Verdana" panose="020B0604030504040204" pitchFamily="34" charset="0"/>
                <a:cs typeface="Droid Sans Fallback" charset="0"/>
              </a:defRPr>
            </a:lvl1pPr>
            <a:lvl2pPr marL="455613" indent="-455613">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chemeClr val="bg1"/>
                </a:solidFill>
                <a:latin typeface="Verdana" panose="020B0604030504040204" pitchFamily="34" charset="0"/>
                <a:cs typeface="Droid Sans Fallback" charset="0"/>
              </a:defRPr>
            </a:lvl2pPr>
            <a:lvl3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chemeClr val="bg1"/>
                </a:solidFill>
                <a:latin typeface="Verdana" panose="020B0604030504040204" pitchFamily="34" charset="0"/>
                <a:cs typeface="Droid Sans Fallback" charset="0"/>
              </a:defRPr>
            </a:lvl3pPr>
            <a:lvl4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chemeClr val="bg1"/>
                </a:solidFill>
                <a:latin typeface="Verdana" panose="020B0604030504040204" pitchFamily="34" charset="0"/>
                <a:cs typeface="Droid Sans Fallback" charset="0"/>
              </a:defRPr>
            </a:lvl4pPr>
            <a:lvl5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chemeClr val="bg1"/>
                </a:solidFill>
                <a:latin typeface="Verdana" panose="020B060403050404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chemeClr val="bg1"/>
                </a:solidFill>
                <a:latin typeface="Verdana" panose="020B060403050404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chemeClr val="bg1"/>
                </a:solidFill>
                <a:latin typeface="Verdana" panose="020B060403050404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chemeClr val="bg1"/>
                </a:solidFill>
                <a:latin typeface="Verdana" panose="020B060403050404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chemeClr val="bg1"/>
                </a:solidFill>
                <a:latin typeface="Verdana" panose="020B0604030504040204" pitchFamily="34" charset="0"/>
                <a:cs typeface="Droid Sans Fallback" charset="0"/>
              </a:defRPr>
            </a:lvl9pPr>
          </a:lstStyle>
          <a:p>
            <a:pPr marL="457200" lvl="1" indent="-457200" algn="just" hangingPunct="0">
              <a:lnSpc>
                <a:spcPct val="110000"/>
              </a:lnSpc>
              <a:buFont typeface="Wingdings" panose="05000000000000000000" pitchFamily="2" charset="2"/>
              <a:buChar char="§"/>
              <a:defRPr/>
            </a:pPr>
            <a:r>
              <a:rPr lang="en-US" altLang="en-US" sz="2800" dirty="0">
                <a:solidFill>
                  <a:srgbClr val="000000"/>
                </a:solidFill>
                <a:latin typeface="Times New Roman" panose="02020603050405020304" pitchFamily="18" charset="0"/>
                <a:ea typeface="+mn-ea"/>
                <a:cs typeface="Times New Roman" panose="02020603050405020304" pitchFamily="18" charset="0"/>
              </a:rPr>
              <a:t>Fuzzy logic is </a:t>
            </a:r>
            <a:r>
              <a:rPr lang="en-US" altLang="en-US" sz="2800" b="1" dirty="0">
                <a:solidFill>
                  <a:srgbClr val="000000"/>
                </a:solidFill>
                <a:latin typeface="Times New Roman" panose="02020603050405020304" pitchFamily="18" charset="0"/>
                <a:ea typeface="+mn-ea"/>
                <a:cs typeface="Times New Roman" panose="02020603050405020304" pitchFamily="18" charset="0"/>
              </a:rPr>
              <a:t>the logic </a:t>
            </a:r>
            <a:r>
              <a:rPr lang="en-US" altLang="en-US" sz="2800" dirty="0">
                <a:solidFill>
                  <a:srgbClr val="000000"/>
                </a:solidFill>
                <a:latin typeface="Times New Roman" panose="02020603050405020304" pitchFamily="18" charset="0"/>
                <a:ea typeface="+mn-ea"/>
                <a:cs typeface="Times New Roman" panose="02020603050405020304" pitchFamily="18" charset="0"/>
              </a:rPr>
              <a:t>underlying </a:t>
            </a:r>
            <a:r>
              <a:rPr lang="en-US" altLang="en-US" sz="2800" b="1" dirty="0">
                <a:solidFill>
                  <a:srgbClr val="000000"/>
                </a:solidFill>
                <a:latin typeface="Times New Roman" panose="02020603050405020304" pitchFamily="18" charset="0"/>
                <a:ea typeface="+mn-ea"/>
                <a:cs typeface="Times New Roman" panose="02020603050405020304" pitchFamily="18" charset="0"/>
              </a:rPr>
              <a:t>approximate</a:t>
            </a:r>
            <a:r>
              <a:rPr lang="en-US" altLang="en-US" sz="2800" dirty="0">
                <a:solidFill>
                  <a:srgbClr val="000000"/>
                </a:solidFill>
                <a:latin typeface="Times New Roman" panose="02020603050405020304" pitchFamily="18" charset="0"/>
                <a:ea typeface="+mn-ea"/>
                <a:cs typeface="Times New Roman" panose="02020603050405020304" pitchFamily="18" charset="0"/>
              </a:rPr>
              <a:t>, rather than exact, </a:t>
            </a:r>
            <a:r>
              <a:rPr lang="en-US" altLang="en-US" sz="2800" b="1" dirty="0">
                <a:solidFill>
                  <a:srgbClr val="000000"/>
                </a:solidFill>
                <a:latin typeface="Times New Roman" panose="02020603050405020304" pitchFamily="18" charset="0"/>
                <a:ea typeface="+mn-ea"/>
                <a:cs typeface="Times New Roman" panose="02020603050405020304" pitchFamily="18" charset="0"/>
              </a:rPr>
              <a:t>modes of reasoning</a:t>
            </a:r>
            <a:r>
              <a:rPr lang="en-US" altLang="en-US" sz="2800" dirty="0">
                <a:solidFill>
                  <a:srgbClr val="000000"/>
                </a:solidFill>
                <a:latin typeface="Times New Roman" panose="02020603050405020304" pitchFamily="18" charset="0"/>
                <a:ea typeface="+mn-ea"/>
                <a:cs typeface="Times New Roman" panose="02020603050405020304" pitchFamily="18" charset="0"/>
              </a:rPr>
              <a:t>.</a:t>
            </a:r>
          </a:p>
          <a:p>
            <a:pPr marL="457200" lvl="1" indent="-457200" algn="just" hangingPunct="0">
              <a:lnSpc>
                <a:spcPct val="110000"/>
              </a:lnSpc>
              <a:buFont typeface="Wingdings" panose="05000000000000000000" pitchFamily="2" charset="2"/>
              <a:buChar char="§"/>
              <a:defRPr/>
            </a:pPr>
            <a:r>
              <a:rPr lang="en-US" altLang="en-US" sz="2800" dirty="0">
                <a:solidFill>
                  <a:srgbClr val="000000"/>
                </a:solidFill>
                <a:latin typeface="Times New Roman" panose="02020603050405020304" pitchFamily="18" charset="0"/>
                <a:ea typeface="+mn-ea"/>
                <a:cs typeface="Times New Roman" panose="02020603050405020304" pitchFamily="18" charset="0"/>
              </a:rPr>
              <a:t>It is an extension of multivalued logic: </a:t>
            </a:r>
            <a:r>
              <a:rPr lang="en-US" altLang="en-US" sz="2800" b="1" dirty="0">
                <a:solidFill>
                  <a:srgbClr val="000000"/>
                </a:solidFill>
                <a:latin typeface="Times New Roman" panose="02020603050405020304" pitchFamily="18" charset="0"/>
                <a:ea typeface="+mn-ea"/>
                <a:cs typeface="Times New Roman" panose="02020603050405020304" pitchFamily="18" charset="0"/>
              </a:rPr>
              <a:t>Everything</a:t>
            </a:r>
            <a:r>
              <a:rPr lang="en-US" altLang="en-US" sz="2800" dirty="0">
                <a:solidFill>
                  <a:srgbClr val="000000"/>
                </a:solidFill>
                <a:latin typeface="Times New Roman" panose="02020603050405020304" pitchFamily="18" charset="0"/>
                <a:ea typeface="+mn-ea"/>
                <a:cs typeface="Times New Roman" panose="02020603050405020304" pitchFamily="18" charset="0"/>
              </a:rPr>
              <a:t>, including truth, </a:t>
            </a:r>
            <a:r>
              <a:rPr lang="en-US" altLang="en-US" sz="2800" b="1" dirty="0">
                <a:solidFill>
                  <a:srgbClr val="000000"/>
                </a:solidFill>
                <a:latin typeface="Times New Roman" panose="02020603050405020304" pitchFamily="18" charset="0"/>
                <a:ea typeface="+mn-ea"/>
                <a:cs typeface="Times New Roman" panose="02020603050405020304" pitchFamily="18" charset="0"/>
              </a:rPr>
              <a:t>is a matter of degree</a:t>
            </a:r>
            <a:r>
              <a:rPr lang="en-US" altLang="en-US" sz="2800" dirty="0">
                <a:solidFill>
                  <a:srgbClr val="000000"/>
                </a:solidFill>
                <a:latin typeface="Times New Roman" panose="02020603050405020304" pitchFamily="18" charset="0"/>
                <a:ea typeface="+mn-ea"/>
                <a:cs typeface="Times New Roman" panose="02020603050405020304" pitchFamily="18" charset="0"/>
              </a:rPr>
              <a:t>.</a:t>
            </a:r>
          </a:p>
          <a:p>
            <a:pPr marL="457200" lvl="1" indent="-457200" algn="just" hangingPunct="0">
              <a:lnSpc>
                <a:spcPct val="110000"/>
              </a:lnSpc>
              <a:buFont typeface="Wingdings" panose="05000000000000000000" pitchFamily="2" charset="2"/>
              <a:buChar char="§"/>
              <a:defRPr/>
            </a:pPr>
            <a:r>
              <a:rPr lang="en-US" altLang="en-US" sz="2800" dirty="0">
                <a:solidFill>
                  <a:srgbClr val="000000"/>
                </a:solidFill>
                <a:latin typeface="Times New Roman" panose="02020603050405020304" pitchFamily="18" charset="0"/>
                <a:ea typeface="+mn-ea"/>
                <a:cs typeface="Times New Roman" panose="02020603050405020304" pitchFamily="18" charset="0"/>
              </a:rPr>
              <a:t>It contains as special cases </a:t>
            </a:r>
            <a:r>
              <a:rPr lang="en-US" altLang="en-US" sz="2800" b="1" dirty="0">
                <a:solidFill>
                  <a:srgbClr val="000000"/>
                </a:solidFill>
                <a:latin typeface="Times New Roman" panose="02020603050405020304" pitchFamily="18" charset="0"/>
                <a:ea typeface="+mn-ea"/>
                <a:cs typeface="Times New Roman" panose="02020603050405020304" pitchFamily="18" charset="0"/>
              </a:rPr>
              <a:t>not only </a:t>
            </a:r>
            <a:r>
              <a:rPr lang="en-US" altLang="en-US" sz="2800" dirty="0">
                <a:solidFill>
                  <a:srgbClr val="000000"/>
                </a:solidFill>
                <a:latin typeface="Times New Roman" panose="02020603050405020304" pitchFamily="18" charset="0"/>
                <a:ea typeface="+mn-ea"/>
                <a:cs typeface="Times New Roman" panose="02020603050405020304" pitchFamily="18" charset="0"/>
              </a:rPr>
              <a:t>the classical two-value logic and </a:t>
            </a:r>
            <a:r>
              <a:rPr lang="en-US" altLang="en-US" sz="2800" dirty="0" err="1">
                <a:solidFill>
                  <a:srgbClr val="000000"/>
                </a:solidFill>
                <a:latin typeface="Times New Roman" panose="02020603050405020304" pitchFamily="18" charset="0"/>
                <a:ea typeface="+mn-ea"/>
                <a:cs typeface="Times New Roman" panose="02020603050405020304" pitchFamily="18" charset="0"/>
              </a:rPr>
              <a:t>multivalue</a:t>
            </a:r>
            <a:r>
              <a:rPr lang="en-US" altLang="en-US" sz="2800" dirty="0">
                <a:solidFill>
                  <a:srgbClr val="000000"/>
                </a:solidFill>
                <a:latin typeface="Times New Roman" panose="02020603050405020304" pitchFamily="18" charset="0"/>
                <a:ea typeface="+mn-ea"/>
                <a:cs typeface="Times New Roman" panose="02020603050405020304" pitchFamily="18" charset="0"/>
              </a:rPr>
              <a:t> logic systems, </a:t>
            </a:r>
            <a:r>
              <a:rPr lang="en-US" altLang="en-US" sz="2800" b="1" dirty="0">
                <a:solidFill>
                  <a:srgbClr val="000000"/>
                </a:solidFill>
                <a:latin typeface="Times New Roman" panose="02020603050405020304" pitchFamily="18" charset="0"/>
                <a:ea typeface="+mn-ea"/>
                <a:cs typeface="Times New Roman" panose="02020603050405020304" pitchFamily="18" charset="0"/>
              </a:rPr>
              <a:t>but also </a:t>
            </a:r>
            <a:r>
              <a:rPr lang="en-US" altLang="en-US" sz="2800" dirty="0">
                <a:solidFill>
                  <a:srgbClr val="000000"/>
                </a:solidFill>
                <a:latin typeface="Times New Roman" panose="02020603050405020304" pitchFamily="18" charset="0"/>
                <a:ea typeface="+mn-ea"/>
                <a:cs typeface="Times New Roman" panose="02020603050405020304" pitchFamily="18" charset="0"/>
              </a:rPr>
              <a:t>probabilistic logic.</a:t>
            </a:r>
          </a:p>
          <a:p>
            <a:pPr marL="457200" lvl="1" indent="-457200" algn="just" hangingPunct="0">
              <a:lnSpc>
                <a:spcPct val="110000"/>
              </a:lnSpc>
              <a:buFont typeface="Wingdings" panose="05000000000000000000" pitchFamily="2" charset="2"/>
              <a:buChar char="§"/>
              <a:defRPr/>
            </a:pPr>
            <a:r>
              <a:rPr lang="en-US" altLang="en-US" sz="2800" dirty="0">
                <a:solidFill>
                  <a:srgbClr val="000000"/>
                </a:solidFill>
                <a:latin typeface="Times New Roman" panose="02020603050405020304" pitchFamily="18" charset="0"/>
                <a:ea typeface="+mn-ea"/>
                <a:cs typeface="Times New Roman" panose="02020603050405020304" pitchFamily="18" charset="0"/>
              </a:rPr>
              <a:t>Fuzzy logic is a  set of mathematical principles for knowledge representation and reasoning based on degrees  of membership.</a:t>
            </a:r>
          </a:p>
          <a:p>
            <a:pPr lvl="1" algn="just" hangingPunct="0">
              <a:lnSpc>
                <a:spcPct val="110000"/>
              </a:lnSpc>
              <a:buFont typeface="Wingdings" panose="05000000000000000000" pitchFamily="2" charset="2"/>
              <a:buChar char=""/>
              <a:defRPr/>
            </a:pPr>
            <a:endParaRPr lang="en-US" altLang="en-US" sz="2800" dirty="0">
              <a:solidFill>
                <a:srgbClr val="000000"/>
              </a:solidFill>
              <a:latin typeface="Times New Roman" panose="02020603050405020304" pitchFamily="18" charset="0"/>
              <a:ea typeface="+mn-ea"/>
              <a:cs typeface="Times New Roman" panose="02020603050405020304" pitchFamily="18" charset="0"/>
            </a:endParaRPr>
          </a:p>
          <a:p>
            <a:pPr lvl="1" algn="just" hangingPunct="0">
              <a:lnSpc>
                <a:spcPct val="110000"/>
              </a:lnSpc>
              <a:buFont typeface="Wingdings" panose="05000000000000000000" pitchFamily="2" charset="2"/>
              <a:buNone/>
              <a:defRPr/>
            </a:pPr>
            <a:endParaRPr lang="en-US" altLang="en-US" sz="2800" dirty="0">
              <a:solidFill>
                <a:srgbClr val="000000"/>
              </a:solidFill>
              <a:latin typeface="Times New Roman" panose="02020603050405020304" pitchFamily="18" charset="0"/>
              <a:ea typeface="+mn-ea"/>
              <a:cs typeface="Times New Roman" panose="02020603050405020304" pitchFamily="18" charset="0"/>
            </a:endParaRPr>
          </a:p>
        </p:txBody>
      </p:sp>
      <p:sp>
        <p:nvSpPr>
          <p:cNvPr id="19460" name="Text Box 3"/>
          <p:cNvSpPr txBox="1">
            <a:spLocks noChangeArrowheads="1"/>
          </p:cNvSpPr>
          <p:nvPr/>
        </p:nvSpPr>
        <p:spPr bwMode="auto">
          <a:xfrm>
            <a:off x="457200" y="6184900"/>
            <a:ext cx="8686800" cy="292100"/>
          </a:xfrm>
          <a:prstGeom prst="rect">
            <a:avLst/>
          </a:prstGeom>
          <a:noFill/>
          <a:ln w="9525">
            <a:noFill/>
            <a:round/>
            <a:headEnd/>
            <a:tailEnd/>
          </a:ln>
        </p:spPr>
        <p:txBody>
          <a:bodyPr lIns="90000" tIns="46800" rIns="90000" bIns="46800">
            <a:spAutoFit/>
          </a:bodyP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300">
                <a:solidFill>
                  <a:srgbClr val="7F7F7F"/>
                </a:solidFill>
                <a:latin typeface="Garamond" pitchFamily="18" charset="0"/>
              </a:rPr>
              <a:t>.</a:t>
            </a:r>
          </a:p>
        </p:txBody>
      </p:sp>
      <p:sp>
        <p:nvSpPr>
          <p:cNvPr id="19461" name="Text Box 5"/>
          <p:cNvSpPr txBox="1">
            <a:spLocks noChangeArrowheads="1"/>
          </p:cNvSpPr>
          <p:nvPr/>
        </p:nvSpPr>
        <p:spPr bwMode="auto">
          <a:xfrm>
            <a:off x="457200" y="4010025"/>
            <a:ext cx="8229600" cy="457200"/>
          </a:xfrm>
          <a:prstGeom prst="rect">
            <a:avLst/>
          </a:prstGeom>
          <a:noFill/>
          <a:ln w="9525">
            <a:noFill/>
            <a:round/>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19462" name="Text Box 6"/>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82C7ED0-B2F5-4B78-B0D5-4E8A264325B3}" type="slidenum">
              <a:rPr lang="en-US" altLang="en-US" sz="1200">
                <a:solidFill>
                  <a:srgbClr val="898989"/>
                </a:solidFill>
              </a:rPr>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81</a:t>
            </a:fld>
            <a:endParaRPr lang="en-US" altLang="en-US" sz="1200">
              <a:solidFill>
                <a:srgbClr val="898989"/>
              </a:solidFill>
            </a:endParaRPr>
          </a:p>
        </p:txBody>
      </p:sp>
    </p:spTree>
    <p:extLst>
      <p:ext uri="{BB962C8B-B14F-4D97-AF65-F5344CB8AC3E}">
        <p14:creationId xmlns:p14="http://schemas.microsoft.com/office/powerpoint/2010/main" val="42032986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Logic</a:t>
            </a:r>
          </a:p>
        </p:txBody>
      </p:sp>
      <p:sp>
        <p:nvSpPr>
          <p:cNvPr id="3" name="Content Placeholder 2"/>
          <p:cNvSpPr>
            <a:spLocks noGrp="1"/>
          </p:cNvSpPr>
          <p:nvPr>
            <p:ph sz="quarter" idx="1"/>
          </p:nvPr>
        </p:nvSpPr>
        <p:spPr/>
        <p:txBody>
          <a:bodyPr/>
          <a:lstStyle/>
          <a:p>
            <a:pPr algn="just"/>
            <a:r>
              <a:rPr lang="en-US" dirty="0"/>
              <a:t>The word </a:t>
            </a:r>
            <a:r>
              <a:rPr lang="en-US" b="1" dirty="0"/>
              <a:t>fuzzy</a:t>
            </a:r>
            <a:r>
              <a:rPr lang="en-US" dirty="0"/>
              <a:t> refers to things which are not clear or are vague. </a:t>
            </a:r>
          </a:p>
          <a:p>
            <a:pPr algn="just"/>
            <a:endParaRPr lang="en-US" dirty="0"/>
          </a:p>
          <a:p>
            <a:pPr algn="just"/>
            <a:r>
              <a:rPr lang="en-US" dirty="0"/>
              <a:t>Fuzzy logic is nothing but mathematical logic which tries to solve problems with an open and imprecise spectrum of data. It makes it easy to obtain an array of precise conclusions.</a:t>
            </a:r>
          </a:p>
          <a:p>
            <a:pPr algn="just"/>
            <a:endParaRPr lang="en-US" dirty="0"/>
          </a:p>
        </p:txBody>
      </p:sp>
    </p:spTree>
    <p:extLst>
      <p:ext uri="{BB962C8B-B14F-4D97-AF65-F5344CB8AC3E}">
        <p14:creationId xmlns:p14="http://schemas.microsoft.com/office/powerpoint/2010/main" val="8893929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buSzPct val="100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n-US" altLang="en-US" sz="3200" b="1">
                <a:solidFill>
                  <a:srgbClr val="000000"/>
                </a:solidFill>
                <a:latin typeface="Times New Roman" pitchFamily="18" charset="0"/>
                <a:cs typeface="Times New Roman" pitchFamily="18" charset="0"/>
              </a:rPr>
              <a:t>TRADITIONAL REPRESENTATION OF LOGIC (CRISP)</a:t>
            </a:r>
          </a:p>
        </p:txBody>
      </p:sp>
      <p:sp>
        <p:nvSpPr>
          <p:cNvPr id="20483" name="Text Box 2"/>
          <p:cNvSpPr txBox="1">
            <a:spLocks noChangeArrowheads="1"/>
          </p:cNvSpPr>
          <p:nvPr/>
        </p:nvSpPr>
        <p:spPr bwMode="auto">
          <a:xfrm>
            <a:off x="228600" y="1752600"/>
            <a:ext cx="8686800" cy="4191000"/>
          </a:xfrm>
          <a:prstGeom prst="rect">
            <a:avLst/>
          </a:prstGeom>
          <a:noFill/>
          <a:ln w="9525">
            <a:noFill/>
            <a:round/>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0484" name="AutoShape 3"/>
          <p:cNvSpPr>
            <a:spLocks noChangeArrowheads="1"/>
          </p:cNvSpPr>
          <p:nvPr/>
        </p:nvSpPr>
        <p:spPr bwMode="auto">
          <a:xfrm>
            <a:off x="1246188" y="2420938"/>
            <a:ext cx="936625" cy="1295400"/>
          </a:xfrm>
          <a:prstGeom prst="smileyFace">
            <a:avLst>
              <a:gd name="adj" fmla="val 9282"/>
            </a:avLst>
          </a:prstGeom>
          <a:solidFill>
            <a:srgbClr val="4F81BD"/>
          </a:solidFill>
          <a:ln w="9360" cap="sq">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0485" name="AutoShape 4"/>
          <p:cNvSpPr>
            <a:spLocks noChangeArrowheads="1"/>
          </p:cNvSpPr>
          <p:nvPr/>
        </p:nvSpPr>
        <p:spPr bwMode="auto">
          <a:xfrm>
            <a:off x="1331913" y="3716338"/>
            <a:ext cx="719137" cy="11525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4F81BD"/>
          </a:solidFill>
          <a:ln w="9360" cap="sq">
            <a:solidFill>
              <a:srgbClr val="000000"/>
            </a:solidFill>
            <a:miter lim="800000"/>
            <a:headEnd/>
            <a:tailEnd/>
          </a:ln>
        </p:spPr>
        <p:txBody>
          <a:bodyPr wrap="none" anchor="ctr"/>
          <a:lstStyle/>
          <a:p>
            <a:pPr eaLnBrk="0" hangingPunct="0"/>
            <a:endParaRPr lang="en-US"/>
          </a:p>
        </p:txBody>
      </p:sp>
      <p:sp>
        <p:nvSpPr>
          <p:cNvPr id="20486" name="Oval 5"/>
          <p:cNvSpPr>
            <a:spLocks noChangeArrowheads="1"/>
          </p:cNvSpPr>
          <p:nvPr/>
        </p:nvSpPr>
        <p:spPr bwMode="auto">
          <a:xfrm>
            <a:off x="2484438" y="3068638"/>
            <a:ext cx="3095625" cy="792162"/>
          </a:xfrm>
          <a:prstGeom prst="ellipse">
            <a:avLst/>
          </a:prstGeom>
          <a:solidFill>
            <a:srgbClr val="4F81BD"/>
          </a:solidFill>
          <a:ln w="9360" cap="sq">
            <a:solidFill>
              <a:srgbClr val="000000"/>
            </a:solidFill>
            <a:miter lim="800000"/>
            <a:headEnd/>
            <a:tailEnd/>
          </a:ln>
        </p:spPr>
        <p:txBody>
          <a:bodyPr wrap="none" lIns="90000" tIns="46800" rIns="90000" bIns="46800" anchor="ctr"/>
          <a:lstStyle/>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solidFill>
                  <a:srgbClr val="000000"/>
                </a:solidFill>
              </a:rPr>
              <a:t>IS RAM HONEST?</a:t>
            </a:r>
          </a:p>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800" dirty="0">
              <a:solidFill>
                <a:srgbClr val="000000"/>
              </a:solidFill>
            </a:endParaRPr>
          </a:p>
        </p:txBody>
      </p:sp>
      <p:sp>
        <p:nvSpPr>
          <p:cNvPr id="20487" name="Rectangle 6"/>
          <p:cNvSpPr>
            <a:spLocks noChangeArrowheads="1"/>
          </p:cNvSpPr>
          <p:nvPr/>
        </p:nvSpPr>
        <p:spPr bwMode="auto">
          <a:xfrm>
            <a:off x="5940425" y="2636838"/>
            <a:ext cx="1152525" cy="1008062"/>
          </a:xfrm>
          <a:prstGeom prst="rect">
            <a:avLst/>
          </a:prstGeom>
          <a:solidFill>
            <a:srgbClr val="4F81BD"/>
          </a:solidFill>
          <a:ln w="9360" cap="sq">
            <a:solidFill>
              <a:srgbClr val="000000"/>
            </a:solidFill>
            <a:miter lim="800000"/>
            <a:headEnd/>
            <a:tailEnd/>
          </a:ln>
        </p:spPr>
        <p:txBody>
          <a:bodyPr wrap="none" lIns="90000" tIns="46800" rIns="90000" bIns="46800" anchor="ctr"/>
          <a:lstStyle/>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800">
                <a:solidFill>
                  <a:srgbClr val="000000"/>
                </a:solidFill>
              </a:rPr>
              <a:t>CRISP</a:t>
            </a:r>
          </a:p>
        </p:txBody>
      </p:sp>
      <p:sp>
        <p:nvSpPr>
          <p:cNvPr id="20488" name="AutoShape 7"/>
          <p:cNvSpPr>
            <a:spLocks noChangeArrowheads="1"/>
          </p:cNvSpPr>
          <p:nvPr/>
        </p:nvSpPr>
        <p:spPr bwMode="auto">
          <a:xfrm>
            <a:off x="6011863" y="3573463"/>
            <a:ext cx="215900" cy="719137"/>
          </a:xfrm>
          <a:prstGeom prst="flowChartInputOutput">
            <a:avLst/>
          </a:prstGeom>
          <a:solidFill>
            <a:srgbClr val="4F81BD"/>
          </a:solidFill>
          <a:ln w="9360" cap="sq">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0489" name="AutoShape 8"/>
          <p:cNvSpPr>
            <a:spLocks noChangeArrowheads="1"/>
          </p:cNvSpPr>
          <p:nvPr/>
        </p:nvSpPr>
        <p:spPr bwMode="auto">
          <a:xfrm>
            <a:off x="6659563" y="3573463"/>
            <a:ext cx="217487" cy="719137"/>
          </a:xfrm>
          <a:prstGeom prst="flowChartInputOutput">
            <a:avLst/>
          </a:prstGeom>
          <a:solidFill>
            <a:srgbClr val="4F81BD"/>
          </a:solidFill>
          <a:ln w="9360" cap="sq">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0490" name="AutoShape 9"/>
          <p:cNvSpPr>
            <a:spLocks noChangeArrowheads="1"/>
          </p:cNvSpPr>
          <p:nvPr/>
        </p:nvSpPr>
        <p:spPr bwMode="auto">
          <a:xfrm>
            <a:off x="2124075" y="3429000"/>
            <a:ext cx="360363" cy="144463"/>
          </a:xfrm>
          <a:prstGeom prst="leftArrow">
            <a:avLst>
              <a:gd name="adj1" fmla="val 50000"/>
              <a:gd name="adj2" fmla="val 62363"/>
            </a:avLst>
          </a:prstGeom>
          <a:solidFill>
            <a:srgbClr val="4F81BD"/>
          </a:solidFill>
          <a:ln w="9360" cap="sq">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0491" name="Oval 10"/>
          <p:cNvSpPr>
            <a:spLocks noChangeArrowheads="1"/>
          </p:cNvSpPr>
          <p:nvPr/>
        </p:nvSpPr>
        <p:spPr bwMode="auto">
          <a:xfrm>
            <a:off x="7092950" y="2781300"/>
            <a:ext cx="71438" cy="142875"/>
          </a:xfrm>
          <a:prstGeom prst="ellipse">
            <a:avLst/>
          </a:prstGeom>
          <a:solidFill>
            <a:srgbClr val="4F81BD"/>
          </a:solidFill>
          <a:ln w="9360" cap="sq">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0492" name="Oval 11"/>
          <p:cNvSpPr>
            <a:spLocks noChangeArrowheads="1"/>
          </p:cNvSpPr>
          <p:nvPr/>
        </p:nvSpPr>
        <p:spPr bwMode="auto">
          <a:xfrm>
            <a:off x="7092950" y="3284538"/>
            <a:ext cx="71438" cy="144462"/>
          </a:xfrm>
          <a:prstGeom prst="ellipse">
            <a:avLst/>
          </a:prstGeom>
          <a:solidFill>
            <a:srgbClr val="4F81BD"/>
          </a:solidFill>
          <a:ln w="9360" cap="sq">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0493" name="Oval 12"/>
          <p:cNvSpPr>
            <a:spLocks noChangeArrowheads="1"/>
          </p:cNvSpPr>
          <p:nvPr/>
        </p:nvSpPr>
        <p:spPr bwMode="auto">
          <a:xfrm>
            <a:off x="7740650" y="2708275"/>
            <a:ext cx="1008063" cy="360363"/>
          </a:xfrm>
          <a:prstGeom prst="ellipse">
            <a:avLst/>
          </a:prstGeom>
          <a:solidFill>
            <a:srgbClr val="4F81BD"/>
          </a:solidFill>
          <a:ln w="9360" cap="sq">
            <a:solidFill>
              <a:srgbClr val="000000"/>
            </a:solidFill>
            <a:miter lim="800000"/>
            <a:headEnd/>
            <a:tailEnd/>
          </a:ln>
        </p:spPr>
        <p:txBody>
          <a:bodyPr wrap="none" lIns="90000" tIns="46800" rIns="90000" bIns="46800" anchor="ctr"/>
          <a:lstStyle/>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800">
                <a:solidFill>
                  <a:srgbClr val="000000"/>
                </a:solidFill>
              </a:rPr>
              <a:t>YES</a:t>
            </a:r>
          </a:p>
        </p:txBody>
      </p:sp>
      <p:sp>
        <p:nvSpPr>
          <p:cNvPr id="20494" name="Oval 13"/>
          <p:cNvSpPr>
            <a:spLocks noChangeArrowheads="1"/>
          </p:cNvSpPr>
          <p:nvPr/>
        </p:nvSpPr>
        <p:spPr bwMode="auto">
          <a:xfrm>
            <a:off x="7812088" y="3284538"/>
            <a:ext cx="1008062" cy="360362"/>
          </a:xfrm>
          <a:prstGeom prst="ellipse">
            <a:avLst/>
          </a:prstGeom>
          <a:solidFill>
            <a:srgbClr val="4F81BD"/>
          </a:solidFill>
          <a:ln w="9360" cap="sq">
            <a:solidFill>
              <a:srgbClr val="000000"/>
            </a:solidFill>
            <a:miter lim="800000"/>
            <a:headEnd/>
            <a:tailEnd/>
          </a:ln>
        </p:spPr>
        <p:txBody>
          <a:bodyPr wrap="none" lIns="90000" tIns="46800" rIns="90000" bIns="46800" anchor="ctr"/>
          <a:lstStyle/>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800">
                <a:solidFill>
                  <a:srgbClr val="000000"/>
                </a:solidFill>
              </a:rPr>
              <a:t>NO</a:t>
            </a:r>
          </a:p>
        </p:txBody>
      </p:sp>
      <p:sp>
        <p:nvSpPr>
          <p:cNvPr id="20495" name="Line 14"/>
          <p:cNvSpPr>
            <a:spLocks noChangeShapeType="1"/>
          </p:cNvSpPr>
          <p:nvPr/>
        </p:nvSpPr>
        <p:spPr bwMode="auto">
          <a:xfrm>
            <a:off x="7164388" y="2852738"/>
            <a:ext cx="576262" cy="1587"/>
          </a:xfrm>
          <a:prstGeom prst="line">
            <a:avLst/>
          </a:prstGeom>
          <a:noFill/>
          <a:ln w="9360" cap="sq">
            <a:solidFill>
              <a:srgbClr val="000000"/>
            </a:solidFill>
            <a:miter lim="800000"/>
            <a:headEnd/>
            <a:tailEnd/>
          </a:ln>
        </p:spPr>
        <p:txBody>
          <a:bodyPr/>
          <a:lstStyle/>
          <a:p>
            <a:endParaRPr lang="en-US"/>
          </a:p>
        </p:txBody>
      </p:sp>
      <p:sp>
        <p:nvSpPr>
          <p:cNvPr id="20496" name="Line 15"/>
          <p:cNvSpPr>
            <a:spLocks noChangeShapeType="1"/>
          </p:cNvSpPr>
          <p:nvPr/>
        </p:nvSpPr>
        <p:spPr bwMode="auto">
          <a:xfrm>
            <a:off x="7164388" y="3357563"/>
            <a:ext cx="720725" cy="71437"/>
          </a:xfrm>
          <a:prstGeom prst="line">
            <a:avLst/>
          </a:prstGeom>
          <a:noFill/>
          <a:ln w="9360" cap="sq">
            <a:solidFill>
              <a:srgbClr val="000000"/>
            </a:solidFill>
            <a:miter lim="800000"/>
            <a:headEnd/>
            <a:tailEnd/>
          </a:ln>
        </p:spPr>
        <p:txBody>
          <a:bodyPr/>
          <a:lstStyle/>
          <a:p>
            <a:endParaRPr lang="en-US"/>
          </a:p>
        </p:txBody>
      </p:sp>
      <p:sp>
        <p:nvSpPr>
          <p:cNvPr id="20497" name="Text Box 16"/>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6010942-DAB7-4F06-8BB5-8D772C9E2B18}" type="slidenum">
              <a:rPr lang="en-US" altLang="en-US" sz="1200">
                <a:solidFill>
                  <a:srgbClr val="898989"/>
                </a:solidFill>
              </a:rPr>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83</a:t>
            </a:fld>
            <a:endParaRPr lang="en-US" altLang="en-US" sz="1200">
              <a:solidFill>
                <a:srgbClr val="898989"/>
              </a:solidFill>
            </a:endParaRPr>
          </a:p>
        </p:txBody>
      </p:sp>
    </p:spTree>
    <p:extLst>
      <p:ext uri="{BB962C8B-B14F-4D97-AF65-F5344CB8AC3E}">
        <p14:creationId xmlns:p14="http://schemas.microsoft.com/office/powerpoint/2010/main" val="15297866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buClr>
                <a:srgbClr val="000000"/>
              </a:buClr>
              <a:buSzPct val="45000"/>
              <a:buFont typeface="Wingdings"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n-US" altLang="en-US" sz="4000">
                <a:solidFill>
                  <a:srgbClr val="000000"/>
                </a:solidFill>
                <a:latin typeface="Arial" pitchFamily="34" charset="0"/>
              </a:rPr>
              <a:t> </a:t>
            </a:r>
            <a:r>
              <a:rPr lang="en-US" altLang="en-US" sz="3200" b="1">
                <a:solidFill>
                  <a:srgbClr val="000000"/>
                </a:solidFill>
                <a:latin typeface="Times New Roman" pitchFamily="18" charset="0"/>
                <a:cs typeface="Times New Roman" pitchFamily="18" charset="0"/>
              </a:rPr>
              <a:t>REPRESENTATION OF FUZZY LOGIC</a:t>
            </a:r>
          </a:p>
        </p:txBody>
      </p:sp>
      <p:sp>
        <p:nvSpPr>
          <p:cNvPr id="21507" name="Text Box 2"/>
          <p:cNvSpPr txBox="1">
            <a:spLocks noChangeArrowheads="1"/>
          </p:cNvSpPr>
          <p:nvPr/>
        </p:nvSpPr>
        <p:spPr bwMode="auto">
          <a:xfrm>
            <a:off x="179388" y="1628775"/>
            <a:ext cx="8713787" cy="4525963"/>
          </a:xfrm>
          <a:prstGeom prst="rect">
            <a:avLst/>
          </a:prstGeom>
          <a:noFill/>
          <a:ln w="9525">
            <a:noFill/>
            <a:round/>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1508" name="AutoShape 3"/>
          <p:cNvSpPr>
            <a:spLocks noChangeArrowheads="1"/>
          </p:cNvSpPr>
          <p:nvPr/>
        </p:nvSpPr>
        <p:spPr bwMode="auto">
          <a:xfrm>
            <a:off x="1187450" y="2420938"/>
            <a:ext cx="936625" cy="1295400"/>
          </a:xfrm>
          <a:prstGeom prst="smileyFace">
            <a:avLst>
              <a:gd name="adj" fmla="val 9282"/>
            </a:avLst>
          </a:prstGeom>
          <a:solidFill>
            <a:srgbClr val="4F81BD"/>
          </a:solidFill>
          <a:ln w="9360" cap="sq">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1509" name="AutoShape 4"/>
          <p:cNvSpPr>
            <a:spLocks noChangeArrowheads="1"/>
          </p:cNvSpPr>
          <p:nvPr/>
        </p:nvSpPr>
        <p:spPr bwMode="auto">
          <a:xfrm>
            <a:off x="1331913" y="3716338"/>
            <a:ext cx="719137" cy="11525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4F81BD"/>
          </a:solidFill>
          <a:ln w="9360" cap="sq">
            <a:solidFill>
              <a:srgbClr val="000000"/>
            </a:solidFill>
            <a:miter lim="800000"/>
            <a:headEnd/>
            <a:tailEnd/>
          </a:ln>
        </p:spPr>
        <p:txBody>
          <a:bodyPr wrap="none" anchor="ctr"/>
          <a:lstStyle/>
          <a:p>
            <a:pPr eaLnBrk="0" hangingPunct="0"/>
            <a:endParaRPr lang="en-US"/>
          </a:p>
        </p:txBody>
      </p:sp>
      <p:sp>
        <p:nvSpPr>
          <p:cNvPr id="21510" name="Oval 5"/>
          <p:cNvSpPr>
            <a:spLocks noChangeArrowheads="1"/>
          </p:cNvSpPr>
          <p:nvPr/>
        </p:nvSpPr>
        <p:spPr bwMode="auto">
          <a:xfrm>
            <a:off x="2484438" y="3170238"/>
            <a:ext cx="3095625" cy="792162"/>
          </a:xfrm>
          <a:prstGeom prst="ellipse">
            <a:avLst/>
          </a:prstGeom>
          <a:solidFill>
            <a:srgbClr val="4F81BD"/>
          </a:solidFill>
          <a:ln w="9360" cap="sq">
            <a:solidFill>
              <a:srgbClr val="000000"/>
            </a:solidFill>
            <a:miter lim="800000"/>
            <a:headEnd/>
            <a:tailEnd/>
          </a:ln>
        </p:spPr>
        <p:txBody>
          <a:bodyPr wrap="none" lIns="90000" tIns="46800" rIns="90000" bIns="46800" anchor="ctr"/>
          <a:lstStyle/>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800" dirty="0">
                <a:solidFill>
                  <a:srgbClr val="000000"/>
                </a:solidFill>
              </a:rPr>
              <a:t>IS RAM HONEST?</a:t>
            </a:r>
          </a:p>
        </p:txBody>
      </p:sp>
      <p:sp>
        <p:nvSpPr>
          <p:cNvPr id="21511" name="Rectangle 6"/>
          <p:cNvSpPr>
            <a:spLocks noChangeArrowheads="1"/>
          </p:cNvSpPr>
          <p:nvPr/>
        </p:nvSpPr>
        <p:spPr bwMode="auto">
          <a:xfrm>
            <a:off x="5940425" y="2636838"/>
            <a:ext cx="1152525" cy="1008062"/>
          </a:xfrm>
          <a:prstGeom prst="rect">
            <a:avLst/>
          </a:prstGeom>
          <a:solidFill>
            <a:srgbClr val="4F81BD"/>
          </a:solidFill>
          <a:ln w="9360" cap="sq">
            <a:solidFill>
              <a:srgbClr val="000000"/>
            </a:solidFill>
            <a:miter lim="800000"/>
            <a:headEnd/>
            <a:tailEnd/>
          </a:ln>
        </p:spPr>
        <p:txBody>
          <a:bodyPr wrap="none" lIns="90000" tIns="46800" rIns="90000" bIns="46800" anchor="ctr"/>
          <a:lstStyle/>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800">
                <a:solidFill>
                  <a:srgbClr val="000000"/>
                </a:solidFill>
              </a:rPr>
              <a:t>FUZZY</a:t>
            </a:r>
          </a:p>
        </p:txBody>
      </p:sp>
      <p:sp>
        <p:nvSpPr>
          <p:cNvPr id="21512" name="AutoShape 7"/>
          <p:cNvSpPr>
            <a:spLocks noChangeArrowheads="1"/>
          </p:cNvSpPr>
          <p:nvPr/>
        </p:nvSpPr>
        <p:spPr bwMode="auto">
          <a:xfrm>
            <a:off x="6011863" y="3573463"/>
            <a:ext cx="215900" cy="719137"/>
          </a:xfrm>
          <a:prstGeom prst="flowChartInputOutput">
            <a:avLst/>
          </a:prstGeom>
          <a:solidFill>
            <a:srgbClr val="4F81BD"/>
          </a:solidFill>
          <a:ln w="9360" cap="sq">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1513" name="AutoShape 8"/>
          <p:cNvSpPr>
            <a:spLocks noChangeArrowheads="1"/>
          </p:cNvSpPr>
          <p:nvPr/>
        </p:nvSpPr>
        <p:spPr bwMode="auto">
          <a:xfrm>
            <a:off x="6659563" y="3573463"/>
            <a:ext cx="217487" cy="719137"/>
          </a:xfrm>
          <a:prstGeom prst="flowChartInputOutput">
            <a:avLst/>
          </a:prstGeom>
          <a:solidFill>
            <a:srgbClr val="4F81BD"/>
          </a:solidFill>
          <a:ln w="9360" cap="sq">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1514" name="AutoShape 9"/>
          <p:cNvSpPr>
            <a:spLocks noChangeArrowheads="1"/>
          </p:cNvSpPr>
          <p:nvPr/>
        </p:nvSpPr>
        <p:spPr bwMode="auto">
          <a:xfrm>
            <a:off x="2124075" y="3429000"/>
            <a:ext cx="360363" cy="144463"/>
          </a:xfrm>
          <a:prstGeom prst="leftArrow">
            <a:avLst>
              <a:gd name="adj1" fmla="val 50000"/>
              <a:gd name="adj2" fmla="val 62363"/>
            </a:avLst>
          </a:prstGeom>
          <a:solidFill>
            <a:srgbClr val="4F81BD"/>
          </a:solidFill>
          <a:ln w="9360" cap="sq">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1515" name="Oval 10"/>
          <p:cNvSpPr>
            <a:spLocks noChangeArrowheads="1"/>
          </p:cNvSpPr>
          <p:nvPr/>
        </p:nvSpPr>
        <p:spPr bwMode="auto">
          <a:xfrm>
            <a:off x="7092950" y="2781300"/>
            <a:ext cx="71438" cy="142875"/>
          </a:xfrm>
          <a:prstGeom prst="ellipse">
            <a:avLst/>
          </a:prstGeom>
          <a:solidFill>
            <a:srgbClr val="4F81BD"/>
          </a:solidFill>
          <a:ln w="9360" cap="sq">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1516" name="Oval 11"/>
          <p:cNvSpPr>
            <a:spLocks noChangeArrowheads="1"/>
          </p:cNvSpPr>
          <p:nvPr/>
        </p:nvSpPr>
        <p:spPr bwMode="auto">
          <a:xfrm>
            <a:off x="7092950" y="3284538"/>
            <a:ext cx="71438" cy="144462"/>
          </a:xfrm>
          <a:prstGeom prst="ellipse">
            <a:avLst/>
          </a:prstGeom>
          <a:solidFill>
            <a:srgbClr val="4F81BD"/>
          </a:solidFill>
          <a:ln w="9360" cap="sq">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IN" altLang="en-US"/>
          </a:p>
        </p:txBody>
      </p:sp>
      <p:sp>
        <p:nvSpPr>
          <p:cNvPr id="21517" name="Oval 12"/>
          <p:cNvSpPr>
            <a:spLocks noChangeArrowheads="1"/>
          </p:cNvSpPr>
          <p:nvPr/>
        </p:nvSpPr>
        <p:spPr bwMode="auto">
          <a:xfrm>
            <a:off x="7380288" y="2636838"/>
            <a:ext cx="1368425" cy="576262"/>
          </a:xfrm>
          <a:prstGeom prst="ellipse">
            <a:avLst/>
          </a:prstGeom>
          <a:solidFill>
            <a:srgbClr val="4F81BD"/>
          </a:solidFill>
          <a:ln w="9360" cap="sq">
            <a:solidFill>
              <a:srgbClr val="000000"/>
            </a:solidFill>
            <a:miter lim="800000"/>
            <a:headEnd/>
            <a:tailEnd/>
          </a:ln>
        </p:spPr>
        <p:txBody>
          <a:bodyPr wrap="none" lIns="90000" tIns="46800" rIns="90000" bIns="46800" anchor="ctr"/>
          <a:lstStyle/>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Very Honest</a:t>
            </a:r>
          </a:p>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0.80</a:t>
            </a:r>
          </a:p>
        </p:txBody>
      </p:sp>
      <p:sp>
        <p:nvSpPr>
          <p:cNvPr id="21518" name="Oval 13"/>
          <p:cNvSpPr>
            <a:spLocks noChangeArrowheads="1"/>
          </p:cNvSpPr>
          <p:nvPr/>
        </p:nvSpPr>
        <p:spPr bwMode="auto">
          <a:xfrm>
            <a:off x="7380288" y="3284538"/>
            <a:ext cx="1295400" cy="677862"/>
          </a:xfrm>
          <a:prstGeom prst="ellipse">
            <a:avLst/>
          </a:prstGeom>
          <a:solidFill>
            <a:srgbClr val="4F81BD"/>
          </a:solidFill>
          <a:ln w="9360" cap="sq">
            <a:solidFill>
              <a:srgbClr val="000000"/>
            </a:solidFill>
            <a:miter lim="800000"/>
            <a:headEnd/>
            <a:tailEnd/>
          </a:ln>
        </p:spPr>
        <p:txBody>
          <a:bodyPr wrap="none" lIns="90000" tIns="46800" rIns="90000" bIns="46800" anchor="ctr"/>
          <a:lstStyle/>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000">
                <a:solidFill>
                  <a:srgbClr val="000000"/>
                </a:solidFill>
              </a:rPr>
              <a:t>Honest at times</a:t>
            </a:r>
          </a:p>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000">
                <a:solidFill>
                  <a:srgbClr val="000000"/>
                </a:solidFill>
              </a:rPr>
              <a:t>0.4</a:t>
            </a:r>
          </a:p>
        </p:txBody>
      </p:sp>
      <p:sp>
        <p:nvSpPr>
          <p:cNvPr id="21519" name="Line 14"/>
          <p:cNvSpPr>
            <a:spLocks noChangeShapeType="1"/>
          </p:cNvSpPr>
          <p:nvPr/>
        </p:nvSpPr>
        <p:spPr bwMode="auto">
          <a:xfrm>
            <a:off x="7164388" y="2852738"/>
            <a:ext cx="215900" cy="1587"/>
          </a:xfrm>
          <a:prstGeom prst="line">
            <a:avLst/>
          </a:prstGeom>
          <a:noFill/>
          <a:ln w="9360" cap="sq">
            <a:solidFill>
              <a:srgbClr val="000000"/>
            </a:solidFill>
            <a:miter lim="800000"/>
            <a:headEnd/>
            <a:tailEnd/>
          </a:ln>
        </p:spPr>
        <p:txBody>
          <a:bodyPr/>
          <a:lstStyle/>
          <a:p>
            <a:endParaRPr lang="en-US"/>
          </a:p>
        </p:txBody>
      </p:sp>
      <p:sp>
        <p:nvSpPr>
          <p:cNvPr id="21520" name="Line 15"/>
          <p:cNvSpPr>
            <a:spLocks noChangeShapeType="1"/>
          </p:cNvSpPr>
          <p:nvPr/>
        </p:nvSpPr>
        <p:spPr bwMode="auto">
          <a:xfrm>
            <a:off x="7164388" y="3357563"/>
            <a:ext cx="215900" cy="71437"/>
          </a:xfrm>
          <a:prstGeom prst="line">
            <a:avLst/>
          </a:prstGeom>
          <a:noFill/>
          <a:ln w="9360" cap="sq">
            <a:solidFill>
              <a:srgbClr val="000000"/>
            </a:solidFill>
            <a:miter lim="800000"/>
            <a:headEnd/>
            <a:tailEnd/>
          </a:ln>
        </p:spPr>
        <p:txBody>
          <a:bodyPr/>
          <a:lstStyle/>
          <a:p>
            <a:endParaRPr lang="en-US"/>
          </a:p>
        </p:txBody>
      </p:sp>
      <p:sp>
        <p:nvSpPr>
          <p:cNvPr id="21521" name="Oval 16"/>
          <p:cNvSpPr>
            <a:spLocks noChangeArrowheads="1"/>
          </p:cNvSpPr>
          <p:nvPr/>
        </p:nvSpPr>
        <p:spPr bwMode="auto">
          <a:xfrm>
            <a:off x="7086600" y="1916113"/>
            <a:ext cx="1662113" cy="504825"/>
          </a:xfrm>
          <a:prstGeom prst="ellipse">
            <a:avLst/>
          </a:prstGeom>
          <a:solidFill>
            <a:srgbClr val="4F81BD"/>
          </a:solidFill>
          <a:ln w="9360" cap="sq">
            <a:solidFill>
              <a:srgbClr val="000000"/>
            </a:solidFill>
            <a:miter lim="800000"/>
            <a:headEnd/>
            <a:tailEnd/>
          </a:ln>
        </p:spPr>
        <p:txBody>
          <a:bodyPr wrap="none" lIns="90000" tIns="46800" rIns="90000" bIns="46800" anchor="ctr"/>
          <a:lstStyle/>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200">
                <a:solidFill>
                  <a:srgbClr val="000000"/>
                </a:solidFill>
              </a:rPr>
              <a:t>Extremely Honest</a:t>
            </a:r>
          </a:p>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200">
                <a:solidFill>
                  <a:srgbClr val="000000"/>
                </a:solidFill>
              </a:rPr>
              <a:t>1</a:t>
            </a:r>
          </a:p>
        </p:txBody>
      </p:sp>
      <p:sp>
        <p:nvSpPr>
          <p:cNvPr id="21522" name="Oval 17"/>
          <p:cNvSpPr>
            <a:spLocks noChangeArrowheads="1"/>
          </p:cNvSpPr>
          <p:nvPr/>
        </p:nvSpPr>
        <p:spPr bwMode="auto">
          <a:xfrm>
            <a:off x="6781800" y="4221163"/>
            <a:ext cx="2038350" cy="863600"/>
          </a:xfrm>
          <a:prstGeom prst="ellipse">
            <a:avLst/>
          </a:prstGeom>
          <a:solidFill>
            <a:srgbClr val="4F81BD"/>
          </a:solidFill>
          <a:ln w="9360" cap="sq">
            <a:solidFill>
              <a:srgbClr val="000000"/>
            </a:solidFill>
            <a:miter lim="800000"/>
            <a:headEnd/>
            <a:tailEnd/>
          </a:ln>
        </p:spPr>
        <p:txBody>
          <a:bodyPr wrap="none" lIns="90000" tIns="46800" rIns="90000" bIns="46800" anchor="ctr"/>
          <a:lstStyle/>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Extremely Dishonest</a:t>
            </a:r>
          </a:p>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0</a:t>
            </a:r>
          </a:p>
        </p:txBody>
      </p:sp>
      <p:sp>
        <p:nvSpPr>
          <p:cNvPr id="21523" name="Line 18"/>
          <p:cNvSpPr>
            <a:spLocks noChangeShapeType="1"/>
          </p:cNvSpPr>
          <p:nvPr/>
        </p:nvSpPr>
        <p:spPr bwMode="auto">
          <a:xfrm flipV="1">
            <a:off x="7092950" y="2419350"/>
            <a:ext cx="431800" cy="290513"/>
          </a:xfrm>
          <a:prstGeom prst="line">
            <a:avLst/>
          </a:prstGeom>
          <a:noFill/>
          <a:ln w="9360" cap="sq">
            <a:solidFill>
              <a:srgbClr val="000000"/>
            </a:solidFill>
            <a:miter lim="800000"/>
            <a:headEnd/>
            <a:tailEnd/>
          </a:ln>
        </p:spPr>
        <p:txBody>
          <a:bodyPr/>
          <a:lstStyle/>
          <a:p>
            <a:endParaRPr lang="en-US"/>
          </a:p>
        </p:txBody>
      </p:sp>
      <p:sp>
        <p:nvSpPr>
          <p:cNvPr id="21524" name="Line 19"/>
          <p:cNvSpPr>
            <a:spLocks noChangeShapeType="1"/>
          </p:cNvSpPr>
          <p:nvPr/>
        </p:nvSpPr>
        <p:spPr bwMode="auto">
          <a:xfrm>
            <a:off x="7092950" y="3573463"/>
            <a:ext cx="574675" cy="792162"/>
          </a:xfrm>
          <a:prstGeom prst="line">
            <a:avLst/>
          </a:prstGeom>
          <a:noFill/>
          <a:ln w="9360" cap="sq">
            <a:solidFill>
              <a:srgbClr val="000000"/>
            </a:solidFill>
            <a:miter lim="800000"/>
            <a:headEnd/>
            <a:tailEnd/>
          </a:ln>
        </p:spPr>
        <p:txBody>
          <a:bodyPr/>
          <a:lstStyle/>
          <a:p>
            <a:endParaRPr lang="en-US"/>
          </a:p>
        </p:txBody>
      </p:sp>
      <p:sp>
        <p:nvSpPr>
          <p:cNvPr id="21525" name="Text Box 20"/>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CB6A874-6727-41C3-9A4A-8203E98158CC}" type="slidenum">
              <a:rPr lang="en-US" altLang="en-US" sz="1200">
                <a:solidFill>
                  <a:srgbClr val="898989"/>
                </a:solidFill>
              </a:rPr>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84</a:t>
            </a:fld>
            <a:endParaRPr lang="en-US" altLang="en-US" sz="1200">
              <a:solidFill>
                <a:srgbClr val="898989"/>
              </a:solidFill>
            </a:endParaRPr>
          </a:p>
        </p:txBody>
      </p:sp>
    </p:spTree>
    <p:extLst>
      <p:ext uri="{BB962C8B-B14F-4D97-AF65-F5344CB8AC3E}">
        <p14:creationId xmlns:p14="http://schemas.microsoft.com/office/powerpoint/2010/main" val="15328140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457200" y="457200"/>
            <a:ext cx="7289800" cy="520700"/>
          </a:xfrm>
          <a:prstGeom prst="rect">
            <a:avLst/>
          </a:prstGeom>
          <a:noFill/>
          <a:ln w="9525">
            <a:noFill/>
            <a:round/>
            <a:headEnd/>
            <a:tailEnd/>
          </a:ln>
        </p:spPr>
        <p:txBody>
          <a:bodyPr lIns="90000" tIns="46800" rIns="90000" bIns="46800">
            <a:spAutoFit/>
          </a:bodyPr>
          <a:lstStyle/>
          <a:p>
            <a:pPr>
              <a:spcBef>
                <a:spcPts val="175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b="1">
                <a:solidFill>
                  <a:srgbClr val="000000"/>
                </a:solidFill>
                <a:latin typeface="Times New Roman" pitchFamily="18" charset="0"/>
                <a:cs typeface="Times New Roman" pitchFamily="18" charset="0"/>
              </a:rPr>
              <a:t>Fuzzy Sets</a:t>
            </a:r>
          </a:p>
        </p:txBody>
      </p:sp>
      <p:sp>
        <p:nvSpPr>
          <p:cNvPr id="27651" name="Text Box 2"/>
          <p:cNvSpPr txBox="1">
            <a:spLocks noChangeArrowheads="1"/>
          </p:cNvSpPr>
          <p:nvPr/>
        </p:nvSpPr>
        <p:spPr bwMode="auto">
          <a:xfrm>
            <a:off x="457200" y="1447800"/>
            <a:ext cx="8229600" cy="6053138"/>
          </a:xfrm>
          <a:prstGeom prst="rect">
            <a:avLst/>
          </a:prstGeom>
          <a:noFill/>
          <a:ln w="9525">
            <a:noFill/>
            <a:round/>
            <a:headEnd/>
            <a:tailEnd/>
          </a:ln>
        </p:spPr>
        <p:txBody>
          <a:bodyPr lIns="90000" tIns="46800" rIns="90000" bIns="46800">
            <a:spAutoFit/>
          </a:bodyPr>
          <a:lstStyle/>
          <a:p>
            <a:pPr algn="just" eaLnBrk="0" hangingPunct="0">
              <a:lnSpc>
                <a:spcPct val="11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solidFill>
                  <a:srgbClr val="000000"/>
                </a:solidFill>
                <a:latin typeface="Times New Roman" pitchFamily="18" charset="0"/>
                <a:cs typeface="Times New Roman" pitchFamily="18" charset="0"/>
              </a:rPr>
              <a:t>Fuzzy set support flexible sense of membership of element to a set.</a:t>
            </a:r>
          </a:p>
          <a:p>
            <a:pPr algn="just" eaLnBrk="0" hangingPunct="0">
              <a:lnSpc>
                <a:spcPct val="11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2800">
              <a:solidFill>
                <a:srgbClr val="000000"/>
              </a:solidFill>
              <a:latin typeface="Times New Roman" pitchFamily="18" charset="0"/>
              <a:cs typeface="Times New Roman" pitchFamily="18" charset="0"/>
            </a:endParaRPr>
          </a:p>
          <a:p>
            <a:pPr algn="just" eaLnBrk="0" hangingPunct="0">
              <a:lnSpc>
                <a:spcPct val="11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solidFill>
                  <a:srgbClr val="000000"/>
                </a:solidFill>
                <a:latin typeface="Times New Roman" pitchFamily="18" charset="0"/>
                <a:cs typeface="Times New Roman" pitchFamily="18" charset="0"/>
              </a:rPr>
              <a:t>In crisp set theory an element  “ belongs to” or  “ not belongs ‘ a set .</a:t>
            </a:r>
          </a:p>
          <a:p>
            <a:pPr algn="just" eaLnBrk="0" hangingPunct="0">
              <a:lnSpc>
                <a:spcPct val="11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2800">
              <a:solidFill>
                <a:srgbClr val="000000"/>
              </a:solidFill>
              <a:latin typeface="Times New Roman" pitchFamily="18" charset="0"/>
              <a:cs typeface="Times New Roman" pitchFamily="18" charset="0"/>
            </a:endParaRPr>
          </a:p>
          <a:p>
            <a:pPr algn="just" eaLnBrk="0" hangingPunct="0">
              <a:lnSpc>
                <a:spcPct val="11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solidFill>
                  <a:srgbClr val="000000"/>
                </a:solidFill>
                <a:latin typeface="Times New Roman" pitchFamily="18" charset="0"/>
                <a:cs typeface="Times New Roman" pitchFamily="18" charset="0"/>
              </a:rPr>
              <a:t>In fuzzy set theory many degrees of membership (between 0 and 1) are allowed.</a:t>
            </a:r>
          </a:p>
          <a:p>
            <a:pPr eaLnBrk="0" hangingPunct="0">
              <a:lnSpc>
                <a:spcPct val="11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solidFill>
                <a:srgbClr val="984807"/>
              </a:solidFill>
              <a:latin typeface="Tahoma" pitchFamily="34" charset="0"/>
              <a:cs typeface="Tahoma" pitchFamily="34" charset="0"/>
            </a:endParaRPr>
          </a:p>
          <a:p>
            <a:pPr eaLnBrk="0" hangingPunct="0">
              <a:lnSpc>
                <a:spcPct val="11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solidFill>
                  <a:srgbClr val="984807"/>
                </a:solidFill>
                <a:latin typeface="Tahoma" pitchFamily="34" charset="0"/>
                <a:cs typeface="Tahoma" pitchFamily="34" charset="0"/>
              </a:rPr>
              <a:t>              </a:t>
            </a:r>
          </a:p>
          <a:p>
            <a:pPr eaLnBrk="0" hangingPunct="0">
              <a:lnSpc>
                <a:spcPct val="11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solidFill>
                <a:srgbClr val="984807"/>
              </a:solidFill>
              <a:latin typeface="Tahoma" pitchFamily="34" charset="0"/>
              <a:cs typeface="Tahoma" pitchFamily="34" charset="0"/>
            </a:endParaRPr>
          </a:p>
          <a:p>
            <a:pPr eaLnBrk="0" hangingPunct="0">
              <a:lnSpc>
                <a:spcPct val="11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solidFill>
                <a:srgbClr val="984807"/>
              </a:solidFill>
              <a:latin typeface="Tahoma" pitchFamily="34" charset="0"/>
              <a:cs typeface="Tahoma" pitchFamily="34" charset="0"/>
            </a:endParaRPr>
          </a:p>
          <a:p>
            <a:pPr eaLnBrk="0" hangingPunct="0">
              <a:lnSpc>
                <a:spcPct val="11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solidFill>
                  <a:srgbClr val="984807"/>
                </a:solidFill>
                <a:latin typeface="Tahoma" pitchFamily="34" charset="0"/>
                <a:cs typeface="Tahoma" pitchFamily="34" charset="0"/>
              </a:rPr>
              <a:t>   </a:t>
            </a:r>
          </a:p>
          <a:p>
            <a:pPr eaLnBrk="0" hangingPunct="0">
              <a:spcBef>
                <a:spcPts val="125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solidFill>
                  <a:srgbClr val="984807"/>
                </a:solidFill>
                <a:latin typeface="Tahoma" pitchFamily="34" charset="0"/>
                <a:cs typeface="Tahoma" pitchFamily="34" charset="0"/>
              </a:rPr>
              <a:t> </a:t>
            </a:r>
          </a:p>
        </p:txBody>
      </p:sp>
      <p:sp>
        <p:nvSpPr>
          <p:cNvPr id="27652"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C9E054-1F6A-42AF-87FE-CE98C19139AC}" type="slidenum">
              <a:rPr lang="en-US" altLang="en-US" sz="1200">
                <a:solidFill>
                  <a:srgbClr val="898989"/>
                </a:solidFill>
              </a:rPr>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85</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97737"/>
            <a:ext cx="2181225" cy="635000"/>
          </a:xfrm>
          <a:prstGeom prst="rect">
            <a:avLst/>
          </a:prstGeom>
        </p:spPr>
        <p:txBody>
          <a:bodyPr vert="horz" wrap="square" lIns="0" tIns="12065" rIns="0" bIns="0" rtlCol="0">
            <a:spAutoFit/>
          </a:bodyPr>
          <a:lstStyle/>
          <a:p>
            <a:pPr marL="12700">
              <a:lnSpc>
                <a:spcPct val="100000"/>
              </a:lnSpc>
              <a:spcBef>
                <a:spcPts val="95"/>
              </a:spcBef>
            </a:pPr>
            <a:r>
              <a:rPr spc="-105" dirty="0"/>
              <a:t>Fu</a:t>
            </a:r>
            <a:r>
              <a:rPr spc="-100" dirty="0"/>
              <a:t>zz</a:t>
            </a:r>
            <a:r>
              <a:rPr spc="-5" dirty="0"/>
              <a:t>y</a:t>
            </a:r>
            <a:r>
              <a:rPr spc="-175" dirty="0"/>
              <a:t> </a:t>
            </a:r>
            <a:r>
              <a:rPr spc="-105" dirty="0"/>
              <a:t>Se</a:t>
            </a:r>
            <a:r>
              <a:rPr spc="-5" dirty="0"/>
              <a:t>t</a:t>
            </a:r>
          </a:p>
        </p:txBody>
      </p:sp>
      <p:sp>
        <p:nvSpPr>
          <p:cNvPr id="3" name="object 3"/>
          <p:cNvSpPr txBox="1"/>
          <p:nvPr/>
        </p:nvSpPr>
        <p:spPr>
          <a:xfrm>
            <a:off x="535940" y="1558798"/>
            <a:ext cx="8074025" cy="4451985"/>
          </a:xfrm>
          <a:prstGeom prst="rect">
            <a:avLst/>
          </a:prstGeom>
        </p:spPr>
        <p:txBody>
          <a:bodyPr vert="horz" wrap="square" lIns="0" tIns="12065" rIns="0" bIns="0" rtlCol="0">
            <a:spAutoFit/>
          </a:bodyPr>
          <a:lstStyle/>
          <a:p>
            <a:pPr marL="195580" indent="-182880" algn="just">
              <a:lnSpc>
                <a:spcPts val="2375"/>
              </a:lnSpc>
              <a:spcBef>
                <a:spcPts val="95"/>
              </a:spcBef>
              <a:buClr>
                <a:srgbClr val="92A199"/>
              </a:buClr>
              <a:buSzPct val="84090"/>
              <a:buChar char="•"/>
              <a:tabLst>
                <a:tab pos="195580" algn="l"/>
              </a:tabLst>
            </a:pPr>
            <a:r>
              <a:rPr sz="2200" spc="-5" dirty="0">
                <a:solidFill>
                  <a:srgbClr val="292934"/>
                </a:solidFill>
                <a:latin typeface="Microsoft Sans Serif"/>
                <a:cs typeface="Microsoft Sans Serif"/>
              </a:rPr>
              <a:t>Fuzzy</a:t>
            </a:r>
            <a:r>
              <a:rPr sz="2200" spc="260" dirty="0">
                <a:solidFill>
                  <a:srgbClr val="292934"/>
                </a:solidFill>
                <a:latin typeface="Microsoft Sans Serif"/>
                <a:cs typeface="Microsoft Sans Serif"/>
              </a:rPr>
              <a:t> </a:t>
            </a:r>
            <a:r>
              <a:rPr sz="2200" spc="-5" dirty="0">
                <a:solidFill>
                  <a:srgbClr val="292934"/>
                </a:solidFill>
                <a:latin typeface="Microsoft Sans Serif"/>
                <a:cs typeface="Microsoft Sans Serif"/>
              </a:rPr>
              <a:t>set</a:t>
            </a:r>
            <a:r>
              <a:rPr sz="2200" spc="270" dirty="0">
                <a:solidFill>
                  <a:srgbClr val="292934"/>
                </a:solidFill>
                <a:latin typeface="Microsoft Sans Serif"/>
                <a:cs typeface="Microsoft Sans Serif"/>
              </a:rPr>
              <a:t> </a:t>
            </a:r>
            <a:r>
              <a:rPr sz="2200" spc="-5" dirty="0">
                <a:solidFill>
                  <a:srgbClr val="292934"/>
                </a:solidFill>
                <a:latin typeface="Microsoft Sans Serif"/>
                <a:cs typeface="Microsoft Sans Serif"/>
              </a:rPr>
              <a:t>may</a:t>
            </a:r>
            <a:r>
              <a:rPr sz="2200" spc="254" dirty="0">
                <a:solidFill>
                  <a:srgbClr val="292934"/>
                </a:solidFill>
                <a:latin typeface="Microsoft Sans Serif"/>
                <a:cs typeface="Microsoft Sans Serif"/>
              </a:rPr>
              <a:t> </a:t>
            </a:r>
            <a:r>
              <a:rPr sz="2200" spc="-5" dirty="0">
                <a:solidFill>
                  <a:srgbClr val="292934"/>
                </a:solidFill>
                <a:latin typeface="Microsoft Sans Serif"/>
                <a:cs typeface="Microsoft Sans Serif"/>
              </a:rPr>
              <a:t>be</a:t>
            </a:r>
            <a:r>
              <a:rPr sz="2200" spc="270" dirty="0">
                <a:solidFill>
                  <a:srgbClr val="292934"/>
                </a:solidFill>
                <a:latin typeface="Microsoft Sans Serif"/>
                <a:cs typeface="Microsoft Sans Serif"/>
              </a:rPr>
              <a:t> </a:t>
            </a:r>
            <a:r>
              <a:rPr sz="2200" spc="-5" dirty="0">
                <a:solidFill>
                  <a:srgbClr val="292934"/>
                </a:solidFill>
                <a:latin typeface="Microsoft Sans Serif"/>
                <a:cs typeface="Microsoft Sans Serif"/>
              </a:rPr>
              <a:t>viewed</a:t>
            </a:r>
            <a:r>
              <a:rPr sz="2200" spc="265" dirty="0">
                <a:solidFill>
                  <a:srgbClr val="292934"/>
                </a:solidFill>
                <a:latin typeface="Microsoft Sans Serif"/>
                <a:cs typeface="Microsoft Sans Serif"/>
              </a:rPr>
              <a:t> </a:t>
            </a:r>
            <a:r>
              <a:rPr sz="2200" spc="-5" dirty="0">
                <a:solidFill>
                  <a:srgbClr val="292934"/>
                </a:solidFill>
                <a:latin typeface="Microsoft Sans Serif"/>
                <a:cs typeface="Microsoft Sans Serif"/>
              </a:rPr>
              <a:t>as</a:t>
            </a:r>
            <a:r>
              <a:rPr sz="2200" spc="260" dirty="0">
                <a:solidFill>
                  <a:srgbClr val="292934"/>
                </a:solidFill>
                <a:latin typeface="Microsoft Sans Serif"/>
                <a:cs typeface="Microsoft Sans Serif"/>
              </a:rPr>
              <a:t> </a:t>
            </a:r>
            <a:r>
              <a:rPr sz="2200" spc="-5" dirty="0">
                <a:solidFill>
                  <a:srgbClr val="292934"/>
                </a:solidFill>
                <a:latin typeface="Microsoft Sans Serif"/>
                <a:cs typeface="Microsoft Sans Serif"/>
              </a:rPr>
              <a:t>an</a:t>
            </a:r>
            <a:r>
              <a:rPr sz="2200" spc="275" dirty="0">
                <a:solidFill>
                  <a:srgbClr val="292934"/>
                </a:solidFill>
                <a:latin typeface="Microsoft Sans Serif"/>
                <a:cs typeface="Microsoft Sans Serif"/>
              </a:rPr>
              <a:t> </a:t>
            </a:r>
            <a:r>
              <a:rPr sz="2200" spc="-5" dirty="0">
                <a:solidFill>
                  <a:srgbClr val="292934"/>
                </a:solidFill>
                <a:latin typeface="Microsoft Sans Serif"/>
                <a:cs typeface="Microsoft Sans Serif"/>
              </a:rPr>
              <a:t>extension</a:t>
            </a:r>
            <a:r>
              <a:rPr sz="2200" spc="260" dirty="0">
                <a:solidFill>
                  <a:srgbClr val="292934"/>
                </a:solidFill>
                <a:latin typeface="Microsoft Sans Serif"/>
                <a:cs typeface="Microsoft Sans Serif"/>
              </a:rPr>
              <a:t> </a:t>
            </a:r>
            <a:r>
              <a:rPr sz="2200" spc="-5" dirty="0">
                <a:solidFill>
                  <a:srgbClr val="292934"/>
                </a:solidFill>
                <a:latin typeface="Microsoft Sans Serif"/>
                <a:cs typeface="Microsoft Sans Serif"/>
              </a:rPr>
              <a:t>&amp;</a:t>
            </a:r>
            <a:r>
              <a:rPr sz="2200" spc="254" dirty="0">
                <a:solidFill>
                  <a:srgbClr val="292934"/>
                </a:solidFill>
                <a:latin typeface="Microsoft Sans Serif"/>
                <a:cs typeface="Microsoft Sans Serif"/>
              </a:rPr>
              <a:t> </a:t>
            </a:r>
            <a:r>
              <a:rPr sz="2200" spc="-5" dirty="0">
                <a:solidFill>
                  <a:srgbClr val="292934"/>
                </a:solidFill>
                <a:latin typeface="Microsoft Sans Serif"/>
                <a:cs typeface="Microsoft Sans Serif"/>
              </a:rPr>
              <a:t>generalization</a:t>
            </a:r>
            <a:r>
              <a:rPr sz="2200" spc="270" dirty="0">
                <a:solidFill>
                  <a:srgbClr val="292934"/>
                </a:solidFill>
                <a:latin typeface="Microsoft Sans Serif"/>
                <a:cs typeface="Microsoft Sans Serif"/>
              </a:rPr>
              <a:t> </a:t>
            </a:r>
            <a:r>
              <a:rPr sz="2200" spc="-5" dirty="0">
                <a:solidFill>
                  <a:srgbClr val="292934"/>
                </a:solidFill>
                <a:latin typeface="Microsoft Sans Serif"/>
                <a:cs typeface="Microsoft Sans Serif"/>
              </a:rPr>
              <a:t>of</a:t>
            </a:r>
            <a:endParaRPr sz="2200">
              <a:latin typeface="Microsoft Sans Serif"/>
              <a:cs typeface="Microsoft Sans Serif"/>
            </a:endParaRPr>
          </a:p>
          <a:p>
            <a:pPr marL="194945" algn="just">
              <a:lnSpc>
                <a:spcPts val="2375"/>
              </a:lnSpc>
            </a:pPr>
            <a:r>
              <a:rPr sz="2200" spc="-5" dirty="0">
                <a:solidFill>
                  <a:srgbClr val="292934"/>
                </a:solidFill>
                <a:latin typeface="Microsoft Sans Serif"/>
                <a:cs typeface="Microsoft Sans Serif"/>
              </a:rPr>
              <a:t>the</a:t>
            </a:r>
            <a:r>
              <a:rPr sz="2200" spc="20" dirty="0">
                <a:solidFill>
                  <a:srgbClr val="292934"/>
                </a:solidFill>
                <a:latin typeface="Microsoft Sans Serif"/>
                <a:cs typeface="Microsoft Sans Serif"/>
              </a:rPr>
              <a:t> </a:t>
            </a:r>
            <a:r>
              <a:rPr sz="2200" spc="-5" dirty="0">
                <a:solidFill>
                  <a:srgbClr val="292934"/>
                </a:solidFill>
                <a:latin typeface="Microsoft Sans Serif"/>
                <a:cs typeface="Microsoft Sans Serif"/>
              </a:rPr>
              <a:t>basic</a:t>
            </a:r>
            <a:r>
              <a:rPr sz="2200" spc="15" dirty="0">
                <a:solidFill>
                  <a:srgbClr val="292934"/>
                </a:solidFill>
                <a:latin typeface="Microsoft Sans Serif"/>
                <a:cs typeface="Microsoft Sans Serif"/>
              </a:rPr>
              <a:t> </a:t>
            </a:r>
            <a:r>
              <a:rPr sz="2200" dirty="0">
                <a:solidFill>
                  <a:srgbClr val="292934"/>
                </a:solidFill>
                <a:latin typeface="Microsoft Sans Serif"/>
                <a:cs typeface="Microsoft Sans Serif"/>
              </a:rPr>
              <a:t>concepts</a:t>
            </a:r>
            <a:r>
              <a:rPr sz="2200" spc="30" dirty="0">
                <a:solidFill>
                  <a:srgbClr val="292934"/>
                </a:solidFill>
                <a:latin typeface="Microsoft Sans Serif"/>
                <a:cs typeface="Microsoft Sans Serif"/>
              </a:rPr>
              <a:t> </a:t>
            </a:r>
            <a:r>
              <a:rPr sz="2200" spc="-5" dirty="0">
                <a:solidFill>
                  <a:srgbClr val="292934"/>
                </a:solidFill>
                <a:latin typeface="Microsoft Sans Serif"/>
                <a:cs typeface="Microsoft Sans Serif"/>
              </a:rPr>
              <a:t>of</a:t>
            </a:r>
            <a:r>
              <a:rPr sz="2200" spc="15" dirty="0">
                <a:solidFill>
                  <a:srgbClr val="292934"/>
                </a:solidFill>
                <a:latin typeface="Microsoft Sans Serif"/>
                <a:cs typeface="Microsoft Sans Serif"/>
              </a:rPr>
              <a:t> </a:t>
            </a:r>
            <a:r>
              <a:rPr sz="2200" spc="-5" dirty="0">
                <a:solidFill>
                  <a:srgbClr val="292934"/>
                </a:solidFill>
                <a:latin typeface="Microsoft Sans Serif"/>
                <a:cs typeface="Microsoft Sans Serif"/>
              </a:rPr>
              <a:t>crisp</a:t>
            </a:r>
            <a:r>
              <a:rPr sz="2200" spc="30" dirty="0">
                <a:solidFill>
                  <a:srgbClr val="292934"/>
                </a:solidFill>
                <a:latin typeface="Microsoft Sans Serif"/>
                <a:cs typeface="Microsoft Sans Serif"/>
              </a:rPr>
              <a:t> </a:t>
            </a:r>
            <a:r>
              <a:rPr sz="2200" dirty="0">
                <a:solidFill>
                  <a:srgbClr val="292934"/>
                </a:solidFill>
                <a:latin typeface="Microsoft Sans Serif"/>
                <a:cs typeface="Microsoft Sans Serif"/>
              </a:rPr>
              <a:t>sets.</a:t>
            </a:r>
            <a:endParaRPr sz="2200">
              <a:latin typeface="Microsoft Sans Serif"/>
              <a:cs typeface="Microsoft Sans Serif"/>
            </a:endParaRPr>
          </a:p>
          <a:p>
            <a:pPr marL="195580" indent="-182880" algn="just">
              <a:lnSpc>
                <a:spcPct val="100000"/>
              </a:lnSpc>
              <a:buClr>
                <a:srgbClr val="92A199"/>
              </a:buClr>
              <a:buSzPct val="84090"/>
              <a:buChar char="•"/>
              <a:tabLst>
                <a:tab pos="195580" algn="l"/>
              </a:tabLst>
            </a:pPr>
            <a:r>
              <a:rPr sz="2200" spc="-5" dirty="0">
                <a:solidFill>
                  <a:srgbClr val="292934"/>
                </a:solidFill>
                <a:latin typeface="Microsoft Sans Serif"/>
                <a:cs typeface="Microsoft Sans Serif"/>
              </a:rPr>
              <a:t>Important</a:t>
            </a:r>
            <a:r>
              <a:rPr sz="2200" spc="65" dirty="0">
                <a:solidFill>
                  <a:srgbClr val="292934"/>
                </a:solidFill>
                <a:latin typeface="Microsoft Sans Serif"/>
                <a:cs typeface="Microsoft Sans Serif"/>
              </a:rPr>
              <a:t> </a:t>
            </a:r>
            <a:r>
              <a:rPr sz="2200" spc="-5" dirty="0">
                <a:solidFill>
                  <a:srgbClr val="292934"/>
                </a:solidFill>
                <a:latin typeface="Microsoft Sans Serif"/>
                <a:cs typeface="Microsoft Sans Serif"/>
              </a:rPr>
              <a:t>property</a:t>
            </a:r>
            <a:r>
              <a:rPr sz="2200" spc="50" dirty="0">
                <a:solidFill>
                  <a:srgbClr val="292934"/>
                </a:solidFill>
                <a:latin typeface="Microsoft Sans Serif"/>
                <a:cs typeface="Microsoft Sans Serif"/>
              </a:rPr>
              <a:t> </a:t>
            </a:r>
            <a:r>
              <a:rPr sz="2200" spc="-5" dirty="0">
                <a:solidFill>
                  <a:srgbClr val="292934"/>
                </a:solidFill>
                <a:latin typeface="Microsoft Sans Serif"/>
                <a:cs typeface="Microsoft Sans Serif"/>
              </a:rPr>
              <a:t>of</a:t>
            </a:r>
            <a:r>
              <a:rPr sz="2200" spc="30" dirty="0">
                <a:solidFill>
                  <a:srgbClr val="292934"/>
                </a:solidFill>
                <a:latin typeface="Microsoft Sans Serif"/>
                <a:cs typeface="Microsoft Sans Serif"/>
              </a:rPr>
              <a:t> </a:t>
            </a:r>
            <a:r>
              <a:rPr sz="2200" spc="-5" dirty="0">
                <a:solidFill>
                  <a:srgbClr val="292934"/>
                </a:solidFill>
                <a:latin typeface="Microsoft Sans Serif"/>
                <a:cs typeface="Microsoft Sans Serif"/>
              </a:rPr>
              <a:t>fuzzy</a:t>
            </a:r>
            <a:r>
              <a:rPr sz="2200" spc="30" dirty="0">
                <a:solidFill>
                  <a:srgbClr val="292934"/>
                </a:solidFill>
                <a:latin typeface="Microsoft Sans Serif"/>
                <a:cs typeface="Microsoft Sans Serif"/>
              </a:rPr>
              <a:t> </a:t>
            </a:r>
            <a:r>
              <a:rPr sz="2200" spc="-5" dirty="0">
                <a:solidFill>
                  <a:srgbClr val="292934"/>
                </a:solidFill>
                <a:latin typeface="Microsoft Sans Serif"/>
                <a:cs typeface="Microsoft Sans Serif"/>
              </a:rPr>
              <a:t>set</a:t>
            </a:r>
            <a:r>
              <a:rPr sz="2200" spc="35" dirty="0">
                <a:solidFill>
                  <a:srgbClr val="292934"/>
                </a:solidFill>
                <a:latin typeface="Microsoft Sans Serif"/>
                <a:cs typeface="Microsoft Sans Serif"/>
              </a:rPr>
              <a:t> </a:t>
            </a:r>
            <a:r>
              <a:rPr sz="2200" spc="-10" dirty="0">
                <a:solidFill>
                  <a:srgbClr val="292934"/>
                </a:solidFill>
                <a:latin typeface="Microsoft Sans Serif"/>
                <a:cs typeface="Microsoft Sans Serif"/>
              </a:rPr>
              <a:t>is</a:t>
            </a:r>
            <a:r>
              <a:rPr sz="2200" spc="40" dirty="0">
                <a:solidFill>
                  <a:srgbClr val="292934"/>
                </a:solidFill>
                <a:latin typeface="Microsoft Sans Serif"/>
                <a:cs typeface="Microsoft Sans Serif"/>
              </a:rPr>
              <a:t> </a:t>
            </a:r>
            <a:r>
              <a:rPr sz="2200" spc="-10" dirty="0">
                <a:solidFill>
                  <a:srgbClr val="292934"/>
                </a:solidFill>
                <a:latin typeface="Microsoft Sans Serif"/>
                <a:cs typeface="Microsoft Sans Serif"/>
              </a:rPr>
              <a:t>it</a:t>
            </a:r>
            <a:r>
              <a:rPr sz="2200" spc="20" dirty="0">
                <a:solidFill>
                  <a:srgbClr val="292934"/>
                </a:solidFill>
                <a:latin typeface="Microsoft Sans Serif"/>
                <a:cs typeface="Microsoft Sans Serif"/>
              </a:rPr>
              <a:t> </a:t>
            </a:r>
            <a:r>
              <a:rPr sz="2200" spc="-10" dirty="0">
                <a:solidFill>
                  <a:srgbClr val="292934"/>
                </a:solidFill>
                <a:latin typeface="Microsoft Sans Serif"/>
                <a:cs typeface="Microsoft Sans Serif"/>
              </a:rPr>
              <a:t>allows</a:t>
            </a:r>
            <a:r>
              <a:rPr sz="2200" spc="40" dirty="0">
                <a:solidFill>
                  <a:srgbClr val="292934"/>
                </a:solidFill>
                <a:latin typeface="Microsoft Sans Serif"/>
                <a:cs typeface="Microsoft Sans Serif"/>
              </a:rPr>
              <a:t> </a:t>
            </a:r>
            <a:r>
              <a:rPr sz="2200" spc="-5" dirty="0">
                <a:solidFill>
                  <a:srgbClr val="292934"/>
                </a:solidFill>
                <a:latin typeface="Microsoft Sans Serif"/>
                <a:cs typeface="Microsoft Sans Serif"/>
              </a:rPr>
              <a:t>partial</a:t>
            </a:r>
            <a:r>
              <a:rPr sz="2200" spc="40" dirty="0">
                <a:solidFill>
                  <a:srgbClr val="292934"/>
                </a:solidFill>
                <a:latin typeface="Microsoft Sans Serif"/>
                <a:cs typeface="Microsoft Sans Serif"/>
              </a:rPr>
              <a:t> </a:t>
            </a:r>
            <a:r>
              <a:rPr sz="2200" spc="-5" dirty="0">
                <a:solidFill>
                  <a:srgbClr val="292934"/>
                </a:solidFill>
                <a:latin typeface="Microsoft Sans Serif"/>
                <a:cs typeface="Microsoft Sans Serif"/>
              </a:rPr>
              <a:t>membership.</a:t>
            </a:r>
            <a:endParaRPr sz="2200">
              <a:latin typeface="Microsoft Sans Serif"/>
              <a:cs typeface="Microsoft Sans Serif"/>
            </a:endParaRPr>
          </a:p>
          <a:p>
            <a:pPr marL="194945" marR="5080" indent="-182880" algn="just">
              <a:lnSpc>
                <a:spcPct val="80000"/>
              </a:lnSpc>
              <a:spcBef>
                <a:spcPts val="530"/>
              </a:spcBef>
              <a:buClr>
                <a:srgbClr val="92A199"/>
              </a:buClr>
              <a:buSzPct val="84090"/>
              <a:buChar char="•"/>
              <a:tabLst>
                <a:tab pos="195580" algn="l"/>
              </a:tabLst>
            </a:pPr>
            <a:r>
              <a:rPr sz="2200" spc="-5" dirty="0">
                <a:solidFill>
                  <a:srgbClr val="292934"/>
                </a:solidFill>
                <a:latin typeface="Microsoft Sans Serif"/>
                <a:cs typeface="Microsoft Sans Serif"/>
              </a:rPr>
              <a:t>Fuzzy set </a:t>
            </a:r>
            <a:r>
              <a:rPr sz="2200" spc="-10" dirty="0">
                <a:solidFill>
                  <a:srgbClr val="292934"/>
                </a:solidFill>
                <a:latin typeface="Microsoft Sans Serif"/>
                <a:cs typeface="Microsoft Sans Serif"/>
              </a:rPr>
              <a:t>is </a:t>
            </a:r>
            <a:r>
              <a:rPr sz="2200" spc="-5" dirty="0">
                <a:solidFill>
                  <a:srgbClr val="292934"/>
                </a:solidFill>
                <a:latin typeface="Microsoft Sans Serif"/>
                <a:cs typeface="Microsoft Sans Serif"/>
              </a:rPr>
              <a:t>set having degrees of membership between 1 &amp; O. </a:t>
            </a:r>
            <a:r>
              <a:rPr sz="2200" dirty="0">
                <a:solidFill>
                  <a:srgbClr val="292934"/>
                </a:solidFill>
                <a:latin typeface="Microsoft Sans Serif"/>
                <a:cs typeface="Microsoft Sans Serif"/>
              </a:rPr>
              <a:t> </a:t>
            </a:r>
            <a:r>
              <a:rPr sz="2200" spc="-5" dirty="0">
                <a:solidFill>
                  <a:srgbClr val="292934"/>
                </a:solidFill>
                <a:latin typeface="Microsoft Sans Serif"/>
                <a:cs typeface="Microsoft Sans Serif"/>
              </a:rPr>
              <a:t>The</a:t>
            </a:r>
            <a:r>
              <a:rPr sz="2200" dirty="0">
                <a:solidFill>
                  <a:srgbClr val="292934"/>
                </a:solidFill>
                <a:latin typeface="Microsoft Sans Serif"/>
                <a:cs typeface="Microsoft Sans Serif"/>
              </a:rPr>
              <a:t> </a:t>
            </a:r>
            <a:r>
              <a:rPr sz="2200" spc="-5" dirty="0">
                <a:solidFill>
                  <a:srgbClr val="292934"/>
                </a:solidFill>
                <a:latin typeface="Microsoft Sans Serif"/>
                <a:cs typeface="Microsoft Sans Serif"/>
              </a:rPr>
              <a:t>membership</a:t>
            </a:r>
            <a:r>
              <a:rPr sz="2200" dirty="0">
                <a:solidFill>
                  <a:srgbClr val="292934"/>
                </a:solidFill>
                <a:latin typeface="Microsoft Sans Serif"/>
                <a:cs typeface="Microsoft Sans Serif"/>
              </a:rPr>
              <a:t> </a:t>
            </a:r>
            <a:r>
              <a:rPr sz="2200" spc="-10" dirty="0">
                <a:solidFill>
                  <a:srgbClr val="292934"/>
                </a:solidFill>
                <a:latin typeface="Microsoft Sans Serif"/>
                <a:cs typeface="Microsoft Sans Serif"/>
              </a:rPr>
              <a:t>in</a:t>
            </a:r>
            <a:r>
              <a:rPr sz="2200" spc="-5" dirty="0">
                <a:solidFill>
                  <a:srgbClr val="292934"/>
                </a:solidFill>
                <a:latin typeface="Microsoft Sans Serif"/>
                <a:cs typeface="Microsoft Sans Serif"/>
              </a:rPr>
              <a:t> a</a:t>
            </a:r>
            <a:r>
              <a:rPr sz="2200" dirty="0">
                <a:solidFill>
                  <a:srgbClr val="292934"/>
                </a:solidFill>
                <a:latin typeface="Microsoft Sans Serif"/>
                <a:cs typeface="Microsoft Sans Serif"/>
              </a:rPr>
              <a:t> </a:t>
            </a:r>
            <a:r>
              <a:rPr sz="2200" spc="-5" dirty="0">
                <a:solidFill>
                  <a:srgbClr val="292934"/>
                </a:solidFill>
                <a:latin typeface="Microsoft Sans Serif"/>
                <a:cs typeface="Microsoft Sans Serif"/>
              </a:rPr>
              <a:t>fuzzy</a:t>
            </a:r>
            <a:r>
              <a:rPr sz="2200" dirty="0">
                <a:solidFill>
                  <a:srgbClr val="292934"/>
                </a:solidFill>
                <a:latin typeface="Microsoft Sans Serif"/>
                <a:cs typeface="Microsoft Sans Serif"/>
              </a:rPr>
              <a:t> </a:t>
            </a:r>
            <a:r>
              <a:rPr sz="2200" spc="-5" dirty="0">
                <a:solidFill>
                  <a:srgbClr val="292934"/>
                </a:solidFill>
                <a:latin typeface="Microsoft Sans Serif"/>
                <a:cs typeface="Microsoft Sans Serif"/>
              </a:rPr>
              <a:t>set</a:t>
            </a:r>
            <a:r>
              <a:rPr sz="2200" dirty="0">
                <a:solidFill>
                  <a:srgbClr val="292934"/>
                </a:solidFill>
                <a:latin typeface="Microsoft Sans Serif"/>
                <a:cs typeface="Microsoft Sans Serif"/>
              </a:rPr>
              <a:t> </a:t>
            </a:r>
            <a:r>
              <a:rPr sz="2200" spc="-5" dirty="0">
                <a:solidFill>
                  <a:srgbClr val="292934"/>
                </a:solidFill>
                <a:latin typeface="Microsoft Sans Serif"/>
                <a:cs typeface="Microsoft Sans Serif"/>
              </a:rPr>
              <a:t>need</a:t>
            </a:r>
            <a:r>
              <a:rPr sz="2200" dirty="0">
                <a:solidFill>
                  <a:srgbClr val="292934"/>
                </a:solidFill>
                <a:latin typeface="Microsoft Sans Serif"/>
                <a:cs typeface="Microsoft Sans Serif"/>
              </a:rPr>
              <a:t> </a:t>
            </a:r>
            <a:r>
              <a:rPr sz="2200" spc="-5" dirty="0">
                <a:solidFill>
                  <a:srgbClr val="292934"/>
                </a:solidFill>
                <a:latin typeface="Microsoft Sans Serif"/>
                <a:cs typeface="Microsoft Sans Serif"/>
              </a:rPr>
              <a:t>not</a:t>
            </a:r>
            <a:r>
              <a:rPr sz="2200" dirty="0">
                <a:solidFill>
                  <a:srgbClr val="292934"/>
                </a:solidFill>
                <a:latin typeface="Microsoft Sans Serif"/>
                <a:cs typeface="Microsoft Sans Serif"/>
              </a:rPr>
              <a:t> </a:t>
            </a:r>
            <a:r>
              <a:rPr sz="2200" spc="-5" dirty="0">
                <a:solidFill>
                  <a:srgbClr val="292934"/>
                </a:solidFill>
                <a:latin typeface="Microsoft Sans Serif"/>
                <a:cs typeface="Microsoft Sans Serif"/>
              </a:rPr>
              <a:t>be</a:t>
            </a:r>
            <a:r>
              <a:rPr sz="2200" dirty="0">
                <a:solidFill>
                  <a:srgbClr val="292934"/>
                </a:solidFill>
                <a:latin typeface="Microsoft Sans Serif"/>
                <a:cs typeface="Microsoft Sans Serif"/>
              </a:rPr>
              <a:t> </a:t>
            </a:r>
            <a:r>
              <a:rPr sz="2200" spc="-5" dirty="0">
                <a:solidFill>
                  <a:srgbClr val="292934"/>
                </a:solidFill>
                <a:latin typeface="Microsoft Sans Serif"/>
                <a:cs typeface="Microsoft Sans Serif"/>
              </a:rPr>
              <a:t>complete</a:t>
            </a:r>
            <a:r>
              <a:rPr sz="2200" dirty="0">
                <a:solidFill>
                  <a:srgbClr val="292934"/>
                </a:solidFill>
                <a:latin typeface="Microsoft Sans Serif"/>
                <a:cs typeface="Microsoft Sans Serif"/>
              </a:rPr>
              <a:t> </a:t>
            </a:r>
            <a:r>
              <a:rPr sz="2200" spc="-5" dirty="0">
                <a:solidFill>
                  <a:srgbClr val="292934"/>
                </a:solidFill>
                <a:latin typeface="Microsoft Sans Serif"/>
                <a:cs typeface="Microsoft Sans Serif"/>
              </a:rPr>
              <a:t>i.e. </a:t>
            </a:r>
            <a:r>
              <a:rPr sz="2200" dirty="0">
                <a:solidFill>
                  <a:srgbClr val="292934"/>
                </a:solidFill>
                <a:latin typeface="Microsoft Sans Serif"/>
                <a:cs typeface="Microsoft Sans Serif"/>
              </a:rPr>
              <a:t> </a:t>
            </a:r>
            <a:r>
              <a:rPr sz="2200" spc="-5" dirty="0">
                <a:solidFill>
                  <a:srgbClr val="292934"/>
                </a:solidFill>
                <a:latin typeface="Microsoft Sans Serif"/>
                <a:cs typeface="Microsoft Sans Serif"/>
              </a:rPr>
              <a:t>member of one fuzzy </a:t>
            </a:r>
            <a:r>
              <a:rPr sz="2200" dirty="0">
                <a:solidFill>
                  <a:srgbClr val="292934"/>
                </a:solidFill>
                <a:latin typeface="Microsoft Sans Serif"/>
                <a:cs typeface="Microsoft Sans Serif"/>
              </a:rPr>
              <a:t>seet </a:t>
            </a:r>
            <a:r>
              <a:rPr sz="2200" spc="-5" dirty="0">
                <a:solidFill>
                  <a:srgbClr val="292934"/>
                </a:solidFill>
                <a:latin typeface="Microsoft Sans Serif"/>
                <a:cs typeface="Microsoft Sans Serif"/>
              </a:rPr>
              <a:t>can </a:t>
            </a:r>
            <a:r>
              <a:rPr sz="2200" spc="-10" dirty="0">
                <a:solidFill>
                  <a:srgbClr val="292934"/>
                </a:solidFill>
                <a:latin typeface="Microsoft Sans Serif"/>
                <a:cs typeface="Microsoft Sans Serif"/>
              </a:rPr>
              <a:t>also </a:t>
            </a:r>
            <a:r>
              <a:rPr sz="2200" spc="-5" dirty="0">
                <a:solidFill>
                  <a:srgbClr val="292934"/>
                </a:solidFill>
                <a:latin typeface="Microsoft Sans Serif"/>
                <a:cs typeface="Microsoft Sans Serif"/>
              </a:rPr>
              <a:t>be member of </a:t>
            </a:r>
            <a:r>
              <a:rPr sz="2200" dirty="0">
                <a:solidFill>
                  <a:srgbClr val="292934"/>
                </a:solidFill>
                <a:latin typeface="Microsoft Sans Serif"/>
                <a:cs typeface="Microsoft Sans Serif"/>
              </a:rPr>
              <a:t>other fuzzy </a:t>
            </a:r>
            <a:r>
              <a:rPr sz="2200" spc="5" dirty="0">
                <a:solidFill>
                  <a:srgbClr val="292934"/>
                </a:solidFill>
                <a:latin typeface="Microsoft Sans Serif"/>
                <a:cs typeface="Microsoft Sans Serif"/>
              </a:rPr>
              <a:t> </a:t>
            </a:r>
            <a:r>
              <a:rPr sz="2200" spc="-5" dirty="0">
                <a:solidFill>
                  <a:srgbClr val="292934"/>
                </a:solidFill>
                <a:latin typeface="Microsoft Sans Serif"/>
                <a:cs typeface="Microsoft Sans Serif"/>
              </a:rPr>
              <a:t>sets</a:t>
            </a:r>
            <a:r>
              <a:rPr sz="2200" spc="20" dirty="0">
                <a:solidFill>
                  <a:srgbClr val="292934"/>
                </a:solidFill>
                <a:latin typeface="Microsoft Sans Serif"/>
                <a:cs typeface="Microsoft Sans Serif"/>
              </a:rPr>
              <a:t> </a:t>
            </a:r>
            <a:r>
              <a:rPr sz="2200" spc="-10" dirty="0">
                <a:solidFill>
                  <a:srgbClr val="292934"/>
                </a:solidFill>
                <a:latin typeface="Microsoft Sans Serif"/>
                <a:cs typeface="Microsoft Sans Serif"/>
              </a:rPr>
              <a:t>in</a:t>
            </a:r>
            <a:r>
              <a:rPr sz="2200" spc="25" dirty="0">
                <a:solidFill>
                  <a:srgbClr val="292934"/>
                </a:solidFill>
                <a:latin typeface="Microsoft Sans Serif"/>
                <a:cs typeface="Microsoft Sans Serif"/>
              </a:rPr>
              <a:t> </a:t>
            </a:r>
            <a:r>
              <a:rPr sz="2200" spc="-5" dirty="0">
                <a:solidFill>
                  <a:srgbClr val="292934"/>
                </a:solidFill>
                <a:latin typeface="Microsoft Sans Serif"/>
                <a:cs typeface="Microsoft Sans Serif"/>
              </a:rPr>
              <a:t>the</a:t>
            </a:r>
            <a:r>
              <a:rPr sz="2200" spc="30" dirty="0">
                <a:solidFill>
                  <a:srgbClr val="292934"/>
                </a:solidFill>
                <a:latin typeface="Microsoft Sans Serif"/>
                <a:cs typeface="Microsoft Sans Serif"/>
              </a:rPr>
              <a:t> </a:t>
            </a:r>
            <a:r>
              <a:rPr sz="2200" spc="-5" dirty="0">
                <a:solidFill>
                  <a:srgbClr val="292934"/>
                </a:solidFill>
                <a:latin typeface="Microsoft Sans Serif"/>
                <a:cs typeface="Microsoft Sans Serif"/>
              </a:rPr>
              <a:t>same</a:t>
            </a:r>
            <a:r>
              <a:rPr sz="2200" spc="55" dirty="0">
                <a:solidFill>
                  <a:srgbClr val="292934"/>
                </a:solidFill>
                <a:latin typeface="Microsoft Sans Serif"/>
                <a:cs typeface="Microsoft Sans Serif"/>
              </a:rPr>
              <a:t> </a:t>
            </a:r>
            <a:r>
              <a:rPr sz="2200" spc="-5" dirty="0">
                <a:solidFill>
                  <a:srgbClr val="292934"/>
                </a:solidFill>
                <a:latin typeface="Microsoft Sans Serif"/>
                <a:cs typeface="Microsoft Sans Serif"/>
              </a:rPr>
              <a:t>universe.</a:t>
            </a:r>
            <a:endParaRPr sz="2200">
              <a:latin typeface="Microsoft Sans Serif"/>
              <a:cs typeface="Microsoft Sans Serif"/>
            </a:endParaRPr>
          </a:p>
          <a:p>
            <a:pPr marL="194945" marR="6985" indent="-182880" algn="just">
              <a:lnSpc>
                <a:spcPts val="2110"/>
              </a:lnSpc>
              <a:spcBef>
                <a:spcPts val="509"/>
              </a:spcBef>
              <a:buClr>
                <a:srgbClr val="92A199"/>
              </a:buClr>
              <a:buSzPct val="84090"/>
              <a:buChar char="•"/>
              <a:tabLst>
                <a:tab pos="195580" algn="l"/>
              </a:tabLst>
            </a:pPr>
            <a:r>
              <a:rPr sz="2200" spc="-5" dirty="0">
                <a:solidFill>
                  <a:srgbClr val="292934"/>
                </a:solidFill>
                <a:latin typeface="Microsoft Sans Serif"/>
                <a:cs typeface="Microsoft Sans Serif"/>
              </a:rPr>
              <a:t>Eg:</a:t>
            </a:r>
            <a:r>
              <a:rPr sz="2200" dirty="0">
                <a:solidFill>
                  <a:srgbClr val="292934"/>
                </a:solidFill>
                <a:latin typeface="Microsoft Sans Serif"/>
                <a:cs typeface="Microsoft Sans Serif"/>
              </a:rPr>
              <a:t> </a:t>
            </a:r>
            <a:r>
              <a:rPr sz="2200" spc="-5" dirty="0">
                <a:solidFill>
                  <a:srgbClr val="292934"/>
                </a:solidFill>
                <a:latin typeface="Microsoft Sans Serif"/>
                <a:cs typeface="Microsoft Sans Serif"/>
              </a:rPr>
              <a:t>If</a:t>
            </a:r>
            <a:r>
              <a:rPr sz="2200" dirty="0">
                <a:solidFill>
                  <a:srgbClr val="292934"/>
                </a:solidFill>
                <a:latin typeface="Microsoft Sans Serif"/>
                <a:cs typeface="Microsoft Sans Serif"/>
              </a:rPr>
              <a:t> </a:t>
            </a:r>
            <a:r>
              <a:rPr sz="2200" spc="-5" dirty="0">
                <a:solidFill>
                  <a:srgbClr val="292934"/>
                </a:solidFill>
                <a:latin typeface="Microsoft Sans Serif"/>
                <a:cs typeface="Microsoft Sans Serif"/>
              </a:rPr>
              <a:t>a</a:t>
            </a:r>
            <a:r>
              <a:rPr sz="2200" dirty="0">
                <a:solidFill>
                  <a:srgbClr val="292934"/>
                </a:solidFill>
                <a:latin typeface="Microsoft Sans Serif"/>
                <a:cs typeface="Microsoft Sans Serif"/>
              </a:rPr>
              <a:t> </a:t>
            </a:r>
            <a:r>
              <a:rPr sz="2200" spc="-5" dirty="0">
                <a:solidFill>
                  <a:srgbClr val="292934"/>
                </a:solidFill>
                <a:latin typeface="Microsoft Sans Serif"/>
                <a:cs typeface="Microsoft Sans Serif"/>
              </a:rPr>
              <a:t>person</a:t>
            </a:r>
            <a:r>
              <a:rPr sz="2200" dirty="0">
                <a:solidFill>
                  <a:srgbClr val="292934"/>
                </a:solidFill>
                <a:latin typeface="Microsoft Sans Serif"/>
                <a:cs typeface="Microsoft Sans Serif"/>
              </a:rPr>
              <a:t> </a:t>
            </a:r>
            <a:r>
              <a:rPr sz="2200" spc="-5" dirty="0">
                <a:solidFill>
                  <a:srgbClr val="292934"/>
                </a:solidFill>
                <a:latin typeface="Microsoft Sans Serif"/>
                <a:cs typeface="Microsoft Sans Serif"/>
              </a:rPr>
              <a:t>has</a:t>
            </a:r>
            <a:r>
              <a:rPr sz="2200" dirty="0">
                <a:solidFill>
                  <a:srgbClr val="292934"/>
                </a:solidFill>
                <a:latin typeface="Microsoft Sans Serif"/>
                <a:cs typeface="Microsoft Sans Serif"/>
              </a:rPr>
              <a:t> </a:t>
            </a:r>
            <a:r>
              <a:rPr sz="2200" spc="-5" dirty="0">
                <a:solidFill>
                  <a:srgbClr val="292934"/>
                </a:solidFill>
                <a:latin typeface="Microsoft Sans Serif"/>
                <a:cs typeface="Microsoft Sans Serif"/>
              </a:rPr>
              <a:t>to</a:t>
            </a:r>
            <a:r>
              <a:rPr sz="2200" dirty="0">
                <a:solidFill>
                  <a:srgbClr val="292934"/>
                </a:solidFill>
                <a:latin typeface="Microsoft Sans Serif"/>
                <a:cs typeface="Microsoft Sans Serif"/>
              </a:rPr>
              <a:t> </a:t>
            </a:r>
            <a:r>
              <a:rPr sz="2200" spc="-5" dirty="0">
                <a:solidFill>
                  <a:srgbClr val="292934"/>
                </a:solidFill>
                <a:latin typeface="Microsoft Sans Serif"/>
                <a:cs typeface="Microsoft Sans Serif"/>
              </a:rPr>
              <a:t>be</a:t>
            </a:r>
            <a:r>
              <a:rPr sz="2200" dirty="0">
                <a:solidFill>
                  <a:srgbClr val="292934"/>
                </a:solidFill>
                <a:latin typeface="Microsoft Sans Serif"/>
                <a:cs typeface="Microsoft Sans Serif"/>
              </a:rPr>
              <a:t> </a:t>
            </a:r>
            <a:r>
              <a:rPr sz="2200" spc="-10" dirty="0">
                <a:solidFill>
                  <a:srgbClr val="292934"/>
                </a:solidFill>
                <a:latin typeface="Microsoft Sans Serif"/>
                <a:cs typeface="Microsoft Sans Serif"/>
              </a:rPr>
              <a:t>classified</a:t>
            </a:r>
            <a:r>
              <a:rPr sz="2200" spc="-5" dirty="0">
                <a:solidFill>
                  <a:srgbClr val="292934"/>
                </a:solidFill>
                <a:latin typeface="Microsoft Sans Serif"/>
                <a:cs typeface="Microsoft Sans Serif"/>
              </a:rPr>
              <a:t> as</a:t>
            </a:r>
            <a:r>
              <a:rPr sz="2200" dirty="0">
                <a:solidFill>
                  <a:srgbClr val="292934"/>
                </a:solidFill>
                <a:latin typeface="Microsoft Sans Serif"/>
                <a:cs typeface="Microsoft Sans Serif"/>
              </a:rPr>
              <a:t> </a:t>
            </a:r>
            <a:r>
              <a:rPr sz="2200" spc="-10" dirty="0">
                <a:solidFill>
                  <a:srgbClr val="292934"/>
                </a:solidFill>
                <a:latin typeface="Microsoft Sans Serif"/>
                <a:cs typeface="Microsoft Sans Serif"/>
              </a:rPr>
              <a:t>friend</a:t>
            </a:r>
            <a:r>
              <a:rPr sz="2200" spc="-5" dirty="0">
                <a:solidFill>
                  <a:srgbClr val="292934"/>
                </a:solidFill>
                <a:latin typeface="Microsoft Sans Serif"/>
                <a:cs typeface="Microsoft Sans Serif"/>
              </a:rPr>
              <a:t> or</a:t>
            </a:r>
            <a:r>
              <a:rPr sz="2200" spc="570" dirty="0">
                <a:solidFill>
                  <a:srgbClr val="292934"/>
                </a:solidFill>
                <a:latin typeface="Microsoft Sans Serif"/>
                <a:cs typeface="Microsoft Sans Serif"/>
              </a:rPr>
              <a:t> </a:t>
            </a:r>
            <a:r>
              <a:rPr sz="2200" spc="-30" dirty="0">
                <a:solidFill>
                  <a:srgbClr val="292934"/>
                </a:solidFill>
                <a:latin typeface="Microsoft Sans Serif"/>
                <a:cs typeface="Microsoft Sans Serif"/>
              </a:rPr>
              <a:t>enemy, </a:t>
            </a:r>
            <a:r>
              <a:rPr sz="2200" spc="-25" dirty="0">
                <a:solidFill>
                  <a:srgbClr val="292934"/>
                </a:solidFill>
                <a:latin typeface="Microsoft Sans Serif"/>
                <a:cs typeface="Microsoft Sans Serif"/>
              </a:rPr>
              <a:t> </a:t>
            </a:r>
            <a:r>
              <a:rPr sz="2200" spc="-10" dirty="0">
                <a:solidFill>
                  <a:srgbClr val="292934"/>
                </a:solidFill>
                <a:latin typeface="Microsoft Sans Serif"/>
                <a:cs typeface="Microsoft Sans Serif"/>
              </a:rPr>
              <a:t>intelligent people </a:t>
            </a:r>
            <a:r>
              <a:rPr sz="2200" spc="-15" dirty="0">
                <a:solidFill>
                  <a:srgbClr val="292934"/>
                </a:solidFill>
                <a:latin typeface="Microsoft Sans Serif"/>
                <a:cs typeface="Microsoft Sans Serif"/>
              </a:rPr>
              <a:t>will </a:t>
            </a:r>
            <a:r>
              <a:rPr sz="2200" spc="-10" dirty="0">
                <a:solidFill>
                  <a:srgbClr val="292934"/>
                </a:solidFill>
                <a:latin typeface="Microsoft Sans Serif"/>
                <a:cs typeface="Microsoft Sans Serif"/>
              </a:rPr>
              <a:t>not</a:t>
            </a:r>
            <a:r>
              <a:rPr sz="2200" spc="-5" dirty="0">
                <a:solidFill>
                  <a:srgbClr val="292934"/>
                </a:solidFill>
                <a:latin typeface="Microsoft Sans Serif"/>
                <a:cs typeface="Microsoft Sans Serif"/>
              </a:rPr>
              <a:t> resort </a:t>
            </a:r>
            <a:r>
              <a:rPr sz="2200" dirty="0">
                <a:solidFill>
                  <a:srgbClr val="292934"/>
                </a:solidFill>
                <a:latin typeface="Microsoft Sans Serif"/>
                <a:cs typeface="Microsoft Sans Serif"/>
              </a:rPr>
              <a:t>to </a:t>
            </a:r>
            <a:r>
              <a:rPr sz="2200" spc="-5" dirty="0">
                <a:solidFill>
                  <a:srgbClr val="292934"/>
                </a:solidFill>
                <a:latin typeface="Microsoft Sans Serif"/>
                <a:cs typeface="Microsoft Sans Serif"/>
              </a:rPr>
              <a:t>absolute </a:t>
            </a:r>
            <a:r>
              <a:rPr sz="2200" spc="-10" dirty="0">
                <a:solidFill>
                  <a:srgbClr val="292934"/>
                </a:solidFill>
                <a:latin typeface="Microsoft Sans Serif"/>
                <a:cs typeface="Microsoft Sans Serif"/>
              </a:rPr>
              <a:t>classification </a:t>
            </a:r>
            <a:r>
              <a:rPr sz="2200" spc="-5" dirty="0">
                <a:solidFill>
                  <a:srgbClr val="292934"/>
                </a:solidFill>
                <a:latin typeface="Microsoft Sans Serif"/>
                <a:cs typeface="Microsoft Sans Serif"/>
              </a:rPr>
              <a:t>as </a:t>
            </a:r>
            <a:r>
              <a:rPr sz="2200" dirty="0">
                <a:solidFill>
                  <a:srgbClr val="292934"/>
                </a:solidFill>
                <a:latin typeface="Microsoft Sans Serif"/>
                <a:cs typeface="Microsoft Sans Serif"/>
              </a:rPr>
              <a:t> </a:t>
            </a:r>
            <a:r>
              <a:rPr sz="2200" spc="-5" dirty="0">
                <a:solidFill>
                  <a:srgbClr val="292934"/>
                </a:solidFill>
                <a:latin typeface="Microsoft Sans Serif"/>
                <a:cs typeface="Microsoft Sans Serif"/>
              </a:rPr>
              <a:t>friend</a:t>
            </a:r>
            <a:r>
              <a:rPr sz="2200" spc="35" dirty="0">
                <a:solidFill>
                  <a:srgbClr val="292934"/>
                </a:solidFill>
                <a:latin typeface="Microsoft Sans Serif"/>
                <a:cs typeface="Microsoft Sans Serif"/>
              </a:rPr>
              <a:t> </a:t>
            </a:r>
            <a:r>
              <a:rPr sz="2200" spc="-5" dirty="0">
                <a:solidFill>
                  <a:srgbClr val="292934"/>
                </a:solidFill>
                <a:latin typeface="Microsoft Sans Serif"/>
                <a:cs typeface="Microsoft Sans Serif"/>
              </a:rPr>
              <a:t>or</a:t>
            </a:r>
            <a:r>
              <a:rPr sz="2200" spc="40" dirty="0">
                <a:solidFill>
                  <a:srgbClr val="292934"/>
                </a:solidFill>
                <a:latin typeface="Microsoft Sans Serif"/>
                <a:cs typeface="Microsoft Sans Serif"/>
              </a:rPr>
              <a:t> </a:t>
            </a:r>
            <a:r>
              <a:rPr sz="2200" spc="-35" dirty="0">
                <a:solidFill>
                  <a:srgbClr val="292934"/>
                </a:solidFill>
                <a:latin typeface="Microsoft Sans Serif"/>
                <a:cs typeface="Microsoft Sans Serif"/>
              </a:rPr>
              <a:t>enemy.</a:t>
            </a:r>
            <a:endParaRPr sz="2200">
              <a:latin typeface="Microsoft Sans Serif"/>
              <a:cs typeface="Microsoft Sans Serif"/>
            </a:endParaRPr>
          </a:p>
          <a:p>
            <a:pPr marL="195580" indent="-182880" algn="just">
              <a:lnSpc>
                <a:spcPts val="2375"/>
              </a:lnSpc>
              <a:spcBef>
                <a:spcPts val="25"/>
              </a:spcBef>
              <a:buClr>
                <a:srgbClr val="92A199"/>
              </a:buClr>
              <a:buSzPct val="84090"/>
              <a:buChar char="•"/>
              <a:tabLst>
                <a:tab pos="195580" algn="l"/>
              </a:tabLst>
            </a:pPr>
            <a:r>
              <a:rPr sz="2200" spc="-5" dirty="0">
                <a:solidFill>
                  <a:srgbClr val="292934"/>
                </a:solidFill>
                <a:latin typeface="Microsoft Sans Serif"/>
                <a:cs typeface="Microsoft Sans Serif"/>
              </a:rPr>
              <a:t>Rather</a:t>
            </a:r>
            <a:r>
              <a:rPr sz="2200" spc="985" dirty="0">
                <a:solidFill>
                  <a:srgbClr val="292934"/>
                </a:solidFill>
                <a:latin typeface="Microsoft Sans Serif"/>
                <a:cs typeface="Microsoft Sans Serif"/>
              </a:rPr>
              <a:t> </a:t>
            </a:r>
            <a:r>
              <a:rPr sz="2200" dirty="0">
                <a:solidFill>
                  <a:srgbClr val="292934"/>
                </a:solidFill>
                <a:latin typeface="Microsoft Sans Serif"/>
                <a:cs typeface="Microsoft Sans Serif"/>
              </a:rPr>
              <a:t>they</a:t>
            </a:r>
            <a:r>
              <a:rPr sz="2200" spc="980" dirty="0">
                <a:solidFill>
                  <a:srgbClr val="292934"/>
                </a:solidFill>
                <a:latin typeface="Microsoft Sans Serif"/>
                <a:cs typeface="Microsoft Sans Serif"/>
              </a:rPr>
              <a:t> </a:t>
            </a:r>
            <a:r>
              <a:rPr sz="2200" spc="-15" dirty="0">
                <a:solidFill>
                  <a:srgbClr val="292934"/>
                </a:solidFill>
                <a:latin typeface="Microsoft Sans Serif"/>
                <a:cs typeface="Microsoft Sans Serif"/>
              </a:rPr>
              <a:t>will</a:t>
            </a:r>
            <a:r>
              <a:rPr sz="2200" spc="994" dirty="0">
                <a:solidFill>
                  <a:srgbClr val="292934"/>
                </a:solidFill>
                <a:latin typeface="Microsoft Sans Serif"/>
                <a:cs typeface="Microsoft Sans Serif"/>
              </a:rPr>
              <a:t> </a:t>
            </a:r>
            <a:r>
              <a:rPr sz="2200" spc="-5" dirty="0">
                <a:solidFill>
                  <a:srgbClr val="292934"/>
                </a:solidFill>
                <a:latin typeface="Microsoft Sans Serif"/>
                <a:cs typeface="Microsoft Sans Serif"/>
              </a:rPr>
              <a:t>classify</a:t>
            </a:r>
            <a:r>
              <a:rPr sz="2200" spc="980" dirty="0">
                <a:solidFill>
                  <a:srgbClr val="292934"/>
                </a:solidFill>
                <a:latin typeface="Microsoft Sans Serif"/>
                <a:cs typeface="Microsoft Sans Serif"/>
              </a:rPr>
              <a:t> </a:t>
            </a:r>
            <a:r>
              <a:rPr sz="2200" spc="-5" dirty="0">
                <a:solidFill>
                  <a:srgbClr val="292934"/>
                </a:solidFill>
                <a:latin typeface="Microsoft Sans Serif"/>
                <a:cs typeface="Microsoft Sans Serif"/>
              </a:rPr>
              <a:t>person</a:t>
            </a:r>
            <a:r>
              <a:rPr sz="2200" spc="994" dirty="0">
                <a:solidFill>
                  <a:srgbClr val="292934"/>
                </a:solidFill>
                <a:latin typeface="Microsoft Sans Serif"/>
                <a:cs typeface="Microsoft Sans Serif"/>
              </a:rPr>
              <a:t> </a:t>
            </a:r>
            <a:r>
              <a:rPr sz="2200" dirty="0">
                <a:solidFill>
                  <a:srgbClr val="292934"/>
                </a:solidFill>
                <a:latin typeface="Microsoft Sans Serif"/>
                <a:cs typeface="Microsoft Sans Serif"/>
              </a:rPr>
              <a:t>somewhere</a:t>
            </a:r>
            <a:r>
              <a:rPr sz="2200" spc="1000" dirty="0">
                <a:solidFill>
                  <a:srgbClr val="292934"/>
                </a:solidFill>
                <a:latin typeface="Microsoft Sans Serif"/>
                <a:cs typeface="Microsoft Sans Serif"/>
              </a:rPr>
              <a:t> </a:t>
            </a:r>
            <a:r>
              <a:rPr sz="2200" spc="-5" dirty="0">
                <a:solidFill>
                  <a:srgbClr val="292934"/>
                </a:solidFill>
                <a:latin typeface="Microsoft Sans Serif"/>
                <a:cs typeface="Microsoft Sans Serif"/>
              </a:rPr>
              <a:t>between</a:t>
            </a:r>
            <a:r>
              <a:rPr sz="2200" spc="1010" dirty="0">
                <a:solidFill>
                  <a:srgbClr val="292934"/>
                </a:solidFill>
                <a:latin typeface="Microsoft Sans Serif"/>
                <a:cs typeface="Microsoft Sans Serif"/>
              </a:rPr>
              <a:t> </a:t>
            </a:r>
            <a:r>
              <a:rPr sz="2200" spc="-5" dirty="0">
                <a:solidFill>
                  <a:srgbClr val="292934"/>
                </a:solidFill>
                <a:latin typeface="Microsoft Sans Serif"/>
                <a:cs typeface="Microsoft Sans Serif"/>
              </a:rPr>
              <a:t>two</a:t>
            </a:r>
            <a:endParaRPr sz="2200">
              <a:latin typeface="Microsoft Sans Serif"/>
              <a:cs typeface="Microsoft Sans Serif"/>
            </a:endParaRPr>
          </a:p>
          <a:p>
            <a:pPr marL="194945" algn="just">
              <a:lnSpc>
                <a:spcPts val="2375"/>
              </a:lnSpc>
            </a:pPr>
            <a:r>
              <a:rPr sz="2200" spc="-5" dirty="0">
                <a:solidFill>
                  <a:srgbClr val="292934"/>
                </a:solidFill>
                <a:latin typeface="Microsoft Sans Serif"/>
                <a:cs typeface="Microsoft Sans Serif"/>
              </a:rPr>
              <a:t>extremes</a:t>
            </a:r>
            <a:r>
              <a:rPr sz="2200" spc="55" dirty="0">
                <a:solidFill>
                  <a:srgbClr val="292934"/>
                </a:solidFill>
                <a:latin typeface="Microsoft Sans Serif"/>
                <a:cs typeface="Microsoft Sans Serif"/>
              </a:rPr>
              <a:t> </a:t>
            </a:r>
            <a:r>
              <a:rPr sz="2200" spc="-5" dirty="0">
                <a:solidFill>
                  <a:srgbClr val="292934"/>
                </a:solidFill>
                <a:latin typeface="Microsoft Sans Serif"/>
                <a:cs typeface="Microsoft Sans Serif"/>
              </a:rPr>
              <a:t>of</a:t>
            </a:r>
            <a:r>
              <a:rPr sz="2200" spc="20" dirty="0">
                <a:solidFill>
                  <a:srgbClr val="292934"/>
                </a:solidFill>
                <a:latin typeface="Microsoft Sans Serif"/>
                <a:cs typeface="Microsoft Sans Serif"/>
              </a:rPr>
              <a:t> </a:t>
            </a:r>
            <a:r>
              <a:rPr sz="2200" spc="-5" dirty="0">
                <a:solidFill>
                  <a:srgbClr val="292934"/>
                </a:solidFill>
                <a:latin typeface="Microsoft Sans Serif"/>
                <a:cs typeface="Microsoft Sans Serif"/>
              </a:rPr>
              <a:t>friendship</a:t>
            </a:r>
            <a:r>
              <a:rPr sz="2200" spc="30" dirty="0">
                <a:solidFill>
                  <a:srgbClr val="292934"/>
                </a:solidFill>
                <a:latin typeface="Microsoft Sans Serif"/>
                <a:cs typeface="Microsoft Sans Serif"/>
              </a:rPr>
              <a:t> </a:t>
            </a:r>
            <a:r>
              <a:rPr sz="2200" spc="-5" dirty="0">
                <a:solidFill>
                  <a:srgbClr val="292934"/>
                </a:solidFill>
                <a:latin typeface="Microsoft Sans Serif"/>
                <a:cs typeface="Microsoft Sans Serif"/>
              </a:rPr>
              <a:t>and</a:t>
            </a:r>
            <a:r>
              <a:rPr sz="2200" spc="35" dirty="0">
                <a:solidFill>
                  <a:srgbClr val="292934"/>
                </a:solidFill>
                <a:latin typeface="Microsoft Sans Serif"/>
                <a:cs typeface="Microsoft Sans Serif"/>
              </a:rPr>
              <a:t> </a:t>
            </a:r>
            <a:r>
              <a:rPr sz="2200" spc="-30" dirty="0">
                <a:solidFill>
                  <a:srgbClr val="292934"/>
                </a:solidFill>
                <a:latin typeface="Microsoft Sans Serif"/>
                <a:cs typeface="Microsoft Sans Serif"/>
              </a:rPr>
              <a:t>enmity.</a:t>
            </a:r>
            <a:endParaRPr sz="2200">
              <a:latin typeface="Microsoft Sans Serif"/>
              <a:cs typeface="Microsoft Sans Serif"/>
            </a:endParaRPr>
          </a:p>
          <a:p>
            <a:pPr marL="194945" marR="6350" indent="-182880" algn="just">
              <a:lnSpc>
                <a:spcPct val="80000"/>
              </a:lnSpc>
              <a:spcBef>
                <a:spcPts val="525"/>
              </a:spcBef>
              <a:buClr>
                <a:srgbClr val="92A199"/>
              </a:buClr>
              <a:buSzPct val="84090"/>
              <a:buChar char="•"/>
              <a:tabLst>
                <a:tab pos="195580" algn="l"/>
              </a:tabLst>
            </a:pPr>
            <a:r>
              <a:rPr sz="2200" spc="-25" dirty="0">
                <a:solidFill>
                  <a:srgbClr val="292934"/>
                </a:solidFill>
                <a:latin typeface="Microsoft Sans Serif"/>
                <a:cs typeface="Microsoft Sans Serif"/>
              </a:rPr>
              <a:t>Similary,</a:t>
            </a:r>
            <a:r>
              <a:rPr sz="2200" spc="484" dirty="0">
                <a:solidFill>
                  <a:srgbClr val="292934"/>
                </a:solidFill>
                <a:latin typeface="Microsoft Sans Serif"/>
                <a:cs typeface="Microsoft Sans Serif"/>
              </a:rPr>
              <a:t> </a:t>
            </a:r>
            <a:r>
              <a:rPr sz="2200" spc="-5" dirty="0">
                <a:solidFill>
                  <a:srgbClr val="292934"/>
                </a:solidFill>
                <a:latin typeface="Microsoft Sans Serif"/>
                <a:cs typeface="Microsoft Sans Serif"/>
              </a:rPr>
              <a:t>vagueness</a:t>
            </a:r>
            <a:r>
              <a:rPr sz="2200" spc="484" dirty="0">
                <a:solidFill>
                  <a:srgbClr val="292934"/>
                </a:solidFill>
                <a:latin typeface="Microsoft Sans Serif"/>
                <a:cs typeface="Microsoft Sans Serif"/>
              </a:rPr>
              <a:t> </a:t>
            </a:r>
            <a:r>
              <a:rPr sz="2200" spc="-10" dirty="0">
                <a:solidFill>
                  <a:srgbClr val="292934"/>
                </a:solidFill>
                <a:latin typeface="Microsoft Sans Serif"/>
                <a:cs typeface="Microsoft Sans Serif"/>
              </a:rPr>
              <a:t>is</a:t>
            </a:r>
            <a:r>
              <a:rPr sz="2200" spc="480" dirty="0">
                <a:solidFill>
                  <a:srgbClr val="292934"/>
                </a:solidFill>
                <a:latin typeface="Microsoft Sans Serif"/>
                <a:cs typeface="Microsoft Sans Serif"/>
              </a:rPr>
              <a:t> </a:t>
            </a:r>
            <a:r>
              <a:rPr sz="2200" spc="-5" dirty="0">
                <a:solidFill>
                  <a:srgbClr val="292934"/>
                </a:solidFill>
                <a:latin typeface="Microsoft Sans Serif"/>
                <a:cs typeface="Microsoft Sans Serif"/>
              </a:rPr>
              <a:t>introduced</a:t>
            </a:r>
            <a:r>
              <a:rPr sz="2200" spc="484" dirty="0">
                <a:solidFill>
                  <a:srgbClr val="292934"/>
                </a:solidFill>
                <a:latin typeface="Microsoft Sans Serif"/>
                <a:cs typeface="Microsoft Sans Serif"/>
              </a:rPr>
              <a:t> </a:t>
            </a:r>
            <a:r>
              <a:rPr sz="2200" spc="-10" dirty="0">
                <a:solidFill>
                  <a:srgbClr val="292934"/>
                </a:solidFill>
                <a:latin typeface="Microsoft Sans Serif"/>
                <a:cs typeface="Microsoft Sans Serif"/>
              </a:rPr>
              <a:t>in</a:t>
            </a:r>
            <a:r>
              <a:rPr sz="2200" spc="480" dirty="0">
                <a:solidFill>
                  <a:srgbClr val="292934"/>
                </a:solidFill>
                <a:latin typeface="Microsoft Sans Serif"/>
                <a:cs typeface="Microsoft Sans Serif"/>
              </a:rPr>
              <a:t> </a:t>
            </a:r>
            <a:r>
              <a:rPr sz="2200" spc="-5" dirty="0">
                <a:solidFill>
                  <a:srgbClr val="292934"/>
                </a:solidFill>
                <a:latin typeface="Microsoft Sans Serif"/>
                <a:cs typeface="Microsoft Sans Serif"/>
              </a:rPr>
              <a:t>fuzzy</a:t>
            </a:r>
            <a:r>
              <a:rPr sz="2200" spc="470" dirty="0">
                <a:solidFill>
                  <a:srgbClr val="292934"/>
                </a:solidFill>
                <a:latin typeface="Microsoft Sans Serif"/>
                <a:cs typeface="Microsoft Sans Serif"/>
              </a:rPr>
              <a:t> </a:t>
            </a:r>
            <a:r>
              <a:rPr sz="2200" spc="-5" dirty="0">
                <a:solidFill>
                  <a:srgbClr val="292934"/>
                </a:solidFill>
                <a:latin typeface="Microsoft Sans Serif"/>
                <a:cs typeface="Microsoft Sans Serif"/>
              </a:rPr>
              <a:t>set</a:t>
            </a:r>
            <a:r>
              <a:rPr sz="2200" spc="495" dirty="0">
                <a:solidFill>
                  <a:srgbClr val="292934"/>
                </a:solidFill>
                <a:latin typeface="Microsoft Sans Serif"/>
                <a:cs typeface="Microsoft Sans Serif"/>
              </a:rPr>
              <a:t> </a:t>
            </a:r>
            <a:r>
              <a:rPr sz="2200" spc="-5" dirty="0">
                <a:solidFill>
                  <a:srgbClr val="292934"/>
                </a:solidFill>
                <a:latin typeface="Microsoft Sans Serif"/>
                <a:cs typeface="Microsoft Sans Serif"/>
              </a:rPr>
              <a:t>by</a:t>
            </a:r>
            <a:r>
              <a:rPr sz="2200" spc="465" dirty="0">
                <a:solidFill>
                  <a:srgbClr val="292934"/>
                </a:solidFill>
                <a:latin typeface="Microsoft Sans Serif"/>
                <a:cs typeface="Microsoft Sans Serif"/>
              </a:rPr>
              <a:t> </a:t>
            </a:r>
            <a:r>
              <a:rPr sz="2200" spc="-5" dirty="0">
                <a:solidFill>
                  <a:srgbClr val="292934"/>
                </a:solidFill>
                <a:latin typeface="Microsoft Sans Serif"/>
                <a:cs typeface="Microsoft Sans Serif"/>
              </a:rPr>
              <a:t>eliminating </a:t>
            </a:r>
            <a:r>
              <a:rPr sz="2200" spc="-570" dirty="0">
                <a:solidFill>
                  <a:srgbClr val="292934"/>
                </a:solidFill>
                <a:latin typeface="Microsoft Sans Serif"/>
                <a:cs typeface="Microsoft Sans Serif"/>
              </a:rPr>
              <a:t> </a:t>
            </a:r>
            <a:r>
              <a:rPr sz="2200" spc="-5" dirty="0">
                <a:solidFill>
                  <a:srgbClr val="292934"/>
                </a:solidFill>
                <a:latin typeface="Microsoft Sans Serif"/>
                <a:cs typeface="Microsoft Sans Serif"/>
              </a:rPr>
              <a:t>the</a:t>
            </a:r>
            <a:r>
              <a:rPr sz="2200" spc="365" dirty="0">
                <a:solidFill>
                  <a:srgbClr val="292934"/>
                </a:solidFill>
                <a:latin typeface="Microsoft Sans Serif"/>
                <a:cs typeface="Microsoft Sans Serif"/>
              </a:rPr>
              <a:t> </a:t>
            </a:r>
            <a:r>
              <a:rPr sz="2200" spc="-5" dirty="0">
                <a:solidFill>
                  <a:srgbClr val="292934"/>
                </a:solidFill>
                <a:latin typeface="Microsoft Sans Serif"/>
                <a:cs typeface="Microsoft Sans Serif"/>
              </a:rPr>
              <a:t>sharp</a:t>
            </a:r>
            <a:r>
              <a:rPr sz="2200" spc="365" dirty="0">
                <a:solidFill>
                  <a:srgbClr val="292934"/>
                </a:solidFill>
                <a:latin typeface="Microsoft Sans Serif"/>
                <a:cs typeface="Microsoft Sans Serif"/>
              </a:rPr>
              <a:t> </a:t>
            </a:r>
            <a:r>
              <a:rPr sz="2200" spc="-5" dirty="0">
                <a:solidFill>
                  <a:srgbClr val="292934"/>
                </a:solidFill>
                <a:latin typeface="Microsoft Sans Serif"/>
                <a:cs typeface="Microsoft Sans Serif"/>
              </a:rPr>
              <a:t>boundaries</a:t>
            </a:r>
            <a:r>
              <a:rPr sz="2200" spc="370" dirty="0">
                <a:solidFill>
                  <a:srgbClr val="292934"/>
                </a:solidFill>
                <a:latin typeface="Microsoft Sans Serif"/>
                <a:cs typeface="Microsoft Sans Serif"/>
              </a:rPr>
              <a:t> </a:t>
            </a:r>
            <a:r>
              <a:rPr sz="2200" spc="-5" dirty="0">
                <a:solidFill>
                  <a:srgbClr val="292934"/>
                </a:solidFill>
                <a:latin typeface="Microsoft Sans Serif"/>
                <a:cs typeface="Microsoft Sans Serif"/>
              </a:rPr>
              <a:t>that</a:t>
            </a:r>
            <a:r>
              <a:rPr sz="2200" spc="360" dirty="0">
                <a:solidFill>
                  <a:srgbClr val="292934"/>
                </a:solidFill>
                <a:latin typeface="Microsoft Sans Serif"/>
                <a:cs typeface="Microsoft Sans Serif"/>
              </a:rPr>
              <a:t> </a:t>
            </a:r>
            <a:r>
              <a:rPr sz="2200" spc="-10" dirty="0">
                <a:solidFill>
                  <a:srgbClr val="292934"/>
                </a:solidFill>
                <a:latin typeface="Microsoft Sans Serif"/>
                <a:cs typeface="Microsoft Sans Serif"/>
              </a:rPr>
              <a:t>divides</a:t>
            </a:r>
            <a:r>
              <a:rPr sz="2200" spc="375" dirty="0">
                <a:solidFill>
                  <a:srgbClr val="292934"/>
                </a:solidFill>
                <a:latin typeface="Microsoft Sans Serif"/>
                <a:cs typeface="Microsoft Sans Serif"/>
              </a:rPr>
              <a:t> </a:t>
            </a:r>
            <a:r>
              <a:rPr sz="2200" spc="-5" dirty="0">
                <a:solidFill>
                  <a:srgbClr val="292934"/>
                </a:solidFill>
                <a:latin typeface="Microsoft Sans Serif"/>
                <a:cs typeface="Microsoft Sans Serif"/>
              </a:rPr>
              <a:t>members</a:t>
            </a:r>
            <a:r>
              <a:rPr sz="2200" spc="365" dirty="0">
                <a:solidFill>
                  <a:srgbClr val="292934"/>
                </a:solidFill>
                <a:latin typeface="Microsoft Sans Serif"/>
                <a:cs typeface="Microsoft Sans Serif"/>
              </a:rPr>
              <a:t> </a:t>
            </a:r>
            <a:r>
              <a:rPr sz="2200" dirty="0">
                <a:solidFill>
                  <a:srgbClr val="292934"/>
                </a:solidFill>
                <a:latin typeface="Microsoft Sans Serif"/>
                <a:cs typeface="Microsoft Sans Serif"/>
              </a:rPr>
              <a:t>from</a:t>
            </a:r>
            <a:r>
              <a:rPr sz="2200" spc="360" dirty="0">
                <a:solidFill>
                  <a:srgbClr val="292934"/>
                </a:solidFill>
                <a:latin typeface="Microsoft Sans Serif"/>
                <a:cs typeface="Microsoft Sans Serif"/>
              </a:rPr>
              <a:t> </a:t>
            </a:r>
            <a:r>
              <a:rPr sz="2200" dirty="0">
                <a:solidFill>
                  <a:srgbClr val="292934"/>
                </a:solidFill>
                <a:latin typeface="Microsoft Sans Serif"/>
                <a:cs typeface="Microsoft Sans Serif"/>
              </a:rPr>
              <a:t>nonmember </a:t>
            </a:r>
            <a:r>
              <a:rPr sz="2200" spc="-570" dirty="0">
                <a:solidFill>
                  <a:srgbClr val="292934"/>
                </a:solidFill>
                <a:latin typeface="Microsoft Sans Serif"/>
                <a:cs typeface="Microsoft Sans Serif"/>
              </a:rPr>
              <a:t> </a:t>
            </a:r>
            <a:r>
              <a:rPr sz="2200" spc="-10" dirty="0">
                <a:solidFill>
                  <a:srgbClr val="292934"/>
                </a:solidFill>
                <a:latin typeface="Microsoft Sans Serif"/>
                <a:cs typeface="Microsoft Sans Serif"/>
              </a:rPr>
              <a:t>in</a:t>
            </a:r>
            <a:r>
              <a:rPr sz="2200" spc="25" dirty="0">
                <a:solidFill>
                  <a:srgbClr val="292934"/>
                </a:solidFill>
                <a:latin typeface="Microsoft Sans Serif"/>
                <a:cs typeface="Microsoft Sans Serif"/>
              </a:rPr>
              <a:t> </a:t>
            </a:r>
            <a:r>
              <a:rPr sz="2200" spc="-5" dirty="0">
                <a:solidFill>
                  <a:srgbClr val="292934"/>
                </a:solidFill>
                <a:latin typeface="Microsoft Sans Serif"/>
                <a:cs typeface="Microsoft Sans Serif"/>
              </a:rPr>
              <a:t>group.</a:t>
            </a:r>
            <a:endParaRPr sz="2200">
              <a:latin typeface="Microsoft Sans Serif"/>
              <a:cs typeface="Microsoft Sans Serif"/>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97737"/>
            <a:ext cx="1189990" cy="635000"/>
          </a:xfrm>
          <a:prstGeom prst="rect">
            <a:avLst/>
          </a:prstGeom>
        </p:spPr>
        <p:txBody>
          <a:bodyPr vert="horz" wrap="square" lIns="0" tIns="12065" rIns="0" bIns="0" rtlCol="0">
            <a:spAutoFit/>
          </a:bodyPr>
          <a:lstStyle/>
          <a:p>
            <a:pPr marL="12700">
              <a:lnSpc>
                <a:spcPct val="100000"/>
              </a:lnSpc>
              <a:spcBef>
                <a:spcPts val="95"/>
              </a:spcBef>
            </a:pPr>
            <a:r>
              <a:rPr spc="-105" dirty="0"/>
              <a:t>Con</a:t>
            </a:r>
            <a:r>
              <a:rPr spc="-100" dirty="0"/>
              <a:t>t</a:t>
            </a:r>
            <a:r>
              <a:rPr spc="-5" dirty="0"/>
              <a:t>.</a:t>
            </a:r>
          </a:p>
        </p:txBody>
      </p:sp>
      <p:sp>
        <p:nvSpPr>
          <p:cNvPr id="3" name="object 3"/>
          <p:cNvSpPr txBox="1"/>
          <p:nvPr/>
        </p:nvSpPr>
        <p:spPr>
          <a:xfrm>
            <a:off x="535940" y="1625853"/>
            <a:ext cx="7864475" cy="757555"/>
          </a:xfrm>
          <a:prstGeom prst="rect">
            <a:avLst/>
          </a:prstGeom>
        </p:spPr>
        <p:txBody>
          <a:bodyPr vert="horz" wrap="square" lIns="0" tIns="12700" rIns="0" bIns="0" rtlCol="0">
            <a:spAutoFit/>
          </a:bodyPr>
          <a:lstStyle/>
          <a:p>
            <a:pPr marL="194945" marR="5080" indent="-182880">
              <a:lnSpc>
                <a:spcPct val="100000"/>
              </a:lnSpc>
              <a:spcBef>
                <a:spcPts val="100"/>
              </a:spcBef>
              <a:buClr>
                <a:srgbClr val="92A199"/>
              </a:buClr>
              <a:buSzPct val="85416"/>
              <a:buChar char="•"/>
              <a:tabLst>
                <a:tab pos="195580" algn="l"/>
              </a:tabLst>
            </a:pPr>
            <a:r>
              <a:rPr sz="2400" dirty="0">
                <a:solidFill>
                  <a:srgbClr val="292934"/>
                </a:solidFill>
                <a:latin typeface="Microsoft Sans Serif"/>
                <a:cs typeface="Microsoft Sans Serif"/>
              </a:rPr>
              <a:t>A</a:t>
            </a:r>
            <a:r>
              <a:rPr sz="2400" spc="-114" dirty="0">
                <a:solidFill>
                  <a:srgbClr val="292934"/>
                </a:solidFill>
                <a:latin typeface="Microsoft Sans Serif"/>
                <a:cs typeface="Microsoft Sans Serif"/>
              </a:rPr>
              <a:t> </a:t>
            </a:r>
            <a:r>
              <a:rPr sz="2400" dirty="0">
                <a:solidFill>
                  <a:srgbClr val="292934"/>
                </a:solidFill>
                <a:latin typeface="Microsoft Sans Serif"/>
                <a:cs typeface="Microsoft Sans Serif"/>
              </a:rPr>
              <a:t>fuzzy</a:t>
            </a:r>
            <a:r>
              <a:rPr sz="2400" spc="15" dirty="0">
                <a:solidFill>
                  <a:srgbClr val="292934"/>
                </a:solidFill>
                <a:latin typeface="Microsoft Sans Serif"/>
                <a:cs typeface="Microsoft Sans Serif"/>
              </a:rPr>
              <a:t> </a:t>
            </a:r>
            <a:r>
              <a:rPr sz="2400" dirty="0">
                <a:solidFill>
                  <a:srgbClr val="292934"/>
                </a:solidFill>
                <a:latin typeface="Microsoft Sans Serif"/>
                <a:cs typeface="Microsoft Sans Serif"/>
              </a:rPr>
              <a:t>set</a:t>
            </a:r>
            <a:r>
              <a:rPr sz="2400" spc="20" dirty="0">
                <a:solidFill>
                  <a:srgbClr val="292934"/>
                </a:solidFill>
                <a:latin typeface="Microsoft Sans Serif"/>
                <a:cs typeface="Microsoft Sans Serif"/>
              </a:rPr>
              <a:t> </a:t>
            </a:r>
            <a:r>
              <a:rPr sz="2400" spc="-15" dirty="0">
                <a:solidFill>
                  <a:srgbClr val="292934"/>
                </a:solidFill>
                <a:latin typeface="Microsoft Sans Serif"/>
                <a:cs typeface="Microsoft Sans Serif"/>
              </a:rPr>
              <a:t>in</a:t>
            </a:r>
            <a:r>
              <a:rPr sz="2400" spc="40" dirty="0">
                <a:solidFill>
                  <a:srgbClr val="292934"/>
                </a:solidFill>
                <a:latin typeface="Microsoft Sans Serif"/>
                <a:cs typeface="Microsoft Sans Serif"/>
              </a:rPr>
              <a:t> </a:t>
            </a:r>
            <a:r>
              <a:rPr sz="2400" dirty="0">
                <a:solidFill>
                  <a:srgbClr val="292934"/>
                </a:solidFill>
                <a:latin typeface="Microsoft Sans Serif"/>
                <a:cs typeface="Microsoft Sans Serif"/>
              </a:rPr>
              <a:t>the</a:t>
            </a:r>
            <a:r>
              <a:rPr sz="2400" spc="15" dirty="0">
                <a:solidFill>
                  <a:srgbClr val="292934"/>
                </a:solidFill>
                <a:latin typeface="Microsoft Sans Serif"/>
                <a:cs typeface="Microsoft Sans Serif"/>
              </a:rPr>
              <a:t> </a:t>
            </a:r>
            <a:r>
              <a:rPr sz="2400" spc="-5" dirty="0">
                <a:solidFill>
                  <a:srgbClr val="292934"/>
                </a:solidFill>
                <a:latin typeface="Microsoft Sans Serif"/>
                <a:cs typeface="Microsoft Sans Serif"/>
              </a:rPr>
              <a:t>universe</a:t>
            </a:r>
            <a:r>
              <a:rPr sz="2400" spc="55" dirty="0">
                <a:solidFill>
                  <a:srgbClr val="292934"/>
                </a:solidFill>
                <a:latin typeface="Microsoft Sans Serif"/>
                <a:cs typeface="Microsoft Sans Serif"/>
              </a:rPr>
              <a:t> </a:t>
            </a:r>
            <a:r>
              <a:rPr sz="2400" dirty="0">
                <a:solidFill>
                  <a:srgbClr val="292934"/>
                </a:solidFill>
                <a:latin typeface="Microsoft Sans Serif"/>
                <a:cs typeface="Microsoft Sans Serif"/>
              </a:rPr>
              <a:t>of</a:t>
            </a:r>
            <a:r>
              <a:rPr sz="2400" spc="5" dirty="0">
                <a:solidFill>
                  <a:srgbClr val="292934"/>
                </a:solidFill>
                <a:latin typeface="Microsoft Sans Serif"/>
                <a:cs typeface="Microsoft Sans Serif"/>
              </a:rPr>
              <a:t> </a:t>
            </a:r>
            <a:r>
              <a:rPr sz="2400" spc="-5" dirty="0">
                <a:solidFill>
                  <a:srgbClr val="292934"/>
                </a:solidFill>
                <a:latin typeface="Microsoft Sans Serif"/>
                <a:cs typeface="Microsoft Sans Serif"/>
              </a:rPr>
              <a:t>discourse</a:t>
            </a:r>
            <a:r>
              <a:rPr sz="2400" spc="55" dirty="0">
                <a:solidFill>
                  <a:srgbClr val="292934"/>
                </a:solidFill>
                <a:latin typeface="Microsoft Sans Serif"/>
                <a:cs typeface="Microsoft Sans Serif"/>
              </a:rPr>
              <a:t> </a:t>
            </a:r>
            <a:r>
              <a:rPr sz="2400" spc="-5" dirty="0">
                <a:solidFill>
                  <a:srgbClr val="292934"/>
                </a:solidFill>
                <a:latin typeface="Microsoft Sans Serif"/>
                <a:cs typeface="Microsoft Sans Serif"/>
              </a:rPr>
              <a:t>U</a:t>
            </a:r>
            <a:r>
              <a:rPr sz="2400" spc="25" dirty="0">
                <a:solidFill>
                  <a:srgbClr val="292934"/>
                </a:solidFill>
                <a:latin typeface="Microsoft Sans Serif"/>
                <a:cs typeface="Microsoft Sans Serif"/>
              </a:rPr>
              <a:t> </a:t>
            </a:r>
            <a:r>
              <a:rPr sz="2400" spc="-5" dirty="0">
                <a:solidFill>
                  <a:srgbClr val="292934"/>
                </a:solidFill>
                <a:latin typeface="Microsoft Sans Serif"/>
                <a:cs typeface="Microsoft Sans Serif"/>
              </a:rPr>
              <a:t>can</a:t>
            </a:r>
            <a:r>
              <a:rPr sz="2400" spc="20" dirty="0">
                <a:solidFill>
                  <a:srgbClr val="292934"/>
                </a:solidFill>
                <a:latin typeface="Microsoft Sans Serif"/>
                <a:cs typeface="Microsoft Sans Serif"/>
              </a:rPr>
              <a:t> </a:t>
            </a:r>
            <a:r>
              <a:rPr sz="2400" spc="-5" dirty="0">
                <a:solidFill>
                  <a:srgbClr val="292934"/>
                </a:solidFill>
                <a:latin typeface="Microsoft Sans Serif"/>
                <a:cs typeface="Microsoft Sans Serif"/>
              </a:rPr>
              <a:t>be</a:t>
            </a:r>
            <a:r>
              <a:rPr sz="2400" spc="25" dirty="0">
                <a:solidFill>
                  <a:srgbClr val="292934"/>
                </a:solidFill>
                <a:latin typeface="Microsoft Sans Serif"/>
                <a:cs typeface="Microsoft Sans Serif"/>
              </a:rPr>
              <a:t> </a:t>
            </a:r>
            <a:r>
              <a:rPr sz="2400" spc="-5" dirty="0">
                <a:solidFill>
                  <a:srgbClr val="292934"/>
                </a:solidFill>
                <a:latin typeface="Microsoft Sans Serif"/>
                <a:cs typeface="Microsoft Sans Serif"/>
              </a:rPr>
              <a:t>defined </a:t>
            </a:r>
            <a:r>
              <a:rPr sz="2400" spc="-625" dirty="0">
                <a:solidFill>
                  <a:srgbClr val="292934"/>
                </a:solidFill>
                <a:latin typeface="Microsoft Sans Serif"/>
                <a:cs typeface="Microsoft Sans Serif"/>
              </a:rPr>
              <a:t> </a:t>
            </a:r>
            <a:r>
              <a:rPr sz="2400" dirty="0">
                <a:solidFill>
                  <a:srgbClr val="292934"/>
                </a:solidFill>
                <a:latin typeface="Microsoft Sans Serif"/>
                <a:cs typeface="Microsoft Sans Serif"/>
              </a:rPr>
              <a:t>as</a:t>
            </a:r>
            <a:r>
              <a:rPr sz="2400" spc="25" dirty="0">
                <a:solidFill>
                  <a:srgbClr val="292934"/>
                </a:solidFill>
                <a:latin typeface="Microsoft Sans Serif"/>
                <a:cs typeface="Microsoft Sans Serif"/>
              </a:rPr>
              <a:t> </a:t>
            </a:r>
            <a:r>
              <a:rPr sz="2400" dirty="0">
                <a:solidFill>
                  <a:srgbClr val="292934"/>
                </a:solidFill>
                <a:latin typeface="Microsoft Sans Serif"/>
                <a:cs typeface="Microsoft Sans Serif"/>
              </a:rPr>
              <a:t>set</a:t>
            </a:r>
            <a:r>
              <a:rPr sz="2400" spc="20" dirty="0">
                <a:solidFill>
                  <a:srgbClr val="292934"/>
                </a:solidFill>
                <a:latin typeface="Microsoft Sans Serif"/>
                <a:cs typeface="Microsoft Sans Serif"/>
              </a:rPr>
              <a:t> </a:t>
            </a:r>
            <a:r>
              <a:rPr sz="2400" dirty="0">
                <a:solidFill>
                  <a:srgbClr val="292934"/>
                </a:solidFill>
                <a:latin typeface="Microsoft Sans Serif"/>
                <a:cs typeface="Microsoft Sans Serif"/>
              </a:rPr>
              <a:t>of</a:t>
            </a:r>
            <a:r>
              <a:rPr sz="2400" spc="10" dirty="0">
                <a:solidFill>
                  <a:srgbClr val="292934"/>
                </a:solidFill>
                <a:latin typeface="Microsoft Sans Serif"/>
                <a:cs typeface="Microsoft Sans Serif"/>
              </a:rPr>
              <a:t> </a:t>
            </a:r>
            <a:r>
              <a:rPr sz="2400" dirty="0">
                <a:solidFill>
                  <a:srgbClr val="292934"/>
                </a:solidFill>
                <a:latin typeface="Microsoft Sans Serif"/>
                <a:cs typeface="Microsoft Sans Serif"/>
              </a:rPr>
              <a:t>ordered</a:t>
            </a:r>
            <a:r>
              <a:rPr sz="2400" spc="30" dirty="0">
                <a:solidFill>
                  <a:srgbClr val="292934"/>
                </a:solidFill>
                <a:latin typeface="Microsoft Sans Serif"/>
                <a:cs typeface="Microsoft Sans Serif"/>
              </a:rPr>
              <a:t> </a:t>
            </a:r>
            <a:r>
              <a:rPr sz="2400" spc="-5" dirty="0">
                <a:solidFill>
                  <a:srgbClr val="292934"/>
                </a:solidFill>
                <a:latin typeface="Microsoft Sans Serif"/>
                <a:cs typeface="Microsoft Sans Serif"/>
              </a:rPr>
              <a:t>pairs</a:t>
            </a:r>
            <a:r>
              <a:rPr sz="2400" spc="40" dirty="0">
                <a:solidFill>
                  <a:srgbClr val="292934"/>
                </a:solidFill>
                <a:latin typeface="Microsoft Sans Serif"/>
                <a:cs typeface="Microsoft Sans Serif"/>
              </a:rPr>
              <a:t> </a:t>
            </a:r>
            <a:r>
              <a:rPr sz="2400" dirty="0">
                <a:solidFill>
                  <a:srgbClr val="292934"/>
                </a:solidFill>
                <a:latin typeface="Microsoft Sans Serif"/>
                <a:cs typeface="Microsoft Sans Serif"/>
              </a:rPr>
              <a:t>&amp;</a:t>
            </a:r>
            <a:r>
              <a:rPr sz="2400" spc="15" dirty="0">
                <a:solidFill>
                  <a:srgbClr val="292934"/>
                </a:solidFill>
                <a:latin typeface="Microsoft Sans Serif"/>
                <a:cs typeface="Microsoft Sans Serif"/>
              </a:rPr>
              <a:t> </a:t>
            </a:r>
            <a:r>
              <a:rPr sz="2400" spc="-5" dirty="0">
                <a:solidFill>
                  <a:srgbClr val="292934"/>
                </a:solidFill>
                <a:latin typeface="Microsoft Sans Serif"/>
                <a:cs typeface="Microsoft Sans Serif"/>
              </a:rPr>
              <a:t>given</a:t>
            </a:r>
            <a:r>
              <a:rPr sz="2400" spc="40" dirty="0">
                <a:solidFill>
                  <a:srgbClr val="292934"/>
                </a:solidFill>
                <a:latin typeface="Microsoft Sans Serif"/>
                <a:cs typeface="Microsoft Sans Serif"/>
              </a:rPr>
              <a:t> </a:t>
            </a:r>
            <a:r>
              <a:rPr sz="2400" dirty="0">
                <a:solidFill>
                  <a:srgbClr val="292934"/>
                </a:solidFill>
                <a:latin typeface="Microsoft Sans Serif"/>
                <a:cs typeface="Microsoft Sans Serif"/>
              </a:rPr>
              <a:t>as</a:t>
            </a:r>
            <a:r>
              <a:rPr sz="2400" spc="15" dirty="0">
                <a:solidFill>
                  <a:srgbClr val="292934"/>
                </a:solidFill>
                <a:latin typeface="Microsoft Sans Serif"/>
                <a:cs typeface="Microsoft Sans Serif"/>
              </a:rPr>
              <a:t> </a:t>
            </a:r>
            <a:r>
              <a:rPr sz="2400" dirty="0">
                <a:solidFill>
                  <a:srgbClr val="292934"/>
                </a:solidFill>
                <a:latin typeface="Microsoft Sans Serif"/>
                <a:cs typeface="Microsoft Sans Serif"/>
              </a:rPr>
              <a:t>:</a:t>
            </a:r>
            <a:endParaRPr sz="2400">
              <a:latin typeface="Microsoft Sans Serif"/>
              <a:cs typeface="Microsoft Sans Serif"/>
            </a:endParaRPr>
          </a:p>
        </p:txBody>
      </p:sp>
      <p:pic>
        <p:nvPicPr>
          <p:cNvPr id="4" name="object 4"/>
          <p:cNvPicPr/>
          <p:nvPr/>
        </p:nvPicPr>
        <p:blipFill>
          <a:blip r:embed="rId2" cstate="print"/>
          <a:stretch>
            <a:fillRect/>
          </a:stretch>
        </p:blipFill>
        <p:spPr>
          <a:xfrm>
            <a:off x="2500376" y="2873501"/>
            <a:ext cx="3857625" cy="1257300"/>
          </a:xfrm>
          <a:prstGeom prst="rect">
            <a:avLst/>
          </a:prstGeom>
        </p:spPr>
      </p:pic>
      <p:pic>
        <p:nvPicPr>
          <p:cNvPr id="5" name="object 5"/>
          <p:cNvPicPr/>
          <p:nvPr/>
        </p:nvPicPr>
        <p:blipFill>
          <a:blip r:embed="rId3" cstate="print"/>
          <a:stretch>
            <a:fillRect/>
          </a:stretch>
        </p:blipFill>
        <p:spPr>
          <a:xfrm>
            <a:off x="295550" y="4563351"/>
            <a:ext cx="8536141" cy="694438"/>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97737"/>
            <a:ext cx="4585335" cy="635000"/>
          </a:xfrm>
          <a:prstGeom prst="rect">
            <a:avLst/>
          </a:prstGeom>
        </p:spPr>
        <p:txBody>
          <a:bodyPr vert="horz" wrap="square" lIns="0" tIns="12065" rIns="0" bIns="0" rtlCol="0">
            <a:spAutoFit/>
          </a:bodyPr>
          <a:lstStyle/>
          <a:p>
            <a:pPr marL="12700">
              <a:lnSpc>
                <a:spcPct val="100000"/>
              </a:lnSpc>
              <a:spcBef>
                <a:spcPts val="95"/>
              </a:spcBef>
            </a:pPr>
            <a:r>
              <a:rPr spc="-105" dirty="0"/>
              <a:t>Fu</a:t>
            </a:r>
            <a:r>
              <a:rPr spc="-100" dirty="0"/>
              <a:t>zz</a:t>
            </a:r>
            <a:r>
              <a:rPr spc="-5" dirty="0"/>
              <a:t>y</a:t>
            </a:r>
            <a:r>
              <a:rPr spc="-175" dirty="0"/>
              <a:t> </a:t>
            </a:r>
            <a:r>
              <a:rPr spc="-100" dirty="0"/>
              <a:t>s</a:t>
            </a:r>
            <a:r>
              <a:rPr spc="-105" dirty="0"/>
              <a:t>e</a:t>
            </a:r>
            <a:r>
              <a:rPr spc="-5" dirty="0"/>
              <a:t>t</a:t>
            </a:r>
            <a:r>
              <a:rPr spc="-160" dirty="0"/>
              <a:t> </a:t>
            </a:r>
            <a:r>
              <a:rPr spc="-105" dirty="0"/>
              <a:t>Opera</a:t>
            </a:r>
            <a:r>
              <a:rPr spc="-100" dirty="0"/>
              <a:t>t</a:t>
            </a:r>
            <a:r>
              <a:rPr spc="-125" dirty="0"/>
              <a:t>i</a:t>
            </a:r>
            <a:r>
              <a:rPr spc="-105" dirty="0"/>
              <a:t>on</a:t>
            </a:r>
            <a:r>
              <a:rPr spc="-5" dirty="0"/>
              <a:t>s</a:t>
            </a:r>
          </a:p>
        </p:txBody>
      </p:sp>
      <p:sp>
        <p:nvSpPr>
          <p:cNvPr id="3" name="object 3"/>
          <p:cNvSpPr txBox="1"/>
          <p:nvPr/>
        </p:nvSpPr>
        <p:spPr>
          <a:xfrm>
            <a:off x="535940" y="1625853"/>
            <a:ext cx="8071484" cy="1187450"/>
          </a:xfrm>
          <a:prstGeom prst="rect">
            <a:avLst/>
          </a:prstGeom>
        </p:spPr>
        <p:txBody>
          <a:bodyPr vert="horz" wrap="square" lIns="0" tIns="12700" rIns="0" bIns="0" rtlCol="0">
            <a:spAutoFit/>
          </a:bodyPr>
          <a:lstStyle/>
          <a:p>
            <a:pPr marL="194945" marR="5080" indent="-182880">
              <a:lnSpc>
                <a:spcPct val="100000"/>
              </a:lnSpc>
              <a:spcBef>
                <a:spcPts val="100"/>
              </a:spcBef>
              <a:buClr>
                <a:srgbClr val="92A199"/>
              </a:buClr>
              <a:buSzPct val="85416"/>
              <a:buFont typeface="Microsoft Sans Serif"/>
              <a:buChar char="•"/>
              <a:tabLst>
                <a:tab pos="280670" algn="l"/>
                <a:tab pos="281305" algn="l"/>
                <a:tab pos="1260475" algn="l"/>
                <a:tab pos="1530350" algn="l"/>
                <a:tab pos="2136775" algn="l"/>
                <a:tab pos="2506345" algn="l"/>
                <a:tab pos="2893060" algn="l"/>
                <a:tab pos="3279140" algn="l"/>
                <a:tab pos="3801745" algn="l"/>
                <a:tab pos="4696460" algn="l"/>
                <a:tab pos="5438775" algn="l"/>
                <a:tab pos="5859145" algn="l"/>
                <a:tab pos="6466205" algn="l"/>
                <a:tab pos="7804150" algn="l"/>
              </a:tabLst>
            </a:pPr>
            <a:r>
              <a:rPr dirty="0"/>
              <a:t>	</a:t>
            </a:r>
            <a:r>
              <a:rPr sz="2400" spc="-5" dirty="0">
                <a:solidFill>
                  <a:srgbClr val="292934"/>
                </a:solidFill>
                <a:latin typeface="Microsoft Sans Serif"/>
                <a:cs typeface="Microsoft Sans Serif"/>
              </a:rPr>
              <a:t>U</a:t>
            </a:r>
            <a:r>
              <a:rPr sz="2400" spc="-15" dirty="0">
                <a:solidFill>
                  <a:srgbClr val="292934"/>
                </a:solidFill>
                <a:latin typeface="Microsoft Sans Serif"/>
                <a:cs typeface="Microsoft Sans Serif"/>
              </a:rPr>
              <a:t>ni</a:t>
            </a:r>
            <a:r>
              <a:rPr sz="2400" spc="-5" dirty="0">
                <a:solidFill>
                  <a:srgbClr val="292934"/>
                </a:solidFill>
                <a:latin typeface="Microsoft Sans Serif"/>
                <a:cs typeface="Microsoft Sans Serif"/>
              </a:rPr>
              <a:t>on</a:t>
            </a:r>
            <a:r>
              <a:rPr sz="2400" dirty="0">
                <a:solidFill>
                  <a:srgbClr val="292934"/>
                </a:solidFill>
                <a:latin typeface="Microsoft Sans Serif"/>
                <a:cs typeface="Microsoft Sans Serif"/>
              </a:rPr>
              <a:t>	:	</a:t>
            </a:r>
            <a:r>
              <a:rPr sz="2400" spc="-20" dirty="0">
                <a:solidFill>
                  <a:srgbClr val="292934"/>
                </a:solidFill>
                <a:latin typeface="Microsoft Sans Serif"/>
                <a:cs typeface="Microsoft Sans Serif"/>
              </a:rPr>
              <a:t>L</a:t>
            </a:r>
            <a:r>
              <a:rPr sz="2400" dirty="0">
                <a:solidFill>
                  <a:srgbClr val="292934"/>
                </a:solidFill>
                <a:latin typeface="Microsoft Sans Serif"/>
                <a:cs typeface="Microsoft Sans Serif"/>
              </a:rPr>
              <a:t>et	A	&amp;	B	</a:t>
            </a:r>
            <a:r>
              <a:rPr sz="2400" spc="-10" dirty="0">
                <a:solidFill>
                  <a:srgbClr val="292934"/>
                </a:solidFill>
                <a:latin typeface="Microsoft Sans Serif"/>
                <a:cs typeface="Microsoft Sans Serif"/>
              </a:rPr>
              <a:t>b</a:t>
            </a:r>
            <a:r>
              <a:rPr sz="2400" spc="-5" dirty="0">
                <a:solidFill>
                  <a:srgbClr val="292934"/>
                </a:solidFill>
                <a:latin typeface="Microsoft Sans Serif"/>
                <a:cs typeface="Microsoft Sans Serif"/>
              </a:rPr>
              <a:t>e</a:t>
            </a:r>
            <a:r>
              <a:rPr sz="2400" dirty="0">
                <a:solidFill>
                  <a:srgbClr val="292934"/>
                </a:solidFill>
                <a:latin typeface="Microsoft Sans Serif"/>
                <a:cs typeface="Microsoft Sans Serif"/>
              </a:rPr>
              <a:t>	fuzzy	sets	</a:t>
            </a:r>
            <a:r>
              <a:rPr sz="2400" spc="-10" dirty="0">
                <a:solidFill>
                  <a:srgbClr val="292934"/>
                </a:solidFill>
                <a:latin typeface="Microsoft Sans Serif"/>
                <a:cs typeface="Microsoft Sans Serif"/>
              </a:rPr>
              <a:t>i</a:t>
            </a:r>
            <a:r>
              <a:rPr sz="2400" spc="-15" dirty="0">
                <a:solidFill>
                  <a:srgbClr val="292934"/>
                </a:solidFill>
                <a:latin typeface="Microsoft Sans Serif"/>
                <a:cs typeface="Microsoft Sans Serif"/>
              </a:rPr>
              <a:t>n</a:t>
            </a:r>
            <a:r>
              <a:rPr sz="2400" dirty="0">
                <a:solidFill>
                  <a:srgbClr val="292934"/>
                </a:solidFill>
                <a:latin typeface="Microsoft Sans Serif"/>
                <a:cs typeface="Microsoft Sans Serif"/>
              </a:rPr>
              <a:t>	t</a:t>
            </a:r>
            <a:r>
              <a:rPr sz="2400" spc="-10" dirty="0">
                <a:solidFill>
                  <a:srgbClr val="292934"/>
                </a:solidFill>
                <a:latin typeface="Microsoft Sans Serif"/>
                <a:cs typeface="Microsoft Sans Serif"/>
              </a:rPr>
              <a:t>h</a:t>
            </a:r>
            <a:r>
              <a:rPr sz="2400" spc="-5" dirty="0">
                <a:solidFill>
                  <a:srgbClr val="292934"/>
                </a:solidFill>
                <a:latin typeface="Microsoft Sans Serif"/>
                <a:cs typeface="Microsoft Sans Serif"/>
              </a:rPr>
              <a:t>e</a:t>
            </a:r>
            <a:r>
              <a:rPr sz="2400" dirty="0">
                <a:solidFill>
                  <a:srgbClr val="292934"/>
                </a:solidFill>
                <a:latin typeface="Microsoft Sans Serif"/>
                <a:cs typeface="Microsoft Sans Serif"/>
              </a:rPr>
              <a:t>	</a:t>
            </a:r>
            <a:r>
              <a:rPr sz="2400" spc="-5" dirty="0">
                <a:solidFill>
                  <a:srgbClr val="292934"/>
                </a:solidFill>
                <a:latin typeface="Microsoft Sans Serif"/>
                <a:cs typeface="Microsoft Sans Serif"/>
              </a:rPr>
              <a:t>univ</a:t>
            </a:r>
            <a:r>
              <a:rPr sz="2400" spc="-20" dirty="0">
                <a:solidFill>
                  <a:srgbClr val="292934"/>
                </a:solidFill>
                <a:latin typeface="Microsoft Sans Serif"/>
                <a:cs typeface="Microsoft Sans Serif"/>
              </a:rPr>
              <a:t>e</a:t>
            </a:r>
            <a:r>
              <a:rPr sz="2400" dirty="0">
                <a:solidFill>
                  <a:srgbClr val="292934"/>
                </a:solidFill>
                <a:latin typeface="Microsoft Sans Serif"/>
                <a:cs typeface="Microsoft Sans Serif"/>
              </a:rPr>
              <a:t>r</a:t>
            </a:r>
            <a:r>
              <a:rPr sz="2400" spc="10" dirty="0">
                <a:solidFill>
                  <a:srgbClr val="292934"/>
                </a:solidFill>
                <a:latin typeface="Microsoft Sans Serif"/>
                <a:cs typeface="Microsoft Sans Serif"/>
              </a:rPr>
              <a:t>s</a:t>
            </a:r>
            <a:r>
              <a:rPr sz="2400" spc="-5" dirty="0">
                <a:solidFill>
                  <a:srgbClr val="292934"/>
                </a:solidFill>
                <a:latin typeface="Microsoft Sans Serif"/>
                <a:cs typeface="Microsoft Sans Serif"/>
              </a:rPr>
              <a:t>e</a:t>
            </a:r>
            <a:r>
              <a:rPr sz="2400" dirty="0">
                <a:solidFill>
                  <a:srgbClr val="292934"/>
                </a:solidFill>
                <a:latin typeface="Microsoft Sans Serif"/>
                <a:cs typeface="Microsoft Sans Serif"/>
              </a:rPr>
              <a:t>	</a:t>
            </a:r>
            <a:r>
              <a:rPr sz="2400" spc="-5" dirty="0">
                <a:solidFill>
                  <a:srgbClr val="292934"/>
                </a:solidFill>
                <a:latin typeface="Microsoft Sans Serif"/>
                <a:cs typeface="Microsoft Sans Serif"/>
              </a:rPr>
              <a:t>of  discourse</a:t>
            </a:r>
            <a:r>
              <a:rPr sz="2400" spc="40" dirty="0">
                <a:solidFill>
                  <a:srgbClr val="292934"/>
                </a:solidFill>
                <a:latin typeface="Microsoft Sans Serif"/>
                <a:cs typeface="Microsoft Sans Serif"/>
              </a:rPr>
              <a:t> </a:t>
            </a:r>
            <a:r>
              <a:rPr sz="2400" dirty="0">
                <a:solidFill>
                  <a:srgbClr val="292934"/>
                </a:solidFill>
                <a:latin typeface="Microsoft Sans Serif"/>
                <a:cs typeface="Microsoft Sans Serif"/>
              </a:rPr>
              <a:t>U</a:t>
            </a:r>
            <a:endParaRPr sz="2400">
              <a:latin typeface="Microsoft Sans Serif"/>
              <a:cs typeface="Microsoft Sans Serif"/>
            </a:endParaRPr>
          </a:p>
          <a:p>
            <a:pPr marL="12700">
              <a:lnSpc>
                <a:spcPct val="100000"/>
              </a:lnSpc>
              <a:spcBef>
                <a:spcPts val="930"/>
              </a:spcBef>
            </a:pPr>
            <a:r>
              <a:rPr sz="2050" spc="-5" dirty="0">
                <a:solidFill>
                  <a:srgbClr val="92A199"/>
                </a:solidFill>
                <a:latin typeface="Microsoft Sans Serif"/>
                <a:cs typeface="Microsoft Sans Serif"/>
              </a:rPr>
              <a:t>•</a:t>
            </a:r>
            <a:endParaRPr sz="2050">
              <a:latin typeface="Microsoft Sans Serif"/>
              <a:cs typeface="Microsoft Sans Serif"/>
            </a:endParaRPr>
          </a:p>
        </p:txBody>
      </p:sp>
      <p:pic>
        <p:nvPicPr>
          <p:cNvPr id="4" name="object 4"/>
          <p:cNvPicPr/>
          <p:nvPr/>
        </p:nvPicPr>
        <p:blipFill>
          <a:blip r:embed="rId2" cstate="print"/>
          <a:stretch>
            <a:fillRect/>
          </a:stretch>
        </p:blipFill>
        <p:spPr>
          <a:xfrm>
            <a:off x="309975" y="2656315"/>
            <a:ext cx="8523413" cy="1390728"/>
          </a:xfrm>
          <a:prstGeom prst="rect">
            <a:avLst/>
          </a:prstGeom>
        </p:spPr>
      </p:pic>
      <p:pic>
        <p:nvPicPr>
          <p:cNvPr id="5" name="object 5"/>
          <p:cNvPicPr/>
          <p:nvPr/>
        </p:nvPicPr>
        <p:blipFill>
          <a:blip r:embed="rId3" cstate="print"/>
          <a:stretch>
            <a:fillRect/>
          </a:stretch>
        </p:blipFill>
        <p:spPr>
          <a:xfrm>
            <a:off x="3538925" y="4571960"/>
            <a:ext cx="2395450" cy="1794991"/>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97737"/>
            <a:ext cx="2517775" cy="635000"/>
          </a:xfrm>
          <a:prstGeom prst="rect">
            <a:avLst/>
          </a:prstGeom>
        </p:spPr>
        <p:txBody>
          <a:bodyPr vert="horz" wrap="square" lIns="0" tIns="12065" rIns="0" bIns="0" rtlCol="0">
            <a:spAutoFit/>
          </a:bodyPr>
          <a:lstStyle/>
          <a:p>
            <a:pPr marL="12700">
              <a:lnSpc>
                <a:spcPct val="100000"/>
              </a:lnSpc>
              <a:spcBef>
                <a:spcPts val="95"/>
              </a:spcBef>
            </a:pPr>
            <a:r>
              <a:rPr spc="-95" dirty="0"/>
              <a:t>Intersection</a:t>
            </a:r>
          </a:p>
        </p:txBody>
      </p:sp>
      <p:pic>
        <p:nvPicPr>
          <p:cNvPr id="3" name="object 3"/>
          <p:cNvPicPr/>
          <p:nvPr/>
        </p:nvPicPr>
        <p:blipFill>
          <a:blip r:embed="rId2" cstate="print"/>
          <a:stretch>
            <a:fillRect/>
          </a:stretch>
        </p:blipFill>
        <p:spPr>
          <a:xfrm>
            <a:off x="505169" y="1676408"/>
            <a:ext cx="8534170" cy="1600164"/>
          </a:xfrm>
          <a:prstGeom prst="rect">
            <a:avLst/>
          </a:prstGeom>
        </p:spPr>
      </p:pic>
      <p:pic>
        <p:nvPicPr>
          <p:cNvPr id="4" name="object 4"/>
          <p:cNvPicPr/>
          <p:nvPr/>
        </p:nvPicPr>
        <p:blipFill>
          <a:blip r:embed="rId3" cstate="print"/>
          <a:stretch>
            <a:fillRect/>
          </a:stretch>
        </p:blipFill>
        <p:spPr>
          <a:xfrm>
            <a:off x="2679452" y="3962400"/>
            <a:ext cx="3441017" cy="22209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F87BFEF2-6798-4C4B-BE09-D464FFFBB80D}"/>
              </a:ext>
            </a:extLst>
          </p:cNvPr>
          <p:cNvSpPr>
            <a:spLocks noGrp="1" noChangeArrowheads="1"/>
          </p:cNvSpPr>
          <p:nvPr>
            <p:ph type="title"/>
          </p:nvPr>
        </p:nvSpPr>
        <p:spPr>
          <a:xfrm>
            <a:off x="76200" y="2"/>
            <a:ext cx="9067800" cy="1196975"/>
          </a:xfrm>
        </p:spPr>
        <p:txBody>
          <a:bodyPr>
            <a:normAutofit/>
          </a:bodyPr>
          <a:lstStyle/>
          <a:p>
            <a:pPr algn="just" fontAlgn="auto">
              <a:spcAft>
                <a:spcPts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sz="2800" b="1" dirty="0">
                <a:solidFill>
                  <a:schemeClr val="tx1">
                    <a:lumMod val="75000"/>
                    <a:lumOff val="25000"/>
                  </a:schemeClr>
                </a:solidFill>
              </a:rPr>
              <a:t>SOFT COMPUTING DEVELOPMENT HISTORY</a:t>
            </a:r>
            <a:r>
              <a:rPr lang="en-IN" altLang="en-US" sz="2800" dirty="0">
                <a:solidFill>
                  <a:schemeClr val="tx1">
                    <a:lumMod val="75000"/>
                    <a:lumOff val="25000"/>
                  </a:schemeClr>
                </a:solidFill>
              </a:rPr>
              <a:t> </a:t>
            </a:r>
          </a:p>
        </p:txBody>
      </p:sp>
      <p:sp>
        <p:nvSpPr>
          <p:cNvPr id="5" name="Rectangle 2">
            <a:extLst>
              <a:ext uri="{FF2B5EF4-FFF2-40B4-BE49-F238E27FC236}">
                <a16:creationId xmlns:a16="http://schemas.microsoft.com/office/drawing/2014/main" id="{B8E0FE9A-5C22-43C7-8847-D255FCCED993}"/>
              </a:ext>
            </a:extLst>
          </p:cNvPr>
          <p:cNvSpPr txBox="1">
            <a:spLocks noChangeArrowheads="1"/>
          </p:cNvSpPr>
          <p:nvPr/>
        </p:nvSpPr>
        <p:spPr>
          <a:xfrm>
            <a:off x="228600" y="1676400"/>
            <a:ext cx="8915400" cy="4124782"/>
          </a:xfrm>
          <a:prstGeom prst="rect">
            <a:avLst/>
          </a:prstGeom>
        </p:spPr>
        <p:txBody>
          <a:bodyPr vert="horz" rtlCol="0">
            <a:normAutofit fontScale="85000" lnSpcReduction="1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91440" indent="-33655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sz="2900" dirty="0">
                <a:solidFill>
                  <a:schemeClr val="tx1">
                    <a:lumMod val="75000"/>
                    <a:lumOff val="25000"/>
                  </a:schemeClr>
                </a:solidFill>
                <a:latin typeface="Arial" panose="020B0604020202020204" pitchFamily="34" charset="0"/>
                <a:cs typeface="Arial" panose="020B0604020202020204" pitchFamily="34" charset="0"/>
              </a:rPr>
              <a:t>       </a:t>
            </a:r>
            <a:r>
              <a:rPr lang="en-IN" altLang="en-US" dirty="0">
                <a:solidFill>
                  <a:schemeClr val="tx1">
                    <a:lumMod val="75000"/>
                    <a:lumOff val="25000"/>
                  </a:schemeClr>
                </a:solidFill>
                <a:latin typeface="Arial" panose="020B0604020202020204" pitchFamily="34" charset="0"/>
                <a:cs typeface="Arial" panose="020B0604020202020204" pitchFamily="34" charset="0"/>
              </a:rPr>
              <a:t>Soft    =         Evolutionary   +   Neural    +   Fuzzy </a:t>
            </a:r>
          </a:p>
          <a:p>
            <a:pPr marL="91440" indent="-33655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solidFill>
                  <a:schemeClr val="tx1">
                    <a:lumMod val="75000"/>
                    <a:lumOff val="25000"/>
                  </a:schemeClr>
                </a:solidFill>
                <a:latin typeface="Arial" panose="020B0604020202020204" pitchFamily="34" charset="0"/>
                <a:cs typeface="Arial" panose="020B0604020202020204" pitchFamily="34" charset="0"/>
              </a:rPr>
              <a:t>  Computing          </a:t>
            </a:r>
            <a:r>
              <a:rPr lang="en-IN" altLang="en-US" dirty="0" err="1">
                <a:solidFill>
                  <a:schemeClr val="tx1">
                    <a:lumMod val="75000"/>
                    <a:lumOff val="25000"/>
                  </a:schemeClr>
                </a:solidFill>
                <a:latin typeface="Arial" panose="020B0604020202020204" pitchFamily="34" charset="0"/>
                <a:cs typeface="Arial" panose="020B0604020202020204" pitchFamily="34" charset="0"/>
              </a:rPr>
              <a:t>Computing</a:t>
            </a:r>
            <a:r>
              <a:rPr lang="en-IN" altLang="en-US" dirty="0">
                <a:solidFill>
                  <a:schemeClr val="tx1">
                    <a:lumMod val="75000"/>
                    <a:lumOff val="25000"/>
                  </a:schemeClr>
                </a:solidFill>
                <a:latin typeface="Arial" panose="020B0604020202020204" pitchFamily="34" charset="0"/>
                <a:cs typeface="Arial" panose="020B0604020202020204" pitchFamily="34" charset="0"/>
              </a:rPr>
              <a:t>       Networks       Logic</a:t>
            </a:r>
            <a:endParaRPr lang="en-IN" altLang="en-US" u="sng" dirty="0">
              <a:solidFill>
                <a:schemeClr val="tx1">
                  <a:lumMod val="75000"/>
                  <a:lumOff val="25000"/>
                </a:schemeClr>
              </a:solidFill>
              <a:latin typeface="Arial" panose="020B0604020202020204" pitchFamily="34" charset="0"/>
              <a:cs typeface="Arial" panose="020B0604020202020204" pitchFamily="34" charset="0"/>
            </a:endParaRPr>
          </a:p>
          <a:p>
            <a:pPr marL="91440" indent="-33655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solidFill>
                  <a:schemeClr val="tx1">
                    <a:lumMod val="75000"/>
                    <a:lumOff val="25000"/>
                  </a:schemeClr>
                </a:solidFill>
                <a:latin typeface="Arial" panose="020B0604020202020204" pitchFamily="34" charset="0"/>
                <a:cs typeface="Arial" panose="020B0604020202020204" pitchFamily="34" charset="0"/>
              </a:rPr>
              <a:t>      </a:t>
            </a:r>
            <a:r>
              <a:rPr lang="en-IN" altLang="en-US" dirty="0" err="1">
                <a:solidFill>
                  <a:schemeClr val="tx1">
                    <a:lumMod val="75000"/>
                    <a:lumOff val="25000"/>
                  </a:schemeClr>
                </a:solidFill>
                <a:latin typeface="Arial" panose="020B0604020202020204" pitchFamily="34" charset="0"/>
                <a:cs typeface="Arial" panose="020B0604020202020204" pitchFamily="34" charset="0"/>
              </a:rPr>
              <a:t>Zadeh</a:t>
            </a:r>
            <a:r>
              <a:rPr lang="en-IN" altLang="en-US" dirty="0">
                <a:solidFill>
                  <a:schemeClr val="tx1">
                    <a:lumMod val="75000"/>
                    <a:lumOff val="25000"/>
                  </a:schemeClr>
                </a:solidFill>
                <a:latin typeface="Arial" panose="020B0604020202020204" pitchFamily="34" charset="0"/>
                <a:cs typeface="Arial" panose="020B0604020202020204" pitchFamily="34" charset="0"/>
              </a:rPr>
              <a:t>            </a:t>
            </a:r>
            <a:r>
              <a:rPr lang="en-IN" altLang="en-US" dirty="0" err="1">
                <a:solidFill>
                  <a:schemeClr val="tx1">
                    <a:lumMod val="75000"/>
                    <a:lumOff val="25000"/>
                  </a:schemeClr>
                </a:solidFill>
                <a:latin typeface="Arial" panose="020B0604020202020204" pitchFamily="34" charset="0"/>
                <a:cs typeface="Arial" panose="020B0604020202020204" pitchFamily="34" charset="0"/>
              </a:rPr>
              <a:t>Rechenberg</a:t>
            </a:r>
            <a:r>
              <a:rPr lang="en-IN" altLang="en-US" dirty="0">
                <a:solidFill>
                  <a:schemeClr val="tx1">
                    <a:lumMod val="75000"/>
                    <a:lumOff val="25000"/>
                  </a:schemeClr>
                </a:solidFill>
                <a:latin typeface="Arial" panose="020B0604020202020204" pitchFamily="34" charset="0"/>
                <a:cs typeface="Arial" panose="020B0604020202020204" pitchFamily="34" charset="0"/>
              </a:rPr>
              <a:t>      </a:t>
            </a:r>
            <a:r>
              <a:rPr lang="en-IN" altLang="en-US" dirty="0" err="1">
                <a:solidFill>
                  <a:schemeClr val="tx1">
                    <a:lumMod val="75000"/>
                    <a:lumOff val="25000"/>
                  </a:schemeClr>
                </a:solidFill>
                <a:latin typeface="Arial" panose="020B0604020202020204" pitchFamily="34" charset="0"/>
                <a:cs typeface="Arial" panose="020B0604020202020204" pitchFamily="34" charset="0"/>
              </a:rPr>
              <a:t>Mcculloch</a:t>
            </a:r>
            <a:r>
              <a:rPr lang="en-IN" altLang="en-US" dirty="0">
                <a:solidFill>
                  <a:schemeClr val="tx1">
                    <a:lumMod val="75000"/>
                    <a:lumOff val="25000"/>
                  </a:schemeClr>
                </a:solidFill>
                <a:latin typeface="Arial" panose="020B0604020202020204" pitchFamily="34" charset="0"/>
                <a:cs typeface="Arial" panose="020B0604020202020204" pitchFamily="34" charset="0"/>
              </a:rPr>
              <a:t>      </a:t>
            </a:r>
            <a:r>
              <a:rPr lang="en-IN" altLang="en-US" dirty="0" err="1">
                <a:solidFill>
                  <a:schemeClr val="tx1">
                    <a:lumMod val="75000"/>
                    <a:lumOff val="25000"/>
                  </a:schemeClr>
                </a:solidFill>
                <a:latin typeface="Arial" panose="020B0604020202020204" pitchFamily="34" charset="0"/>
                <a:cs typeface="Arial" panose="020B0604020202020204" pitchFamily="34" charset="0"/>
              </a:rPr>
              <a:t>Zadeh</a:t>
            </a:r>
            <a:endParaRPr lang="en-IN" altLang="en-US" dirty="0">
              <a:solidFill>
                <a:schemeClr val="tx1">
                  <a:lumMod val="75000"/>
                  <a:lumOff val="25000"/>
                </a:schemeClr>
              </a:solidFill>
              <a:latin typeface="Arial" panose="020B0604020202020204" pitchFamily="34" charset="0"/>
              <a:cs typeface="Arial" panose="020B0604020202020204" pitchFamily="34" charset="0"/>
            </a:endParaRPr>
          </a:p>
          <a:p>
            <a:pPr marL="91440" indent="-33655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solidFill>
                  <a:schemeClr val="tx1">
                    <a:lumMod val="75000"/>
                    <a:lumOff val="25000"/>
                  </a:schemeClr>
                </a:solidFill>
                <a:latin typeface="Arial" panose="020B0604020202020204" pitchFamily="34" charset="0"/>
                <a:cs typeface="Arial" panose="020B0604020202020204" pitchFamily="34" charset="0"/>
              </a:rPr>
              <a:t>      1981                 1960                 1943           1965</a:t>
            </a:r>
          </a:p>
          <a:p>
            <a:pPr marL="91440" indent="-33655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IN" altLang="en-US" dirty="0">
              <a:solidFill>
                <a:schemeClr val="tx1">
                  <a:lumMod val="75000"/>
                  <a:lumOff val="25000"/>
                </a:schemeClr>
              </a:solidFill>
              <a:latin typeface="Arial" panose="020B0604020202020204" pitchFamily="34" charset="0"/>
              <a:cs typeface="Arial" panose="020B0604020202020204" pitchFamily="34" charset="0"/>
            </a:endParaRPr>
          </a:p>
          <a:p>
            <a:pPr marL="91440" indent="-33655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solidFill>
                  <a:schemeClr val="tx1">
                    <a:lumMod val="75000"/>
                    <a:lumOff val="25000"/>
                  </a:schemeClr>
                </a:solidFill>
                <a:latin typeface="Arial" panose="020B0604020202020204" pitchFamily="34" charset="0"/>
                <a:cs typeface="Arial" panose="020B0604020202020204" pitchFamily="34" charset="0"/>
              </a:rPr>
              <a:t>Evolutionary  = Genetic     +     Evolution  +    Evolutionary +   Genetic</a:t>
            </a:r>
          </a:p>
          <a:p>
            <a:pPr marL="91440" indent="-33655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solidFill>
                  <a:schemeClr val="tx1">
                    <a:lumMod val="75000"/>
                    <a:lumOff val="25000"/>
                  </a:schemeClr>
                </a:solidFill>
                <a:latin typeface="Arial" panose="020B0604020202020204" pitchFamily="34" charset="0"/>
                <a:cs typeface="Arial" panose="020B0604020202020204" pitchFamily="34" charset="0"/>
              </a:rPr>
              <a:t>Computing       Programming   Strategies      Programming     Algorithms </a:t>
            </a:r>
          </a:p>
          <a:p>
            <a:pPr marL="91440" indent="-33655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solidFill>
                  <a:schemeClr val="tx1">
                    <a:lumMod val="75000"/>
                    <a:lumOff val="25000"/>
                  </a:schemeClr>
                </a:solidFill>
                <a:latin typeface="Arial" panose="020B0604020202020204" pitchFamily="34" charset="0"/>
                <a:cs typeface="Arial" panose="020B0604020202020204" pitchFamily="34" charset="0"/>
              </a:rPr>
              <a:t>Rechenberg</a:t>
            </a:r>
            <a:r>
              <a:rPr lang="en-IN" altLang="en-US" dirty="0">
                <a:solidFill>
                  <a:schemeClr val="tx1">
                    <a:lumMod val="75000"/>
                    <a:lumOff val="25000"/>
                  </a:schemeClr>
                </a:solidFill>
                <a:latin typeface="Arial" panose="020B0604020202020204" pitchFamily="34" charset="0"/>
                <a:cs typeface="Arial" panose="020B0604020202020204" pitchFamily="34" charset="0"/>
              </a:rPr>
              <a:t>       </a:t>
            </a:r>
            <a:r>
              <a:rPr lang="en-IN" altLang="en-US" dirty="0" err="1">
                <a:solidFill>
                  <a:schemeClr val="tx1">
                    <a:lumMod val="75000"/>
                    <a:lumOff val="25000"/>
                  </a:schemeClr>
                </a:solidFill>
                <a:latin typeface="Arial" panose="020B0604020202020204" pitchFamily="34" charset="0"/>
                <a:cs typeface="Arial" panose="020B0604020202020204" pitchFamily="34" charset="0"/>
              </a:rPr>
              <a:t>Koza</a:t>
            </a:r>
            <a:r>
              <a:rPr lang="en-IN" altLang="en-US" dirty="0">
                <a:solidFill>
                  <a:schemeClr val="tx1">
                    <a:lumMod val="75000"/>
                    <a:lumOff val="25000"/>
                  </a:schemeClr>
                </a:solidFill>
                <a:latin typeface="Arial" panose="020B0604020202020204" pitchFamily="34" charset="0"/>
                <a:cs typeface="Arial" panose="020B0604020202020204" pitchFamily="34" charset="0"/>
              </a:rPr>
              <a:t>               </a:t>
            </a:r>
            <a:r>
              <a:rPr lang="en-IN" altLang="en-US" dirty="0" err="1">
                <a:solidFill>
                  <a:schemeClr val="tx1">
                    <a:lumMod val="75000"/>
                    <a:lumOff val="25000"/>
                  </a:schemeClr>
                </a:solidFill>
                <a:latin typeface="Arial" panose="020B0604020202020204" pitchFamily="34" charset="0"/>
                <a:cs typeface="Arial" panose="020B0604020202020204" pitchFamily="34" charset="0"/>
              </a:rPr>
              <a:t>Rechenberg</a:t>
            </a:r>
            <a:r>
              <a:rPr lang="en-IN" altLang="en-US" dirty="0">
                <a:solidFill>
                  <a:schemeClr val="tx1">
                    <a:lumMod val="75000"/>
                    <a:lumOff val="25000"/>
                  </a:schemeClr>
                </a:solidFill>
                <a:latin typeface="Arial" panose="020B0604020202020204" pitchFamily="34" charset="0"/>
                <a:cs typeface="Arial" panose="020B0604020202020204" pitchFamily="34" charset="0"/>
              </a:rPr>
              <a:t>         </a:t>
            </a:r>
            <a:r>
              <a:rPr lang="en-IN" altLang="en-US" dirty="0" err="1">
                <a:solidFill>
                  <a:schemeClr val="tx1">
                    <a:lumMod val="75000"/>
                    <a:lumOff val="25000"/>
                  </a:schemeClr>
                </a:solidFill>
                <a:latin typeface="Arial" panose="020B0604020202020204" pitchFamily="34" charset="0"/>
                <a:cs typeface="Arial" panose="020B0604020202020204" pitchFamily="34" charset="0"/>
              </a:rPr>
              <a:t>Fogel</a:t>
            </a:r>
            <a:r>
              <a:rPr lang="en-IN" altLang="en-US" dirty="0">
                <a:solidFill>
                  <a:schemeClr val="tx1">
                    <a:lumMod val="75000"/>
                    <a:lumOff val="25000"/>
                  </a:schemeClr>
                </a:solidFill>
                <a:latin typeface="Arial" panose="020B0604020202020204" pitchFamily="34" charset="0"/>
                <a:cs typeface="Arial" panose="020B0604020202020204" pitchFamily="34" charset="0"/>
              </a:rPr>
              <a:t>              I </a:t>
            </a:r>
            <a:r>
              <a:rPr lang="en-IN" altLang="en-US" dirty="0" err="1">
                <a:solidFill>
                  <a:schemeClr val="tx1">
                    <a:lumMod val="75000"/>
                    <a:lumOff val="25000"/>
                  </a:schemeClr>
                </a:solidFill>
                <a:latin typeface="Arial" panose="020B0604020202020204" pitchFamily="34" charset="0"/>
                <a:cs typeface="Arial" panose="020B0604020202020204" pitchFamily="34" charset="0"/>
              </a:rPr>
              <a:t>Iolland</a:t>
            </a:r>
            <a:r>
              <a:rPr lang="en-IN" altLang="en-US" dirty="0">
                <a:solidFill>
                  <a:schemeClr val="tx1">
                    <a:lumMod val="75000"/>
                    <a:lumOff val="25000"/>
                  </a:schemeClr>
                </a:solidFill>
                <a:latin typeface="Arial" panose="020B0604020202020204" pitchFamily="34" charset="0"/>
                <a:cs typeface="Arial" panose="020B0604020202020204" pitchFamily="34" charset="0"/>
              </a:rPr>
              <a:t>    </a:t>
            </a:r>
          </a:p>
          <a:p>
            <a:pPr marL="91440" indent="-33655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solidFill>
                  <a:schemeClr val="tx1">
                    <a:lumMod val="75000"/>
                    <a:lumOff val="25000"/>
                  </a:schemeClr>
                </a:solidFill>
                <a:latin typeface="Arial" panose="020B0604020202020204" pitchFamily="34" charset="0"/>
                <a:cs typeface="Arial" panose="020B0604020202020204" pitchFamily="34" charset="0"/>
              </a:rPr>
              <a:t>    1960             1992                  1965                    1962                 1970                               </a:t>
            </a:r>
          </a:p>
          <a:p>
            <a:pPr marL="91440" indent="-33655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solidFill>
                  <a:schemeClr val="tx1">
                    <a:lumMod val="75000"/>
                    <a:lumOff val="25000"/>
                  </a:schemeClr>
                </a:solidFill>
              </a:rPr>
              <a:t>                       </a:t>
            </a:r>
          </a:p>
          <a:p>
            <a:pPr marL="91440" indent="-33655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sz="2800" dirty="0">
                <a:solidFill>
                  <a:schemeClr val="tx1">
                    <a:lumMod val="75000"/>
                    <a:lumOff val="25000"/>
                  </a:schemeClr>
                </a:solidFill>
              </a:rPr>
              <a:t>        </a:t>
            </a:r>
          </a:p>
        </p:txBody>
      </p:sp>
    </p:spTree>
    <p:extLst>
      <p:ext uri="{BB962C8B-B14F-4D97-AF65-F5344CB8AC3E}">
        <p14:creationId xmlns:p14="http://schemas.microsoft.com/office/powerpoint/2010/main" val="287170538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97737"/>
            <a:ext cx="2790825" cy="635000"/>
          </a:xfrm>
          <a:prstGeom prst="rect">
            <a:avLst/>
          </a:prstGeom>
        </p:spPr>
        <p:txBody>
          <a:bodyPr vert="horz" wrap="square" lIns="0" tIns="12065" rIns="0" bIns="0" rtlCol="0">
            <a:spAutoFit/>
          </a:bodyPr>
          <a:lstStyle/>
          <a:p>
            <a:pPr marL="12700">
              <a:lnSpc>
                <a:spcPct val="100000"/>
              </a:lnSpc>
              <a:spcBef>
                <a:spcPts val="95"/>
              </a:spcBef>
            </a:pPr>
            <a:r>
              <a:rPr spc="-105" dirty="0"/>
              <a:t>Comp</a:t>
            </a:r>
            <a:r>
              <a:rPr spc="-125" dirty="0"/>
              <a:t>l</a:t>
            </a:r>
            <a:r>
              <a:rPr spc="-105" dirty="0"/>
              <a:t>emen</a:t>
            </a:r>
            <a:r>
              <a:rPr spc="-5" dirty="0"/>
              <a:t>t</a:t>
            </a:r>
          </a:p>
        </p:txBody>
      </p:sp>
      <p:pic>
        <p:nvPicPr>
          <p:cNvPr id="3" name="object 3"/>
          <p:cNvPicPr/>
          <p:nvPr/>
        </p:nvPicPr>
        <p:blipFill>
          <a:blip r:embed="rId2" cstate="print"/>
          <a:stretch>
            <a:fillRect/>
          </a:stretch>
        </p:blipFill>
        <p:spPr>
          <a:xfrm>
            <a:off x="503826" y="1676480"/>
            <a:ext cx="8060499" cy="1072344"/>
          </a:xfrm>
          <a:prstGeom prst="rect">
            <a:avLst/>
          </a:prstGeom>
        </p:spPr>
      </p:pic>
      <p:pic>
        <p:nvPicPr>
          <p:cNvPr id="4" name="object 4"/>
          <p:cNvPicPr/>
          <p:nvPr/>
        </p:nvPicPr>
        <p:blipFill>
          <a:blip r:embed="rId3" cstate="print"/>
          <a:stretch>
            <a:fillRect/>
          </a:stretch>
        </p:blipFill>
        <p:spPr>
          <a:xfrm>
            <a:off x="2920166" y="3200443"/>
            <a:ext cx="4309008" cy="2951292"/>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97737"/>
            <a:ext cx="5184775" cy="635000"/>
          </a:xfrm>
          <a:prstGeom prst="rect">
            <a:avLst/>
          </a:prstGeom>
        </p:spPr>
        <p:txBody>
          <a:bodyPr vert="horz" wrap="square" lIns="0" tIns="12065" rIns="0" bIns="0" rtlCol="0">
            <a:spAutoFit/>
          </a:bodyPr>
          <a:lstStyle/>
          <a:p>
            <a:pPr marL="12700">
              <a:lnSpc>
                <a:spcPct val="100000"/>
              </a:lnSpc>
              <a:spcBef>
                <a:spcPts val="95"/>
              </a:spcBef>
            </a:pPr>
            <a:r>
              <a:rPr spc="-105" dirty="0"/>
              <a:t>Proper</a:t>
            </a:r>
            <a:r>
              <a:rPr spc="-100" dirty="0"/>
              <a:t>t</a:t>
            </a:r>
            <a:r>
              <a:rPr spc="-125" dirty="0"/>
              <a:t>i</a:t>
            </a:r>
            <a:r>
              <a:rPr spc="-105" dirty="0"/>
              <a:t>e</a:t>
            </a:r>
            <a:r>
              <a:rPr spc="-5" dirty="0"/>
              <a:t>s</a:t>
            </a:r>
            <a:r>
              <a:rPr spc="-160" dirty="0"/>
              <a:t> </a:t>
            </a:r>
            <a:r>
              <a:rPr spc="-105" dirty="0"/>
              <a:t>o</a:t>
            </a:r>
            <a:r>
              <a:rPr spc="-5" dirty="0"/>
              <a:t>f</a:t>
            </a:r>
            <a:r>
              <a:rPr spc="-150" dirty="0"/>
              <a:t> </a:t>
            </a:r>
            <a:r>
              <a:rPr spc="-105" dirty="0"/>
              <a:t>Fu</a:t>
            </a:r>
            <a:r>
              <a:rPr spc="-100" dirty="0"/>
              <a:t>zz</a:t>
            </a:r>
            <a:r>
              <a:rPr spc="-5" dirty="0"/>
              <a:t>y</a:t>
            </a:r>
            <a:r>
              <a:rPr spc="-175" dirty="0"/>
              <a:t> </a:t>
            </a:r>
            <a:r>
              <a:rPr spc="-100" dirty="0"/>
              <a:t>s</a:t>
            </a:r>
            <a:r>
              <a:rPr spc="-105" dirty="0"/>
              <a:t>e</a:t>
            </a:r>
            <a:r>
              <a:rPr spc="-100" dirty="0"/>
              <a:t>t</a:t>
            </a:r>
            <a:r>
              <a:rPr spc="-5" dirty="0"/>
              <a:t>s</a:t>
            </a:r>
          </a:p>
        </p:txBody>
      </p:sp>
      <p:sp>
        <p:nvSpPr>
          <p:cNvPr id="3" name="object 3"/>
          <p:cNvSpPr txBox="1"/>
          <p:nvPr/>
        </p:nvSpPr>
        <p:spPr>
          <a:xfrm>
            <a:off x="535940" y="1625853"/>
            <a:ext cx="8073390" cy="1123315"/>
          </a:xfrm>
          <a:prstGeom prst="rect">
            <a:avLst/>
          </a:prstGeom>
        </p:spPr>
        <p:txBody>
          <a:bodyPr vert="horz" wrap="square" lIns="0" tIns="12700" rIns="0" bIns="0" rtlCol="0">
            <a:spAutoFit/>
          </a:bodyPr>
          <a:lstStyle/>
          <a:p>
            <a:pPr marL="194945" marR="5080" indent="-182880" algn="just">
              <a:lnSpc>
                <a:spcPct val="100000"/>
              </a:lnSpc>
              <a:spcBef>
                <a:spcPts val="100"/>
              </a:spcBef>
              <a:buClr>
                <a:srgbClr val="92A199"/>
              </a:buClr>
              <a:buSzPct val="85416"/>
              <a:buChar char="•"/>
              <a:tabLst>
                <a:tab pos="195580" algn="l"/>
              </a:tabLst>
            </a:pPr>
            <a:r>
              <a:rPr sz="2400" dirty="0">
                <a:solidFill>
                  <a:srgbClr val="292934"/>
                </a:solidFill>
                <a:latin typeface="Microsoft Sans Serif"/>
                <a:cs typeface="Microsoft Sans Serif"/>
              </a:rPr>
              <a:t>Fuzzy set</a:t>
            </a:r>
            <a:r>
              <a:rPr sz="2400" spc="5" dirty="0">
                <a:solidFill>
                  <a:srgbClr val="292934"/>
                </a:solidFill>
                <a:latin typeface="Microsoft Sans Serif"/>
                <a:cs typeface="Microsoft Sans Serif"/>
              </a:rPr>
              <a:t> </a:t>
            </a:r>
            <a:r>
              <a:rPr sz="2400" spc="-5" dirty="0">
                <a:solidFill>
                  <a:srgbClr val="292934"/>
                </a:solidFill>
                <a:latin typeface="Microsoft Sans Serif"/>
                <a:cs typeface="Microsoft Sans Serif"/>
              </a:rPr>
              <a:t>follow </a:t>
            </a:r>
            <a:r>
              <a:rPr sz="2400" dirty="0">
                <a:solidFill>
                  <a:srgbClr val="292934"/>
                </a:solidFill>
                <a:latin typeface="Microsoft Sans Serif"/>
                <a:cs typeface="Microsoft Sans Serif"/>
              </a:rPr>
              <a:t>same </a:t>
            </a:r>
            <a:r>
              <a:rPr sz="2400" spc="-5" dirty="0">
                <a:solidFill>
                  <a:srgbClr val="292934"/>
                </a:solidFill>
                <a:latin typeface="Microsoft Sans Serif"/>
                <a:cs typeface="Microsoft Sans Serif"/>
              </a:rPr>
              <a:t>properties as crisp </a:t>
            </a:r>
            <a:r>
              <a:rPr sz="2400" dirty="0">
                <a:solidFill>
                  <a:srgbClr val="292934"/>
                </a:solidFill>
                <a:latin typeface="Microsoft Sans Serif"/>
                <a:cs typeface="Microsoft Sans Serif"/>
              </a:rPr>
              <a:t>sets </a:t>
            </a:r>
            <a:r>
              <a:rPr sz="2400" spc="-5" dirty="0">
                <a:solidFill>
                  <a:srgbClr val="292934"/>
                </a:solidFill>
                <a:latin typeface="Microsoft Sans Serif"/>
                <a:cs typeface="Microsoft Sans Serif"/>
              </a:rPr>
              <a:t>except </a:t>
            </a:r>
            <a:r>
              <a:rPr sz="2400" spc="-10" dirty="0">
                <a:solidFill>
                  <a:srgbClr val="292934"/>
                </a:solidFill>
                <a:latin typeface="Microsoft Sans Serif"/>
                <a:cs typeface="Microsoft Sans Serif"/>
              </a:rPr>
              <a:t>law </a:t>
            </a:r>
            <a:r>
              <a:rPr sz="2400" spc="-5" dirty="0">
                <a:solidFill>
                  <a:srgbClr val="292934"/>
                </a:solidFill>
                <a:latin typeface="Microsoft Sans Serif"/>
                <a:cs typeface="Microsoft Sans Serif"/>
              </a:rPr>
              <a:t> of excluded middle</a:t>
            </a:r>
            <a:r>
              <a:rPr sz="2400" dirty="0">
                <a:solidFill>
                  <a:srgbClr val="292934"/>
                </a:solidFill>
                <a:latin typeface="Microsoft Sans Serif"/>
                <a:cs typeface="Microsoft Sans Serif"/>
              </a:rPr>
              <a:t> </a:t>
            </a:r>
            <a:r>
              <a:rPr sz="2400" spc="-5" dirty="0">
                <a:solidFill>
                  <a:srgbClr val="292934"/>
                </a:solidFill>
                <a:latin typeface="Microsoft Sans Serif"/>
                <a:cs typeface="Microsoft Sans Serif"/>
              </a:rPr>
              <a:t>and law of contradiction </a:t>
            </a:r>
            <a:r>
              <a:rPr sz="2400" dirty="0">
                <a:solidFill>
                  <a:srgbClr val="292934"/>
                </a:solidFill>
                <a:latin typeface="Microsoft Sans Serif"/>
                <a:cs typeface="Microsoft Sans Serif"/>
              </a:rPr>
              <a:t>. </a:t>
            </a:r>
            <a:r>
              <a:rPr sz="2400" spc="-5" dirty="0">
                <a:solidFill>
                  <a:srgbClr val="292934"/>
                </a:solidFill>
                <a:latin typeface="Microsoft Sans Serif"/>
                <a:cs typeface="Microsoft Sans Serif"/>
              </a:rPr>
              <a:t>That </a:t>
            </a:r>
            <a:r>
              <a:rPr sz="2400" spc="-15" dirty="0">
                <a:solidFill>
                  <a:srgbClr val="292934"/>
                </a:solidFill>
                <a:latin typeface="Microsoft Sans Serif"/>
                <a:cs typeface="Microsoft Sans Serif"/>
              </a:rPr>
              <a:t>is </a:t>
            </a:r>
            <a:r>
              <a:rPr sz="2400" spc="-5" dirty="0">
                <a:solidFill>
                  <a:srgbClr val="292934"/>
                </a:solidFill>
                <a:latin typeface="Microsoft Sans Serif"/>
                <a:cs typeface="Microsoft Sans Serif"/>
              </a:rPr>
              <a:t>for </a:t>
            </a:r>
            <a:r>
              <a:rPr sz="2400" dirty="0">
                <a:solidFill>
                  <a:srgbClr val="292934"/>
                </a:solidFill>
                <a:latin typeface="Microsoft Sans Serif"/>
                <a:cs typeface="Microsoft Sans Serif"/>
              </a:rPr>
              <a:t> fuzzy</a:t>
            </a:r>
            <a:r>
              <a:rPr sz="2400" spc="20" dirty="0">
                <a:solidFill>
                  <a:srgbClr val="292934"/>
                </a:solidFill>
                <a:latin typeface="Microsoft Sans Serif"/>
                <a:cs typeface="Microsoft Sans Serif"/>
              </a:rPr>
              <a:t> </a:t>
            </a:r>
            <a:r>
              <a:rPr sz="2400" dirty="0">
                <a:solidFill>
                  <a:srgbClr val="292934"/>
                </a:solidFill>
                <a:latin typeface="Microsoft Sans Serif"/>
                <a:cs typeface="Microsoft Sans Serif"/>
              </a:rPr>
              <a:t>set</a:t>
            </a:r>
            <a:endParaRPr sz="2400">
              <a:latin typeface="Microsoft Sans Serif"/>
              <a:cs typeface="Microsoft Sans Serif"/>
            </a:endParaRPr>
          </a:p>
        </p:txBody>
      </p:sp>
      <p:pic>
        <p:nvPicPr>
          <p:cNvPr id="4" name="object 4"/>
          <p:cNvPicPr/>
          <p:nvPr/>
        </p:nvPicPr>
        <p:blipFill>
          <a:blip r:embed="rId2" cstate="print"/>
          <a:stretch>
            <a:fillRect/>
          </a:stretch>
        </p:blipFill>
        <p:spPr>
          <a:xfrm>
            <a:off x="2033651" y="2795523"/>
            <a:ext cx="4800600" cy="1266825"/>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7952" y="533333"/>
            <a:ext cx="8902078" cy="6300722"/>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8E59D33-DFA8-49D9-AE60-1F0809732B81}" type="slidenum">
              <a:rPr lang="en-US" altLang="en-US" sz="1200">
                <a:solidFill>
                  <a:srgbClr val="898989"/>
                </a:solidFill>
              </a:rPr>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93</a:t>
            </a:fld>
            <a:endParaRPr lang="en-US" altLang="en-US" sz="1200">
              <a:solidFill>
                <a:srgbClr val="898989"/>
              </a:solidFill>
            </a:endParaRPr>
          </a:p>
        </p:txBody>
      </p:sp>
      <p:pic>
        <p:nvPicPr>
          <p:cNvPr id="28675" name="Picture 2"/>
          <p:cNvPicPr>
            <a:picLocks noChangeAspect="1" noChangeArrowheads="1"/>
          </p:cNvPicPr>
          <p:nvPr/>
        </p:nvPicPr>
        <p:blipFill>
          <a:blip r:embed="rId3"/>
          <a:srcRect/>
          <a:stretch>
            <a:fillRect/>
          </a:stretch>
        </p:blipFill>
        <p:spPr bwMode="auto">
          <a:xfrm>
            <a:off x="533400" y="1773238"/>
            <a:ext cx="8153400" cy="3179762"/>
          </a:xfrm>
          <a:prstGeom prst="rect">
            <a:avLst/>
          </a:prstGeom>
          <a:noFill/>
          <a:ln w="9525">
            <a:noFill/>
            <a:round/>
            <a:headEnd/>
            <a:tailEnd/>
          </a:ln>
        </p:spPr>
      </p:pic>
      <p:sp>
        <p:nvSpPr>
          <p:cNvPr id="28676" name="Text Box 3"/>
          <p:cNvSpPr txBox="1">
            <a:spLocks noChangeArrowheads="1"/>
          </p:cNvSpPr>
          <p:nvPr/>
        </p:nvSpPr>
        <p:spPr bwMode="auto">
          <a:xfrm>
            <a:off x="457200" y="457200"/>
            <a:ext cx="7289800" cy="581025"/>
          </a:xfrm>
          <a:prstGeom prst="rect">
            <a:avLst/>
          </a:prstGeom>
          <a:noFill/>
          <a:ln w="9525">
            <a:noFill/>
            <a:round/>
            <a:headEnd/>
            <a:tailEnd/>
          </a:ln>
        </p:spPr>
        <p:txBody>
          <a:bodyPr lIns="90000" tIns="46800" rIns="90000" bIns="46800">
            <a:spAutoFit/>
          </a:bodyPr>
          <a:lstStyle/>
          <a:p>
            <a:pPr algn="just">
              <a:spcBef>
                <a:spcPts val="20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b="1">
                <a:solidFill>
                  <a:srgbClr val="000000"/>
                </a:solidFill>
                <a:latin typeface="Times New Roman" pitchFamily="18" charset="0"/>
                <a:cs typeface="Times New Roman" pitchFamily="18" charset="0"/>
              </a:rPr>
              <a:t>Fuzzy Sets vs Crisp Sets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457200" y="457200"/>
            <a:ext cx="7820025" cy="520700"/>
          </a:xfrm>
          <a:prstGeom prst="rect">
            <a:avLst/>
          </a:prstGeom>
          <a:noFill/>
          <a:ln w="9525">
            <a:noFill/>
            <a:round/>
            <a:headEnd/>
            <a:tailEnd/>
          </a:ln>
        </p:spPr>
        <p:txBody>
          <a:bodyPr lIns="90000" tIns="46800" rIns="90000" bIns="46800">
            <a:spAutoFit/>
          </a:bodyPr>
          <a:lstStyle/>
          <a:p>
            <a:pPr algn="just">
              <a:spcBef>
                <a:spcPts val="175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b="1">
                <a:solidFill>
                  <a:srgbClr val="000000"/>
                </a:solidFill>
                <a:latin typeface="Times New Roman" pitchFamily="18" charset="0"/>
                <a:cs typeface="Times New Roman" pitchFamily="18" charset="0"/>
              </a:rPr>
              <a:t>OPERATIONS ON FUZZY SETS</a:t>
            </a:r>
          </a:p>
        </p:txBody>
      </p:sp>
      <p:pic>
        <p:nvPicPr>
          <p:cNvPr id="29699" name="Picture 2"/>
          <p:cNvPicPr>
            <a:picLocks noChangeAspect="1" noChangeArrowheads="1"/>
          </p:cNvPicPr>
          <p:nvPr/>
        </p:nvPicPr>
        <p:blipFill>
          <a:blip r:embed="rId3"/>
          <a:srcRect/>
          <a:stretch>
            <a:fillRect/>
          </a:stretch>
        </p:blipFill>
        <p:spPr bwMode="auto">
          <a:xfrm>
            <a:off x="609600" y="1143000"/>
            <a:ext cx="4724400" cy="1152525"/>
          </a:xfrm>
          <a:prstGeom prst="rect">
            <a:avLst/>
          </a:prstGeom>
          <a:noFill/>
          <a:ln w="9525">
            <a:noFill/>
            <a:round/>
            <a:headEnd/>
            <a:tailEnd/>
          </a:ln>
        </p:spPr>
      </p:pic>
      <p:pic>
        <p:nvPicPr>
          <p:cNvPr id="29700" name="Picture 3"/>
          <p:cNvPicPr>
            <a:picLocks noChangeAspect="1" noChangeArrowheads="1"/>
          </p:cNvPicPr>
          <p:nvPr/>
        </p:nvPicPr>
        <p:blipFill>
          <a:blip r:embed="rId4"/>
          <a:srcRect/>
          <a:stretch>
            <a:fillRect/>
          </a:stretch>
        </p:blipFill>
        <p:spPr bwMode="auto">
          <a:xfrm>
            <a:off x="685800" y="2628900"/>
            <a:ext cx="2952750" cy="1704975"/>
          </a:xfrm>
          <a:prstGeom prst="rect">
            <a:avLst/>
          </a:prstGeom>
          <a:noFill/>
          <a:ln w="9525">
            <a:noFill/>
            <a:round/>
            <a:headEnd/>
            <a:tailEnd/>
          </a:ln>
        </p:spPr>
      </p:pic>
      <p:pic>
        <p:nvPicPr>
          <p:cNvPr id="29701" name="Picture 4"/>
          <p:cNvPicPr>
            <a:picLocks noChangeAspect="1" noChangeArrowheads="1"/>
          </p:cNvPicPr>
          <p:nvPr/>
        </p:nvPicPr>
        <p:blipFill>
          <a:blip r:embed="rId5"/>
          <a:srcRect/>
          <a:stretch>
            <a:fillRect/>
          </a:stretch>
        </p:blipFill>
        <p:spPr bwMode="auto">
          <a:xfrm>
            <a:off x="4957763" y="2609850"/>
            <a:ext cx="3190875" cy="1571625"/>
          </a:xfrm>
          <a:prstGeom prst="rect">
            <a:avLst/>
          </a:prstGeom>
          <a:noFill/>
          <a:ln w="9525">
            <a:noFill/>
            <a:round/>
            <a:headEnd/>
            <a:tailEnd/>
          </a:ln>
        </p:spPr>
      </p:pic>
      <p:pic>
        <p:nvPicPr>
          <p:cNvPr id="29702" name="Picture 5"/>
          <p:cNvPicPr>
            <a:picLocks noChangeAspect="1" noChangeArrowheads="1"/>
          </p:cNvPicPr>
          <p:nvPr/>
        </p:nvPicPr>
        <p:blipFill>
          <a:blip r:embed="rId6"/>
          <a:srcRect/>
          <a:stretch>
            <a:fillRect/>
          </a:stretch>
        </p:blipFill>
        <p:spPr bwMode="auto">
          <a:xfrm>
            <a:off x="3162300" y="4495800"/>
            <a:ext cx="2819400" cy="1743075"/>
          </a:xfrm>
          <a:prstGeom prst="rect">
            <a:avLst/>
          </a:prstGeom>
          <a:noFill/>
          <a:ln w="9525">
            <a:noFill/>
            <a:round/>
            <a:headEnd/>
            <a:tailEnd/>
          </a:ln>
        </p:spPr>
      </p:pic>
      <p:sp>
        <p:nvSpPr>
          <p:cNvPr id="29703" name="Text Box 6"/>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ED9AE28-BB7C-46C7-BEFE-D41ECA29A382}" type="slidenum">
              <a:rPr lang="en-US" altLang="en-US" sz="1200">
                <a:solidFill>
                  <a:srgbClr val="898989"/>
                </a:solidFill>
              </a:rPr>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94</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ChangeArrowheads="1"/>
          </p:cNvSpPr>
          <p:nvPr/>
        </p:nvSpPr>
        <p:spPr bwMode="auto">
          <a:xfrm>
            <a:off x="0" y="1228725"/>
            <a:ext cx="4322763" cy="184150"/>
          </a:xfrm>
          <a:prstGeom prst="rect">
            <a:avLst/>
          </a:prstGeom>
          <a:solidFill>
            <a:srgbClr val="FFFFFF"/>
          </a:solidFill>
          <a:ln w="9525">
            <a:noFill/>
            <a:miter lim="800000"/>
            <a:headEnd/>
            <a:tailEnd/>
          </a:ln>
        </p:spPr>
        <p:txBody>
          <a:bodyPr lIns="158700" tIns="0" rIns="158700" bIns="0" anchor="ctr">
            <a:spAutoFit/>
          </a:bodyPr>
          <a:lstStyle/>
          <a:p>
            <a:pPr algn="just" eaLnBrk="0" hangingPunct="0"/>
            <a:r>
              <a:rPr lang="en-GB" altLang="en-US" sz="1200">
                <a:solidFill>
                  <a:srgbClr val="0053F9"/>
                </a:solidFill>
                <a:latin typeface="Roboto"/>
                <a:hlinkClick r:id="rId2" tooltip="Compliment of Fuzzy Set"/>
              </a:rPr>
              <a:t>  </a:t>
            </a:r>
            <a:endParaRPr lang="en-GB" altLang="en-US" sz="1900">
              <a:solidFill>
                <a:srgbClr val="0053F9"/>
              </a:solidFill>
              <a:latin typeface="Roboto"/>
            </a:endParaRPr>
          </a:p>
        </p:txBody>
      </p:sp>
      <p:sp>
        <p:nvSpPr>
          <p:cNvPr id="30723" name="Rectangle 3"/>
          <p:cNvSpPr>
            <a:spLocks noChangeArrowheads="1"/>
          </p:cNvSpPr>
          <p:nvPr/>
        </p:nvSpPr>
        <p:spPr bwMode="auto">
          <a:xfrm>
            <a:off x="71438" y="674688"/>
            <a:ext cx="8572500" cy="1292225"/>
          </a:xfrm>
          <a:prstGeom prst="rect">
            <a:avLst/>
          </a:prstGeom>
          <a:solidFill>
            <a:srgbClr val="FFFFFF"/>
          </a:solidFill>
          <a:ln w="9525">
            <a:noFill/>
            <a:miter lim="800000"/>
            <a:headEnd/>
            <a:tailEnd/>
          </a:ln>
        </p:spPr>
        <p:txBody>
          <a:bodyPr lIns="158700" tIns="0" rIns="158700" bIns="0" anchor="ctr">
            <a:spAutoFit/>
          </a:bodyPr>
          <a:lstStyle/>
          <a:p>
            <a:pPr eaLnBrk="0" hangingPunct="0"/>
            <a:r>
              <a:rPr lang="en-GB" altLang="en-US" sz="2400" b="1" u="sng" dirty="0">
                <a:solidFill>
                  <a:schemeClr val="tx1"/>
                </a:solidFill>
                <a:latin typeface="Times New Roman" pitchFamily="18" charset="0"/>
                <a:cs typeface="Times New Roman" pitchFamily="18" charset="0"/>
              </a:rPr>
              <a:t>Product of Two Fuzzy Sets</a:t>
            </a:r>
          </a:p>
          <a:p>
            <a:pPr algn="just" eaLnBrk="0" hangingPunct="0"/>
            <a:r>
              <a:rPr lang="en-GB" altLang="en-US" sz="2400" dirty="0">
                <a:solidFill>
                  <a:srgbClr val="212121"/>
                </a:solidFill>
                <a:latin typeface="Times New Roman" pitchFamily="18" charset="0"/>
                <a:cs typeface="Times New Roman" pitchFamily="18" charset="0"/>
              </a:rPr>
              <a:t>The product of two fuzzy sets A &amp; B is a new fuzzy set A.B with membership function:</a:t>
            </a:r>
            <a:endParaRPr lang="en-GB" altLang="en-US" sz="2400" dirty="0">
              <a:latin typeface="Times New Roman" pitchFamily="18" charset="0"/>
              <a:cs typeface="Times New Roman" pitchFamily="18" charset="0"/>
            </a:endParaRPr>
          </a:p>
          <a:p>
            <a:pPr algn="ctr" eaLnBrk="0" hangingPunct="0"/>
            <a:r>
              <a:rPr lang="en-GB" altLang="en-US" sz="1200" dirty="0">
                <a:solidFill>
                  <a:srgbClr val="0053F9"/>
                </a:solidFill>
                <a:latin typeface="Roboto"/>
                <a:hlinkClick r:id="rId3" tooltip="Product of Fuzzy Sets"/>
              </a:rPr>
              <a:t>  </a:t>
            </a:r>
            <a:endParaRPr lang="en-GB" altLang="en-US" sz="1900" dirty="0">
              <a:solidFill>
                <a:srgbClr val="0053F9"/>
              </a:solidFill>
              <a:latin typeface="Roboto"/>
            </a:endParaRPr>
          </a:p>
        </p:txBody>
      </p:sp>
      <p:pic>
        <p:nvPicPr>
          <p:cNvPr id="30724" name="Picture 4" descr="membership function for the product of fuzzy sets">
            <a:hlinkClick r:id="rId3" tooltip="Product of Fuzzy Sets"/>
          </p:cNvPr>
          <p:cNvPicPr>
            <a:picLocks noChangeAspect="1" noChangeArrowheads="1"/>
          </p:cNvPicPr>
          <p:nvPr/>
        </p:nvPicPr>
        <p:blipFill>
          <a:blip r:embed="rId4"/>
          <a:srcRect/>
          <a:stretch>
            <a:fillRect/>
          </a:stretch>
        </p:blipFill>
        <p:spPr bwMode="auto">
          <a:xfrm>
            <a:off x="628650" y="2060575"/>
            <a:ext cx="5022850" cy="830263"/>
          </a:xfrm>
          <a:prstGeom prst="rect">
            <a:avLst/>
          </a:prstGeom>
          <a:noFill/>
          <a:ln w="9525">
            <a:noFill/>
            <a:miter lim="800000"/>
            <a:headEnd/>
            <a:tailEnd/>
          </a:ln>
        </p:spPr>
      </p:pic>
      <p:sp>
        <p:nvSpPr>
          <p:cNvPr id="30725" name="Rectangle 5"/>
          <p:cNvSpPr>
            <a:spLocks noChangeArrowheads="1"/>
          </p:cNvSpPr>
          <p:nvPr/>
        </p:nvSpPr>
        <p:spPr bwMode="auto">
          <a:xfrm>
            <a:off x="71438" y="3321050"/>
            <a:ext cx="8572500" cy="1292225"/>
          </a:xfrm>
          <a:prstGeom prst="rect">
            <a:avLst/>
          </a:prstGeom>
          <a:solidFill>
            <a:srgbClr val="FFFFFF"/>
          </a:solidFill>
          <a:ln w="9525">
            <a:noFill/>
            <a:miter lim="800000"/>
            <a:headEnd/>
            <a:tailEnd/>
          </a:ln>
        </p:spPr>
        <p:txBody>
          <a:bodyPr lIns="158700" tIns="0" rIns="158700" bIns="0" anchor="ctr">
            <a:spAutoFit/>
          </a:bodyPr>
          <a:lstStyle/>
          <a:p>
            <a:pPr eaLnBrk="0" hangingPunct="0"/>
            <a:r>
              <a:rPr lang="en-GB" altLang="en-US" sz="2400" b="1" u="sng">
                <a:solidFill>
                  <a:schemeClr val="tx1"/>
                </a:solidFill>
                <a:latin typeface="Times New Roman" pitchFamily="18" charset="0"/>
                <a:cs typeface="Times New Roman" pitchFamily="18" charset="0"/>
              </a:rPr>
              <a:t>Product of Fuzzy Sets with a Crisp Number</a:t>
            </a:r>
          </a:p>
          <a:p>
            <a:pPr algn="just" eaLnBrk="0" hangingPunct="0"/>
            <a:r>
              <a:rPr lang="en-GB" altLang="en-US" sz="2400">
                <a:solidFill>
                  <a:schemeClr val="tx1"/>
                </a:solidFill>
                <a:latin typeface="Times New Roman" pitchFamily="18" charset="0"/>
                <a:cs typeface="Times New Roman" pitchFamily="18" charset="0"/>
              </a:rPr>
              <a:t>Multiplying a fuzzy set A by a crisp number ‘n’ results in a new fuzzy set n. A, whose membership function is</a:t>
            </a:r>
          </a:p>
          <a:p>
            <a:pPr algn="ctr" eaLnBrk="0" hangingPunct="0"/>
            <a:r>
              <a:rPr lang="en-GB" altLang="en-US" sz="1200">
                <a:solidFill>
                  <a:srgbClr val="0053F9"/>
                </a:solidFill>
                <a:latin typeface="Roboto"/>
                <a:hlinkClick r:id="rId5" tooltip="Product of fuzzy set with a crisp number n"/>
              </a:rPr>
              <a:t>  </a:t>
            </a:r>
            <a:endParaRPr lang="en-GB" altLang="en-US" sz="1900">
              <a:solidFill>
                <a:srgbClr val="0053F9"/>
              </a:solidFill>
              <a:latin typeface="Roboto"/>
            </a:endParaRPr>
          </a:p>
        </p:txBody>
      </p:sp>
      <p:pic>
        <p:nvPicPr>
          <p:cNvPr id="30726" name="Picture 6" descr="Product of fuzzy set with a crisp number">
            <a:hlinkClick r:id="rId5" tooltip="Product of fuzzy set with a crisp number n"/>
          </p:cNvPr>
          <p:cNvPicPr>
            <a:picLocks noChangeAspect="1" noChangeArrowheads="1"/>
          </p:cNvPicPr>
          <p:nvPr/>
        </p:nvPicPr>
        <p:blipFill>
          <a:blip r:embed="rId6"/>
          <a:srcRect/>
          <a:stretch>
            <a:fillRect/>
          </a:stretch>
        </p:blipFill>
        <p:spPr bwMode="auto">
          <a:xfrm>
            <a:off x="628650" y="5041900"/>
            <a:ext cx="5022850" cy="925513"/>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endParaRPr lang="en-IN" altLang="en-US" dirty="0"/>
          </a:p>
        </p:txBody>
      </p:sp>
      <p:sp>
        <p:nvSpPr>
          <p:cNvPr id="31747" name="Rectangle 5"/>
          <p:cNvSpPr>
            <a:spLocks noChangeArrowheads="1"/>
          </p:cNvSpPr>
          <p:nvPr/>
        </p:nvSpPr>
        <p:spPr bwMode="auto">
          <a:xfrm>
            <a:off x="150813" y="2727325"/>
            <a:ext cx="5070475" cy="3324225"/>
          </a:xfrm>
          <a:prstGeom prst="rect">
            <a:avLst/>
          </a:prstGeom>
          <a:solidFill>
            <a:srgbClr val="FFFFFF"/>
          </a:solidFill>
          <a:ln w="9525">
            <a:noFill/>
            <a:miter lim="800000"/>
            <a:headEnd/>
            <a:tailEnd/>
          </a:ln>
        </p:spPr>
        <p:txBody>
          <a:bodyPr lIns="158700" tIns="0" rIns="158700" bIns="0" anchor="ctr">
            <a:spAutoFit/>
          </a:bodyPr>
          <a:lstStyle/>
          <a:p>
            <a:pPr eaLnBrk="0" hangingPunct="0"/>
            <a:r>
              <a:rPr lang="en-GB" altLang="en-US" sz="2400" b="1" u="sng">
                <a:solidFill>
                  <a:schemeClr val="tx1"/>
                </a:solidFill>
                <a:latin typeface="Times New Roman" pitchFamily="18" charset="0"/>
                <a:cs typeface="Times New Roman" pitchFamily="18" charset="0"/>
              </a:rPr>
              <a:t>Difference of Fuzzy Sets</a:t>
            </a:r>
          </a:p>
          <a:p>
            <a:pPr algn="just" eaLnBrk="0" hangingPunct="0"/>
            <a:r>
              <a:rPr lang="en-GB" altLang="en-US" sz="2400">
                <a:solidFill>
                  <a:schemeClr val="tx1"/>
                </a:solidFill>
                <a:latin typeface="Times New Roman" pitchFamily="18" charset="0"/>
                <a:cs typeface="Times New Roman" pitchFamily="18" charset="0"/>
              </a:rPr>
              <a:t>The differences of two fuzzy sets A and B is a new fuzzy set A-B which is defined as</a:t>
            </a:r>
          </a:p>
          <a:p>
            <a:pPr eaLnBrk="0" hangingPunct="0"/>
            <a:r>
              <a:rPr lang="en-GB" altLang="en-US" sz="2400">
                <a:solidFill>
                  <a:schemeClr val="tx1"/>
                </a:solidFill>
                <a:latin typeface="Times New Roman" pitchFamily="18" charset="0"/>
                <a:cs typeface="Times New Roman" pitchFamily="18" charset="0"/>
                <a:hlinkClick r:id="rId2" tooltip="Difference of Fuzzy Sets A &amp; B"/>
              </a:rPr>
              <a:t>  </a:t>
            </a:r>
            <a:endParaRPr lang="en-GB" altLang="en-US" sz="2400">
              <a:solidFill>
                <a:schemeClr val="tx1"/>
              </a:solidFill>
              <a:latin typeface="Times New Roman" pitchFamily="18" charset="0"/>
              <a:cs typeface="Times New Roman" pitchFamily="18" charset="0"/>
            </a:endParaRPr>
          </a:p>
          <a:p>
            <a:pPr eaLnBrk="0" hangingPunct="0"/>
            <a:r>
              <a:rPr lang="en-GB" altLang="en-US" sz="2400" b="1" u="sng">
                <a:solidFill>
                  <a:schemeClr val="tx1"/>
                </a:solidFill>
                <a:latin typeface="Times New Roman" pitchFamily="18" charset="0"/>
                <a:cs typeface="Times New Roman" pitchFamily="18" charset="0"/>
              </a:rPr>
              <a:t>Disjunctive Sum of A &amp; B</a:t>
            </a:r>
          </a:p>
          <a:p>
            <a:pPr algn="just" eaLnBrk="0" hangingPunct="0"/>
            <a:r>
              <a:rPr lang="en-GB" altLang="en-US" sz="2400">
                <a:solidFill>
                  <a:schemeClr val="tx1"/>
                </a:solidFill>
                <a:latin typeface="Times New Roman" pitchFamily="18" charset="0"/>
                <a:cs typeface="Times New Roman" pitchFamily="18" charset="0"/>
              </a:rPr>
              <a:t>It is the new fuzzy set defined as follow:</a:t>
            </a:r>
          </a:p>
          <a:p>
            <a:pPr eaLnBrk="0" hangingPunct="0"/>
            <a:r>
              <a:rPr lang="en-GB" altLang="en-US" sz="2400">
                <a:solidFill>
                  <a:schemeClr val="tx1"/>
                </a:solidFill>
                <a:latin typeface="Times New Roman" pitchFamily="18" charset="0"/>
                <a:cs typeface="Times New Roman" pitchFamily="18" charset="0"/>
                <a:hlinkClick r:id="rId3"/>
              </a:rPr>
              <a:t>  </a:t>
            </a:r>
            <a:endParaRPr lang="en-GB" altLang="en-US" sz="2400">
              <a:solidFill>
                <a:schemeClr val="tx1"/>
              </a:solidFill>
              <a:latin typeface="Times New Roman" pitchFamily="18" charset="0"/>
              <a:cs typeface="Times New Roman" pitchFamily="18" charset="0"/>
            </a:endParaRPr>
          </a:p>
        </p:txBody>
      </p:sp>
      <p:pic>
        <p:nvPicPr>
          <p:cNvPr id="31748" name="Picture 6" descr="Power of a Fuzzy Set Membership Function">
            <a:hlinkClick r:id="rId4" tooltip="Power of a Fuzzy Set"/>
          </p:cNvPr>
          <p:cNvPicPr>
            <a:picLocks noChangeAspect="1" noChangeArrowheads="1"/>
          </p:cNvPicPr>
          <p:nvPr/>
        </p:nvPicPr>
        <p:blipFill>
          <a:blip r:embed="rId5"/>
          <a:srcRect/>
          <a:stretch>
            <a:fillRect/>
          </a:stretch>
        </p:blipFill>
        <p:spPr bwMode="auto">
          <a:xfrm>
            <a:off x="5715000" y="857250"/>
            <a:ext cx="2571750" cy="1000125"/>
          </a:xfrm>
          <a:prstGeom prst="rect">
            <a:avLst/>
          </a:prstGeom>
          <a:noFill/>
          <a:ln w="9525">
            <a:noFill/>
            <a:miter lim="800000"/>
            <a:headEnd/>
            <a:tailEnd/>
          </a:ln>
        </p:spPr>
      </p:pic>
      <p:pic>
        <p:nvPicPr>
          <p:cNvPr id="31749" name="Picture 7" descr="Difference of Fuzzy Sets A &amp; B">
            <a:hlinkClick r:id="rId2" tooltip="Difference of Fuzzy Sets A &amp; B"/>
          </p:cNvPr>
          <p:cNvPicPr>
            <a:picLocks noChangeAspect="1" noChangeArrowheads="1"/>
          </p:cNvPicPr>
          <p:nvPr/>
        </p:nvPicPr>
        <p:blipFill>
          <a:blip r:embed="rId6"/>
          <a:srcRect/>
          <a:stretch>
            <a:fillRect/>
          </a:stretch>
        </p:blipFill>
        <p:spPr bwMode="auto">
          <a:xfrm>
            <a:off x="6215063" y="3286125"/>
            <a:ext cx="1928812" cy="642938"/>
          </a:xfrm>
          <a:prstGeom prst="rect">
            <a:avLst/>
          </a:prstGeom>
          <a:noFill/>
          <a:ln w="9525">
            <a:noFill/>
            <a:miter lim="800000"/>
            <a:headEnd/>
            <a:tailEnd/>
          </a:ln>
        </p:spPr>
      </p:pic>
      <p:pic>
        <p:nvPicPr>
          <p:cNvPr id="31750" name="Picture 8" descr="Disjoint Sum of A and B">
            <a:hlinkClick r:id="rId3"/>
          </p:cNvPr>
          <p:cNvPicPr>
            <a:picLocks noChangeAspect="1" noChangeArrowheads="1"/>
          </p:cNvPicPr>
          <p:nvPr/>
        </p:nvPicPr>
        <p:blipFill>
          <a:blip r:embed="rId7"/>
          <a:srcRect/>
          <a:stretch>
            <a:fillRect/>
          </a:stretch>
        </p:blipFill>
        <p:spPr bwMode="auto">
          <a:xfrm>
            <a:off x="5857875" y="4929188"/>
            <a:ext cx="2714625" cy="857250"/>
          </a:xfrm>
          <a:prstGeom prst="rect">
            <a:avLst/>
          </a:prstGeom>
          <a:noFill/>
          <a:ln w="9525">
            <a:noFill/>
            <a:miter lim="800000"/>
            <a:headEnd/>
            <a:tailEnd/>
          </a:ln>
        </p:spPr>
      </p:pic>
      <p:sp>
        <p:nvSpPr>
          <p:cNvPr id="31751" name="Rectangle 10"/>
          <p:cNvSpPr>
            <a:spLocks noChangeArrowheads="1"/>
          </p:cNvSpPr>
          <p:nvPr/>
        </p:nvSpPr>
        <p:spPr bwMode="auto">
          <a:xfrm>
            <a:off x="214313" y="357188"/>
            <a:ext cx="4572000" cy="2370137"/>
          </a:xfrm>
          <a:prstGeom prst="rect">
            <a:avLst/>
          </a:prstGeom>
          <a:noFill/>
          <a:ln w="9525">
            <a:noFill/>
            <a:miter lim="800000"/>
            <a:headEnd/>
            <a:tailEnd/>
          </a:ln>
        </p:spPr>
        <p:txBody>
          <a:bodyPr>
            <a:spAutoFit/>
          </a:bodyPr>
          <a:lstStyle/>
          <a:p>
            <a:pPr eaLnBrk="0" hangingPunct="0"/>
            <a:r>
              <a:rPr lang="en-GB" altLang="en-US" sz="2400" b="1" u="sng">
                <a:solidFill>
                  <a:schemeClr val="tx1"/>
                </a:solidFill>
                <a:latin typeface="Times New Roman" pitchFamily="18" charset="0"/>
                <a:cs typeface="Times New Roman" pitchFamily="18" charset="0"/>
              </a:rPr>
              <a:t>Power of a Fuzzy Set</a:t>
            </a:r>
          </a:p>
          <a:p>
            <a:pPr algn="just" eaLnBrk="0" hangingPunct="0"/>
            <a:r>
              <a:rPr lang="en-GB" altLang="en-US" sz="2400">
                <a:solidFill>
                  <a:schemeClr val="tx1"/>
                </a:solidFill>
                <a:latin typeface="Times New Roman" pitchFamily="18" charset="0"/>
                <a:cs typeface="Times New Roman" pitchFamily="18" charset="0"/>
              </a:rPr>
              <a:t>The alpha power of a fuzzy set A is a new fuzzy set A</a:t>
            </a:r>
            <a:r>
              <a:rPr lang="en-GB" altLang="en-US" sz="2400" baseline="30000">
                <a:solidFill>
                  <a:schemeClr val="tx1"/>
                </a:solidFill>
                <a:latin typeface="Times New Roman" pitchFamily="18" charset="0"/>
                <a:cs typeface="Times New Roman" pitchFamily="18" charset="0"/>
              </a:rPr>
              <a:t>α</a:t>
            </a:r>
            <a:r>
              <a:rPr lang="en-GB" altLang="en-US" sz="2400">
                <a:solidFill>
                  <a:schemeClr val="tx1"/>
                </a:solidFill>
                <a:latin typeface="Times New Roman" pitchFamily="18" charset="0"/>
                <a:cs typeface="Times New Roman" pitchFamily="18" charset="0"/>
              </a:rPr>
              <a:t> whose membership function is: that is, individual memberships power of α</a:t>
            </a:r>
          </a:p>
          <a:p>
            <a:pPr algn="ctr" eaLnBrk="0" hangingPunct="0"/>
            <a:endParaRPr lang="en-GB" altLang="en-US" sz="800"/>
          </a:p>
          <a:p>
            <a:pPr algn="ctr" eaLnBrk="0" hangingPunct="0"/>
            <a:r>
              <a:rPr lang="en-GB" altLang="en-US">
                <a:solidFill>
                  <a:srgbClr val="0053F9"/>
                </a:solidFill>
                <a:latin typeface="Roboto"/>
                <a:hlinkClick r:id="rId4" tooltip="Power of a Fuzzy Set"/>
              </a:rPr>
              <a:t>  </a:t>
            </a:r>
            <a:endParaRPr lang="en-GB" altLang="en-US" sz="8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9600" y="249238"/>
            <a:ext cx="7772400" cy="914400"/>
          </a:xfrm>
        </p:spPr>
        <p:txBody>
          <a:bodyPr>
            <a:normAutofit fontScale="90000"/>
          </a:bodyPr>
          <a:lstStyle/>
          <a:p>
            <a:pPr eaLnBrk="1" hangingPunct="1"/>
            <a:r>
              <a:rPr lang="en-US" altLang="zh-CN" sz="3600" b="1">
                <a:cs typeface="等线 Light"/>
              </a:rPr>
              <a:t>Examples of Fuzzy Set Operations</a:t>
            </a:r>
          </a:p>
        </p:txBody>
      </p:sp>
      <p:sp>
        <p:nvSpPr>
          <p:cNvPr id="363523" name="Rectangle 3"/>
          <p:cNvSpPr>
            <a:spLocks noGrp="1"/>
          </p:cNvSpPr>
          <p:nvPr>
            <p:ph type="body" sz="half" idx="1"/>
          </p:nvPr>
        </p:nvSpPr>
        <p:spPr>
          <a:xfrm>
            <a:off x="457200" y="1719263"/>
            <a:ext cx="8229600" cy="4411662"/>
          </a:xfrm>
        </p:spPr>
        <p:txBody>
          <a:bodyPr/>
          <a:lstStyle/>
          <a:p>
            <a:pPr algn="just" eaLnBrk="1" hangingPunct="1"/>
            <a:r>
              <a:rPr lang="en-US" altLang="zh-CN" sz="2800">
                <a:latin typeface="Times New Roman" pitchFamily="18" charset="0"/>
                <a:cs typeface="Times New Roman" pitchFamily="18" charset="0"/>
              </a:rPr>
              <a:t>Fuzzy union (</a:t>
            </a:r>
            <a:r>
              <a:rPr lang="en-US" altLang="zh-CN" sz="2800">
                <a:latin typeface="Times New Roman" pitchFamily="18" charset="0"/>
                <a:cs typeface="Times New Roman" pitchFamily="18" charset="0"/>
                <a:sym typeface="Symbol" pitchFamily="18" charset="2"/>
              </a:rPr>
              <a:t></a:t>
            </a:r>
            <a:r>
              <a:rPr lang="en-US" altLang="zh-CN" sz="2800">
                <a:latin typeface="Times New Roman" pitchFamily="18" charset="0"/>
                <a:cs typeface="Times New Roman" pitchFamily="18" charset="0"/>
              </a:rPr>
              <a:t>): the union of two fuzzy sets is the maximum (MAX) of each element from two sets.</a:t>
            </a:r>
          </a:p>
          <a:p>
            <a:pPr eaLnBrk="1" hangingPunct="1"/>
            <a:r>
              <a:rPr lang="en-US" altLang="zh-CN" sz="2400">
                <a:latin typeface="Times New Roman" pitchFamily="18" charset="0"/>
                <a:cs typeface="Times New Roman" pitchFamily="18" charset="0"/>
              </a:rPr>
              <a:t>E.g.</a:t>
            </a:r>
          </a:p>
          <a:p>
            <a:pPr marL="342900" lvl="1" indent="0" eaLnBrk="1" hangingPunct="1">
              <a:buFont typeface="Arial" pitchFamily="34" charset="0"/>
              <a:buNone/>
            </a:pPr>
            <a:r>
              <a:rPr lang="en-US" altLang="zh-CN" sz="2000">
                <a:latin typeface="Times New Roman" pitchFamily="18" charset="0"/>
                <a:cs typeface="Times New Roman" pitchFamily="18" charset="0"/>
              </a:rPr>
              <a:t>A = {1.0, 0.20, 0.75}</a:t>
            </a:r>
          </a:p>
          <a:p>
            <a:pPr marL="342900" lvl="1" indent="0" eaLnBrk="1" hangingPunct="1">
              <a:buFont typeface="Arial" pitchFamily="34" charset="0"/>
              <a:buNone/>
            </a:pPr>
            <a:r>
              <a:rPr lang="en-US" altLang="zh-CN" sz="2000">
                <a:latin typeface="Times New Roman" pitchFamily="18" charset="0"/>
                <a:cs typeface="Times New Roman" pitchFamily="18" charset="0"/>
              </a:rPr>
              <a:t>B = {0.2, 0.45, 0.50}</a:t>
            </a:r>
          </a:p>
          <a:p>
            <a:pPr marL="342900" lvl="1" indent="0" eaLnBrk="1" hangingPunct="1">
              <a:buFont typeface="Arial" pitchFamily="34" charset="0"/>
              <a:buNone/>
            </a:pPr>
            <a:r>
              <a:rPr lang="en-US" altLang="zh-CN" sz="2000">
                <a:latin typeface="Times New Roman" pitchFamily="18" charset="0"/>
                <a:cs typeface="Times New Roman" pitchFamily="18" charset="0"/>
              </a:rPr>
              <a:t>A </a:t>
            </a:r>
            <a:r>
              <a:rPr lang="en-US" altLang="zh-CN" sz="2000">
                <a:latin typeface="Times New Roman" pitchFamily="18" charset="0"/>
                <a:cs typeface="Times New Roman" pitchFamily="18" charset="0"/>
                <a:sym typeface="Symbol" pitchFamily="18" charset="2"/>
              </a:rPr>
              <a:t></a:t>
            </a:r>
            <a:r>
              <a:rPr lang="en-US" altLang="zh-CN" sz="2000">
                <a:latin typeface="Times New Roman" pitchFamily="18" charset="0"/>
                <a:cs typeface="Times New Roman" pitchFamily="18" charset="0"/>
              </a:rPr>
              <a:t> B = {MAX(1.0, 0.2), MAX(0.20, 0.45), MAX(0.75, 0.50)} = {1.0, 0.45, 0.75}</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3523">
                                            <p:txEl>
                                              <p:pRg st="0" end="0"/>
                                            </p:txEl>
                                          </p:spTgt>
                                        </p:tgtEl>
                                        <p:attrNameLst>
                                          <p:attrName>style.visibility</p:attrName>
                                        </p:attrNameLst>
                                      </p:cBhvr>
                                      <p:to>
                                        <p:strVal val="visible"/>
                                      </p:to>
                                    </p:set>
                                    <p:anim calcmode="lin" valueType="num">
                                      <p:cBhvr additive="base">
                                        <p:cTn id="7" dur="500" fill="hold"/>
                                        <p:tgtEl>
                                          <p:spTgt spid="3635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35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3523">
                                            <p:txEl>
                                              <p:pRg st="1" end="1"/>
                                            </p:txEl>
                                          </p:spTgt>
                                        </p:tgtEl>
                                        <p:attrNameLst>
                                          <p:attrName>style.visibility</p:attrName>
                                        </p:attrNameLst>
                                      </p:cBhvr>
                                      <p:to>
                                        <p:strVal val="visible"/>
                                      </p:to>
                                    </p:set>
                                    <p:anim calcmode="lin" valueType="num">
                                      <p:cBhvr additive="base">
                                        <p:cTn id="13" dur="500" fill="hold"/>
                                        <p:tgtEl>
                                          <p:spTgt spid="3635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352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63523">
                                            <p:txEl>
                                              <p:pRg st="2" end="2"/>
                                            </p:txEl>
                                          </p:spTgt>
                                        </p:tgtEl>
                                        <p:attrNameLst>
                                          <p:attrName>style.visibility</p:attrName>
                                        </p:attrNameLst>
                                      </p:cBhvr>
                                      <p:to>
                                        <p:strVal val="visible"/>
                                      </p:to>
                                    </p:set>
                                    <p:anim calcmode="lin" valueType="num">
                                      <p:cBhvr additive="base">
                                        <p:cTn id="17" dur="500" fill="hold"/>
                                        <p:tgtEl>
                                          <p:spTgt spid="36352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352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63523">
                                            <p:txEl>
                                              <p:pRg st="3" end="3"/>
                                            </p:txEl>
                                          </p:spTgt>
                                        </p:tgtEl>
                                        <p:attrNameLst>
                                          <p:attrName>style.visibility</p:attrName>
                                        </p:attrNameLst>
                                      </p:cBhvr>
                                      <p:to>
                                        <p:strVal val="visible"/>
                                      </p:to>
                                    </p:set>
                                    <p:anim calcmode="lin" valueType="num">
                                      <p:cBhvr additive="base">
                                        <p:cTn id="21" dur="500" fill="hold"/>
                                        <p:tgtEl>
                                          <p:spTgt spid="36352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6352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3523">
                                            <p:txEl>
                                              <p:pRg st="4" end="4"/>
                                            </p:txEl>
                                          </p:spTgt>
                                        </p:tgtEl>
                                        <p:attrNameLst>
                                          <p:attrName>style.visibility</p:attrName>
                                        </p:attrNameLst>
                                      </p:cBhvr>
                                      <p:to>
                                        <p:strVal val="visible"/>
                                      </p:to>
                                    </p:set>
                                    <p:anim calcmode="lin" valueType="num">
                                      <p:cBhvr additive="base">
                                        <p:cTn id="25" dur="500" fill="hold"/>
                                        <p:tgtEl>
                                          <p:spTgt spid="3635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35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09600" y="304800"/>
            <a:ext cx="7772400" cy="914400"/>
          </a:xfrm>
        </p:spPr>
        <p:txBody>
          <a:bodyPr/>
          <a:lstStyle/>
          <a:p>
            <a:pPr eaLnBrk="1" hangingPunct="1"/>
            <a:r>
              <a:rPr lang="en-US" altLang="zh-CN" sz="3600">
                <a:latin typeface="Times New Roman" pitchFamily="18" charset="0"/>
                <a:cs typeface="Times New Roman" pitchFamily="18" charset="0"/>
              </a:rPr>
              <a:t>Examples of Fuzzy Set Operations</a:t>
            </a:r>
            <a:endParaRPr lang="zh-CN" altLang="en-US">
              <a:latin typeface="Times New Roman" pitchFamily="18" charset="0"/>
              <a:cs typeface="Times New Roman" pitchFamily="18" charset="0"/>
            </a:endParaRPr>
          </a:p>
        </p:txBody>
      </p:sp>
      <p:sp>
        <p:nvSpPr>
          <p:cNvPr id="365571" name="Rectangle 3"/>
          <p:cNvSpPr>
            <a:spLocks noGrp="1"/>
          </p:cNvSpPr>
          <p:nvPr>
            <p:ph idx="1"/>
          </p:nvPr>
        </p:nvSpPr>
        <p:spPr/>
        <p:txBody>
          <a:bodyPr/>
          <a:lstStyle/>
          <a:p>
            <a:pPr algn="just" eaLnBrk="1" hangingPunct="1"/>
            <a:r>
              <a:rPr lang="en-US" altLang="zh-CN" sz="2800">
                <a:latin typeface="Times New Roman" pitchFamily="18" charset="0"/>
                <a:cs typeface="Times New Roman" pitchFamily="18" charset="0"/>
              </a:rPr>
              <a:t>Fuzzy intersection (</a:t>
            </a:r>
            <a:r>
              <a:rPr lang="en-US" altLang="zh-CN" sz="2800">
                <a:latin typeface="Times New Roman" pitchFamily="18" charset="0"/>
                <a:cs typeface="Times New Roman" pitchFamily="18" charset="0"/>
                <a:sym typeface="Symbol" pitchFamily="18" charset="2"/>
              </a:rPr>
              <a:t></a:t>
            </a:r>
            <a:r>
              <a:rPr lang="en-US" altLang="zh-CN" sz="2800">
                <a:latin typeface="Times New Roman" pitchFamily="18" charset="0"/>
                <a:cs typeface="Times New Roman" pitchFamily="18" charset="0"/>
              </a:rPr>
              <a:t>): the intersection of two fuzzy sets is just the MIN of each element from the two sets.</a:t>
            </a:r>
          </a:p>
          <a:p>
            <a:pPr eaLnBrk="1" hangingPunct="1"/>
            <a:r>
              <a:rPr lang="en-US" altLang="zh-CN" sz="2600">
                <a:latin typeface="Times New Roman" pitchFamily="18" charset="0"/>
                <a:cs typeface="Times New Roman" pitchFamily="18" charset="0"/>
              </a:rPr>
              <a:t>E.g. </a:t>
            </a:r>
            <a:r>
              <a:rPr lang="en-US" altLang="zh-CN">
                <a:latin typeface="Times New Roman" pitchFamily="18" charset="0"/>
                <a:cs typeface="Times New Roman" pitchFamily="18" charset="0"/>
              </a:rPr>
              <a:t>A </a:t>
            </a:r>
            <a:r>
              <a:rPr lang="en-US" altLang="zh-CN">
                <a:latin typeface="Times New Roman" pitchFamily="18" charset="0"/>
                <a:cs typeface="Times New Roman" pitchFamily="18" charset="0"/>
                <a:sym typeface="Symbol" pitchFamily="18" charset="2"/>
              </a:rPr>
              <a:t></a:t>
            </a:r>
            <a:r>
              <a:rPr lang="en-US" altLang="zh-CN">
                <a:latin typeface="Times New Roman" pitchFamily="18" charset="0"/>
                <a:cs typeface="Times New Roman" pitchFamily="18" charset="0"/>
              </a:rPr>
              <a:t> B = {MIN(1.0, 0.2), MIN(0.20, 0.45), MIN(0.75, 0.50)} = {0.2, 0.20, 0.50}</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anim calcmode="lin" valueType="num">
                                      <p:cBhvr additive="base">
                                        <p:cTn id="7" dur="500" fill="hold"/>
                                        <p:tgtEl>
                                          <p:spTgt spid="365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5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5571">
                                            <p:txEl>
                                              <p:pRg st="1" end="1"/>
                                            </p:txEl>
                                          </p:spTgt>
                                        </p:tgtEl>
                                        <p:attrNameLst>
                                          <p:attrName>style.visibility</p:attrName>
                                        </p:attrNameLst>
                                      </p:cBhvr>
                                      <p:to>
                                        <p:strVal val="visible"/>
                                      </p:to>
                                    </p:set>
                                    <p:anim calcmode="lin" valueType="num">
                                      <p:cBhvr additive="base">
                                        <p:cTn id="13" dur="500" fill="hold"/>
                                        <p:tgtEl>
                                          <p:spTgt spid="3655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557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457200" y="457200"/>
            <a:ext cx="8229600" cy="581025"/>
          </a:xfrm>
          <a:prstGeom prst="rect">
            <a:avLst/>
          </a:prstGeom>
          <a:noFill/>
          <a:ln w="9525">
            <a:noFill/>
            <a:round/>
            <a:headEnd/>
            <a:tailEnd/>
          </a:ln>
        </p:spPr>
        <p:txBody>
          <a:bodyPr lIns="90000" tIns="46800" rIns="90000" bIns="46800">
            <a:spAutoFit/>
          </a:bodyPr>
          <a:lstStyle/>
          <a:p>
            <a:pPr algn="just">
              <a:spcBef>
                <a:spcPts val="20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b="1">
                <a:solidFill>
                  <a:srgbClr val="000000"/>
                </a:solidFill>
                <a:latin typeface="Times New Roman" pitchFamily="18" charset="0"/>
                <a:cs typeface="Times New Roman" pitchFamily="18" charset="0"/>
              </a:rPr>
              <a:t>PROPERTIES OF FUZZY SETS</a:t>
            </a:r>
          </a:p>
        </p:txBody>
      </p:sp>
      <p:pic>
        <p:nvPicPr>
          <p:cNvPr id="34819" name="Picture 2"/>
          <p:cNvPicPr>
            <a:picLocks noChangeAspect="1" noChangeArrowheads="1"/>
          </p:cNvPicPr>
          <p:nvPr/>
        </p:nvPicPr>
        <p:blipFill>
          <a:blip r:embed="rId3"/>
          <a:srcRect/>
          <a:stretch>
            <a:fillRect/>
          </a:stretch>
        </p:blipFill>
        <p:spPr bwMode="auto">
          <a:xfrm>
            <a:off x="609600" y="1182688"/>
            <a:ext cx="6934200" cy="4191000"/>
          </a:xfrm>
          <a:prstGeom prst="rect">
            <a:avLst/>
          </a:prstGeom>
          <a:noFill/>
          <a:ln w="9525">
            <a:noFill/>
            <a:round/>
            <a:headEnd/>
            <a:tailEnd/>
          </a:ln>
        </p:spPr>
      </p:pic>
      <p:sp>
        <p:nvSpPr>
          <p:cNvPr id="34820"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9CADBD0-303A-4DCD-B7AF-646525BAD7C6}" type="slidenum">
              <a:rPr lang="en-US" altLang="en-US" sz="1200">
                <a:solidFill>
                  <a:srgbClr val="898989"/>
                </a:solidFill>
              </a:rPr>
              <a:pPr algn="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99</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6164</TotalTime>
  <Words>7656</Words>
  <Application>Microsoft Office PowerPoint</Application>
  <PresentationFormat>On-screen Show (4:3)</PresentationFormat>
  <Paragraphs>779</Paragraphs>
  <Slides>132</Slides>
  <Notes>32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132</vt:i4>
      </vt:variant>
    </vt:vector>
  </HeadingPairs>
  <TitlesOfParts>
    <vt:vector size="148" baseType="lpstr">
      <vt:lpstr>Arial</vt:lpstr>
      <vt:lpstr>Calibri</vt:lpstr>
      <vt:lpstr>Cambria Math</vt:lpstr>
      <vt:lpstr>Century Schoolbook</vt:lpstr>
      <vt:lpstr>Garamond</vt:lpstr>
      <vt:lpstr>Microsoft Sans Serif</vt:lpstr>
      <vt:lpstr>Open Sans</vt:lpstr>
      <vt:lpstr>Roboto</vt:lpstr>
      <vt:lpstr>Sintony</vt:lpstr>
      <vt:lpstr>Tahoma</vt:lpstr>
      <vt:lpstr>Times New Roman</vt:lpstr>
      <vt:lpstr>Untitled Sans</vt:lpstr>
      <vt:lpstr>Verdana</vt:lpstr>
      <vt:lpstr>Wingdings</vt:lpstr>
      <vt:lpstr>Wingdings 2</vt:lpstr>
      <vt:lpstr>Oriel</vt:lpstr>
      <vt:lpstr>Soft Computing</vt:lpstr>
      <vt:lpstr>UNIT- 3</vt:lpstr>
      <vt:lpstr>INTRODUCTION TO SOFT COMPUTING</vt:lpstr>
      <vt:lpstr>Types of computing</vt:lpstr>
      <vt:lpstr>Take a example:</vt:lpstr>
      <vt:lpstr>Take a example:</vt:lpstr>
      <vt:lpstr>Soft computing</vt:lpstr>
      <vt:lpstr>Soft computing</vt:lpstr>
      <vt:lpstr>SOFT COMPUTING DEVELOPMENT HISTORY </vt:lpstr>
      <vt:lpstr>Soft computing techniques</vt:lpstr>
      <vt:lpstr>PowerPoint Presentation</vt:lpstr>
      <vt:lpstr>PowerPoint Presentation</vt:lpstr>
      <vt:lpstr>FUZZY</vt:lpstr>
      <vt:lpstr>PowerPoint Presentation</vt:lpstr>
      <vt:lpstr>Fuzzy Logic</vt:lpstr>
      <vt:lpstr>PowerPoint Presentation</vt:lpstr>
      <vt:lpstr>PowerPoint Presentation</vt:lpstr>
      <vt:lpstr>PowerPoint Presentation</vt:lpstr>
      <vt:lpstr>PowerPoint Presentation</vt:lpstr>
      <vt:lpstr>Crisp set</vt:lpstr>
      <vt:lpstr>Several other ways of defining set</vt:lpstr>
      <vt:lpstr>Cont.</vt:lpstr>
      <vt:lpstr>PowerPoint Presentation</vt:lpstr>
      <vt:lpstr>Crisp set</vt:lpstr>
      <vt:lpstr> Crisp set</vt:lpstr>
      <vt:lpstr>Notations used in Crisp Set </vt:lpstr>
      <vt:lpstr>Some parts of the crisp set</vt:lpstr>
      <vt:lpstr>Some parts of the crisp set</vt:lpstr>
      <vt:lpstr>Some parts of the crisp set</vt:lpstr>
      <vt:lpstr>Some parts of the crisp set</vt:lpstr>
      <vt:lpstr>Some parts of the crisp set</vt:lpstr>
      <vt:lpstr>Some parts of the crisp set</vt:lpstr>
      <vt:lpstr>Some parts of the crisp set</vt:lpstr>
      <vt:lpstr>Some parts of the crisp set</vt:lpstr>
      <vt:lpstr>Some parts of the crisp set</vt:lpstr>
      <vt:lpstr>Some parts of the crisp set</vt:lpstr>
      <vt:lpstr>Some parts of the crisp set</vt:lpstr>
      <vt:lpstr>Some parts of the crisp set</vt:lpstr>
      <vt:lpstr>Some parts of the crisp set</vt:lpstr>
      <vt:lpstr>Some parts of the crisp set</vt:lpstr>
      <vt:lpstr>Some parts of the crisp set</vt:lpstr>
      <vt:lpstr>Some parts of the crisp set</vt:lpstr>
      <vt:lpstr>PowerPoint Presentation</vt:lpstr>
      <vt:lpstr>Operation on Classical set</vt:lpstr>
      <vt:lpstr>2) Intersection</vt:lpstr>
      <vt:lpstr>Complement</vt:lpstr>
      <vt:lpstr>Difference ( Subtraction )</vt:lpstr>
      <vt:lpstr>Classical set operation example</vt:lpstr>
      <vt:lpstr>Set operations</vt:lpstr>
      <vt:lpstr>union</vt:lpstr>
      <vt:lpstr>Classical set operation example</vt:lpstr>
      <vt:lpstr>intersection</vt:lpstr>
      <vt:lpstr>Classical set operation example</vt:lpstr>
      <vt:lpstr>Classical set operation example</vt:lpstr>
      <vt:lpstr>Classical set operation example</vt:lpstr>
      <vt:lpstr>difference</vt:lpstr>
      <vt:lpstr>PowerPoint Presentation</vt:lpstr>
      <vt:lpstr>PowerPoint Presentation</vt:lpstr>
      <vt:lpstr>Crisp set properties: </vt:lpstr>
      <vt:lpstr>Crisp set properties: </vt:lpstr>
      <vt:lpstr>Crisp set properties: </vt:lpstr>
      <vt:lpstr>Crisp set properties: </vt:lpstr>
      <vt:lpstr>Crisp set properties: </vt:lpstr>
      <vt:lpstr>Crisp set properties: </vt:lpstr>
      <vt:lpstr>Crisp set properties: </vt:lpstr>
      <vt:lpstr>Crisp set properties: </vt:lpstr>
      <vt:lpstr>Crisp set properties: </vt:lpstr>
      <vt:lpstr>Crisp set properties: </vt:lpstr>
      <vt:lpstr>Crisp set properties: </vt:lpstr>
      <vt:lpstr>Crisp set properties: </vt:lpstr>
      <vt:lpstr>De Morgan’s law</vt:lpstr>
      <vt:lpstr>De Morgan’s First Law </vt:lpstr>
      <vt:lpstr>De Morgan’s Second Law </vt:lpstr>
      <vt:lpstr>Function Mapping of Classical Sets</vt:lpstr>
      <vt:lpstr>Function Mapping of Classical Sets</vt:lpstr>
      <vt:lpstr>Function Mapping of Classical Sets</vt:lpstr>
      <vt:lpstr>Function Mapping of Classical Sets</vt:lpstr>
      <vt:lpstr>Function Mapping of Classical Sets</vt:lpstr>
      <vt:lpstr>PowerPoint Presentation</vt:lpstr>
      <vt:lpstr>FUZZY</vt:lpstr>
      <vt:lpstr>PowerPoint Presentation</vt:lpstr>
      <vt:lpstr>Fuzzy Logic</vt:lpstr>
      <vt:lpstr>PowerPoint Presentation</vt:lpstr>
      <vt:lpstr>PowerPoint Presentation</vt:lpstr>
      <vt:lpstr>PowerPoint Presentation</vt:lpstr>
      <vt:lpstr>Fuzzy Set</vt:lpstr>
      <vt:lpstr>Cont.</vt:lpstr>
      <vt:lpstr>Fuzzy set Operations</vt:lpstr>
      <vt:lpstr>Intersection</vt:lpstr>
      <vt:lpstr>Complement</vt:lpstr>
      <vt:lpstr>Properties of Fuzzy sets</vt:lpstr>
      <vt:lpstr>PowerPoint Presentation</vt:lpstr>
      <vt:lpstr>PowerPoint Presentation</vt:lpstr>
      <vt:lpstr>PowerPoint Presentation</vt:lpstr>
      <vt:lpstr>PowerPoint Presentation</vt:lpstr>
      <vt:lpstr>PowerPoint Presentation</vt:lpstr>
      <vt:lpstr>Examples of Fuzzy Set Operations</vt:lpstr>
      <vt:lpstr>Examples of Fuzzy Set Operations</vt:lpstr>
      <vt:lpstr>PowerPoint Presentation</vt:lpstr>
      <vt:lpstr>PowerPoint Presentation</vt:lpstr>
      <vt:lpstr>PowerPoint Presentation</vt:lpstr>
      <vt:lpstr>PowerPoint Presentation</vt:lpstr>
      <vt:lpstr>PowerPoint Presentation</vt:lpstr>
      <vt:lpstr>PowerPoint Presentation</vt:lpstr>
      <vt:lpstr>Operations on Crisp Relations  </vt:lpstr>
      <vt:lpstr>PowerPoint Presentation</vt:lpstr>
      <vt:lpstr>Composition of two crisp relations</vt:lpstr>
      <vt:lpstr>PowerPoint Presentation</vt:lpstr>
      <vt:lpstr>Fuzzy Relations</vt:lpstr>
      <vt:lpstr>Fuzzy Cartesian Product</vt:lpstr>
      <vt:lpstr>PowerPoint Presentation</vt:lpstr>
      <vt:lpstr>Operations on Fuzzy Relations</vt:lpstr>
      <vt:lpstr>PowerPoint Presentation</vt:lpstr>
      <vt:lpstr>PowerPoint Presentation</vt:lpstr>
      <vt:lpstr>PowerPoint Presentation</vt:lpstr>
      <vt:lpstr>PowerPoint Presentation</vt:lpstr>
      <vt:lpstr>Fuzzy Relation : An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Computing</dc:title>
  <dc:creator>HP</dc:creator>
  <cp:lastModifiedBy>hemlata patel</cp:lastModifiedBy>
  <cp:revision>176</cp:revision>
  <dcterms:created xsi:type="dcterms:W3CDTF">2022-01-10T04:36:42Z</dcterms:created>
  <dcterms:modified xsi:type="dcterms:W3CDTF">2022-03-31T11:24:12Z</dcterms:modified>
</cp:coreProperties>
</file>