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57" r:id="rId8"/>
    <p:sldId id="259" r:id="rId9"/>
    <p:sldId id="258" r:id="rId10"/>
    <p:sldId id="260" r:id="rId11"/>
    <p:sldId id="261" r:id="rId12"/>
    <p:sldId id="262" r:id="rId13"/>
    <p:sldId id="263" r:id="rId14"/>
    <p:sldId id="264" r:id="rId15"/>
    <p:sldId id="265" r:id="rId16"/>
    <p:sldId id="266"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67" r:id="rId30"/>
    <p:sldId id="285" r:id="rId31"/>
    <p:sldId id="288" r:id="rId32"/>
    <p:sldId id="289" r:id="rId33"/>
    <p:sldId id="286" r:id="rId34"/>
    <p:sldId id="28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tutorialspoint.dev/slugresolver/introduction-to-artificial-neutral-network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www.myreaders.info/"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hyperlink" Target="http://www.myreaders.info/" TargetMode="Externa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hyperlink" Target="http://www.myreaders.info/"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utorialspoint.dev/slugresolver/fuzzy-logic-introductio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57200" y="457200"/>
            <a:ext cx="8229600" cy="4572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4876799"/>
            <a:ext cx="3886200" cy="1981201"/>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8600"/>
            <a:ext cx="8839200" cy="3785652"/>
          </a:xfrm>
          <a:prstGeom prst="rect">
            <a:avLst/>
          </a:prstGeom>
        </p:spPr>
        <p:txBody>
          <a:bodyPr wrap="square">
            <a:spAutoFit/>
          </a:bodyPr>
          <a:lstStyle/>
          <a:p>
            <a:pPr fontAlgn="base"/>
            <a:r>
              <a:rPr lang="en-IN" b="1" dirty="0"/>
              <a:t>(</a:t>
            </a:r>
            <a:r>
              <a:rPr lang="en-IN" sz="2400" b="1" dirty="0"/>
              <a:t>B) </a:t>
            </a:r>
            <a:r>
              <a:rPr lang="en-IN" sz="2400" b="1" dirty="0" err="1"/>
              <a:t>Neuro</a:t>
            </a:r>
            <a:r>
              <a:rPr lang="en-IN" sz="2400" b="1" dirty="0"/>
              <a:t> Genetic Hybrid systems:</a:t>
            </a:r>
          </a:p>
          <a:p>
            <a:pPr fontAlgn="base"/>
            <a:endParaRPr lang="en-IN" sz="2400" dirty="0"/>
          </a:p>
          <a:p>
            <a:pPr algn="just" fontAlgn="base"/>
            <a:r>
              <a:rPr lang="en-IN" sz="2400" dirty="0"/>
              <a:t>A </a:t>
            </a:r>
            <a:r>
              <a:rPr lang="en-IN" sz="2400" dirty="0" err="1"/>
              <a:t>Neuro</a:t>
            </a:r>
            <a:r>
              <a:rPr lang="en-IN" sz="2400" dirty="0"/>
              <a:t> Genetic hybrid system is a system that combines</a:t>
            </a:r>
            <a:r>
              <a:rPr lang="en-IN" sz="2400" b="1" dirty="0"/>
              <a:t> Neural networks</a:t>
            </a:r>
            <a:r>
              <a:rPr lang="en-IN" sz="2400" dirty="0"/>
              <a:t>: which are capable to learn various tasks from examples, classify objects and establish relation between them and </a:t>
            </a:r>
            <a:r>
              <a:rPr lang="en-IN" sz="2400" b="1" dirty="0"/>
              <a:t>Genetic algorithm</a:t>
            </a:r>
            <a:r>
              <a:rPr lang="en-IN" sz="2400" dirty="0"/>
              <a:t>: which serves important search and optimization techniques. Genetic algorithms can be used to improve the performance of Neural Networks and they can be used to decide the connection weights of the inputs. These algorithms can also be used for topology selection and training network.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tutorialspoint.dev/image/NG_sys.png"/>
          <p:cNvPicPr>
            <a:picLocks noChangeAspect="1" noChangeArrowheads="1"/>
          </p:cNvPicPr>
          <p:nvPr/>
        </p:nvPicPr>
        <p:blipFill>
          <a:blip r:embed="rId2"/>
          <a:srcRect/>
          <a:stretch>
            <a:fillRect/>
          </a:stretch>
        </p:blipFill>
        <p:spPr bwMode="auto">
          <a:xfrm>
            <a:off x="381000" y="609600"/>
            <a:ext cx="7391400" cy="455295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305800" cy="5509200"/>
          </a:xfrm>
          <a:prstGeom prst="rect">
            <a:avLst/>
          </a:prstGeom>
        </p:spPr>
        <p:txBody>
          <a:bodyPr wrap="square">
            <a:spAutoFit/>
          </a:bodyPr>
          <a:lstStyle/>
          <a:p>
            <a:pPr fontAlgn="base"/>
            <a:r>
              <a:rPr lang="en-IN" sz="2000" b="1" dirty="0"/>
              <a:t>Working Flow:</a:t>
            </a:r>
            <a:endParaRPr lang="en-IN" sz="2000" dirty="0"/>
          </a:p>
          <a:p>
            <a:r>
              <a:rPr lang="en-IN" sz="2400" dirty="0"/>
              <a:t>GA repeatedly modifies a population of individual solutions. GA uses three main types of rules at each step to create the next generation from the current population:</a:t>
            </a:r>
          </a:p>
          <a:p>
            <a:pPr lvl="1"/>
            <a:r>
              <a:rPr lang="en-IN" sz="2400" b="1" dirty="0"/>
              <a:t>Selection</a:t>
            </a:r>
            <a:r>
              <a:rPr lang="en-IN" sz="2400" dirty="0"/>
              <a:t> to select the individuals, called parents, that contribute to the population at the next generation</a:t>
            </a:r>
          </a:p>
          <a:p>
            <a:pPr lvl="1"/>
            <a:r>
              <a:rPr lang="en-IN" sz="2400" b="1" dirty="0"/>
              <a:t>Crossover</a:t>
            </a:r>
            <a:r>
              <a:rPr lang="en-IN" sz="2400" dirty="0"/>
              <a:t> to combine two parents to form children for the next generation</a:t>
            </a:r>
          </a:p>
          <a:p>
            <a:pPr lvl="1"/>
            <a:r>
              <a:rPr lang="en-IN" sz="2400" b="1" dirty="0"/>
              <a:t>Mutation</a:t>
            </a:r>
            <a:r>
              <a:rPr lang="en-IN" sz="2400" dirty="0"/>
              <a:t> to apply random changes to individual parents in order to form children</a:t>
            </a:r>
          </a:p>
          <a:p>
            <a:r>
              <a:rPr lang="en-IN" sz="2400" dirty="0"/>
              <a:t>GA then sends the new child generation to </a:t>
            </a:r>
            <a:r>
              <a:rPr lang="en-IN" sz="2400" dirty="0">
                <a:hlinkClick r:id="rId2"/>
              </a:rPr>
              <a:t>ANN</a:t>
            </a:r>
            <a:r>
              <a:rPr lang="en-IN" sz="2400" dirty="0"/>
              <a:t> model as new input parameter.</a:t>
            </a:r>
          </a:p>
          <a:p>
            <a:r>
              <a:rPr lang="en-IN" sz="2400" dirty="0"/>
              <a:t>Finally, calculating of the fitness by developed ANN model is performed.</a:t>
            </a:r>
          </a:p>
          <a:p>
            <a:pPr fontAlgn="base"/>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305342"/>
            <a:ext cx="8839200" cy="4154984"/>
          </a:xfrm>
          <a:prstGeom prst="rect">
            <a:avLst/>
          </a:prstGeom>
        </p:spPr>
        <p:txBody>
          <a:bodyPr wrap="square">
            <a:spAutoFit/>
          </a:bodyPr>
          <a:lstStyle/>
          <a:p>
            <a:pPr fontAlgn="base"/>
            <a:r>
              <a:rPr lang="en-IN" sz="2400" b="1" dirty="0"/>
              <a:t>Advantages:</a:t>
            </a:r>
            <a:endParaRPr lang="en-IN" sz="2400" dirty="0"/>
          </a:p>
          <a:p>
            <a:pPr>
              <a:buFont typeface="Wingdings" pitchFamily="2" charset="2"/>
              <a:buChar char="Ø"/>
            </a:pPr>
            <a:r>
              <a:rPr lang="en-IN" sz="2400" dirty="0"/>
              <a:t>GA is used for topology optimization </a:t>
            </a:r>
            <a:r>
              <a:rPr lang="en-IN" sz="2400" dirty="0" err="1"/>
              <a:t>i.e</a:t>
            </a:r>
            <a:r>
              <a:rPr lang="en-IN" sz="2400" dirty="0"/>
              <a:t> to select number of hidden layers, number of hidden nodes and interconnection pattern for ANN.</a:t>
            </a:r>
          </a:p>
          <a:p>
            <a:endParaRPr lang="en-IN" sz="2400" dirty="0"/>
          </a:p>
          <a:p>
            <a:pPr>
              <a:buFont typeface="Wingdings" pitchFamily="2" charset="2"/>
              <a:buChar char="Ø"/>
            </a:pPr>
            <a:r>
              <a:rPr lang="en-IN" sz="2400" dirty="0"/>
              <a:t>In GAs, the learning of ANN is formulated as a weight optimization problem, usually using the inverse mean squared error as a fitness measure.</a:t>
            </a:r>
          </a:p>
          <a:p>
            <a:pPr>
              <a:buFont typeface="Wingdings" pitchFamily="2" charset="2"/>
              <a:buChar char="Ø"/>
            </a:pPr>
            <a:r>
              <a:rPr lang="en-IN" sz="2400" dirty="0"/>
              <a:t>Control parameters such as learning rate, momentum rate, tolerance level, etc are also optimized using GA.</a:t>
            </a:r>
          </a:p>
          <a:p>
            <a:endParaRPr lang="en-IN" sz="2400" dirty="0"/>
          </a:p>
          <a:p>
            <a:pPr>
              <a:buFont typeface="Wingdings" pitchFamily="2" charset="2"/>
              <a:buChar char="Ø"/>
            </a:pPr>
            <a:r>
              <a:rPr lang="en-IN" sz="2400" dirty="0"/>
              <a:t>It can mimic human decision-making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915400" cy="3908762"/>
          </a:xfrm>
          <a:prstGeom prst="rect">
            <a:avLst/>
          </a:prstGeom>
        </p:spPr>
        <p:txBody>
          <a:bodyPr wrap="square">
            <a:spAutoFit/>
          </a:bodyPr>
          <a:lstStyle/>
          <a:p>
            <a:pPr fontAlgn="base"/>
            <a:r>
              <a:rPr lang="en-IN" sz="2400" b="1" dirty="0"/>
              <a:t>Disadvantages:</a:t>
            </a:r>
          </a:p>
          <a:p>
            <a:pPr fontAlgn="base"/>
            <a:endParaRPr lang="en-IN" sz="2400" dirty="0"/>
          </a:p>
          <a:p>
            <a:pPr marL="457200" indent="-457200">
              <a:buFont typeface="+mj-lt"/>
              <a:buAutoNum type="arabicPeriod"/>
            </a:pPr>
            <a:r>
              <a:rPr lang="en-IN" sz="2400" dirty="0"/>
              <a:t>Highly complex system.</a:t>
            </a:r>
          </a:p>
          <a:p>
            <a:pPr marL="457200" indent="-457200">
              <a:buFont typeface="+mj-lt"/>
              <a:buAutoNum type="arabicPeriod"/>
            </a:pPr>
            <a:r>
              <a:rPr lang="en-IN" sz="2400" dirty="0"/>
              <a:t>Accuracy of the system is dependent on the initial population.</a:t>
            </a:r>
          </a:p>
          <a:p>
            <a:pPr marL="457200" indent="-457200">
              <a:buFont typeface="+mj-lt"/>
              <a:buAutoNum type="arabicPeriod"/>
            </a:pPr>
            <a:r>
              <a:rPr lang="en-IN" sz="2400" dirty="0"/>
              <a:t>Maintenance costs are very high</a:t>
            </a:r>
            <a:r>
              <a:rPr lang="en-IN" sz="2800" dirty="0"/>
              <a:t>.</a:t>
            </a:r>
          </a:p>
          <a:p>
            <a:pPr fontAlgn="base"/>
            <a:r>
              <a:rPr lang="en-IN" sz="2800" b="1" dirty="0"/>
              <a:t>Applications:</a:t>
            </a:r>
            <a:endParaRPr lang="en-IN" sz="2800" dirty="0"/>
          </a:p>
          <a:p>
            <a:pPr marL="457200" indent="-457200">
              <a:buFont typeface="+mj-lt"/>
              <a:buAutoNum type="arabicPeriod"/>
            </a:pPr>
            <a:r>
              <a:rPr lang="en-IN" sz="2400" dirty="0"/>
              <a:t>Face recognition</a:t>
            </a:r>
          </a:p>
          <a:p>
            <a:pPr marL="457200" indent="-457200">
              <a:buFont typeface="+mj-lt"/>
              <a:buAutoNum type="arabicPeriod"/>
            </a:pPr>
            <a:r>
              <a:rPr lang="en-IN" sz="2400" dirty="0"/>
              <a:t>DNA matching</a:t>
            </a:r>
          </a:p>
          <a:p>
            <a:pPr marL="457200" indent="-457200">
              <a:buFont typeface="+mj-lt"/>
              <a:buAutoNum type="arabicPeriod"/>
            </a:pPr>
            <a:r>
              <a:rPr lang="en-IN" sz="2400" dirty="0"/>
              <a:t>Animal and human research</a:t>
            </a:r>
          </a:p>
          <a:p>
            <a:pPr marL="457200" indent="-457200">
              <a:buFont typeface="+mj-lt"/>
              <a:buAutoNum type="arabicPeriod"/>
            </a:pPr>
            <a:r>
              <a:rPr lang="en-IN" sz="2400" dirty="0"/>
              <a:t>Behavioural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382000" cy="3416320"/>
          </a:xfrm>
          <a:prstGeom prst="rect">
            <a:avLst/>
          </a:prstGeom>
        </p:spPr>
        <p:txBody>
          <a:bodyPr wrap="square">
            <a:spAutoFit/>
          </a:bodyPr>
          <a:lstStyle/>
          <a:p>
            <a:pPr fontAlgn="base"/>
            <a:r>
              <a:rPr lang="en-IN" sz="2400" b="1" dirty="0"/>
              <a:t>Fuzzy Genetic Hybrid systems:</a:t>
            </a:r>
          </a:p>
          <a:p>
            <a:pPr fontAlgn="base"/>
            <a:endParaRPr lang="en-IN" sz="2400" dirty="0"/>
          </a:p>
          <a:p>
            <a:pPr algn="just" fontAlgn="base"/>
            <a:r>
              <a:rPr lang="en-IN" sz="2400" dirty="0"/>
              <a:t>A Fuzzy Genetic Hybrid System is developed to use fuzzy logic based techniques for improving and modelling Genetic algorithms and vice-versa. Genetic algorithm has proved to be a robust and efficient tool to perform tasks like generation of fuzzy rule base, generation of membership function etc.</a:t>
            </a:r>
          </a:p>
          <a:p>
            <a:pPr algn="just" fontAlgn="base"/>
            <a:br>
              <a:rPr lang="en-IN" sz="2400" dirty="0"/>
            </a:br>
            <a:r>
              <a:rPr lang="en-IN" sz="2400" dirty="0"/>
              <a:t>Three approaches that can be used to develop such system are:</a:t>
            </a:r>
          </a:p>
        </p:txBody>
      </p:sp>
      <p:sp>
        <p:nvSpPr>
          <p:cNvPr id="3" name="Rectangle 2"/>
          <p:cNvSpPr/>
          <p:nvPr/>
        </p:nvSpPr>
        <p:spPr>
          <a:xfrm>
            <a:off x="762000" y="3962400"/>
            <a:ext cx="4572000" cy="1200329"/>
          </a:xfrm>
          <a:prstGeom prst="rect">
            <a:avLst/>
          </a:prstGeom>
        </p:spPr>
        <p:txBody>
          <a:bodyPr>
            <a:spAutoFit/>
          </a:bodyPr>
          <a:lstStyle/>
          <a:p>
            <a:pPr marL="457200" indent="-457200">
              <a:buFont typeface="+mj-lt"/>
              <a:buAutoNum type="arabicPeriod"/>
            </a:pPr>
            <a:r>
              <a:rPr lang="en-IN" sz="2400" dirty="0"/>
              <a:t>Michigan Approach</a:t>
            </a:r>
          </a:p>
          <a:p>
            <a:pPr marL="457200" indent="-457200">
              <a:buFont typeface="+mj-lt"/>
              <a:buAutoNum type="arabicPeriod"/>
            </a:pPr>
            <a:r>
              <a:rPr lang="en-IN" sz="2400" dirty="0"/>
              <a:t>Pittsburgh Approach</a:t>
            </a:r>
          </a:p>
          <a:p>
            <a:pPr marL="457200" indent="-457200">
              <a:buFont typeface="+mj-lt"/>
              <a:buAutoNum type="arabicPeriod"/>
            </a:pPr>
            <a:r>
              <a:rPr lang="en-IN" sz="2400" dirty="0"/>
              <a:t>IRL Approach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s://tutorialspoint.dev/image/FG_sys.png"/>
          <p:cNvPicPr>
            <a:picLocks noChangeAspect="1" noChangeArrowheads="1"/>
          </p:cNvPicPr>
          <p:nvPr/>
        </p:nvPicPr>
        <p:blipFill>
          <a:blip r:embed="rId2"/>
          <a:srcRect/>
          <a:stretch>
            <a:fillRect/>
          </a:stretch>
        </p:blipFill>
        <p:spPr bwMode="auto">
          <a:xfrm>
            <a:off x="1143000" y="304800"/>
            <a:ext cx="5562600" cy="3200400"/>
          </a:xfrm>
          <a:prstGeom prst="rect">
            <a:avLst/>
          </a:prstGeom>
          <a:noFill/>
        </p:spPr>
      </p:pic>
      <p:sp>
        <p:nvSpPr>
          <p:cNvPr id="3" name="Rectangle 2"/>
          <p:cNvSpPr/>
          <p:nvPr/>
        </p:nvSpPr>
        <p:spPr>
          <a:xfrm>
            <a:off x="381000" y="3733800"/>
            <a:ext cx="8305800" cy="2585323"/>
          </a:xfrm>
          <a:prstGeom prst="rect">
            <a:avLst/>
          </a:prstGeom>
        </p:spPr>
        <p:txBody>
          <a:bodyPr wrap="square">
            <a:spAutoFit/>
          </a:bodyPr>
          <a:lstStyle/>
          <a:p>
            <a:pPr fontAlgn="base"/>
            <a:r>
              <a:rPr lang="en-IN" b="1" dirty="0"/>
              <a:t>Working Flow:</a:t>
            </a:r>
            <a:endParaRPr lang="en-IN" dirty="0"/>
          </a:p>
          <a:p>
            <a:pPr>
              <a:buFont typeface="Wingdings" pitchFamily="2" charset="2"/>
              <a:buChar char="Ø"/>
            </a:pPr>
            <a:r>
              <a:rPr lang="en-IN" sz="2400" dirty="0"/>
              <a:t>Start with an initial population of solutions that represent first generation.</a:t>
            </a:r>
          </a:p>
          <a:p>
            <a:pPr>
              <a:buFont typeface="Wingdings" pitchFamily="2" charset="2"/>
              <a:buChar char="Ø"/>
            </a:pPr>
            <a:r>
              <a:rPr lang="en-IN" sz="2400" dirty="0"/>
              <a:t>Feed each chromosome from the population into the Fuzzy logic controller and compute performance index.</a:t>
            </a:r>
          </a:p>
          <a:p>
            <a:pPr>
              <a:buFont typeface="Wingdings" pitchFamily="2" charset="2"/>
              <a:buChar char="Ø"/>
            </a:pPr>
            <a:r>
              <a:rPr lang="en-IN" sz="2400" dirty="0"/>
              <a:t>Create new generation using evolution operators till some condition is met.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04800" y="838201"/>
            <a:ext cx="7772400" cy="452913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609600" y="838200"/>
            <a:ext cx="7239000" cy="40767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a:stretch>
            <a:fillRect/>
          </a:stretch>
        </p:blipFill>
        <p:spPr bwMode="auto">
          <a:xfrm>
            <a:off x="685800" y="762000"/>
            <a:ext cx="7086600" cy="46005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762000"/>
            <a:ext cx="8610599" cy="470535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762000" y="762000"/>
            <a:ext cx="7315200" cy="44386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762000" y="762000"/>
            <a:ext cx="7315200" cy="4648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609600" y="1433513"/>
            <a:ext cx="7620000" cy="39909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533400" y="838200"/>
            <a:ext cx="7000875" cy="47148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066800" y="914400"/>
            <a:ext cx="6934200" cy="476726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838200" y="1066800"/>
            <a:ext cx="7620000" cy="4953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38200" y="1162050"/>
            <a:ext cx="7315200" cy="45339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1447800"/>
            <a:ext cx="8534400" cy="40290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85800" y="1204913"/>
            <a:ext cx="7315200" cy="44481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05800" cy="6001643"/>
          </a:xfrm>
          <a:prstGeom prst="rect">
            <a:avLst/>
          </a:prstGeom>
        </p:spPr>
        <p:txBody>
          <a:bodyPr wrap="square">
            <a:spAutoFit/>
          </a:bodyPr>
          <a:lstStyle/>
          <a:p>
            <a:pPr fontAlgn="base"/>
            <a:r>
              <a:rPr lang="en-IN" sz="2400" b="1" dirty="0"/>
              <a:t>Advantages:</a:t>
            </a:r>
            <a:endParaRPr lang="en-IN" sz="2400" dirty="0"/>
          </a:p>
          <a:p>
            <a:pPr>
              <a:buFont typeface="Wingdings" pitchFamily="2" charset="2"/>
              <a:buChar char="Ø"/>
            </a:pPr>
            <a:r>
              <a:rPr lang="en-IN" sz="2400" dirty="0"/>
              <a:t>GAs are used to develop the best set of rules to be used by a fuzzy inference engine</a:t>
            </a:r>
          </a:p>
          <a:p>
            <a:pPr>
              <a:buFont typeface="Wingdings" pitchFamily="2" charset="2"/>
              <a:buChar char="Ø"/>
            </a:pPr>
            <a:r>
              <a:rPr lang="en-IN" sz="2400" dirty="0"/>
              <a:t>GAs are used to optimize the choice of membership functions.</a:t>
            </a:r>
          </a:p>
          <a:p>
            <a:pPr>
              <a:buFont typeface="Wingdings" pitchFamily="2" charset="2"/>
              <a:buChar char="Ø"/>
            </a:pPr>
            <a:r>
              <a:rPr lang="en-IN" sz="2400" dirty="0"/>
              <a:t>A Fuzzy GA is a directed random search over all discrete fuzzy subsets.</a:t>
            </a:r>
          </a:p>
          <a:p>
            <a:pPr>
              <a:buFont typeface="Wingdings" pitchFamily="2" charset="2"/>
              <a:buChar char="Ø"/>
            </a:pPr>
            <a:r>
              <a:rPr lang="en-IN" sz="2400" dirty="0"/>
              <a:t>It can mimic human decision-making process.</a:t>
            </a:r>
          </a:p>
          <a:p>
            <a:pPr fontAlgn="base"/>
            <a:r>
              <a:rPr lang="en-IN" sz="2400" b="1" dirty="0"/>
              <a:t>Disadvantages:</a:t>
            </a:r>
            <a:endParaRPr lang="en-IN" sz="2400" dirty="0"/>
          </a:p>
          <a:p>
            <a:pPr>
              <a:buFont typeface="Wingdings" pitchFamily="2" charset="2"/>
              <a:buChar char="Ø"/>
            </a:pPr>
            <a:r>
              <a:rPr lang="en-IN" sz="2400" dirty="0"/>
              <a:t>Interpretation of results is difficult.</a:t>
            </a:r>
          </a:p>
          <a:p>
            <a:pPr>
              <a:buFont typeface="Wingdings" pitchFamily="2" charset="2"/>
              <a:buChar char="Ø"/>
            </a:pPr>
            <a:r>
              <a:rPr lang="en-IN" sz="2400" dirty="0"/>
              <a:t>Difficult to build membership values and rules.</a:t>
            </a:r>
          </a:p>
          <a:p>
            <a:pPr>
              <a:buFont typeface="Wingdings" pitchFamily="2" charset="2"/>
              <a:buChar char="Ø"/>
            </a:pPr>
            <a:r>
              <a:rPr lang="en-IN" sz="2400" dirty="0"/>
              <a:t>Takes lots of time to converge.</a:t>
            </a:r>
          </a:p>
          <a:p>
            <a:pPr fontAlgn="base"/>
            <a:r>
              <a:rPr lang="en-IN" sz="2400" b="1" dirty="0"/>
              <a:t>Applications:</a:t>
            </a:r>
            <a:endParaRPr lang="en-IN" sz="2400" dirty="0"/>
          </a:p>
          <a:p>
            <a:pPr>
              <a:buFont typeface="Wingdings" pitchFamily="2" charset="2"/>
              <a:buChar char="Ø"/>
            </a:pPr>
            <a:r>
              <a:rPr lang="en-IN" sz="2400" dirty="0"/>
              <a:t>Mechanical Engineering</a:t>
            </a:r>
          </a:p>
          <a:p>
            <a:pPr>
              <a:buFont typeface="Wingdings" pitchFamily="2" charset="2"/>
              <a:buChar char="Ø"/>
            </a:pPr>
            <a:r>
              <a:rPr lang="en-IN" sz="2400" dirty="0"/>
              <a:t>Electrical Engine</a:t>
            </a:r>
          </a:p>
          <a:p>
            <a:pPr>
              <a:buFont typeface="Wingdings" pitchFamily="2" charset="2"/>
              <a:buChar char="Ø"/>
            </a:pPr>
            <a:r>
              <a:rPr lang="en-IN" sz="2400" dirty="0"/>
              <a:t>Artificial Intelligence</a:t>
            </a:r>
          </a:p>
          <a:p>
            <a:pPr>
              <a:buFont typeface="Wingdings" pitchFamily="2" charset="2"/>
              <a:buChar char="Ø"/>
            </a:pPr>
            <a:r>
              <a:rPr lang="en-IN" sz="2400" dirty="0"/>
              <a:t>Economics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57200" y="533400"/>
            <a:ext cx="7772400" cy="50673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8900000">
            <a:off x="1722174" y="575354"/>
            <a:ext cx="1634534" cy="89768"/>
          </a:xfrm>
          <a:prstGeom prst="rect">
            <a:avLst/>
          </a:prstGeom>
        </p:spPr>
        <p:txBody>
          <a:bodyPr vert="horz" wrap="square" lIns="0" tIns="0" rIns="0" bIns="0" rtlCol="0">
            <a:spAutoFit/>
          </a:bodyPr>
          <a:lstStyle/>
          <a:p>
            <a:pPr>
              <a:lnSpc>
                <a:spcPts val="682"/>
              </a:lnSpc>
            </a:pPr>
            <a:r>
              <a:rPr sz="682" b="1" i="1" spc="7" dirty="0">
                <a:solidFill>
                  <a:srgbClr val="008000"/>
                </a:solidFill>
                <a:latin typeface="Arial"/>
                <a:cs typeface="Arial"/>
              </a:rPr>
              <a:t>RC</a:t>
            </a:r>
            <a:r>
              <a:rPr sz="682" b="1" i="1" spc="55" dirty="0">
                <a:solidFill>
                  <a:srgbClr val="008000"/>
                </a:solidFill>
                <a:latin typeface="Arial"/>
                <a:cs typeface="Arial"/>
              </a:rPr>
              <a:t> </a:t>
            </a:r>
            <a:r>
              <a:rPr sz="682" b="1" i="1" spc="14" dirty="0">
                <a:solidFill>
                  <a:srgbClr val="008000"/>
                </a:solidFill>
                <a:latin typeface="Arial"/>
                <a:cs typeface="Arial"/>
              </a:rPr>
              <a:t>Chakraborty,</a:t>
            </a:r>
            <a:r>
              <a:rPr sz="682" b="1" i="1" spc="55" dirty="0">
                <a:solidFill>
                  <a:srgbClr val="008000"/>
                </a:solidFill>
                <a:latin typeface="Arial"/>
                <a:cs typeface="Arial"/>
              </a:rPr>
              <a:t> </a:t>
            </a:r>
            <a:r>
              <a:rPr sz="682" b="1" i="1" spc="14" dirty="0">
                <a:solidFill>
                  <a:srgbClr val="008000"/>
                </a:solidFill>
                <a:latin typeface="Arial"/>
                <a:cs typeface="Arial"/>
                <a:hlinkClick r:id="rId2"/>
              </a:rPr>
              <a:t>www.myreaders.info</a:t>
            </a:r>
            <a:endParaRPr sz="682">
              <a:latin typeface="Arial"/>
              <a:cs typeface="Arial"/>
            </a:endParaRPr>
          </a:p>
        </p:txBody>
      </p:sp>
      <p:sp>
        <p:nvSpPr>
          <p:cNvPr id="3" name="object 3"/>
          <p:cNvSpPr txBox="1"/>
          <p:nvPr/>
        </p:nvSpPr>
        <p:spPr>
          <a:xfrm>
            <a:off x="5155103" y="284822"/>
            <a:ext cx="1557770" cy="107576"/>
          </a:xfrm>
          <a:prstGeom prst="rect">
            <a:avLst/>
          </a:prstGeom>
        </p:spPr>
        <p:txBody>
          <a:bodyPr vert="horz" wrap="square" lIns="0" tIns="7793" rIns="0" bIns="0" rtlCol="0">
            <a:spAutoFit/>
          </a:bodyPr>
          <a:lstStyle/>
          <a:p>
            <a:pPr marL="8659">
              <a:spcBef>
                <a:spcPts val="61"/>
              </a:spcBef>
            </a:pPr>
            <a:r>
              <a:rPr sz="648" b="1" i="1" spc="-7" dirty="0">
                <a:solidFill>
                  <a:srgbClr val="FF0000"/>
                </a:solidFill>
                <a:latin typeface="Verdana"/>
                <a:cs typeface="Verdana"/>
              </a:rPr>
              <a:t>SC</a:t>
            </a:r>
            <a:r>
              <a:rPr sz="648" b="1" i="1" spc="-14" dirty="0">
                <a:solidFill>
                  <a:srgbClr val="FF0000"/>
                </a:solidFill>
                <a:latin typeface="Verdana"/>
                <a:cs typeface="Verdana"/>
              </a:rPr>
              <a:t> </a:t>
            </a:r>
            <a:r>
              <a:rPr sz="648" b="1" i="1" spc="-7" dirty="0">
                <a:solidFill>
                  <a:srgbClr val="FF0000"/>
                </a:solidFill>
                <a:latin typeface="Verdana"/>
                <a:cs typeface="Verdana"/>
              </a:rPr>
              <a:t>–</a:t>
            </a:r>
            <a:r>
              <a:rPr sz="648" b="1" i="1" dirty="0">
                <a:solidFill>
                  <a:srgbClr val="FF0000"/>
                </a:solidFill>
                <a:latin typeface="Verdana"/>
                <a:cs typeface="Verdana"/>
              </a:rPr>
              <a:t> </a:t>
            </a:r>
            <a:r>
              <a:rPr sz="648" b="1" i="1" spc="-7" dirty="0">
                <a:solidFill>
                  <a:srgbClr val="FF0000"/>
                </a:solidFill>
                <a:latin typeface="Verdana"/>
                <a:cs typeface="Verdana"/>
              </a:rPr>
              <a:t>Hybrid Systems –</a:t>
            </a:r>
            <a:r>
              <a:rPr sz="648" b="1" i="1" spc="-10" dirty="0">
                <a:solidFill>
                  <a:srgbClr val="FF0000"/>
                </a:solidFill>
                <a:latin typeface="Verdana"/>
                <a:cs typeface="Verdana"/>
              </a:rPr>
              <a:t> </a:t>
            </a:r>
            <a:r>
              <a:rPr sz="648" b="1" i="1" spc="-7" dirty="0">
                <a:solidFill>
                  <a:srgbClr val="FF0000"/>
                </a:solidFill>
                <a:latin typeface="Verdana"/>
                <a:cs typeface="Verdana"/>
              </a:rPr>
              <a:t>Fuzzy BPN</a:t>
            </a:r>
            <a:endParaRPr sz="648">
              <a:latin typeface="Verdana"/>
              <a:cs typeface="Verdana"/>
            </a:endParaRPr>
          </a:p>
        </p:txBody>
      </p:sp>
      <p:sp>
        <p:nvSpPr>
          <p:cNvPr id="4" name="object 4"/>
          <p:cNvSpPr txBox="1"/>
          <p:nvPr/>
        </p:nvSpPr>
        <p:spPr>
          <a:xfrm>
            <a:off x="838200" y="385071"/>
            <a:ext cx="7696200" cy="2961481"/>
          </a:xfrm>
          <a:prstGeom prst="rect">
            <a:avLst/>
          </a:prstGeom>
        </p:spPr>
        <p:txBody>
          <a:bodyPr vert="horz" wrap="square" lIns="0" tIns="10824" rIns="0" bIns="0" rtlCol="0">
            <a:spAutoFit/>
          </a:bodyPr>
          <a:lstStyle/>
          <a:p>
            <a:pPr marL="8659">
              <a:spcBef>
                <a:spcPts val="85"/>
              </a:spcBef>
            </a:pPr>
            <a:r>
              <a:rPr b="1" spc="7" dirty="0">
                <a:solidFill>
                  <a:srgbClr val="008000"/>
                </a:solidFill>
                <a:latin typeface="Verdana"/>
                <a:cs typeface="Verdana"/>
              </a:rPr>
              <a:t>3. </a:t>
            </a:r>
            <a:r>
              <a:rPr b="1" spc="82" dirty="0">
                <a:solidFill>
                  <a:srgbClr val="008000"/>
                </a:solidFill>
                <a:latin typeface="Verdana"/>
                <a:cs typeface="Verdana"/>
              </a:rPr>
              <a:t> </a:t>
            </a:r>
            <a:r>
              <a:rPr b="1" spc="7" dirty="0">
                <a:solidFill>
                  <a:srgbClr val="008000"/>
                </a:solidFill>
                <a:latin typeface="Verdana"/>
                <a:cs typeface="Verdana"/>
              </a:rPr>
              <a:t>Fuzzy</a:t>
            </a:r>
            <a:r>
              <a:rPr b="1" spc="3" dirty="0">
                <a:solidFill>
                  <a:srgbClr val="008000"/>
                </a:solidFill>
                <a:latin typeface="Verdana"/>
                <a:cs typeface="Verdana"/>
              </a:rPr>
              <a:t> </a:t>
            </a:r>
            <a:r>
              <a:rPr b="1" spc="10" dirty="0">
                <a:solidFill>
                  <a:srgbClr val="008000"/>
                </a:solidFill>
                <a:latin typeface="Verdana"/>
                <a:cs typeface="Verdana"/>
              </a:rPr>
              <a:t>Back</a:t>
            </a:r>
            <a:r>
              <a:rPr b="1" dirty="0">
                <a:solidFill>
                  <a:srgbClr val="008000"/>
                </a:solidFill>
                <a:latin typeface="Verdana"/>
                <a:cs typeface="Verdana"/>
              </a:rPr>
              <a:t> </a:t>
            </a:r>
            <a:r>
              <a:rPr b="1" spc="10" dirty="0">
                <a:solidFill>
                  <a:srgbClr val="008000"/>
                </a:solidFill>
                <a:latin typeface="Verdana"/>
                <a:cs typeface="Verdana"/>
              </a:rPr>
              <a:t>Propagation</a:t>
            </a:r>
            <a:r>
              <a:rPr b="1" dirty="0">
                <a:solidFill>
                  <a:srgbClr val="008000"/>
                </a:solidFill>
                <a:latin typeface="Verdana"/>
                <a:cs typeface="Verdana"/>
              </a:rPr>
              <a:t> </a:t>
            </a:r>
            <a:r>
              <a:rPr b="1" spc="10" dirty="0">
                <a:solidFill>
                  <a:srgbClr val="008000"/>
                </a:solidFill>
                <a:latin typeface="Verdana"/>
                <a:cs typeface="Verdana"/>
              </a:rPr>
              <a:t>Network</a:t>
            </a:r>
            <a:endParaRPr dirty="0">
              <a:latin typeface="Verdana"/>
              <a:cs typeface="Verdana"/>
            </a:endParaRPr>
          </a:p>
          <a:p>
            <a:pPr marL="190928" marR="4329">
              <a:lnSpc>
                <a:spcPct val="155500"/>
              </a:lnSpc>
              <a:spcBef>
                <a:spcPts val="467"/>
              </a:spcBef>
            </a:pPr>
            <a:r>
              <a:rPr spc="7" dirty="0">
                <a:solidFill>
                  <a:srgbClr val="000080"/>
                </a:solidFill>
                <a:latin typeface="Verdana"/>
                <a:cs typeface="Verdana"/>
              </a:rPr>
              <a:t>Neural</a:t>
            </a:r>
            <a:r>
              <a:rPr spc="20" dirty="0">
                <a:solidFill>
                  <a:srgbClr val="000080"/>
                </a:solidFill>
                <a:latin typeface="Verdana"/>
                <a:cs typeface="Verdana"/>
              </a:rPr>
              <a:t> </a:t>
            </a:r>
            <a:r>
              <a:rPr spc="7" dirty="0">
                <a:solidFill>
                  <a:srgbClr val="000080"/>
                </a:solidFill>
                <a:latin typeface="Verdana"/>
                <a:cs typeface="Verdana"/>
              </a:rPr>
              <a:t>Networks</a:t>
            </a:r>
            <a:r>
              <a:rPr spc="44" dirty="0">
                <a:solidFill>
                  <a:srgbClr val="000080"/>
                </a:solidFill>
                <a:latin typeface="Verdana"/>
                <a:cs typeface="Verdana"/>
              </a:rPr>
              <a:t> </a:t>
            </a:r>
            <a:r>
              <a:rPr spc="7" dirty="0">
                <a:solidFill>
                  <a:srgbClr val="000080"/>
                </a:solidFill>
                <a:latin typeface="Verdana"/>
                <a:cs typeface="Verdana"/>
              </a:rPr>
              <a:t>and</a:t>
            </a:r>
            <a:r>
              <a:rPr spc="44" dirty="0">
                <a:solidFill>
                  <a:srgbClr val="000080"/>
                </a:solidFill>
                <a:latin typeface="Verdana"/>
                <a:cs typeface="Verdana"/>
              </a:rPr>
              <a:t> </a:t>
            </a:r>
            <a:r>
              <a:rPr spc="7" dirty="0">
                <a:solidFill>
                  <a:srgbClr val="000080"/>
                </a:solidFill>
                <a:latin typeface="Verdana"/>
                <a:cs typeface="Verdana"/>
              </a:rPr>
              <a:t>Fuzzy</a:t>
            </a:r>
            <a:r>
              <a:rPr spc="20" dirty="0">
                <a:solidFill>
                  <a:srgbClr val="000080"/>
                </a:solidFill>
                <a:latin typeface="Verdana"/>
                <a:cs typeface="Verdana"/>
              </a:rPr>
              <a:t> </a:t>
            </a:r>
            <a:r>
              <a:rPr spc="3" dirty="0">
                <a:solidFill>
                  <a:srgbClr val="000080"/>
                </a:solidFill>
                <a:latin typeface="Verdana"/>
                <a:cs typeface="Verdana"/>
              </a:rPr>
              <a:t>logic</a:t>
            </a:r>
            <a:r>
              <a:rPr spc="24" dirty="0">
                <a:solidFill>
                  <a:srgbClr val="000080"/>
                </a:solidFill>
                <a:latin typeface="Verdana"/>
                <a:cs typeface="Verdana"/>
              </a:rPr>
              <a:t> </a:t>
            </a:r>
            <a:r>
              <a:rPr spc="7" dirty="0">
                <a:solidFill>
                  <a:srgbClr val="000080"/>
                </a:solidFill>
                <a:latin typeface="Verdana"/>
                <a:cs typeface="Verdana"/>
              </a:rPr>
              <a:t>(NN-FL)</a:t>
            </a:r>
            <a:r>
              <a:rPr spc="24" dirty="0">
                <a:solidFill>
                  <a:srgbClr val="000080"/>
                </a:solidFill>
                <a:latin typeface="Verdana"/>
                <a:cs typeface="Verdana"/>
              </a:rPr>
              <a:t> </a:t>
            </a:r>
            <a:r>
              <a:rPr spc="7" dirty="0">
                <a:solidFill>
                  <a:srgbClr val="000080"/>
                </a:solidFill>
                <a:latin typeface="Verdana"/>
                <a:cs typeface="Verdana"/>
              </a:rPr>
              <a:t>represents</a:t>
            </a:r>
            <a:r>
              <a:rPr spc="20" dirty="0">
                <a:solidFill>
                  <a:srgbClr val="000080"/>
                </a:solidFill>
                <a:latin typeface="Verdana"/>
                <a:cs typeface="Verdana"/>
              </a:rPr>
              <a:t> </a:t>
            </a:r>
            <a:r>
              <a:rPr spc="10" dirty="0">
                <a:solidFill>
                  <a:srgbClr val="000080"/>
                </a:solidFill>
                <a:latin typeface="Verdana"/>
                <a:cs typeface="Verdana"/>
              </a:rPr>
              <a:t>two</a:t>
            </a:r>
            <a:r>
              <a:rPr spc="17" dirty="0">
                <a:solidFill>
                  <a:srgbClr val="000080"/>
                </a:solidFill>
                <a:latin typeface="Verdana"/>
                <a:cs typeface="Verdana"/>
              </a:rPr>
              <a:t> </a:t>
            </a:r>
            <a:r>
              <a:rPr spc="7" dirty="0">
                <a:solidFill>
                  <a:srgbClr val="000080"/>
                </a:solidFill>
                <a:latin typeface="Verdana"/>
                <a:cs typeface="Verdana"/>
              </a:rPr>
              <a:t>distinct</a:t>
            </a:r>
            <a:r>
              <a:rPr spc="24" dirty="0">
                <a:solidFill>
                  <a:srgbClr val="000080"/>
                </a:solidFill>
                <a:latin typeface="Verdana"/>
                <a:cs typeface="Verdana"/>
              </a:rPr>
              <a:t> </a:t>
            </a:r>
            <a:r>
              <a:rPr spc="7" dirty="0">
                <a:solidFill>
                  <a:srgbClr val="000080"/>
                </a:solidFill>
                <a:latin typeface="Verdana"/>
                <a:cs typeface="Verdana"/>
              </a:rPr>
              <a:t>methodologies </a:t>
            </a:r>
            <a:r>
              <a:rPr spc="-256" dirty="0">
                <a:solidFill>
                  <a:srgbClr val="000080"/>
                </a:solidFill>
                <a:latin typeface="Verdana"/>
                <a:cs typeface="Verdana"/>
              </a:rPr>
              <a:t> </a:t>
            </a:r>
            <a:r>
              <a:rPr spc="10" dirty="0">
                <a:solidFill>
                  <a:srgbClr val="000080"/>
                </a:solidFill>
                <a:latin typeface="Verdana"/>
                <a:cs typeface="Verdana"/>
              </a:rPr>
              <a:t>and</a:t>
            </a:r>
            <a:r>
              <a:rPr spc="269" dirty="0">
                <a:solidFill>
                  <a:srgbClr val="000080"/>
                </a:solidFill>
                <a:latin typeface="Verdana"/>
                <a:cs typeface="Verdana"/>
              </a:rPr>
              <a:t> </a:t>
            </a:r>
            <a:r>
              <a:rPr spc="7" dirty="0">
                <a:solidFill>
                  <a:srgbClr val="000080"/>
                </a:solidFill>
                <a:latin typeface="Verdana"/>
                <a:cs typeface="Verdana"/>
              </a:rPr>
              <a:t>the integration</a:t>
            </a:r>
            <a:r>
              <a:rPr dirty="0">
                <a:solidFill>
                  <a:srgbClr val="000080"/>
                </a:solidFill>
                <a:latin typeface="Verdana"/>
                <a:cs typeface="Verdana"/>
              </a:rPr>
              <a:t> </a:t>
            </a:r>
            <a:r>
              <a:rPr spc="7" dirty="0">
                <a:solidFill>
                  <a:srgbClr val="000080"/>
                </a:solidFill>
                <a:latin typeface="Verdana"/>
                <a:cs typeface="Verdana"/>
              </a:rPr>
              <a:t>of</a:t>
            </a:r>
            <a:r>
              <a:rPr spc="3" dirty="0">
                <a:solidFill>
                  <a:srgbClr val="000080"/>
                </a:solidFill>
                <a:latin typeface="Verdana"/>
                <a:cs typeface="Verdana"/>
              </a:rPr>
              <a:t> </a:t>
            </a:r>
            <a:r>
              <a:rPr spc="10" dirty="0">
                <a:solidFill>
                  <a:srgbClr val="000080"/>
                </a:solidFill>
                <a:latin typeface="Verdana"/>
                <a:cs typeface="Verdana"/>
              </a:rPr>
              <a:t>NN</a:t>
            </a:r>
            <a:r>
              <a:rPr spc="7" dirty="0">
                <a:solidFill>
                  <a:srgbClr val="000080"/>
                </a:solidFill>
                <a:latin typeface="Verdana"/>
                <a:cs typeface="Verdana"/>
              </a:rPr>
              <a:t> </a:t>
            </a:r>
            <a:r>
              <a:rPr spc="10" dirty="0">
                <a:solidFill>
                  <a:srgbClr val="000080"/>
                </a:solidFill>
                <a:latin typeface="Verdana"/>
                <a:cs typeface="Verdana"/>
              </a:rPr>
              <a:t>and</a:t>
            </a:r>
            <a:r>
              <a:rPr dirty="0">
                <a:solidFill>
                  <a:srgbClr val="000080"/>
                </a:solidFill>
                <a:latin typeface="Verdana"/>
                <a:cs typeface="Verdana"/>
              </a:rPr>
              <a:t> </a:t>
            </a:r>
            <a:r>
              <a:rPr spc="10" dirty="0">
                <a:solidFill>
                  <a:srgbClr val="000080"/>
                </a:solidFill>
                <a:latin typeface="Verdana"/>
                <a:cs typeface="Verdana"/>
              </a:rPr>
              <a:t>FL</a:t>
            </a:r>
            <a:r>
              <a:rPr spc="276" dirty="0">
                <a:solidFill>
                  <a:srgbClr val="000080"/>
                </a:solidFill>
                <a:latin typeface="Verdana"/>
                <a:cs typeface="Verdana"/>
              </a:rPr>
              <a:t> </a:t>
            </a:r>
            <a:r>
              <a:rPr spc="3" dirty="0">
                <a:solidFill>
                  <a:srgbClr val="000080"/>
                </a:solidFill>
                <a:latin typeface="Verdana"/>
                <a:cs typeface="Verdana"/>
              </a:rPr>
              <a:t>is called</a:t>
            </a:r>
            <a:r>
              <a:rPr spc="7" dirty="0">
                <a:solidFill>
                  <a:srgbClr val="000080"/>
                </a:solidFill>
                <a:latin typeface="Verdana"/>
                <a:cs typeface="Verdana"/>
              </a:rPr>
              <a:t> Neuro-Fuzzy</a:t>
            </a:r>
            <a:r>
              <a:rPr spc="3" dirty="0">
                <a:solidFill>
                  <a:srgbClr val="000080"/>
                </a:solidFill>
                <a:latin typeface="Verdana"/>
                <a:cs typeface="Verdana"/>
              </a:rPr>
              <a:t> </a:t>
            </a:r>
            <a:r>
              <a:rPr spc="7" dirty="0">
                <a:solidFill>
                  <a:srgbClr val="000080"/>
                </a:solidFill>
                <a:latin typeface="Verdana"/>
                <a:cs typeface="Verdana"/>
              </a:rPr>
              <a:t>systems.</a:t>
            </a:r>
            <a:endParaRPr dirty="0">
              <a:latin typeface="Verdana"/>
              <a:cs typeface="Verdana"/>
            </a:endParaRPr>
          </a:p>
          <a:p>
            <a:pPr marL="190928" marR="3464">
              <a:lnSpc>
                <a:spcPct val="156400"/>
              </a:lnSpc>
              <a:spcBef>
                <a:spcPts val="620"/>
              </a:spcBef>
              <a:tabLst>
                <a:tab pos="2780360" algn="l"/>
                <a:tab pos="3260927" algn="l"/>
                <a:tab pos="3901682" algn="l"/>
              </a:tabLst>
            </a:pPr>
            <a:r>
              <a:rPr spc="10" dirty="0">
                <a:solidFill>
                  <a:srgbClr val="000080"/>
                </a:solidFill>
                <a:latin typeface="Verdana"/>
                <a:cs typeface="Verdana"/>
              </a:rPr>
              <a:t>Back </a:t>
            </a:r>
            <a:r>
              <a:rPr spc="-116" dirty="0">
                <a:solidFill>
                  <a:srgbClr val="000080"/>
                </a:solidFill>
                <a:latin typeface="Verdana"/>
                <a:cs typeface="Verdana"/>
              </a:rPr>
              <a:t> </a:t>
            </a:r>
            <a:r>
              <a:rPr spc="7" dirty="0">
                <a:solidFill>
                  <a:srgbClr val="000080"/>
                </a:solidFill>
                <a:latin typeface="Verdana"/>
                <a:cs typeface="Verdana"/>
              </a:rPr>
              <a:t>Pro</a:t>
            </a:r>
            <a:r>
              <a:rPr spc="3" dirty="0">
                <a:solidFill>
                  <a:srgbClr val="000080"/>
                </a:solidFill>
                <a:latin typeface="Verdana"/>
                <a:cs typeface="Verdana"/>
              </a:rPr>
              <a:t>p</a:t>
            </a:r>
            <a:r>
              <a:rPr spc="7" dirty="0">
                <a:solidFill>
                  <a:srgbClr val="000080"/>
                </a:solidFill>
                <a:latin typeface="Verdana"/>
                <a:cs typeface="Verdana"/>
              </a:rPr>
              <a:t>agatio</a:t>
            </a:r>
            <a:r>
              <a:rPr spc="10" dirty="0">
                <a:solidFill>
                  <a:srgbClr val="000080"/>
                </a:solidFill>
                <a:latin typeface="Verdana"/>
                <a:cs typeface="Verdana"/>
              </a:rPr>
              <a:t>n</a:t>
            </a:r>
            <a:r>
              <a:rPr dirty="0">
                <a:solidFill>
                  <a:srgbClr val="000080"/>
                </a:solidFill>
                <a:latin typeface="Verdana"/>
                <a:cs typeface="Verdana"/>
              </a:rPr>
              <a:t> </a:t>
            </a:r>
            <a:r>
              <a:rPr spc="-119" dirty="0">
                <a:solidFill>
                  <a:srgbClr val="000080"/>
                </a:solidFill>
                <a:latin typeface="Verdana"/>
                <a:cs typeface="Verdana"/>
              </a:rPr>
              <a:t> </a:t>
            </a:r>
            <a:r>
              <a:rPr spc="7" dirty="0">
                <a:solidFill>
                  <a:srgbClr val="000080"/>
                </a:solidFill>
                <a:latin typeface="Verdana"/>
                <a:cs typeface="Verdana"/>
              </a:rPr>
              <a:t>Networ</a:t>
            </a:r>
            <a:r>
              <a:rPr spc="10" dirty="0">
                <a:solidFill>
                  <a:srgbClr val="000080"/>
                </a:solidFill>
                <a:latin typeface="Verdana"/>
                <a:cs typeface="Verdana"/>
              </a:rPr>
              <a:t>k</a:t>
            </a:r>
            <a:r>
              <a:rPr dirty="0">
                <a:solidFill>
                  <a:srgbClr val="000080"/>
                </a:solidFill>
                <a:latin typeface="Verdana"/>
                <a:cs typeface="Verdana"/>
              </a:rPr>
              <a:t> </a:t>
            </a:r>
            <a:r>
              <a:rPr spc="-116" dirty="0">
                <a:solidFill>
                  <a:srgbClr val="000080"/>
                </a:solidFill>
                <a:latin typeface="Verdana"/>
                <a:cs typeface="Verdana"/>
              </a:rPr>
              <a:t> </a:t>
            </a:r>
            <a:r>
              <a:rPr spc="7" dirty="0">
                <a:solidFill>
                  <a:srgbClr val="000080"/>
                </a:solidFill>
                <a:latin typeface="Verdana"/>
                <a:cs typeface="Verdana"/>
              </a:rPr>
              <a:t>(B</a:t>
            </a:r>
            <a:r>
              <a:rPr spc="3" dirty="0">
                <a:solidFill>
                  <a:srgbClr val="000080"/>
                </a:solidFill>
                <a:latin typeface="Verdana"/>
                <a:cs typeface="Verdana"/>
              </a:rPr>
              <a:t>P</a:t>
            </a:r>
            <a:r>
              <a:rPr spc="17" dirty="0">
                <a:solidFill>
                  <a:srgbClr val="000080"/>
                </a:solidFill>
                <a:latin typeface="Verdana"/>
                <a:cs typeface="Verdana"/>
              </a:rPr>
              <a:t>N</a:t>
            </a:r>
            <a:r>
              <a:rPr spc="7" dirty="0">
                <a:solidFill>
                  <a:srgbClr val="000080"/>
                </a:solidFill>
                <a:latin typeface="Verdana"/>
                <a:cs typeface="Verdana"/>
              </a:rPr>
              <a:t>)</a:t>
            </a:r>
            <a:r>
              <a:rPr dirty="0">
                <a:solidFill>
                  <a:srgbClr val="000080"/>
                </a:solidFill>
                <a:latin typeface="Verdana"/>
                <a:cs typeface="Verdana"/>
              </a:rPr>
              <a:t> </a:t>
            </a:r>
            <a:r>
              <a:rPr spc="-123" dirty="0">
                <a:solidFill>
                  <a:srgbClr val="000080"/>
                </a:solidFill>
                <a:latin typeface="Verdana"/>
                <a:cs typeface="Verdana"/>
              </a:rPr>
              <a:t> </a:t>
            </a:r>
            <a:r>
              <a:rPr dirty="0">
                <a:solidFill>
                  <a:srgbClr val="000080"/>
                </a:solidFill>
                <a:latin typeface="Verdana"/>
                <a:cs typeface="Verdana"/>
              </a:rPr>
              <a:t>i</a:t>
            </a:r>
            <a:r>
              <a:rPr spc="10" dirty="0">
                <a:solidFill>
                  <a:srgbClr val="000080"/>
                </a:solidFill>
                <a:latin typeface="Verdana"/>
                <a:cs typeface="Verdana"/>
              </a:rPr>
              <a:t>s</a:t>
            </a:r>
            <a:r>
              <a:rPr dirty="0">
                <a:solidFill>
                  <a:srgbClr val="000080"/>
                </a:solidFill>
                <a:latin typeface="Verdana"/>
                <a:cs typeface="Verdana"/>
              </a:rPr>
              <a:t> </a:t>
            </a:r>
            <a:r>
              <a:rPr spc="-119" dirty="0">
                <a:solidFill>
                  <a:srgbClr val="000080"/>
                </a:solidFill>
                <a:latin typeface="Verdana"/>
                <a:cs typeface="Verdana"/>
              </a:rPr>
              <a:t> </a:t>
            </a:r>
            <a:r>
              <a:rPr spc="10" dirty="0">
                <a:solidFill>
                  <a:srgbClr val="000080"/>
                </a:solidFill>
                <a:latin typeface="Verdana"/>
                <a:cs typeface="Verdana"/>
              </a:rPr>
              <a:t>a</a:t>
            </a:r>
            <a:r>
              <a:rPr dirty="0">
                <a:solidFill>
                  <a:srgbClr val="000080"/>
                </a:solidFill>
                <a:latin typeface="Verdana"/>
                <a:cs typeface="Verdana"/>
              </a:rPr>
              <a:t> </a:t>
            </a:r>
            <a:r>
              <a:rPr spc="-116" dirty="0">
                <a:solidFill>
                  <a:srgbClr val="000080"/>
                </a:solidFill>
                <a:latin typeface="Verdana"/>
                <a:cs typeface="Verdana"/>
              </a:rPr>
              <a:t> </a:t>
            </a:r>
            <a:r>
              <a:rPr spc="10" dirty="0">
                <a:solidFill>
                  <a:srgbClr val="000080"/>
                </a:solidFill>
                <a:latin typeface="Verdana"/>
                <a:cs typeface="Verdana"/>
              </a:rPr>
              <a:t>method</a:t>
            </a:r>
            <a:r>
              <a:rPr dirty="0">
                <a:solidFill>
                  <a:srgbClr val="000080"/>
                </a:solidFill>
                <a:latin typeface="Verdana"/>
                <a:cs typeface="Verdana"/>
              </a:rPr>
              <a:t> </a:t>
            </a:r>
            <a:r>
              <a:rPr spc="-119" dirty="0">
                <a:solidFill>
                  <a:srgbClr val="000080"/>
                </a:solidFill>
                <a:latin typeface="Verdana"/>
                <a:cs typeface="Verdana"/>
              </a:rPr>
              <a:t> </a:t>
            </a:r>
            <a:r>
              <a:rPr spc="7" dirty="0">
                <a:solidFill>
                  <a:srgbClr val="000080"/>
                </a:solidFill>
                <a:latin typeface="Verdana"/>
                <a:cs typeface="Verdana"/>
              </a:rPr>
              <a:t>of</a:t>
            </a:r>
            <a:r>
              <a:rPr dirty="0">
                <a:solidFill>
                  <a:srgbClr val="000080"/>
                </a:solidFill>
                <a:latin typeface="Verdana"/>
                <a:cs typeface="Verdana"/>
              </a:rPr>
              <a:t>	</a:t>
            </a:r>
            <a:r>
              <a:rPr spc="3" dirty="0">
                <a:solidFill>
                  <a:srgbClr val="000080"/>
                </a:solidFill>
                <a:latin typeface="Verdana"/>
                <a:cs typeface="Verdana"/>
              </a:rPr>
              <a:t>trainin</a:t>
            </a:r>
            <a:r>
              <a:rPr spc="10" dirty="0">
                <a:solidFill>
                  <a:srgbClr val="000080"/>
                </a:solidFill>
                <a:latin typeface="Verdana"/>
                <a:cs typeface="Verdana"/>
              </a:rPr>
              <a:t>g</a:t>
            </a:r>
            <a:r>
              <a:rPr dirty="0">
                <a:solidFill>
                  <a:srgbClr val="000080"/>
                </a:solidFill>
                <a:latin typeface="Verdana"/>
                <a:cs typeface="Verdana"/>
              </a:rPr>
              <a:t>	</a:t>
            </a:r>
            <a:r>
              <a:rPr spc="7" dirty="0">
                <a:solidFill>
                  <a:srgbClr val="000080"/>
                </a:solidFill>
                <a:latin typeface="Verdana"/>
                <a:cs typeface="Verdana"/>
              </a:rPr>
              <a:t>multi-layer</a:t>
            </a:r>
            <a:r>
              <a:rPr dirty="0">
                <a:solidFill>
                  <a:srgbClr val="000080"/>
                </a:solidFill>
                <a:latin typeface="Verdana"/>
                <a:cs typeface="Verdana"/>
              </a:rPr>
              <a:t>	</a:t>
            </a:r>
            <a:r>
              <a:rPr spc="3" dirty="0">
                <a:solidFill>
                  <a:srgbClr val="000080"/>
                </a:solidFill>
                <a:latin typeface="Verdana"/>
                <a:cs typeface="Verdana"/>
              </a:rPr>
              <a:t>n</a:t>
            </a:r>
            <a:r>
              <a:rPr spc="7" dirty="0">
                <a:solidFill>
                  <a:srgbClr val="000080"/>
                </a:solidFill>
                <a:latin typeface="Verdana"/>
                <a:cs typeface="Verdana"/>
              </a:rPr>
              <a:t>eur</a:t>
            </a:r>
            <a:r>
              <a:rPr spc="3" dirty="0">
                <a:solidFill>
                  <a:srgbClr val="000080"/>
                </a:solidFill>
                <a:latin typeface="Verdana"/>
                <a:cs typeface="Verdana"/>
              </a:rPr>
              <a:t>al  </a:t>
            </a:r>
            <a:r>
              <a:rPr spc="7" dirty="0">
                <a:solidFill>
                  <a:srgbClr val="000080"/>
                </a:solidFill>
                <a:latin typeface="Verdana"/>
                <a:cs typeface="Verdana"/>
              </a:rPr>
              <a:t>networks</a:t>
            </a:r>
            <a:r>
              <a:rPr spc="273" dirty="0">
                <a:solidFill>
                  <a:srgbClr val="000080"/>
                </a:solidFill>
                <a:latin typeface="Verdana"/>
                <a:cs typeface="Verdana"/>
              </a:rPr>
              <a:t> </a:t>
            </a:r>
            <a:r>
              <a:rPr spc="7" dirty="0">
                <a:solidFill>
                  <a:srgbClr val="000080"/>
                </a:solidFill>
                <a:latin typeface="Verdana"/>
                <a:cs typeface="Verdana"/>
              </a:rPr>
              <a:t>where</a:t>
            </a:r>
            <a:r>
              <a:rPr spc="273" dirty="0">
                <a:solidFill>
                  <a:srgbClr val="000080"/>
                </a:solidFill>
                <a:latin typeface="Verdana"/>
                <a:cs typeface="Verdana"/>
              </a:rPr>
              <a:t> </a:t>
            </a:r>
            <a:r>
              <a:rPr spc="7" dirty="0">
                <a:solidFill>
                  <a:srgbClr val="000080"/>
                </a:solidFill>
                <a:latin typeface="Verdana"/>
                <a:cs typeface="Verdana"/>
              </a:rPr>
              <a:t>learning</a:t>
            </a:r>
            <a:r>
              <a:rPr spc="269" dirty="0">
                <a:solidFill>
                  <a:srgbClr val="000080"/>
                </a:solidFill>
                <a:latin typeface="Verdana"/>
                <a:cs typeface="Verdana"/>
              </a:rPr>
              <a:t> </a:t>
            </a:r>
            <a:r>
              <a:rPr spc="7" dirty="0">
                <a:solidFill>
                  <a:srgbClr val="000080"/>
                </a:solidFill>
                <a:latin typeface="Verdana"/>
                <a:cs typeface="Verdana"/>
              </a:rPr>
              <a:t>occurs</a:t>
            </a:r>
            <a:r>
              <a:rPr spc="276" dirty="0">
                <a:solidFill>
                  <a:srgbClr val="000080"/>
                </a:solidFill>
                <a:latin typeface="Verdana"/>
                <a:cs typeface="Verdana"/>
              </a:rPr>
              <a:t> </a:t>
            </a:r>
            <a:r>
              <a:rPr spc="7" dirty="0">
                <a:solidFill>
                  <a:srgbClr val="000080"/>
                </a:solidFill>
                <a:latin typeface="Verdana"/>
                <a:cs typeface="Verdana"/>
              </a:rPr>
              <a:t>during</a:t>
            </a:r>
            <a:r>
              <a:rPr spc="273" dirty="0">
                <a:solidFill>
                  <a:srgbClr val="000080"/>
                </a:solidFill>
                <a:latin typeface="Verdana"/>
                <a:cs typeface="Verdana"/>
              </a:rPr>
              <a:t> </a:t>
            </a:r>
            <a:r>
              <a:rPr spc="3" dirty="0">
                <a:solidFill>
                  <a:srgbClr val="000080"/>
                </a:solidFill>
                <a:latin typeface="Verdana"/>
                <a:cs typeface="Verdana"/>
              </a:rPr>
              <a:t>this</a:t>
            </a:r>
            <a:r>
              <a:rPr spc="14" dirty="0">
                <a:solidFill>
                  <a:srgbClr val="000080"/>
                </a:solidFill>
                <a:latin typeface="Verdana"/>
                <a:cs typeface="Verdana"/>
              </a:rPr>
              <a:t> </a:t>
            </a:r>
            <a:r>
              <a:rPr spc="3" dirty="0">
                <a:solidFill>
                  <a:srgbClr val="000080"/>
                </a:solidFill>
                <a:latin typeface="Verdana"/>
                <a:cs typeface="Verdana"/>
              </a:rPr>
              <a:t>training</a:t>
            </a:r>
            <a:r>
              <a:rPr spc="7" dirty="0">
                <a:solidFill>
                  <a:srgbClr val="000080"/>
                </a:solidFill>
                <a:latin typeface="Verdana"/>
                <a:cs typeface="Verdana"/>
              </a:rPr>
              <a:t> phase.</a:t>
            </a:r>
            <a:endParaRPr dirty="0">
              <a:latin typeface="Verdana"/>
              <a:cs typeface="Verdana"/>
            </a:endParaRPr>
          </a:p>
        </p:txBody>
      </p:sp>
      <p:sp>
        <p:nvSpPr>
          <p:cNvPr id="7" name="object 7"/>
          <p:cNvSpPr txBox="1"/>
          <p:nvPr/>
        </p:nvSpPr>
        <p:spPr>
          <a:xfrm>
            <a:off x="800100" y="4259160"/>
            <a:ext cx="7543799" cy="2185634"/>
          </a:xfrm>
          <a:prstGeom prst="rect">
            <a:avLst/>
          </a:prstGeom>
        </p:spPr>
        <p:txBody>
          <a:bodyPr vert="horz" wrap="square" lIns="0" tIns="8226" rIns="0" bIns="0" rtlCol="0">
            <a:spAutoFit/>
          </a:bodyPr>
          <a:lstStyle/>
          <a:p>
            <a:pPr marL="8659" marR="4762">
              <a:lnSpc>
                <a:spcPct val="155900"/>
              </a:lnSpc>
              <a:spcBef>
                <a:spcPts val="65"/>
              </a:spcBef>
              <a:tabLst>
                <a:tab pos="1692807" algn="l"/>
                <a:tab pos="2086352" algn="l"/>
                <a:tab pos="2522759" algn="l"/>
                <a:tab pos="3532815" algn="l"/>
              </a:tabLst>
            </a:pPr>
            <a:r>
              <a:rPr spc="7" dirty="0">
                <a:solidFill>
                  <a:srgbClr val="000080"/>
                </a:solidFill>
                <a:latin typeface="Verdana"/>
                <a:cs typeface="Verdana"/>
              </a:rPr>
              <a:t>Fuzzy-BPN </a:t>
            </a:r>
            <a:r>
              <a:rPr spc="14" dirty="0">
                <a:solidFill>
                  <a:srgbClr val="000080"/>
                </a:solidFill>
                <a:latin typeface="Verdana"/>
                <a:cs typeface="Verdana"/>
              </a:rPr>
              <a:t> </a:t>
            </a:r>
            <a:r>
              <a:rPr spc="7" dirty="0">
                <a:solidFill>
                  <a:srgbClr val="000080"/>
                </a:solidFill>
                <a:latin typeface="Verdana"/>
                <a:cs typeface="Verdana"/>
              </a:rPr>
              <a:t>architecture, </a:t>
            </a:r>
            <a:r>
              <a:rPr spc="14" dirty="0">
                <a:solidFill>
                  <a:srgbClr val="000080"/>
                </a:solidFill>
                <a:latin typeface="Verdana"/>
                <a:cs typeface="Verdana"/>
              </a:rPr>
              <a:t> </a:t>
            </a:r>
            <a:r>
              <a:rPr spc="10" dirty="0">
                <a:solidFill>
                  <a:srgbClr val="000080"/>
                </a:solidFill>
                <a:latin typeface="Verdana"/>
                <a:cs typeface="Verdana"/>
              </a:rPr>
              <a:t>maps	</a:t>
            </a:r>
            <a:r>
              <a:rPr spc="7" dirty="0">
                <a:solidFill>
                  <a:srgbClr val="000080"/>
                </a:solidFill>
                <a:latin typeface="Verdana"/>
                <a:cs typeface="Verdana"/>
              </a:rPr>
              <a:t>fuzzy	</a:t>
            </a:r>
            <a:r>
              <a:rPr spc="3" dirty="0">
                <a:solidFill>
                  <a:srgbClr val="000080"/>
                </a:solidFill>
                <a:latin typeface="Verdana"/>
                <a:cs typeface="Verdana"/>
              </a:rPr>
              <a:t>inputs	</a:t>
            </a:r>
            <a:r>
              <a:rPr spc="7" dirty="0">
                <a:solidFill>
                  <a:srgbClr val="000080"/>
                </a:solidFill>
                <a:latin typeface="Verdana"/>
                <a:cs typeface="Verdana"/>
              </a:rPr>
              <a:t>to </a:t>
            </a:r>
            <a:r>
              <a:rPr spc="10" dirty="0">
                <a:solidFill>
                  <a:srgbClr val="000080"/>
                </a:solidFill>
                <a:latin typeface="Verdana"/>
                <a:cs typeface="Verdana"/>
              </a:rPr>
              <a:t> </a:t>
            </a:r>
            <a:r>
              <a:rPr spc="3" dirty="0">
                <a:solidFill>
                  <a:srgbClr val="000080"/>
                </a:solidFill>
                <a:latin typeface="Verdana"/>
                <a:cs typeface="Verdana"/>
              </a:rPr>
              <a:t>crisp </a:t>
            </a:r>
            <a:r>
              <a:rPr spc="17" dirty="0">
                <a:solidFill>
                  <a:srgbClr val="000080"/>
                </a:solidFill>
                <a:latin typeface="Verdana"/>
                <a:cs typeface="Verdana"/>
              </a:rPr>
              <a:t> </a:t>
            </a:r>
            <a:r>
              <a:rPr spc="7" dirty="0">
                <a:solidFill>
                  <a:srgbClr val="000080"/>
                </a:solidFill>
                <a:latin typeface="Verdana"/>
                <a:cs typeface="Verdana"/>
              </a:rPr>
              <a:t>outputs.	Here,</a:t>
            </a:r>
            <a:r>
              <a:rPr spc="211" dirty="0">
                <a:solidFill>
                  <a:srgbClr val="000080"/>
                </a:solidFill>
                <a:latin typeface="Verdana"/>
                <a:cs typeface="Verdana"/>
              </a:rPr>
              <a:t> </a:t>
            </a:r>
            <a:r>
              <a:rPr spc="7" dirty="0">
                <a:solidFill>
                  <a:srgbClr val="000080"/>
                </a:solidFill>
                <a:latin typeface="Verdana"/>
                <a:cs typeface="Verdana"/>
              </a:rPr>
              <a:t>the </a:t>
            </a:r>
            <a:r>
              <a:rPr spc="-252" dirty="0">
                <a:solidFill>
                  <a:srgbClr val="000080"/>
                </a:solidFill>
                <a:latin typeface="Verdana"/>
                <a:cs typeface="Verdana"/>
              </a:rPr>
              <a:t> </a:t>
            </a:r>
            <a:r>
              <a:rPr spc="7" dirty="0">
                <a:solidFill>
                  <a:srgbClr val="000080"/>
                </a:solidFill>
                <a:latin typeface="Verdana"/>
                <a:cs typeface="Verdana"/>
              </a:rPr>
              <a:t>Neurons</a:t>
            </a:r>
            <a:r>
              <a:rPr spc="273" dirty="0">
                <a:solidFill>
                  <a:srgbClr val="000080"/>
                </a:solidFill>
                <a:latin typeface="Verdana"/>
                <a:cs typeface="Verdana"/>
              </a:rPr>
              <a:t> </a:t>
            </a:r>
            <a:r>
              <a:rPr spc="7" dirty="0">
                <a:solidFill>
                  <a:srgbClr val="000080"/>
                </a:solidFill>
                <a:latin typeface="Verdana"/>
                <a:cs typeface="Verdana"/>
              </a:rPr>
              <a:t>uses</a:t>
            </a:r>
            <a:r>
              <a:rPr spc="273" dirty="0">
                <a:solidFill>
                  <a:srgbClr val="000080"/>
                </a:solidFill>
                <a:latin typeface="Verdana"/>
                <a:cs typeface="Verdana"/>
              </a:rPr>
              <a:t> </a:t>
            </a:r>
            <a:r>
              <a:rPr spc="7" dirty="0">
                <a:solidFill>
                  <a:srgbClr val="000080"/>
                </a:solidFill>
                <a:latin typeface="Verdana"/>
                <a:cs typeface="Verdana"/>
              </a:rPr>
              <a:t>LR-type</a:t>
            </a:r>
            <a:r>
              <a:rPr spc="269" dirty="0">
                <a:solidFill>
                  <a:srgbClr val="000080"/>
                </a:solidFill>
                <a:latin typeface="Verdana"/>
                <a:cs typeface="Verdana"/>
              </a:rPr>
              <a:t> </a:t>
            </a:r>
            <a:r>
              <a:rPr spc="7" dirty="0">
                <a:solidFill>
                  <a:srgbClr val="000080"/>
                </a:solidFill>
                <a:latin typeface="Verdana"/>
                <a:cs typeface="Verdana"/>
              </a:rPr>
              <a:t>fuzzy</a:t>
            </a:r>
            <a:r>
              <a:rPr spc="276" dirty="0">
                <a:solidFill>
                  <a:srgbClr val="000080"/>
                </a:solidFill>
                <a:latin typeface="Verdana"/>
                <a:cs typeface="Verdana"/>
              </a:rPr>
              <a:t> </a:t>
            </a:r>
            <a:r>
              <a:rPr spc="7" dirty="0">
                <a:solidFill>
                  <a:srgbClr val="000080"/>
                </a:solidFill>
                <a:latin typeface="Verdana"/>
                <a:cs typeface="Verdana"/>
              </a:rPr>
              <a:t>numbers.</a:t>
            </a:r>
            <a:endParaRPr dirty="0">
              <a:latin typeface="Verdana"/>
              <a:cs typeface="Verdana"/>
            </a:endParaRPr>
          </a:p>
          <a:p>
            <a:pPr marL="8659" marR="3464">
              <a:lnSpc>
                <a:spcPct val="155500"/>
              </a:lnSpc>
              <a:spcBef>
                <a:spcPts val="627"/>
              </a:spcBef>
              <a:tabLst>
                <a:tab pos="310420" algn="l"/>
                <a:tab pos="1110932" algn="l"/>
                <a:tab pos="1711857" algn="l"/>
                <a:tab pos="2793348" algn="l"/>
                <a:tab pos="3393840" algn="l"/>
                <a:tab pos="3631093" algn="l"/>
              </a:tabLst>
            </a:pPr>
            <a:r>
              <a:rPr spc="7" dirty="0">
                <a:solidFill>
                  <a:srgbClr val="000080"/>
                </a:solidFill>
                <a:latin typeface="Verdana"/>
                <a:cs typeface="Verdana"/>
              </a:rPr>
              <a:t>Th</a:t>
            </a:r>
            <a:r>
              <a:rPr spc="10" dirty="0">
                <a:solidFill>
                  <a:srgbClr val="000080"/>
                </a:solidFill>
                <a:latin typeface="Verdana"/>
                <a:cs typeface="Verdana"/>
              </a:rPr>
              <a:t>e</a:t>
            </a:r>
            <a:r>
              <a:rPr dirty="0">
                <a:solidFill>
                  <a:srgbClr val="000080"/>
                </a:solidFill>
                <a:latin typeface="Verdana"/>
                <a:cs typeface="Verdana"/>
              </a:rPr>
              <a:t>	</a:t>
            </a:r>
            <a:r>
              <a:rPr spc="7" dirty="0">
                <a:solidFill>
                  <a:srgbClr val="000080"/>
                </a:solidFill>
                <a:latin typeface="Verdana"/>
                <a:cs typeface="Verdana"/>
              </a:rPr>
              <a:t>Fuzzy-Neur</a:t>
            </a:r>
            <a:r>
              <a:rPr spc="3" dirty="0">
                <a:solidFill>
                  <a:srgbClr val="000080"/>
                </a:solidFill>
                <a:latin typeface="Verdana"/>
                <a:cs typeface="Verdana"/>
              </a:rPr>
              <a:t>o</a:t>
            </a:r>
            <a:r>
              <a:rPr spc="10" dirty="0">
                <a:solidFill>
                  <a:srgbClr val="000080"/>
                </a:solidFill>
                <a:latin typeface="Verdana"/>
                <a:cs typeface="Verdana"/>
              </a:rPr>
              <a:t>n</a:t>
            </a:r>
            <a:r>
              <a:rPr dirty="0">
                <a:solidFill>
                  <a:srgbClr val="000080"/>
                </a:solidFill>
                <a:latin typeface="Verdana"/>
                <a:cs typeface="Verdana"/>
              </a:rPr>
              <a:t>	</a:t>
            </a:r>
            <a:r>
              <a:rPr spc="3" dirty="0">
                <a:solidFill>
                  <a:srgbClr val="000080"/>
                </a:solidFill>
                <a:latin typeface="Verdana"/>
                <a:cs typeface="Verdana"/>
              </a:rPr>
              <a:t>structure</a:t>
            </a:r>
            <a:r>
              <a:rPr spc="7" dirty="0">
                <a:solidFill>
                  <a:srgbClr val="000080"/>
                </a:solidFill>
                <a:latin typeface="Verdana"/>
                <a:cs typeface="Verdana"/>
              </a:rPr>
              <a:t>,</a:t>
            </a:r>
            <a:r>
              <a:rPr dirty="0">
                <a:solidFill>
                  <a:srgbClr val="000080"/>
                </a:solidFill>
                <a:latin typeface="Verdana"/>
                <a:cs typeface="Verdana"/>
              </a:rPr>
              <a:t>	</a:t>
            </a:r>
            <a:r>
              <a:rPr spc="3" dirty="0">
                <a:solidFill>
                  <a:srgbClr val="000080"/>
                </a:solidFill>
                <a:latin typeface="Verdana"/>
                <a:cs typeface="Verdana"/>
              </a:rPr>
              <a:t>th</a:t>
            </a:r>
            <a:r>
              <a:rPr spc="10" dirty="0">
                <a:solidFill>
                  <a:srgbClr val="000080"/>
                </a:solidFill>
                <a:latin typeface="Verdana"/>
                <a:cs typeface="Verdana"/>
              </a:rPr>
              <a:t>e</a:t>
            </a:r>
            <a:r>
              <a:rPr dirty="0">
                <a:solidFill>
                  <a:srgbClr val="000080"/>
                </a:solidFill>
                <a:latin typeface="Verdana"/>
                <a:cs typeface="Verdana"/>
              </a:rPr>
              <a:t> </a:t>
            </a:r>
            <a:r>
              <a:rPr spc="-44" dirty="0">
                <a:solidFill>
                  <a:srgbClr val="000080"/>
                </a:solidFill>
                <a:latin typeface="Verdana"/>
                <a:cs typeface="Verdana"/>
              </a:rPr>
              <a:t> </a:t>
            </a:r>
            <a:r>
              <a:rPr spc="7" dirty="0">
                <a:solidFill>
                  <a:srgbClr val="000080"/>
                </a:solidFill>
                <a:latin typeface="Verdana"/>
                <a:cs typeface="Verdana"/>
              </a:rPr>
              <a:t>arc</a:t>
            </a:r>
            <a:r>
              <a:rPr spc="3" dirty="0">
                <a:solidFill>
                  <a:srgbClr val="000080"/>
                </a:solidFill>
                <a:latin typeface="Verdana"/>
                <a:cs typeface="Verdana"/>
              </a:rPr>
              <a:t>hitectur</a:t>
            </a:r>
            <a:r>
              <a:rPr spc="10" dirty="0">
                <a:solidFill>
                  <a:srgbClr val="000080"/>
                </a:solidFill>
                <a:latin typeface="Verdana"/>
                <a:cs typeface="Verdana"/>
              </a:rPr>
              <a:t>e</a:t>
            </a:r>
            <a:r>
              <a:rPr dirty="0">
                <a:solidFill>
                  <a:srgbClr val="000080"/>
                </a:solidFill>
                <a:latin typeface="Verdana"/>
                <a:cs typeface="Verdana"/>
              </a:rPr>
              <a:t> </a:t>
            </a:r>
            <a:r>
              <a:rPr spc="-51" dirty="0">
                <a:solidFill>
                  <a:srgbClr val="000080"/>
                </a:solidFill>
                <a:latin typeface="Verdana"/>
                <a:cs typeface="Verdana"/>
              </a:rPr>
              <a:t> </a:t>
            </a:r>
            <a:r>
              <a:rPr spc="7" dirty="0">
                <a:solidFill>
                  <a:srgbClr val="000080"/>
                </a:solidFill>
                <a:latin typeface="Verdana"/>
                <a:cs typeface="Verdana"/>
              </a:rPr>
              <a:t>of</a:t>
            </a:r>
            <a:r>
              <a:rPr dirty="0">
                <a:solidFill>
                  <a:srgbClr val="000080"/>
                </a:solidFill>
                <a:latin typeface="Verdana"/>
                <a:cs typeface="Verdana"/>
              </a:rPr>
              <a:t>	</a:t>
            </a:r>
            <a:r>
              <a:rPr spc="10" dirty="0">
                <a:solidFill>
                  <a:srgbClr val="000080"/>
                </a:solidFill>
                <a:latin typeface="Verdana"/>
                <a:cs typeface="Verdana"/>
              </a:rPr>
              <a:t>fuzzy</a:t>
            </a:r>
            <a:r>
              <a:rPr dirty="0">
                <a:solidFill>
                  <a:srgbClr val="000080"/>
                </a:solidFill>
                <a:latin typeface="Verdana"/>
                <a:cs typeface="Verdana"/>
              </a:rPr>
              <a:t> </a:t>
            </a:r>
            <a:r>
              <a:rPr spc="-51" dirty="0">
                <a:solidFill>
                  <a:srgbClr val="000080"/>
                </a:solidFill>
                <a:latin typeface="Verdana"/>
                <a:cs typeface="Verdana"/>
              </a:rPr>
              <a:t> </a:t>
            </a:r>
            <a:r>
              <a:rPr spc="10" dirty="0">
                <a:solidFill>
                  <a:srgbClr val="000080"/>
                </a:solidFill>
                <a:latin typeface="Verdana"/>
                <a:cs typeface="Verdana"/>
              </a:rPr>
              <a:t>BP,</a:t>
            </a:r>
            <a:r>
              <a:rPr dirty="0">
                <a:solidFill>
                  <a:srgbClr val="000080"/>
                </a:solidFill>
                <a:latin typeface="Verdana"/>
                <a:cs typeface="Verdana"/>
              </a:rPr>
              <a:t>	it</a:t>
            </a:r>
            <a:r>
              <a:rPr spc="10" dirty="0">
                <a:solidFill>
                  <a:srgbClr val="000080"/>
                </a:solidFill>
                <a:latin typeface="Verdana"/>
                <a:cs typeface="Verdana"/>
              </a:rPr>
              <a:t>s</a:t>
            </a:r>
            <a:r>
              <a:rPr dirty="0">
                <a:solidFill>
                  <a:srgbClr val="000080"/>
                </a:solidFill>
                <a:latin typeface="Verdana"/>
                <a:cs typeface="Verdana"/>
              </a:rPr>
              <a:t>	</a:t>
            </a:r>
            <a:r>
              <a:rPr spc="3" dirty="0">
                <a:solidFill>
                  <a:srgbClr val="000080"/>
                </a:solidFill>
                <a:latin typeface="Verdana"/>
                <a:cs typeface="Verdana"/>
              </a:rPr>
              <a:t>learning  </a:t>
            </a:r>
            <a:r>
              <a:rPr spc="10" dirty="0">
                <a:solidFill>
                  <a:srgbClr val="000080"/>
                </a:solidFill>
                <a:latin typeface="Verdana"/>
                <a:cs typeface="Verdana"/>
              </a:rPr>
              <a:t>mechanism</a:t>
            </a:r>
            <a:r>
              <a:rPr spc="279" dirty="0">
                <a:solidFill>
                  <a:srgbClr val="000080"/>
                </a:solidFill>
                <a:latin typeface="Verdana"/>
                <a:cs typeface="Verdana"/>
              </a:rPr>
              <a:t> </a:t>
            </a:r>
            <a:r>
              <a:rPr spc="7" dirty="0">
                <a:solidFill>
                  <a:srgbClr val="000080"/>
                </a:solidFill>
                <a:latin typeface="Verdana"/>
                <a:cs typeface="Verdana"/>
              </a:rPr>
              <a:t>and</a:t>
            </a:r>
            <a:r>
              <a:rPr spc="273" dirty="0">
                <a:solidFill>
                  <a:srgbClr val="000080"/>
                </a:solidFill>
                <a:latin typeface="Verdana"/>
                <a:cs typeface="Verdana"/>
              </a:rPr>
              <a:t> </a:t>
            </a:r>
            <a:r>
              <a:rPr spc="7" dirty="0">
                <a:solidFill>
                  <a:srgbClr val="000080"/>
                </a:solidFill>
                <a:latin typeface="Verdana"/>
                <a:cs typeface="Verdana"/>
              </a:rPr>
              <a:t>algorithms</a:t>
            </a:r>
            <a:r>
              <a:rPr spc="273" dirty="0">
                <a:solidFill>
                  <a:srgbClr val="000080"/>
                </a:solidFill>
                <a:latin typeface="Verdana"/>
                <a:cs typeface="Verdana"/>
              </a:rPr>
              <a:t> </a:t>
            </a:r>
            <a:r>
              <a:rPr spc="7" dirty="0">
                <a:solidFill>
                  <a:srgbClr val="000080"/>
                </a:solidFill>
                <a:latin typeface="Verdana"/>
                <a:cs typeface="Verdana"/>
              </a:rPr>
              <a:t>are</a:t>
            </a:r>
            <a:r>
              <a:rPr spc="276" dirty="0">
                <a:solidFill>
                  <a:srgbClr val="000080"/>
                </a:solidFill>
                <a:latin typeface="Verdana"/>
                <a:cs typeface="Verdana"/>
              </a:rPr>
              <a:t> </a:t>
            </a:r>
            <a:r>
              <a:rPr spc="3" dirty="0">
                <a:solidFill>
                  <a:srgbClr val="000080"/>
                </a:solidFill>
                <a:latin typeface="Verdana"/>
                <a:cs typeface="Verdana"/>
              </a:rPr>
              <a:t>illustrated</a:t>
            </a:r>
            <a:r>
              <a:rPr spc="7" dirty="0">
                <a:solidFill>
                  <a:srgbClr val="000080"/>
                </a:solidFill>
                <a:latin typeface="Verdana"/>
                <a:cs typeface="Verdana"/>
              </a:rPr>
              <a:t> in</a:t>
            </a:r>
            <a:r>
              <a:rPr spc="276" dirty="0">
                <a:solidFill>
                  <a:srgbClr val="000080"/>
                </a:solidFill>
                <a:latin typeface="Verdana"/>
                <a:cs typeface="Verdana"/>
              </a:rPr>
              <a:t> </a:t>
            </a:r>
            <a:r>
              <a:rPr spc="7" dirty="0">
                <a:solidFill>
                  <a:srgbClr val="000080"/>
                </a:solidFill>
                <a:latin typeface="Verdana"/>
                <a:cs typeface="Verdana"/>
              </a:rPr>
              <a:t>next</a:t>
            </a:r>
            <a:r>
              <a:rPr spc="273" dirty="0">
                <a:solidFill>
                  <a:srgbClr val="000080"/>
                </a:solidFill>
                <a:latin typeface="Verdana"/>
                <a:cs typeface="Verdana"/>
              </a:rPr>
              <a:t> </a:t>
            </a:r>
            <a:r>
              <a:rPr spc="7" dirty="0">
                <a:solidFill>
                  <a:srgbClr val="000080"/>
                </a:solidFill>
                <a:latin typeface="Verdana"/>
                <a:cs typeface="Verdana"/>
              </a:rPr>
              <a:t>few </a:t>
            </a:r>
            <a:r>
              <a:rPr spc="3" dirty="0">
                <a:solidFill>
                  <a:srgbClr val="000080"/>
                </a:solidFill>
                <a:latin typeface="Verdana"/>
                <a:cs typeface="Verdana"/>
              </a:rPr>
              <a:t>slides.</a:t>
            </a:r>
            <a:endParaRPr dirty="0">
              <a:latin typeface="Verdana"/>
              <a:cs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8900000">
            <a:off x="1722174" y="575354"/>
            <a:ext cx="1634534" cy="89768"/>
          </a:xfrm>
          <a:prstGeom prst="rect">
            <a:avLst/>
          </a:prstGeom>
        </p:spPr>
        <p:txBody>
          <a:bodyPr vert="horz" wrap="square" lIns="0" tIns="0" rIns="0" bIns="0" rtlCol="0">
            <a:spAutoFit/>
          </a:bodyPr>
          <a:lstStyle/>
          <a:p>
            <a:pPr>
              <a:lnSpc>
                <a:spcPts val="682"/>
              </a:lnSpc>
            </a:pPr>
            <a:r>
              <a:rPr sz="682" b="1" i="1" spc="7" dirty="0">
                <a:solidFill>
                  <a:srgbClr val="008000"/>
                </a:solidFill>
                <a:latin typeface="Arial"/>
                <a:cs typeface="Arial"/>
              </a:rPr>
              <a:t>RC</a:t>
            </a:r>
            <a:r>
              <a:rPr sz="682" b="1" i="1" spc="55" dirty="0">
                <a:solidFill>
                  <a:srgbClr val="008000"/>
                </a:solidFill>
                <a:latin typeface="Arial"/>
                <a:cs typeface="Arial"/>
              </a:rPr>
              <a:t> </a:t>
            </a:r>
            <a:r>
              <a:rPr sz="682" b="1" i="1" spc="14" dirty="0">
                <a:solidFill>
                  <a:srgbClr val="008000"/>
                </a:solidFill>
                <a:latin typeface="Arial"/>
                <a:cs typeface="Arial"/>
              </a:rPr>
              <a:t>Chakraborty,</a:t>
            </a:r>
            <a:r>
              <a:rPr sz="682" b="1" i="1" spc="55" dirty="0">
                <a:solidFill>
                  <a:srgbClr val="008000"/>
                </a:solidFill>
                <a:latin typeface="Arial"/>
                <a:cs typeface="Arial"/>
              </a:rPr>
              <a:t> </a:t>
            </a:r>
            <a:r>
              <a:rPr sz="682" b="1" i="1" spc="14" dirty="0">
                <a:solidFill>
                  <a:srgbClr val="008000"/>
                </a:solidFill>
                <a:latin typeface="Arial"/>
                <a:cs typeface="Arial"/>
                <a:hlinkClick r:id="rId2"/>
              </a:rPr>
              <a:t>www.myreaders.info</a:t>
            </a:r>
            <a:endParaRPr sz="682">
              <a:latin typeface="Arial"/>
              <a:cs typeface="Arial"/>
            </a:endParaRPr>
          </a:p>
        </p:txBody>
      </p:sp>
      <p:sp>
        <p:nvSpPr>
          <p:cNvPr id="3" name="object 3"/>
          <p:cNvSpPr txBox="1"/>
          <p:nvPr/>
        </p:nvSpPr>
        <p:spPr>
          <a:xfrm>
            <a:off x="5155103" y="284822"/>
            <a:ext cx="1557770" cy="107576"/>
          </a:xfrm>
          <a:prstGeom prst="rect">
            <a:avLst/>
          </a:prstGeom>
        </p:spPr>
        <p:txBody>
          <a:bodyPr vert="horz" wrap="square" lIns="0" tIns="7793" rIns="0" bIns="0" rtlCol="0">
            <a:spAutoFit/>
          </a:bodyPr>
          <a:lstStyle/>
          <a:p>
            <a:pPr marL="8659">
              <a:spcBef>
                <a:spcPts val="61"/>
              </a:spcBef>
            </a:pPr>
            <a:r>
              <a:rPr sz="648" b="1" i="1" spc="-7" dirty="0">
                <a:solidFill>
                  <a:srgbClr val="FF0000"/>
                </a:solidFill>
                <a:latin typeface="Verdana"/>
                <a:cs typeface="Verdana"/>
              </a:rPr>
              <a:t>SC</a:t>
            </a:r>
            <a:r>
              <a:rPr sz="648" b="1" i="1" spc="-14" dirty="0">
                <a:solidFill>
                  <a:srgbClr val="FF0000"/>
                </a:solidFill>
                <a:latin typeface="Verdana"/>
                <a:cs typeface="Verdana"/>
              </a:rPr>
              <a:t> </a:t>
            </a:r>
            <a:r>
              <a:rPr sz="648" b="1" i="1" spc="-7" dirty="0">
                <a:solidFill>
                  <a:srgbClr val="FF0000"/>
                </a:solidFill>
                <a:latin typeface="Verdana"/>
                <a:cs typeface="Verdana"/>
              </a:rPr>
              <a:t>–</a:t>
            </a:r>
            <a:r>
              <a:rPr sz="648" b="1" i="1" dirty="0">
                <a:solidFill>
                  <a:srgbClr val="FF0000"/>
                </a:solidFill>
                <a:latin typeface="Verdana"/>
                <a:cs typeface="Verdana"/>
              </a:rPr>
              <a:t> </a:t>
            </a:r>
            <a:r>
              <a:rPr sz="648" b="1" i="1" spc="-7" dirty="0">
                <a:solidFill>
                  <a:srgbClr val="FF0000"/>
                </a:solidFill>
                <a:latin typeface="Verdana"/>
                <a:cs typeface="Verdana"/>
              </a:rPr>
              <a:t>Hybrid Systems –</a:t>
            </a:r>
            <a:r>
              <a:rPr sz="648" b="1" i="1" spc="-10" dirty="0">
                <a:solidFill>
                  <a:srgbClr val="FF0000"/>
                </a:solidFill>
                <a:latin typeface="Verdana"/>
                <a:cs typeface="Verdana"/>
              </a:rPr>
              <a:t> </a:t>
            </a:r>
            <a:r>
              <a:rPr sz="648" b="1" i="1" spc="-7" dirty="0">
                <a:solidFill>
                  <a:srgbClr val="FF0000"/>
                </a:solidFill>
                <a:latin typeface="Verdana"/>
                <a:cs typeface="Verdana"/>
              </a:rPr>
              <a:t>Fuzzy BPN</a:t>
            </a:r>
            <a:endParaRPr sz="648">
              <a:latin typeface="Verdana"/>
              <a:cs typeface="Verdana"/>
            </a:endParaRPr>
          </a:p>
        </p:txBody>
      </p:sp>
      <p:sp>
        <p:nvSpPr>
          <p:cNvPr id="4" name="object 4"/>
          <p:cNvSpPr txBox="1"/>
          <p:nvPr/>
        </p:nvSpPr>
        <p:spPr>
          <a:xfrm>
            <a:off x="2715318" y="385046"/>
            <a:ext cx="98714" cy="146374"/>
          </a:xfrm>
          <a:prstGeom prst="rect">
            <a:avLst/>
          </a:prstGeom>
        </p:spPr>
        <p:txBody>
          <a:bodyPr vert="horz" wrap="square" lIns="0" tIns="9957" rIns="0" bIns="0" rtlCol="0">
            <a:spAutoFit/>
          </a:bodyPr>
          <a:lstStyle/>
          <a:p>
            <a:pPr marL="8659">
              <a:spcBef>
                <a:spcPts val="78"/>
              </a:spcBef>
            </a:pPr>
            <a:r>
              <a:rPr sz="886" b="1" spc="7" dirty="0">
                <a:solidFill>
                  <a:srgbClr val="000080"/>
                </a:solidFill>
                <a:latin typeface="Verdana"/>
                <a:cs typeface="Verdana"/>
              </a:rPr>
              <a:t>•</a:t>
            </a:r>
            <a:endParaRPr sz="886">
              <a:latin typeface="Verdana"/>
              <a:cs typeface="Verdana"/>
            </a:endParaRPr>
          </a:p>
        </p:txBody>
      </p:sp>
      <p:sp>
        <p:nvSpPr>
          <p:cNvPr id="5" name="object 5"/>
          <p:cNvSpPr txBox="1"/>
          <p:nvPr/>
        </p:nvSpPr>
        <p:spPr>
          <a:xfrm>
            <a:off x="2889366" y="385071"/>
            <a:ext cx="1365106" cy="126346"/>
          </a:xfrm>
          <a:prstGeom prst="rect">
            <a:avLst/>
          </a:prstGeom>
        </p:spPr>
        <p:txBody>
          <a:bodyPr vert="horz" wrap="square" lIns="0" tIns="10824" rIns="0" bIns="0" rtlCol="0">
            <a:spAutoFit/>
          </a:bodyPr>
          <a:lstStyle/>
          <a:p>
            <a:pPr marL="8659">
              <a:spcBef>
                <a:spcPts val="85"/>
              </a:spcBef>
            </a:pPr>
            <a:r>
              <a:rPr sz="750" b="1" spc="7" dirty="0">
                <a:solidFill>
                  <a:srgbClr val="000080"/>
                </a:solidFill>
                <a:latin typeface="Verdana"/>
                <a:cs typeface="Verdana"/>
              </a:rPr>
              <a:t>Architecture</a:t>
            </a:r>
            <a:r>
              <a:rPr sz="750" b="1" spc="-3" dirty="0">
                <a:solidFill>
                  <a:srgbClr val="000080"/>
                </a:solidFill>
                <a:latin typeface="Verdana"/>
                <a:cs typeface="Verdana"/>
              </a:rPr>
              <a:t> </a:t>
            </a:r>
            <a:r>
              <a:rPr sz="750" b="1" spc="10" dirty="0">
                <a:solidFill>
                  <a:srgbClr val="000080"/>
                </a:solidFill>
                <a:latin typeface="Verdana"/>
                <a:cs typeface="Verdana"/>
              </a:rPr>
              <a:t>of</a:t>
            </a:r>
            <a:r>
              <a:rPr sz="750" b="1" spc="-3" dirty="0">
                <a:solidFill>
                  <a:srgbClr val="000080"/>
                </a:solidFill>
                <a:latin typeface="Verdana"/>
                <a:cs typeface="Verdana"/>
              </a:rPr>
              <a:t> </a:t>
            </a:r>
            <a:r>
              <a:rPr sz="750" b="1" spc="7" dirty="0">
                <a:solidFill>
                  <a:srgbClr val="000080"/>
                </a:solidFill>
                <a:latin typeface="Verdana"/>
                <a:cs typeface="Verdana"/>
              </a:rPr>
              <a:t>Fuzzy</a:t>
            </a:r>
            <a:r>
              <a:rPr sz="750" b="1" dirty="0">
                <a:solidFill>
                  <a:srgbClr val="000080"/>
                </a:solidFill>
                <a:latin typeface="Verdana"/>
                <a:cs typeface="Verdana"/>
              </a:rPr>
              <a:t> </a:t>
            </a:r>
            <a:r>
              <a:rPr sz="750" b="1" spc="14" dirty="0">
                <a:solidFill>
                  <a:srgbClr val="000080"/>
                </a:solidFill>
                <a:latin typeface="Verdana"/>
                <a:cs typeface="Verdana"/>
              </a:rPr>
              <a:t>BP</a:t>
            </a:r>
            <a:endParaRPr sz="750">
              <a:latin typeface="Verdana"/>
              <a:cs typeface="Verdana"/>
            </a:endParaRPr>
          </a:p>
        </p:txBody>
      </p:sp>
      <p:sp>
        <p:nvSpPr>
          <p:cNvPr id="6" name="object 6"/>
          <p:cNvSpPr txBox="1"/>
          <p:nvPr/>
        </p:nvSpPr>
        <p:spPr>
          <a:xfrm>
            <a:off x="2889366" y="561605"/>
            <a:ext cx="3791383" cy="702996"/>
          </a:xfrm>
          <a:prstGeom prst="rect">
            <a:avLst/>
          </a:prstGeom>
        </p:spPr>
        <p:txBody>
          <a:bodyPr vert="horz" wrap="square" lIns="0" tIns="7793" rIns="0" bIns="0" rtlCol="0">
            <a:spAutoFit/>
          </a:bodyPr>
          <a:lstStyle/>
          <a:p>
            <a:pPr marL="8659" marR="3464" algn="just">
              <a:lnSpc>
                <a:spcPct val="155800"/>
              </a:lnSpc>
              <a:spcBef>
                <a:spcPts val="61"/>
              </a:spcBef>
            </a:pPr>
            <a:r>
              <a:rPr sz="750" spc="7" dirty="0">
                <a:solidFill>
                  <a:srgbClr val="000080"/>
                </a:solidFill>
                <a:latin typeface="Verdana"/>
                <a:cs typeface="Verdana"/>
              </a:rPr>
              <a:t>Fuzzy</a:t>
            </a:r>
            <a:r>
              <a:rPr sz="750" spc="10" dirty="0">
                <a:solidFill>
                  <a:srgbClr val="000080"/>
                </a:solidFill>
                <a:latin typeface="Verdana"/>
                <a:cs typeface="Verdana"/>
              </a:rPr>
              <a:t> </a:t>
            </a:r>
            <a:r>
              <a:rPr sz="750" spc="7" dirty="0">
                <a:solidFill>
                  <a:srgbClr val="000080"/>
                </a:solidFill>
                <a:latin typeface="Verdana"/>
                <a:cs typeface="Verdana"/>
              </a:rPr>
              <a:t>Back</a:t>
            </a:r>
            <a:r>
              <a:rPr sz="750" spc="10" dirty="0">
                <a:solidFill>
                  <a:srgbClr val="000080"/>
                </a:solidFill>
                <a:latin typeface="Verdana"/>
                <a:cs typeface="Verdana"/>
              </a:rPr>
              <a:t> </a:t>
            </a:r>
            <a:r>
              <a:rPr sz="750" spc="7" dirty="0">
                <a:solidFill>
                  <a:srgbClr val="000080"/>
                </a:solidFill>
                <a:latin typeface="Verdana"/>
                <a:cs typeface="Verdana"/>
              </a:rPr>
              <a:t>Propagation</a:t>
            </a:r>
            <a:r>
              <a:rPr sz="750" spc="10" dirty="0">
                <a:solidFill>
                  <a:srgbClr val="000080"/>
                </a:solidFill>
                <a:latin typeface="Verdana"/>
                <a:cs typeface="Verdana"/>
              </a:rPr>
              <a:t> </a:t>
            </a:r>
            <a:r>
              <a:rPr sz="750" spc="7" dirty="0">
                <a:solidFill>
                  <a:srgbClr val="000080"/>
                </a:solidFill>
                <a:latin typeface="Verdana"/>
                <a:cs typeface="Verdana"/>
              </a:rPr>
              <a:t>Network</a:t>
            </a:r>
            <a:r>
              <a:rPr sz="750" spc="10" dirty="0">
                <a:solidFill>
                  <a:srgbClr val="000080"/>
                </a:solidFill>
                <a:latin typeface="Verdana"/>
                <a:cs typeface="Verdana"/>
              </a:rPr>
              <a:t> </a:t>
            </a:r>
            <a:r>
              <a:rPr sz="750" spc="7" dirty="0">
                <a:solidFill>
                  <a:srgbClr val="000080"/>
                </a:solidFill>
                <a:latin typeface="Verdana"/>
                <a:cs typeface="Verdana"/>
              </a:rPr>
              <a:t>(BP)</a:t>
            </a:r>
            <a:r>
              <a:rPr sz="750" spc="10" dirty="0">
                <a:solidFill>
                  <a:srgbClr val="000080"/>
                </a:solidFill>
                <a:latin typeface="Verdana"/>
                <a:cs typeface="Verdana"/>
              </a:rPr>
              <a:t> </a:t>
            </a:r>
            <a:r>
              <a:rPr sz="750" spc="3" dirty="0">
                <a:solidFill>
                  <a:srgbClr val="000080"/>
                </a:solidFill>
                <a:latin typeface="Verdana"/>
                <a:cs typeface="Verdana"/>
              </a:rPr>
              <a:t>is</a:t>
            </a:r>
            <a:r>
              <a:rPr sz="750" spc="7" dirty="0">
                <a:solidFill>
                  <a:srgbClr val="000080"/>
                </a:solidFill>
                <a:latin typeface="Verdana"/>
                <a:cs typeface="Verdana"/>
              </a:rPr>
              <a:t> </a:t>
            </a:r>
            <a:r>
              <a:rPr sz="750" spc="10" dirty="0">
                <a:solidFill>
                  <a:srgbClr val="000080"/>
                </a:solidFill>
                <a:latin typeface="Verdana"/>
                <a:cs typeface="Verdana"/>
              </a:rPr>
              <a:t>a</a:t>
            </a:r>
            <a:r>
              <a:rPr sz="750" spc="14" dirty="0">
                <a:solidFill>
                  <a:srgbClr val="000080"/>
                </a:solidFill>
                <a:latin typeface="Verdana"/>
                <a:cs typeface="Verdana"/>
              </a:rPr>
              <a:t> </a:t>
            </a:r>
            <a:r>
              <a:rPr sz="750" spc="7" dirty="0">
                <a:solidFill>
                  <a:srgbClr val="000080"/>
                </a:solidFill>
                <a:latin typeface="Verdana"/>
                <a:cs typeface="Verdana"/>
              </a:rPr>
              <a:t>3-layered</a:t>
            </a:r>
            <a:r>
              <a:rPr sz="750" spc="10" dirty="0">
                <a:solidFill>
                  <a:srgbClr val="000080"/>
                </a:solidFill>
                <a:latin typeface="Verdana"/>
                <a:cs typeface="Verdana"/>
              </a:rPr>
              <a:t> </a:t>
            </a:r>
            <a:r>
              <a:rPr sz="750" spc="7" dirty="0">
                <a:solidFill>
                  <a:srgbClr val="000080"/>
                </a:solidFill>
                <a:latin typeface="Verdana"/>
                <a:cs typeface="Verdana"/>
              </a:rPr>
              <a:t>feed</a:t>
            </a:r>
            <a:r>
              <a:rPr sz="750" spc="10" dirty="0">
                <a:solidFill>
                  <a:srgbClr val="000080"/>
                </a:solidFill>
                <a:latin typeface="Verdana"/>
                <a:cs typeface="Verdana"/>
              </a:rPr>
              <a:t> </a:t>
            </a:r>
            <a:r>
              <a:rPr sz="750" spc="7" dirty="0">
                <a:solidFill>
                  <a:srgbClr val="000080"/>
                </a:solidFill>
                <a:latin typeface="Verdana"/>
                <a:cs typeface="Verdana"/>
              </a:rPr>
              <a:t>forward </a:t>
            </a:r>
            <a:r>
              <a:rPr sz="750" spc="10" dirty="0">
                <a:solidFill>
                  <a:srgbClr val="000080"/>
                </a:solidFill>
                <a:latin typeface="Verdana"/>
                <a:cs typeface="Verdana"/>
              </a:rPr>
              <a:t> </a:t>
            </a:r>
            <a:r>
              <a:rPr sz="750" spc="7" dirty="0">
                <a:solidFill>
                  <a:srgbClr val="000080"/>
                </a:solidFill>
                <a:latin typeface="Verdana"/>
                <a:cs typeface="Verdana"/>
              </a:rPr>
              <a:t>architecture.</a:t>
            </a:r>
            <a:r>
              <a:rPr sz="750" spc="10" dirty="0">
                <a:solidFill>
                  <a:srgbClr val="000080"/>
                </a:solidFill>
                <a:latin typeface="Verdana"/>
                <a:cs typeface="Verdana"/>
              </a:rPr>
              <a:t> </a:t>
            </a:r>
            <a:r>
              <a:rPr sz="750" spc="7" dirty="0">
                <a:solidFill>
                  <a:srgbClr val="000080"/>
                </a:solidFill>
                <a:latin typeface="Verdana"/>
                <a:cs typeface="Verdana"/>
              </a:rPr>
              <a:t>The </a:t>
            </a:r>
            <a:r>
              <a:rPr sz="750" spc="10" dirty="0">
                <a:solidFill>
                  <a:srgbClr val="000080"/>
                </a:solidFill>
                <a:latin typeface="Verdana"/>
                <a:cs typeface="Verdana"/>
              </a:rPr>
              <a:t>3 </a:t>
            </a:r>
            <a:r>
              <a:rPr sz="750" spc="7" dirty="0">
                <a:solidFill>
                  <a:srgbClr val="000080"/>
                </a:solidFill>
                <a:latin typeface="Verdana"/>
                <a:cs typeface="Verdana"/>
              </a:rPr>
              <a:t>layers </a:t>
            </a:r>
            <a:r>
              <a:rPr sz="750" spc="10" dirty="0">
                <a:solidFill>
                  <a:srgbClr val="000080"/>
                </a:solidFill>
                <a:latin typeface="Verdana"/>
                <a:cs typeface="Verdana"/>
              </a:rPr>
              <a:t>are: </a:t>
            </a:r>
            <a:r>
              <a:rPr sz="750" spc="3" dirty="0">
                <a:solidFill>
                  <a:srgbClr val="000080"/>
                </a:solidFill>
                <a:latin typeface="Verdana"/>
                <a:cs typeface="Verdana"/>
              </a:rPr>
              <a:t>input layer, </a:t>
            </a:r>
            <a:r>
              <a:rPr sz="750" spc="7" dirty="0">
                <a:solidFill>
                  <a:srgbClr val="000080"/>
                </a:solidFill>
                <a:latin typeface="Verdana"/>
                <a:cs typeface="Verdana"/>
              </a:rPr>
              <a:t>hidden layer </a:t>
            </a:r>
            <a:r>
              <a:rPr sz="750" spc="10" dirty="0">
                <a:solidFill>
                  <a:srgbClr val="000080"/>
                </a:solidFill>
                <a:latin typeface="Verdana"/>
                <a:cs typeface="Verdana"/>
              </a:rPr>
              <a:t>and </a:t>
            </a:r>
            <a:r>
              <a:rPr sz="750" spc="7" dirty="0">
                <a:solidFill>
                  <a:srgbClr val="000080"/>
                </a:solidFill>
                <a:latin typeface="Verdana"/>
                <a:cs typeface="Verdana"/>
              </a:rPr>
              <a:t>output </a:t>
            </a:r>
            <a:r>
              <a:rPr sz="750" spc="3" dirty="0">
                <a:solidFill>
                  <a:srgbClr val="000080"/>
                </a:solidFill>
                <a:latin typeface="Verdana"/>
                <a:cs typeface="Verdana"/>
              </a:rPr>
              <a:t>layer. </a:t>
            </a:r>
            <a:r>
              <a:rPr sz="750" spc="7" dirty="0">
                <a:solidFill>
                  <a:srgbClr val="000080"/>
                </a:solidFill>
                <a:latin typeface="Verdana"/>
                <a:cs typeface="Verdana"/>
              </a:rPr>
              <a:t> Considering </a:t>
            </a:r>
            <a:r>
              <a:rPr sz="750" spc="10" dirty="0">
                <a:solidFill>
                  <a:srgbClr val="000080"/>
                </a:solidFill>
                <a:latin typeface="Verdana"/>
                <a:cs typeface="Verdana"/>
              </a:rPr>
              <a:t>a </a:t>
            </a:r>
            <a:r>
              <a:rPr sz="750" spc="7" dirty="0">
                <a:solidFill>
                  <a:srgbClr val="000080"/>
                </a:solidFill>
                <a:latin typeface="Verdana"/>
                <a:cs typeface="Verdana"/>
              </a:rPr>
              <a:t>configuration</a:t>
            </a:r>
            <a:r>
              <a:rPr sz="750" spc="10" dirty="0">
                <a:solidFill>
                  <a:srgbClr val="000080"/>
                </a:solidFill>
                <a:latin typeface="Verdana"/>
                <a:cs typeface="Verdana"/>
              </a:rPr>
              <a:t> </a:t>
            </a:r>
            <a:r>
              <a:rPr sz="750" spc="7" dirty="0">
                <a:solidFill>
                  <a:srgbClr val="000080"/>
                </a:solidFill>
                <a:latin typeface="Verdana"/>
                <a:cs typeface="Verdana"/>
              </a:rPr>
              <a:t>of</a:t>
            </a:r>
            <a:r>
              <a:rPr sz="750" spc="10" dirty="0">
                <a:solidFill>
                  <a:srgbClr val="000080"/>
                </a:solidFill>
                <a:latin typeface="Verdana"/>
                <a:cs typeface="Verdana"/>
              </a:rPr>
              <a:t> </a:t>
            </a:r>
            <a:r>
              <a:rPr sz="682" b="1" spc="10" dirty="0">
                <a:solidFill>
                  <a:srgbClr val="000080"/>
                </a:solidFill>
                <a:latin typeface="Verdana"/>
                <a:cs typeface="Verdana"/>
              </a:rPr>
              <a:t>ℓ-input</a:t>
            </a:r>
            <a:r>
              <a:rPr sz="682" b="1" spc="14" dirty="0">
                <a:solidFill>
                  <a:srgbClr val="000080"/>
                </a:solidFill>
                <a:latin typeface="Verdana"/>
                <a:cs typeface="Verdana"/>
              </a:rPr>
              <a:t> </a:t>
            </a:r>
            <a:r>
              <a:rPr sz="750" spc="7" dirty="0">
                <a:solidFill>
                  <a:srgbClr val="000080"/>
                </a:solidFill>
                <a:latin typeface="Verdana"/>
                <a:cs typeface="Verdana"/>
              </a:rPr>
              <a:t>neurons,</a:t>
            </a:r>
            <a:r>
              <a:rPr sz="750" spc="10" dirty="0">
                <a:solidFill>
                  <a:srgbClr val="000080"/>
                </a:solidFill>
                <a:latin typeface="Verdana"/>
                <a:cs typeface="Verdana"/>
              </a:rPr>
              <a:t> </a:t>
            </a:r>
            <a:r>
              <a:rPr sz="682" b="1" spc="10" dirty="0">
                <a:solidFill>
                  <a:srgbClr val="000080"/>
                </a:solidFill>
                <a:latin typeface="Verdana"/>
                <a:cs typeface="Verdana"/>
              </a:rPr>
              <a:t>m-hidden </a:t>
            </a:r>
            <a:r>
              <a:rPr sz="750" spc="7" dirty="0">
                <a:solidFill>
                  <a:srgbClr val="000080"/>
                </a:solidFill>
                <a:latin typeface="Verdana"/>
                <a:cs typeface="Verdana"/>
              </a:rPr>
              <a:t>neurons</a:t>
            </a:r>
            <a:r>
              <a:rPr sz="750" spc="10" dirty="0">
                <a:solidFill>
                  <a:srgbClr val="000080"/>
                </a:solidFill>
                <a:latin typeface="Verdana"/>
                <a:cs typeface="Verdana"/>
              </a:rPr>
              <a:t> and </a:t>
            </a:r>
            <a:r>
              <a:rPr sz="750" spc="14" dirty="0">
                <a:solidFill>
                  <a:srgbClr val="000080"/>
                </a:solidFill>
                <a:latin typeface="Verdana"/>
                <a:cs typeface="Verdana"/>
              </a:rPr>
              <a:t> </a:t>
            </a:r>
            <a:r>
              <a:rPr sz="682" b="1" spc="10" dirty="0">
                <a:solidFill>
                  <a:srgbClr val="000080"/>
                </a:solidFill>
                <a:latin typeface="Verdana"/>
                <a:cs typeface="Verdana"/>
              </a:rPr>
              <a:t>n-output</a:t>
            </a:r>
            <a:r>
              <a:rPr sz="682" b="1" spc="61" dirty="0">
                <a:solidFill>
                  <a:srgbClr val="000080"/>
                </a:solidFill>
                <a:latin typeface="Verdana"/>
                <a:cs typeface="Verdana"/>
              </a:rPr>
              <a:t> </a:t>
            </a:r>
            <a:r>
              <a:rPr sz="750" spc="7" dirty="0">
                <a:solidFill>
                  <a:srgbClr val="000080"/>
                </a:solidFill>
                <a:latin typeface="Verdana"/>
                <a:cs typeface="Verdana"/>
              </a:rPr>
              <a:t>neurons,</a:t>
            </a:r>
            <a:r>
              <a:rPr sz="750" dirty="0">
                <a:solidFill>
                  <a:srgbClr val="000080"/>
                </a:solidFill>
                <a:latin typeface="Verdana"/>
                <a:cs typeface="Verdana"/>
              </a:rPr>
              <a:t> </a:t>
            </a:r>
            <a:r>
              <a:rPr sz="750" spc="7" dirty="0">
                <a:solidFill>
                  <a:srgbClr val="000080"/>
                </a:solidFill>
                <a:latin typeface="Verdana"/>
                <a:cs typeface="Verdana"/>
              </a:rPr>
              <a:t>the</a:t>
            </a:r>
            <a:r>
              <a:rPr sz="750" spc="3" dirty="0">
                <a:solidFill>
                  <a:srgbClr val="000080"/>
                </a:solidFill>
                <a:latin typeface="Verdana"/>
                <a:cs typeface="Verdana"/>
              </a:rPr>
              <a:t> </a:t>
            </a:r>
            <a:r>
              <a:rPr sz="750" spc="7" dirty="0">
                <a:solidFill>
                  <a:srgbClr val="000080"/>
                </a:solidFill>
                <a:latin typeface="Verdana"/>
                <a:cs typeface="Verdana"/>
              </a:rPr>
              <a:t>architecture</a:t>
            </a:r>
            <a:r>
              <a:rPr sz="750" spc="3" dirty="0">
                <a:solidFill>
                  <a:srgbClr val="000080"/>
                </a:solidFill>
                <a:latin typeface="Verdana"/>
                <a:cs typeface="Verdana"/>
              </a:rPr>
              <a:t> </a:t>
            </a:r>
            <a:r>
              <a:rPr sz="750" spc="7" dirty="0">
                <a:solidFill>
                  <a:srgbClr val="000080"/>
                </a:solidFill>
                <a:latin typeface="Verdana"/>
                <a:cs typeface="Verdana"/>
              </a:rPr>
              <a:t>of</a:t>
            </a:r>
            <a:r>
              <a:rPr sz="750" dirty="0">
                <a:solidFill>
                  <a:srgbClr val="000080"/>
                </a:solidFill>
                <a:latin typeface="Verdana"/>
                <a:cs typeface="Verdana"/>
              </a:rPr>
              <a:t> </a:t>
            </a:r>
            <a:r>
              <a:rPr sz="750" spc="7" dirty="0">
                <a:solidFill>
                  <a:srgbClr val="000080"/>
                </a:solidFill>
                <a:latin typeface="Verdana"/>
                <a:cs typeface="Verdana"/>
              </a:rPr>
              <a:t>Fuzzy</a:t>
            </a:r>
            <a:r>
              <a:rPr sz="750" spc="3" dirty="0">
                <a:solidFill>
                  <a:srgbClr val="000080"/>
                </a:solidFill>
                <a:latin typeface="Verdana"/>
                <a:cs typeface="Verdana"/>
              </a:rPr>
              <a:t> </a:t>
            </a:r>
            <a:r>
              <a:rPr sz="750" spc="10" dirty="0">
                <a:solidFill>
                  <a:srgbClr val="000080"/>
                </a:solidFill>
                <a:latin typeface="Verdana"/>
                <a:cs typeface="Verdana"/>
              </a:rPr>
              <a:t>BP</a:t>
            </a:r>
            <a:r>
              <a:rPr sz="750" spc="273" dirty="0">
                <a:solidFill>
                  <a:srgbClr val="000080"/>
                </a:solidFill>
                <a:latin typeface="Verdana"/>
                <a:cs typeface="Verdana"/>
              </a:rPr>
              <a:t> </a:t>
            </a:r>
            <a:r>
              <a:rPr sz="750" spc="3" dirty="0">
                <a:solidFill>
                  <a:srgbClr val="000080"/>
                </a:solidFill>
                <a:latin typeface="Verdana"/>
                <a:cs typeface="Verdana"/>
              </a:rPr>
              <a:t>is </a:t>
            </a:r>
            <a:r>
              <a:rPr sz="750" spc="7" dirty="0">
                <a:solidFill>
                  <a:srgbClr val="000080"/>
                </a:solidFill>
                <a:latin typeface="Verdana"/>
                <a:cs typeface="Verdana"/>
              </a:rPr>
              <a:t>shown</a:t>
            </a:r>
            <a:r>
              <a:rPr sz="750" dirty="0">
                <a:solidFill>
                  <a:srgbClr val="000080"/>
                </a:solidFill>
                <a:latin typeface="Verdana"/>
                <a:cs typeface="Verdana"/>
              </a:rPr>
              <a:t> </a:t>
            </a:r>
            <a:r>
              <a:rPr sz="750" spc="7" dirty="0">
                <a:solidFill>
                  <a:srgbClr val="000080"/>
                </a:solidFill>
                <a:latin typeface="Verdana"/>
                <a:cs typeface="Verdana"/>
              </a:rPr>
              <a:t>below.</a:t>
            </a:r>
            <a:endParaRPr sz="750">
              <a:latin typeface="Verdana"/>
              <a:cs typeface="Verdana"/>
            </a:endParaRPr>
          </a:p>
        </p:txBody>
      </p:sp>
      <p:sp>
        <p:nvSpPr>
          <p:cNvPr id="7" name="object 7"/>
          <p:cNvSpPr txBox="1"/>
          <p:nvPr/>
        </p:nvSpPr>
        <p:spPr>
          <a:xfrm>
            <a:off x="2889365" y="1498456"/>
            <a:ext cx="50223" cy="116332"/>
          </a:xfrm>
          <a:prstGeom prst="rect">
            <a:avLst/>
          </a:prstGeom>
        </p:spPr>
        <p:txBody>
          <a:bodyPr vert="horz" wrap="square" lIns="0" tIns="11257" rIns="0" bIns="0" rtlCol="0">
            <a:spAutoFit/>
          </a:bodyPr>
          <a:lstStyle/>
          <a:p>
            <a:pPr marL="8659">
              <a:spcBef>
                <a:spcPts val="89"/>
              </a:spcBef>
            </a:pPr>
            <a:r>
              <a:rPr sz="682" spc="7" dirty="0">
                <a:solidFill>
                  <a:srgbClr val="000080"/>
                </a:solidFill>
                <a:latin typeface="Verdana"/>
                <a:cs typeface="Verdana"/>
              </a:rPr>
              <a:t>.</a:t>
            </a:r>
            <a:endParaRPr sz="682">
              <a:latin typeface="Verdana"/>
              <a:cs typeface="Verdana"/>
            </a:endParaRPr>
          </a:p>
        </p:txBody>
      </p:sp>
      <p:sp>
        <p:nvSpPr>
          <p:cNvPr id="8" name="object 8"/>
          <p:cNvSpPr txBox="1"/>
          <p:nvPr/>
        </p:nvSpPr>
        <p:spPr>
          <a:xfrm>
            <a:off x="3594910" y="3077356"/>
            <a:ext cx="200891" cy="116332"/>
          </a:xfrm>
          <a:prstGeom prst="rect">
            <a:avLst/>
          </a:prstGeom>
        </p:spPr>
        <p:txBody>
          <a:bodyPr vert="horz" wrap="square" lIns="0" tIns="11257" rIns="0" bIns="0" rtlCol="0">
            <a:spAutoFit/>
          </a:bodyPr>
          <a:lstStyle/>
          <a:p>
            <a:pPr marL="8659">
              <a:spcBef>
                <a:spcPts val="89"/>
              </a:spcBef>
            </a:pPr>
            <a:r>
              <a:rPr sz="682" b="1" spc="7" dirty="0">
                <a:solidFill>
                  <a:srgbClr val="003300"/>
                </a:solidFill>
                <a:latin typeface="Verdana"/>
                <a:cs typeface="Verdana"/>
              </a:rPr>
              <a:t>Fig.</a:t>
            </a:r>
            <a:endParaRPr sz="682">
              <a:latin typeface="Verdana"/>
              <a:cs typeface="Verdana"/>
            </a:endParaRPr>
          </a:p>
        </p:txBody>
      </p:sp>
      <p:sp>
        <p:nvSpPr>
          <p:cNvPr id="9" name="object 9"/>
          <p:cNvSpPr txBox="1"/>
          <p:nvPr/>
        </p:nvSpPr>
        <p:spPr>
          <a:xfrm>
            <a:off x="3869785" y="3077356"/>
            <a:ext cx="1748270" cy="116332"/>
          </a:xfrm>
          <a:prstGeom prst="rect">
            <a:avLst/>
          </a:prstGeom>
        </p:spPr>
        <p:txBody>
          <a:bodyPr vert="horz" wrap="square" lIns="0" tIns="11257" rIns="0" bIns="0" rtlCol="0">
            <a:spAutoFit/>
          </a:bodyPr>
          <a:lstStyle/>
          <a:p>
            <a:pPr marL="8659">
              <a:spcBef>
                <a:spcPts val="89"/>
              </a:spcBef>
            </a:pPr>
            <a:r>
              <a:rPr sz="682" b="1" spc="14" dirty="0">
                <a:solidFill>
                  <a:srgbClr val="003300"/>
                </a:solidFill>
                <a:latin typeface="Verdana"/>
                <a:cs typeface="Verdana"/>
              </a:rPr>
              <a:t>Three</a:t>
            </a:r>
            <a:r>
              <a:rPr sz="682" b="1" spc="3" dirty="0">
                <a:solidFill>
                  <a:srgbClr val="003300"/>
                </a:solidFill>
                <a:latin typeface="Verdana"/>
                <a:cs typeface="Verdana"/>
              </a:rPr>
              <a:t> </a:t>
            </a:r>
            <a:r>
              <a:rPr sz="682" b="1" spc="10" dirty="0">
                <a:solidFill>
                  <a:srgbClr val="003300"/>
                </a:solidFill>
                <a:latin typeface="Verdana"/>
                <a:cs typeface="Verdana"/>
              </a:rPr>
              <a:t>layer</a:t>
            </a:r>
            <a:r>
              <a:rPr sz="682" b="1" spc="-3" dirty="0">
                <a:solidFill>
                  <a:srgbClr val="003300"/>
                </a:solidFill>
                <a:latin typeface="Verdana"/>
                <a:cs typeface="Verdana"/>
              </a:rPr>
              <a:t> </a:t>
            </a:r>
            <a:r>
              <a:rPr sz="682" b="1" spc="14" dirty="0">
                <a:solidFill>
                  <a:srgbClr val="003300"/>
                </a:solidFill>
                <a:latin typeface="Verdana"/>
                <a:cs typeface="Verdana"/>
              </a:rPr>
              <a:t>Fuzzy</a:t>
            </a:r>
            <a:r>
              <a:rPr sz="682" b="1" spc="10" dirty="0">
                <a:solidFill>
                  <a:srgbClr val="003300"/>
                </a:solidFill>
                <a:latin typeface="Verdana"/>
                <a:cs typeface="Verdana"/>
              </a:rPr>
              <a:t> </a:t>
            </a:r>
            <a:r>
              <a:rPr sz="682" b="1" spc="14" dirty="0">
                <a:solidFill>
                  <a:srgbClr val="003300"/>
                </a:solidFill>
                <a:latin typeface="Verdana"/>
                <a:cs typeface="Verdana"/>
              </a:rPr>
              <a:t>BP</a:t>
            </a:r>
            <a:r>
              <a:rPr sz="682" b="1" spc="3" dirty="0">
                <a:solidFill>
                  <a:srgbClr val="003300"/>
                </a:solidFill>
                <a:latin typeface="Verdana"/>
                <a:cs typeface="Verdana"/>
              </a:rPr>
              <a:t> </a:t>
            </a:r>
            <a:r>
              <a:rPr sz="682" b="1" spc="10" dirty="0">
                <a:solidFill>
                  <a:srgbClr val="003300"/>
                </a:solidFill>
                <a:latin typeface="Verdana"/>
                <a:cs typeface="Verdana"/>
              </a:rPr>
              <a:t>architecture</a:t>
            </a:r>
            <a:r>
              <a:rPr sz="682" b="1" i="1" spc="10" dirty="0">
                <a:solidFill>
                  <a:srgbClr val="003300"/>
                </a:solidFill>
                <a:latin typeface="Verdana"/>
                <a:cs typeface="Verdana"/>
              </a:rPr>
              <a:t>.</a:t>
            </a:r>
            <a:endParaRPr sz="682" dirty="0">
              <a:latin typeface="Verdana"/>
              <a:cs typeface="Verdana"/>
            </a:endParaRPr>
          </a:p>
        </p:txBody>
      </p:sp>
      <p:sp>
        <p:nvSpPr>
          <p:cNvPr id="10" name="object 10"/>
          <p:cNvSpPr txBox="1"/>
          <p:nvPr/>
        </p:nvSpPr>
        <p:spPr>
          <a:xfrm>
            <a:off x="2889366" y="3403630"/>
            <a:ext cx="168852" cy="126346"/>
          </a:xfrm>
          <a:prstGeom prst="rect">
            <a:avLst/>
          </a:prstGeom>
        </p:spPr>
        <p:txBody>
          <a:bodyPr vert="horz" wrap="square" lIns="0" tIns="10824" rIns="0" bIns="0" rtlCol="0">
            <a:spAutoFit/>
          </a:bodyPr>
          <a:lstStyle/>
          <a:p>
            <a:pPr marL="8659">
              <a:spcBef>
                <a:spcPts val="85"/>
              </a:spcBef>
            </a:pPr>
            <a:r>
              <a:rPr sz="750" spc="7" dirty="0">
                <a:solidFill>
                  <a:srgbClr val="000080"/>
                </a:solidFill>
                <a:latin typeface="Verdana"/>
                <a:cs typeface="Verdana"/>
              </a:rPr>
              <a:t>Let</a:t>
            </a:r>
            <a:endParaRPr sz="750">
              <a:latin typeface="Verdana"/>
              <a:cs typeface="Verdana"/>
            </a:endParaRPr>
          </a:p>
        </p:txBody>
      </p:sp>
      <p:sp>
        <p:nvSpPr>
          <p:cNvPr id="11" name="object 11"/>
          <p:cNvSpPr txBox="1"/>
          <p:nvPr/>
        </p:nvSpPr>
        <p:spPr>
          <a:xfrm>
            <a:off x="4592782" y="3411765"/>
            <a:ext cx="35935" cy="118477"/>
          </a:xfrm>
          <a:prstGeom prst="rect">
            <a:avLst/>
          </a:prstGeom>
        </p:spPr>
        <p:txBody>
          <a:bodyPr vert="horz" wrap="square" lIns="0" tIns="3031" rIns="0" bIns="0" rtlCol="0">
            <a:spAutoFit/>
          </a:bodyPr>
          <a:lstStyle/>
          <a:p>
            <a:pPr>
              <a:spcBef>
                <a:spcPts val="24"/>
              </a:spcBef>
            </a:pPr>
            <a:r>
              <a:rPr sz="750" spc="7" dirty="0">
                <a:solidFill>
                  <a:srgbClr val="000080"/>
                </a:solidFill>
                <a:latin typeface="Verdana"/>
                <a:cs typeface="Verdana"/>
              </a:rPr>
              <a:t>,</a:t>
            </a:r>
            <a:endParaRPr sz="750">
              <a:latin typeface="Verdana"/>
              <a:cs typeface="Verdana"/>
            </a:endParaRPr>
          </a:p>
        </p:txBody>
      </p:sp>
      <p:sp>
        <p:nvSpPr>
          <p:cNvPr id="12" name="object 12"/>
          <p:cNvSpPr txBox="1"/>
          <p:nvPr/>
        </p:nvSpPr>
        <p:spPr>
          <a:xfrm>
            <a:off x="6118340" y="3391699"/>
            <a:ext cx="94384" cy="87355"/>
          </a:xfrm>
          <a:prstGeom prst="rect">
            <a:avLst/>
          </a:prstGeom>
        </p:spPr>
        <p:txBody>
          <a:bodyPr vert="horz" wrap="square" lIns="0" tIns="8659" rIns="0" bIns="0" rtlCol="0">
            <a:spAutoFit/>
          </a:bodyPr>
          <a:lstStyle/>
          <a:p>
            <a:pPr marL="8659">
              <a:spcBef>
                <a:spcPts val="68"/>
              </a:spcBef>
            </a:pPr>
            <a:r>
              <a:rPr sz="511" b="1" spc="3" dirty="0">
                <a:solidFill>
                  <a:srgbClr val="FF0000"/>
                </a:solidFill>
                <a:latin typeface="Verdana"/>
                <a:cs typeface="Verdana"/>
              </a:rPr>
              <a:t>th</a:t>
            </a:r>
            <a:endParaRPr sz="511">
              <a:latin typeface="Verdana"/>
              <a:cs typeface="Verdana"/>
            </a:endParaRPr>
          </a:p>
        </p:txBody>
      </p:sp>
      <p:sp>
        <p:nvSpPr>
          <p:cNvPr id="13" name="object 13"/>
          <p:cNvSpPr txBox="1"/>
          <p:nvPr/>
        </p:nvSpPr>
        <p:spPr>
          <a:xfrm>
            <a:off x="4653643" y="3403630"/>
            <a:ext cx="1951326" cy="126346"/>
          </a:xfrm>
          <a:prstGeom prst="rect">
            <a:avLst/>
          </a:prstGeom>
        </p:spPr>
        <p:txBody>
          <a:bodyPr vert="horz" wrap="square" lIns="0" tIns="10824" rIns="0" bIns="0" rtlCol="0">
            <a:spAutoFit/>
          </a:bodyPr>
          <a:lstStyle/>
          <a:p>
            <a:pPr marL="8659">
              <a:spcBef>
                <a:spcPts val="85"/>
              </a:spcBef>
              <a:tabLst>
                <a:tab pos="1584138" algn="l"/>
              </a:tabLst>
            </a:pPr>
            <a:r>
              <a:rPr sz="750" spc="7" dirty="0">
                <a:solidFill>
                  <a:srgbClr val="000080"/>
                </a:solidFill>
                <a:latin typeface="Verdana"/>
                <a:cs typeface="Verdana"/>
              </a:rPr>
              <a:t>for </a:t>
            </a:r>
            <a:r>
              <a:rPr sz="750" spc="14" dirty="0">
                <a:solidFill>
                  <a:srgbClr val="000080"/>
                </a:solidFill>
                <a:latin typeface="Verdana"/>
                <a:cs typeface="Verdana"/>
              </a:rPr>
              <a:t> </a:t>
            </a:r>
            <a:r>
              <a:rPr sz="682" b="1" spc="14" dirty="0">
                <a:solidFill>
                  <a:srgbClr val="FF0000"/>
                </a:solidFill>
                <a:latin typeface="Verdana"/>
                <a:cs typeface="Verdana"/>
              </a:rPr>
              <a:t>p</a:t>
            </a:r>
            <a:r>
              <a:rPr sz="682" b="1" spc="7" dirty="0">
                <a:solidFill>
                  <a:srgbClr val="FF0000"/>
                </a:solidFill>
                <a:latin typeface="Verdana"/>
                <a:cs typeface="Verdana"/>
              </a:rPr>
              <a:t> </a:t>
            </a:r>
            <a:r>
              <a:rPr sz="682" b="1" spc="17" dirty="0">
                <a:solidFill>
                  <a:srgbClr val="FF0000"/>
                </a:solidFill>
                <a:latin typeface="Verdana"/>
                <a:cs typeface="Verdana"/>
              </a:rPr>
              <a:t>=</a:t>
            </a:r>
            <a:r>
              <a:rPr sz="682" b="1" spc="7" dirty="0">
                <a:solidFill>
                  <a:srgbClr val="FF0000"/>
                </a:solidFill>
                <a:latin typeface="Verdana"/>
                <a:cs typeface="Verdana"/>
              </a:rPr>
              <a:t> </a:t>
            </a:r>
            <a:r>
              <a:rPr sz="682" b="1" spc="10" dirty="0">
                <a:solidFill>
                  <a:srgbClr val="FF0000"/>
                </a:solidFill>
                <a:latin typeface="Verdana"/>
                <a:cs typeface="Verdana"/>
              </a:rPr>
              <a:t>1</a:t>
            </a:r>
            <a:r>
              <a:rPr sz="682" b="1" spc="7" dirty="0">
                <a:solidFill>
                  <a:srgbClr val="FF0000"/>
                </a:solidFill>
                <a:latin typeface="Verdana"/>
                <a:cs typeface="Verdana"/>
              </a:rPr>
              <a:t>, </a:t>
            </a:r>
            <a:r>
              <a:rPr sz="682" b="1" spc="10" dirty="0">
                <a:solidFill>
                  <a:srgbClr val="FF0000"/>
                </a:solidFill>
                <a:latin typeface="Verdana"/>
                <a:cs typeface="Verdana"/>
              </a:rPr>
              <a:t>2</a:t>
            </a:r>
            <a:r>
              <a:rPr sz="682" b="1" spc="7" dirty="0">
                <a:solidFill>
                  <a:srgbClr val="FF0000"/>
                </a:solidFill>
                <a:latin typeface="Verdana"/>
                <a:cs typeface="Verdana"/>
              </a:rPr>
              <a:t>,</a:t>
            </a:r>
            <a:r>
              <a:rPr sz="682" b="1" spc="10" dirty="0">
                <a:solidFill>
                  <a:srgbClr val="FF0000"/>
                </a:solidFill>
                <a:latin typeface="Verdana"/>
                <a:cs typeface="Verdana"/>
              </a:rPr>
              <a:t> </a:t>
            </a:r>
            <a:r>
              <a:rPr sz="682" b="1" spc="7" dirty="0">
                <a:solidFill>
                  <a:srgbClr val="FF0000"/>
                </a:solidFill>
                <a:latin typeface="Verdana"/>
                <a:cs typeface="Verdana"/>
              </a:rPr>
              <a:t>. . ,</a:t>
            </a:r>
            <a:r>
              <a:rPr sz="682" b="1" dirty="0">
                <a:solidFill>
                  <a:srgbClr val="FF0000"/>
                </a:solidFill>
                <a:latin typeface="Verdana"/>
                <a:cs typeface="Verdana"/>
              </a:rPr>
              <a:t> </a:t>
            </a:r>
            <a:r>
              <a:rPr sz="682" b="1" spc="17" dirty="0">
                <a:solidFill>
                  <a:srgbClr val="FF0000"/>
                </a:solidFill>
                <a:latin typeface="Verdana"/>
                <a:cs typeface="Verdana"/>
              </a:rPr>
              <a:t> </a:t>
            </a:r>
            <a:r>
              <a:rPr sz="682" b="1" spc="14" dirty="0">
                <a:solidFill>
                  <a:srgbClr val="FF0000"/>
                </a:solidFill>
                <a:latin typeface="Verdana"/>
                <a:cs typeface="Verdana"/>
              </a:rPr>
              <a:t>N,</a:t>
            </a:r>
            <a:r>
              <a:rPr sz="682" b="1" dirty="0">
                <a:solidFill>
                  <a:srgbClr val="FF0000"/>
                </a:solidFill>
                <a:latin typeface="Verdana"/>
                <a:cs typeface="Verdana"/>
              </a:rPr>
              <a:t> </a:t>
            </a:r>
            <a:r>
              <a:rPr sz="682" b="1" spc="72" dirty="0">
                <a:solidFill>
                  <a:srgbClr val="FF0000"/>
                </a:solidFill>
                <a:latin typeface="Verdana"/>
                <a:cs typeface="Verdana"/>
              </a:rPr>
              <a:t> </a:t>
            </a:r>
            <a:r>
              <a:rPr sz="750" spc="7" dirty="0">
                <a:solidFill>
                  <a:srgbClr val="000080"/>
                </a:solidFill>
                <a:latin typeface="Verdana"/>
                <a:cs typeface="Verdana"/>
              </a:rPr>
              <a:t>b</a:t>
            </a:r>
            <a:r>
              <a:rPr sz="750" spc="10" dirty="0">
                <a:solidFill>
                  <a:srgbClr val="000080"/>
                </a:solidFill>
                <a:latin typeface="Verdana"/>
                <a:cs typeface="Verdana"/>
              </a:rPr>
              <a:t>e</a:t>
            </a:r>
            <a:r>
              <a:rPr sz="750" spc="3" dirty="0">
                <a:solidFill>
                  <a:srgbClr val="000080"/>
                </a:solidFill>
                <a:latin typeface="Verdana"/>
                <a:cs typeface="Verdana"/>
              </a:rPr>
              <a:t> th</a:t>
            </a:r>
            <a:r>
              <a:rPr sz="750" spc="10" dirty="0">
                <a:solidFill>
                  <a:srgbClr val="000080"/>
                </a:solidFill>
                <a:latin typeface="Verdana"/>
                <a:cs typeface="Verdana"/>
              </a:rPr>
              <a:t>e</a:t>
            </a:r>
            <a:r>
              <a:rPr sz="750" spc="3" dirty="0">
                <a:solidFill>
                  <a:srgbClr val="000080"/>
                </a:solidFill>
                <a:latin typeface="Verdana"/>
                <a:cs typeface="Verdana"/>
              </a:rPr>
              <a:t> </a:t>
            </a:r>
            <a:r>
              <a:rPr sz="682" b="1" spc="14" dirty="0">
                <a:solidFill>
                  <a:srgbClr val="FF0000"/>
                </a:solidFill>
                <a:latin typeface="Verdana"/>
                <a:cs typeface="Verdana"/>
              </a:rPr>
              <a:t>p</a:t>
            </a:r>
            <a:r>
              <a:rPr sz="682" b="1" dirty="0">
                <a:solidFill>
                  <a:srgbClr val="FF0000"/>
                </a:solidFill>
                <a:latin typeface="Verdana"/>
                <a:cs typeface="Verdana"/>
              </a:rPr>
              <a:t>	</a:t>
            </a:r>
            <a:r>
              <a:rPr sz="750" spc="3" dirty="0">
                <a:solidFill>
                  <a:srgbClr val="000080"/>
                </a:solidFill>
                <a:latin typeface="Verdana"/>
                <a:cs typeface="Verdana"/>
              </a:rPr>
              <a:t>p</a:t>
            </a:r>
            <a:r>
              <a:rPr sz="750" spc="7" dirty="0">
                <a:solidFill>
                  <a:srgbClr val="000080"/>
                </a:solidFill>
                <a:latin typeface="Verdana"/>
                <a:cs typeface="Verdana"/>
              </a:rPr>
              <a:t>at</a:t>
            </a:r>
            <a:r>
              <a:rPr sz="750" spc="3" dirty="0">
                <a:solidFill>
                  <a:srgbClr val="000080"/>
                </a:solidFill>
                <a:latin typeface="Verdana"/>
                <a:cs typeface="Verdana"/>
              </a:rPr>
              <a:t>t</a:t>
            </a:r>
            <a:r>
              <a:rPr sz="750" spc="10" dirty="0">
                <a:solidFill>
                  <a:srgbClr val="000080"/>
                </a:solidFill>
                <a:latin typeface="Verdana"/>
                <a:cs typeface="Verdana"/>
              </a:rPr>
              <a:t>e</a:t>
            </a:r>
            <a:r>
              <a:rPr sz="750" spc="3" dirty="0">
                <a:solidFill>
                  <a:srgbClr val="000080"/>
                </a:solidFill>
                <a:latin typeface="Verdana"/>
                <a:cs typeface="Verdana"/>
              </a:rPr>
              <a:t>r</a:t>
            </a:r>
            <a:r>
              <a:rPr sz="750" spc="10" dirty="0">
                <a:solidFill>
                  <a:srgbClr val="000080"/>
                </a:solidFill>
                <a:latin typeface="Verdana"/>
                <a:cs typeface="Verdana"/>
              </a:rPr>
              <a:t>n</a:t>
            </a:r>
            <a:endParaRPr sz="750">
              <a:latin typeface="Verdana"/>
              <a:cs typeface="Verdana"/>
            </a:endParaRPr>
          </a:p>
        </p:txBody>
      </p:sp>
      <p:sp>
        <p:nvSpPr>
          <p:cNvPr id="14" name="object 14"/>
          <p:cNvSpPr txBox="1"/>
          <p:nvPr/>
        </p:nvSpPr>
        <p:spPr>
          <a:xfrm>
            <a:off x="2889380" y="3582354"/>
            <a:ext cx="494001" cy="126346"/>
          </a:xfrm>
          <a:prstGeom prst="rect">
            <a:avLst/>
          </a:prstGeom>
        </p:spPr>
        <p:txBody>
          <a:bodyPr vert="horz" wrap="square" lIns="0" tIns="10824" rIns="0" bIns="0" rtlCol="0">
            <a:spAutoFit/>
          </a:bodyPr>
          <a:lstStyle/>
          <a:p>
            <a:pPr marL="8659">
              <a:spcBef>
                <a:spcPts val="85"/>
              </a:spcBef>
            </a:pPr>
            <a:r>
              <a:rPr sz="750" spc="10" dirty="0">
                <a:solidFill>
                  <a:srgbClr val="000080"/>
                </a:solidFill>
                <a:latin typeface="Verdana"/>
                <a:cs typeface="Verdana"/>
              </a:rPr>
              <a:t>among</a:t>
            </a:r>
            <a:r>
              <a:rPr sz="750" spc="198" dirty="0">
                <a:solidFill>
                  <a:srgbClr val="000080"/>
                </a:solidFill>
                <a:latin typeface="Verdana"/>
                <a:cs typeface="Verdana"/>
              </a:rPr>
              <a:t> </a:t>
            </a:r>
            <a:r>
              <a:rPr sz="682" b="1" spc="17" dirty="0">
                <a:solidFill>
                  <a:srgbClr val="FF0000"/>
                </a:solidFill>
                <a:latin typeface="Verdana"/>
                <a:cs typeface="Verdana"/>
              </a:rPr>
              <a:t>N</a:t>
            </a:r>
            <a:endParaRPr sz="682">
              <a:latin typeface="Verdana"/>
              <a:cs typeface="Verdana"/>
            </a:endParaRPr>
          </a:p>
        </p:txBody>
      </p:sp>
      <p:sp>
        <p:nvSpPr>
          <p:cNvPr id="15" name="object 15"/>
          <p:cNvSpPr txBox="1"/>
          <p:nvPr/>
        </p:nvSpPr>
        <p:spPr>
          <a:xfrm>
            <a:off x="3427614" y="3582354"/>
            <a:ext cx="1912793" cy="126346"/>
          </a:xfrm>
          <a:prstGeom prst="rect">
            <a:avLst/>
          </a:prstGeom>
        </p:spPr>
        <p:txBody>
          <a:bodyPr vert="horz" wrap="square" lIns="0" tIns="10824" rIns="0" bIns="0" rtlCol="0">
            <a:spAutoFit/>
          </a:bodyPr>
          <a:lstStyle/>
          <a:p>
            <a:pPr marL="8659">
              <a:spcBef>
                <a:spcPts val="85"/>
              </a:spcBef>
              <a:tabLst>
                <a:tab pos="361507" algn="l"/>
              </a:tabLst>
            </a:pPr>
            <a:r>
              <a:rPr sz="750" spc="7" dirty="0">
                <a:solidFill>
                  <a:srgbClr val="000080"/>
                </a:solidFill>
                <a:latin typeface="Verdana"/>
                <a:cs typeface="Verdana"/>
              </a:rPr>
              <a:t>input	patterns</a:t>
            </a:r>
            <a:r>
              <a:rPr sz="750" spc="262" dirty="0">
                <a:solidFill>
                  <a:srgbClr val="000080"/>
                </a:solidFill>
                <a:latin typeface="Verdana"/>
                <a:cs typeface="Verdana"/>
              </a:rPr>
              <a:t> </a:t>
            </a:r>
            <a:r>
              <a:rPr sz="750" spc="7" dirty="0">
                <a:solidFill>
                  <a:srgbClr val="000080"/>
                </a:solidFill>
                <a:latin typeface="Verdana"/>
                <a:cs typeface="Verdana"/>
              </a:rPr>
              <a:t>that</a:t>
            </a:r>
            <a:r>
              <a:rPr sz="750" spc="266" dirty="0">
                <a:solidFill>
                  <a:srgbClr val="000080"/>
                </a:solidFill>
                <a:latin typeface="Verdana"/>
                <a:cs typeface="Verdana"/>
              </a:rPr>
              <a:t> </a:t>
            </a:r>
            <a:r>
              <a:rPr sz="750" spc="7" dirty="0">
                <a:solidFill>
                  <a:srgbClr val="000080"/>
                </a:solidFill>
                <a:latin typeface="Verdana"/>
                <a:cs typeface="Verdana"/>
              </a:rPr>
              <a:t>Fuzzy</a:t>
            </a:r>
            <a:r>
              <a:rPr sz="750" dirty="0">
                <a:solidFill>
                  <a:srgbClr val="000080"/>
                </a:solidFill>
                <a:latin typeface="Verdana"/>
                <a:cs typeface="Verdana"/>
              </a:rPr>
              <a:t> </a:t>
            </a:r>
            <a:r>
              <a:rPr sz="750" spc="10" dirty="0">
                <a:solidFill>
                  <a:srgbClr val="000080"/>
                </a:solidFill>
                <a:latin typeface="Verdana"/>
                <a:cs typeface="Verdana"/>
              </a:rPr>
              <a:t>BP</a:t>
            </a:r>
            <a:r>
              <a:rPr sz="750" spc="269" dirty="0">
                <a:solidFill>
                  <a:srgbClr val="000080"/>
                </a:solidFill>
                <a:latin typeface="Verdana"/>
                <a:cs typeface="Verdana"/>
              </a:rPr>
              <a:t> </a:t>
            </a:r>
            <a:r>
              <a:rPr sz="750" spc="10" dirty="0">
                <a:solidFill>
                  <a:srgbClr val="000080"/>
                </a:solidFill>
                <a:latin typeface="Verdana"/>
                <a:cs typeface="Verdana"/>
              </a:rPr>
              <a:t>needs</a:t>
            </a:r>
            <a:endParaRPr sz="750">
              <a:latin typeface="Verdana"/>
              <a:cs typeface="Verdana"/>
            </a:endParaRPr>
          </a:p>
        </p:txBody>
      </p:sp>
      <p:sp>
        <p:nvSpPr>
          <p:cNvPr id="16" name="object 16"/>
          <p:cNvSpPr txBox="1"/>
          <p:nvPr/>
        </p:nvSpPr>
        <p:spPr>
          <a:xfrm>
            <a:off x="5390925" y="3582354"/>
            <a:ext cx="755506" cy="126346"/>
          </a:xfrm>
          <a:prstGeom prst="rect">
            <a:avLst/>
          </a:prstGeom>
        </p:spPr>
        <p:txBody>
          <a:bodyPr vert="horz" wrap="square" lIns="0" tIns="10824" rIns="0" bIns="0" rtlCol="0">
            <a:spAutoFit/>
          </a:bodyPr>
          <a:lstStyle/>
          <a:p>
            <a:pPr marL="8659">
              <a:spcBef>
                <a:spcPts val="85"/>
              </a:spcBef>
            </a:pPr>
            <a:r>
              <a:rPr sz="750" spc="10" dirty="0">
                <a:solidFill>
                  <a:srgbClr val="000080"/>
                </a:solidFill>
                <a:latin typeface="Verdana"/>
                <a:cs typeface="Verdana"/>
              </a:rPr>
              <a:t>to</a:t>
            </a:r>
            <a:r>
              <a:rPr sz="750" spc="249" dirty="0">
                <a:solidFill>
                  <a:srgbClr val="000080"/>
                </a:solidFill>
                <a:latin typeface="Verdana"/>
                <a:cs typeface="Verdana"/>
              </a:rPr>
              <a:t> </a:t>
            </a:r>
            <a:r>
              <a:rPr sz="750" spc="10" dirty="0">
                <a:solidFill>
                  <a:srgbClr val="000080"/>
                </a:solidFill>
                <a:latin typeface="Verdana"/>
                <a:cs typeface="Verdana"/>
              </a:rPr>
              <a:t>be</a:t>
            </a:r>
            <a:r>
              <a:rPr sz="750" spc="249" dirty="0">
                <a:solidFill>
                  <a:srgbClr val="000080"/>
                </a:solidFill>
                <a:latin typeface="Verdana"/>
                <a:cs typeface="Verdana"/>
              </a:rPr>
              <a:t> </a:t>
            </a:r>
            <a:r>
              <a:rPr sz="750" spc="7" dirty="0">
                <a:solidFill>
                  <a:srgbClr val="000080"/>
                </a:solidFill>
                <a:latin typeface="Verdana"/>
                <a:cs typeface="Verdana"/>
              </a:rPr>
              <a:t>trained.</a:t>
            </a:r>
            <a:endParaRPr sz="750">
              <a:latin typeface="Verdana"/>
              <a:cs typeface="Verdana"/>
            </a:endParaRPr>
          </a:p>
        </p:txBody>
      </p:sp>
      <p:sp>
        <p:nvSpPr>
          <p:cNvPr id="17" name="object 17"/>
          <p:cNvSpPr txBox="1"/>
          <p:nvPr/>
        </p:nvSpPr>
        <p:spPr>
          <a:xfrm>
            <a:off x="2889366" y="3840049"/>
            <a:ext cx="502227" cy="320373"/>
          </a:xfrm>
          <a:prstGeom prst="rect">
            <a:avLst/>
          </a:prstGeom>
        </p:spPr>
        <p:txBody>
          <a:bodyPr vert="horz" wrap="square" lIns="0" tIns="10824" rIns="0" bIns="0" rtlCol="0">
            <a:spAutoFit/>
          </a:bodyPr>
          <a:lstStyle/>
          <a:p>
            <a:pPr marL="8659">
              <a:spcBef>
                <a:spcPts val="85"/>
              </a:spcBef>
              <a:tabLst>
                <a:tab pos="385752" algn="l"/>
              </a:tabLst>
            </a:pPr>
            <a:r>
              <a:rPr sz="750" spc="7" dirty="0">
                <a:solidFill>
                  <a:srgbClr val="000080"/>
                </a:solidFill>
                <a:latin typeface="Verdana"/>
                <a:cs typeface="Verdana"/>
              </a:rPr>
              <a:t>Here,</a:t>
            </a:r>
            <a:r>
              <a:rPr sz="750" dirty="0">
                <a:solidFill>
                  <a:srgbClr val="000080"/>
                </a:solidFill>
                <a:latin typeface="Verdana"/>
                <a:cs typeface="Verdana"/>
              </a:rPr>
              <a:t>	</a:t>
            </a:r>
            <a:r>
              <a:rPr sz="682" b="1" spc="10" dirty="0">
                <a:solidFill>
                  <a:srgbClr val="FF0000"/>
                </a:solidFill>
                <a:latin typeface="Verdana"/>
                <a:cs typeface="Verdana"/>
              </a:rPr>
              <a:t>I</a:t>
            </a:r>
            <a:r>
              <a:rPr sz="511" b="1" spc="-3" dirty="0">
                <a:solidFill>
                  <a:srgbClr val="FF0000"/>
                </a:solidFill>
                <a:latin typeface="Verdana"/>
                <a:cs typeface="Verdana"/>
              </a:rPr>
              <a:t>pi</a:t>
            </a:r>
            <a:endParaRPr sz="511">
              <a:latin typeface="Verdana"/>
              <a:cs typeface="Verdana"/>
            </a:endParaRPr>
          </a:p>
        </p:txBody>
      </p:sp>
      <p:sp>
        <p:nvSpPr>
          <p:cNvPr id="18" name="object 18"/>
          <p:cNvSpPr txBox="1"/>
          <p:nvPr/>
        </p:nvSpPr>
        <p:spPr>
          <a:xfrm>
            <a:off x="4174550" y="3803156"/>
            <a:ext cx="179676" cy="116332"/>
          </a:xfrm>
          <a:prstGeom prst="rect">
            <a:avLst/>
          </a:prstGeom>
        </p:spPr>
        <p:txBody>
          <a:bodyPr vert="horz" wrap="square" lIns="0" tIns="11257" rIns="0" bIns="0" rtlCol="0">
            <a:spAutoFit/>
          </a:bodyPr>
          <a:lstStyle/>
          <a:p>
            <a:pPr marL="25977">
              <a:spcBef>
                <a:spcPts val="89"/>
              </a:spcBef>
            </a:pPr>
            <a:r>
              <a:rPr sz="1023" b="1" spc="10" baseline="-27777" dirty="0">
                <a:solidFill>
                  <a:srgbClr val="FF0000"/>
                </a:solidFill>
                <a:latin typeface="Verdana"/>
                <a:cs typeface="Verdana"/>
              </a:rPr>
              <a:t>i</a:t>
            </a:r>
            <a:r>
              <a:rPr sz="1023" b="1" spc="-117" baseline="-27777" dirty="0">
                <a:solidFill>
                  <a:srgbClr val="FF0000"/>
                </a:solidFill>
                <a:latin typeface="Verdana"/>
                <a:cs typeface="Verdana"/>
              </a:rPr>
              <a:t> </a:t>
            </a:r>
            <a:r>
              <a:rPr sz="511" b="1" spc="3" dirty="0">
                <a:solidFill>
                  <a:srgbClr val="FF0000"/>
                </a:solidFill>
                <a:latin typeface="Verdana"/>
                <a:cs typeface="Verdana"/>
              </a:rPr>
              <a:t>th</a:t>
            </a:r>
            <a:endParaRPr sz="511">
              <a:latin typeface="Verdana"/>
              <a:cs typeface="Verdana"/>
            </a:endParaRPr>
          </a:p>
        </p:txBody>
      </p:sp>
      <p:sp>
        <p:nvSpPr>
          <p:cNvPr id="19" name="object 19"/>
          <p:cNvSpPr txBox="1"/>
          <p:nvPr/>
        </p:nvSpPr>
        <p:spPr>
          <a:xfrm>
            <a:off x="3502948" y="3839529"/>
            <a:ext cx="1854777" cy="126346"/>
          </a:xfrm>
          <a:prstGeom prst="rect">
            <a:avLst/>
          </a:prstGeom>
        </p:spPr>
        <p:txBody>
          <a:bodyPr vert="horz" wrap="square" lIns="0" tIns="10824" rIns="0" bIns="0" rtlCol="0">
            <a:spAutoFit/>
          </a:bodyPr>
          <a:lstStyle/>
          <a:p>
            <a:pPr marL="8659">
              <a:spcBef>
                <a:spcPts val="85"/>
              </a:spcBef>
              <a:tabLst>
                <a:tab pos="886234" algn="l"/>
              </a:tabLst>
            </a:pPr>
            <a:r>
              <a:rPr sz="750" spc="3" dirty="0">
                <a:solidFill>
                  <a:srgbClr val="000080"/>
                </a:solidFill>
                <a:latin typeface="Verdana"/>
                <a:cs typeface="Verdana"/>
              </a:rPr>
              <a:t>indicates</a:t>
            </a:r>
            <a:r>
              <a:rPr sz="750" spc="14" dirty="0">
                <a:solidFill>
                  <a:srgbClr val="000080"/>
                </a:solidFill>
                <a:latin typeface="Verdana"/>
                <a:cs typeface="Verdana"/>
              </a:rPr>
              <a:t> </a:t>
            </a:r>
            <a:r>
              <a:rPr sz="750" spc="7" dirty="0">
                <a:solidFill>
                  <a:srgbClr val="000080"/>
                </a:solidFill>
                <a:latin typeface="Verdana"/>
                <a:cs typeface="Verdana"/>
              </a:rPr>
              <a:t>the	</a:t>
            </a:r>
            <a:r>
              <a:rPr sz="750" spc="10" dirty="0">
                <a:solidFill>
                  <a:srgbClr val="000080"/>
                </a:solidFill>
                <a:latin typeface="Verdana"/>
                <a:cs typeface="Verdana"/>
              </a:rPr>
              <a:t>component</a:t>
            </a:r>
            <a:r>
              <a:rPr sz="750" spc="-14" dirty="0">
                <a:solidFill>
                  <a:srgbClr val="000080"/>
                </a:solidFill>
                <a:latin typeface="Verdana"/>
                <a:cs typeface="Verdana"/>
              </a:rPr>
              <a:t> </a:t>
            </a:r>
            <a:r>
              <a:rPr sz="750" spc="7" dirty="0">
                <a:solidFill>
                  <a:srgbClr val="000080"/>
                </a:solidFill>
                <a:latin typeface="Verdana"/>
                <a:cs typeface="Verdana"/>
              </a:rPr>
              <a:t>of</a:t>
            </a:r>
            <a:r>
              <a:rPr sz="750" spc="-17" dirty="0">
                <a:solidFill>
                  <a:srgbClr val="000080"/>
                </a:solidFill>
                <a:latin typeface="Verdana"/>
                <a:cs typeface="Verdana"/>
              </a:rPr>
              <a:t> </a:t>
            </a:r>
            <a:r>
              <a:rPr sz="750" spc="7" dirty="0">
                <a:solidFill>
                  <a:srgbClr val="000080"/>
                </a:solidFill>
                <a:latin typeface="Verdana"/>
                <a:cs typeface="Verdana"/>
              </a:rPr>
              <a:t>input</a:t>
            </a:r>
            <a:endParaRPr sz="750">
              <a:latin typeface="Verdana"/>
              <a:cs typeface="Verdana"/>
            </a:endParaRPr>
          </a:p>
        </p:txBody>
      </p:sp>
      <p:sp>
        <p:nvSpPr>
          <p:cNvPr id="20" name="object 20"/>
          <p:cNvSpPr txBox="1"/>
          <p:nvPr/>
        </p:nvSpPr>
        <p:spPr>
          <a:xfrm>
            <a:off x="5409307" y="3839529"/>
            <a:ext cx="1236085" cy="126346"/>
          </a:xfrm>
          <a:prstGeom prst="rect">
            <a:avLst/>
          </a:prstGeom>
        </p:spPr>
        <p:txBody>
          <a:bodyPr vert="horz" wrap="square" lIns="0" tIns="10824" rIns="0" bIns="0" rtlCol="0">
            <a:spAutoFit/>
          </a:bodyPr>
          <a:lstStyle/>
          <a:p>
            <a:pPr marL="8659">
              <a:spcBef>
                <a:spcPts val="85"/>
              </a:spcBef>
            </a:pPr>
            <a:r>
              <a:rPr sz="750" spc="7" dirty="0">
                <a:solidFill>
                  <a:srgbClr val="000080"/>
                </a:solidFill>
                <a:latin typeface="Verdana"/>
                <a:cs typeface="Verdana"/>
              </a:rPr>
              <a:t>pattern</a:t>
            </a:r>
            <a:r>
              <a:rPr sz="750" spc="211" dirty="0">
                <a:solidFill>
                  <a:srgbClr val="000080"/>
                </a:solidFill>
                <a:latin typeface="Verdana"/>
                <a:cs typeface="Verdana"/>
              </a:rPr>
              <a:t> </a:t>
            </a:r>
            <a:r>
              <a:rPr sz="682" b="1" spc="14" dirty="0">
                <a:solidFill>
                  <a:srgbClr val="FF0000"/>
                </a:solidFill>
                <a:latin typeface="Verdana"/>
                <a:cs typeface="Verdana"/>
              </a:rPr>
              <a:t>p</a:t>
            </a:r>
            <a:r>
              <a:rPr sz="682" b="1" spc="256" dirty="0">
                <a:solidFill>
                  <a:srgbClr val="FF0000"/>
                </a:solidFill>
                <a:latin typeface="Verdana"/>
                <a:cs typeface="Verdana"/>
              </a:rPr>
              <a:t> </a:t>
            </a:r>
            <a:r>
              <a:rPr sz="682" spc="10" dirty="0">
                <a:solidFill>
                  <a:srgbClr val="000080"/>
                </a:solidFill>
                <a:latin typeface="Verdana"/>
                <a:cs typeface="Verdana"/>
              </a:rPr>
              <a:t>and</a:t>
            </a:r>
            <a:r>
              <a:rPr sz="682" spc="249" dirty="0">
                <a:solidFill>
                  <a:srgbClr val="000080"/>
                </a:solidFill>
                <a:latin typeface="Verdana"/>
                <a:cs typeface="Verdana"/>
              </a:rPr>
              <a:t> </a:t>
            </a:r>
            <a:r>
              <a:rPr sz="682" spc="7" dirty="0">
                <a:solidFill>
                  <a:srgbClr val="000080"/>
                </a:solidFill>
                <a:latin typeface="Verdana"/>
                <a:cs typeface="Verdana"/>
              </a:rPr>
              <a:t>is</a:t>
            </a:r>
            <a:r>
              <a:rPr sz="682" spc="245" dirty="0">
                <a:solidFill>
                  <a:srgbClr val="000080"/>
                </a:solidFill>
                <a:latin typeface="Verdana"/>
                <a:cs typeface="Verdana"/>
              </a:rPr>
              <a:t> </a:t>
            </a:r>
            <a:r>
              <a:rPr sz="682" spc="10" dirty="0">
                <a:solidFill>
                  <a:srgbClr val="000080"/>
                </a:solidFill>
                <a:latin typeface="Verdana"/>
                <a:cs typeface="Verdana"/>
              </a:rPr>
              <a:t>an</a:t>
            </a:r>
            <a:r>
              <a:rPr sz="682" spc="3" dirty="0">
                <a:solidFill>
                  <a:srgbClr val="000080"/>
                </a:solidFill>
                <a:latin typeface="Verdana"/>
                <a:cs typeface="Verdana"/>
              </a:rPr>
              <a:t> </a:t>
            </a:r>
            <a:r>
              <a:rPr sz="750" spc="10" dirty="0">
                <a:solidFill>
                  <a:srgbClr val="000080"/>
                </a:solidFill>
                <a:latin typeface="Verdana"/>
                <a:cs typeface="Verdana"/>
              </a:rPr>
              <a:t>LR-</a:t>
            </a:r>
            <a:endParaRPr sz="750">
              <a:latin typeface="Verdana"/>
              <a:cs typeface="Verdana"/>
            </a:endParaRPr>
          </a:p>
        </p:txBody>
      </p:sp>
      <p:sp>
        <p:nvSpPr>
          <p:cNvPr id="21" name="object 21"/>
          <p:cNvSpPr txBox="1"/>
          <p:nvPr/>
        </p:nvSpPr>
        <p:spPr>
          <a:xfrm>
            <a:off x="2889373" y="4017734"/>
            <a:ext cx="1743941" cy="126346"/>
          </a:xfrm>
          <a:prstGeom prst="rect">
            <a:avLst/>
          </a:prstGeom>
        </p:spPr>
        <p:txBody>
          <a:bodyPr vert="horz" wrap="square" lIns="0" tIns="10824" rIns="0" bIns="0" rtlCol="0">
            <a:spAutoFit/>
          </a:bodyPr>
          <a:lstStyle/>
          <a:p>
            <a:pPr marL="8659">
              <a:spcBef>
                <a:spcPts val="85"/>
              </a:spcBef>
            </a:pPr>
            <a:r>
              <a:rPr sz="750" spc="7" dirty="0">
                <a:solidFill>
                  <a:srgbClr val="000080"/>
                </a:solidFill>
                <a:latin typeface="Verdana"/>
                <a:cs typeface="Verdana"/>
              </a:rPr>
              <a:t>type</a:t>
            </a:r>
            <a:r>
              <a:rPr sz="750" spc="-24" dirty="0">
                <a:solidFill>
                  <a:srgbClr val="000080"/>
                </a:solidFill>
                <a:latin typeface="Verdana"/>
                <a:cs typeface="Verdana"/>
              </a:rPr>
              <a:t> </a:t>
            </a:r>
            <a:r>
              <a:rPr sz="750" spc="7" dirty="0">
                <a:solidFill>
                  <a:srgbClr val="000080"/>
                </a:solidFill>
                <a:latin typeface="Verdana"/>
                <a:cs typeface="Verdana"/>
              </a:rPr>
              <a:t>triangular</a:t>
            </a:r>
            <a:r>
              <a:rPr sz="750" spc="3" dirty="0">
                <a:solidFill>
                  <a:srgbClr val="000080"/>
                </a:solidFill>
                <a:latin typeface="Verdana"/>
                <a:cs typeface="Verdana"/>
              </a:rPr>
              <a:t> </a:t>
            </a:r>
            <a:r>
              <a:rPr sz="750" spc="10" dirty="0">
                <a:solidFill>
                  <a:srgbClr val="000080"/>
                </a:solidFill>
                <a:latin typeface="Verdana"/>
                <a:cs typeface="Verdana"/>
              </a:rPr>
              <a:t>fuzzy</a:t>
            </a:r>
            <a:r>
              <a:rPr sz="750" spc="273" dirty="0">
                <a:solidFill>
                  <a:srgbClr val="000080"/>
                </a:solidFill>
                <a:latin typeface="Verdana"/>
                <a:cs typeface="Verdana"/>
              </a:rPr>
              <a:t> </a:t>
            </a:r>
            <a:r>
              <a:rPr sz="750" spc="7" dirty="0">
                <a:solidFill>
                  <a:srgbClr val="000080"/>
                </a:solidFill>
                <a:latin typeface="Verdana"/>
                <a:cs typeface="Verdana"/>
              </a:rPr>
              <a:t>number,</a:t>
            </a:r>
            <a:r>
              <a:rPr sz="750" spc="-3" dirty="0">
                <a:solidFill>
                  <a:srgbClr val="000080"/>
                </a:solidFill>
                <a:latin typeface="Verdana"/>
                <a:cs typeface="Verdana"/>
              </a:rPr>
              <a:t> </a:t>
            </a:r>
            <a:r>
              <a:rPr sz="750" spc="3" dirty="0">
                <a:solidFill>
                  <a:srgbClr val="000080"/>
                </a:solidFill>
                <a:latin typeface="Verdana"/>
                <a:cs typeface="Verdana"/>
              </a:rPr>
              <a:t>i.e.,</a:t>
            </a:r>
            <a:endParaRPr sz="750">
              <a:latin typeface="Verdana"/>
              <a:cs typeface="Verdana"/>
            </a:endParaRPr>
          </a:p>
        </p:txBody>
      </p:sp>
      <p:sp>
        <p:nvSpPr>
          <p:cNvPr id="22" name="object 22"/>
          <p:cNvSpPr txBox="1"/>
          <p:nvPr/>
        </p:nvSpPr>
        <p:spPr>
          <a:xfrm>
            <a:off x="2930755" y="4214534"/>
            <a:ext cx="578427" cy="367524"/>
          </a:xfrm>
          <a:prstGeom prst="rect">
            <a:avLst/>
          </a:prstGeom>
        </p:spPr>
        <p:txBody>
          <a:bodyPr vert="horz" wrap="square" lIns="0" tIns="71870" rIns="0" bIns="0" rtlCol="0">
            <a:spAutoFit/>
          </a:bodyPr>
          <a:lstStyle/>
          <a:p>
            <a:pPr marL="113431" indent="-87887">
              <a:spcBef>
                <a:spcPts val="566"/>
              </a:spcBef>
              <a:buSzPct val="86363"/>
              <a:buFont typeface="Symbol"/>
              <a:buChar char=""/>
              <a:tabLst>
                <a:tab pos="113864" algn="l"/>
                <a:tab pos="389216" algn="l"/>
              </a:tabLst>
            </a:pPr>
            <a:r>
              <a:rPr sz="750" spc="7" dirty="0">
                <a:solidFill>
                  <a:srgbClr val="000080"/>
                </a:solidFill>
                <a:latin typeface="Verdana"/>
                <a:cs typeface="Verdana"/>
              </a:rPr>
              <a:t>Let	</a:t>
            </a:r>
            <a:r>
              <a:rPr sz="972" b="1" spc="-10" baseline="5847" dirty="0">
                <a:solidFill>
                  <a:srgbClr val="FF0000"/>
                </a:solidFill>
                <a:latin typeface="Verdana"/>
                <a:cs typeface="Verdana"/>
              </a:rPr>
              <a:t>O</a:t>
            </a:r>
            <a:r>
              <a:rPr sz="767" b="1" spc="-10" baseline="7407" dirty="0">
                <a:solidFill>
                  <a:srgbClr val="FF0000"/>
                </a:solidFill>
                <a:latin typeface="Verdana"/>
                <a:cs typeface="Verdana"/>
              </a:rPr>
              <a:t>pi</a:t>
            </a:r>
            <a:endParaRPr sz="767" baseline="7407">
              <a:latin typeface="Verdana"/>
              <a:cs typeface="Verdana"/>
            </a:endParaRPr>
          </a:p>
          <a:p>
            <a:pPr marL="113431" indent="-87887">
              <a:spcBef>
                <a:spcPts val="505"/>
              </a:spcBef>
              <a:buSzPct val="86363"/>
              <a:buFont typeface="Symbol"/>
              <a:buChar char=""/>
              <a:tabLst>
                <a:tab pos="113864" algn="l"/>
                <a:tab pos="384453" algn="l"/>
              </a:tabLst>
            </a:pPr>
            <a:r>
              <a:rPr sz="750" spc="7" dirty="0">
                <a:solidFill>
                  <a:srgbClr val="000080"/>
                </a:solidFill>
                <a:latin typeface="Verdana"/>
                <a:cs typeface="Verdana"/>
              </a:rPr>
              <a:t>Let	</a:t>
            </a:r>
            <a:r>
              <a:rPr sz="682" b="1" i="1" dirty="0">
                <a:solidFill>
                  <a:srgbClr val="FF0000"/>
                </a:solidFill>
                <a:latin typeface="Verdana"/>
                <a:cs typeface="Verdana"/>
              </a:rPr>
              <a:t>O'</a:t>
            </a:r>
            <a:r>
              <a:rPr sz="511" b="1" i="1" dirty="0">
                <a:solidFill>
                  <a:srgbClr val="FF0000"/>
                </a:solidFill>
                <a:latin typeface="Verdana"/>
                <a:cs typeface="Verdana"/>
              </a:rPr>
              <a:t>pj</a:t>
            </a:r>
            <a:endParaRPr sz="511">
              <a:latin typeface="Verdana"/>
              <a:cs typeface="Verdana"/>
            </a:endParaRPr>
          </a:p>
        </p:txBody>
      </p:sp>
      <p:sp>
        <p:nvSpPr>
          <p:cNvPr id="23" name="object 23"/>
          <p:cNvSpPr txBox="1"/>
          <p:nvPr/>
        </p:nvSpPr>
        <p:spPr>
          <a:xfrm>
            <a:off x="4949374" y="4262976"/>
            <a:ext cx="93518" cy="87355"/>
          </a:xfrm>
          <a:prstGeom prst="rect">
            <a:avLst/>
          </a:prstGeom>
        </p:spPr>
        <p:txBody>
          <a:bodyPr vert="horz" wrap="square" lIns="0" tIns="8659" rIns="0" bIns="0" rtlCol="0">
            <a:spAutoFit/>
          </a:bodyPr>
          <a:lstStyle/>
          <a:p>
            <a:pPr marL="8659">
              <a:spcBef>
                <a:spcPts val="68"/>
              </a:spcBef>
            </a:pPr>
            <a:r>
              <a:rPr sz="511" b="1" dirty="0">
                <a:solidFill>
                  <a:srgbClr val="FF0000"/>
                </a:solidFill>
                <a:latin typeface="Verdana"/>
                <a:cs typeface="Verdana"/>
              </a:rPr>
              <a:t>th</a:t>
            </a:r>
            <a:endParaRPr sz="511">
              <a:latin typeface="Verdana"/>
              <a:cs typeface="Verdana"/>
            </a:endParaRPr>
          </a:p>
        </p:txBody>
      </p:sp>
      <p:sp>
        <p:nvSpPr>
          <p:cNvPr id="24" name="object 24"/>
          <p:cNvSpPr txBox="1"/>
          <p:nvPr/>
        </p:nvSpPr>
        <p:spPr>
          <a:xfrm>
            <a:off x="3596466" y="4275427"/>
            <a:ext cx="2214130" cy="126346"/>
          </a:xfrm>
          <a:prstGeom prst="rect">
            <a:avLst/>
          </a:prstGeom>
        </p:spPr>
        <p:txBody>
          <a:bodyPr vert="horz" wrap="square" lIns="0" tIns="10824" rIns="0" bIns="0" rtlCol="0">
            <a:spAutoFit/>
          </a:bodyPr>
          <a:lstStyle/>
          <a:p>
            <a:pPr marL="8659">
              <a:spcBef>
                <a:spcPts val="85"/>
              </a:spcBef>
              <a:tabLst>
                <a:tab pos="1539978" algn="l"/>
              </a:tabLst>
            </a:pPr>
            <a:r>
              <a:rPr sz="750" spc="10" dirty="0">
                <a:solidFill>
                  <a:srgbClr val="000080"/>
                </a:solidFill>
                <a:latin typeface="Verdana"/>
                <a:cs typeface="Verdana"/>
              </a:rPr>
              <a:t>be</a:t>
            </a:r>
            <a:r>
              <a:rPr sz="750" spc="276" dirty="0">
                <a:solidFill>
                  <a:srgbClr val="000080"/>
                </a:solidFill>
                <a:latin typeface="Verdana"/>
                <a:cs typeface="Verdana"/>
              </a:rPr>
              <a:t> </a:t>
            </a:r>
            <a:r>
              <a:rPr sz="750" spc="10" dirty="0">
                <a:solidFill>
                  <a:srgbClr val="000080"/>
                </a:solidFill>
                <a:latin typeface="Verdana"/>
                <a:cs typeface="Verdana"/>
              </a:rPr>
              <a:t>the  </a:t>
            </a:r>
            <a:r>
              <a:rPr sz="750" spc="7" dirty="0">
                <a:solidFill>
                  <a:srgbClr val="000080"/>
                </a:solidFill>
                <a:latin typeface="Verdana"/>
                <a:cs typeface="Verdana"/>
              </a:rPr>
              <a:t>output </a:t>
            </a:r>
            <a:r>
              <a:rPr sz="750" spc="10" dirty="0">
                <a:solidFill>
                  <a:srgbClr val="000080"/>
                </a:solidFill>
                <a:latin typeface="Verdana"/>
                <a:cs typeface="Verdana"/>
              </a:rPr>
              <a:t> </a:t>
            </a:r>
            <a:r>
              <a:rPr sz="750" spc="7" dirty="0">
                <a:solidFill>
                  <a:srgbClr val="000080"/>
                </a:solidFill>
                <a:latin typeface="Verdana"/>
                <a:cs typeface="Verdana"/>
              </a:rPr>
              <a:t>value </a:t>
            </a:r>
            <a:r>
              <a:rPr sz="750" spc="14" dirty="0">
                <a:solidFill>
                  <a:srgbClr val="000080"/>
                </a:solidFill>
                <a:latin typeface="Verdana"/>
                <a:cs typeface="Verdana"/>
              </a:rPr>
              <a:t> </a:t>
            </a:r>
            <a:r>
              <a:rPr sz="750" spc="7" dirty="0">
                <a:solidFill>
                  <a:srgbClr val="000080"/>
                </a:solidFill>
                <a:latin typeface="Verdana"/>
                <a:cs typeface="Verdana"/>
              </a:rPr>
              <a:t>of</a:t>
            </a:r>
            <a:r>
              <a:rPr sz="750" spc="273" dirty="0">
                <a:solidFill>
                  <a:srgbClr val="000080"/>
                </a:solidFill>
                <a:latin typeface="Verdana"/>
                <a:cs typeface="Verdana"/>
              </a:rPr>
              <a:t> </a:t>
            </a:r>
            <a:r>
              <a:rPr sz="682" b="1" spc="7" dirty="0">
                <a:solidFill>
                  <a:srgbClr val="FF0000"/>
                </a:solidFill>
                <a:latin typeface="Verdana"/>
                <a:cs typeface="Verdana"/>
              </a:rPr>
              <a:t>i	</a:t>
            </a:r>
            <a:r>
              <a:rPr sz="750" spc="7" dirty="0">
                <a:solidFill>
                  <a:srgbClr val="000080"/>
                </a:solidFill>
                <a:latin typeface="Verdana"/>
                <a:cs typeface="Verdana"/>
              </a:rPr>
              <a:t>input</a:t>
            </a:r>
            <a:r>
              <a:rPr sz="750" spc="-27" dirty="0">
                <a:solidFill>
                  <a:srgbClr val="000080"/>
                </a:solidFill>
                <a:latin typeface="Verdana"/>
                <a:cs typeface="Verdana"/>
              </a:rPr>
              <a:t> </a:t>
            </a:r>
            <a:r>
              <a:rPr sz="750" spc="7" dirty="0">
                <a:solidFill>
                  <a:srgbClr val="000080"/>
                </a:solidFill>
                <a:latin typeface="Verdana"/>
                <a:cs typeface="Verdana"/>
              </a:rPr>
              <a:t>neuron.</a:t>
            </a:r>
            <a:endParaRPr sz="750">
              <a:latin typeface="Verdana"/>
              <a:cs typeface="Verdana"/>
            </a:endParaRPr>
          </a:p>
        </p:txBody>
      </p:sp>
      <p:sp>
        <p:nvSpPr>
          <p:cNvPr id="25" name="object 25"/>
          <p:cNvSpPr txBox="1"/>
          <p:nvPr/>
        </p:nvSpPr>
        <p:spPr>
          <a:xfrm>
            <a:off x="3035883" y="4631837"/>
            <a:ext cx="790575" cy="126346"/>
          </a:xfrm>
          <a:prstGeom prst="rect">
            <a:avLst/>
          </a:prstGeom>
        </p:spPr>
        <p:txBody>
          <a:bodyPr vert="horz" wrap="square" lIns="0" tIns="10824" rIns="0" bIns="0" rtlCol="0">
            <a:spAutoFit/>
          </a:bodyPr>
          <a:lstStyle/>
          <a:p>
            <a:pPr marL="8659">
              <a:spcBef>
                <a:spcPts val="85"/>
              </a:spcBef>
            </a:pPr>
            <a:r>
              <a:rPr sz="750" spc="7" dirty="0">
                <a:solidFill>
                  <a:srgbClr val="000080"/>
                </a:solidFill>
                <a:latin typeface="Verdana"/>
                <a:cs typeface="Verdana"/>
              </a:rPr>
              <a:t>the</a:t>
            </a:r>
            <a:r>
              <a:rPr sz="750" spc="-10" dirty="0">
                <a:solidFill>
                  <a:srgbClr val="000080"/>
                </a:solidFill>
                <a:latin typeface="Verdana"/>
                <a:cs typeface="Verdana"/>
              </a:rPr>
              <a:t> </a:t>
            </a:r>
            <a:r>
              <a:rPr sz="750" spc="7" dirty="0">
                <a:solidFill>
                  <a:srgbClr val="000080"/>
                </a:solidFill>
                <a:latin typeface="Verdana"/>
                <a:cs typeface="Verdana"/>
              </a:rPr>
              <a:t>hidden</a:t>
            </a:r>
            <a:r>
              <a:rPr sz="750" spc="245" dirty="0">
                <a:solidFill>
                  <a:srgbClr val="000080"/>
                </a:solidFill>
                <a:latin typeface="Verdana"/>
                <a:cs typeface="Verdana"/>
              </a:rPr>
              <a:t> </a:t>
            </a:r>
            <a:r>
              <a:rPr sz="750" spc="7" dirty="0">
                <a:solidFill>
                  <a:srgbClr val="000080"/>
                </a:solidFill>
                <a:latin typeface="Verdana"/>
                <a:cs typeface="Verdana"/>
              </a:rPr>
              <a:t>and</a:t>
            </a:r>
            <a:endParaRPr sz="750">
              <a:latin typeface="Verdana"/>
              <a:cs typeface="Verdana"/>
            </a:endParaRPr>
          </a:p>
        </p:txBody>
      </p:sp>
      <p:sp>
        <p:nvSpPr>
          <p:cNvPr id="26" name="object 26"/>
          <p:cNvSpPr txBox="1"/>
          <p:nvPr/>
        </p:nvSpPr>
        <p:spPr>
          <a:xfrm>
            <a:off x="3585902" y="4392737"/>
            <a:ext cx="3119870" cy="343334"/>
          </a:xfrm>
          <a:prstGeom prst="rect">
            <a:avLst/>
          </a:prstGeom>
        </p:spPr>
        <p:txBody>
          <a:bodyPr vert="horz" wrap="square" lIns="0" tIns="8226" rIns="0" bIns="0" rtlCol="0">
            <a:spAutoFit/>
          </a:bodyPr>
          <a:lstStyle/>
          <a:p>
            <a:pPr marL="300029" marR="29440" indent="-274486">
              <a:lnSpc>
                <a:spcPct val="155900"/>
              </a:lnSpc>
              <a:spcBef>
                <a:spcPts val="65"/>
              </a:spcBef>
              <a:tabLst>
                <a:tab pos="591400" algn="l"/>
              </a:tabLst>
            </a:pPr>
            <a:r>
              <a:rPr sz="750" spc="7" dirty="0">
                <a:solidFill>
                  <a:srgbClr val="000080"/>
                </a:solidFill>
                <a:latin typeface="Verdana"/>
                <a:cs typeface="Verdana"/>
              </a:rPr>
              <a:t>and </a:t>
            </a:r>
            <a:r>
              <a:rPr sz="750" spc="99" dirty="0">
                <a:solidFill>
                  <a:srgbClr val="000080"/>
                </a:solidFill>
                <a:latin typeface="Verdana"/>
                <a:cs typeface="Verdana"/>
              </a:rPr>
              <a:t> </a:t>
            </a:r>
            <a:r>
              <a:rPr sz="682" b="1" i="1" spc="3" dirty="0">
                <a:solidFill>
                  <a:srgbClr val="FF0000"/>
                </a:solidFill>
                <a:latin typeface="Verdana"/>
                <a:cs typeface="Verdana"/>
              </a:rPr>
              <a:t>O'</a:t>
            </a:r>
            <a:r>
              <a:rPr sz="511" b="1" i="1" spc="3" dirty="0">
                <a:solidFill>
                  <a:srgbClr val="FF0000"/>
                </a:solidFill>
                <a:latin typeface="Verdana"/>
                <a:cs typeface="Verdana"/>
              </a:rPr>
              <a:t>pk	</a:t>
            </a:r>
            <a:r>
              <a:rPr sz="750" spc="10" dirty="0">
                <a:solidFill>
                  <a:srgbClr val="000080"/>
                </a:solidFill>
                <a:latin typeface="Verdana"/>
                <a:cs typeface="Verdana"/>
              </a:rPr>
              <a:t>are</a:t>
            </a:r>
            <a:r>
              <a:rPr sz="750" spc="136" dirty="0">
                <a:solidFill>
                  <a:srgbClr val="000080"/>
                </a:solidFill>
                <a:latin typeface="Verdana"/>
                <a:cs typeface="Verdana"/>
              </a:rPr>
              <a:t> </a:t>
            </a:r>
            <a:r>
              <a:rPr sz="682" b="1" dirty="0">
                <a:solidFill>
                  <a:srgbClr val="FF0000"/>
                </a:solidFill>
                <a:latin typeface="Verdana"/>
                <a:cs typeface="Verdana"/>
              </a:rPr>
              <a:t>j</a:t>
            </a:r>
            <a:r>
              <a:rPr sz="767" b="1" baseline="37037" dirty="0">
                <a:solidFill>
                  <a:srgbClr val="FF0000"/>
                </a:solidFill>
                <a:latin typeface="Verdana"/>
                <a:cs typeface="Verdana"/>
              </a:rPr>
              <a:t>th</a:t>
            </a:r>
            <a:r>
              <a:rPr sz="767" b="1" spc="240" baseline="37037" dirty="0">
                <a:solidFill>
                  <a:srgbClr val="FF0000"/>
                </a:solidFill>
                <a:latin typeface="Verdana"/>
                <a:cs typeface="Verdana"/>
              </a:rPr>
              <a:t> </a:t>
            </a:r>
            <a:r>
              <a:rPr sz="750" spc="7" dirty="0">
                <a:solidFill>
                  <a:srgbClr val="000080"/>
                </a:solidFill>
                <a:latin typeface="Verdana"/>
                <a:cs typeface="Verdana"/>
              </a:rPr>
              <a:t>and</a:t>
            </a:r>
            <a:r>
              <a:rPr sz="750" spc="68" dirty="0">
                <a:solidFill>
                  <a:srgbClr val="000080"/>
                </a:solidFill>
                <a:latin typeface="Verdana"/>
                <a:cs typeface="Verdana"/>
              </a:rPr>
              <a:t> </a:t>
            </a:r>
            <a:r>
              <a:rPr sz="682" b="1" spc="3" dirty="0">
                <a:solidFill>
                  <a:srgbClr val="FF0000"/>
                </a:solidFill>
                <a:latin typeface="Verdana"/>
                <a:cs typeface="Verdana"/>
              </a:rPr>
              <a:t>k</a:t>
            </a:r>
            <a:r>
              <a:rPr sz="767" b="1" spc="5" baseline="37037" dirty="0">
                <a:solidFill>
                  <a:srgbClr val="FF0000"/>
                </a:solidFill>
                <a:latin typeface="Verdana"/>
                <a:cs typeface="Verdana"/>
              </a:rPr>
              <a:t>th</a:t>
            </a:r>
            <a:r>
              <a:rPr sz="767" b="1" spc="215" baseline="37037" dirty="0">
                <a:solidFill>
                  <a:srgbClr val="FF0000"/>
                </a:solidFill>
                <a:latin typeface="Verdana"/>
                <a:cs typeface="Verdana"/>
              </a:rPr>
              <a:t> </a:t>
            </a:r>
            <a:r>
              <a:rPr sz="750" spc="7" dirty="0">
                <a:solidFill>
                  <a:srgbClr val="000080"/>
                </a:solidFill>
                <a:latin typeface="Verdana"/>
                <a:cs typeface="Verdana"/>
              </a:rPr>
              <a:t>crisp</a:t>
            </a:r>
            <a:r>
              <a:rPr sz="750" spc="136" dirty="0">
                <a:solidFill>
                  <a:srgbClr val="000080"/>
                </a:solidFill>
                <a:latin typeface="Verdana"/>
                <a:cs typeface="Verdana"/>
              </a:rPr>
              <a:t> </a:t>
            </a:r>
            <a:r>
              <a:rPr sz="750" spc="3" dirty="0">
                <a:solidFill>
                  <a:srgbClr val="000080"/>
                </a:solidFill>
                <a:latin typeface="Verdana"/>
                <a:cs typeface="Verdana"/>
              </a:rPr>
              <a:t>defuzzification</a:t>
            </a:r>
            <a:r>
              <a:rPr sz="750" spc="139" dirty="0">
                <a:solidFill>
                  <a:srgbClr val="000080"/>
                </a:solidFill>
                <a:latin typeface="Verdana"/>
                <a:cs typeface="Verdana"/>
              </a:rPr>
              <a:t> </a:t>
            </a:r>
            <a:r>
              <a:rPr sz="750" spc="7" dirty="0">
                <a:solidFill>
                  <a:srgbClr val="000080"/>
                </a:solidFill>
                <a:latin typeface="Verdana"/>
                <a:cs typeface="Verdana"/>
              </a:rPr>
              <a:t>outputs</a:t>
            </a:r>
            <a:r>
              <a:rPr sz="750" spc="143" dirty="0">
                <a:solidFill>
                  <a:srgbClr val="000080"/>
                </a:solidFill>
                <a:latin typeface="Verdana"/>
                <a:cs typeface="Verdana"/>
              </a:rPr>
              <a:t> </a:t>
            </a:r>
            <a:r>
              <a:rPr sz="750" spc="3" dirty="0">
                <a:solidFill>
                  <a:srgbClr val="000080"/>
                </a:solidFill>
                <a:latin typeface="Verdana"/>
                <a:cs typeface="Verdana"/>
              </a:rPr>
              <a:t>of </a:t>
            </a:r>
            <a:r>
              <a:rPr sz="750" spc="-256" dirty="0">
                <a:solidFill>
                  <a:srgbClr val="000080"/>
                </a:solidFill>
                <a:latin typeface="Verdana"/>
                <a:cs typeface="Verdana"/>
              </a:rPr>
              <a:t> </a:t>
            </a:r>
            <a:r>
              <a:rPr sz="750" spc="7" dirty="0">
                <a:solidFill>
                  <a:srgbClr val="000080"/>
                </a:solidFill>
                <a:latin typeface="Verdana"/>
                <a:cs typeface="Verdana"/>
              </a:rPr>
              <a:t>output</a:t>
            </a:r>
            <a:r>
              <a:rPr sz="750" spc="273" dirty="0">
                <a:solidFill>
                  <a:srgbClr val="000080"/>
                </a:solidFill>
                <a:latin typeface="Verdana"/>
                <a:cs typeface="Verdana"/>
              </a:rPr>
              <a:t> </a:t>
            </a:r>
            <a:r>
              <a:rPr sz="750" spc="7" dirty="0">
                <a:solidFill>
                  <a:srgbClr val="000080"/>
                </a:solidFill>
                <a:latin typeface="Verdana"/>
                <a:cs typeface="Verdana"/>
              </a:rPr>
              <a:t>layer</a:t>
            </a:r>
            <a:r>
              <a:rPr sz="750" spc="273" dirty="0">
                <a:solidFill>
                  <a:srgbClr val="000080"/>
                </a:solidFill>
                <a:latin typeface="Verdana"/>
                <a:cs typeface="Verdana"/>
              </a:rPr>
              <a:t> </a:t>
            </a:r>
            <a:r>
              <a:rPr sz="750" spc="7" dirty="0">
                <a:solidFill>
                  <a:srgbClr val="000080"/>
                </a:solidFill>
                <a:latin typeface="Verdana"/>
                <a:cs typeface="Verdana"/>
              </a:rPr>
              <a:t>neurons</a:t>
            </a:r>
            <a:r>
              <a:rPr sz="750" spc="273" dirty="0">
                <a:solidFill>
                  <a:srgbClr val="000080"/>
                </a:solidFill>
                <a:latin typeface="Verdana"/>
                <a:cs typeface="Verdana"/>
              </a:rPr>
              <a:t> </a:t>
            </a:r>
            <a:r>
              <a:rPr sz="750" spc="3" dirty="0">
                <a:solidFill>
                  <a:srgbClr val="000080"/>
                </a:solidFill>
                <a:latin typeface="Verdana"/>
                <a:cs typeface="Verdana"/>
              </a:rPr>
              <a:t>respectively.</a:t>
            </a:r>
            <a:endParaRPr sz="750">
              <a:latin typeface="Verdana"/>
              <a:cs typeface="Verdana"/>
            </a:endParaRPr>
          </a:p>
        </p:txBody>
      </p:sp>
      <p:sp>
        <p:nvSpPr>
          <p:cNvPr id="27" name="object 27"/>
          <p:cNvSpPr txBox="1"/>
          <p:nvPr/>
        </p:nvSpPr>
        <p:spPr>
          <a:xfrm>
            <a:off x="5625114" y="4852638"/>
            <a:ext cx="190500" cy="116332"/>
          </a:xfrm>
          <a:prstGeom prst="rect">
            <a:avLst/>
          </a:prstGeom>
        </p:spPr>
        <p:txBody>
          <a:bodyPr vert="horz" wrap="square" lIns="0" tIns="11257" rIns="0" bIns="0" rtlCol="0">
            <a:spAutoFit/>
          </a:bodyPr>
          <a:lstStyle/>
          <a:p>
            <a:pPr marL="25977">
              <a:spcBef>
                <a:spcPts val="89"/>
              </a:spcBef>
            </a:pPr>
            <a:r>
              <a:rPr sz="1023" b="1" spc="10" baseline="-27777" dirty="0">
                <a:solidFill>
                  <a:srgbClr val="FF0000"/>
                </a:solidFill>
                <a:latin typeface="Verdana"/>
                <a:cs typeface="Verdana"/>
              </a:rPr>
              <a:t>i</a:t>
            </a:r>
            <a:r>
              <a:rPr sz="1023" b="1" spc="-46" baseline="-27777" dirty="0">
                <a:solidFill>
                  <a:srgbClr val="FF0000"/>
                </a:solidFill>
                <a:latin typeface="Verdana"/>
                <a:cs typeface="Verdana"/>
              </a:rPr>
              <a:t> </a:t>
            </a:r>
            <a:r>
              <a:rPr sz="511" b="1" spc="3" dirty="0">
                <a:solidFill>
                  <a:srgbClr val="FF0000"/>
                </a:solidFill>
                <a:latin typeface="Verdana"/>
                <a:cs typeface="Verdana"/>
              </a:rPr>
              <a:t>th</a:t>
            </a:r>
            <a:endParaRPr sz="511">
              <a:latin typeface="Verdana"/>
              <a:cs typeface="Verdana"/>
            </a:endParaRPr>
          </a:p>
        </p:txBody>
      </p:sp>
      <p:sp>
        <p:nvSpPr>
          <p:cNvPr id="28" name="object 28"/>
          <p:cNvSpPr txBox="1"/>
          <p:nvPr/>
        </p:nvSpPr>
        <p:spPr>
          <a:xfrm>
            <a:off x="2922096" y="4828118"/>
            <a:ext cx="3775797" cy="367524"/>
          </a:xfrm>
          <a:prstGeom prst="rect">
            <a:avLst/>
          </a:prstGeom>
        </p:spPr>
        <p:txBody>
          <a:bodyPr vert="horz" wrap="square" lIns="0" tIns="71870" rIns="0" bIns="0" rtlCol="0">
            <a:spAutoFit/>
          </a:bodyPr>
          <a:lstStyle/>
          <a:p>
            <a:pPr marL="122090" indent="-87887">
              <a:spcBef>
                <a:spcPts val="566"/>
              </a:spcBef>
              <a:buSzPct val="86363"/>
              <a:buFont typeface="Symbol"/>
              <a:buChar char=""/>
              <a:tabLst>
                <a:tab pos="122523" algn="l"/>
                <a:tab pos="387051" algn="l"/>
                <a:tab pos="629066" algn="l"/>
                <a:tab pos="2994234" algn="l"/>
              </a:tabLst>
            </a:pPr>
            <a:r>
              <a:rPr sz="750" spc="7" dirty="0">
                <a:solidFill>
                  <a:srgbClr val="000080"/>
                </a:solidFill>
                <a:latin typeface="Verdana"/>
                <a:cs typeface="Verdana"/>
              </a:rPr>
              <a:t>Let	</a:t>
            </a:r>
            <a:r>
              <a:rPr sz="648" b="1" spc="-7" dirty="0">
                <a:solidFill>
                  <a:srgbClr val="FF0000"/>
                </a:solidFill>
                <a:latin typeface="Verdana"/>
                <a:cs typeface="Verdana"/>
              </a:rPr>
              <a:t>W</a:t>
            </a:r>
            <a:r>
              <a:rPr sz="580" b="1" spc="-7" dirty="0">
                <a:solidFill>
                  <a:srgbClr val="FF0000"/>
                </a:solidFill>
                <a:latin typeface="Verdana"/>
                <a:cs typeface="Verdana"/>
              </a:rPr>
              <a:t>ij	</a:t>
            </a:r>
            <a:r>
              <a:rPr sz="750" spc="3" dirty="0">
                <a:solidFill>
                  <a:srgbClr val="000080"/>
                </a:solidFill>
                <a:latin typeface="Verdana"/>
                <a:cs typeface="Verdana"/>
              </a:rPr>
              <a:t>is </a:t>
            </a:r>
            <a:r>
              <a:rPr sz="750" spc="164" dirty="0">
                <a:solidFill>
                  <a:srgbClr val="000080"/>
                </a:solidFill>
                <a:latin typeface="Verdana"/>
                <a:cs typeface="Verdana"/>
              </a:rPr>
              <a:t> </a:t>
            </a:r>
            <a:r>
              <a:rPr sz="750" spc="7" dirty="0">
                <a:solidFill>
                  <a:srgbClr val="000080"/>
                </a:solidFill>
                <a:latin typeface="Verdana"/>
                <a:cs typeface="Verdana"/>
              </a:rPr>
              <a:t>the</a:t>
            </a:r>
            <a:r>
              <a:rPr sz="750" spc="82" dirty="0">
                <a:solidFill>
                  <a:srgbClr val="000080"/>
                </a:solidFill>
                <a:latin typeface="Verdana"/>
                <a:cs typeface="Verdana"/>
              </a:rPr>
              <a:t> </a:t>
            </a:r>
            <a:r>
              <a:rPr sz="750" spc="7" dirty="0">
                <a:solidFill>
                  <a:srgbClr val="000080"/>
                </a:solidFill>
                <a:latin typeface="Verdana"/>
                <a:cs typeface="Verdana"/>
              </a:rPr>
              <a:t>fuzzy</a:t>
            </a:r>
            <a:r>
              <a:rPr sz="750" spc="82" dirty="0">
                <a:solidFill>
                  <a:srgbClr val="000080"/>
                </a:solidFill>
                <a:latin typeface="Verdana"/>
                <a:cs typeface="Verdana"/>
              </a:rPr>
              <a:t> </a:t>
            </a:r>
            <a:r>
              <a:rPr sz="750" spc="7" dirty="0">
                <a:solidFill>
                  <a:srgbClr val="000080"/>
                </a:solidFill>
                <a:latin typeface="Verdana"/>
                <a:cs typeface="Verdana"/>
              </a:rPr>
              <a:t>connection</a:t>
            </a:r>
            <a:r>
              <a:rPr sz="750" spc="82" dirty="0">
                <a:solidFill>
                  <a:srgbClr val="000080"/>
                </a:solidFill>
                <a:latin typeface="Verdana"/>
                <a:cs typeface="Verdana"/>
              </a:rPr>
              <a:t> </a:t>
            </a:r>
            <a:r>
              <a:rPr sz="750" spc="7" dirty="0">
                <a:solidFill>
                  <a:srgbClr val="000080"/>
                </a:solidFill>
                <a:latin typeface="Verdana"/>
                <a:cs typeface="Verdana"/>
              </a:rPr>
              <a:t>weight</a:t>
            </a:r>
            <a:r>
              <a:rPr sz="750" spc="82" dirty="0">
                <a:solidFill>
                  <a:srgbClr val="000080"/>
                </a:solidFill>
                <a:latin typeface="Verdana"/>
                <a:cs typeface="Verdana"/>
              </a:rPr>
              <a:t> </a:t>
            </a:r>
            <a:r>
              <a:rPr sz="750" spc="7" dirty="0">
                <a:solidFill>
                  <a:srgbClr val="000080"/>
                </a:solidFill>
                <a:latin typeface="Verdana"/>
                <a:cs typeface="Verdana"/>
              </a:rPr>
              <a:t>between	</a:t>
            </a:r>
            <a:r>
              <a:rPr sz="750" spc="3" dirty="0">
                <a:solidFill>
                  <a:srgbClr val="000080"/>
                </a:solidFill>
                <a:latin typeface="Verdana"/>
                <a:cs typeface="Verdana"/>
              </a:rPr>
              <a:t>input</a:t>
            </a:r>
            <a:r>
              <a:rPr sz="750" spc="55" dirty="0">
                <a:solidFill>
                  <a:srgbClr val="000080"/>
                </a:solidFill>
                <a:latin typeface="Verdana"/>
                <a:cs typeface="Verdana"/>
              </a:rPr>
              <a:t> </a:t>
            </a:r>
            <a:r>
              <a:rPr sz="750" spc="7" dirty="0">
                <a:solidFill>
                  <a:srgbClr val="000080"/>
                </a:solidFill>
                <a:latin typeface="Verdana"/>
                <a:cs typeface="Verdana"/>
              </a:rPr>
              <a:t>node</a:t>
            </a:r>
            <a:r>
              <a:rPr sz="750" spc="55" dirty="0">
                <a:solidFill>
                  <a:srgbClr val="000080"/>
                </a:solidFill>
                <a:latin typeface="Verdana"/>
                <a:cs typeface="Verdana"/>
              </a:rPr>
              <a:t> </a:t>
            </a:r>
            <a:r>
              <a:rPr sz="750" spc="10" dirty="0">
                <a:solidFill>
                  <a:srgbClr val="000080"/>
                </a:solidFill>
                <a:latin typeface="Verdana"/>
                <a:cs typeface="Verdana"/>
              </a:rPr>
              <a:t>and</a:t>
            </a:r>
            <a:endParaRPr sz="750">
              <a:latin typeface="Verdana"/>
              <a:cs typeface="Verdana"/>
            </a:endParaRPr>
          </a:p>
          <a:p>
            <a:pPr marL="122090">
              <a:spcBef>
                <a:spcPts val="505"/>
              </a:spcBef>
            </a:pPr>
            <a:r>
              <a:rPr sz="682" b="1" dirty="0">
                <a:solidFill>
                  <a:srgbClr val="FF0000"/>
                </a:solidFill>
                <a:latin typeface="Verdana"/>
                <a:cs typeface="Verdana"/>
              </a:rPr>
              <a:t>j</a:t>
            </a:r>
            <a:r>
              <a:rPr sz="767" b="1" baseline="37037" dirty="0">
                <a:solidFill>
                  <a:srgbClr val="FF0000"/>
                </a:solidFill>
                <a:latin typeface="Verdana"/>
                <a:cs typeface="Verdana"/>
              </a:rPr>
              <a:t>th</a:t>
            </a:r>
            <a:r>
              <a:rPr sz="767" b="1" spc="76" baseline="37037" dirty="0">
                <a:solidFill>
                  <a:srgbClr val="FF0000"/>
                </a:solidFill>
                <a:latin typeface="Verdana"/>
                <a:cs typeface="Verdana"/>
              </a:rPr>
              <a:t> </a:t>
            </a:r>
            <a:r>
              <a:rPr sz="750" spc="7" dirty="0">
                <a:solidFill>
                  <a:srgbClr val="000080"/>
                </a:solidFill>
                <a:latin typeface="Verdana"/>
                <a:cs typeface="Verdana"/>
              </a:rPr>
              <a:t>hidden</a:t>
            </a:r>
            <a:r>
              <a:rPr sz="750" spc="-17" dirty="0">
                <a:solidFill>
                  <a:srgbClr val="000080"/>
                </a:solidFill>
                <a:latin typeface="Verdana"/>
                <a:cs typeface="Verdana"/>
              </a:rPr>
              <a:t> </a:t>
            </a:r>
            <a:r>
              <a:rPr sz="750" spc="7" dirty="0">
                <a:solidFill>
                  <a:srgbClr val="000080"/>
                </a:solidFill>
                <a:latin typeface="Verdana"/>
                <a:cs typeface="Verdana"/>
              </a:rPr>
              <a:t>node.</a:t>
            </a:r>
            <a:endParaRPr sz="750">
              <a:latin typeface="Verdana"/>
              <a:cs typeface="Verdana"/>
            </a:endParaRPr>
          </a:p>
        </p:txBody>
      </p:sp>
      <p:sp>
        <p:nvSpPr>
          <p:cNvPr id="29" name="object 29"/>
          <p:cNvSpPr txBox="1"/>
          <p:nvPr/>
        </p:nvSpPr>
        <p:spPr>
          <a:xfrm>
            <a:off x="5612664" y="5288016"/>
            <a:ext cx="164090" cy="116332"/>
          </a:xfrm>
          <a:prstGeom prst="rect">
            <a:avLst/>
          </a:prstGeom>
        </p:spPr>
        <p:txBody>
          <a:bodyPr vert="horz" wrap="square" lIns="0" tIns="11257" rIns="0" bIns="0" rtlCol="0">
            <a:spAutoFit/>
          </a:bodyPr>
          <a:lstStyle/>
          <a:p>
            <a:pPr marL="25977">
              <a:spcBef>
                <a:spcPts val="89"/>
              </a:spcBef>
            </a:pPr>
            <a:r>
              <a:rPr sz="1023" b="1" baseline="-27777" dirty="0">
                <a:solidFill>
                  <a:srgbClr val="FF0000"/>
                </a:solidFill>
                <a:latin typeface="Verdana"/>
                <a:cs typeface="Verdana"/>
              </a:rPr>
              <a:t>j</a:t>
            </a:r>
            <a:r>
              <a:rPr sz="511" b="1" dirty="0">
                <a:solidFill>
                  <a:srgbClr val="FF0000"/>
                </a:solidFill>
                <a:latin typeface="Verdana"/>
                <a:cs typeface="Verdana"/>
              </a:rPr>
              <a:t>th</a:t>
            </a:r>
            <a:endParaRPr sz="511">
              <a:latin typeface="Verdana"/>
              <a:cs typeface="Verdana"/>
            </a:endParaRPr>
          </a:p>
        </p:txBody>
      </p:sp>
      <p:sp>
        <p:nvSpPr>
          <p:cNvPr id="30" name="object 30"/>
          <p:cNvSpPr txBox="1"/>
          <p:nvPr/>
        </p:nvSpPr>
        <p:spPr>
          <a:xfrm>
            <a:off x="2948074" y="5324908"/>
            <a:ext cx="3732501" cy="126346"/>
          </a:xfrm>
          <a:prstGeom prst="rect">
            <a:avLst/>
          </a:prstGeom>
        </p:spPr>
        <p:txBody>
          <a:bodyPr vert="horz" wrap="square" lIns="0" tIns="10824" rIns="0" bIns="0" rtlCol="0">
            <a:spAutoFit/>
          </a:bodyPr>
          <a:lstStyle/>
          <a:p>
            <a:pPr marL="96113" indent="-87887">
              <a:spcBef>
                <a:spcPts val="85"/>
              </a:spcBef>
              <a:buSzPct val="86363"/>
              <a:buFont typeface="Symbol"/>
              <a:buChar char=""/>
              <a:tabLst>
                <a:tab pos="96546" algn="l"/>
                <a:tab pos="722582" algn="l"/>
                <a:tab pos="2901584" algn="l"/>
              </a:tabLst>
            </a:pPr>
            <a:r>
              <a:rPr sz="750" spc="7" dirty="0">
                <a:solidFill>
                  <a:srgbClr val="000080"/>
                </a:solidFill>
                <a:latin typeface="Verdana"/>
                <a:cs typeface="Verdana"/>
              </a:rPr>
              <a:t>Let </a:t>
            </a:r>
            <a:r>
              <a:rPr sz="750" spc="10" dirty="0">
                <a:solidFill>
                  <a:srgbClr val="000080"/>
                </a:solidFill>
                <a:latin typeface="Verdana"/>
                <a:cs typeface="Verdana"/>
              </a:rPr>
              <a:t> </a:t>
            </a:r>
            <a:r>
              <a:rPr sz="750" b="1" spc="3" dirty="0">
                <a:solidFill>
                  <a:srgbClr val="FF0000"/>
                </a:solidFill>
                <a:latin typeface="Verdana"/>
                <a:cs typeface="Verdana"/>
              </a:rPr>
              <a:t>V</a:t>
            </a:r>
            <a:r>
              <a:rPr sz="580" b="1" spc="3" dirty="0">
                <a:solidFill>
                  <a:srgbClr val="FF0000"/>
                </a:solidFill>
                <a:latin typeface="Verdana"/>
                <a:cs typeface="Verdana"/>
              </a:rPr>
              <a:t>jk </a:t>
            </a:r>
            <a:r>
              <a:rPr sz="580" b="1" spc="130" dirty="0">
                <a:solidFill>
                  <a:srgbClr val="FF0000"/>
                </a:solidFill>
                <a:latin typeface="Verdana"/>
                <a:cs typeface="Verdana"/>
              </a:rPr>
              <a:t> </a:t>
            </a:r>
            <a:r>
              <a:rPr sz="750" spc="3" dirty="0">
                <a:solidFill>
                  <a:srgbClr val="000080"/>
                </a:solidFill>
                <a:latin typeface="Verdana"/>
                <a:cs typeface="Verdana"/>
              </a:rPr>
              <a:t>is	</a:t>
            </a:r>
            <a:r>
              <a:rPr sz="750" spc="7" dirty="0">
                <a:solidFill>
                  <a:srgbClr val="000080"/>
                </a:solidFill>
                <a:latin typeface="Verdana"/>
                <a:cs typeface="Verdana"/>
              </a:rPr>
              <a:t>the</a:t>
            </a:r>
            <a:r>
              <a:rPr sz="750" spc="27" dirty="0">
                <a:solidFill>
                  <a:srgbClr val="000080"/>
                </a:solidFill>
                <a:latin typeface="Verdana"/>
                <a:cs typeface="Verdana"/>
              </a:rPr>
              <a:t> </a:t>
            </a:r>
            <a:r>
              <a:rPr sz="750" spc="7" dirty="0">
                <a:solidFill>
                  <a:srgbClr val="000080"/>
                </a:solidFill>
                <a:latin typeface="Verdana"/>
                <a:cs typeface="Verdana"/>
              </a:rPr>
              <a:t>fuzzy</a:t>
            </a:r>
            <a:r>
              <a:rPr sz="750" spc="24" dirty="0">
                <a:solidFill>
                  <a:srgbClr val="000080"/>
                </a:solidFill>
                <a:latin typeface="Verdana"/>
                <a:cs typeface="Verdana"/>
              </a:rPr>
              <a:t> </a:t>
            </a:r>
            <a:r>
              <a:rPr sz="750" spc="7" dirty="0">
                <a:solidFill>
                  <a:srgbClr val="000080"/>
                </a:solidFill>
                <a:latin typeface="Verdana"/>
                <a:cs typeface="Verdana"/>
              </a:rPr>
              <a:t>connection </a:t>
            </a:r>
            <a:r>
              <a:rPr sz="750" spc="48" dirty="0">
                <a:solidFill>
                  <a:srgbClr val="000080"/>
                </a:solidFill>
                <a:latin typeface="Verdana"/>
                <a:cs typeface="Verdana"/>
              </a:rPr>
              <a:t> </a:t>
            </a:r>
            <a:r>
              <a:rPr sz="750" spc="7" dirty="0">
                <a:solidFill>
                  <a:srgbClr val="000080"/>
                </a:solidFill>
                <a:latin typeface="Verdana"/>
                <a:cs typeface="Verdana"/>
              </a:rPr>
              <a:t>weight </a:t>
            </a:r>
            <a:r>
              <a:rPr sz="750" spc="51" dirty="0">
                <a:solidFill>
                  <a:srgbClr val="000080"/>
                </a:solidFill>
                <a:latin typeface="Verdana"/>
                <a:cs typeface="Verdana"/>
              </a:rPr>
              <a:t> </a:t>
            </a:r>
            <a:r>
              <a:rPr sz="750" spc="10" dirty="0">
                <a:solidFill>
                  <a:srgbClr val="000080"/>
                </a:solidFill>
                <a:latin typeface="Verdana"/>
                <a:cs typeface="Verdana"/>
              </a:rPr>
              <a:t>between	</a:t>
            </a:r>
            <a:r>
              <a:rPr sz="750" spc="7" dirty="0">
                <a:solidFill>
                  <a:srgbClr val="000080"/>
                </a:solidFill>
                <a:latin typeface="Verdana"/>
                <a:cs typeface="Verdana"/>
              </a:rPr>
              <a:t>hidden</a:t>
            </a:r>
            <a:r>
              <a:rPr sz="750" dirty="0">
                <a:solidFill>
                  <a:srgbClr val="000080"/>
                </a:solidFill>
                <a:latin typeface="Verdana"/>
                <a:cs typeface="Verdana"/>
              </a:rPr>
              <a:t> </a:t>
            </a:r>
            <a:r>
              <a:rPr sz="750" spc="7" dirty="0">
                <a:solidFill>
                  <a:srgbClr val="000080"/>
                </a:solidFill>
                <a:latin typeface="Verdana"/>
                <a:cs typeface="Verdana"/>
              </a:rPr>
              <a:t>node</a:t>
            </a:r>
            <a:r>
              <a:rPr sz="750" spc="-7" dirty="0">
                <a:solidFill>
                  <a:srgbClr val="000080"/>
                </a:solidFill>
                <a:latin typeface="Verdana"/>
                <a:cs typeface="Verdana"/>
              </a:rPr>
              <a:t> </a:t>
            </a:r>
            <a:r>
              <a:rPr sz="750" spc="10" dirty="0">
                <a:solidFill>
                  <a:srgbClr val="000080"/>
                </a:solidFill>
                <a:latin typeface="Verdana"/>
                <a:cs typeface="Verdana"/>
              </a:rPr>
              <a:t>and</a:t>
            </a:r>
            <a:endParaRPr sz="750">
              <a:latin typeface="Verdana"/>
              <a:cs typeface="Verdana"/>
            </a:endParaRPr>
          </a:p>
        </p:txBody>
      </p:sp>
      <p:sp>
        <p:nvSpPr>
          <p:cNvPr id="31" name="object 31"/>
          <p:cNvSpPr txBox="1"/>
          <p:nvPr/>
        </p:nvSpPr>
        <p:spPr>
          <a:xfrm>
            <a:off x="3018559" y="5466220"/>
            <a:ext cx="187902" cy="116332"/>
          </a:xfrm>
          <a:prstGeom prst="rect">
            <a:avLst/>
          </a:prstGeom>
        </p:spPr>
        <p:txBody>
          <a:bodyPr vert="horz" wrap="square" lIns="0" tIns="11257" rIns="0" bIns="0" rtlCol="0">
            <a:spAutoFit/>
          </a:bodyPr>
          <a:lstStyle/>
          <a:p>
            <a:pPr marL="25977">
              <a:spcBef>
                <a:spcPts val="89"/>
              </a:spcBef>
            </a:pPr>
            <a:r>
              <a:rPr sz="1023" b="1" spc="5" baseline="-27777" dirty="0">
                <a:solidFill>
                  <a:srgbClr val="FF0000"/>
                </a:solidFill>
                <a:latin typeface="Verdana"/>
                <a:cs typeface="Verdana"/>
              </a:rPr>
              <a:t>k</a:t>
            </a:r>
            <a:r>
              <a:rPr sz="511" b="1" spc="3" dirty="0">
                <a:solidFill>
                  <a:srgbClr val="FF0000"/>
                </a:solidFill>
                <a:latin typeface="Verdana"/>
                <a:cs typeface="Verdana"/>
              </a:rPr>
              <a:t>th</a:t>
            </a:r>
            <a:endParaRPr sz="511">
              <a:latin typeface="Verdana"/>
              <a:cs typeface="Verdana"/>
            </a:endParaRPr>
          </a:p>
        </p:txBody>
      </p:sp>
      <p:sp>
        <p:nvSpPr>
          <p:cNvPr id="32" name="object 32"/>
          <p:cNvSpPr txBox="1"/>
          <p:nvPr/>
        </p:nvSpPr>
        <p:spPr>
          <a:xfrm>
            <a:off x="3234344" y="5503113"/>
            <a:ext cx="646401" cy="126346"/>
          </a:xfrm>
          <a:prstGeom prst="rect">
            <a:avLst/>
          </a:prstGeom>
        </p:spPr>
        <p:txBody>
          <a:bodyPr vert="horz" wrap="square" lIns="0" tIns="10824" rIns="0" bIns="0" rtlCol="0">
            <a:spAutoFit/>
          </a:bodyPr>
          <a:lstStyle/>
          <a:p>
            <a:pPr marL="8659">
              <a:spcBef>
                <a:spcPts val="85"/>
              </a:spcBef>
            </a:pPr>
            <a:r>
              <a:rPr sz="750" spc="7" dirty="0">
                <a:solidFill>
                  <a:srgbClr val="000080"/>
                </a:solidFill>
                <a:latin typeface="Verdana"/>
                <a:cs typeface="Verdana"/>
              </a:rPr>
              <a:t>output</a:t>
            </a:r>
            <a:r>
              <a:rPr sz="750" spc="-41" dirty="0">
                <a:solidFill>
                  <a:srgbClr val="000080"/>
                </a:solidFill>
                <a:latin typeface="Verdana"/>
                <a:cs typeface="Verdana"/>
              </a:rPr>
              <a:t> </a:t>
            </a:r>
            <a:r>
              <a:rPr sz="750" spc="7" dirty="0">
                <a:solidFill>
                  <a:srgbClr val="000080"/>
                </a:solidFill>
                <a:latin typeface="Verdana"/>
                <a:cs typeface="Verdana"/>
              </a:rPr>
              <a:t>node.</a:t>
            </a:r>
            <a:endParaRPr sz="750">
              <a:latin typeface="Verdana"/>
              <a:cs typeface="Verdana"/>
            </a:endParaRPr>
          </a:p>
        </p:txBody>
      </p:sp>
      <p:sp>
        <p:nvSpPr>
          <p:cNvPr id="33" name="object 33"/>
          <p:cNvSpPr txBox="1"/>
          <p:nvPr/>
        </p:nvSpPr>
        <p:spPr>
          <a:xfrm>
            <a:off x="2463343" y="5680822"/>
            <a:ext cx="1588510" cy="312055"/>
          </a:xfrm>
          <a:prstGeom prst="rect">
            <a:avLst/>
          </a:prstGeom>
        </p:spPr>
        <p:txBody>
          <a:bodyPr vert="horz" wrap="square" lIns="0" tIns="7793" rIns="0" bIns="0" rtlCol="0">
            <a:spAutoFit/>
          </a:bodyPr>
          <a:lstStyle/>
          <a:p>
            <a:pPr marL="434242">
              <a:spcBef>
                <a:spcPts val="61"/>
              </a:spcBef>
            </a:pPr>
            <a:r>
              <a:rPr sz="648" b="1" i="1" spc="-7" dirty="0">
                <a:solidFill>
                  <a:srgbClr val="008000"/>
                </a:solidFill>
                <a:latin typeface="Verdana"/>
                <a:cs typeface="Verdana"/>
              </a:rPr>
              <a:t>[Continued</a:t>
            </a:r>
            <a:r>
              <a:rPr sz="648" b="1" i="1" spc="-20" dirty="0">
                <a:solidFill>
                  <a:srgbClr val="008000"/>
                </a:solidFill>
                <a:latin typeface="Verdana"/>
                <a:cs typeface="Verdana"/>
              </a:rPr>
              <a:t> </a:t>
            </a:r>
            <a:r>
              <a:rPr sz="648" b="1" i="1" spc="-3" dirty="0">
                <a:solidFill>
                  <a:srgbClr val="008000"/>
                </a:solidFill>
                <a:latin typeface="Verdana"/>
                <a:cs typeface="Verdana"/>
              </a:rPr>
              <a:t>in</a:t>
            </a:r>
            <a:r>
              <a:rPr sz="648" b="1" i="1" spc="-14" dirty="0">
                <a:solidFill>
                  <a:srgbClr val="008000"/>
                </a:solidFill>
                <a:latin typeface="Verdana"/>
                <a:cs typeface="Verdana"/>
              </a:rPr>
              <a:t> </a:t>
            </a:r>
            <a:r>
              <a:rPr sz="648" b="1" i="1" spc="-3" dirty="0">
                <a:solidFill>
                  <a:srgbClr val="008000"/>
                </a:solidFill>
                <a:latin typeface="Verdana"/>
                <a:cs typeface="Verdana"/>
              </a:rPr>
              <a:t>next</a:t>
            </a:r>
            <a:r>
              <a:rPr sz="648" b="1" i="1" spc="-14" dirty="0">
                <a:solidFill>
                  <a:srgbClr val="008000"/>
                </a:solidFill>
                <a:latin typeface="Verdana"/>
                <a:cs typeface="Verdana"/>
              </a:rPr>
              <a:t> </a:t>
            </a:r>
            <a:r>
              <a:rPr sz="648" b="1" i="1" spc="-3" dirty="0">
                <a:solidFill>
                  <a:srgbClr val="008000"/>
                </a:solidFill>
                <a:latin typeface="Verdana"/>
                <a:cs typeface="Verdana"/>
              </a:rPr>
              <a:t>slide]</a:t>
            </a:r>
            <a:endParaRPr sz="648">
              <a:latin typeface="Verdana"/>
              <a:cs typeface="Verdana"/>
            </a:endParaRPr>
          </a:p>
          <a:p>
            <a:pPr>
              <a:spcBef>
                <a:spcPts val="34"/>
              </a:spcBef>
            </a:pPr>
            <a:endParaRPr sz="818">
              <a:latin typeface="Verdana"/>
              <a:cs typeface="Verdana"/>
            </a:endParaRPr>
          </a:p>
          <a:p>
            <a:pPr marL="8659"/>
            <a:r>
              <a:rPr sz="511" b="1" dirty="0">
                <a:solidFill>
                  <a:srgbClr val="000080"/>
                </a:solidFill>
                <a:latin typeface="Verdana"/>
                <a:cs typeface="Verdana"/>
              </a:rPr>
              <a:t>31</a:t>
            </a:r>
            <a:endParaRPr sz="511">
              <a:latin typeface="Verdana"/>
              <a:cs typeface="Verdana"/>
            </a:endParaRPr>
          </a:p>
        </p:txBody>
      </p:sp>
      <p:sp>
        <p:nvSpPr>
          <p:cNvPr id="34" name="object 34"/>
          <p:cNvSpPr/>
          <p:nvPr/>
        </p:nvSpPr>
        <p:spPr>
          <a:xfrm>
            <a:off x="3169747" y="3347951"/>
            <a:ext cx="1466417" cy="234661"/>
          </a:xfrm>
          <a:custGeom>
            <a:avLst/>
            <a:gdLst/>
            <a:ahLst/>
            <a:cxnLst/>
            <a:rect l="l" t="t" r="r" b="b"/>
            <a:pathLst>
              <a:path w="2150745" h="344170">
                <a:moveTo>
                  <a:pt x="2150364" y="0"/>
                </a:moveTo>
                <a:lnTo>
                  <a:pt x="0" y="0"/>
                </a:lnTo>
                <a:lnTo>
                  <a:pt x="0" y="343662"/>
                </a:lnTo>
                <a:lnTo>
                  <a:pt x="2150364" y="343662"/>
                </a:lnTo>
                <a:lnTo>
                  <a:pt x="2150364" y="0"/>
                </a:lnTo>
                <a:close/>
              </a:path>
            </a:pathLst>
          </a:custGeom>
          <a:solidFill>
            <a:srgbClr val="FFFFFF"/>
          </a:solidFill>
        </p:spPr>
        <p:txBody>
          <a:bodyPr wrap="square" lIns="0" tIns="0" rIns="0" bIns="0" rtlCol="0"/>
          <a:lstStyle/>
          <a:p>
            <a:endParaRPr sz="1227"/>
          </a:p>
        </p:txBody>
      </p:sp>
      <p:sp>
        <p:nvSpPr>
          <p:cNvPr id="35" name="object 35"/>
          <p:cNvSpPr txBox="1"/>
          <p:nvPr/>
        </p:nvSpPr>
        <p:spPr>
          <a:xfrm>
            <a:off x="3606081" y="3375956"/>
            <a:ext cx="32905" cy="108026"/>
          </a:xfrm>
          <a:prstGeom prst="rect">
            <a:avLst/>
          </a:prstGeom>
        </p:spPr>
        <p:txBody>
          <a:bodyPr vert="horz" wrap="square" lIns="0" tIns="3031" rIns="0" bIns="0" rtlCol="0">
            <a:spAutoFit/>
          </a:bodyPr>
          <a:lstStyle/>
          <a:p>
            <a:pPr>
              <a:spcBef>
                <a:spcPts val="24"/>
              </a:spcBef>
            </a:pPr>
            <a:r>
              <a:rPr sz="682" spc="7" dirty="0">
                <a:solidFill>
                  <a:srgbClr val="000080"/>
                </a:solidFill>
                <a:latin typeface="Verdana"/>
                <a:cs typeface="Verdana"/>
              </a:rPr>
              <a:t>,</a:t>
            </a:r>
            <a:endParaRPr sz="682">
              <a:latin typeface="Verdana"/>
              <a:cs typeface="Verdana"/>
            </a:endParaRPr>
          </a:p>
        </p:txBody>
      </p:sp>
      <p:sp>
        <p:nvSpPr>
          <p:cNvPr id="36" name="object 36"/>
          <p:cNvSpPr txBox="1"/>
          <p:nvPr/>
        </p:nvSpPr>
        <p:spPr>
          <a:xfrm>
            <a:off x="3819511" y="3367777"/>
            <a:ext cx="495300" cy="116332"/>
          </a:xfrm>
          <a:prstGeom prst="rect">
            <a:avLst/>
          </a:prstGeom>
        </p:spPr>
        <p:txBody>
          <a:bodyPr vert="horz" wrap="square" lIns="0" tIns="11257" rIns="0" bIns="0" rtlCol="0">
            <a:spAutoFit/>
          </a:bodyPr>
          <a:lstStyle/>
          <a:p>
            <a:pPr marL="8659">
              <a:spcBef>
                <a:spcPts val="89"/>
              </a:spcBef>
              <a:tabLst>
                <a:tab pos="293535" algn="l"/>
              </a:tabLst>
            </a:pPr>
            <a:r>
              <a:rPr sz="682" spc="7" dirty="0">
                <a:solidFill>
                  <a:srgbClr val="000080"/>
                </a:solidFill>
                <a:latin typeface="Verdana"/>
                <a:cs typeface="Verdana"/>
              </a:rPr>
              <a:t>,	,</a:t>
            </a:r>
            <a:r>
              <a:rPr sz="682" spc="215" dirty="0">
                <a:solidFill>
                  <a:srgbClr val="000080"/>
                </a:solidFill>
                <a:latin typeface="Verdana"/>
                <a:cs typeface="Verdana"/>
              </a:rPr>
              <a:t> </a:t>
            </a:r>
            <a:r>
              <a:rPr sz="682" spc="7" dirty="0">
                <a:solidFill>
                  <a:srgbClr val="000080"/>
                </a:solidFill>
                <a:latin typeface="Verdana"/>
                <a:cs typeface="Verdana"/>
              </a:rPr>
              <a:t>.</a:t>
            </a:r>
            <a:r>
              <a:rPr sz="682" spc="-7" dirty="0">
                <a:solidFill>
                  <a:srgbClr val="000080"/>
                </a:solidFill>
                <a:latin typeface="Verdana"/>
                <a:cs typeface="Verdana"/>
              </a:rPr>
              <a:t> </a:t>
            </a:r>
            <a:r>
              <a:rPr sz="682" spc="7" dirty="0">
                <a:solidFill>
                  <a:srgbClr val="000080"/>
                </a:solidFill>
                <a:latin typeface="Verdana"/>
                <a:cs typeface="Verdana"/>
              </a:rPr>
              <a:t>.</a:t>
            </a:r>
            <a:endParaRPr sz="682">
              <a:latin typeface="Verdana"/>
              <a:cs typeface="Verdana"/>
            </a:endParaRPr>
          </a:p>
        </p:txBody>
      </p:sp>
      <p:sp>
        <p:nvSpPr>
          <p:cNvPr id="37" name="object 37"/>
          <p:cNvSpPr/>
          <p:nvPr/>
        </p:nvSpPr>
        <p:spPr>
          <a:xfrm>
            <a:off x="3193646" y="3346392"/>
            <a:ext cx="117764" cy="87890"/>
          </a:xfrm>
          <a:custGeom>
            <a:avLst/>
            <a:gdLst/>
            <a:ahLst/>
            <a:cxnLst/>
            <a:rect l="l" t="t" r="r" b="b"/>
            <a:pathLst>
              <a:path w="172719" h="128904">
                <a:moveTo>
                  <a:pt x="172212" y="0"/>
                </a:moveTo>
                <a:lnTo>
                  <a:pt x="0" y="0"/>
                </a:lnTo>
                <a:lnTo>
                  <a:pt x="0" y="128777"/>
                </a:lnTo>
                <a:lnTo>
                  <a:pt x="172212" y="128777"/>
                </a:lnTo>
                <a:lnTo>
                  <a:pt x="172212" y="0"/>
                </a:lnTo>
                <a:close/>
              </a:path>
            </a:pathLst>
          </a:custGeom>
          <a:solidFill>
            <a:srgbClr val="FFFFFF"/>
          </a:solidFill>
        </p:spPr>
        <p:txBody>
          <a:bodyPr wrap="square" lIns="0" tIns="0" rIns="0" bIns="0" rtlCol="0"/>
          <a:lstStyle/>
          <a:p>
            <a:endParaRPr sz="1227"/>
          </a:p>
        </p:txBody>
      </p:sp>
      <p:sp>
        <p:nvSpPr>
          <p:cNvPr id="38" name="object 38"/>
          <p:cNvSpPr txBox="1"/>
          <p:nvPr/>
        </p:nvSpPr>
        <p:spPr>
          <a:xfrm>
            <a:off x="3216506" y="3337673"/>
            <a:ext cx="71004" cy="107576"/>
          </a:xfrm>
          <a:prstGeom prst="rect">
            <a:avLst/>
          </a:prstGeom>
        </p:spPr>
        <p:txBody>
          <a:bodyPr vert="horz" wrap="square" lIns="0" tIns="7793" rIns="0" bIns="0" rtlCol="0">
            <a:spAutoFit/>
          </a:bodyPr>
          <a:lstStyle/>
          <a:p>
            <a:pPr>
              <a:spcBef>
                <a:spcPts val="61"/>
              </a:spcBef>
            </a:pPr>
            <a:r>
              <a:rPr sz="648" b="1" spc="-7" dirty="0">
                <a:solidFill>
                  <a:srgbClr val="FF0000"/>
                </a:solidFill>
                <a:latin typeface="Verdana"/>
                <a:cs typeface="Verdana"/>
              </a:rPr>
              <a:t>~</a:t>
            </a:r>
            <a:endParaRPr sz="648">
              <a:latin typeface="Verdana"/>
              <a:cs typeface="Verdana"/>
            </a:endParaRPr>
          </a:p>
        </p:txBody>
      </p:sp>
      <p:sp>
        <p:nvSpPr>
          <p:cNvPr id="39" name="object 39"/>
          <p:cNvSpPr/>
          <p:nvPr/>
        </p:nvSpPr>
        <p:spPr>
          <a:xfrm>
            <a:off x="3932959" y="3346392"/>
            <a:ext cx="587952" cy="87890"/>
          </a:xfrm>
          <a:custGeom>
            <a:avLst/>
            <a:gdLst/>
            <a:ahLst/>
            <a:cxnLst/>
            <a:rect l="l" t="t" r="r" b="b"/>
            <a:pathLst>
              <a:path w="862329" h="128904">
                <a:moveTo>
                  <a:pt x="171450" y="0"/>
                </a:moveTo>
                <a:lnTo>
                  <a:pt x="0" y="0"/>
                </a:lnTo>
                <a:lnTo>
                  <a:pt x="0" y="128778"/>
                </a:lnTo>
                <a:lnTo>
                  <a:pt x="171450" y="128778"/>
                </a:lnTo>
                <a:lnTo>
                  <a:pt x="171450" y="0"/>
                </a:lnTo>
                <a:close/>
              </a:path>
              <a:path w="862329" h="128904">
                <a:moveTo>
                  <a:pt x="861822" y="0"/>
                </a:moveTo>
                <a:lnTo>
                  <a:pt x="690372" y="0"/>
                </a:lnTo>
                <a:lnTo>
                  <a:pt x="690372" y="128778"/>
                </a:lnTo>
                <a:lnTo>
                  <a:pt x="861822" y="128778"/>
                </a:lnTo>
                <a:lnTo>
                  <a:pt x="861822" y="0"/>
                </a:lnTo>
                <a:close/>
              </a:path>
            </a:pathLst>
          </a:custGeom>
          <a:solidFill>
            <a:srgbClr val="FFFFFF"/>
          </a:solidFill>
        </p:spPr>
        <p:txBody>
          <a:bodyPr wrap="square" lIns="0" tIns="0" rIns="0" bIns="0" rtlCol="0"/>
          <a:lstStyle/>
          <a:p>
            <a:endParaRPr sz="1227"/>
          </a:p>
        </p:txBody>
      </p:sp>
      <p:sp>
        <p:nvSpPr>
          <p:cNvPr id="40" name="object 40"/>
          <p:cNvSpPr txBox="1"/>
          <p:nvPr/>
        </p:nvSpPr>
        <p:spPr>
          <a:xfrm>
            <a:off x="3947160" y="3337673"/>
            <a:ext cx="550285" cy="306990"/>
          </a:xfrm>
          <a:prstGeom prst="rect">
            <a:avLst/>
          </a:prstGeom>
        </p:spPr>
        <p:txBody>
          <a:bodyPr vert="horz" wrap="square" lIns="0" tIns="7793" rIns="0" bIns="0" rtlCol="0">
            <a:spAutoFit/>
          </a:bodyPr>
          <a:lstStyle/>
          <a:p>
            <a:pPr marL="8659">
              <a:spcBef>
                <a:spcPts val="61"/>
              </a:spcBef>
              <a:tabLst>
                <a:tab pos="479268" algn="l"/>
              </a:tabLst>
            </a:pPr>
            <a:r>
              <a:rPr sz="648" b="1" spc="-7" dirty="0">
                <a:solidFill>
                  <a:srgbClr val="FF0000"/>
                </a:solidFill>
                <a:latin typeface="Verdana"/>
                <a:cs typeface="Verdana"/>
              </a:rPr>
              <a:t>~	~</a:t>
            </a:r>
            <a:endParaRPr sz="648">
              <a:latin typeface="Verdana"/>
              <a:cs typeface="Verdana"/>
            </a:endParaRPr>
          </a:p>
        </p:txBody>
      </p:sp>
      <p:sp>
        <p:nvSpPr>
          <p:cNvPr id="41" name="object 41"/>
          <p:cNvSpPr/>
          <p:nvPr/>
        </p:nvSpPr>
        <p:spPr>
          <a:xfrm>
            <a:off x="3597852" y="3419648"/>
            <a:ext cx="176213" cy="117764"/>
          </a:xfrm>
          <a:custGeom>
            <a:avLst/>
            <a:gdLst/>
            <a:ahLst/>
            <a:cxnLst/>
            <a:rect l="l" t="t" r="r" b="b"/>
            <a:pathLst>
              <a:path w="258444" h="172720">
                <a:moveTo>
                  <a:pt x="258318" y="0"/>
                </a:moveTo>
                <a:lnTo>
                  <a:pt x="0" y="0"/>
                </a:lnTo>
                <a:lnTo>
                  <a:pt x="0" y="172212"/>
                </a:lnTo>
                <a:lnTo>
                  <a:pt x="258318" y="172212"/>
                </a:lnTo>
                <a:lnTo>
                  <a:pt x="258318" y="0"/>
                </a:lnTo>
                <a:close/>
              </a:path>
            </a:pathLst>
          </a:custGeom>
          <a:solidFill>
            <a:srgbClr val="FFFFFF"/>
          </a:solidFill>
        </p:spPr>
        <p:txBody>
          <a:bodyPr wrap="square" lIns="0" tIns="0" rIns="0" bIns="0" rtlCol="0"/>
          <a:lstStyle/>
          <a:p>
            <a:endParaRPr sz="1227"/>
          </a:p>
        </p:txBody>
      </p:sp>
      <p:sp>
        <p:nvSpPr>
          <p:cNvPr id="42" name="object 42"/>
          <p:cNvSpPr txBox="1"/>
          <p:nvPr/>
        </p:nvSpPr>
        <p:spPr>
          <a:xfrm>
            <a:off x="3601143" y="3410380"/>
            <a:ext cx="931285" cy="116332"/>
          </a:xfrm>
          <a:prstGeom prst="rect">
            <a:avLst/>
          </a:prstGeom>
        </p:spPr>
        <p:txBody>
          <a:bodyPr vert="horz" wrap="square" lIns="0" tIns="11257" rIns="0" bIns="0" rtlCol="0">
            <a:spAutoFit/>
          </a:bodyPr>
          <a:lstStyle/>
          <a:p>
            <a:pPr marL="8659">
              <a:spcBef>
                <a:spcPts val="89"/>
              </a:spcBef>
              <a:tabLst>
                <a:tab pos="318645" algn="l"/>
                <a:tab pos="800079" algn="l"/>
              </a:tabLst>
            </a:pPr>
            <a:r>
              <a:rPr sz="682" b="1" spc="10" dirty="0">
                <a:solidFill>
                  <a:srgbClr val="FF0000"/>
                </a:solidFill>
                <a:latin typeface="Verdana"/>
                <a:cs typeface="Verdana"/>
              </a:rPr>
              <a:t>I</a:t>
            </a:r>
            <a:r>
              <a:rPr sz="580" b="1" spc="-3" dirty="0">
                <a:solidFill>
                  <a:srgbClr val="FF0000"/>
                </a:solidFill>
                <a:latin typeface="Verdana"/>
                <a:cs typeface="Verdana"/>
              </a:rPr>
              <a:t>p1	</a:t>
            </a:r>
            <a:r>
              <a:rPr sz="1023" b="1" spc="15" baseline="2777" dirty="0">
                <a:solidFill>
                  <a:srgbClr val="FF0000"/>
                </a:solidFill>
                <a:latin typeface="Verdana"/>
                <a:cs typeface="Verdana"/>
              </a:rPr>
              <a:t>I</a:t>
            </a:r>
            <a:r>
              <a:rPr sz="869" b="1" spc="-5" baseline="3267" dirty="0">
                <a:solidFill>
                  <a:srgbClr val="FF0000"/>
                </a:solidFill>
                <a:latin typeface="Verdana"/>
                <a:cs typeface="Verdana"/>
              </a:rPr>
              <a:t>p2	</a:t>
            </a:r>
            <a:r>
              <a:rPr sz="1023" b="1" spc="15" baseline="2777" dirty="0">
                <a:solidFill>
                  <a:srgbClr val="FF0000"/>
                </a:solidFill>
                <a:latin typeface="Verdana"/>
                <a:cs typeface="Verdana"/>
              </a:rPr>
              <a:t>I</a:t>
            </a:r>
            <a:r>
              <a:rPr sz="869" b="1" spc="-5" baseline="3267" dirty="0">
                <a:solidFill>
                  <a:srgbClr val="FF0000"/>
                </a:solidFill>
                <a:latin typeface="Verdana"/>
                <a:cs typeface="Verdana"/>
              </a:rPr>
              <a:t>p</a:t>
            </a:r>
            <a:r>
              <a:rPr sz="869" b="1" i="1" spc="-5" baseline="3267" dirty="0">
                <a:solidFill>
                  <a:srgbClr val="FF0000"/>
                </a:solidFill>
                <a:latin typeface="Verdana"/>
                <a:cs typeface="Verdana"/>
              </a:rPr>
              <a:t>ℓ</a:t>
            </a:r>
            <a:endParaRPr sz="869" baseline="3267">
              <a:latin typeface="Verdana"/>
              <a:cs typeface="Verdana"/>
            </a:endParaRPr>
          </a:p>
        </p:txBody>
      </p:sp>
      <p:sp>
        <p:nvSpPr>
          <p:cNvPr id="43" name="object 43"/>
          <p:cNvSpPr/>
          <p:nvPr/>
        </p:nvSpPr>
        <p:spPr>
          <a:xfrm>
            <a:off x="3622271" y="3348990"/>
            <a:ext cx="117764" cy="88322"/>
          </a:xfrm>
          <a:custGeom>
            <a:avLst/>
            <a:gdLst/>
            <a:ahLst/>
            <a:cxnLst/>
            <a:rect l="l" t="t" r="r" b="b"/>
            <a:pathLst>
              <a:path w="172719" h="129539">
                <a:moveTo>
                  <a:pt x="172212" y="0"/>
                </a:moveTo>
                <a:lnTo>
                  <a:pt x="0" y="0"/>
                </a:lnTo>
                <a:lnTo>
                  <a:pt x="0" y="129539"/>
                </a:lnTo>
                <a:lnTo>
                  <a:pt x="172212" y="129539"/>
                </a:lnTo>
                <a:lnTo>
                  <a:pt x="172212" y="0"/>
                </a:lnTo>
                <a:close/>
              </a:path>
            </a:pathLst>
          </a:custGeom>
          <a:solidFill>
            <a:srgbClr val="FFFFFF"/>
          </a:solidFill>
        </p:spPr>
        <p:txBody>
          <a:bodyPr wrap="square" lIns="0" tIns="0" rIns="0" bIns="0" rtlCol="0"/>
          <a:lstStyle/>
          <a:p>
            <a:endParaRPr sz="1227"/>
          </a:p>
        </p:txBody>
      </p:sp>
      <p:sp>
        <p:nvSpPr>
          <p:cNvPr id="44" name="object 44"/>
          <p:cNvSpPr txBox="1"/>
          <p:nvPr/>
        </p:nvSpPr>
        <p:spPr>
          <a:xfrm>
            <a:off x="3636992" y="3340789"/>
            <a:ext cx="88322" cy="107576"/>
          </a:xfrm>
          <a:prstGeom prst="rect">
            <a:avLst/>
          </a:prstGeom>
        </p:spPr>
        <p:txBody>
          <a:bodyPr vert="horz" wrap="square" lIns="0" tIns="7793" rIns="0" bIns="0" rtlCol="0">
            <a:spAutoFit/>
          </a:bodyPr>
          <a:lstStyle/>
          <a:p>
            <a:pPr marL="8659">
              <a:spcBef>
                <a:spcPts val="61"/>
              </a:spcBef>
            </a:pPr>
            <a:r>
              <a:rPr sz="648" b="1" spc="-7" dirty="0">
                <a:solidFill>
                  <a:srgbClr val="FF0000"/>
                </a:solidFill>
                <a:latin typeface="Verdana"/>
                <a:cs typeface="Verdana"/>
              </a:rPr>
              <a:t>~</a:t>
            </a:r>
            <a:endParaRPr sz="648">
              <a:latin typeface="Verdana"/>
              <a:cs typeface="Verdana"/>
            </a:endParaRPr>
          </a:p>
        </p:txBody>
      </p:sp>
      <p:sp>
        <p:nvSpPr>
          <p:cNvPr id="45" name="object 45"/>
          <p:cNvSpPr txBox="1"/>
          <p:nvPr/>
        </p:nvSpPr>
        <p:spPr>
          <a:xfrm>
            <a:off x="3207154" y="3399474"/>
            <a:ext cx="308697" cy="126346"/>
          </a:xfrm>
          <a:prstGeom prst="rect">
            <a:avLst/>
          </a:prstGeom>
        </p:spPr>
        <p:txBody>
          <a:bodyPr vert="horz" wrap="square" lIns="0" tIns="10824" rIns="0" bIns="0" rtlCol="0">
            <a:spAutoFit/>
          </a:bodyPr>
          <a:lstStyle/>
          <a:p>
            <a:pPr>
              <a:spcBef>
                <a:spcPts val="85"/>
              </a:spcBef>
              <a:tabLst>
                <a:tab pos="219502" algn="l"/>
              </a:tabLst>
            </a:pPr>
            <a:r>
              <a:rPr sz="682" b="1" spc="10" dirty="0">
                <a:solidFill>
                  <a:srgbClr val="FF0000"/>
                </a:solidFill>
                <a:latin typeface="Verdana"/>
                <a:cs typeface="Verdana"/>
              </a:rPr>
              <a:t>I</a:t>
            </a:r>
            <a:r>
              <a:rPr sz="580" b="1" spc="-3" dirty="0">
                <a:solidFill>
                  <a:srgbClr val="FF0000"/>
                </a:solidFill>
                <a:latin typeface="Verdana"/>
                <a:cs typeface="Verdana"/>
              </a:rPr>
              <a:t>p	</a:t>
            </a:r>
            <a:r>
              <a:rPr sz="1125" spc="20" baseline="2525" dirty="0">
                <a:solidFill>
                  <a:srgbClr val="FF0000"/>
                </a:solidFill>
                <a:latin typeface="Verdana"/>
                <a:cs typeface="Verdana"/>
              </a:rPr>
              <a:t>=</a:t>
            </a:r>
            <a:endParaRPr sz="1125" baseline="2525">
              <a:latin typeface="Verdana"/>
              <a:cs typeface="Verdana"/>
            </a:endParaRPr>
          </a:p>
        </p:txBody>
      </p:sp>
      <p:pic>
        <p:nvPicPr>
          <p:cNvPr id="46" name="object 46"/>
          <p:cNvPicPr/>
          <p:nvPr/>
        </p:nvPicPr>
        <p:blipFill>
          <a:blip r:embed="rId3" cstate="print"/>
          <a:stretch>
            <a:fillRect/>
          </a:stretch>
        </p:blipFill>
        <p:spPr>
          <a:xfrm>
            <a:off x="3018558" y="1418879"/>
            <a:ext cx="3046615" cy="1576240"/>
          </a:xfrm>
          <a:prstGeom prst="rect">
            <a:avLst/>
          </a:prstGeom>
        </p:spPr>
      </p:pic>
      <p:sp>
        <p:nvSpPr>
          <p:cNvPr id="47" name="object 47"/>
          <p:cNvSpPr txBox="1"/>
          <p:nvPr/>
        </p:nvSpPr>
        <p:spPr>
          <a:xfrm>
            <a:off x="5614901" y="1467259"/>
            <a:ext cx="80963" cy="146374"/>
          </a:xfrm>
          <a:prstGeom prst="rect">
            <a:avLst/>
          </a:prstGeom>
        </p:spPr>
        <p:txBody>
          <a:bodyPr vert="horz" wrap="square" lIns="0" tIns="9957" rIns="0" bIns="0" rtlCol="0">
            <a:spAutoFit/>
          </a:bodyPr>
          <a:lstStyle/>
          <a:p>
            <a:pPr marL="8659">
              <a:spcBef>
                <a:spcPts val="78"/>
              </a:spcBef>
            </a:pPr>
            <a:r>
              <a:rPr sz="886" b="1" i="1" spc="3" dirty="0">
                <a:solidFill>
                  <a:srgbClr val="FFFFFF"/>
                </a:solidFill>
                <a:latin typeface="Arial"/>
                <a:cs typeface="Arial"/>
              </a:rPr>
              <a:t>1</a:t>
            </a:r>
            <a:endParaRPr sz="886">
              <a:latin typeface="Arial"/>
              <a:cs typeface="Arial"/>
            </a:endParaRPr>
          </a:p>
        </p:txBody>
      </p:sp>
      <p:sp>
        <p:nvSpPr>
          <p:cNvPr id="48" name="object 48"/>
          <p:cNvSpPr txBox="1"/>
          <p:nvPr/>
        </p:nvSpPr>
        <p:spPr>
          <a:xfrm>
            <a:off x="3393325" y="1480248"/>
            <a:ext cx="1187161" cy="146374"/>
          </a:xfrm>
          <a:prstGeom prst="rect">
            <a:avLst/>
          </a:prstGeom>
        </p:spPr>
        <p:txBody>
          <a:bodyPr vert="horz" wrap="square" lIns="0" tIns="9957" rIns="0" bIns="0" rtlCol="0">
            <a:spAutoFit/>
          </a:bodyPr>
          <a:lstStyle/>
          <a:p>
            <a:pPr marL="8659">
              <a:spcBef>
                <a:spcPts val="78"/>
              </a:spcBef>
              <a:tabLst>
                <a:tab pos="1114395" algn="l"/>
              </a:tabLst>
            </a:pPr>
            <a:r>
              <a:rPr sz="886" b="1" i="1" spc="3" dirty="0">
                <a:solidFill>
                  <a:srgbClr val="FFFFFF"/>
                </a:solidFill>
                <a:latin typeface="Arial"/>
                <a:cs typeface="Arial"/>
              </a:rPr>
              <a:t>1	1</a:t>
            </a:r>
            <a:endParaRPr sz="886">
              <a:latin typeface="Arial"/>
              <a:cs typeface="Arial"/>
            </a:endParaRPr>
          </a:p>
        </p:txBody>
      </p:sp>
      <p:sp>
        <p:nvSpPr>
          <p:cNvPr id="49" name="object 49"/>
          <p:cNvSpPr txBox="1"/>
          <p:nvPr/>
        </p:nvSpPr>
        <p:spPr>
          <a:xfrm>
            <a:off x="3410469" y="2059541"/>
            <a:ext cx="49357" cy="146374"/>
          </a:xfrm>
          <a:prstGeom prst="rect">
            <a:avLst/>
          </a:prstGeom>
        </p:spPr>
        <p:txBody>
          <a:bodyPr vert="horz" wrap="square" lIns="0" tIns="9957" rIns="0" bIns="0" rtlCol="0">
            <a:spAutoFit/>
          </a:bodyPr>
          <a:lstStyle/>
          <a:p>
            <a:pPr marL="8659">
              <a:spcBef>
                <a:spcPts val="78"/>
              </a:spcBef>
            </a:pPr>
            <a:r>
              <a:rPr sz="886" b="1" i="1" dirty="0">
                <a:solidFill>
                  <a:srgbClr val="FFFFFF"/>
                </a:solidFill>
                <a:latin typeface="Arial"/>
                <a:cs typeface="Arial"/>
              </a:rPr>
              <a:t>i</a:t>
            </a:r>
            <a:endParaRPr sz="886">
              <a:latin typeface="Arial"/>
              <a:cs typeface="Arial"/>
            </a:endParaRPr>
          </a:p>
        </p:txBody>
      </p:sp>
      <p:sp>
        <p:nvSpPr>
          <p:cNvPr id="50" name="object 50"/>
          <p:cNvSpPr txBox="1"/>
          <p:nvPr/>
        </p:nvSpPr>
        <p:spPr>
          <a:xfrm>
            <a:off x="4516582" y="2057462"/>
            <a:ext cx="49357" cy="146374"/>
          </a:xfrm>
          <a:prstGeom prst="rect">
            <a:avLst/>
          </a:prstGeom>
        </p:spPr>
        <p:txBody>
          <a:bodyPr vert="horz" wrap="square" lIns="0" tIns="9957" rIns="0" bIns="0" rtlCol="0">
            <a:spAutoFit/>
          </a:bodyPr>
          <a:lstStyle/>
          <a:p>
            <a:pPr marL="8659">
              <a:spcBef>
                <a:spcPts val="78"/>
              </a:spcBef>
            </a:pPr>
            <a:r>
              <a:rPr sz="886" b="1" i="1" dirty="0">
                <a:solidFill>
                  <a:srgbClr val="FFFFFF"/>
                </a:solidFill>
                <a:latin typeface="Arial"/>
                <a:cs typeface="Arial"/>
              </a:rPr>
              <a:t>j</a:t>
            </a:r>
            <a:endParaRPr sz="886">
              <a:latin typeface="Arial"/>
              <a:cs typeface="Arial"/>
            </a:endParaRPr>
          </a:p>
        </p:txBody>
      </p:sp>
      <p:sp>
        <p:nvSpPr>
          <p:cNvPr id="51" name="object 51"/>
          <p:cNvSpPr txBox="1"/>
          <p:nvPr/>
        </p:nvSpPr>
        <p:spPr>
          <a:xfrm>
            <a:off x="5611783" y="2053826"/>
            <a:ext cx="80963" cy="146374"/>
          </a:xfrm>
          <a:prstGeom prst="rect">
            <a:avLst/>
          </a:prstGeom>
        </p:spPr>
        <p:txBody>
          <a:bodyPr vert="horz" wrap="square" lIns="0" tIns="9957" rIns="0" bIns="0" rtlCol="0">
            <a:spAutoFit/>
          </a:bodyPr>
          <a:lstStyle/>
          <a:p>
            <a:pPr marL="8659">
              <a:spcBef>
                <a:spcPts val="78"/>
              </a:spcBef>
            </a:pPr>
            <a:r>
              <a:rPr sz="886" b="1" i="1" spc="3" dirty="0">
                <a:solidFill>
                  <a:srgbClr val="FFFFFF"/>
                </a:solidFill>
                <a:latin typeface="Arial"/>
                <a:cs typeface="Arial"/>
              </a:rPr>
              <a:t>k</a:t>
            </a:r>
            <a:endParaRPr sz="886">
              <a:latin typeface="Arial"/>
              <a:cs typeface="Arial"/>
            </a:endParaRPr>
          </a:p>
        </p:txBody>
      </p:sp>
      <p:sp>
        <p:nvSpPr>
          <p:cNvPr id="52" name="object 52"/>
          <p:cNvSpPr txBox="1"/>
          <p:nvPr/>
        </p:nvSpPr>
        <p:spPr>
          <a:xfrm>
            <a:off x="3371507" y="2784826"/>
            <a:ext cx="76200" cy="146374"/>
          </a:xfrm>
          <a:prstGeom prst="rect">
            <a:avLst/>
          </a:prstGeom>
        </p:spPr>
        <p:txBody>
          <a:bodyPr vert="horz" wrap="square" lIns="0" tIns="9957" rIns="0" bIns="0" rtlCol="0">
            <a:spAutoFit/>
          </a:bodyPr>
          <a:lstStyle/>
          <a:p>
            <a:pPr marL="8659">
              <a:spcBef>
                <a:spcPts val="78"/>
              </a:spcBef>
            </a:pPr>
            <a:r>
              <a:rPr sz="886" b="1" i="1" spc="3" dirty="0">
                <a:solidFill>
                  <a:srgbClr val="FFFFFF"/>
                </a:solidFill>
                <a:latin typeface="Arial"/>
                <a:cs typeface="Arial"/>
              </a:rPr>
              <a:t>ℓ</a:t>
            </a:r>
            <a:endParaRPr sz="886">
              <a:latin typeface="Arial"/>
              <a:cs typeface="Arial"/>
            </a:endParaRPr>
          </a:p>
        </p:txBody>
      </p:sp>
      <p:sp>
        <p:nvSpPr>
          <p:cNvPr id="53" name="object 53"/>
          <p:cNvSpPr txBox="1"/>
          <p:nvPr/>
        </p:nvSpPr>
        <p:spPr>
          <a:xfrm>
            <a:off x="5607108" y="2776513"/>
            <a:ext cx="87024" cy="146374"/>
          </a:xfrm>
          <a:prstGeom prst="rect">
            <a:avLst/>
          </a:prstGeom>
        </p:spPr>
        <p:txBody>
          <a:bodyPr vert="horz" wrap="square" lIns="0" tIns="9957" rIns="0" bIns="0" rtlCol="0">
            <a:spAutoFit/>
          </a:bodyPr>
          <a:lstStyle/>
          <a:p>
            <a:pPr marL="8659">
              <a:spcBef>
                <a:spcPts val="78"/>
              </a:spcBef>
            </a:pPr>
            <a:r>
              <a:rPr sz="886" b="1" i="1" spc="3" dirty="0">
                <a:solidFill>
                  <a:srgbClr val="FFFFFF"/>
                </a:solidFill>
                <a:latin typeface="Arial"/>
                <a:cs typeface="Arial"/>
              </a:rPr>
              <a:t>n</a:t>
            </a:r>
            <a:endParaRPr sz="886">
              <a:latin typeface="Arial"/>
              <a:cs typeface="Arial"/>
            </a:endParaRPr>
          </a:p>
        </p:txBody>
      </p:sp>
      <p:sp>
        <p:nvSpPr>
          <p:cNvPr id="54" name="object 54"/>
          <p:cNvSpPr txBox="1"/>
          <p:nvPr/>
        </p:nvSpPr>
        <p:spPr>
          <a:xfrm>
            <a:off x="4481771" y="2780150"/>
            <a:ext cx="118630" cy="146374"/>
          </a:xfrm>
          <a:prstGeom prst="rect">
            <a:avLst/>
          </a:prstGeom>
        </p:spPr>
        <p:txBody>
          <a:bodyPr vert="horz" wrap="square" lIns="0" tIns="9957" rIns="0" bIns="0" rtlCol="0">
            <a:spAutoFit/>
          </a:bodyPr>
          <a:lstStyle/>
          <a:p>
            <a:pPr marL="8659">
              <a:spcBef>
                <a:spcPts val="78"/>
              </a:spcBef>
            </a:pPr>
            <a:r>
              <a:rPr sz="886" b="1" i="1" spc="7" dirty="0">
                <a:solidFill>
                  <a:srgbClr val="FFFFFF"/>
                </a:solidFill>
                <a:latin typeface="Arial"/>
                <a:cs typeface="Arial"/>
              </a:rPr>
              <a:t>m</a:t>
            </a:r>
            <a:endParaRPr sz="886">
              <a:latin typeface="Arial"/>
              <a:cs typeface="Arial"/>
            </a:endParaRPr>
          </a:p>
        </p:txBody>
      </p:sp>
      <p:grpSp>
        <p:nvGrpSpPr>
          <p:cNvPr id="55" name="object 55"/>
          <p:cNvGrpSpPr/>
          <p:nvPr/>
        </p:nvGrpSpPr>
        <p:grpSpPr>
          <a:xfrm>
            <a:off x="3400528" y="1758765"/>
            <a:ext cx="2298989" cy="903576"/>
            <a:chOff x="2168042" y="2579522"/>
            <a:chExt cx="3371850" cy="1325245"/>
          </a:xfrm>
        </p:grpSpPr>
        <p:pic>
          <p:nvPicPr>
            <p:cNvPr id="56" name="object 56"/>
            <p:cNvPicPr/>
            <p:nvPr/>
          </p:nvPicPr>
          <p:blipFill>
            <a:blip r:embed="rId4" cstate="print"/>
            <a:stretch>
              <a:fillRect/>
            </a:stretch>
          </p:blipFill>
          <p:spPr>
            <a:xfrm>
              <a:off x="2168042" y="2579522"/>
              <a:ext cx="101041" cy="101041"/>
            </a:xfrm>
            <a:prstGeom prst="rect">
              <a:avLst/>
            </a:prstGeom>
          </p:spPr>
        </p:pic>
        <p:pic>
          <p:nvPicPr>
            <p:cNvPr id="57" name="object 57"/>
            <p:cNvPicPr/>
            <p:nvPr/>
          </p:nvPicPr>
          <p:blipFill>
            <a:blip r:embed="rId5" cstate="print"/>
            <a:stretch>
              <a:fillRect/>
            </a:stretch>
          </p:blipFill>
          <p:spPr>
            <a:xfrm>
              <a:off x="5437784" y="2584856"/>
              <a:ext cx="101041" cy="101041"/>
            </a:xfrm>
            <a:prstGeom prst="rect">
              <a:avLst/>
            </a:prstGeom>
          </p:spPr>
        </p:pic>
        <p:pic>
          <p:nvPicPr>
            <p:cNvPr id="58" name="object 58"/>
            <p:cNvPicPr/>
            <p:nvPr/>
          </p:nvPicPr>
          <p:blipFill>
            <a:blip r:embed="rId6" cstate="print"/>
            <a:stretch>
              <a:fillRect/>
            </a:stretch>
          </p:blipFill>
          <p:spPr>
            <a:xfrm>
              <a:off x="5438546" y="2749448"/>
              <a:ext cx="101041" cy="101041"/>
            </a:xfrm>
            <a:prstGeom prst="rect">
              <a:avLst/>
            </a:prstGeom>
          </p:spPr>
        </p:pic>
        <p:pic>
          <p:nvPicPr>
            <p:cNvPr id="59" name="object 59"/>
            <p:cNvPicPr/>
            <p:nvPr/>
          </p:nvPicPr>
          <p:blipFill>
            <a:blip r:embed="rId7" cstate="print"/>
            <a:stretch>
              <a:fillRect/>
            </a:stretch>
          </p:blipFill>
          <p:spPr>
            <a:xfrm>
              <a:off x="2168042" y="3474872"/>
              <a:ext cx="101041" cy="101041"/>
            </a:xfrm>
            <a:prstGeom prst="rect">
              <a:avLst/>
            </a:prstGeom>
          </p:spPr>
        </p:pic>
        <p:pic>
          <p:nvPicPr>
            <p:cNvPr id="60" name="object 60"/>
            <p:cNvPicPr/>
            <p:nvPr/>
          </p:nvPicPr>
          <p:blipFill>
            <a:blip r:embed="rId8" cstate="print"/>
            <a:stretch>
              <a:fillRect/>
            </a:stretch>
          </p:blipFill>
          <p:spPr>
            <a:xfrm>
              <a:off x="5437784" y="3480206"/>
              <a:ext cx="101041" cy="101041"/>
            </a:xfrm>
            <a:prstGeom prst="rect">
              <a:avLst/>
            </a:prstGeom>
          </p:spPr>
        </p:pic>
        <p:pic>
          <p:nvPicPr>
            <p:cNvPr id="61" name="object 61"/>
            <p:cNvPicPr/>
            <p:nvPr/>
          </p:nvPicPr>
          <p:blipFill>
            <a:blip r:embed="rId9" cstate="print"/>
            <a:stretch>
              <a:fillRect/>
            </a:stretch>
          </p:blipFill>
          <p:spPr>
            <a:xfrm>
              <a:off x="5438546" y="3644798"/>
              <a:ext cx="101041" cy="101041"/>
            </a:xfrm>
            <a:prstGeom prst="rect">
              <a:avLst/>
            </a:prstGeom>
          </p:spPr>
        </p:pic>
        <p:pic>
          <p:nvPicPr>
            <p:cNvPr id="62" name="object 62"/>
            <p:cNvPicPr/>
            <p:nvPr/>
          </p:nvPicPr>
          <p:blipFill>
            <a:blip r:embed="rId10" cstate="print"/>
            <a:stretch>
              <a:fillRect/>
            </a:stretch>
          </p:blipFill>
          <p:spPr>
            <a:xfrm>
              <a:off x="5438546" y="3803294"/>
              <a:ext cx="101041" cy="101041"/>
            </a:xfrm>
            <a:prstGeom prst="rect">
              <a:avLst/>
            </a:prstGeom>
          </p:spPr>
        </p:pic>
      </p:grpSp>
      <p:sp>
        <p:nvSpPr>
          <p:cNvPr id="63" name="object 63"/>
          <p:cNvSpPr txBox="1"/>
          <p:nvPr/>
        </p:nvSpPr>
        <p:spPr>
          <a:xfrm>
            <a:off x="5265593" y="1377923"/>
            <a:ext cx="143741" cy="126346"/>
          </a:xfrm>
          <a:prstGeom prst="rect">
            <a:avLst/>
          </a:prstGeom>
        </p:spPr>
        <p:txBody>
          <a:bodyPr vert="horz" wrap="square" lIns="0" tIns="10824" rIns="0" bIns="0" rtlCol="0">
            <a:spAutoFit/>
          </a:bodyPr>
          <a:lstStyle/>
          <a:p>
            <a:pPr marL="25977">
              <a:spcBef>
                <a:spcPts val="85"/>
              </a:spcBef>
            </a:pPr>
            <a:r>
              <a:rPr sz="1125" b="1" i="1" spc="5" baseline="-25252" dirty="0">
                <a:solidFill>
                  <a:srgbClr val="FF0000"/>
                </a:solidFill>
                <a:latin typeface="Verdana"/>
                <a:cs typeface="Verdana"/>
              </a:rPr>
              <a:t>I</a:t>
            </a:r>
            <a:r>
              <a:rPr sz="511" b="1" i="1" spc="3" dirty="0">
                <a:solidFill>
                  <a:srgbClr val="FF0000"/>
                </a:solidFill>
                <a:latin typeface="Verdana"/>
                <a:cs typeface="Verdana"/>
              </a:rPr>
              <a:t>"</a:t>
            </a:r>
            <a:endParaRPr sz="511">
              <a:latin typeface="Verdana"/>
              <a:cs typeface="Verdana"/>
            </a:endParaRPr>
          </a:p>
        </p:txBody>
      </p:sp>
      <p:sp>
        <p:nvSpPr>
          <p:cNvPr id="64" name="object 64"/>
          <p:cNvSpPr txBox="1"/>
          <p:nvPr/>
        </p:nvSpPr>
        <p:spPr>
          <a:xfrm>
            <a:off x="5374871" y="1467823"/>
            <a:ext cx="109105" cy="87355"/>
          </a:xfrm>
          <a:prstGeom prst="rect">
            <a:avLst/>
          </a:prstGeom>
        </p:spPr>
        <p:txBody>
          <a:bodyPr vert="horz" wrap="square" lIns="0" tIns="8659" rIns="0" bIns="0" rtlCol="0">
            <a:spAutoFit/>
          </a:bodyPr>
          <a:lstStyle/>
          <a:p>
            <a:pPr marL="8659">
              <a:spcBef>
                <a:spcPts val="68"/>
              </a:spcBef>
            </a:pPr>
            <a:r>
              <a:rPr sz="511" b="1" i="1" spc="-3" dirty="0">
                <a:solidFill>
                  <a:srgbClr val="FF0000"/>
                </a:solidFill>
                <a:latin typeface="Verdana"/>
                <a:cs typeface="Verdana"/>
              </a:rPr>
              <a:t>p</a:t>
            </a:r>
            <a:r>
              <a:rPr sz="511" b="1" i="1" dirty="0">
                <a:solidFill>
                  <a:srgbClr val="FF0000"/>
                </a:solidFill>
                <a:latin typeface="Verdana"/>
                <a:cs typeface="Verdana"/>
              </a:rPr>
              <a:t>1</a:t>
            </a:r>
            <a:endParaRPr sz="511">
              <a:latin typeface="Verdana"/>
              <a:cs typeface="Verdana"/>
            </a:endParaRPr>
          </a:p>
        </p:txBody>
      </p:sp>
      <p:sp>
        <p:nvSpPr>
          <p:cNvPr id="65" name="object 65"/>
          <p:cNvSpPr txBox="1"/>
          <p:nvPr/>
        </p:nvSpPr>
        <p:spPr>
          <a:xfrm>
            <a:off x="3570663" y="1445464"/>
            <a:ext cx="209550" cy="126346"/>
          </a:xfrm>
          <a:prstGeom prst="rect">
            <a:avLst/>
          </a:prstGeom>
        </p:spPr>
        <p:txBody>
          <a:bodyPr vert="horz" wrap="square" lIns="0" tIns="10824" rIns="0" bIns="0" rtlCol="0">
            <a:spAutoFit/>
          </a:bodyPr>
          <a:lstStyle/>
          <a:p>
            <a:pPr marL="17318">
              <a:spcBef>
                <a:spcPts val="85"/>
              </a:spcBef>
            </a:pPr>
            <a:r>
              <a:rPr sz="1125" b="1" spc="5" baseline="7575" dirty="0">
                <a:solidFill>
                  <a:srgbClr val="FF0000"/>
                </a:solidFill>
                <a:latin typeface="Verdana"/>
                <a:cs typeface="Verdana"/>
              </a:rPr>
              <a:t>O</a:t>
            </a:r>
            <a:r>
              <a:rPr sz="511" b="1" i="1" spc="3" dirty="0">
                <a:solidFill>
                  <a:srgbClr val="FF0000"/>
                </a:solidFill>
                <a:latin typeface="Verdana"/>
                <a:cs typeface="Verdana"/>
              </a:rPr>
              <a:t>p1</a:t>
            </a:r>
            <a:endParaRPr sz="511">
              <a:latin typeface="Verdana"/>
              <a:cs typeface="Verdana"/>
            </a:endParaRPr>
          </a:p>
        </p:txBody>
      </p:sp>
      <p:sp>
        <p:nvSpPr>
          <p:cNvPr id="66" name="object 66"/>
          <p:cNvSpPr txBox="1"/>
          <p:nvPr/>
        </p:nvSpPr>
        <p:spPr>
          <a:xfrm>
            <a:off x="3058045" y="1445464"/>
            <a:ext cx="196994" cy="126346"/>
          </a:xfrm>
          <a:prstGeom prst="rect">
            <a:avLst/>
          </a:prstGeom>
        </p:spPr>
        <p:txBody>
          <a:bodyPr vert="horz" wrap="square" lIns="0" tIns="10824" rIns="0" bIns="0" rtlCol="0">
            <a:spAutoFit/>
          </a:bodyPr>
          <a:lstStyle/>
          <a:p>
            <a:pPr marL="25977">
              <a:spcBef>
                <a:spcPts val="85"/>
              </a:spcBef>
            </a:pPr>
            <a:r>
              <a:rPr sz="1125" b="1" baseline="7575" dirty="0">
                <a:solidFill>
                  <a:srgbClr val="FF0000"/>
                </a:solidFill>
                <a:latin typeface="Verdana"/>
                <a:cs typeface="Verdana"/>
              </a:rPr>
              <a:t>I</a:t>
            </a:r>
            <a:r>
              <a:rPr sz="511" b="1" i="1" dirty="0">
                <a:solidFill>
                  <a:srgbClr val="FF0000"/>
                </a:solidFill>
                <a:latin typeface="Verdana"/>
                <a:cs typeface="Verdana"/>
              </a:rPr>
              <a:t>p1</a:t>
            </a:r>
            <a:endParaRPr sz="511">
              <a:latin typeface="Verdana"/>
              <a:cs typeface="Verdana"/>
            </a:endParaRPr>
          </a:p>
        </p:txBody>
      </p:sp>
      <p:sp>
        <p:nvSpPr>
          <p:cNvPr id="67" name="object 67"/>
          <p:cNvSpPr txBox="1"/>
          <p:nvPr/>
        </p:nvSpPr>
        <p:spPr>
          <a:xfrm>
            <a:off x="5065221" y="1458990"/>
            <a:ext cx="109970" cy="87355"/>
          </a:xfrm>
          <a:prstGeom prst="rect">
            <a:avLst/>
          </a:prstGeom>
        </p:spPr>
        <p:txBody>
          <a:bodyPr vert="horz" wrap="square" lIns="0" tIns="8659" rIns="0" bIns="0" rtlCol="0">
            <a:spAutoFit/>
          </a:bodyPr>
          <a:lstStyle/>
          <a:p>
            <a:pPr marL="8659">
              <a:spcBef>
                <a:spcPts val="68"/>
              </a:spcBef>
            </a:pPr>
            <a:r>
              <a:rPr sz="511" b="1" i="1" dirty="0">
                <a:solidFill>
                  <a:srgbClr val="FF0000"/>
                </a:solidFill>
                <a:latin typeface="Verdana"/>
                <a:cs typeface="Verdana"/>
              </a:rPr>
              <a:t>11</a:t>
            </a:r>
            <a:endParaRPr sz="511">
              <a:latin typeface="Verdana"/>
              <a:cs typeface="Verdana"/>
            </a:endParaRPr>
          </a:p>
        </p:txBody>
      </p:sp>
      <p:sp>
        <p:nvSpPr>
          <p:cNvPr id="68" name="object 68"/>
          <p:cNvSpPr txBox="1"/>
          <p:nvPr/>
        </p:nvSpPr>
        <p:spPr>
          <a:xfrm>
            <a:off x="4770120" y="1456393"/>
            <a:ext cx="109105" cy="87355"/>
          </a:xfrm>
          <a:prstGeom prst="rect">
            <a:avLst/>
          </a:prstGeom>
        </p:spPr>
        <p:txBody>
          <a:bodyPr vert="horz" wrap="square" lIns="0" tIns="8659" rIns="0" bIns="0" rtlCol="0">
            <a:spAutoFit/>
          </a:bodyPr>
          <a:lstStyle/>
          <a:p>
            <a:pPr marL="8659">
              <a:spcBef>
                <a:spcPts val="68"/>
              </a:spcBef>
            </a:pPr>
            <a:r>
              <a:rPr sz="511" b="1" i="1" spc="-3" dirty="0">
                <a:solidFill>
                  <a:srgbClr val="FF0000"/>
                </a:solidFill>
                <a:latin typeface="Verdana"/>
                <a:cs typeface="Verdana"/>
              </a:rPr>
              <a:t>p</a:t>
            </a:r>
            <a:r>
              <a:rPr sz="511" b="1" i="1" dirty="0">
                <a:solidFill>
                  <a:srgbClr val="FF0000"/>
                </a:solidFill>
                <a:latin typeface="Verdana"/>
                <a:cs typeface="Verdana"/>
              </a:rPr>
              <a:t>1</a:t>
            </a:r>
            <a:endParaRPr sz="511">
              <a:latin typeface="Verdana"/>
              <a:cs typeface="Verdana"/>
            </a:endParaRPr>
          </a:p>
        </p:txBody>
      </p:sp>
      <p:sp>
        <p:nvSpPr>
          <p:cNvPr id="69" name="object 69"/>
          <p:cNvSpPr txBox="1"/>
          <p:nvPr/>
        </p:nvSpPr>
        <p:spPr>
          <a:xfrm>
            <a:off x="5848177" y="1415349"/>
            <a:ext cx="55851" cy="87355"/>
          </a:xfrm>
          <a:prstGeom prst="rect">
            <a:avLst/>
          </a:prstGeom>
        </p:spPr>
        <p:txBody>
          <a:bodyPr vert="horz" wrap="square" lIns="0" tIns="8659" rIns="0" bIns="0" rtlCol="0">
            <a:spAutoFit/>
          </a:bodyPr>
          <a:lstStyle/>
          <a:p>
            <a:pPr marL="8659">
              <a:spcBef>
                <a:spcPts val="68"/>
              </a:spcBef>
            </a:pPr>
            <a:r>
              <a:rPr sz="511" b="1" i="1" dirty="0">
                <a:solidFill>
                  <a:srgbClr val="FF0000"/>
                </a:solidFill>
                <a:latin typeface="Verdana"/>
                <a:cs typeface="Verdana"/>
              </a:rPr>
              <a:t>"</a:t>
            </a:r>
            <a:endParaRPr sz="511">
              <a:latin typeface="Verdana"/>
              <a:cs typeface="Verdana"/>
            </a:endParaRPr>
          </a:p>
        </p:txBody>
      </p:sp>
      <p:sp>
        <p:nvSpPr>
          <p:cNvPr id="70" name="object 70"/>
          <p:cNvSpPr txBox="1"/>
          <p:nvPr/>
        </p:nvSpPr>
        <p:spPr>
          <a:xfrm>
            <a:off x="5747731" y="1439749"/>
            <a:ext cx="264968" cy="126346"/>
          </a:xfrm>
          <a:prstGeom prst="rect">
            <a:avLst/>
          </a:prstGeom>
        </p:spPr>
        <p:txBody>
          <a:bodyPr vert="horz" wrap="square" lIns="0" tIns="10824" rIns="0" bIns="0" rtlCol="0">
            <a:spAutoFit/>
          </a:bodyPr>
          <a:lstStyle/>
          <a:p>
            <a:pPr marL="25977">
              <a:spcBef>
                <a:spcPts val="85"/>
              </a:spcBef>
            </a:pPr>
            <a:r>
              <a:rPr sz="1125" b="1" i="1" spc="20" baseline="7575" dirty="0">
                <a:solidFill>
                  <a:srgbClr val="FF0000"/>
                </a:solidFill>
                <a:latin typeface="Verdana"/>
                <a:cs typeface="Verdana"/>
              </a:rPr>
              <a:t>O</a:t>
            </a:r>
            <a:r>
              <a:rPr sz="1125" b="1" i="1" spc="10" baseline="7575" dirty="0">
                <a:solidFill>
                  <a:srgbClr val="FF0000"/>
                </a:solidFill>
                <a:latin typeface="Verdana"/>
                <a:cs typeface="Verdana"/>
              </a:rPr>
              <a:t> </a:t>
            </a:r>
            <a:r>
              <a:rPr sz="511" b="1" i="1" spc="-3" dirty="0">
                <a:solidFill>
                  <a:srgbClr val="FF0000"/>
                </a:solidFill>
                <a:latin typeface="Verdana"/>
                <a:cs typeface="Verdana"/>
              </a:rPr>
              <a:t>p1</a:t>
            </a:r>
            <a:endParaRPr sz="511">
              <a:latin typeface="Verdana"/>
              <a:cs typeface="Verdana"/>
            </a:endParaRPr>
          </a:p>
        </p:txBody>
      </p:sp>
      <p:sp>
        <p:nvSpPr>
          <p:cNvPr id="71" name="object 71"/>
          <p:cNvSpPr txBox="1"/>
          <p:nvPr/>
        </p:nvSpPr>
        <p:spPr>
          <a:xfrm>
            <a:off x="3844810" y="1411174"/>
            <a:ext cx="1237816" cy="126346"/>
          </a:xfrm>
          <a:prstGeom prst="rect">
            <a:avLst/>
          </a:prstGeom>
        </p:spPr>
        <p:txBody>
          <a:bodyPr vert="horz" wrap="square" lIns="0" tIns="10824" rIns="0" bIns="0" rtlCol="0">
            <a:spAutoFit/>
          </a:bodyPr>
          <a:lstStyle/>
          <a:p>
            <a:pPr marL="8659">
              <a:spcBef>
                <a:spcPts val="85"/>
              </a:spcBef>
              <a:tabLst>
                <a:tab pos="817829" algn="l"/>
                <a:tab pos="1153793" algn="l"/>
              </a:tabLst>
            </a:pPr>
            <a:r>
              <a:rPr sz="1125" b="1" i="1" spc="30" baseline="-5050" dirty="0">
                <a:solidFill>
                  <a:srgbClr val="FF0000"/>
                </a:solidFill>
                <a:latin typeface="Verdana"/>
                <a:cs typeface="Verdana"/>
              </a:rPr>
              <a:t>W	</a:t>
            </a:r>
            <a:r>
              <a:rPr sz="750" b="1" i="1" spc="10" dirty="0">
                <a:solidFill>
                  <a:srgbClr val="FF0000"/>
                </a:solidFill>
                <a:latin typeface="Verdana"/>
                <a:cs typeface="Verdana"/>
              </a:rPr>
              <a:t>O'	</a:t>
            </a:r>
            <a:r>
              <a:rPr sz="1125" b="1" i="1" spc="20" baseline="-2525" dirty="0">
                <a:solidFill>
                  <a:srgbClr val="FF0000"/>
                </a:solidFill>
                <a:latin typeface="Verdana"/>
                <a:cs typeface="Verdana"/>
              </a:rPr>
              <a:t>V</a:t>
            </a:r>
            <a:endParaRPr sz="1125" baseline="-2525">
              <a:latin typeface="Verdana"/>
              <a:cs typeface="Verdana"/>
            </a:endParaRPr>
          </a:p>
        </p:txBody>
      </p:sp>
      <p:sp>
        <p:nvSpPr>
          <p:cNvPr id="72" name="object 72"/>
          <p:cNvSpPr txBox="1"/>
          <p:nvPr/>
        </p:nvSpPr>
        <p:spPr>
          <a:xfrm>
            <a:off x="3937635" y="1433514"/>
            <a:ext cx="428192" cy="126346"/>
          </a:xfrm>
          <a:prstGeom prst="rect">
            <a:avLst/>
          </a:prstGeom>
        </p:spPr>
        <p:txBody>
          <a:bodyPr vert="horz" wrap="square" lIns="0" tIns="10824" rIns="0" bIns="0" rtlCol="0">
            <a:spAutoFit/>
          </a:bodyPr>
          <a:lstStyle/>
          <a:p>
            <a:pPr marL="25977">
              <a:spcBef>
                <a:spcPts val="85"/>
              </a:spcBef>
              <a:tabLst>
                <a:tab pos="216039" algn="l"/>
              </a:tabLst>
            </a:pPr>
            <a:r>
              <a:rPr sz="511" b="1" i="1" dirty="0">
                <a:solidFill>
                  <a:srgbClr val="FF0000"/>
                </a:solidFill>
                <a:latin typeface="Verdana"/>
                <a:cs typeface="Verdana"/>
              </a:rPr>
              <a:t>11	</a:t>
            </a:r>
            <a:r>
              <a:rPr sz="750" b="1" i="1" dirty="0">
                <a:solidFill>
                  <a:srgbClr val="FF0000"/>
                </a:solidFill>
                <a:latin typeface="Verdana"/>
                <a:cs typeface="Verdana"/>
              </a:rPr>
              <a:t>I'</a:t>
            </a:r>
            <a:r>
              <a:rPr sz="767" b="1" i="1" baseline="-11111" dirty="0">
                <a:solidFill>
                  <a:srgbClr val="FF0000"/>
                </a:solidFill>
                <a:latin typeface="Verdana"/>
                <a:cs typeface="Verdana"/>
              </a:rPr>
              <a:t>p1</a:t>
            </a:r>
            <a:endParaRPr sz="767" baseline="-11111">
              <a:latin typeface="Verdana"/>
              <a:cs typeface="Verdana"/>
            </a:endParaRPr>
          </a:p>
        </p:txBody>
      </p:sp>
      <p:sp>
        <p:nvSpPr>
          <p:cNvPr id="73" name="object 73"/>
          <p:cNvSpPr txBox="1"/>
          <p:nvPr/>
        </p:nvSpPr>
        <p:spPr>
          <a:xfrm>
            <a:off x="5319799" y="1990485"/>
            <a:ext cx="55851" cy="87355"/>
          </a:xfrm>
          <a:prstGeom prst="rect">
            <a:avLst/>
          </a:prstGeom>
        </p:spPr>
        <p:txBody>
          <a:bodyPr vert="horz" wrap="square" lIns="0" tIns="8659" rIns="0" bIns="0" rtlCol="0">
            <a:spAutoFit/>
          </a:bodyPr>
          <a:lstStyle/>
          <a:p>
            <a:pPr marL="8659">
              <a:spcBef>
                <a:spcPts val="68"/>
              </a:spcBef>
            </a:pPr>
            <a:r>
              <a:rPr sz="511" b="1" i="1" dirty="0">
                <a:solidFill>
                  <a:srgbClr val="FF0000"/>
                </a:solidFill>
                <a:latin typeface="Verdana"/>
                <a:cs typeface="Verdana"/>
              </a:rPr>
              <a:t>"</a:t>
            </a:r>
            <a:endParaRPr sz="511">
              <a:latin typeface="Verdana"/>
              <a:cs typeface="Verdana"/>
            </a:endParaRPr>
          </a:p>
        </p:txBody>
      </p:sp>
      <p:sp>
        <p:nvSpPr>
          <p:cNvPr id="74" name="object 74"/>
          <p:cNvSpPr txBox="1"/>
          <p:nvPr/>
        </p:nvSpPr>
        <p:spPr>
          <a:xfrm>
            <a:off x="5248967" y="2014885"/>
            <a:ext cx="232930" cy="126346"/>
          </a:xfrm>
          <a:prstGeom prst="rect">
            <a:avLst/>
          </a:prstGeom>
        </p:spPr>
        <p:txBody>
          <a:bodyPr vert="horz" wrap="square" lIns="0" tIns="10824" rIns="0" bIns="0" rtlCol="0">
            <a:spAutoFit/>
          </a:bodyPr>
          <a:lstStyle/>
          <a:p>
            <a:pPr marL="25977">
              <a:spcBef>
                <a:spcPts val="85"/>
              </a:spcBef>
            </a:pPr>
            <a:r>
              <a:rPr sz="1125" b="1" i="1" spc="15" baseline="7575" dirty="0">
                <a:solidFill>
                  <a:srgbClr val="FF0000"/>
                </a:solidFill>
                <a:latin typeface="Verdana"/>
                <a:cs typeface="Verdana"/>
              </a:rPr>
              <a:t>I</a:t>
            </a:r>
            <a:r>
              <a:rPr sz="1125" b="1" i="1" spc="5" baseline="7575" dirty="0">
                <a:solidFill>
                  <a:srgbClr val="FF0000"/>
                </a:solidFill>
                <a:latin typeface="Verdana"/>
                <a:cs typeface="Verdana"/>
              </a:rPr>
              <a:t> </a:t>
            </a:r>
            <a:r>
              <a:rPr sz="511" b="1" i="1" spc="-3" dirty="0">
                <a:solidFill>
                  <a:srgbClr val="FF0000"/>
                </a:solidFill>
                <a:latin typeface="Verdana"/>
                <a:cs typeface="Verdana"/>
              </a:rPr>
              <a:t>pk</a:t>
            </a:r>
            <a:endParaRPr sz="511">
              <a:latin typeface="Verdana"/>
              <a:cs typeface="Verdana"/>
            </a:endParaRPr>
          </a:p>
        </p:txBody>
      </p:sp>
      <p:sp>
        <p:nvSpPr>
          <p:cNvPr id="75" name="object 75"/>
          <p:cNvSpPr txBox="1"/>
          <p:nvPr/>
        </p:nvSpPr>
        <p:spPr>
          <a:xfrm>
            <a:off x="3582092" y="2019042"/>
            <a:ext cx="190067" cy="126346"/>
          </a:xfrm>
          <a:prstGeom prst="rect">
            <a:avLst/>
          </a:prstGeom>
        </p:spPr>
        <p:txBody>
          <a:bodyPr vert="horz" wrap="square" lIns="0" tIns="10824" rIns="0" bIns="0" rtlCol="0">
            <a:spAutoFit/>
          </a:bodyPr>
          <a:lstStyle/>
          <a:p>
            <a:pPr marL="17318">
              <a:spcBef>
                <a:spcPts val="85"/>
              </a:spcBef>
            </a:pPr>
            <a:r>
              <a:rPr sz="1125" b="1" spc="5" baseline="7575" dirty="0">
                <a:solidFill>
                  <a:srgbClr val="FF0000"/>
                </a:solidFill>
                <a:latin typeface="Verdana"/>
                <a:cs typeface="Verdana"/>
              </a:rPr>
              <a:t>O</a:t>
            </a:r>
            <a:r>
              <a:rPr sz="511" b="1" i="1" spc="3" dirty="0">
                <a:solidFill>
                  <a:srgbClr val="FF0000"/>
                </a:solidFill>
                <a:latin typeface="Verdana"/>
                <a:cs typeface="Verdana"/>
              </a:rPr>
              <a:t>pj</a:t>
            </a:r>
            <a:endParaRPr sz="511">
              <a:latin typeface="Verdana"/>
              <a:cs typeface="Verdana"/>
            </a:endParaRPr>
          </a:p>
        </p:txBody>
      </p:sp>
      <p:sp>
        <p:nvSpPr>
          <p:cNvPr id="76" name="object 76"/>
          <p:cNvSpPr txBox="1"/>
          <p:nvPr/>
        </p:nvSpPr>
        <p:spPr>
          <a:xfrm>
            <a:off x="3059950" y="2022678"/>
            <a:ext cx="155431" cy="126346"/>
          </a:xfrm>
          <a:prstGeom prst="rect">
            <a:avLst/>
          </a:prstGeom>
        </p:spPr>
        <p:txBody>
          <a:bodyPr vert="horz" wrap="square" lIns="0" tIns="10824" rIns="0" bIns="0" rtlCol="0">
            <a:spAutoFit/>
          </a:bodyPr>
          <a:lstStyle/>
          <a:p>
            <a:pPr marL="17318">
              <a:spcBef>
                <a:spcPts val="85"/>
              </a:spcBef>
            </a:pPr>
            <a:r>
              <a:rPr sz="1125" b="1" baseline="7575" dirty="0">
                <a:solidFill>
                  <a:srgbClr val="FF0000"/>
                </a:solidFill>
                <a:latin typeface="Verdana"/>
                <a:cs typeface="Verdana"/>
              </a:rPr>
              <a:t>I</a:t>
            </a:r>
            <a:r>
              <a:rPr sz="511" b="1" i="1" dirty="0">
                <a:solidFill>
                  <a:srgbClr val="FF0000"/>
                </a:solidFill>
                <a:latin typeface="Verdana"/>
                <a:cs typeface="Verdana"/>
              </a:rPr>
              <a:t>pi</a:t>
            </a:r>
            <a:endParaRPr sz="511">
              <a:latin typeface="Verdana"/>
              <a:cs typeface="Verdana"/>
            </a:endParaRPr>
          </a:p>
        </p:txBody>
      </p:sp>
      <p:sp>
        <p:nvSpPr>
          <p:cNvPr id="77" name="object 77"/>
          <p:cNvSpPr txBox="1"/>
          <p:nvPr/>
        </p:nvSpPr>
        <p:spPr>
          <a:xfrm>
            <a:off x="4666037" y="2011249"/>
            <a:ext cx="238125" cy="126346"/>
          </a:xfrm>
          <a:prstGeom prst="rect">
            <a:avLst/>
          </a:prstGeom>
        </p:spPr>
        <p:txBody>
          <a:bodyPr vert="horz" wrap="square" lIns="0" tIns="10824" rIns="0" bIns="0" rtlCol="0">
            <a:spAutoFit/>
          </a:bodyPr>
          <a:lstStyle/>
          <a:p>
            <a:pPr marL="25977">
              <a:spcBef>
                <a:spcPts val="85"/>
              </a:spcBef>
            </a:pPr>
            <a:r>
              <a:rPr sz="750" b="1" i="1" dirty="0">
                <a:solidFill>
                  <a:srgbClr val="FF0000"/>
                </a:solidFill>
                <a:latin typeface="Verdana"/>
                <a:cs typeface="Verdana"/>
              </a:rPr>
              <a:t>O'</a:t>
            </a:r>
            <a:r>
              <a:rPr sz="767" b="1" i="1" baseline="-11111" dirty="0">
                <a:solidFill>
                  <a:srgbClr val="FF0000"/>
                </a:solidFill>
                <a:latin typeface="Verdana"/>
                <a:cs typeface="Verdana"/>
              </a:rPr>
              <a:t>pj</a:t>
            </a:r>
            <a:endParaRPr sz="767" baseline="-11111">
              <a:latin typeface="Verdana"/>
              <a:cs typeface="Verdana"/>
            </a:endParaRPr>
          </a:p>
        </p:txBody>
      </p:sp>
      <p:sp>
        <p:nvSpPr>
          <p:cNvPr id="78" name="object 78"/>
          <p:cNvSpPr txBox="1"/>
          <p:nvPr/>
        </p:nvSpPr>
        <p:spPr>
          <a:xfrm>
            <a:off x="5846619" y="1998279"/>
            <a:ext cx="55851" cy="87355"/>
          </a:xfrm>
          <a:prstGeom prst="rect">
            <a:avLst/>
          </a:prstGeom>
        </p:spPr>
        <p:txBody>
          <a:bodyPr vert="horz" wrap="square" lIns="0" tIns="8659" rIns="0" bIns="0" rtlCol="0">
            <a:spAutoFit/>
          </a:bodyPr>
          <a:lstStyle/>
          <a:p>
            <a:pPr marL="8659">
              <a:spcBef>
                <a:spcPts val="68"/>
              </a:spcBef>
            </a:pPr>
            <a:r>
              <a:rPr sz="511" b="1" i="1" dirty="0">
                <a:solidFill>
                  <a:srgbClr val="FF0000"/>
                </a:solidFill>
                <a:latin typeface="Verdana"/>
                <a:cs typeface="Verdana"/>
              </a:rPr>
              <a:t>"</a:t>
            </a:r>
            <a:endParaRPr sz="511">
              <a:latin typeface="Verdana"/>
              <a:cs typeface="Verdana"/>
            </a:endParaRPr>
          </a:p>
        </p:txBody>
      </p:sp>
      <p:sp>
        <p:nvSpPr>
          <p:cNvPr id="79" name="object 79"/>
          <p:cNvSpPr txBox="1"/>
          <p:nvPr/>
        </p:nvSpPr>
        <p:spPr>
          <a:xfrm>
            <a:off x="5746173" y="2022678"/>
            <a:ext cx="262370" cy="126346"/>
          </a:xfrm>
          <a:prstGeom prst="rect">
            <a:avLst/>
          </a:prstGeom>
        </p:spPr>
        <p:txBody>
          <a:bodyPr vert="horz" wrap="square" lIns="0" tIns="10824" rIns="0" bIns="0" rtlCol="0">
            <a:spAutoFit/>
          </a:bodyPr>
          <a:lstStyle/>
          <a:p>
            <a:pPr marL="25977">
              <a:spcBef>
                <a:spcPts val="85"/>
              </a:spcBef>
            </a:pPr>
            <a:r>
              <a:rPr sz="1125" b="1" i="1" spc="20" baseline="7575" dirty="0">
                <a:solidFill>
                  <a:srgbClr val="FF0000"/>
                </a:solidFill>
                <a:latin typeface="Verdana"/>
                <a:cs typeface="Verdana"/>
              </a:rPr>
              <a:t>O</a:t>
            </a:r>
            <a:r>
              <a:rPr sz="1125" b="1" i="1" spc="10" baseline="7575" dirty="0">
                <a:solidFill>
                  <a:srgbClr val="FF0000"/>
                </a:solidFill>
                <a:latin typeface="Verdana"/>
                <a:cs typeface="Verdana"/>
              </a:rPr>
              <a:t> </a:t>
            </a:r>
            <a:r>
              <a:rPr sz="511" b="1" i="1" spc="-3" dirty="0">
                <a:solidFill>
                  <a:srgbClr val="FF0000"/>
                </a:solidFill>
                <a:latin typeface="Verdana"/>
                <a:cs typeface="Verdana"/>
              </a:rPr>
              <a:t>pk</a:t>
            </a:r>
            <a:endParaRPr sz="511">
              <a:latin typeface="Verdana"/>
              <a:cs typeface="Verdana"/>
            </a:endParaRPr>
          </a:p>
        </p:txBody>
      </p:sp>
      <p:sp>
        <p:nvSpPr>
          <p:cNvPr id="80" name="object 80"/>
          <p:cNvSpPr txBox="1"/>
          <p:nvPr/>
        </p:nvSpPr>
        <p:spPr>
          <a:xfrm>
            <a:off x="3592656" y="2723026"/>
            <a:ext cx="213447" cy="126346"/>
          </a:xfrm>
          <a:prstGeom prst="rect">
            <a:avLst/>
          </a:prstGeom>
        </p:spPr>
        <p:txBody>
          <a:bodyPr vert="horz" wrap="square" lIns="0" tIns="10824" rIns="0" bIns="0" rtlCol="0">
            <a:spAutoFit/>
          </a:bodyPr>
          <a:lstStyle/>
          <a:p>
            <a:pPr marL="25977">
              <a:spcBef>
                <a:spcPts val="85"/>
              </a:spcBef>
            </a:pPr>
            <a:r>
              <a:rPr sz="1125" b="1" baseline="7575" dirty="0">
                <a:solidFill>
                  <a:srgbClr val="FF0000"/>
                </a:solidFill>
                <a:latin typeface="Verdana"/>
                <a:cs typeface="Verdana"/>
              </a:rPr>
              <a:t>O</a:t>
            </a:r>
            <a:r>
              <a:rPr sz="511" b="1" i="1" dirty="0">
                <a:solidFill>
                  <a:srgbClr val="FF0000"/>
                </a:solidFill>
                <a:latin typeface="Verdana"/>
                <a:cs typeface="Verdana"/>
              </a:rPr>
              <a:t>p</a:t>
            </a:r>
            <a:r>
              <a:rPr sz="511" b="1" i="1" dirty="0">
                <a:solidFill>
                  <a:srgbClr val="FF0000"/>
                </a:solidFill>
                <a:latin typeface="Arial"/>
                <a:cs typeface="Arial"/>
              </a:rPr>
              <a:t>ℓ</a:t>
            </a:r>
            <a:endParaRPr sz="511">
              <a:latin typeface="Arial"/>
              <a:cs typeface="Arial"/>
            </a:endParaRPr>
          </a:p>
        </p:txBody>
      </p:sp>
      <p:sp>
        <p:nvSpPr>
          <p:cNvPr id="81" name="object 81"/>
          <p:cNvSpPr txBox="1"/>
          <p:nvPr/>
        </p:nvSpPr>
        <p:spPr>
          <a:xfrm>
            <a:off x="4119996" y="2721987"/>
            <a:ext cx="252413" cy="126346"/>
          </a:xfrm>
          <a:prstGeom prst="rect">
            <a:avLst/>
          </a:prstGeom>
        </p:spPr>
        <p:txBody>
          <a:bodyPr vert="horz" wrap="square" lIns="0" tIns="10824" rIns="0" bIns="0" rtlCol="0">
            <a:spAutoFit/>
          </a:bodyPr>
          <a:lstStyle/>
          <a:p>
            <a:pPr marL="25977">
              <a:spcBef>
                <a:spcPts val="85"/>
              </a:spcBef>
            </a:pPr>
            <a:r>
              <a:rPr sz="750" b="1" i="1" spc="3" dirty="0">
                <a:solidFill>
                  <a:srgbClr val="FF0000"/>
                </a:solidFill>
                <a:latin typeface="Verdana"/>
                <a:cs typeface="Verdana"/>
              </a:rPr>
              <a:t>I'</a:t>
            </a:r>
            <a:r>
              <a:rPr sz="767" b="1" i="1" spc="5" baseline="-11111" dirty="0">
                <a:solidFill>
                  <a:srgbClr val="FF0000"/>
                </a:solidFill>
                <a:latin typeface="Verdana"/>
                <a:cs typeface="Verdana"/>
              </a:rPr>
              <a:t>pm</a:t>
            </a:r>
            <a:endParaRPr sz="767" baseline="-11111">
              <a:latin typeface="Verdana"/>
              <a:cs typeface="Verdana"/>
            </a:endParaRPr>
          </a:p>
        </p:txBody>
      </p:sp>
      <p:sp>
        <p:nvSpPr>
          <p:cNvPr id="82" name="object 82"/>
          <p:cNvSpPr txBox="1"/>
          <p:nvPr/>
        </p:nvSpPr>
        <p:spPr>
          <a:xfrm>
            <a:off x="3049731" y="2715752"/>
            <a:ext cx="184006" cy="126346"/>
          </a:xfrm>
          <a:prstGeom prst="rect">
            <a:avLst/>
          </a:prstGeom>
        </p:spPr>
        <p:txBody>
          <a:bodyPr vert="horz" wrap="square" lIns="0" tIns="10824" rIns="0" bIns="0" rtlCol="0">
            <a:spAutoFit/>
          </a:bodyPr>
          <a:lstStyle/>
          <a:p>
            <a:pPr marL="25977">
              <a:spcBef>
                <a:spcPts val="85"/>
              </a:spcBef>
            </a:pPr>
            <a:r>
              <a:rPr sz="1125" b="1" baseline="7575" dirty="0">
                <a:solidFill>
                  <a:srgbClr val="FF0000"/>
                </a:solidFill>
                <a:latin typeface="Verdana"/>
                <a:cs typeface="Verdana"/>
              </a:rPr>
              <a:t>I</a:t>
            </a:r>
            <a:r>
              <a:rPr sz="511" b="1" i="1" dirty="0">
                <a:solidFill>
                  <a:srgbClr val="FF0000"/>
                </a:solidFill>
                <a:latin typeface="Verdana"/>
                <a:cs typeface="Verdana"/>
              </a:rPr>
              <a:t>p</a:t>
            </a:r>
            <a:r>
              <a:rPr sz="511" b="1" i="1" dirty="0">
                <a:solidFill>
                  <a:srgbClr val="FF0000"/>
                </a:solidFill>
                <a:latin typeface="Arial"/>
                <a:cs typeface="Arial"/>
              </a:rPr>
              <a:t>ℓ</a:t>
            </a:r>
            <a:endParaRPr sz="511">
              <a:latin typeface="Arial"/>
              <a:cs typeface="Arial"/>
            </a:endParaRPr>
          </a:p>
        </p:txBody>
      </p:sp>
      <p:sp>
        <p:nvSpPr>
          <p:cNvPr id="83" name="object 83"/>
          <p:cNvSpPr txBox="1"/>
          <p:nvPr/>
        </p:nvSpPr>
        <p:spPr>
          <a:xfrm>
            <a:off x="5759162" y="2738612"/>
            <a:ext cx="264535" cy="126346"/>
          </a:xfrm>
          <a:prstGeom prst="rect">
            <a:avLst/>
          </a:prstGeom>
        </p:spPr>
        <p:txBody>
          <a:bodyPr vert="horz" wrap="square" lIns="0" tIns="10824" rIns="0" bIns="0" rtlCol="0">
            <a:spAutoFit/>
          </a:bodyPr>
          <a:lstStyle/>
          <a:p>
            <a:pPr marL="25977">
              <a:spcBef>
                <a:spcPts val="85"/>
              </a:spcBef>
            </a:pPr>
            <a:r>
              <a:rPr sz="1125" b="1" i="1" baseline="7575" dirty="0">
                <a:solidFill>
                  <a:srgbClr val="FF0000"/>
                </a:solidFill>
                <a:latin typeface="Verdana"/>
                <a:cs typeface="Verdana"/>
              </a:rPr>
              <a:t>O</a:t>
            </a:r>
            <a:r>
              <a:rPr sz="767" b="1" i="1" baseline="48148" dirty="0">
                <a:solidFill>
                  <a:srgbClr val="FF0000"/>
                </a:solidFill>
                <a:latin typeface="Verdana"/>
                <a:cs typeface="Verdana"/>
              </a:rPr>
              <a:t>"</a:t>
            </a:r>
            <a:r>
              <a:rPr sz="511" b="1" i="1" dirty="0">
                <a:solidFill>
                  <a:srgbClr val="FF0000"/>
                </a:solidFill>
                <a:latin typeface="Verdana"/>
                <a:cs typeface="Verdana"/>
              </a:rPr>
              <a:t>pn</a:t>
            </a:r>
            <a:endParaRPr sz="511">
              <a:latin typeface="Verdana"/>
              <a:cs typeface="Verdana"/>
            </a:endParaRPr>
          </a:p>
        </p:txBody>
      </p:sp>
      <p:sp>
        <p:nvSpPr>
          <p:cNvPr id="84" name="object 84"/>
          <p:cNvSpPr txBox="1"/>
          <p:nvPr/>
        </p:nvSpPr>
        <p:spPr>
          <a:xfrm>
            <a:off x="3881178" y="1996181"/>
            <a:ext cx="127722" cy="126346"/>
          </a:xfrm>
          <a:prstGeom prst="rect">
            <a:avLst/>
          </a:prstGeom>
        </p:spPr>
        <p:txBody>
          <a:bodyPr vert="horz" wrap="square" lIns="0" tIns="10824" rIns="0" bIns="0" rtlCol="0">
            <a:spAutoFit/>
          </a:bodyPr>
          <a:lstStyle/>
          <a:p>
            <a:pPr marL="8659">
              <a:spcBef>
                <a:spcPts val="85"/>
              </a:spcBef>
            </a:pPr>
            <a:r>
              <a:rPr sz="750" b="1" i="1" spc="20" dirty="0">
                <a:solidFill>
                  <a:srgbClr val="FF0000"/>
                </a:solidFill>
                <a:latin typeface="Verdana"/>
                <a:cs typeface="Verdana"/>
              </a:rPr>
              <a:t>W</a:t>
            </a:r>
            <a:endParaRPr sz="750">
              <a:latin typeface="Verdana"/>
              <a:cs typeface="Verdana"/>
            </a:endParaRPr>
          </a:p>
        </p:txBody>
      </p:sp>
      <p:sp>
        <p:nvSpPr>
          <p:cNvPr id="85" name="object 85"/>
          <p:cNvSpPr txBox="1"/>
          <p:nvPr/>
        </p:nvSpPr>
        <p:spPr>
          <a:xfrm>
            <a:off x="3974003" y="2009690"/>
            <a:ext cx="384464" cy="126346"/>
          </a:xfrm>
          <a:prstGeom prst="rect">
            <a:avLst/>
          </a:prstGeom>
        </p:spPr>
        <p:txBody>
          <a:bodyPr vert="horz" wrap="square" lIns="0" tIns="10824" rIns="0" bIns="0" rtlCol="0">
            <a:spAutoFit/>
          </a:bodyPr>
          <a:lstStyle/>
          <a:p>
            <a:pPr marL="25977">
              <a:spcBef>
                <a:spcPts val="85"/>
              </a:spcBef>
              <a:tabLst>
                <a:tab pos="191361" algn="l"/>
              </a:tabLst>
            </a:pPr>
            <a:r>
              <a:rPr sz="511" b="1" i="1" dirty="0">
                <a:solidFill>
                  <a:srgbClr val="FF0000"/>
                </a:solidFill>
                <a:latin typeface="Verdana"/>
                <a:cs typeface="Verdana"/>
              </a:rPr>
              <a:t>ij	</a:t>
            </a:r>
            <a:r>
              <a:rPr sz="750" b="1" i="1" spc="3" dirty="0">
                <a:solidFill>
                  <a:srgbClr val="FF0000"/>
                </a:solidFill>
                <a:latin typeface="Verdana"/>
                <a:cs typeface="Verdana"/>
              </a:rPr>
              <a:t>I'</a:t>
            </a:r>
            <a:r>
              <a:rPr sz="767" b="1" i="1" spc="5" baseline="-11111" dirty="0">
                <a:solidFill>
                  <a:srgbClr val="FF0000"/>
                </a:solidFill>
                <a:latin typeface="Verdana"/>
                <a:cs typeface="Verdana"/>
              </a:rPr>
              <a:t>pj</a:t>
            </a:r>
            <a:endParaRPr sz="767" baseline="-11111">
              <a:latin typeface="Verdana"/>
              <a:cs typeface="Verdana"/>
            </a:endParaRPr>
          </a:p>
        </p:txBody>
      </p:sp>
      <p:sp>
        <p:nvSpPr>
          <p:cNvPr id="86" name="object 86"/>
          <p:cNvSpPr txBox="1"/>
          <p:nvPr/>
        </p:nvSpPr>
        <p:spPr>
          <a:xfrm>
            <a:off x="5001318" y="1985791"/>
            <a:ext cx="92219" cy="126346"/>
          </a:xfrm>
          <a:prstGeom prst="rect">
            <a:avLst/>
          </a:prstGeom>
        </p:spPr>
        <p:txBody>
          <a:bodyPr vert="horz" wrap="square" lIns="0" tIns="10824" rIns="0" bIns="0" rtlCol="0">
            <a:spAutoFit/>
          </a:bodyPr>
          <a:lstStyle/>
          <a:p>
            <a:pPr marL="8659">
              <a:spcBef>
                <a:spcPts val="85"/>
              </a:spcBef>
            </a:pPr>
            <a:r>
              <a:rPr sz="750" b="1" i="1" spc="14" dirty="0">
                <a:solidFill>
                  <a:srgbClr val="FF0000"/>
                </a:solidFill>
                <a:latin typeface="Verdana"/>
                <a:cs typeface="Verdana"/>
              </a:rPr>
              <a:t>V</a:t>
            </a:r>
            <a:endParaRPr sz="750">
              <a:latin typeface="Verdana"/>
              <a:cs typeface="Verdana"/>
            </a:endParaRPr>
          </a:p>
        </p:txBody>
      </p:sp>
      <p:sp>
        <p:nvSpPr>
          <p:cNvPr id="87" name="object 87"/>
          <p:cNvSpPr txBox="1"/>
          <p:nvPr/>
        </p:nvSpPr>
        <p:spPr>
          <a:xfrm>
            <a:off x="5076133" y="2030490"/>
            <a:ext cx="87024" cy="87355"/>
          </a:xfrm>
          <a:prstGeom prst="rect">
            <a:avLst/>
          </a:prstGeom>
        </p:spPr>
        <p:txBody>
          <a:bodyPr vert="horz" wrap="square" lIns="0" tIns="8659" rIns="0" bIns="0" rtlCol="0">
            <a:spAutoFit/>
          </a:bodyPr>
          <a:lstStyle/>
          <a:p>
            <a:pPr marL="8659">
              <a:spcBef>
                <a:spcPts val="68"/>
              </a:spcBef>
            </a:pPr>
            <a:r>
              <a:rPr sz="511" b="1" i="1" spc="-3" dirty="0">
                <a:solidFill>
                  <a:srgbClr val="FF0000"/>
                </a:solidFill>
                <a:latin typeface="Verdana"/>
                <a:cs typeface="Verdana"/>
              </a:rPr>
              <a:t>j</a:t>
            </a:r>
            <a:r>
              <a:rPr sz="511" b="1" i="1" dirty="0">
                <a:solidFill>
                  <a:srgbClr val="FF0000"/>
                </a:solidFill>
                <a:latin typeface="Verdana"/>
                <a:cs typeface="Verdana"/>
              </a:rPr>
              <a:t>k</a:t>
            </a:r>
            <a:endParaRPr sz="511">
              <a:latin typeface="Verdana"/>
              <a:cs typeface="Verdana"/>
            </a:endParaRPr>
          </a:p>
        </p:txBody>
      </p:sp>
      <p:sp>
        <p:nvSpPr>
          <p:cNvPr id="88" name="object 88"/>
          <p:cNvSpPr txBox="1"/>
          <p:nvPr/>
        </p:nvSpPr>
        <p:spPr>
          <a:xfrm>
            <a:off x="4906588" y="1654321"/>
            <a:ext cx="216910" cy="126346"/>
          </a:xfrm>
          <a:prstGeom prst="rect">
            <a:avLst/>
          </a:prstGeom>
        </p:spPr>
        <p:txBody>
          <a:bodyPr vert="horz" wrap="square" lIns="0" tIns="10824" rIns="0" bIns="0" rtlCol="0">
            <a:spAutoFit/>
          </a:bodyPr>
          <a:lstStyle/>
          <a:p>
            <a:pPr marL="25977">
              <a:spcBef>
                <a:spcPts val="85"/>
              </a:spcBef>
            </a:pPr>
            <a:r>
              <a:rPr sz="1125" b="1" i="1" spc="5" baseline="7575" dirty="0">
                <a:solidFill>
                  <a:srgbClr val="FF0000"/>
                </a:solidFill>
                <a:latin typeface="Verdana"/>
                <a:cs typeface="Verdana"/>
              </a:rPr>
              <a:t>V</a:t>
            </a:r>
            <a:r>
              <a:rPr sz="511" b="1" i="1" spc="3" dirty="0">
                <a:solidFill>
                  <a:srgbClr val="FF0000"/>
                </a:solidFill>
                <a:latin typeface="Verdana"/>
                <a:cs typeface="Verdana"/>
              </a:rPr>
              <a:t>1k</a:t>
            </a:r>
            <a:endParaRPr sz="511">
              <a:latin typeface="Verdana"/>
              <a:cs typeface="Verdana"/>
            </a:endParaRPr>
          </a:p>
        </p:txBody>
      </p:sp>
      <p:sp>
        <p:nvSpPr>
          <p:cNvPr id="89" name="object 89"/>
          <p:cNvSpPr txBox="1"/>
          <p:nvPr/>
        </p:nvSpPr>
        <p:spPr>
          <a:xfrm>
            <a:off x="3769822" y="1648606"/>
            <a:ext cx="234661" cy="126346"/>
          </a:xfrm>
          <a:prstGeom prst="rect">
            <a:avLst/>
          </a:prstGeom>
        </p:spPr>
        <p:txBody>
          <a:bodyPr vert="horz" wrap="square" lIns="0" tIns="10824" rIns="0" bIns="0" rtlCol="0">
            <a:spAutoFit/>
          </a:bodyPr>
          <a:lstStyle/>
          <a:p>
            <a:pPr marL="25977">
              <a:spcBef>
                <a:spcPts val="85"/>
              </a:spcBef>
            </a:pPr>
            <a:r>
              <a:rPr sz="1125" b="1" i="1" spc="5" baseline="7575" dirty="0">
                <a:solidFill>
                  <a:srgbClr val="FF0000"/>
                </a:solidFill>
                <a:latin typeface="Verdana"/>
                <a:cs typeface="Verdana"/>
              </a:rPr>
              <a:t>W</a:t>
            </a:r>
            <a:r>
              <a:rPr sz="511" b="1" i="1" spc="3" dirty="0">
                <a:solidFill>
                  <a:srgbClr val="FF0000"/>
                </a:solidFill>
                <a:latin typeface="Verdana"/>
                <a:cs typeface="Verdana"/>
              </a:rPr>
              <a:t>1j</a:t>
            </a:r>
            <a:endParaRPr sz="511">
              <a:latin typeface="Verdana"/>
              <a:cs typeface="Verdana"/>
            </a:endParaRPr>
          </a:p>
        </p:txBody>
      </p:sp>
      <p:sp>
        <p:nvSpPr>
          <p:cNvPr id="90" name="object 90"/>
          <p:cNvSpPr txBox="1"/>
          <p:nvPr/>
        </p:nvSpPr>
        <p:spPr>
          <a:xfrm>
            <a:off x="3837363" y="2735495"/>
            <a:ext cx="265401" cy="126346"/>
          </a:xfrm>
          <a:prstGeom prst="rect">
            <a:avLst/>
          </a:prstGeom>
        </p:spPr>
        <p:txBody>
          <a:bodyPr vert="horz" wrap="square" lIns="0" tIns="10824" rIns="0" bIns="0" rtlCol="0">
            <a:spAutoFit/>
          </a:bodyPr>
          <a:lstStyle/>
          <a:p>
            <a:pPr marL="25977">
              <a:spcBef>
                <a:spcPts val="85"/>
              </a:spcBef>
            </a:pPr>
            <a:r>
              <a:rPr sz="1125" b="1" i="1" spc="10" baseline="7575" dirty="0">
                <a:solidFill>
                  <a:srgbClr val="FF0000"/>
                </a:solidFill>
                <a:latin typeface="Verdana"/>
                <a:cs typeface="Verdana"/>
              </a:rPr>
              <a:t>W</a:t>
            </a:r>
            <a:r>
              <a:rPr sz="511" b="1" i="1" spc="7" dirty="0">
                <a:solidFill>
                  <a:srgbClr val="FF0000"/>
                </a:solidFill>
                <a:latin typeface="Arial"/>
                <a:cs typeface="Arial"/>
              </a:rPr>
              <a:t>ℓ</a:t>
            </a:r>
            <a:r>
              <a:rPr sz="511" b="1" i="1" spc="7" dirty="0">
                <a:solidFill>
                  <a:srgbClr val="FF0000"/>
                </a:solidFill>
                <a:latin typeface="Verdana"/>
                <a:cs typeface="Verdana"/>
              </a:rPr>
              <a:t>m</a:t>
            </a:r>
            <a:endParaRPr sz="511">
              <a:latin typeface="Verdana"/>
              <a:cs typeface="Verdana"/>
            </a:endParaRPr>
          </a:p>
        </p:txBody>
      </p:sp>
      <p:sp>
        <p:nvSpPr>
          <p:cNvPr id="91" name="object 91"/>
          <p:cNvSpPr txBox="1"/>
          <p:nvPr/>
        </p:nvSpPr>
        <p:spPr>
          <a:xfrm>
            <a:off x="4715394" y="2740171"/>
            <a:ext cx="733858" cy="126346"/>
          </a:xfrm>
          <a:prstGeom prst="rect">
            <a:avLst/>
          </a:prstGeom>
        </p:spPr>
        <p:txBody>
          <a:bodyPr vert="horz" wrap="square" lIns="0" tIns="10824" rIns="0" bIns="0" rtlCol="0">
            <a:spAutoFit/>
          </a:bodyPr>
          <a:lstStyle/>
          <a:p>
            <a:pPr marL="25977">
              <a:spcBef>
                <a:spcPts val="85"/>
              </a:spcBef>
            </a:pPr>
            <a:r>
              <a:rPr sz="750" b="1" i="1" spc="3" dirty="0">
                <a:solidFill>
                  <a:srgbClr val="FF0000"/>
                </a:solidFill>
                <a:latin typeface="Verdana"/>
                <a:cs typeface="Verdana"/>
              </a:rPr>
              <a:t>O'</a:t>
            </a:r>
            <a:r>
              <a:rPr sz="767" b="1" i="1" spc="5" baseline="-11111" dirty="0">
                <a:solidFill>
                  <a:srgbClr val="FF0000"/>
                </a:solidFill>
                <a:latin typeface="Verdana"/>
                <a:cs typeface="Verdana"/>
              </a:rPr>
              <a:t>pm</a:t>
            </a:r>
            <a:r>
              <a:rPr sz="767" b="1" i="1" spc="76" baseline="-11111" dirty="0">
                <a:solidFill>
                  <a:srgbClr val="FF0000"/>
                </a:solidFill>
                <a:latin typeface="Verdana"/>
                <a:cs typeface="Verdana"/>
              </a:rPr>
              <a:t> </a:t>
            </a:r>
            <a:r>
              <a:rPr sz="1125" b="1" i="1" spc="5" baseline="12626" dirty="0">
                <a:solidFill>
                  <a:srgbClr val="FF0000"/>
                </a:solidFill>
                <a:latin typeface="Verdana"/>
                <a:cs typeface="Verdana"/>
              </a:rPr>
              <a:t>V</a:t>
            </a:r>
            <a:r>
              <a:rPr sz="767" b="1" i="1" spc="5" baseline="7407" dirty="0">
                <a:solidFill>
                  <a:srgbClr val="FF0000"/>
                </a:solidFill>
                <a:latin typeface="Verdana"/>
                <a:cs typeface="Verdana"/>
              </a:rPr>
              <a:t>mn</a:t>
            </a:r>
            <a:r>
              <a:rPr sz="767" b="1" i="1" spc="266" baseline="7407" dirty="0">
                <a:solidFill>
                  <a:srgbClr val="FF0000"/>
                </a:solidFill>
                <a:latin typeface="Verdana"/>
                <a:cs typeface="Verdana"/>
              </a:rPr>
              <a:t> </a:t>
            </a:r>
            <a:r>
              <a:rPr sz="1125" b="1" i="1" baseline="10101" dirty="0">
                <a:solidFill>
                  <a:srgbClr val="FF0000"/>
                </a:solidFill>
                <a:latin typeface="Verdana"/>
                <a:cs typeface="Verdana"/>
              </a:rPr>
              <a:t>I</a:t>
            </a:r>
            <a:r>
              <a:rPr sz="767" b="1" i="1" baseline="51851" dirty="0">
                <a:solidFill>
                  <a:srgbClr val="FF0000"/>
                </a:solidFill>
                <a:latin typeface="Verdana"/>
                <a:cs typeface="Verdana"/>
              </a:rPr>
              <a:t>"</a:t>
            </a:r>
            <a:r>
              <a:rPr sz="767" b="1" i="1" baseline="3703" dirty="0">
                <a:solidFill>
                  <a:srgbClr val="FF0000"/>
                </a:solidFill>
                <a:latin typeface="Verdana"/>
                <a:cs typeface="Verdana"/>
              </a:rPr>
              <a:t>pn</a:t>
            </a:r>
            <a:endParaRPr sz="767" baseline="3703">
              <a:latin typeface="Verdana"/>
              <a:cs typeface="Verdana"/>
            </a:endParaRPr>
          </a:p>
        </p:txBody>
      </p:sp>
      <p:sp>
        <p:nvSpPr>
          <p:cNvPr id="92" name="object 92"/>
          <p:cNvSpPr txBox="1"/>
          <p:nvPr/>
        </p:nvSpPr>
        <p:spPr>
          <a:xfrm>
            <a:off x="3074323" y="1382098"/>
            <a:ext cx="74035" cy="87355"/>
          </a:xfrm>
          <a:prstGeom prst="rect">
            <a:avLst/>
          </a:prstGeom>
        </p:spPr>
        <p:txBody>
          <a:bodyPr vert="horz" wrap="square" lIns="0" tIns="8659" rIns="0" bIns="0" rtlCol="0">
            <a:spAutoFit/>
          </a:bodyPr>
          <a:lstStyle/>
          <a:p>
            <a:pPr marL="8659">
              <a:spcBef>
                <a:spcPts val="68"/>
              </a:spcBef>
            </a:pPr>
            <a:r>
              <a:rPr sz="511" b="1" dirty="0">
                <a:solidFill>
                  <a:srgbClr val="FF0000"/>
                </a:solidFill>
                <a:latin typeface="Verdana"/>
                <a:cs typeface="Verdana"/>
              </a:rPr>
              <a:t>~</a:t>
            </a:r>
            <a:endParaRPr sz="511">
              <a:latin typeface="Verdana"/>
              <a:cs typeface="Verdana"/>
            </a:endParaRPr>
          </a:p>
        </p:txBody>
      </p:sp>
      <p:sp>
        <p:nvSpPr>
          <p:cNvPr id="93" name="object 93"/>
          <p:cNvSpPr txBox="1"/>
          <p:nvPr/>
        </p:nvSpPr>
        <p:spPr>
          <a:xfrm>
            <a:off x="3075709" y="1946844"/>
            <a:ext cx="56717" cy="87355"/>
          </a:xfrm>
          <a:prstGeom prst="rect">
            <a:avLst/>
          </a:prstGeom>
        </p:spPr>
        <p:txBody>
          <a:bodyPr vert="horz" wrap="square" lIns="0" tIns="8659" rIns="0" bIns="0" rtlCol="0">
            <a:spAutoFit/>
          </a:bodyPr>
          <a:lstStyle/>
          <a:p>
            <a:pPr>
              <a:spcBef>
                <a:spcPts val="68"/>
              </a:spcBef>
            </a:pPr>
            <a:r>
              <a:rPr sz="511" b="1" dirty="0">
                <a:solidFill>
                  <a:srgbClr val="FF0000"/>
                </a:solidFill>
                <a:latin typeface="Verdana"/>
                <a:cs typeface="Verdana"/>
              </a:rPr>
              <a:t>~</a:t>
            </a:r>
            <a:endParaRPr sz="511">
              <a:latin typeface="Verdana"/>
              <a:cs typeface="Verdana"/>
            </a:endParaRPr>
          </a:p>
        </p:txBody>
      </p:sp>
      <p:sp>
        <p:nvSpPr>
          <p:cNvPr id="94" name="object 94"/>
          <p:cNvSpPr txBox="1"/>
          <p:nvPr/>
        </p:nvSpPr>
        <p:spPr>
          <a:xfrm>
            <a:off x="3061855" y="2654464"/>
            <a:ext cx="74035" cy="87355"/>
          </a:xfrm>
          <a:prstGeom prst="rect">
            <a:avLst/>
          </a:prstGeom>
        </p:spPr>
        <p:txBody>
          <a:bodyPr vert="horz" wrap="square" lIns="0" tIns="8659" rIns="0" bIns="0" rtlCol="0">
            <a:spAutoFit/>
          </a:bodyPr>
          <a:lstStyle/>
          <a:p>
            <a:pPr marL="8659">
              <a:spcBef>
                <a:spcPts val="68"/>
              </a:spcBef>
            </a:pPr>
            <a:r>
              <a:rPr sz="511" b="1" dirty="0">
                <a:solidFill>
                  <a:srgbClr val="FF0000"/>
                </a:solidFill>
                <a:latin typeface="Verdana"/>
                <a:cs typeface="Verdana"/>
              </a:rPr>
              <a:t>~</a:t>
            </a:r>
            <a:endParaRPr sz="511">
              <a:latin typeface="Verdana"/>
              <a:cs typeface="Verdana"/>
            </a:endParaRPr>
          </a:p>
        </p:txBody>
      </p:sp>
      <p:sp>
        <p:nvSpPr>
          <p:cNvPr id="95" name="object 95"/>
          <p:cNvSpPr txBox="1"/>
          <p:nvPr/>
        </p:nvSpPr>
        <p:spPr>
          <a:xfrm>
            <a:off x="3596294" y="1371706"/>
            <a:ext cx="56717" cy="87355"/>
          </a:xfrm>
          <a:prstGeom prst="rect">
            <a:avLst/>
          </a:prstGeom>
        </p:spPr>
        <p:txBody>
          <a:bodyPr vert="horz" wrap="square" lIns="0" tIns="8659" rIns="0" bIns="0" rtlCol="0">
            <a:spAutoFit/>
          </a:bodyPr>
          <a:lstStyle/>
          <a:p>
            <a:pPr>
              <a:spcBef>
                <a:spcPts val="68"/>
              </a:spcBef>
            </a:pPr>
            <a:r>
              <a:rPr sz="511" b="1" dirty="0">
                <a:solidFill>
                  <a:srgbClr val="FF0000"/>
                </a:solidFill>
                <a:latin typeface="Verdana"/>
                <a:cs typeface="Verdana"/>
              </a:rPr>
              <a:t>~</a:t>
            </a:r>
            <a:endParaRPr sz="511">
              <a:latin typeface="Verdana"/>
              <a:cs typeface="Verdana"/>
            </a:endParaRPr>
          </a:p>
        </p:txBody>
      </p:sp>
      <p:sp>
        <p:nvSpPr>
          <p:cNvPr id="96" name="object 96"/>
          <p:cNvSpPr txBox="1"/>
          <p:nvPr/>
        </p:nvSpPr>
        <p:spPr>
          <a:xfrm>
            <a:off x="3617769" y="2648230"/>
            <a:ext cx="74035" cy="87355"/>
          </a:xfrm>
          <a:prstGeom prst="rect">
            <a:avLst/>
          </a:prstGeom>
        </p:spPr>
        <p:txBody>
          <a:bodyPr vert="horz" wrap="square" lIns="0" tIns="8659" rIns="0" bIns="0" rtlCol="0">
            <a:spAutoFit/>
          </a:bodyPr>
          <a:lstStyle/>
          <a:p>
            <a:pPr marL="8659">
              <a:spcBef>
                <a:spcPts val="68"/>
              </a:spcBef>
            </a:pPr>
            <a:r>
              <a:rPr sz="511" b="1" dirty="0">
                <a:solidFill>
                  <a:srgbClr val="FF0000"/>
                </a:solidFill>
                <a:latin typeface="Verdana"/>
                <a:cs typeface="Verdana"/>
              </a:rPr>
              <a:t>~</a:t>
            </a:r>
            <a:endParaRPr sz="511">
              <a:latin typeface="Verdana"/>
              <a:cs typeface="Verdana"/>
            </a:endParaRPr>
          </a:p>
        </p:txBody>
      </p:sp>
      <p:sp>
        <p:nvSpPr>
          <p:cNvPr id="97" name="object 97"/>
          <p:cNvSpPr txBox="1"/>
          <p:nvPr/>
        </p:nvSpPr>
        <p:spPr>
          <a:xfrm>
            <a:off x="3601489" y="1929178"/>
            <a:ext cx="56717" cy="87355"/>
          </a:xfrm>
          <a:prstGeom prst="rect">
            <a:avLst/>
          </a:prstGeom>
        </p:spPr>
        <p:txBody>
          <a:bodyPr vert="horz" wrap="square" lIns="0" tIns="8659" rIns="0" bIns="0" rtlCol="0">
            <a:spAutoFit/>
          </a:bodyPr>
          <a:lstStyle/>
          <a:p>
            <a:pPr>
              <a:spcBef>
                <a:spcPts val="68"/>
              </a:spcBef>
            </a:pPr>
            <a:r>
              <a:rPr sz="511" b="1" dirty="0">
                <a:solidFill>
                  <a:srgbClr val="FF0000"/>
                </a:solidFill>
                <a:latin typeface="Verdana"/>
                <a:cs typeface="Verdana"/>
              </a:rPr>
              <a:t>~</a:t>
            </a:r>
            <a:endParaRPr sz="511">
              <a:latin typeface="Verdana"/>
              <a:cs typeface="Verdana"/>
            </a:endParaRPr>
          </a:p>
        </p:txBody>
      </p:sp>
      <p:sp>
        <p:nvSpPr>
          <p:cNvPr id="98" name="object 98"/>
          <p:cNvSpPr/>
          <p:nvPr/>
        </p:nvSpPr>
        <p:spPr>
          <a:xfrm>
            <a:off x="3271578" y="3785928"/>
            <a:ext cx="117764" cy="88322"/>
          </a:xfrm>
          <a:custGeom>
            <a:avLst/>
            <a:gdLst/>
            <a:ahLst/>
            <a:cxnLst/>
            <a:rect l="l" t="t" r="r" b="b"/>
            <a:pathLst>
              <a:path w="172719" h="129539">
                <a:moveTo>
                  <a:pt x="172212" y="0"/>
                </a:moveTo>
                <a:lnTo>
                  <a:pt x="0" y="0"/>
                </a:lnTo>
                <a:lnTo>
                  <a:pt x="0" y="129539"/>
                </a:lnTo>
                <a:lnTo>
                  <a:pt x="172212" y="129539"/>
                </a:lnTo>
                <a:lnTo>
                  <a:pt x="172212" y="0"/>
                </a:lnTo>
                <a:close/>
              </a:path>
            </a:pathLst>
          </a:custGeom>
          <a:solidFill>
            <a:srgbClr val="FFFFFF"/>
          </a:solidFill>
        </p:spPr>
        <p:txBody>
          <a:bodyPr wrap="square" lIns="0" tIns="0" rIns="0" bIns="0" rtlCol="0"/>
          <a:lstStyle/>
          <a:p>
            <a:endParaRPr sz="1227"/>
          </a:p>
        </p:txBody>
      </p:sp>
      <p:sp>
        <p:nvSpPr>
          <p:cNvPr id="99" name="object 99"/>
          <p:cNvSpPr txBox="1"/>
          <p:nvPr/>
        </p:nvSpPr>
        <p:spPr>
          <a:xfrm>
            <a:off x="3294438" y="3777728"/>
            <a:ext cx="71004" cy="107576"/>
          </a:xfrm>
          <a:prstGeom prst="rect">
            <a:avLst/>
          </a:prstGeom>
        </p:spPr>
        <p:txBody>
          <a:bodyPr vert="horz" wrap="square" lIns="0" tIns="7793" rIns="0" bIns="0" rtlCol="0">
            <a:spAutoFit/>
          </a:bodyPr>
          <a:lstStyle/>
          <a:p>
            <a:pPr>
              <a:spcBef>
                <a:spcPts val="61"/>
              </a:spcBef>
            </a:pPr>
            <a:r>
              <a:rPr sz="648" b="1" spc="-7" dirty="0">
                <a:solidFill>
                  <a:srgbClr val="FF0000"/>
                </a:solidFill>
                <a:latin typeface="Verdana"/>
                <a:cs typeface="Verdana"/>
              </a:rPr>
              <a:t>~</a:t>
            </a:r>
            <a:endParaRPr sz="648">
              <a:latin typeface="Verdana"/>
              <a:cs typeface="Verdana"/>
            </a:endParaRPr>
          </a:p>
        </p:txBody>
      </p:sp>
      <p:sp>
        <p:nvSpPr>
          <p:cNvPr id="100" name="object 100"/>
          <p:cNvSpPr txBox="1"/>
          <p:nvPr/>
        </p:nvSpPr>
        <p:spPr>
          <a:xfrm>
            <a:off x="5934248" y="3961034"/>
            <a:ext cx="71004" cy="94193"/>
          </a:xfrm>
          <a:prstGeom prst="rect">
            <a:avLst/>
          </a:prstGeom>
        </p:spPr>
        <p:txBody>
          <a:bodyPr vert="horz" wrap="square" lIns="0" tIns="0" rIns="0" bIns="0" rtlCol="0">
            <a:spAutoFit/>
          </a:bodyPr>
          <a:lstStyle/>
          <a:p>
            <a:pPr>
              <a:lnSpc>
                <a:spcPts val="777"/>
              </a:lnSpc>
            </a:pPr>
            <a:r>
              <a:rPr sz="648" b="1" spc="-7" dirty="0">
                <a:solidFill>
                  <a:srgbClr val="FF0000"/>
                </a:solidFill>
                <a:latin typeface="Verdana"/>
                <a:cs typeface="Verdana"/>
              </a:rPr>
              <a:t>~</a:t>
            </a:r>
            <a:endParaRPr sz="648">
              <a:latin typeface="Verdana"/>
              <a:cs typeface="Verdana"/>
            </a:endParaRPr>
          </a:p>
        </p:txBody>
      </p:sp>
      <p:sp>
        <p:nvSpPr>
          <p:cNvPr id="101" name="object 101"/>
          <p:cNvSpPr/>
          <p:nvPr/>
        </p:nvSpPr>
        <p:spPr>
          <a:xfrm>
            <a:off x="4736695" y="3963093"/>
            <a:ext cx="1466850" cy="235094"/>
          </a:xfrm>
          <a:custGeom>
            <a:avLst/>
            <a:gdLst/>
            <a:ahLst/>
            <a:cxnLst/>
            <a:rect l="l" t="t" r="r" b="b"/>
            <a:pathLst>
              <a:path w="2151379" h="344804">
                <a:moveTo>
                  <a:pt x="2151126" y="0"/>
                </a:moveTo>
                <a:lnTo>
                  <a:pt x="0" y="0"/>
                </a:lnTo>
                <a:lnTo>
                  <a:pt x="0" y="344424"/>
                </a:lnTo>
                <a:lnTo>
                  <a:pt x="2151126" y="344424"/>
                </a:lnTo>
                <a:lnTo>
                  <a:pt x="2151126" y="0"/>
                </a:lnTo>
                <a:close/>
              </a:path>
            </a:pathLst>
          </a:custGeom>
          <a:solidFill>
            <a:srgbClr val="FFFFFF"/>
          </a:solidFill>
        </p:spPr>
        <p:txBody>
          <a:bodyPr wrap="square" lIns="0" tIns="0" rIns="0" bIns="0" rtlCol="0"/>
          <a:lstStyle/>
          <a:p>
            <a:endParaRPr sz="1227"/>
          </a:p>
        </p:txBody>
      </p:sp>
      <p:sp>
        <p:nvSpPr>
          <p:cNvPr id="102" name="object 102"/>
          <p:cNvSpPr txBox="1"/>
          <p:nvPr/>
        </p:nvSpPr>
        <p:spPr>
          <a:xfrm>
            <a:off x="5173513" y="3991617"/>
            <a:ext cx="32905" cy="108026"/>
          </a:xfrm>
          <a:prstGeom prst="rect">
            <a:avLst/>
          </a:prstGeom>
        </p:spPr>
        <p:txBody>
          <a:bodyPr vert="horz" wrap="square" lIns="0" tIns="3031" rIns="0" bIns="0" rtlCol="0">
            <a:spAutoFit/>
          </a:bodyPr>
          <a:lstStyle/>
          <a:p>
            <a:pPr>
              <a:spcBef>
                <a:spcPts val="24"/>
              </a:spcBef>
            </a:pPr>
            <a:r>
              <a:rPr sz="682" spc="7" dirty="0">
                <a:solidFill>
                  <a:srgbClr val="000080"/>
                </a:solidFill>
                <a:latin typeface="Verdana"/>
                <a:cs typeface="Verdana"/>
              </a:rPr>
              <a:t>,</a:t>
            </a:r>
            <a:endParaRPr sz="682">
              <a:latin typeface="Verdana"/>
              <a:cs typeface="Verdana"/>
            </a:endParaRPr>
          </a:p>
        </p:txBody>
      </p:sp>
      <p:sp>
        <p:nvSpPr>
          <p:cNvPr id="103" name="object 103"/>
          <p:cNvSpPr txBox="1"/>
          <p:nvPr/>
        </p:nvSpPr>
        <p:spPr>
          <a:xfrm>
            <a:off x="5386944" y="3983439"/>
            <a:ext cx="494867" cy="116332"/>
          </a:xfrm>
          <a:prstGeom prst="rect">
            <a:avLst/>
          </a:prstGeom>
        </p:spPr>
        <p:txBody>
          <a:bodyPr vert="horz" wrap="square" lIns="0" tIns="11257" rIns="0" bIns="0" rtlCol="0">
            <a:spAutoFit/>
          </a:bodyPr>
          <a:lstStyle/>
          <a:p>
            <a:pPr marL="8659">
              <a:spcBef>
                <a:spcPts val="89"/>
              </a:spcBef>
              <a:tabLst>
                <a:tab pos="293102" algn="l"/>
              </a:tabLst>
            </a:pPr>
            <a:r>
              <a:rPr sz="682" spc="7" dirty="0">
                <a:solidFill>
                  <a:srgbClr val="000080"/>
                </a:solidFill>
                <a:latin typeface="Verdana"/>
                <a:cs typeface="Verdana"/>
              </a:rPr>
              <a:t>,	,</a:t>
            </a:r>
            <a:r>
              <a:rPr sz="682" spc="218" dirty="0">
                <a:solidFill>
                  <a:srgbClr val="000080"/>
                </a:solidFill>
                <a:latin typeface="Verdana"/>
                <a:cs typeface="Verdana"/>
              </a:rPr>
              <a:t> </a:t>
            </a:r>
            <a:r>
              <a:rPr sz="682" spc="7" dirty="0">
                <a:solidFill>
                  <a:srgbClr val="000080"/>
                </a:solidFill>
                <a:latin typeface="Verdana"/>
                <a:cs typeface="Verdana"/>
              </a:rPr>
              <a:t>.</a:t>
            </a:r>
            <a:r>
              <a:rPr sz="682" spc="-10" dirty="0">
                <a:solidFill>
                  <a:srgbClr val="000080"/>
                </a:solidFill>
                <a:latin typeface="Verdana"/>
                <a:cs typeface="Verdana"/>
              </a:rPr>
              <a:t> </a:t>
            </a:r>
            <a:r>
              <a:rPr sz="682" spc="7" dirty="0">
                <a:solidFill>
                  <a:srgbClr val="000080"/>
                </a:solidFill>
                <a:latin typeface="Verdana"/>
                <a:cs typeface="Verdana"/>
              </a:rPr>
              <a:t>.</a:t>
            </a:r>
            <a:endParaRPr sz="682">
              <a:latin typeface="Verdana"/>
              <a:cs typeface="Verdana"/>
            </a:endParaRPr>
          </a:p>
        </p:txBody>
      </p:sp>
      <p:grpSp>
        <p:nvGrpSpPr>
          <p:cNvPr id="104" name="object 104"/>
          <p:cNvGrpSpPr/>
          <p:nvPr/>
        </p:nvGrpSpPr>
        <p:grpSpPr>
          <a:xfrm>
            <a:off x="4760075" y="3961015"/>
            <a:ext cx="857250" cy="88322"/>
            <a:chOff x="4162044" y="5809488"/>
            <a:chExt cx="1257300" cy="129539"/>
          </a:xfrm>
        </p:grpSpPr>
        <p:sp>
          <p:nvSpPr>
            <p:cNvPr id="105" name="object 105"/>
            <p:cNvSpPr/>
            <p:nvPr/>
          </p:nvSpPr>
          <p:spPr>
            <a:xfrm>
              <a:off x="4162044" y="5809488"/>
              <a:ext cx="172720" cy="129539"/>
            </a:xfrm>
            <a:custGeom>
              <a:avLst/>
              <a:gdLst/>
              <a:ahLst/>
              <a:cxnLst/>
              <a:rect l="l" t="t" r="r" b="b"/>
              <a:pathLst>
                <a:path w="172720" h="129539">
                  <a:moveTo>
                    <a:pt x="172212" y="0"/>
                  </a:moveTo>
                  <a:lnTo>
                    <a:pt x="0" y="0"/>
                  </a:lnTo>
                  <a:lnTo>
                    <a:pt x="0" y="129539"/>
                  </a:lnTo>
                  <a:lnTo>
                    <a:pt x="172212" y="129539"/>
                  </a:lnTo>
                  <a:lnTo>
                    <a:pt x="172212" y="0"/>
                  </a:lnTo>
                  <a:close/>
                </a:path>
              </a:pathLst>
            </a:custGeom>
            <a:solidFill>
              <a:srgbClr val="FFFFFF"/>
            </a:solidFill>
          </p:spPr>
          <p:txBody>
            <a:bodyPr wrap="square" lIns="0" tIns="0" rIns="0" bIns="0" rtlCol="0"/>
            <a:lstStyle/>
            <a:p>
              <a:endParaRPr sz="1227"/>
            </a:p>
          </p:txBody>
        </p:sp>
        <p:sp>
          <p:nvSpPr>
            <p:cNvPr id="106" name="object 106"/>
            <p:cNvSpPr/>
            <p:nvPr/>
          </p:nvSpPr>
          <p:spPr>
            <a:xfrm>
              <a:off x="5247132" y="5809488"/>
              <a:ext cx="172720" cy="129539"/>
            </a:xfrm>
            <a:custGeom>
              <a:avLst/>
              <a:gdLst/>
              <a:ahLst/>
              <a:cxnLst/>
              <a:rect l="l" t="t" r="r" b="b"/>
              <a:pathLst>
                <a:path w="172720" h="129539">
                  <a:moveTo>
                    <a:pt x="172212" y="0"/>
                  </a:moveTo>
                  <a:lnTo>
                    <a:pt x="0" y="0"/>
                  </a:lnTo>
                  <a:lnTo>
                    <a:pt x="0" y="129539"/>
                  </a:lnTo>
                  <a:lnTo>
                    <a:pt x="172212" y="129539"/>
                  </a:lnTo>
                  <a:lnTo>
                    <a:pt x="172212" y="0"/>
                  </a:lnTo>
                  <a:close/>
                </a:path>
              </a:pathLst>
            </a:custGeom>
            <a:solidFill>
              <a:srgbClr val="FFFFFF"/>
            </a:solidFill>
          </p:spPr>
          <p:txBody>
            <a:bodyPr wrap="square" lIns="0" tIns="0" rIns="0" bIns="0" rtlCol="0"/>
            <a:lstStyle/>
            <a:p>
              <a:endParaRPr sz="1227"/>
            </a:p>
          </p:txBody>
        </p:sp>
      </p:grpSp>
      <p:sp>
        <p:nvSpPr>
          <p:cNvPr id="107" name="object 107"/>
          <p:cNvSpPr txBox="1"/>
          <p:nvPr/>
        </p:nvSpPr>
        <p:spPr>
          <a:xfrm>
            <a:off x="5522768" y="3952814"/>
            <a:ext cx="71004" cy="107576"/>
          </a:xfrm>
          <a:prstGeom prst="rect">
            <a:avLst/>
          </a:prstGeom>
        </p:spPr>
        <p:txBody>
          <a:bodyPr vert="horz" wrap="square" lIns="0" tIns="7793" rIns="0" bIns="0" rtlCol="0">
            <a:spAutoFit/>
          </a:bodyPr>
          <a:lstStyle/>
          <a:p>
            <a:pPr>
              <a:spcBef>
                <a:spcPts val="61"/>
              </a:spcBef>
            </a:pPr>
            <a:r>
              <a:rPr sz="648" b="1" spc="-7" dirty="0">
                <a:solidFill>
                  <a:srgbClr val="FF0000"/>
                </a:solidFill>
                <a:latin typeface="Verdana"/>
                <a:cs typeface="Verdana"/>
              </a:rPr>
              <a:t>~</a:t>
            </a:r>
            <a:endParaRPr sz="648">
              <a:latin typeface="Verdana"/>
              <a:cs typeface="Verdana"/>
            </a:endParaRPr>
          </a:p>
        </p:txBody>
      </p:sp>
      <p:sp>
        <p:nvSpPr>
          <p:cNvPr id="108" name="object 108"/>
          <p:cNvSpPr/>
          <p:nvPr/>
        </p:nvSpPr>
        <p:spPr>
          <a:xfrm>
            <a:off x="5164801" y="4034270"/>
            <a:ext cx="176213" cy="117764"/>
          </a:xfrm>
          <a:custGeom>
            <a:avLst/>
            <a:gdLst/>
            <a:ahLst/>
            <a:cxnLst/>
            <a:rect l="l" t="t" r="r" b="b"/>
            <a:pathLst>
              <a:path w="258445" h="172720">
                <a:moveTo>
                  <a:pt x="258317" y="0"/>
                </a:moveTo>
                <a:lnTo>
                  <a:pt x="0" y="0"/>
                </a:lnTo>
                <a:lnTo>
                  <a:pt x="0" y="172212"/>
                </a:lnTo>
                <a:lnTo>
                  <a:pt x="258317" y="172212"/>
                </a:lnTo>
                <a:lnTo>
                  <a:pt x="258317" y="0"/>
                </a:lnTo>
                <a:close/>
              </a:path>
            </a:pathLst>
          </a:custGeom>
          <a:solidFill>
            <a:srgbClr val="FFFFFF"/>
          </a:solidFill>
        </p:spPr>
        <p:txBody>
          <a:bodyPr wrap="square" lIns="0" tIns="0" rIns="0" bIns="0" rtlCol="0"/>
          <a:lstStyle/>
          <a:p>
            <a:endParaRPr sz="1227"/>
          </a:p>
        </p:txBody>
      </p:sp>
      <p:sp>
        <p:nvSpPr>
          <p:cNvPr id="109" name="object 109"/>
          <p:cNvSpPr txBox="1"/>
          <p:nvPr/>
        </p:nvSpPr>
        <p:spPr>
          <a:xfrm>
            <a:off x="5176751" y="4025522"/>
            <a:ext cx="980642" cy="116332"/>
          </a:xfrm>
          <a:prstGeom prst="rect">
            <a:avLst/>
          </a:prstGeom>
        </p:spPr>
        <p:txBody>
          <a:bodyPr vert="horz" wrap="square" lIns="0" tIns="11257" rIns="0" bIns="0" rtlCol="0">
            <a:spAutoFit/>
          </a:bodyPr>
          <a:lstStyle/>
          <a:p>
            <a:pPr>
              <a:spcBef>
                <a:spcPts val="89"/>
              </a:spcBef>
              <a:tabLst>
                <a:tab pos="310420" algn="l"/>
                <a:tab pos="800512" algn="l"/>
              </a:tabLst>
            </a:pPr>
            <a:r>
              <a:rPr sz="682" b="1" spc="10" dirty="0">
                <a:solidFill>
                  <a:srgbClr val="FF0000"/>
                </a:solidFill>
                <a:latin typeface="Verdana"/>
                <a:cs typeface="Verdana"/>
              </a:rPr>
              <a:t>I</a:t>
            </a:r>
            <a:r>
              <a:rPr sz="580" b="1" spc="-3" dirty="0">
                <a:solidFill>
                  <a:srgbClr val="FF0000"/>
                </a:solidFill>
                <a:latin typeface="Verdana"/>
                <a:cs typeface="Verdana"/>
              </a:rPr>
              <a:t>p1	</a:t>
            </a:r>
            <a:r>
              <a:rPr sz="1023" b="1" spc="15" baseline="2777" dirty="0">
                <a:solidFill>
                  <a:srgbClr val="FF0000"/>
                </a:solidFill>
                <a:latin typeface="Verdana"/>
                <a:cs typeface="Verdana"/>
              </a:rPr>
              <a:t>I</a:t>
            </a:r>
            <a:r>
              <a:rPr sz="869" b="1" spc="-5" baseline="3267" dirty="0">
                <a:solidFill>
                  <a:srgbClr val="FF0000"/>
                </a:solidFill>
                <a:latin typeface="Verdana"/>
                <a:cs typeface="Verdana"/>
              </a:rPr>
              <a:t>p2	</a:t>
            </a:r>
            <a:r>
              <a:rPr sz="1023" b="1" spc="15" baseline="2777" dirty="0">
                <a:solidFill>
                  <a:srgbClr val="FF0000"/>
                </a:solidFill>
                <a:latin typeface="Verdana"/>
                <a:cs typeface="Verdana"/>
              </a:rPr>
              <a:t>I</a:t>
            </a:r>
            <a:r>
              <a:rPr sz="869" b="1" spc="-5" baseline="3267" dirty="0">
                <a:solidFill>
                  <a:srgbClr val="FF0000"/>
                </a:solidFill>
                <a:latin typeface="Verdana"/>
                <a:cs typeface="Verdana"/>
              </a:rPr>
              <a:t>p</a:t>
            </a:r>
            <a:r>
              <a:rPr sz="869" spc="-5" baseline="3267" dirty="0">
                <a:solidFill>
                  <a:srgbClr val="FF0000"/>
                </a:solidFill>
                <a:latin typeface="Symbol"/>
                <a:cs typeface="Symbol"/>
              </a:rPr>
              <a:t></a:t>
            </a:r>
            <a:r>
              <a:rPr sz="869" b="1" spc="-5" baseline="3267" dirty="0">
                <a:solidFill>
                  <a:srgbClr val="FF0000"/>
                </a:solidFill>
                <a:latin typeface="Verdana"/>
                <a:cs typeface="Verdana"/>
              </a:rPr>
              <a:t>ℓ</a:t>
            </a:r>
            <a:endParaRPr sz="869" baseline="3267">
              <a:latin typeface="Verdana"/>
              <a:cs typeface="Verdana"/>
            </a:endParaRPr>
          </a:p>
        </p:txBody>
      </p:sp>
      <p:sp>
        <p:nvSpPr>
          <p:cNvPr id="110" name="object 110"/>
          <p:cNvSpPr/>
          <p:nvPr/>
        </p:nvSpPr>
        <p:spPr>
          <a:xfrm>
            <a:off x="5189219" y="3964131"/>
            <a:ext cx="117764" cy="87890"/>
          </a:xfrm>
          <a:custGeom>
            <a:avLst/>
            <a:gdLst/>
            <a:ahLst/>
            <a:cxnLst/>
            <a:rect l="l" t="t" r="r" b="b"/>
            <a:pathLst>
              <a:path w="172720" h="128904">
                <a:moveTo>
                  <a:pt x="172212" y="0"/>
                </a:moveTo>
                <a:lnTo>
                  <a:pt x="0" y="0"/>
                </a:lnTo>
                <a:lnTo>
                  <a:pt x="0" y="128777"/>
                </a:lnTo>
                <a:lnTo>
                  <a:pt x="172212" y="128777"/>
                </a:lnTo>
                <a:lnTo>
                  <a:pt x="172212" y="0"/>
                </a:lnTo>
                <a:close/>
              </a:path>
            </a:pathLst>
          </a:custGeom>
          <a:solidFill>
            <a:srgbClr val="FFFFFF"/>
          </a:solidFill>
        </p:spPr>
        <p:txBody>
          <a:bodyPr wrap="square" lIns="0" tIns="0" rIns="0" bIns="0" rtlCol="0"/>
          <a:lstStyle/>
          <a:p>
            <a:endParaRPr sz="1227"/>
          </a:p>
        </p:txBody>
      </p:sp>
      <p:sp>
        <p:nvSpPr>
          <p:cNvPr id="111" name="object 111"/>
          <p:cNvSpPr txBox="1"/>
          <p:nvPr/>
        </p:nvSpPr>
        <p:spPr>
          <a:xfrm>
            <a:off x="4783455" y="3955412"/>
            <a:ext cx="500063" cy="107576"/>
          </a:xfrm>
          <a:prstGeom prst="rect">
            <a:avLst/>
          </a:prstGeom>
        </p:spPr>
        <p:txBody>
          <a:bodyPr vert="horz" wrap="square" lIns="0" tIns="7793" rIns="0" bIns="0" rtlCol="0">
            <a:spAutoFit/>
          </a:bodyPr>
          <a:lstStyle/>
          <a:p>
            <a:pPr>
              <a:spcBef>
                <a:spcPts val="61"/>
              </a:spcBef>
              <a:tabLst>
                <a:tab pos="429047" algn="l"/>
              </a:tabLst>
            </a:pPr>
            <a:r>
              <a:rPr sz="972" b="1" spc="-10" baseline="2923" dirty="0">
                <a:solidFill>
                  <a:srgbClr val="FF0000"/>
                </a:solidFill>
                <a:latin typeface="Verdana"/>
                <a:cs typeface="Verdana"/>
              </a:rPr>
              <a:t>~	</a:t>
            </a:r>
            <a:r>
              <a:rPr sz="648" b="1" spc="-7" dirty="0">
                <a:solidFill>
                  <a:srgbClr val="FF0000"/>
                </a:solidFill>
                <a:latin typeface="Verdana"/>
                <a:cs typeface="Verdana"/>
              </a:rPr>
              <a:t>~</a:t>
            </a:r>
            <a:endParaRPr sz="648">
              <a:latin typeface="Verdana"/>
              <a:cs typeface="Verdana"/>
            </a:endParaRPr>
          </a:p>
        </p:txBody>
      </p:sp>
      <p:sp>
        <p:nvSpPr>
          <p:cNvPr id="112" name="object 112"/>
          <p:cNvSpPr txBox="1"/>
          <p:nvPr/>
        </p:nvSpPr>
        <p:spPr>
          <a:xfrm>
            <a:off x="4773583" y="4014096"/>
            <a:ext cx="309130" cy="126346"/>
          </a:xfrm>
          <a:prstGeom prst="rect">
            <a:avLst/>
          </a:prstGeom>
        </p:spPr>
        <p:txBody>
          <a:bodyPr vert="horz" wrap="square" lIns="0" tIns="10824" rIns="0" bIns="0" rtlCol="0">
            <a:spAutoFit/>
          </a:bodyPr>
          <a:lstStyle/>
          <a:p>
            <a:pPr>
              <a:spcBef>
                <a:spcPts val="85"/>
              </a:spcBef>
              <a:tabLst>
                <a:tab pos="219935" algn="l"/>
              </a:tabLst>
            </a:pPr>
            <a:r>
              <a:rPr sz="682" b="1" spc="10" dirty="0">
                <a:solidFill>
                  <a:srgbClr val="FF0000"/>
                </a:solidFill>
                <a:latin typeface="Verdana"/>
                <a:cs typeface="Verdana"/>
              </a:rPr>
              <a:t>I</a:t>
            </a:r>
            <a:r>
              <a:rPr sz="580" b="1" spc="-3" dirty="0">
                <a:solidFill>
                  <a:srgbClr val="FF0000"/>
                </a:solidFill>
                <a:latin typeface="Verdana"/>
                <a:cs typeface="Verdana"/>
              </a:rPr>
              <a:t>p	</a:t>
            </a:r>
            <a:r>
              <a:rPr sz="1125" spc="20" baseline="2525" dirty="0">
                <a:solidFill>
                  <a:srgbClr val="FF0000"/>
                </a:solidFill>
                <a:latin typeface="Verdana"/>
                <a:cs typeface="Verdana"/>
              </a:rPr>
              <a:t>=</a:t>
            </a:r>
            <a:endParaRPr sz="1125" baseline="2525">
              <a:latin typeface="Verdana"/>
              <a:cs typeface="Verdana"/>
            </a:endParaRPr>
          </a:p>
        </p:txBody>
      </p:sp>
      <p:sp>
        <p:nvSpPr>
          <p:cNvPr id="113" name="object 113"/>
          <p:cNvSpPr/>
          <p:nvPr/>
        </p:nvSpPr>
        <p:spPr>
          <a:xfrm>
            <a:off x="3326129" y="4222345"/>
            <a:ext cx="117764" cy="87890"/>
          </a:xfrm>
          <a:custGeom>
            <a:avLst/>
            <a:gdLst/>
            <a:ahLst/>
            <a:cxnLst/>
            <a:rect l="l" t="t" r="r" b="b"/>
            <a:pathLst>
              <a:path w="172719" h="128904">
                <a:moveTo>
                  <a:pt x="172212" y="0"/>
                </a:moveTo>
                <a:lnTo>
                  <a:pt x="0" y="0"/>
                </a:lnTo>
                <a:lnTo>
                  <a:pt x="0" y="128777"/>
                </a:lnTo>
                <a:lnTo>
                  <a:pt x="172212" y="128777"/>
                </a:lnTo>
                <a:lnTo>
                  <a:pt x="172212" y="0"/>
                </a:lnTo>
                <a:close/>
              </a:path>
            </a:pathLst>
          </a:custGeom>
          <a:solidFill>
            <a:srgbClr val="FFFFFF"/>
          </a:solidFill>
        </p:spPr>
        <p:txBody>
          <a:bodyPr wrap="square" lIns="0" tIns="0" rIns="0" bIns="0" rtlCol="0"/>
          <a:lstStyle/>
          <a:p>
            <a:endParaRPr sz="1227"/>
          </a:p>
        </p:txBody>
      </p:sp>
      <p:sp>
        <p:nvSpPr>
          <p:cNvPr id="114" name="object 114"/>
          <p:cNvSpPr txBox="1"/>
          <p:nvPr/>
        </p:nvSpPr>
        <p:spPr>
          <a:xfrm>
            <a:off x="3348990" y="4213625"/>
            <a:ext cx="71004" cy="107576"/>
          </a:xfrm>
          <a:prstGeom prst="rect">
            <a:avLst/>
          </a:prstGeom>
        </p:spPr>
        <p:txBody>
          <a:bodyPr vert="horz" wrap="square" lIns="0" tIns="7793" rIns="0" bIns="0" rtlCol="0">
            <a:spAutoFit/>
          </a:bodyPr>
          <a:lstStyle/>
          <a:p>
            <a:pPr>
              <a:spcBef>
                <a:spcPts val="61"/>
              </a:spcBef>
            </a:pPr>
            <a:r>
              <a:rPr sz="648" b="1" spc="-7" dirty="0">
                <a:solidFill>
                  <a:srgbClr val="FF0000"/>
                </a:solidFill>
                <a:latin typeface="Verdana"/>
                <a:cs typeface="Verdana"/>
              </a:rPr>
              <a:t>~</a:t>
            </a:r>
            <a:endParaRPr sz="648">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8900000">
            <a:off x="1722174" y="575354"/>
            <a:ext cx="1634534" cy="89768"/>
          </a:xfrm>
          <a:prstGeom prst="rect">
            <a:avLst/>
          </a:prstGeom>
        </p:spPr>
        <p:txBody>
          <a:bodyPr vert="horz" wrap="square" lIns="0" tIns="0" rIns="0" bIns="0" rtlCol="0">
            <a:spAutoFit/>
          </a:bodyPr>
          <a:lstStyle/>
          <a:p>
            <a:pPr>
              <a:lnSpc>
                <a:spcPts val="682"/>
              </a:lnSpc>
            </a:pPr>
            <a:r>
              <a:rPr sz="682" b="1" i="1" spc="7" dirty="0">
                <a:solidFill>
                  <a:srgbClr val="008000"/>
                </a:solidFill>
                <a:latin typeface="Arial"/>
                <a:cs typeface="Arial"/>
              </a:rPr>
              <a:t>RC</a:t>
            </a:r>
            <a:r>
              <a:rPr sz="682" b="1" i="1" spc="55" dirty="0">
                <a:solidFill>
                  <a:srgbClr val="008000"/>
                </a:solidFill>
                <a:latin typeface="Arial"/>
                <a:cs typeface="Arial"/>
              </a:rPr>
              <a:t> </a:t>
            </a:r>
            <a:r>
              <a:rPr sz="682" b="1" i="1" spc="14" dirty="0">
                <a:solidFill>
                  <a:srgbClr val="008000"/>
                </a:solidFill>
                <a:latin typeface="Arial"/>
                <a:cs typeface="Arial"/>
              </a:rPr>
              <a:t>Chakraborty,</a:t>
            </a:r>
            <a:r>
              <a:rPr sz="682" b="1" i="1" spc="55" dirty="0">
                <a:solidFill>
                  <a:srgbClr val="008000"/>
                </a:solidFill>
                <a:latin typeface="Arial"/>
                <a:cs typeface="Arial"/>
              </a:rPr>
              <a:t> </a:t>
            </a:r>
            <a:r>
              <a:rPr sz="682" b="1" i="1" spc="14" dirty="0">
                <a:solidFill>
                  <a:srgbClr val="008000"/>
                </a:solidFill>
                <a:latin typeface="Arial"/>
                <a:cs typeface="Arial"/>
                <a:hlinkClick r:id="rId2"/>
              </a:rPr>
              <a:t>www.myreaders.info</a:t>
            </a:r>
            <a:endParaRPr sz="682">
              <a:latin typeface="Arial"/>
              <a:cs typeface="Arial"/>
            </a:endParaRPr>
          </a:p>
        </p:txBody>
      </p:sp>
      <p:sp>
        <p:nvSpPr>
          <p:cNvPr id="3" name="object 3"/>
          <p:cNvSpPr txBox="1"/>
          <p:nvPr/>
        </p:nvSpPr>
        <p:spPr>
          <a:xfrm>
            <a:off x="3472291" y="1166461"/>
            <a:ext cx="95250" cy="116332"/>
          </a:xfrm>
          <a:prstGeom prst="rect">
            <a:avLst/>
          </a:prstGeom>
        </p:spPr>
        <p:txBody>
          <a:bodyPr vert="horz" wrap="square" lIns="0" tIns="11257" rIns="0" bIns="0" rtlCol="0">
            <a:spAutoFit/>
          </a:bodyPr>
          <a:lstStyle/>
          <a:p>
            <a:pPr marL="8659">
              <a:spcBef>
                <a:spcPts val="89"/>
              </a:spcBef>
            </a:pPr>
            <a:r>
              <a:rPr sz="682" b="1" spc="17" dirty="0">
                <a:solidFill>
                  <a:srgbClr val="FF0000"/>
                </a:solidFill>
                <a:latin typeface="Verdana"/>
                <a:cs typeface="Verdana"/>
              </a:rPr>
              <a:t>=</a:t>
            </a:r>
            <a:endParaRPr sz="682">
              <a:latin typeface="Verdana"/>
              <a:cs typeface="Verdana"/>
            </a:endParaRPr>
          </a:p>
        </p:txBody>
      </p:sp>
      <p:sp>
        <p:nvSpPr>
          <p:cNvPr id="4" name="object 4"/>
          <p:cNvSpPr txBox="1"/>
          <p:nvPr/>
        </p:nvSpPr>
        <p:spPr>
          <a:xfrm>
            <a:off x="3917757" y="1166461"/>
            <a:ext cx="1039091" cy="116332"/>
          </a:xfrm>
          <a:prstGeom prst="rect">
            <a:avLst/>
          </a:prstGeom>
        </p:spPr>
        <p:txBody>
          <a:bodyPr vert="horz" wrap="square" lIns="0" tIns="11257" rIns="0" bIns="0" rtlCol="0">
            <a:spAutoFit/>
          </a:bodyPr>
          <a:lstStyle/>
          <a:p>
            <a:pPr marL="8659">
              <a:spcBef>
                <a:spcPts val="89"/>
              </a:spcBef>
            </a:pPr>
            <a:r>
              <a:rPr sz="682" b="1" spc="7" dirty="0">
                <a:solidFill>
                  <a:srgbClr val="FF0000"/>
                </a:solidFill>
                <a:latin typeface="Verdana"/>
                <a:cs typeface="Verdana"/>
              </a:rPr>
              <a:t>,</a:t>
            </a:r>
            <a:r>
              <a:rPr sz="682" b="1" spc="239" dirty="0">
                <a:solidFill>
                  <a:srgbClr val="FF0000"/>
                </a:solidFill>
                <a:latin typeface="Verdana"/>
                <a:cs typeface="Verdana"/>
              </a:rPr>
              <a:t> </a:t>
            </a:r>
            <a:r>
              <a:rPr sz="682" b="1" spc="7" dirty="0">
                <a:solidFill>
                  <a:srgbClr val="FF0000"/>
                </a:solidFill>
                <a:latin typeface="Verdana"/>
                <a:cs typeface="Verdana"/>
              </a:rPr>
              <a:t>i</a:t>
            </a:r>
            <a:r>
              <a:rPr sz="682" b="1" spc="3" dirty="0">
                <a:solidFill>
                  <a:srgbClr val="FF0000"/>
                </a:solidFill>
                <a:latin typeface="Verdana"/>
                <a:cs typeface="Verdana"/>
              </a:rPr>
              <a:t> </a:t>
            </a:r>
            <a:r>
              <a:rPr sz="682" b="1" spc="17" dirty="0">
                <a:solidFill>
                  <a:srgbClr val="FF0000"/>
                </a:solidFill>
                <a:latin typeface="Verdana"/>
                <a:cs typeface="Verdana"/>
              </a:rPr>
              <a:t>=</a:t>
            </a:r>
            <a:r>
              <a:rPr sz="682" b="1" spc="242" dirty="0">
                <a:solidFill>
                  <a:srgbClr val="FF0000"/>
                </a:solidFill>
                <a:latin typeface="Verdana"/>
                <a:cs typeface="Verdana"/>
              </a:rPr>
              <a:t> </a:t>
            </a:r>
            <a:r>
              <a:rPr sz="682" b="1" spc="14" dirty="0">
                <a:solidFill>
                  <a:srgbClr val="FF0000"/>
                </a:solidFill>
                <a:latin typeface="Verdana"/>
                <a:cs typeface="Verdana"/>
              </a:rPr>
              <a:t>1</a:t>
            </a:r>
            <a:r>
              <a:rPr sz="682" b="1" spc="7" dirty="0">
                <a:solidFill>
                  <a:srgbClr val="FF0000"/>
                </a:solidFill>
                <a:latin typeface="Verdana"/>
                <a:cs typeface="Verdana"/>
              </a:rPr>
              <a:t> ,</a:t>
            </a:r>
            <a:r>
              <a:rPr sz="682" b="1" spc="3" dirty="0">
                <a:solidFill>
                  <a:srgbClr val="FF0000"/>
                </a:solidFill>
                <a:latin typeface="Verdana"/>
                <a:cs typeface="Verdana"/>
              </a:rPr>
              <a:t> </a:t>
            </a:r>
            <a:r>
              <a:rPr sz="682" b="1" spc="14" dirty="0">
                <a:solidFill>
                  <a:srgbClr val="FF0000"/>
                </a:solidFill>
                <a:latin typeface="Verdana"/>
                <a:cs typeface="Verdana"/>
              </a:rPr>
              <a:t>2</a:t>
            </a:r>
            <a:r>
              <a:rPr sz="682" b="1" spc="7" dirty="0">
                <a:solidFill>
                  <a:srgbClr val="FF0000"/>
                </a:solidFill>
                <a:latin typeface="Verdana"/>
                <a:cs typeface="Verdana"/>
              </a:rPr>
              <a:t> , .</a:t>
            </a:r>
            <a:r>
              <a:rPr sz="682" b="1" spc="3" dirty="0">
                <a:solidFill>
                  <a:srgbClr val="FF0000"/>
                </a:solidFill>
                <a:latin typeface="Verdana"/>
                <a:cs typeface="Verdana"/>
              </a:rPr>
              <a:t> </a:t>
            </a:r>
            <a:r>
              <a:rPr sz="682" b="1" spc="7" dirty="0">
                <a:solidFill>
                  <a:srgbClr val="FF0000"/>
                </a:solidFill>
                <a:latin typeface="Verdana"/>
                <a:cs typeface="Verdana"/>
              </a:rPr>
              <a:t>. .</a:t>
            </a:r>
            <a:r>
              <a:rPr sz="682" b="1" spc="3" dirty="0">
                <a:solidFill>
                  <a:srgbClr val="FF0000"/>
                </a:solidFill>
                <a:latin typeface="Verdana"/>
                <a:cs typeface="Verdana"/>
              </a:rPr>
              <a:t> </a:t>
            </a:r>
            <a:r>
              <a:rPr sz="682" b="1" spc="7" dirty="0">
                <a:solidFill>
                  <a:srgbClr val="FF0000"/>
                </a:solidFill>
                <a:latin typeface="Verdana"/>
                <a:cs typeface="Verdana"/>
              </a:rPr>
              <a:t>,</a:t>
            </a:r>
            <a:r>
              <a:rPr sz="682" b="1" spc="242" dirty="0">
                <a:solidFill>
                  <a:srgbClr val="FF0000"/>
                </a:solidFill>
                <a:latin typeface="Verdana"/>
                <a:cs typeface="Verdana"/>
              </a:rPr>
              <a:t> </a:t>
            </a:r>
            <a:r>
              <a:rPr sz="682" b="1" spc="7" dirty="0">
                <a:solidFill>
                  <a:srgbClr val="FF0000"/>
                </a:solidFill>
                <a:latin typeface="Verdana"/>
                <a:cs typeface="Verdana"/>
              </a:rPr>
              <a:t>ℓ</a:t>
            </a:r>
            <a:r>
              <a:rPr sz="682" b="1" spc="239" dirty="0">
                <a:solidFill>
                  <a:srgbClr val="FF0000"/>
                </a:solidFill>
                <a:latin typeface="Verdana"/>
                <a:cs typeface="Verdana"/>
              </a:rPr>
              <a:t> </a:t>
            </a:r>
            <a:r>
              <a:rPr sz="682" b="1" spc="7" dirty="0">
                <a:solidFill>
                  <a:srgbClr val="FF0000"/>
                </a:solidFill>
                <a:latin typeface="Verdana"/>
                <a:cs typeface="Verdana"/>
              </a:rPr>
              <a:t>.</a:t>
            </a:r>
            <a:endParaRPr sz="682">
              <a:latin typeface="Verdana"/>
              <a:cs typeface="Verdana"/>
            </a:endParaRPr>
          </a:p>
        </p:txBody>
      </p:sp>
      <p:sp>
        <p:nvSpPr>
          <p:cNvPr id="5" name="object 5"/>
          <p:cNvSpPr txBox="1"/>
          <p:nvPr/>
        </p:nvSpPr>
        <p:spPr>
          <a:xfrm>
            <a:off x="3613612" y="2553134"/>
            <a:ext cx="317789" cy="126346"/>
          </a:xfrm>
          <a:prstGeom prst="rect">
            <a:avLst/>
          </a:prstGeom>
        </p:spPr>
        <p:txBody>
          <a:bodyPr vert="horz" wrap="square" lIns="0" tIns="10824" rIns="0" bIns="0" rtlCol="0">
            <a:spAutoFit/>
          </a:bodyPr>
          <a:lstStyle/>
          <a:p>
            <a:pPr marL="8659">
              <a:spcBef>
                <a:spcPts val="85"/>
              </a:spcBef>
            </a:pPr>
            <a:r>
              <a:rPr sz="750" spc="17" dirty="0">
                <a:solidFill>
                  <a:srgbClr val="000080"/>
                </a:solidFill>
                <a:latin typeface="Verdana"/>
                <a:cs typeface="Verdana"/>
              </a:rPr>
              <a:t>w</a:t>
            </a:r>
            <a:r>
              <a:rPr sz="750" spc="3" dirty="0">
                <a:solidFill>
                  <a:srgbClr val="000080"/>
                </a:solidFill>
                <a:latin typeface="Verdana"/>
                <a:cs typeface="Verdana"/>
              </a:rPr>
              <a:t>h</a:t>
            </a:r>
            <a:r>
              <a:rPr sz="750" spc="7" dirty="0">
                <a:solidFill>
                  <a:srgbClr val="000080"/>
                </a:solidFill>
                <a:latin typeface="Verdana"/>
                <a:cs typeface="Verdana"/>
              </a:rPr>
              <a:t>ere</a:t>
            </a:r>
            <a:endParaRPr sz="750">
              <a:latin typeface="Verdana"/>
              <a:cs typeface="Verdana"/>
            </a:endParaRPr>
          </a:p>
        </p:txBody>
      </p:sp>
      <p:sp>
        <p:nvSpPr>
          <p:cNvPr id="6" name="object 6"/>
          <p:cNvSpPr txBox="1"/>
          <p:nvPr/>
        </p:nvSpPr>
        <p:spPr>
          <a:xfrm>
            <a:off x="4037561" y="2520905"/>
            <a:ext cx="1549544" cy="166596"/>
          </a:xfrm>
          <a:prstGeom prst="rect">
            <a:avLst/>
          </a:prstGeom>
        </p:spPr>
        <p:txBody>
          <a:bodyPr vert="horz" wrap="square" lIns="0" tIns="9092" rIns="0" bIns="0" rtlCol="0">
            <a:spAutoFit/>
          </a:bodyPr>
          <a:lstStyle/>
          <a:p>
            <a:pPr marL="8659">
              <a:spcBef>
                <a:spcPts val="72"/>
              </a:spcBef>
              <a:tabLst>
                <a:tab pos="1044691" algn="l"/>
              </a:tabLst>
            </a:pPr>
            <a:r>
              <a:rPr sz="648" b="1" spc="-7" dirty="0">
                <a:solidFill>
                  <a:srgbClr val="FF0000"/>
                </a:solidFill>
                <a:latin typeface="Verdana"/>
                <a:cs typeface="Verdana"/>
              </a:rPr>
              <a:t>NET</a:t>
            </a:r>
            <a:r>
              <a:rPr sz="648" b="1" spc="-27" dirty="0">
                <a:solidFill>
                  <a:srgbClr val="FF0000"/>
                </a:solidFill>
                <a:latin typeface="Verdana"/>
                <a:cs typeface="Verdana"/>
              </a:rPr>
              <a:t> </a:t>
            </a:r>
            <a:r>
              <a:rPr sz="580" b="1" spc="-3" dirty="0">
                <a:solidFill>
                  <a:srgbClr val="FF0000"/>
                </a:solidFill>
                <a:latin typeface="Verdana"/>
                <a:cs typeface="Verdana"/>
              </a:rPr>
              <a:t>pk</a:t>
            </a:r>
            <a:r>
              <a:rPr sz="580" b="1" spc="334" dirty="0">
                <a:solidFill>
                  <a:srgbClr val="FF0000"/>
                </a:solidFill>
                <a:latin typeface="Verdana"/>
                <a:cs typeface="Verdana"/>
              </a:rPr>
              <a:t> </a:t>
            </a:r>
            <a:r>
              <a:rPr sz="750" b="1" spc="17" dirty="0">
                <a:solidFill>
                  <a:srgbClr val="FF0000"/>
                </a:solidFill>
                <a:latin typeface="Verdana"/>
                <a:cs typeface="Verdana"/>
              </a:rPr>
              <a:t>=</a:t>
            </a:r>
            <a:r>
              <a:rPr sz="750" b="1" spc="92" dirty="0">
                <a:solidFill>
                  <a:srgbClr val="FF0000"/>
                </a:solidFill>
                <a:latin typeface="Verdana"/>
                <a:cs typeface="Verdana"/>
              </a:rPr>
              <a:t> </a:t>
            </a:r>
            <a:r>
              <a:rPr sz="682" b="1" spc="14" dirty="0">
                <a:solidFill>
                  <a:srgbClr val="FF0000"/>
                </a:solidFill>
                <a:latin typeface="Verdana"/>
                <a:cs typeface="Verdana"/>
              </a:rPr>
              <a:t>C</a:t>
            </a:r>
            <a:r>
              <a:rPr sz="682" b="1" spc="10" dirty="0">
                <a:solidFill>
                  <a:srgbClr val="FF0000"/>
                </a:solidFill>
                <a:latin typeface="Verdana"/>
                <a:cs typeface="Verdana"/>
              </a:rPr>
              <a:t> </a:t>
            </a:r>
            <a:r>
              <a:rPr sz="682" b="1" spc="14" dirty="0">
                <a:solidFill>
                  <a:srgbClr val="FF0000"/>
                </a:solidFill>
                <a:latin typeface="Verdana"/>
                <a:cs typeface="Verdana"/>
              </a:rPr>
              <a:t>E</a:t>
            </a:r>
            <a:r>
              <a:rPr sz="682" b="1" spc="181" dirty="0">
                <a:solidFill>
                  <a:srgbClr val="FF0000"/>
                </a:solidFill>
                <a:latin typeface="Verdana"/>
                <a:cs typeface="Verdana"/>
              </a:rPr>
              <a:t> </a:t>
            </a:r>
            <a:r>
              <a:rPr sz="682" b="1" spc="10" dirty="0">
                <a:solidFill>
                  <a:srgbClr val="FF0000"/>
                </a:solidFill>
                <a:latin typeface="Verdana"/>
                <a:cs typeface="Verdana"/>
              </a:rPr>
              <a:t>(</a:t>
            </a:r>
            <a:r>
              <a:rPr sz="682" b="1" spc="106" dirty="0">
                <a:solidFill>
                  <a:srgbClr val="FF0000"/>
                </a:solidFill>
                <a:latin typeface="Verdana"/>
                <a:cs typeface="Verdana"/>
              </a:rPr>
              <a:t> </a:t>
            </a:r>
            <a:r>
              <a:rPr sz="1023" dirty="0">
                <a:solidFill>
                  <a:srgbClr val="FF0000"/>
                </a:solidFill>
                <a:latin typeface="Symbol"/>
                <a:cs typeface="Symbol"/>
              </a:rPr>
              <a:t></a:t>
            </a:r>
            <a:r>
              <a:rPr sz="1023" dirty="0">
                <a:solidFill>
                  <a:srgbClr val="FF0000"/>
                </a:solidFill>
                <a:latin typeface="Times New Roman"/>
                <a:cs typeface="Times New Roman"/>
              </a:rPr>
              <a:t>	</a:t>
            </a:r>
            <a:r>
              <a:rPr sz="682" b="1" dirty="0">
                <a:solidFill>
                  <a:srgbClr val="FF0000"/>
                </a:solidFill>
                <a:latin typeface="Verdana"/>
                <a:cs typeface="Verdana"/>
              </a:rPr>
              <a:t>V</a:t>
            </a:r>
            <a:r>
              <a:rPr sz="580" b="1" dirty="0">
                <a:solidFill>
                  <a:srgbClr val="FF0000"/>
                </a:solidFill>
                <a:latin typeface="Verdana"/>
                <a:cs typeface="Verdana"/>
              </a:rPr>
              <a:t>jk</a:t>
            </a:r>
            <a:r>
              <a:rPr sz="580" b="1" spc="252" dirty="0">
                <a:solidFill>
                  <a:srgbClr val="FF0000"/>
                </a:solidFill>
                <a:latin typeface="Verdana"/>
                <a:cs typeface="Verdana"/>
              </a:rPr>
              <a:t> </a:t>
            </a:r>
            <a:r>
              <a:rPr sz="682" b="1" spc="7" dirty="0">
                <a:solidFill>
                  <a:srgbClr val="FF0000"/>
                </a:solidFill>
                <a:latin typeface="Verdana"/>
                <a:cs typeface="Verdana"/>
              </a:rPr>
              <a:t>O</a:t>
            </a:r>
            <a:r>
              <a:rPr sz="648" b="1" spc="7" dirty="0">
                <a:solidFill>
                  <a:srgbClr val="FF0000"/>
                </a:solidFill>
                <a:latin typeface="Verdana"/>
                <a:cs typeface="Verdana"/>
              </a:rPr>
              <a:t>'</a:t>
            </a:r>
            <a:r>
              <a:rPr sz="648" b="1" spc="-37" dirty="0">
                <a:solidFill>
                  <a:srgbClr val="FF0000"/>
                </a:solidFill>
                <a:latin typeface="Verdana"/>
                <a:cs typeface="Verdana"/>
              </a:rPr>
              <a:t> </a:t>
            </a:r>
            <a:r>
              <a:rPr sz="580" b="1" spc="-3" dirty="0">
                <a:solidFill>
                  <a:srgbClr val="FF0000"/>
                </a:solidFill>
                <a:latin typeface="Verdana"/>
                <a:cs typeface="Verdana"/>
              </a:rPr>
              <a:t>pj</a:t>
            </a:r>
            <a:r>
              <a:rPr sz="580" b="1" spc="31" dirty="0">
                <a:solidFill>
                  <a:srgbClr val="FF0000"/>
                </a:solidFill>
                <a:latin typeface="Verdana"/>
                <a:cs typeface="Verdana"/>
              </a:rPr>
              <a:t> </a:t>
            </a:r>
            <a:r>
              <a:rPr sz="682" b="1" spc="10" dirty="0">
                <a:solidFill>
                  <a:srgbClr val="FF0000"/>
                </a:solidFill>
                <a:latin typeface="Verdana"/>
                <a:cs typeface="Verdana"/>
              </a:rPr>
              <a:t>)</a:t>
            </a:r>
            <a:endParaRPr sz="682">
              <a:latin typeface="Verdana"/>
              <a:cs typeface="Verdana"/>
            </a:endParaRPr>
          </a:p>
        </p:txBody>
      </p:sp>
      <p:sp>
        <p:nvSpPr>
          <p:cNvPr id="7" name="object 7"/>
          <p:cNvSpPr txBox="1"/>
          <p:nvPr/>
        </p:nvSpPr>
        <p:spPr>
          <a:xfrm>
            <a:off x="2463343" y="2870072"/>
            <a:ext cx="109970" cy="87355"/>
          </a:xfrm>
          <a:prstGeom prst="rect">
            <a:avLst/>
          </a:prstGeom>
        </p:spPr>
        <p:txBody>
          <a:bodyPr vert="horz" wrap="square" lIns="0" tIns="8659" rIns="0" bIns="0" rtlCol="0">
            <a:spAutoFit/>
          </a:bodyPr>
          <a:lstStyle/>
          <a:p>
            <a:pPr marL="8659">
              <a:spcBef>
                <a:spcPts val="68"/>
              </a:spcBef>
            </a:pPr>
            <a:r>
              <a:rPr sz="511" b="1" dirty="0">
                <a:solidFill>
                  <a:srgbClr val="000080"/>
                </a:solidFill>
                <a:latin typeface="Verdana"/>
                <a:cs typeface="Verdana"/>
              </a:rPr>
              <a:t>32</a:t>
            </a:r>
            <a:endParaRPr sz="511">
              <a:latin typeface="Verdana"/>
              <a:cs typeface="Verdana"/>
            </a:endParaRPr>
          </a:p>
        </p:txBody>
      </p:sp>
      <p:sp>
        <p:nvSpPr>
          <p:cNvPr id="8" name="object 8"/>
          <p:cNvSpPr/>
          <p:nvPr/>
        </p:nvSpPr>
        <p:spPr>
          <a:xfrm>
            <a:off x="4817226" y="1959725"/>
            <a:ext cx="176213" cy="76200"/>
          </a:xfrm>
          <a:custGeom>
            <a:avLst/>
            <a:gdLst/>
            <a:ahLst/>
            <a:cxnLst/>
            <a:rect l="l" t="t" r="r" b="b"/>
            <a:pathLst>
              <a:path w="258445" h="111760">
                <a:moveTo>
                  <a:pt x="258317" y="0"/>
                </a:moveTo>
                <a:lnTo>
                  <a:pt x="0" y="0"/>
                </a:lnTo>
                <a:lnTo>
                  <a:pt x="0" y="111251"/>
                </a:lnTo>
                <a:lnTo>
                  <a:pt x="258317" y="111251"/>
                </a:lnTo>
                <a:lnTo>
                  <a:pt x="258317" y="0"/>
                </a:lnTo>
                <a:close/>
              </a:path>
            </a:pathLst>
          </a:custGeom>
          <a:solidFill>
            <a:srgbClr val="FFFFFF"/>
          </a:solidFill>
        </p:spPr>
        <p:txBody>
          <a:bodyPr wrap="square" lIns="0" tIns="0" rIns="0" bIns="0" rtlCol="0"/>
          <a:lstStyle/>
          <a:p>
            <a:endParaRPr sz="1227"/>
          </a:p>
        </p:txBody>
      </p:sp>
      <p:sp>
        <p:nvSpPr>
          <p:cNvPr id="9" name="object 9"/>
          <p:cNvSpPr/>
          <p:nvPr/>
        </p:nvSpPr>
        <p:spPr>
          <a:xfrm>
            <a:off x="4817226" y="1751908"/>
            <a:ext cx="176213" cy="82694"/>
          </a:xfrm>
          <a:custGeom>
            <a:avLst/>
            <a:gdLst/>
            <a:ahLst/>
            <a:cxnLst/>
            <a:rect l="l" t="t" r="r" b="b"/>
            <a:pathLst>
              <a:path w="258445" h="121285">
                <a:moveTo>
                  <a:pt x="258317" y="0"/>
                </a:moveTo>
                <a:lnTo>
                  <a:pt x="0" y="0"/>
                </a:lnTo>
                <a:lnTo>
                  <a:pt x="0" y="121157"/>
                </a:lnTo>
                <a:lnTo>
                  <a:pt x="258317" y="121157"/>
                </a:lnTo>
                <a:lnTo>
                  <a:pt x="258317" y="0"/>
                </a:lnTo>
                <a:close/>
              </a:path>
            </a:pathLst>
          </a:custGeom>
          <a:solidFill>
            <a:srgbClr val="FFFFFF"/>
          </a:solidFill>
        </p:spPr>
        <p:txBody>
          <a:bodyPr wrap="square" lIns="0" tIns="0" rIns="0" bIns="0" rtlCol="0"/>
          <a:lstStyle/>
          <a:p>
            <a:endParaRPr sz="1227"/>
          </a:p>
        </p:txBody>
      </p:sp>
      <p:sp>
        <p:nvSpPr>
          <p:cNvPr id="10" name="object 10"/>
          <p:cNvSpPr txBox="1"/>
          <p:nvPr/>
        </p:nvSpPr>
        <p:spPr>
          <a:xfrm>
            <a:off x="2889365" y="1384677"/>
            <a:ext cx="2660939" cy="1051984"/>
          </a:xfrm>
          <a:prstGeom prst="rect">
            <a:avLst/>
          </a:prstGeom>
        </p:spPr>
        <p:txBody>
          <a:bodyPr vert="horz" wrap="square" lIns="0" tIns="10824" rIns="0" bIns="0" rtlCol="0">
            <a:spAutoFit/>
          </a:bodyPr>
          <a:lstStyle/>
          <a:p>
            <a:pPr marL="8659">
              <a:spcBef>
                <a:spcPts val="85"/>
              </a:spcBef>
            </a:pPr>
            <a:r>
              <a:rPr sz="750" spc="7" dirty="0">
                <a:solidFill>
                  <a:srgbClr val="000080"/>
                </a:solidFill>
                <a:latin typeface="Verdana"/>
                <a:cs typeface="Verdana"/>
              </a:rPr>
              <a:t>Hidden</a:t>
            </a:r>
            <a:r>
              <a:rPr sz="750" spc="-27" dirty="0">
                <a:solidFill>
                  <a:srgbClr val="000080"/>
                </a:solidFill>
                <a:latin typeface="Verdana"/>
                <a:cs typeface="Verdana"/>
              </a:rPr>
              <a:t> </a:t>
            </a:r>
            <a:r>
              <a:rPr sz="750" spc="10" dirty="0">
                <a:solidFill>
                  <a:srgbClr val="000080"/>
                </a:solidFill>
                <a:latin typeface="Verdana"/>
                <a:cs typeface="Verdana"/>
              </a:rPr>
              <a:t>neurons:</a:t>
            </a:r>
            <a:endParaRPr sz="750">
              <a:latin typeface="Verdana"/>
              <a:cs typeface="Verdana"/>
            </a:endParaRPr>
          </a:p>
          <a:p>
            <a:pPr>
              <a:spcBef>
                <a:spcPts val="24"/>
              </a:spcBef>
            </a:pPr>
            <a:endParaRPr sz="716">
              <a:latin typeface="Verdana"/>
              <a:cs typeface="Verdana"/>
            </a:endParaRPr>
          </a:p>
          <a:p>
            <a:pPr marL="360209"/>
            <a:r>
              <a:rPr sz="682" b="1" spc="7" dirty="0">
                <a:solidFill>
                  <a:srgbClr val="FF0000"/>
                </a:solidFill>
                <a:latin typeface="Verdana"/>
                <a:cs typeface="Verdana"/>
              </a:rPr>
              <a:t>O</a:t>
            </a:r>
            <a:r>
              <a:rPr sz="648" b="1" spc="7" dirty="0">
                <a:solidFill>
                  <a:srgbClr val="FF0000"/>
                </a:solidFill>
                <a:latin typeface="Verdana"/>
                <a:cs typeface="Verdana"/>
              </a:rPr>
              <a:t>'</a:t>
            </a:r>
            <a:r>
              <a:rPr sz="648" b="1" spc="-24" dirty="0">
                <a:solidFill>
                  <a:srgbClr val="FF0000"/>
                </a:solidFill>
                <a:latin typeface="Verdana"/>
                <a:cs typeface="Verdana"/>
              </a:rPr>
              <a:t> </a:t>
            </a:r>
            <a:r>
              <a:rPr sz="580" b="1" spc="-3" dirty="0">
                <a:solidFill>
                  <a:srgbClr val="FF0000"/>
                </a:solidFill>
                <a:latin typeface="Verdana"/>
                <a:cs typeface="Verdana"/>
              </a:rPr>
              <a:t>pj</a:t>
            </a:r>
            <a:r>
              <a:rPr sz="580" b="1" spc="457" dirty="0">
                <a:solidFill>
                  <a:srgbClr val="FF0000"/>
                </a:solidFill>
                <a:latin typeface="Verdana"/>
                <a:cs typeface="Verdana"/>
              </a:rPr>
              <a:t> </a:t>
            </a:r>
            <a:r>
              <a:rPr sz="750" b="1" i="1" spc="17" dirty="0">
                <a:solidFill>
                  <a:srgbClr val="FF0000"/>
                </a:solidFill>
                <a:latin typeface="Verdana"/>
                <a:cs typeface="Verdana"/>
              </a:rPr>
              <a:t>=</a:t>
            </a:r>
            <a:r>
              <a:rPr sz="750" b="1" i="1" spc="173" dirty="0">
                <a:solidFill>
                  <a:srgbClr val="FF0000"/>
                </a:solidFill>
                <a:latin typeface="Verdana"/>
                <a:cs typeface="Verdana"/>
              </a:rPr>
              <a:t> </a:t>
            </a:r>
            <a:r>
              <a:rPr sz="750" b="1" spc="7" dirty="0">
                <a:solidFill>
                  <a:srgbClr val="FF0000"/>
                </a:solidFill>
                <a:latin typeface="Verdana"/>
                <a:cs typeface="Verdana"/>
              </a:rPr>
              <a:t>f</a:t>
            </a:r>
            <a:r>
              <a:rPr sz="750" b="1" spc="-17" dirty="0">
                <a:solidFill>
                  <a:srgbClr val="FF0000"/>
                </a:solidFill>
                <a:latin typeface="Verdana"/>
                <a:cs typeface="Verdana"/>
              </a:rPr>
              <a:t> </a:t>
            </a:r>
            <a:r>
              <a:rPr sz="682" b="1" spc="10" dirty="0">
                <a:solidFill>
                  <a:srgbClr val="FF0000"/>
                </a:solidFill>
                <a:latin typeface="Verdana"/>
                <a:cs typeface="Verdana"/>
              </a:rPr>
              <a:t>(</a:t>
            </a:r>
            <a:r>
              <a:rPr sz="682" b="1" spc="7" dirty="0">
                <a:solidFill>
                  <a:srgbClr val="FF0000"/>
                </a:solidFill>
                <a:latin typeface="Verdana"/>
                <a:cs typeface="Verdana"/>
              </a:rPr>
              <a:t> </a:t>
            </a:r>
            <a:r>
              <a:rPr sz="648" b="1" spc="-7" dirty="0">
                <a:solidFill>
                  <a:srgbClr val="FF0000"/>
                </a:solidFill>
                <a:latin typeface="Verdana"/>
                <a:cs typeface="Verdana"/>
              </a:rPr>
              <a:t>NET</a:t>
            </a:r>
            <a:r>
              <a:rPr sz="648" b="1" spc="-27" dirty="0">
                <a:solidFill>
                  <a:srgbClr val="FF0000"/>
                </a:solidFill>
                <a:latin typeface="Verdana"/>
                <a:cs typeface="Verdana"/>
              </a:rPr>
              <a:t> </a:t>
            </a:r>
            <a:r>
              <a:rPr sz="580" b="1" spc="-3" dirty="0">
                <a:solidFill>
                  <a:srgbClr val="FF0000"/>
                </a:solidFill>
                <a:latin typeface="Verdana"/>
                <a:cs typeface="Verdana"/>
              </a:rPr>
              <a:t>pj</a:t>
            </a:r>
            <a:r>
              <a:rPr sz="580" b="1" spc="20" dirty="0">
                <a:solidFill>
                  <a:srgbClr val="FF0000"/>
                </a:solidFill>
                <a:latin typeface="Verdana"/>
                <a:cs typeface="Verdana"/>
              </a:rPr>
              <a:t> </a:t>
            </a:r>
            <a:r>
              <a:rPr sz="682" b="1" spc="10" dirty="0">
                <a:solidFill>
                  <a:srgbClr val="FF0000"/>
                </a:solidFill>
                <a:latin typeface="Verdana"/>
                <a:cs typeface="Verdana"/>
              </a:rPr>
              <a:t>) </a:t>
            </a:r>
            <a:r>
              <a:rPr sz="682" b="1" spc="184" dirty="0">
                <a:solidFill>
                  <a:srgbClr val="FF0000"/>
                </a:solidFill>
                <a:latin typeface="Verdana"/>
                <a:cs typeface="Verdana"/>
              </a:rPr>
              <a:t> </a:t>
            </a:r>
            <a:r>
              <a:rPr sz="682" b="1" spc="7" dirty="0">
                <a:solidFill>
                  <a:srgbClr val="FF0000"/>
                </a:solidFill>
                <a:latin typeface="Verdana"/>
                <a:cs typeface="Verdana"/>
              </a:rPr>
              <a:t>,</a:t>
            </a:r>
            <a:r>
              <a:rPr sz="682" b="1" spc="245" dirty="0">
                <a:solidFill>
                  <a:srgbClr val="FF0000"/>
                </a:solidFill>
                <a:latin typeface="Verdana"/>
                <a:cs typeface="Verdana"/>
              </a:rPr>
              <a:t> </a:t>
            </a:r>
            <a:r>
              <a:rPr sz="682" b="1" spc="7" dirty="0">
                <a:solidFill>
                  <a:srgbClr val="FF0000"/>
                </a:solidFill>
                <a:latin typeface="Verdana"/>
                <a:cs typeface="Verdana"/>
              </a:rPr>
              <a:t>i </a:t>
            </a:r>
            <a:r>
              <a:rPr sz="682" b="1" spc="17" dirty="0">
                <a:solidFill>
                  <a:srgbClr val="FF0000"/>
                </a:solidFill>
                <a:latin typeface="Verdana"/>
                <a:cs typeface="Verdana"/>
              </a:rPr>
              <a:t>=</a:t>
            </a:r>
            <a:r>
              <a:rPr sz="682" b="1" spc="245" dirty="0">
                <a:solidFill>
                  <a:srgbClr val="FF0000"/>
                </a:solidFill>
                <a:latin typeface="Verdana"/>
                <a:cs typeface="Verdana"/>
              </a:rPr>
              <a:t> </a:t>
            </a:r>
            <a:r>
              <a:rPr sz="682" b="1" spc="14" dirty="0">
                <a:solidFill>
                  <a:srgbClr val="FF0000"/>
                </a:solidFill>
                <a:latin typeface="Verdana"/>
                <a:cs typeface="Verdana"/>
              </a:rPr>
              <a:t>1</a:t>
            </a:r>
            <a:r>
              <a:rPr sz="682" b="1" spc="7" dirty="0">
                <a:solidFill>
                  <a:srgbClr val="FF0000"/>
                </a:solidFill>
                <a:latin typeface="Verdana"/>
                <a:cs typeface="Verdana"/>
              </a:rPr>
              <a:t> , </a:t>
            </a:r>
            <a:r>
              <a:rPr sz="682" b="1" spc="14" dirty="0">
                <a:solidFill>
                  <a:srgbClr val="FF0000"/>
                </a:solidFill>
                <a:latin typeface="Verdana"/>
                <a:cs typeface="Verdana"/>
              </a:rPr>
              <a:t>2</a:t>
            </a:r>
            <a:r>
              <a:rPr sz="682" b="1" spc="7" dirty="0">
                <a:solidFill>
                  <a:srgbClr val="FF0000"/>
                </a:solidFill>
                <a:latin typeface="Verdana"/>
                <a:cs typeface="Verdana"/>
              </a:rPr>
              <a:t> , . . . ,  </a:t>
            </a:r>
            <a:r>
              <a:rPr sz="682" b="1" spc="20" dirty="0">
                <a:solidFill>
                  <a:srgbClr val="FF0000"/>
                </a:solidFill>
                <a:latin typeface="Verdana"/>
                <a:cs typeface="Verdana"/>
              </a:rPr>
              <a:t>m</a:t>
            </a:r>
            <a:r>
              <a:rPr sz="682" b="1" spc="245" dirty="0">
                <a:solidFill>
                  <a:srgbClr val="FF0000"/>
                </a:solidFill>
                <a:latin typeface="Verdana"/>
                <a:cs typeface="Verdana"/>
              </a:rPr>
              <a:t> </a:t>
            </a:r>
            <a:r>
              <a:rPr sz="682" b="1" spc="7" dirty="0">
                <a:solidFill>
                  <a:srgbClr val="FF0000"/>
                </a:solidFill>
                <a:latin typeface="Verdana"/>
                <a:cs typeface="Verdana"/>
              </a:rPr>
              <a:t>.</a:t>
            </a:r>
            <a:endParaRPr sz="682">
              <a:latin typeface="Verdana"/>
              <a:cs typeface="Verdana"/>
            </a:endParaRPr>
          </a:p>
          <a:p>
            <a:pPr marL="1340824" algn="ctr">
              <a:lnSpc>
                <a:spcPts val="685"/>
              </a:lnSpc>
              <a:spcBef>
                <a:spcPts val="106"/>
              </a:spcBef>
            </a:pPr>
            <a:r>
              <a:rPr sz="648" b="1" i="1" spc="-3" dirty="0">
                <a:solidFill>
                  <a:srgbClr val="FF0000"/>
                </a:solidFill>
                <a:latin typeface="Verdana"/>
                <a:cs typeface="Verdana"/>
              </a:rPr>
              <a:t>ℓ</a:t>
            </a:r>
            <a:endParaRPr sz="648">
              <a:latin typeface="Verdana"/>
              <a:cs typeface="Verdana"/>
            </a:endParaRPr>
          </a:p>
          <a:p>
            <a:pPr marL="732540">
              <a:lnSpc>
                <a:spcPts val="1047"/>
              </a:lnSpc>
              <a:tabLst>
                <a:tab pos="1150762" algn="l"/>
                <a:tab pos="2151727" algn="l"/>
              </a:tabLst>
            </a:pPr>
            <a:r>
              <a:rPr sz="750" spc="10" dirty="0">
                <a:solidFill>
                  <a:srgbClr val="000080"/>
                </a:solidFill>
                <a:latin typeface="Verdana"/>
                <a:cs typeface="Verdana"/>
              </a:rPr>
              <a:t>where	</a:t>
            </a:r>
            <a:r>
              <a:rPr sz="648" b="1" spc="-7" dirty="0">
                <a:solidFill>
                  <a:srgbClr val="FF0000"/>
                </a:solidFill>
                <a:latin typeface="Verdana"/>
                <a:cs typeface="Verdana"/>
              </a:rPr>
              <a:t>NET</a:t>
            </a:r>
            <a:r>
              <a:rPr sz="648" b="1" spc="-3" dirty="0">
                <a:solidFill>
                  <a:srgbClr val="FF0000"/>
                </a:solidFill>
                <a:latin typeface="Verdana"/>
                <a:cs typeface="Verdana"/>
              </a:rPr>
              <a:t> </a:t>
            </a:r>
            <a:r>
              <a:rPr sz="580" b="1" spc="-3" dirty="0">
                <a:solidFill>
                  <a:srgbClr val="FF0000"/>
                </a:solidFill>
                <a:latin typeface="Verdana"/>
                <a:cs typeface="Verdana"/>
              </a:rPr>
              <a:t>pj</a:t>
            </a:r>
            <a:r>
              <a:rPr sz="580" b="1" spc="334" dirty="0">
                <a:solidFill>
                  <a:srgbClr val="FF0000"/>
                </a:solidFill>
                <a:latin typeface="Verdana"/>
                <a:cs typeface="Verdana"/>
              </a:rPr>
              <a:t> </a:t>
            </a:r>
            <a:r>
              <a:rPr sz="750" b="1" i="1" spc="17" dirty="0">
                <a:solidFill>
                  <a:srgbClr val="FF0000"/>
                </a:solidFill>
                <a:latin typeface="Verdana"/>
                <a:cs typeface="Verdana"/>
              </a:rPr>
              <a:t>=</a:t>
            </a:r>
            <a:r>
              <a:rPr sz="750" b="1" i="1" spc="177" dirty="0">
                <a:solidFill>
                  <a:srgbClr val="FF0000"/>
                </a:solidFill>
                <a:latin typeface="Verdana"/>
                <a:cs typeface="Verdana"/>
              </a:rPr>
              <a:t> </a:t>
            </a:r>
            <a:r>
              <a:rPr sz="682" b="1" spc="14" dirty="0">
                <a:solidFill>
                  <a:srgbClr val="FF0000"/>
                </a:solidFill>
                <a:latin typeface="Verdana"/>
                <a:cs typeface="Verdana"/>
              </a:rPr>
              <a:t>C</a:t>
            </a:r>
            <a:r>
              <a:rPr sz="682" b="1" spc="7" dirty="0">
                <a:solidFill>
                  <a:srgbClr val="FF0000"/>
                </a:solidFill>
                <a:latin typeface="Verdana"/>
                <a:cs typeface="Verdana"/>
              </a:rPr>
              <a:t> </a:t>
            </a:r>
            <a:r>
              <a:rPr sz="682" b="1" spc="14" dirty="0">
                <a:solidFill>
                  <a:srgbClr val="FF0000"/>
                </a:solidFill>
                <a:latin typeface="Verdana"/>
                <a:cs typeface="Verdana"/>
              </a:rPr>
              <a:t>E</a:t>
            </a:r>
            <a:r>
              <a:rPr sz="682" b="1" spc="181" dirty="0">
                <a:solidFill>
                  <a:srgbClr val="FF0000"/>
                </a:solidFill>
                <a:latin typeface="Verdana"/>
                <a:cs typeface="Verdana"/>
              </a:rPr>
              <a:t> </a:t>
            </a:r>
            <a:r>
              <a:rPr sz="682" b="1" spc="10" dirty="0">
                <a:solidFill>
                  <a:srgbClr val="FF0000"/>
                </a:solidFill>
                <a:latin typeface="Verdana"/>
                <a:cs typeface="Verdana"/>
              </a:rPr>
              <a:t>(</a:t>
            </a:r>
            <a:r>
              <a:rPr sz="682" b="1" spc="194" dirty="0">
                <a:solidFill>
                  <a:srgbClr val="FF0000"/>
                </a:solidFill>
                <a:latin typeface="Verdana"/>
                <a:cs typeface="Verdana"/>
              </a:rPr>
              <a:t> </a:t>
            </a:r>
            <a:r>
              <a:rPr sz="1534" baseline="3703" dirty="0">
                <a:solidFill>
                  <a:srgbClr val="FF0000"/>
                </a:solidFill>
                <a:latin typeface="Symbol"/>
                <a:cs typeface="Symbol"/>
              </a:rPr>
              <a:t></a:t>
            </a:r>
            <a:r>
              <a:rPr sz="1534" baseline="3703" dirty="0">
                <a:solidFill>
                  <a:srgbClr val="FF0000"/>
                </a:solidFill>
                <a:latin typeface="Times New Roman"/>
                <a:cs typeface="Times New Roman"/>
              </a:rPr>
              <a:t>	</a:t>
            </a:r>
            <a:r>
              <a:rPr sz="682" b="1" spc="3" dirty="0">
                <a:solidFill>
                  <a:srgbClr val="FF0000"/>
                </a:solidFill>
                <a:latin typeface="Verdana"/>
                <a:cs typeface="Verdana"/>
              </a:rPr>
              <a:t>W</a:t>
            </a:r>
            <a:r>
              <a:rPr sz="580" b="1" spc="3" dirty="0">
                <a:solidFill>
                  <a:srgbClr val="FF0000"/>
                </a:solidFill>
                <a:latin typeface="Verdana"/>
                <a:cs typeface="Verdana"/>
              </a:rPr>
              <a:t>ij </a:t>
            </a:r>
            <a:r>
              <a:rPr sz="580" b="1" spc="48" dirty="0">
                <a:solidFill>
                  <a:srgbClr val="FF0000"/>
                </a:solidFill>
                <a:latin typeface="Verdana"/>
                <a:cs typeface="Verdana"/>
              </a:rPr>
              <a:t> </a:t>
            </a:r>
            <a:r>
              <a:rPr sz="682" b="1" spc="7" dirty="0">
                <a:solidFill>
                  <a:srgbClr val="FF0000"/>
                </a:solidFill>
                <a:latin typeface="Verdana"/>
                <a:cs typeface="Verdana"/>
              </a:rPr>
              <a:t>O</a:t>
            </a:r>
            <a:r>
              <a:rPr sz="648" b="1" spc="7" dirty="0">
                <a:solidFill>
                  <a:srgbClr val="FF0000"/>
                </a:solidFill>
                <a:latin typeface="Verdana"/>
                <a:cs typeface="Verdana"/>
              </a:rPr>
              <a:t>'</a:t>
            </a:r>
            <a:r>
              <a:rPr sz="648" b="1" spc="-37" dirty="0">
                <a:solidFill>
                  <a:srgbClr val="FF0000"/>
                </a:solidFill>
                <a:latin typeface="Verdana"/>
                <a:cs typeface="Verdana"/>
              </a:rPr>
              <a:t> </a:t>
            </a:r>
            <a:r>
              <a:rPr sz="580" b="1" dirty="0">
                <a:solidFill>
                  <a:srgbClr val="FF0000"/>
                </a:solidFill>
                <a:latin typeface="Verdana"/>
                <a:cs typeface="Verdana"/>
              </a:rPr>
              <a:t>pi</a:t>
            </a:r>
            <a:r>
              <a:rPr sz="580" b="1" spc="24" dirty="0">
                <a:solidFill>
                  <a:srgbClr val="FF0000"/>
                </a:solidFill>
                <a:latin typeface="Verdana"/>
                <a:cs typeface="Verdana"/>
              </a:rPr>
              <a:t> </a:t>
            </a:r>
            <a:r>
              <a:rPr sz="682" b="1" spc="10" dirty="0">
                <a:solidFill>
                  <a:srgbClr val="FF0000"/>
                </a:solidFill>
                <a:latin typeface="Verdana"/>
                <a:cs typeface="Verdana"/>
              </a:rPr>
              <a:t>)</a:t>
            </a:r>
            <a:endParaRPr sz="682">
              <a:latin typeface="Verdana"/>
              <a:cs typeface="Verdana"/>
            </a:endParaRPr>
          </a:p>
          <a:p>
            <a:pPr marL="1336062" algn="ctr">
              <a:lnSpc>
                <a:spcPts val="607"/>
              </a:lnSpc>
            </a:pPr>
            <a:r>
              <a:rPr sz="580" b="1" i="1" spc="-7" dirty="0">
                <a:solidFill>
                  <a:srgbClr val="FF0000"/>
                </a:solidFill>
                <a:latin typeface="Verdana"/>
                <a:cs typeface="Verdana"/>
              </a:rPr>
              <a:t>i=0</a:t>
            </a:r>
            <a:endParaRPr sz="580">
              <a:latin typeface="Verdana"/>
              <a:cs typeface="Verdana"/>
            </a:endParaRPr>
          </a:p>
          <a:p>
            <a:pPr marL="8659">
              <a:spcBef>
                <a:spcPts val="399"/>
              </a:spcBef>
            </a:pPr>
            <a:r>
              <a:rPr sz="750" spc="7" dirty="0">
                <a:solidFill>
                  <a:srgbClr val="000080"/>
                </a:solidFill>
                <a:latin typeface="Verdana"/>
                <a:cs typeface="Verdana"/>
              </a:rPr>
              <a:t>Out</a:t>
            </a:r>
            <a:r>
              <a:rPr sz="750" spc="-20" dirty="0">
                <a:solidFill>
                  <a:srgbClr val="000080"/>
                </a:solidFill>
                <a:latin typeface="Verdana"/>
                <a:cs typeface="Verdana"/>
              </a:rPr>
              <a:t> </a:t>
            </a:r>
            <a:r>
              <a:rPr sz="750" spc="10" dirty="0">
                <a:solidFill>
                  <a:srgbClr val="000080"/>
                </a:solidFill>
                <a:latin typeface="Verdana"/>
                <a:cs typeface="Verdana"/>
              </a:rPr>
              <a:t>neurons:</a:t>
            </a:r>
            <a:endParaRPr sz="750">
              <a:latin typeface="Verdana"/>
              <a:cs typeface="Verdana"/>
            </a:endParaRPr>
          </a:p>
          <a:p>
            <a:pPr>
              <a:spcBef>
                <a:spcPts val="20"/>
              </a:spcBef>
            </a:pPr>
            <a:endParaRPr sz="716">
              <a:latin typeface="Verdana"/>
              <a:cs typeface="Verdana"/>
            </a:endParaRPr>
          </a:p>
          <a:p>
            <a:pPr marL="345489"/>
            <a:r>
              <a:rPr sz="682" b="1" spc="3" dirty="0">
                <a:solidFill>
                  <a:srgbClr val="FF0000"/>
                </a:solidFill>
                <a:latin typeface="Verdana"/>
                <a:cs typeface="Verdana"/>
              </a:rPr>
              <a:t>O</a:t>
            </a:r>
            <a:r>
              <a:rPr sz="648" b="1" spc="3" dirty="0">
                <a:solidFill>
                  <a:srgbClr val="FF0000"/>
                </a:solidFill>
                <a:latin typeface="Verdana"/>
                <a:cs typeface="Verdana"/>
              </a:rPr>
              <a:t>"</a:t>
            </a:r>
            <a:r>
              <a:rPr sz="648" b="1" spc="-31" dirty="0">
                <a:solidFill>
                  <a:srgbClr val="FF0000"/>
                </a:solidFill>
                <a:latin typeface="Verdana"/>
                <a:cs typeface="Verdana"/>
              </a:rPr>
              <a:t> </a:t>
            </a:r>
            <a:r>
              <a:rPr sz="580" b="1" spc="-3" dirty="0">
                <a:solidFill>
                  <a:srgbClr val="FF0000"/>
                </a:solidFill>
                <a:latin typeface="Verdana"/>
                <a:cs typeface="Verdana"/>
              </a:rPr>
              <a:t>pk</a:t>
            </a:r>
            <a:r>
              <a:rPr sz="580" b="1" spc="460" dirty="0">
                <a:solidFill>
                  <a:srgbClr val="FF0000"/>
                </a:solidFill>
                <a:latin typeface="Verdana"/>
                <a:cs typeface="Verdana"/>
              </a:rPr>
              <a:t> </a:t>
            </a:r>
            <a:r>
              <a:rPr sz="750" b="1" i="1" spc="17" dirty="0">
                <a:solidFill>
                  <a:srgbClr val="FF0000"/>
                </a:solidFill>
                <a:latin typeface="Verdana"/>
                <a:cs typeface="Verdana"/>
              </a:rPr>
              <a:t>=</a:t>
            </a:r>
            <a:r>
              <a:rPr sz="750" b="1" i="1" spc="177" dirty="0">
                <a:solidFill>
                  <a:srgbClr val="FF0000"/>
                </a:solidFill>
                <a:latin typeface="Verdana"/>
                <a:cs typeface="Verdana"/>
              </a:rPr>
              <a:t> </a:t>
            </a:r>
            <a:r>
              <a:rPr sz="682" b="1" spc="7" dirty="0">
                <a:solidFill>
                  <a:srgbClr val="FF0000"/>
                </a:solidFill>
                <a:latin typeface="Verdana"/>
                <a:cs typeface="Verdana"/>
              </a:rPr>
              <a:t>f </a:t>
            </a:r>
            <a:r>
              <a:rPr sz="682" b="1" spc="10" dirty="0">
                <a:solidFill>
                  <a:srgbClr val="FF0000"/>
                </a:solidFill>
                <a:latin typeface="Verdana"/>
                <a:cs typeface="Verdana"/>
              </a:rPr>
              <a:t>(</a:t>
            </a:r>
            <a:r>
              <a:rPr sz="682" b="1" spc="-24" dirty="0">
                <a:solidFill>
                  <a:srgbClr val="FF0000"/>
                </a:solidFill>
                <a:latin typeface="Verdana"/>
                <a:cs typeface="Verdana"/>
              </a:rPr>
              <a:t> </a:t>
            </a:r>
            <a:r>
              <a:rPr sz="648" b="1" spc="-7" dirty="0">
                <a:solidFill>
                  <a:srgbClr val="FF0000"/>
                </a:solidFill>
                <a:latin typeface="Verdana"/>
                <a:cs typeface="Verdana"/>
              </a:rPr>
              <a:t>NET</a:t>
            </a:r>
            <a:r>
              <a:rPr sz="648" b="1" spc="-24" dirty="0">
                <a:solidFill>
                  <a:srgbClr val="FF0000"/>
                </a:solidFill>
                <a:latin typeface="Verdana"/>
                <a:cs typeface="Verdana"/>
              </a:rPr>
              <a:t> </a:t>
            </a:r>
            <a:r>
              <a:rPr sz="580" b="1" spc="-3" dirty="0">
                <a:solidFill>
                  <a:srgbClr val="FF0000"/>
                </a:solidFill>
                <a:latin typeface="Verdana"/>
                <a:cs typeface="Verdana"/>
              </a:rPr>
              <a:t>pk</a:t>
            </a:r>
            <a:r>
              <a:rPr sz="580" b="1" spc="20" dirty="0">
                <a:solidFill>
                  <a:srgbClr val="FF0000"/>
                </a:solidFill>
                <a:latin typeface="Verdana"/>
                <a:cs typeface="Verdana"/>
              </a:rPr>
              <a:t> </a:t>
            </a:r>
            <a:r>
              <a:rPr sz="682" b="1" spc="10" dirty="0">
                <a:solidFill>
                  <a:srgbClr val="FF0000"/>
                </a:solidFill>
                <a:latin typeface="Verdana"/>
                <a:cs typeface="Verdana"/>
              </a:rPr>
              <a:t>) </a:t>
            </a:r>
            <a:r>
              <a:rPr sz="682" b="1" spc="156" dirty="0">
                <a:solidFill>
                  <a:srgbClr val="FF0000"/>
                </a:solidFill>
                <a:latin typeface="Verdana"/>
                <a:cs typeface="Verdana"/>
              </a:rPr>
              <a:t> </a:t>
            </a:r>
            <a:r>
              <a:rPr sz="682" b="1" spc="7" dirty="0">
                <a:solidFill>
                  <a:srgbClr val="FF0000"/>
                </a:solidFill>
                <a:latin typeface="Verdana"/>
                <a:cs typeface="Verdana"/>
              </a:rPr>
              <a:t>, </a:t>
            </a:r>
            <a:r>
              <a:rPr sz="682" b="1" spc="17" dirty="0">
                <a:solidFill>
                  <a:srgbClr val="FF0000"/>
                </a:solidFill>
                <a:latin typeface="Verdana"/>
                <a:cs typeface="Verdana"/>
              </a:rPr>
              <a:t> </a:t>
            </a:r>
            <a:r>
              <a:rPr sz="682" b="1" spc="7" dirty="0">
                <a:solidFill>
                  <a:srgbClr val="FF0000"/>
                </a:solidFill>
                <a:latin typeface="Verdana"/>
                <a:cs typeface="Verdana"/>
              </a:rPr>
              <a:t>i</a:t>
            </a:r>
            <a:r>
              <a:rPr sz="682" b="1" spc="3" dirty="0">
                <a:solidFill>
                  <a:srgbClr val="FF0000"/>
                </a:solidFill>
                <a:latin typeface="Verdana"/>
                <a:cs typeface="Verdana"/>
              </a:rPr>
              <a:t> </a:t>
            </a:r>
            <a:r>
              <a:rPr sz="682" b="1" spc="17" dirty="0">
                <a:solidFill>
                  <a:srgbClr val="FF0000"/>
                </a:solidFill>
                <a:latin typeface="Verdana"/>
                <a:cs typeface="Verdana"/>
              </a:rPr>
              <a:t>=</a:t>
            </a:r>
            <a:r>
              <a:rPr sz="682" b="1" spc="249" dirty="0">
                <a:solidFill>
                  <a:srgbClr val="FF0000"/>
                </a:solidFill>
                <a:latin typeface="Verdana"/>
                <a:cs typeface="Verdana"/>
              </a:rPr>
              <a:t> </a:t>
            </a:r>
            <a:r>
              <a:rPr sz="682" b="1" spc="14" dirty="0">
                <a:solidFill>
                  <a:srgbClr val="FF0000"/>
                </a:solidFill>
                <a:latin typeface="Verdana"/>
                <a:cs typeface="Verdana"/>
              </a:rPr>
              <a:t>1</a:t>
            </a:r>
            <a:r>
              <a:rPr sz="682" b="1" spc="7" dirty="0">
                <a:solidFill>
                  <a:srgbClr val="FF0000"/>
                </a:solidFill>
                <a:latin typeface="Verdana"/>
                <a:cs typeface="Verdana"/>
              </a:rPr>
              <a:t> ,</a:t>
            </a:r>
            <a:r>
              <a:rPr sz="682" b="1" spc="10" dirty="0">
                <a:solidFill>
                  <a:srgbClr val="FF0000"/>
                </a:solidFill>
                <a:latin typeface="Verdana"/>
                <a:cs typeface="Verdana"/>
              </a:rPr>
              <a:t> </a:t>
            </a:r>
            <a:r>
              <a:rPr sz="682" b="1" spc="14" dirty="0">
                <a:solidFill>
                  <a:srgbClr val="FF0000"/>
                </a:solidFill>
                <a:latin typeface="Verdana"/>
                <a:cs typeface="Verdana"/>
              </a:rPr>
              <a:t>2</a:t>
            </a:r>
            <a:r>
              <a:rPr sz="682" b="1" dirty="0">
                <a:solidFill>
                  <a:srgbClr val="FF0000"/>
                </a:solidFill>
                <a:latin typeface="Verdana"/>
                <a:cs typeface="Verdana"/>
              </a:rPr>
              <a:t> </a:t>
            </a:r>
            <a:r>
              <a:rPr sz="682" b="1" spc="7" dirty="0">
                <a:solidFill>
                  <a:srgbClr val="FF0000"/>
                </a:solidFill>
                <a:latin typeface="Verdana"/>
                <a:cs typeface="Verdana"/>
              </a:rPr>
              <a:t>, . . . ,</a:t>
            </a:r>
            <a:r>
              <a:rPr sz="682" b="1" spc="242" dirty="0">
                <a:solidFill>
                  <a:srgbClr val="FF0000"/>
                </a:solidFill>
                <a:latin typeface="Verdana"/>
                <a:cs typeface="Verdana"/>
              </a:rPr>
              <a:t> </a:t>
            </a:r>
            <a:r>
              <a:rPr sz="682" b="1" spc="14" dirty="0">
                <a:solidFill>
                  <a:srgbClr val="FF0000"/>
                </a:solidFill>
                <a:latin typeface="Verdana"/>
                <a:cs typeface="Verdana"/>
              </a:rPr>
              <a:t>n</a:t>
            </a:r>
            <a:r>
              <a:rPr sz="682" b="1" spc="249" dirty="0">
                <a:solidFill>
                  <a:srgbClr val="FF0000"/>
                </a:solidFill>
                <a:latin typeface="Verdana"/>
                <a:cs typeface="Verdana"/>
              </a:rPr>
              <a:t> </a:t>
            </a:r>
            <a:r>
              <a:rPr sz="682" b="1" spc="7" dirty="0">
                <a:solidFill>
                  <a:srgbClr val="FF0000"/>
                </a:solidFill>
                <a:latin typeface="Verdana"/>
                <a:cs typeface="Verdana"/>
              </a:rPr>
              <a:t>.</a:t>
            </a:r>
            <a:r>
              <a:rPr sz="682" b="1" spc="10" dirty="0">
                <a:solidFill>
                  <a:srgbClr val="FF0000"/>
                </a:solidFill>
                <a:latin typeface="Verdana"/>
                <a:cs typeface="Verdana"/>
              </a:rPr>
              <a:t> </a:t>
            </a:r>
            <a:r>
              <a:rPr sz="682" b="1" spc="7" dirty="0">
                <a:solidFill>
                  <a:srgbClr val="FF0000"/>
                </a:solidFill>
                <a:latin typeface="Verdana"/>
                <a:cs typeface="Verdana"/>
              </a:rPr>
              <a:t>,</a:t>
            </a:r>
            <a:endParaRPr sz="682">
              <a:latin typeface="Verdana"/>
              <a:cs typeface="Verdana"/>
            </a:endParaRPr>
          </a:p>
        </p:txBody>
      </p:sp>
      <p:sp>
        <p:nvSpPr>
          <p:cNvPr id="11" name="object 11"/>
          <p:cNvSpPr/>
          <p:nvPr/>
        </p:nvSpPr>
        <p:spPr>
          <a:xfrm>
            <a:off x="4817226" y="2653319"/>
            <a:ext cx="176213" cy="87890"/>
          </a:xfrm>
          <a:custGeom>
            <a:avLst/>
            <a:gdLst/>
            <a:ahLst/>
            <a:cxnLst/>
            <a:rect l="l" t="t" r="r" b="b"/>
            <a:pathLst>
              <a:path w="258445" h="128904">
                <a:moveTo>
                  <a:pt x="258317" y="0"/>
                </a:moveTo>
                <a:lnTo>
                  <a:pt x="0" y="0"/>
                </a:lnTo>
                <a:lnTo>
                  <a:pt x="0" y="128777"/>
                </a:lnTo>
                <a:lnTo>
                  <a:pt x="258317" y="128777"/>
                </a:lnTo>
                <a:lnTo>
                  <a:pt x="258317" y="0"/>
                </a:lnTo>
                <a:close/>
              </a:path>
            </a:pathLst>
          </a:custGeom>
          <a:solidFill>
            <a:srgbClr val="FFFFFF"/>
          </a:solidFill>
        </p:spPr>
        <p:txBody>
          <a:bodyPr wrap="square" lIns="0" tIns="0" rIns="0" bIns="0" rtlCol="0"/>
          <a:lstStyle/>
          <a:p>
            <a:endParaRPr sz="1227"/>
          </a:p>
        </p:txBody>
      </p:sp>
      <p:sp>
        <p:nvSpPr>
          <p:cNvPr id="12" name="object 12"/>
          <p:cNvSpPr txBox="1"/>
          <p:nvPr/>
        </p:nvSpPr>
        <p:spPr>
          <a:xfrm>
            <a:off x="4834025" y="2644594"/>
            <a:ext cx="159760" cy="97562"/>
          </a:xfrm>
          <a:prstGeom prst="rect">
            <a:avLst/>
          </a:prstGeom>
        </p:spPr>
        <p:txBody>
          <a:bodyPr vert="horz" wrap="square" lIns="0" tIns="8226" rIns="0" bIns="0" rtlCol="0">
            <a:spAutoFit/>
          </a:bodyPr>
          <a:lstStyle/>
          <a:p>
            <a:pPr marL="8659">
              <a:spcBef>
                <a:spcPts val="65"/>
              </a:spcBef>
            </a:pPr>
            <a:r>
              <a:rPr sz="511" b="1" i="1" spc="-3" dirty="0">
                <a:solidFill>
                  <a:srgbClr val="FF0000"/>
                </a:solidFill>
                <a:latin typeface="Verdana"/>
                <a:cs typeface="Verdana"/>
              </a:rPr>
              <a:t>j</a:t>
            </a:r>
            <a:r>
              <a:rPr sz="580" b="1" i="1" spc="-3" dirty="0">
                <a:solidFill>
                  <a:srgbClr val="FF0000"/>
                </a:solidFill>
                <a:latin typeface="Verdana"/>
                <a:cs typeface="Verdana"/>
              </a:rPr>
              <a:t>=0</a:t>
            </a:r>
            <a:endParaRPr sz="580">
              <a:latin typeface="Verdana"/>
              <a:cs typeface="Verdana"/>
            </a:endParaRPr>
          </a:p>
        </p:txBody>
      </p:sp>
      <p:sp>
        <p:nvSpPr>
          <p:cNvPr id="13" name="object 13"/>
          <p:cNvSpPr/>
          <p:nvPr/>
        </p:nvSpPr>
        <p:spPr>
          <a:xfrm>
            <a:off x="4817226" y="2475634"/>
            <a:ext cx="176213" cy="71004"/>
          </a:xfrm>
          <a:custGeom>
            <a:avLst/>
            <a:gdLst/>
            <a:ahLst/>
            <a:cxnLst/>
            <a:rect l="l" t="t" r="r" b="b"/>
            <a:pathLst>
              <a:path w="258445" h="104139">
                <a:moveTo>
                  <a:pt x="258317" y="0"/>
                </a:moveTo>
                <a:lnTo>
                  <a:pt x="0" y="0"/>
                </a:lnTo>
                <a:lnTo>
                  <a:pt x="0" y="103632"/>
                </a:lnTo>
                <a:lnTo>
                  <a:pt x="258317" y="103632"/>
                </a:lnTo>
                <a:lnTo>
                  <a:pt x="258317" y="0"/>
                </a:lnTo>
                <a:close/>
              </a:path>
            </a:pathLst>
          </a:custGeom>
          <a:solidFill>
            <a:srgbClr val="FFFFFF"/>
          </a:solidFill>
        </p:spPr>
        <p:txBody>
          <a:bodyPr wrap="square" lIns="0" tIns="0" rIns="0" bIns="0" rtlCol="0"/>
          <a:lstStyle/>
          <a:p>
            <a:endParaRPr sz="1227"/>
          </a:p>
        </p:txBody>
      </p:sp>
      <p:sp>
        <p:nvSpPr>
          <p:cNvPr id="14" name="object 14"/>
          <p:cNvSpPr txBox="1"/>
          <p:nvPr/>
        </p:nvSpPr>
        <p:spPr>
          <a:xfrm>
            <a:off x="4858962" y="2467429"/>
            <a:ext cx="95250" cy="97562"/>
          </a:xfrm>
          <a:prstGeom prst="rect">
            <a:avLst/>
          </a:prstGeom>
        </p:spPr>
        <p:txBody>
          <a:bodyPr vert="horz" wrap="square" lIns="0" tIns="8226" rIns="0" bIns="0" rtlCol="0">
            <a:spAutoFit/>
          </a:bodyPr>
          <a:lstStyle/>
          <a:p>
            <a:pPr marL="8659">
              <a:spcBef>
                <a:spcPts val="65"/>
              </a:spcBef>
            </a:pPr>
            <a:r>
              <a:rPr sz="580" b="1" i="1" spc="-3" dirty="0">
                <a:solidFill>
                  <a:srgbClr val="FF0000"/>
                </a:solidFill>
                <a:latin typeface="Verdana"/>
                <a:cs typeface="Verdana"/>
              </a:rPr>
              <a:t>m</a:t>
            </a:r>
            <a:endParaRPr sz="580">
              <a:latin typeface="Verdana"/>
              <a:cs typeface="Verdana"/>
            </a:endParaRPr>
          </a:p>
        </p:txBody>
      </p:sp>
      <p:sp>
        <p:nvSpPr>
          <p:cNvPr id="15" name="object 15"/>
          <p:cNvSpPr/>
          <p:nvPr/>
        </p:nvSpPr>
        <p:spPr>
          <a:xfrm>
            <a:off x="3235209" y="1098839"/>
            <a:ext cx="117764" cy="87890"/>
          </a:xfrm>
          <a:custGeom>
            <a:avLst/>
            <a:gdLst/>
            <a:ahLst/>
            <a:cxnLst/>
            <a:rect l="l" t="t" r="r" b="b"/>
            <a:pathLst>
              <a:path w="172719" h="128905">
                <a:moveTo>
                  <a:pt x="172212" y="0"/>
                </a:moveTo>
                <a:lnTo>
                  <a:pt x="0" y="0"/>
                </a:lnTo>
                <a:lnTo>
                  <a:pt x="0" y="128777"/>
                </a:lnTo>
                <a:lnTo>
                  <a:pt x="172212" y="128777"/>
                </a:lnTo>
                <a:lnTo>
                  <a:pt x="172212" y="0"/>
                </a:lnTo>
                <a:close/>
              </a:path>
            </a:pathLst>
          </a:custGeom>
          <a:solidFill>
            <a:srgbClr val="FFFFFF"/>
          </a:solidFill>
        </p:spPr>
        <p:txBody>
          <a:bodyPr wrap="square" lIns="0" tIns="0" rIns="0" bIns="0" rtlCol="0"/>
          <a:lstStyle/>
          <a:p>
            <a:endParaRPr sz="1227"/>
          </a:p>
        </p:txBody>
      </p:sp>
      <p:sp>
        <p:nvSpPr>
          <p:cNvPr id="16" name="object 16"/>
          <p:cNvSpPr txBox="1"/>
          <p:nvPr/>
        </p:nvSpPr>
        <p:spPr>
          <a:xfrm>
            <a:off x="3220835" y="1161296"/>
            <a:ext cx="565871" cy="107576"/>
          </a:xfrm>
          <a:prstGeom prst="rect">
            <a:avLst/>
          </a:prstGeom>
        </p:spPr>
        <p:txBody>
          <a:bodyPr vert="horz" wrap="square" lIns="0" tIns="7793" rIns="0" bIns="0" rtlCol="0">
            <a:spAutoFit/>
          </a:bodyPr>
          <a:lstStyle/>
          <a:p>
            <a:pPr marL="8659">
              <a:spcBef>
                <a:spcPts val="61"/>
              </a:spcBef>
              <a:tabLst>
                <a:tab pos="453724" algn="l"/>
              </a:tabLst>
            </a:pPr>
            <a:r>
              <a:rPr sz="648" b="1" spc="-7" dirty="0">
                <a:solidFill>
                  <a:srgbClr val="FF0000"/>
                </a:solidFill>
                <a:latin typeface="Verdana"/>
                <a:cs typeface="Verdana"/>
              </a:rPr>
              <a:t>O</a:t>
            </a:r>
            <a:r>
              <a:rPr sz="511" b="1" spc="-7" dirty="0">
                <a:solidFill>
                  <a:srgbClr val="FF0000"/>
                </a:solidFill>
                <a:latin typeface="Verdana"/>
                <a:cs typeface="Verdana"/>
              </a:rPr>
              <a:t>p</a:t>
            </a:r>
            <a:r>
              <a:rPr sz="511" b="1" dirty="0">
                <a:solidFill>
                  <a:srgbClr val="FF0000"/>
                </a:solidFill>
                <a:latin typeface="Verdana"/>
                <a:cs typeface="Verdana"/>
              </a:rPr>
              <a:t>i	</a:t>
            </a:r>
            <a:r>
              <a:rPr sz="972" b="1" spc="-5" baseline="2923" dirty="0">
                <a:solidFill>
                  <a:srgbClr val="FF0000"/>
                </a:solidFill>
                <a:latin typeface="Verdana"/>
                <a:cs typeface="Verdana"/>
              </a:rPr>
              <a:t>I</a:t>
            </a:r>
            <a:r>
              <a:rPr sz="767" b="1" spc="-10" baseline="3703" dirty="0">
                <a:solidFill>
                  <a:srgbClr val="FF0000"/>
                </a:solidFill>
                <a:latin typeface="Verdana"/>
                <a:cs typeface="Verdana"/>
              </a:rPr>
              <a:t>pi</a:t>
            </a:r>
            <a:endParaRPr sz="767" baseline="3703">
              <a:latin typeface="Verdana"/>
              <a:cs typeface="Verdana"/>
            </a:endParaRPr>
          </a:p>
        </p:txBody>
      </p:sp>
      <p:sp>
        <p:nvSpPr>
          <p:cNvPr id="17" name="object 17"/>
          <p:cNvSpPr/>
          <p:nvPr/>
        </p:nvSpPr>
        <p:spPr>
          <a:xfrm>
            <a:off x="3668510" y="1094163"/>
            <a:ext cx="116898" cy="88322"/>
          </a:xfrm>
          <a:custGeom>
            <a:avLst/>
            <a:gdLst/>
            <a:ahLst/>
            <a:cxnLst/>
            <a:rect l="l" t="t" r="r" b="b"/>
            <a:pathLst>
              <a:path w="171450" h="129539">
                <a:moveTo>
                  <a:pt x="171450" y="0"/>
                </a:moveTo>
                <a:lnTo>
                  <a:pt x="0" y="0"/>
                </a:lnTo>
                <a:lnTo>
                  <a:pt x="0" y="129540"/>
                </a:lnTo>
                <a:lnTo>
                  <a:pt x="171450" y="129540"/>
                </a:lnTo>
                <a:lnTo>
                  <a:pt x="171450" y="0"/>
                </a:lnTo>
                <a:close/>
              </a:path>
            </a:pathLst>
          </a:custGeom>
          <a:solidFill>
            <a:srgbClr val="FFFFFF"/>
          </a:solidFill>
        </p:spPr>
        <p:txBody>
          <a:bodyPr wrap="square" lIns="0" tIns="0" rIns="0" bIns="0" rtlCol="0"/>
          <a:lstStyle/>
          <a:p>
            <a:endParaRPr sz="1227"/>
          </a:p>
        </p:txBody>
      </p:sp>
      <p:sp>
        <p:nvSpPr>
          <p:cNvPr id="18" name="object 18"/>
          <p:cNvSpPr txBox="1"/>
          <p:nvPr/>
        </p:nvSpPr>
        <p:spPr>
          <a:xfrm>
            <a:off x="2889366" y="284822"/>
            <a:ext cx="3823422" cy="920235"/>
          </a:xfrm>
          <a:prstGeom prst="rect">
            <a:avLst/>
          </a:prstGeom>
        </p:spPr>
        <p:txBody>
          <a:bodyPr vert="horz" wrap="square" lIns="0" tIns="7793" rIns="0" bIns="0" rtlCol="0">
            <a:spAutoFit/>
          </a:bodyPr>
          <a:lstStyle/>
          <a:p>
            <a:pPr marL="8659" marR="3464" indent="2265590">
              <a:spcBef>
                <a:spcPts val="61"/>
              </a:spcBef>
            </a:pPr>
            <a:r>
              <a:rPr sz="648" b="1" i="1" spc="-7" dirty="0">
                <a:solidFill>
                  <a:srgbClr val="FF0000"/>
                </a:solidFill>
                <a:latin typeface="Verdana"/>
                <a:cs typeface="Verdana"/>
              </a:rPr>
              <a:t>SC – Hybrid Systems – Fuzzy BPN </a:t>
            </a:r>
            <a:r>
              <a:rPr sz="648" b="1" i="1" spc="-211" dirty="0">
                <a:solidFill>
                  <a:srgbClr val="FF0000"/>
                </a:solidFill>
                <a:latin typeface="Verdana"/>
                <a:cs typeface="Verdana"/>
              </a:rPr>
              <a:t> </a:t>
            </a:r>
            <a:r>
              <a:rPr sz="648" b="1" i="1" spc="-3" dirty="0">
                <a:solidFill>
                  <a:srgbClr val="008000"/>
                </a:solidFill>
                <a:latin typeface="Verdana"/>
                <a:cs typeface="Verdana"/>
              </a:rPr>
              <a:t>[</a:t>
            </a:r>
            <a:r>
              <a:rPr sz="648" b="1" i="1" spc="-10" dirty="0">
                <a:solidFill>
                  <a:srgbClr val="008000"/>
                </a:solidFill>
                <a:latin typeface="Verdana"/>
                <a:cs typeface="Verdana"/>
              </a:rPr>
              <a:t> </a:t>
            </a:r>
            <a:r>
              <a:rPr sz="648" b="1" i="1" spc="-7" dirty="0">
                <a:solidFill>
                  <a:srgbClr val="008000"/>
                </a:solidFill>
                <a:latin typeface="Verdana"/>
                <a:cs typeface="Verdana"/>
              </a:rPr>
              <a:t>continued</a:t>
            </a:r>
            <a:r>
              <a:rPr sz="648" b="1" i="1" dirty="0">
                <a:solidFill>
                  <a:srgbClr val="008000"/>
                </a:solidFill>
                <a:latin typeface="Verdana"/>
                <a:cs typeface="Verdana"/>
              </a:rPr>
              <a:t> </a:t>
            </a:r>
            <a:r>
              <a:rPr sz="648" b="1" i="1" spc="-7" dirty="0">
                <a:solidFill>
                  <a:srgbClr val="008000"/>
                </a:solidFill>
                <a:latin typeface="Verdana"/>
                <a:cs typeface="Verdana"/>
              </a:rPr>
              <a:t>from previous</a:t>
            </a:r>
            <a:r>
              <a:rPr sz="648" b="1" i="1" spc="-3" dirty="0">
                <a:solidFill>
                  <a:srgbClr val="008000"/>
                </a:solidFill>
                <a:latin typeface="Verdana"/>
                <a:cs typeface="Verdana"/>
              </a:rPr>
              <a:t> </a:t>
            </a:r>
            <a:r>
              <a:rPr sz="648" b="1" i="1" spc="-7" dirty="0">
                <a:solidFill>
                  <a:srgbClr val="008000"/>
                </a:solidFill>
                <a:latin typeface="Verdana"/>
                <a:cs typeface="Verdana"/>
              </a:rPr>
              <a:t>slide</a:t>
            </a:r>
            <a:r>
              <a:rPr sz="648" b="1" i="1" spc="-3" dirty="0">
                <a:solidFill>
                  <a:srgbClr val="008000"/>
                </a:solidFill>
                <a:latin typeface="Verdana"/>
                <a:cs typeface="Verdana"/>
              </a:rPr>
              <a:t> </a:t>
            </a:r>
            <a:r>
              <a:rPr sz="648" b="1" i="1" spc="-7" dirty="0">
                <a:solidFill>
                  <a:srgbClr val="008000"/>
                </a:solidFill>
                <a:latin typeface="Verdana"/>
                <a:cs typeface="Verdana"/>
              </a:rPr>
              <a:t>–</a:t>
            </a:r>
            <a:r>
              <a:rPr sz="648" b="1" i="1" spc="-3" dirty="0">
                <a:solidFill>
                  <a:srgbClr val="008000"/>
                </a:solidFill>
                <a:latin typeface="Verdana"/>
                <a:cs typeface="Verdana"/>
              </a:rPr>
              <a:t> </a:t>
            </a:r>
            <a:r>
              <a:rPr sz="648" b="1" i="1" spc="-7" dirty="0">
                <a:solidFill>
                  <a:srgbClr val="008000"/>
                </a:solidFill>
                <a:latin typeface="Verdana"/>
                <a:cs typeface="Verdana"/>
              </a:rPr>
              <a:t>Architecture</a:t>
            </a:r>
            <a:r>
              <a:rPr sz="648" b="1" i="1" spc="-3" dirty="0">
                <a:solidFill>
                  <a:srgbClr val="008000"/>
                </a:solidFill>
                <a:latin typeface="Verdana"/>
                <a:cs typeface="Verdana"/>
              </a:rPr>
              <a:t> of </a:t>
            </a:r>
            <a:r>
              <a:rPr sz="648" b="1" i="1" spc="-7" dirty="0">
                <a:solidFill>
                  <a:srgbClr val="008000"/>
                </a:solidFill>
                <a:latin typeface="Verdana"/>
                <a:cs typeface="Verdana"/>
              </a:rPr>
              <a:t>Fuzzy BP]</a:t>
            </a:r>
            <a:endParaRPr sz="648">
              <a:latin typeface="Verdana"/>
              <a:cs typeface="Verdana"/>
            </a:endParaRPr>
          </a:p>
          <a:p>
            <a:pPr marL="8659" marR="847702">
              <a:lnSpc>
                <a:spcPct val="199100"/>
              </a:lnSpc>
              <a:spcBef>
                <a:spcPts val="467"/>
              </a:spcBef>
              <a:tabLst>
                <a:tab pos="989275" algn="l"/>
              </a:tabLst>
            </a:pPr>
            <a:r>
              <a:rPr sz="750" spc="7" dirty="0">
                <a:solidFill>
                  <a:srgbClr val="000080"/>
                </a:solidFill>
                <a:latin typeface="Verdana"/>
                <a:cs typeface="Verdana"/>
              </a:rPr>
              <a:t>The</a:t>
            </a:r>
            <a:r>
              <a:rPr sz="750" spc="14" dirty="0">
                <a:solidFill>
                  <a:srgbClr val="000080"/>
                </a:solidFill>
                <a:latin typeface="Verdana"/>
                <a:cs typeface="Verdana"/>
              </a:rPr>
              <a:t> </a:t>
            </a:r>
            <a:r>
              <a:rPr sz="750" spc="7" dirty="0">
                <a:solidFill>
                  <a:srgbClr val="000080"/>
                </a:solidFill>
                <a:latin typeface="Verdana"/>
                <a:cs typeface="Verdana"/>
              </a:rPr>
              <a:t>computations	carried out by </a:t>
            </a:r>
            <a:r>
              <a:rPr sz="750" spc="10" dirty="0">
                <a:solidFill>
                  <a:srgbClr val="000080"/>
                </a:solidFill>
                <a:latin typeface="Verdana"/>
                <a:cs typeface="Verdana"/>
              </a:rPr>
              <a:t>each </a:t>
            </a:r>
            <a:r>
              <a:rPr sz="750" spc="7" dirty="0">
                <a:solidFill>
                  <a:srgbClr val="000080"/>
                </a:solidFill>
                <a:latin typeface="Verdana"/>
                <a:cs typeface="Verdana"/>
              </a:rPr>
              <a:t>layer </a:t>
            </a:r>
            <a:r>
              <a:rPr sz="750" spc="10" dirty="0">
                <a:solidFill>
                  <a:srgbClr val="000080"/>
                </a:solidFill>
                <a:latin typeface="Verdana"/>
                <a:cs typeface="Verdana"/>
              </a:rPr>
              <a:t>are as </a:t>
            </a:r>
            <a:r>
              <a:rPr sz="750" spc="7" dirty="0">
                <a:solidFill>
                  <a:srgbClr val="000080"/>
                </a:solidFill>
                <a:latin typeface="Verdana"/>
                <a:cs typeface="Verdana"/>
              </a:rPr>
              <a:t>follows: </a:t>
            </a:r>
            <a:r>
              <a:rPr sz="750" spc="-252" dirty="0">
                <a:solidFill>
                  <a:srgbClr val="000080"/>
                </a:solidFill>
                <a:latin typeface="Verdana"/>
                <a:cs typeface="Verdana"/>
              </a:rPr>
              <a:t> </a:t>
            </a:r>
            <a:r>
              <a:rPr sz="750" spc="7" dirty="0">
                <a:solidFill>
                  <a:srgbClr val="000080"/>
                </a:solidFill>
                <a:latin typeface="Verdana"/>
                <a:cs typeface="Verdana"/>
              </a:rPr>
              <a:t>Input</a:t>
            </a:r>
            <a:r>
              <a:rPr sz="750" spc="3" dirty="0">
                <a:solidFill>
                  <a:srgbClr val="000080"/>
                </a:solidFill>
                <a:latin typeface="Verdana"/>
                <a:cs typeface="Verdana"/>
              </a:rPr>
              <a:t> </a:t>
            </a:r>
            <a:r>
              <a:rPr sz="750" spc="7" dirty="0">
                <a:solidFill>
                  <a:srgbClr val="000080"/>
                </a:solidFill>
                <a:latin typeface="Verdana"/>
                <a:cs typeface="Verdana"/>
              </a:rPr>
              <a:t>neurons:</a:t>
            </a:r>
            <a:endParaRPr sz="750">
              <a:latin typeface="Verdana"/>
              <a:cs typeface="Verdana"/>
            </a:endParaRPr>
          </a:p>
          <a:p>
            <a:pPr marL="368434">
              <a:spcBef>
                <a:spcPts val="736"/>
              </a:spcBef>
              <a:tabLst>
                <a:tab pos="801810" algn="l"/>
              </a:tabLst>
            </a:pPr>
            <a:r>
              <a:rPr sz="648" b="1" spc="-7" dirty="0">
                <a:solidFill>
                  <a:srgbClr val="FF0000"/>
                </a:solidFill>
                <a:latin typeface="Verdana"/>
                <a:cs typeface="Verdana"/>
              </a:rPr>
              <a:t>~	</a:t>
            </a:r>
            <a:r>
              <a:rPr sz="972" b="1" spc="-10" baseline="2923" dirty="0">
                <a:solidFill>
                  <a:srgbClr val="FF0000"/>
                </a:solidFill>
                <a:latin typeface="Verdana"/>
                <a:cs typeface="Verdana"/>
              </a:rPr>
              <a:t>~</a:t>
            </a:r>
            <a:endParaRPr sz="972" baseline="2923">
              <a:latin typeface="Verdana"/>
              <a:cs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958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0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33400" y="1143000"/>
            <a:ext cx="8153399" cy="3505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85800" y="914400"/>
            <a:ext cx="7391400" cy="5105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066800" y="1452563"/>
            <a:ext cx="7162800" cy="456723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0"/>
            <a:ext cx="8229600" cy="4708981"/>
          </a:xfrm>
          <a:prstGeom prst="rect">
            <a:avLst/>
          </a:prstGeom>
        </p:spPr>
        <p:txBody>
          <a:bodyPr wrap="square">
            <a:spAutoFit/>
          </a:bodyPr>
          <a:lstStyle/>
          <a:p>
            <a:pPr fontAlgn="base"/>
            <a:r>
              <a:rPr lang="en-IN" sz="2400" b="1" dirty="0" err="1"/>
              <a:t>Neuro</a:t>
            </a:r>
            <a:r>
              <a:rPr lang="en-IN" sz="2400" b="1" dirty="0"/>
              <a:t> Fuzzy Hybrid systems:</a:t>
            </a:r>
            <a:endParaRPr lang="en-IN" sz="2400" dirty="0"/>
          </a:p>
          <a:p>
            <a:pPr algn="just" fontAlgn="base"/>
            <a:r>
              <a:rPr lang="en-IN" sz="2400" dirty="0" err="1"/>
              <a:t>Neuro</a:t>
            </a:r>
            <a:r>
              <a:rPr lang="en-IN" sz="2400" dirty="0"/>
              <a:t> fuzzy system is based on </a:t>
            </a:r>
            <a:r>
              <a:rPr lang="en-IN" sz="2400" dirty="0">
                <a:hlinkClick r:id="rId2"/>
              </a:rPr>
              <a:t>fuzzy system </a:t>
            </a:r>
            <a:r>
              <a:rPr lang="en-IN" sz="2400" dirty="0"/>
              <a:t>which is trained on the basis of working of neural network theory. The learning process operates only on the local information and causes only local changes in the underlying fuzzy system. A </a:t>
            </a:r>
            <a:r>
              <a:rPr lang="en-IN" sz="2400" dirty="0" err="1"/>
              <a:t>neuro</a:t>
            </a:r>
            <a:r>
              <a:rPr lang="en-IN" sz="2400" dirty="0"/>
              <a:t>-fuzzy system can be seen as a 3-layer feed forward neural network. The first layer represents input variables, the middle (hidden) layer represents fuzzy rules and the third layer represents output variables. Fuzzy sets are encoded as connection weights within the layers of the network, which provides functionality in processing and training the model.</a:t>
            </a:r>
          </a:p>
          <a:p>
            <a:br>
              <a:rPr lang="en-IN" dirty="0"/>
            </a:br>
            <a:endParaRPr lang="en-IN" dirty="0"/>
          </a:p>
        </p:txBody>
      </p:sp>
      <p:pic>
        <p:nvPicPr>
          <p:cNvPr id="4098" name="Picture 2" descr="https://tutorialspoint.dev/image/NF_sys-1.png"/>
          <p:cNvPicPr>
            <a:picLocks noChangeAspect="1" noChangeArrowheads="1"/>
          </p:cNvPicPr>
          <p:nvPr/>
        </p:nvPicPr>
        <p:blipFill>
          <a:blip r:embed="rId3"/>
          <a:srcRect/>
          <a:stretch>
            <a:fillRect/>
          </a:stretch>
        </p:blipFill>
        <p:spPr bwMode="auto">
          <a:xfrm>
            <a:off x="1600200" y="4038600"/>
            <a:ext cx="5067300" cy="26003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3477875"/>
          </a:xfrm>
          <a:prstGeom prst="rect">
            <a:avLst/>
          </a:prstGeom>
        </p:spPr>
        <p:txBody>
          <a:bodyPr wrap="square">
            <a:spAutoFit/>
          </a:bodyPr>
          <a:lstStyle/>
          <a:p>
            <a:pPr fontAlgn="base"/>
            <a:r>
              <a:rPr lang="en-IN" sz="2800" b="1" dirty="0"/>
              <a:t>Working flow</a:t>
            </a:r>
            <a:r>
              <a:rPr lang="en-IN" sz="2800" dirty="0"/>
              <a:t>:</a:t>
            </a:r>
            <a:endParaRPr lang="en-IN" sz="4000" dirty="0"/>
          </a:p>
          <a:p>
            <a:pPr>
              <a:buFont typeface="Arial" pitchFamily="34" charset="0"/>
              <a:buChar char="•"/>
            </a:pPr>
            <a:r>
              <a:rPr lang="en-IN" sz="2400" dirty="0"/>
              <a:t>In input layer, each neuron transmits external crisp signals directly to the next layer.</a:t>
            </a:r>
          </a:p>
          <a:p>
            <a:pPr>
              <a:buFont typeface="Arial" pitchFamily="34" charset="0"/>
              <a:buChar char="•"/>
            </a:pPr>
            <a:r>
              <a:rPr lang="en-IN" sz="2400" dirty="0"/>
              <a:t>Each fuzzification neuron receives a crisp input and determines the degree to which the input belongs to input fuzzy set.</a:t>
            </a:r>
          </a:p>
          <a:p>
            <a:pPr>
              <a:buFont typeface="Arial" pitchFamily="34" charset="0"/>
              <a:buChar char="•"/>
            </a:pPr>
            <a:r>
              <a:rPr lang="en-IN" sz="2400" dirty="0"/>
              <a:t>Fuzzy rule layer receives neurons that represent fuzzy sets.</a:t>
            </a:r>
          </a:p>
          <a:p>
            <a:pPr>
              <a:buFont typeface="Arial" pitchFamily="34" charset="0"/>
              <a:buChar char="•"/>
            </a:pPr>
            <a:r>
              <a:rPr lang="en-IN" sz="2400" dirty="0"/>
              <a:t>An output neuron, combines all inputs using fuzzy operation UNION.</a:t>
            </a:r>
          </a:p>
          <a:p>
            <a:pPr>
              <a:buFont typeface="Arial" pitchFamily="34" charset="0"/>
              <a:buChar char="•"/>
            </a:pPr>
            <a:r>
              <a:rPr lang="en-IN" sz="2400" dirty="0"/>
              <a:t>Each defuzzification neuron represents single output of </a:t>
            </a:r>
            <a:r>
              <a:rPr lang="en-IN" sz="2400" dirty="0" err="1"/>
              <a:t>neuro</a:t>
            </a:r>
            <a:r>
              <a:rPr lang="en-IN" sz="2400" dirty="0"/>
              <a:t>-fuzzy system</a:t>
            </a:r>
          </a:p>
        </p:txBody>
      </p:sp>
      <p:sp>
        <p:nvSpPr>
          <p:cNvPr id="3" name="Rectangle 2"/>
          <p:cNvSpPr/>
          <p:nvPr/>
        </p:nvSpPr>
        <p:spPr>
          <a:xfrm>
            <a:off x="228600" y="3581400"/>
            <a:ext cx="8686800" cy="2215991"/>
          </a:xfrm>
          <a:prstGeom prst="rect">
            <a:avLst/>
          </a:prstGeom>
        </p:spPr>
        <p:txBody>
          <a:bodyPr wrap="square">
            <a:spAutoFit/>
          </a:bodyPr>
          <a:lstStyle/>
          <a:p>
            <a:pPr fontAlgn="base"/>
            <a:r>
              <a:rPr lang="en-IN" b="1" dirty="0"/>
              <a:t>Advantages:</a:t>
            </a:r>
            <a:endParaRPr lang="en-IN" dirty="0"/>
          </a:p>
          <a:p>
            <a:pPr>
              <a:buFont typeface="Wingdings" pitchFamily="2" charset="2"/>
              <a:buChar char="Ø"/>
            </a:pPr>
            <a:r>
              <a:rPr lang="en-IN" sz="2400" dirty="0"/>
              <a:t>It can handle numeric, linguistic, logic, etc kind of information.</a:t>
            </a:r>
          </a:p>
          <a:p>
            <a:pPr>
              <a:buFont typeface="Wingdings" pitchFamily="2" charset="2"/>
              <a:buChar char="Ø"/>
            </a:pPr>
            <a:r>
              <a:rPr lang="en-IN" sz="2400" dirty="0"/>
              <a:t>It can manage imprecise, partial, vague or imperfect information.</a:t>
            </a:r>
          </a:p>
          <a:p>
            <a:pPr>
              <a:buFont typeface="Wingdings" pitchFamily="2" charset="2"/>
              <a:buChar char="Ø"/>
            </a:pPr>
            <a:r>
              <a:rPr lang="en-IN" sz="2400" dirty="0"/>
              <a:t>It can resolve conflicts by collaboration and aggregation.</a:t>
            </a:r>
          </a:p>
          <a:p>
            <a:pPr>
              <a:buFont typeface="Wingdings" pitchFamily="2" charset="2"/>
              <a:buChar char="Ø"/>
            </a:pPr>
            <a:r>
              <a:rPr lang="en-IN" sz="2400" dirty="0"/>
              <a:t>It has self-learning, self-organizing and self-tuning capabilities.</a:t>
            </a:r>
          </a:p>
          <a:p>
            <a:pPr>
              <a:buFont typeface="Wingdings" pitchFamily="2" charset="2"/>
              <a:buChar char="Ø"/>
            </a:pPr>
            <a:r>
              <a:rPr lang="en-IN" sz="2400" dirty="0"/>
              <a:t>It can mimic human decision-making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1000" y="304800"/>
            <a:ext cx="8381999" cy="56388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1430</TotalTime>
  <Words>1339</Words>
  <Application>Microsoft Office PowerPoint</Application>
  <PresentationFormat>On-screen Show (4:3)</PresentationFormat>
  <Paragraphs>190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hemlata patel</cp:lastModifiedBy>
  <cp:revision>82</cp:revision>
  <dcterms:created xsi:type="dcterms:W3CDTF">2006-08-16T00:00:00Z</dcterms:created>
  <dcterms:modified xsi:type="dcterms:W3CDTF">2022-04-25T11:21:08Z</dcterms:modified>
</cp:coreProperties>
</file>